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70" r:id="rId5"/>
    <p:sldId id="272" r:id="rId6"/>
    <p:sldId id="273" r:id="rId7"/>
    <p:sldId id="267" r:id="rId8"/>
    <p:sldId id="276" r:id="rId9"/>
    <p:sldId id="27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4" r:id="rId25"/>
    <p:sldId id="268" r:id="rId26"/>
    <p:sldId id="306" r:id="rId27"/>
    <p:sldId id="279" r:id="rId28"/>
    <p:sldId id="308" r:id="rId29"/>
    <p:sldId id="309" r:id="rId30"/>
    <p:sldId id="310" r:id="rId31"/>
    <p:sldId id="318" r:id="rId32"/>
    <p:sldId id="312" r:id="rId33"/>
    <p:sldId id="311" r:id="rId34"/>
    <p:sldId id="313" r:id="rId35"/>
    <p:sldId id="314" r:id="rId36"/>
    <p:sldId id="315" r:id="rId37"/>
    <p:sldId id="316" r:id="rId38"/>
    <p:sldId id="317" r:id="rId39"/>
    <p:sldId id="290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2F5597"/>
    <a:srgbClr val="33A952"/>
    <a:srgbClr val="45B061"/>
    <a:srgbClr val="EBEBEB"/>
    <a:srgbClr val="FBBD06"/>
    <a:srgbClr val="4384F1"/>
    <a:srgbClr val="E94236"/>
    <a:srgbClr val="E6E6E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 autoAdjust="0"/>
    <p:restoredTop sz="95317" autoAdjust="0"/>
  </p:normalViewPr>
  <p:slideViewPr>
    <p:cSldViewPr snapToGrid="0" showGuides="1">
      <p:cViewPr varScale="1">
        <p:scale>
          <a:sx n="68" d="100"/>
          <a:sy n="68" d="100"/>
        </p:scale>
        <p:origin x="6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0.69781</cdr:y>
    </cdr:from>
    <cdr:to>
      <cdr:x>1</cdr:x>
      <cdr:y>0.95641</cdr:y>
    </cdr:to>
    <cdr:sp macro="" textlink="">
      <cdr:nvSpPr>
        <cdr:cNvPr id="2" name="文本框 112">
          <a:extLst xmlns:a="http://schemas.openxmlformats.org/drawingml/2006/main">
            <a:ext uri="{FF2B5EF4-FFF2-40B4-BE49-F238E27FC236}">
              <a16:creationId xmlns:a16="http://schemas.microsoft.com/office/drawing/2014/main" id="{A97019C4-A0B0-483C-951D-940B44FFF8A4}"/>
            </a:ext>
          </a:extLst>
        </cdr:cNvPr>
        <cdr:cNvSpPr txBox="1"/>
      </cdr:nvSpPr>
      <cdr:spPr>
        <a:xfrm xmlns:a="http://schemas.openxmlformats.org/drawingml/2006/main">
          <a:off x="0" y="1079641"/>
          <a:ext cx="2320790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2000" dirty="0">
              <a:solidFill>
                <a:srgbClr val="E94236"/>
              </a:solidFill>
            </a:rPr>
            <a:t>Imply</a:t>
          </a:r>
        </a:p>
      </cdr:txBody>
    </cdr:sp>
  </cdr:relSizeAnchor>
  <cdr:relSizeAnchor xmlns:cdr="http://schemas.openxmlformats.org/drawingml/2006/chartDrawing">
    <cdr:from>
      <cdr:x>0.36467</cdr:x>
      <cdr:y>0.20775</cdr:y>
    </cdr:from>
    <cdr:to>
      <cdr:x>0.64745</cdr:x>
      <cdr:y>0.7447</cdr:y>
    </cdr:to>
    <cdr:pic>
      <cdr:nvPicPr>
        <cdr:cNvPr id="3" name="图片 2">
          <a:extLst xmlns:a="http://schemas.openxmlformats.org/drawingml/2006/main">
            <a:ext uri="{FF2B5EF4-FFF2-40B4-BE49-F238E27FC236}">
              <a16:creationId xmlns:a16="http://schemas.microsoft.com/office/drawing/2014/main" id="{946BFA36-176E-4457-B5D5-025F04D2EB1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46331" y="321422"/>
          <a:ext cx="656267" cy="83076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0.50539</cdr:x>
      <cdr:y>0.19472</cdr:y>
    </cdr:from>
    <cdr:to>
      <cdr:x>0.85718</cdr:x>
      <cdr:y>0.7224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A446892-A38D-4D9F-89F1-B78592B3FA9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72911" y="301265"/>
          <a:ext cx="816431" cy="81642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4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1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10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0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07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70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9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32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4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2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1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5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47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60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34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38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4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99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7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07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19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5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49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46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37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49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81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11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6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1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4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9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5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83638" y="2143107"/>
            <a:ext cx="322298" cy="1219748"/>
            <a:chOff x="6783638" y="2143107"/>
            <a:chExt cx="322298" cy="1219748"/>
          </a:xfrm>
        </p:grpSpPr>
        <p:sp>
          <p:nvSpPr>
            <p:cNvPr id="34" name="任意多边形 33"/>
            <p:cNvSpPr/>
            <p:nvPr/>
          </p:nvSpPr>
          <p:spPr>
            <a:xfrm rot="18818261" flipH="1">
              <a:off x="6682464" y="2799765"/>
              <a:ext cx="455928" cy="180000"/>
            </a:xfrm>
            <a:custGeom>
              <a:avLst/>
              <a:gdLst>
                <a:gd name="connsiteX0" fmla="*/ 26360 w 455928"/>
                <a:gd name="connsiteY0" fmla="*/ 26360 h 180000"/>
                <a:gd name="connsiteX1" fmla="*/ 90000 w 455928"/>
                <a:gd name="connsiteY1" fmla="*/ 0 h 180000"/>
                <a:gd name="connsiteX2" fmla="*/ 267158 w 455928"/>
                <a:gd name="connsiteY2" fmla="*/ 0 h 180000"/>
                <a:gd name="connsiteX3" fmla="*/ 455928 w 455928"/>
                <a:gd name="connsiteY3" fmla="*/ 180000 h 180000"/>
                <a:gd name="connsiteX4" fmla="*/ 90000 w 455928"/>
                <a:gd name="connsiteY4" fmla="*/ 180000 h 180000"/>
                <a:gd name="connsiteX5" fmla="*/ 0 w 455928"/>
                <a:gd name="connsiteY5" fmla="*/ 90000 h 180000"/>
                <a:gd name="connsiteX6" fmla="*/ 26360 w 455928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28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67158" y="0"/>
                  </a:lnTo>
                  <a:lnTo>
                    <a:pt x="455928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FBB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818261" flipH="1">
              <a:off x="6636780" y="2432263"/>
              <a:ext cx="758312" cy="180000"/>
            </a:xfrm>
            <a:custGeom>
              <a:avLst/>
              <a:gdLst>
                <a:gd name="connsiteX0" fmla="*/ 26360 w 758312"/>
                <a:gd name="connsiteY0" fmla="*/ 26360 h 180000"/>
                <a:gd name="connsiteX1" fmla="*/ 90000 w 758312"/>
                <a:gd name="connsiteY1" fmla="*/ 0 h 180000"/>
                <a:gd name="connsiteX2" fmla="*/ 569542 w 758312"/>
                <a:gd name="connsiteY2" fmla="*/ 0 h 180000"/>
                <a:gd name="connsiteX3" fmla="*/ 758312 w 758312"/>
                <a:gd name="connsiteY3" fmla="*/ 180000 h 180000"/>
                <a:gd name="connsiteX4" fmla="*/ 90000 w 758312"/>
                <a:gd name="connsiteY4" fmla="*/ 180000 h 180000"/>
                <a:gd name="connsiteX5" fmla="*/ 0 w 758312"/>
                <a:gd name="connsiteY5" fmla="*/ 90000 h 180000"/>
                <a:gd name="connsiteX6" fmla="*/ 26360 w 758312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12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569542" y="0"/>
                  </a:lnTo>
                  <a:lnTo>
                    <a:pt x="758312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E94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8818261" flipH="1">
              <a:off x="6698890" y="3098107"/>
              <a:ext cx="349496" cy="180000"/>
            </a:xfrm>
            <a:custGeom>
              <a:avLst/>
              <a:gdLst>
                <a:gd name="connsiteX0" fmla="*/ 26360 w 349496"/>
                <a:gd name="connsiteY0" fmla="*/ 26360 h 180000"/>
                <a:gd name="connsiteX1" fmla="*/ 90000 w 349496"/>
                <a:gd name="connsiteY1" fmla="*/ 0 h 180000"/>
                <a:gd name="connsiteX2" fmla="*/ 160726 w 349496"/>
                <a:gd name="connsiteY2" fmla="*/ 0 h 180000"/>
                <a:gd name="connsiteX3" fmla="*/ 349496 w 349496"/>
                <a:gd name="connsiteY3" fmla="*/ 180000 h 180000"/>
                <a:gd name="connsiteX4" fmla="*/ 90000 w 349496"/>
                <a:gd name="connsiteY4" fmla="*/ 180000 h 180000"/>
                <a:gd name="connsiteX5" fmla="*/ 0 w 349496"/>
                <a:gd name="connsiteY5" fmla="*/ 90000 h 180000"/>
                <a:gd name="connsiteX6" fmla="*/ 26360 w 349496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96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160726" y="0"/>
                  </a:lnTo>
                  <a:lnTo>
                    <a:pt x="349496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33A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8818261" flipH="1">
              <a:off x="6687161" y="2289854"/>
              <a:ext cx="441770" cy="180000"/>
            </a:xfrm>
            <a:custGeom>
              <a:avLst/>
              <a:gdLst>
                <a:gd name="connsiteX0" fmla="*/ 26360 w 441770"/>
                <a:gd name="connsiteY0" fmla="*/ 26360 h 180000"/>
                <a:gd name="connsiteX1" fmla="*/ 90000 w 441770"/>
                <a:gd name="connsiteY1" fmla="*/ 0 h 180000"/>
                <a:gd name="connsiteX2" fmla="*/ 253001 w 441770"/>
                <a:gd name="connsiteY2" fmla="*/ 0 h 180000"/>
                <a:gd name="connsiteX3" fmla="*/ 441770 w 441770"/>
                <a:gd name="connsiteY3" fmla="*/ 180000 h 180000"/>
                <a:gd name="connsiteX4" fmla="*/ 90000 w 441770"/>
                <a:gd name="connsiteY4" fmla="*/ 180000 h 180000"/>
                <a:gd name="connsiteX5" fmla="*/ 0 w 441770"/>
                <a:gd name="connsiteY5" fmla="*/ 90000 h 180000"/>
                <a:gd name="connsiteX6" fmla="*/ 26360 w 441770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0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53001" y="0"/>
                  </a:lnTo>
                  <a:lnTo>
                    <a:pt x="44177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438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27044" y="3741583"/>
            <a:ext cx="5967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Arial Black" panose="020B0A04020102020204" pitchFamily="34" charset="0"/>
              </a:rPr>
              <a:t>Imply</a:t>
            </a:r>
            <a:r>
              <a:rPr lang="zh-CN" altLang="en-US" sz="5400" dirty="0">
                <a:latin typeface="Arial Black" panose="020B0A04020102020204" pitchFamily="34" charset="0"/>
              </a:rPr>
              <a:t> 功能和实现</a:t>
            </a:r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124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用户权限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054100-4196-4C6F-B4BF-8D17B9773BC2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ManageUsers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创建、修改和删除用户的权限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E6C8206-DE7D-42FD-AAF7-42FE97C8E9EB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7EF31-3706-4CE5-9F96-59849F9C388E}"/>
              </a:ext>
            </a:extLst>
          </p:cNvPr>
          <p:cNvSpPr/>
          <p:nvPr/>
        </p:nvSpPr>
        <p:spPr>
          <a:xfrm>
            <a:off x="942397" y="246775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ConfigureLookAndFeel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设置的权限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852250-13C7-4682-A2F2-AC3368F4FE82}"/>
              </a:ext>
            </a:extLst>
          </p:cNvPr>
          <p:cNvSpPr/>
          <p:nvPr/>
        </p:nvSpPr>
        <p:spPr>
          <a:xfrm>
            <a:off x="686188" y="253163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DC6259-0A3D-4F03-9D72-B1DCCF428F45}"/>
              </a:ext>
            </a:extLst>
          </p:cNvPr>
          <p:cNvSpPr/>
          <p:nvPr/>
        </p:nvSpPr>
        <p:spPr>
          <a:xfrm>
            <a:off x="942397" y="2865989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ManageConnections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管理数据源连接的权限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E7DDBF-7DB8-4830-9076-3CD51503D68E}"/>
              </a:ext>
            </a:extLst>
          </p:cNvPr>
          <p:cNvSpPr/>
          <p:nvPr/>
        </p:nvSpPr>
        <p:spPr>
          <a:xfrm>
            <a:off x="686188" y="2929875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BDDC86E-5D05-46F5-8188-BB97B534A90B}"/>
              </a:ext>
            </a:extLst>
          </p:cNvPr>
          <p:cNvSpPr/>
          <p:nvPr/>
        </p:nvSpPr>
        <p:spPr>
          <a:xfrm>
            <a:off x="942397" y="3268062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ManageDatasets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管理数据管理器的权限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A757FED-7EAB-4890-A89A-9FBA9F238656}"/>
              </a:ext>
            </a:extLst>
          </p:cNvPr>
          <p:cNvSpPr/>
          <p:nvPr/>
        </p:nvSpPr>
        <p:spPr>
          <a:xfrm>
            <a:off x="686188" y="3331948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2333F5-E8E9-4694-9412-FD91957C6C4C}"/>
              </a:ext>
            </a:extLst>
          </p:cNvPr>
          <p:cNvSpPr/>
          <p:nvPr/>
        </p:nvSpPr>
        <p:spPr>
          <a:xfrm>
            <a:off x="942397" y="366683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AdministerDataCubes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查看和修改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的权限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3B54967-44BE-4177-9043-32C45045E185}"/>
              </a:ext>
            </a:extLst>
          </p:cNvPr>
          <p:cNvSpPr/>
          <p:nvPr/>
        </p:nvSpPr>
        <p:spPr>
          <a:xfrm>
            <a:off x="686188" y="373071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32EAC1-F634-4905-8984-164792981E29}"/>
              </a:ext>
            </a:extLst>
          </p:cNvPr>
          <p:cNvSpPr/>
          <p:nvPr/>
        </p:nvSpPr>
        <p:spPr>
          <a:xfrm>
            <a:off x="942397" y="4068906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AdministerDashboards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查看和修改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的权限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D75FE01-EC71-4A1E-9F63-4522CF373CD4}"/>
              </a:ext>
            </a:extLst>
          </p:cNvPr>
          <p:cNvSpPr/>
          <p:nvPr/>
        </p:nvSpPr>
        <p:spPr>
          <a:xfrm>
            <a:off x="686188" y="413279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45516F-90DE-4D55-BFD8-0B488B3B4812}"/>
              </a:ext>
            </a:extLst>
          </p:cNvPr>
          <p:cNvSpPr/>
          <p:nvPr/>
        </p:nvSpPr>
        <p:spPr>
          <a:xfrm>
            <a:off x="937283" y="438466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ChangeDataCubes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修改单个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的权限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7348BFD-3AC8-4A0A-AB38-9698130591D8}"/>
              </a:ext>
            </a:extLst>
          </p:cNvPr>
          <p:cNvSpPr/>
          <p:nvPr/>
        </p:nvSpPr>
        <p:spPr>
          <a:xfrm>
            <a:off x="681074" y="444854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FCC24E-C4F9-4074-90A9-FC2917FBED44}"/>
              </a:ext>
            </a:extLst>
          </p:cNvPr>
          <p:cNvSpPr/>
          <p:nvPr/>
        </p:nvSpPr>
        <p:spPr>
          <a:xfrm>
            <a:off x="937283" y="478673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ChangeDashboards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修改单个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的权限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7F1812D-1B74-435D-9057-8C7C445135E7}"/>
              </a:ext>
            </a:extLst>
          </p:cNvPr>
          <p:cNvSpPr/>
          <p:nvPr/>
        </p:nvSpPr>
        <p:spPr>
          <a:xfrm>
            <a:off x="681074" y="485061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F5F6CD-DF63-43E9-8ED2-DAF3E6DF381D}"/>
              </a:ext>
            </a:extLst>
          </p:cNvPr>
          <p:cNvSpPr/>
          <p:nvPr/>
        </p:nvSpPr>
        <p:spPr>
          <a:xfrm>
            <a:off x="937283" y="5184972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SeeOtherUsers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查看其它用户名称的权限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A7EC9CA-8AD2-484B-8875-4AA94D1559C0}"/>
              </a:ext>
            </a:extLst>
          </p:cNvPr>
          <p:cNvSpPr/>
          <p:nvPr/>
        </p:nvSpPr>
        <p:spPr>
          <a:xfrm>
            <a:off x="681074" y="5248858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0C4382-3644-43BB-A009-2144221CE4ED}"/>
              </a:ext>
            </a:extLst>
          </p:cNvPr>
          <p:cNvSpPr/>
          <p:nvPr/>
        </p:nvSpPr>
        <p:spPr>
          <a:xfrm>
            <a:off x="937283" y="5587045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AccessSQL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IDE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的权限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56231E0-9F35-4B59-B5B0-DD403197885D}"/>
              </a:ext>
            </a:extLst>
          </p:cNvPr>
          <p:cNvSpPr/>
          <p:nvPr/>
        </p:nvSpPr>
        <p:spPr>
          <a:xfrm>
            <a:off x="681074" y="5650931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F25B38-B70A-4335-8F24-5EDD543336A7}"/>
              </a:ext>
            </a:extLst>
          </p:cNvPr>
          <p:cNvSpPr/>
          <p:nvPr/>
        </p:nvSpPr>
        <p:spPr>
          <a:xfrm>
            <a:off x="937283" y="5985816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AccessVisualization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访问可视化界面的权限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FBE46E4-263D-46A5-AE08-16EE3B6F250E}"/>
              </a:ext>
            </a:extLst>
          </p:cNvPr>
          <p:cNvSpPr/>
          <p:nvPr/>
        </p:nvSpPr>
        <p:spPr>
          <a:xfrm>
            <a:off x="681074" y="604970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DFABB-FBF0-4BE4-AEEA-4EEE716C004F}"/>
              </a:ext>
            </a:extLst>
          </p:cNvPr>
          <p:cNvSpPr/>
          <p:nvPr/>
        </p:nvSpPr>
        <p:spPr>
          <a:xfrm>
            <a:off x="937283" y="6387889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AccessDatasets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访问数据管理器页面的权限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965F29-5E05-49E9-8EBE-60DA97586973}"/>
              </a:ext>
            </a:extLst>
          </p:cNvPr>
          <p:cNvSpPr/>
          <p:nvPr/>
        </p:nvSpPr>
        <p:spPr>
          <a:xfrm>
            <a:off x="681074" y="6451775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80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88" dur="12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96" dur="12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104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112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120" dur="12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128" dur="12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0" grpId="0"/>
      <p:bldP spid="41" grpId="0" animBg="1"/>
      <p:bldP spid="41" grpId="1" animBg="1"/>
      <p:bldP spid="47" grpId="0"/>
      <p:bldP spid="57" grpId="0" animBg="1"/>
      <p:bldP spid="57" grpId="1" animBg="1"/>
      <p:bldP spid="58" grpId="0"/>
      <p:bldP spid="61" grpId="0" animBg="1"/>
      <p:bldP spid="61" grpId="1" animBg="1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9" grpId="0" animBg="1"/>
      <p:bldP spid="69" grpId="1" animBg="1"/>
      <p:bldP spid="30" grpId="0"/>
      <p:bldP spid="31" grpId="0" animBg="1"/>
      <p:bldP spid="31" grpId="1" animBg="1"/>
      <p:bldP spid="32" grpId="0"/>
      <p:bldP spid="33" grpId="0" animBg="1"/>
      <p:bldP spid="33" grpId="1" animBg="1"/>
      <p:bldP spid="34" grpId="0"/>
      <p:bldP spid="35" grpId="0" animBg="1"/>
      <p:bldP spid="35" grpId="1" animBg="1"/>
      <p:bldP spid="39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用户角色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054100-4196-4C6F-B4BF-8D17B9773BC2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 Admin: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管理员，包含全部权限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E6C8206-DE7D-42FD-AAF7-42FE97C8E9EB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7EF31-3706-4CE5-9F96-59849F9C388E}"/>
              </a:ext>
            </a:extLst>
          </p:cNvPr>
          <p:cNvSpPr/>
          <p:nvPr/>
        </p:nvSpPr>
        <p:spPr>
          <a:xfrm>
            <a:off x="942397" y="246775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 Manager: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数据连接管理员，包含八个权限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852250-13C7-4682-A2F2-AC3368F4FE82}"/>
              </a:ext>
            </a:extLst>
          </p:cNvPr>
          <p:cNvSpPr/>
          <p:nvPr/>
        </p:nvSpPr>
        <p:spPr>
          <a:xfrm>
            <a:off x="686188" y="253163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DC6259-0A3D-4F03-9D72-B1DCCF428F45}"/>
              </a:ext>
            </a:extLst>
          </p:cNvPr>
          <p:cNvSpPr/>
          <p:nvPr/>
        </p:nvSpPr>
        <p:spPr>
          <a:xfrm>
            <a:off x="942397" y="2865989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Manager: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数据管理员，包含七个权限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E7DDBF-7DB8-4830-9076-3CD51503D68E}"/>
              </a:ext>
            </a:extLst>
          </p:cNvPr>
          <p:cNvSpPr/>
          <p:nvPr/>
        </p:nvSpPr>
        <p:spPr>
          <a:xfrm>
            <a:off x="686188" y="2929875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BDDC86E-5D05-46F5-8188-BB97B534A90B}"/>
              </a:ext>
            </a:extLst>
          </p:cNvPr>
          <p:cNvSpPr/>
          <p:nvPr/>
        </p:nvSpPr>
        <p:spPr>
          <a:xfrm>
            <a:off x="937283" y="329050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普通用户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包含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个权限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A757FED-7EAB-4890-A89A-9FBA9F238656}"/>
              </a:ext>
            </a:extLst>
          </p:cNvPr>
          <p:cNvSpPr/>
          <p:nvPr/>
        </p:nvSpPr>
        <p:spPr>
          <a:xfrm>
            <a:off x="686188" y="3331948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2333F5-E8E9-4694-9412-FD91957C6C4C}"/>
              </a:ext>
            </a:extLst>
          </p:cNvPr>
          <p:cNvSpPr/>
          <p:nvPr/>
        </p:nvSpPr>
        <p:spPr>
          <a:xfrm>
            <a:off x="942397" y="366683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Restricted User: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受限用户，包含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个权限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3B54967-44BE-4177-9043-32C45045E185}"/>
              </a:ext>
            </a:extLst>
          </p:cNvPr>
          <p:cNvSpPr/>
          <p:nvPr/>
        </p:nvSpPr>
        <p:spPr>
          <a:xfrm>
            <a:off x="686188" y="373071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32EAC1-F634-4905-8984-164792981E29}"/>
              </a:ext>
            </a:extLst>
          </p:cNvPr>
          <p:cNvSpPr/>
          <p:nvPr/>
        </p:nvSpPr>
        <p:spPr>
          <a:xfrm>
            <a:off x="942397" y="4068906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Only User: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只读用户，包含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个权限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D75FE01-EC71-4A1E-9F63-4522CF373CD4}"/>
              </a:ext>
            </a:extLst>
          </p:cNvPr>
          <p:cNvSpPr/>
          <p:nvPr/>
        </p:nvSpPr>
        <p:spPr>
          <a:xfrm>
            <a:off x="686188" y="413279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80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0" grpId="0"/>
      <p:bldP spid="41" grpId="0" animBg="1"/>
      <p:bldP spid="41" grpId="1" animBg="1"/>
      <p:bldP spid="47" grpId="0"/>
      <p:bldP spid="57" grpId="0" animBg="1"/>
      <p:bldP spid="57" grpId="1" animBg="1"/>
      <p:bldP spid="58" grpId="0"/>
      <p:bldP spid="61" grpId="0" animBg="1"/>
      <p:bldP spid="61" grpId="1" animBg="1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9" grpId="0" animBg="1"/>
      <p:bldP spid="6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自定义角色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73B8DC-9E99-4851-BBBA-0B9B05935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8" y="2180858"/>
            <a:ext cx="4781550" cy="3762375"/>
          </a:xfrm>
          <a:prstGeom prst="rect">
            <a:avLst/>
          </a:prstGeom>
        </p:spPr>
      </p:pic>
      <p:sp>
        <p:nvSpPr>
          <p:cNvPr id="42" name="Freeform 21">
            <a:extLst>
              <a:ext uri="{FF2B5EF4-FFF2-40B4-BE49-F238E27FC236}">
                <a16:creationId xmlns:a16="http://schemas.microsoft.com/office/drawing/2014/main" id="{2CDC45A9-5A48-4D50-8004-BCE700A9B46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965895" y="2280879"/>
            <a:ext cx="2700997" cy="687402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62E9C13-CFF3-42C4-B044-2FB9FE43D5F8}"/>
              </a:ext>
            </a:extLst>
          </p:cNvPr>
          <p:cNvSpPr txBox="1"/>
          <p:nvPr/>
        </p:nvSpPr>
        <p:spPr>
          <a:xfrm>
            <a:off x="5627029" y="1942324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自定义角色的名称</a:t>
            </a: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D80FC239-F2D3-4602-A757-FF8150A31A08}"/>
              </a:ext>
            </a:extLst>
          </p:cNvPr>
          <p:cNvSpPr>
            <a:spLocks/>
          </p:cNvSpPr>
          <p:nvPr/>
        </p:nvSpPr>
        <p:spPr bwMode="auto">
          <a:xfrm rot="10800000">
            <a:off x="4879213" y="4797082"/>
            <a:ext cx="2874360" cy="520073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34DC8CC-1916-4803-8D4D-A2F526E866E4}"/>
              </a:ext>
            </a:extLst>
          </p:cNvPr>
          <p:cNvSpPr txBox="1"/>
          <p:nvPr/>
        </p:nvSpPr>
        <p:spPr>
          <a:xfrm>
            <a:off x="5559104" y="5317156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自定义角色的权限</a:t>
            </a:r>
          </a:p>
        </p:txBody>
      </p:sp>
    </p:spTree>
    <p:extLst>
      <p:ext uri="{BB962C8B-B14F-4D97-AF65-F5344CB8AC3E}">
        <p14:creationId xmlns:p14="http://schemas.microsoft.com/office/powerpoint/2010/main" val="30125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35DD8C-1F2E-4777-958E-CD6CF89E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8" y="1942324"/>
            <a:ext cx="5305425" cy="5143500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通用配置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2CDC45A9-5A48-4D50-8004-BCE700A9B46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120501" y="1994879"/>
            <a:ext cx="2700997" cy="687402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62E9C13-CFF3-42C4-B044-2FB9FE43D5F8}"/>
              </a:ext>
            </a:extLst>
          </p:cNvPr>
          <p:cNvSpPr txBox="1"/>
          <p:nvPr/>
        </p:nvSpPr>
        <p:spPr>
          <a:xfrm>
            <a:off x="5718042" y="1660946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名称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A01E7BD-78BF-4090-B0AC-0A2D16883783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174425" y="3413378"/>
            <a:ext cx="2700997" cy="687402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BB3813-E96A-44A5-AA18-1996F40362E5}"/>
              </a:ext>
            </a:extLst>
          </p:cNvPr>
          <p:cNvSpPr txBox="1"/>
          <p:nvPr/>
        </p:nvSpPr>
        <p:spPr>
          <a:xfrm>
            <a:off x="5771966" y="3079445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Druid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中的名称</a:t>
            </a:r>
          </a:p>
        </p:txBody>
      </p:sp>
    </p:spTree>
    <p:extLst>
      <p:ext uri="{BB962C8B-B14F-4D97-AF65-F5344CB8AC3E}">
        <p14:creationId xmlns:p14="http://schemas.microsoft.com/office/powerpoint/2010/main" val="2757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E7E0F7-30B6-475A-B5BD-DB64BA0AC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8" y="2014186"/>
            <a:ext cx="4505325" cy="4543425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A01E7BD-78BF-4090-B0AC-0A2D16883783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867956" y="3370363"/>
            <a:ext cx="2700997" cy="687402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BB3813-E96A-44A5-AA18-1996F40362E5}"/>
              </a:ext>
            </a:extLst>
          </p:cNvPr>
          <p:cNvSpPr txBox="1"/>
          <p:nvPr/>
        </p:nvSpPr>
        <p:spPr>
          <a:xfrm>
            <a:off x="5477783" y="3031808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Druid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中的列名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288991-E7F4-4C0F-961E-A058226D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41173"/>
            <a:ext cx="529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1C64E5-4505-4CE1-AAC2-F32D6541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8" y="2085272"/>
            <a:ext cx="4505325" cy="4171950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A01E7BD-78BF-4090-B0AC-0A2D16883783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900382" y="2672862"/>
            <a:ext cx="2771870" cy="1721364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BB3813-E96A-44A5-AA18-1996F40362E5}"/>
              </a:ext>
            </a:extLst>
          </p:cNvPr>
          <p:cNvSpPr txBox="1"/>
          <p:nvPr/>
        </p:nvSpPr>
        <p:spPr>
          <a:xfrm>
            <a:off x="5590325" y="2334308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自定义表达式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4B804C-3814-4C6E-A4FC-5AEAA616F1F6}"/>
              </a:ext>
            </a:extLst>
          </p:cNvPr>
          <p:cNvSpPr txBox="1"/>
          <p:nvPr/>
        </p:nvSpPr>
        <p:spPr>
          <a:xfrm>
            <a:off x="5058537" y="2632851"/>
            <a:ext cx="26137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plywood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表达式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50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2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Plywood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054100-4196-4C6F-B4BF-8D17B9773BC2}"/>
              </a:ext>
            </a:extLst>
          </p:cNvPr>
          <p:cNvSpPr/>
          <p:nvPr/>
        </p:nvSpPr>
        <p:spPr>
          <a:xfrm>
            <a:off x="942397" y="1896861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常用方法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E6C8206-DE7D-42FD-AAF7-42FE97C8E9EB}"/>
              </a:ext>
            </a:extLst>
          </p:cNvPr>
          <p:cNvSpPr/>
          <p:nvPr/>
        </p:nvSpPr>
        <p:spPr>
          <a:xfrm>
            <a:off x="686188" y="1960747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7EF31-3706-4CE5-9F96-59849F9C388E}"/>
              </a:ext>
            </a:extLst>
          </p:cNvPr>
          <p:cNvSpPr/>
          <p:nvPr/>
        </p:nvSpPr>
        <p:spPr>
          <a:xfrm>
            <a:off x="942397" y="3100785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自定义方法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852250-13C7-4682-A2F2-AC3368F4FE82}"/>
              </a:ext>
            </a:extLst>
          </p:cNvPr>
          <p:cNvSpPr/>
          <p:nvPr/>
        </p:nvSpPr>
        <p:spPr>
          <a:xfrm>
            <a:off x="686188" y="3164671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0A4305-4096-4BB9-88CB-04F0C8BEE484}"/>
              </a:ext>
            </a:extLst>
          </p:cNvPr>
          <p:cNvSpPr/>
          <p:nvPr/>
        </p:nvSpPr>
        <p:spPr>
          <a:xfrm>
            <a:off x="1267448" y="2195211"/>
            <a:ext cx="752486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基本算数：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等，例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age.add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(100). negate(9). multiply(8).divide(2)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B9F4772-E590-46D2-9411-44431D0B0DB1}"/>
              </a:ext>
            </a:extLst>
          </p:cNvPr>
          <p:cNvSpPr/>
          <p:nvPr/>
        </p:nvSpPr>
        <p:spPr>
          <a:xfrm>
            <a:off x="1011239" y="229854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E47D12-C84C-4C68-986A-70069030B12E}"/>
              </a:ext>
            </a:extLst>
          </p:cNvPr>
          <p:cNvSpPr/>
          <p:nvPr/>
        </p:nvSpPr>
        <p:spPr>
          <a:xfrm>
            <a:off x="1267448" y="2477651"/>
            <a:ext cx="752486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字符串操作：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substr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concat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等，例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name.concat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(“Hello World”)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95C801-6041-49B6-A681-C83181B43E81}"/>
              </a:ext>
            </a:extLst>
          </p:cNvPr>
          <p:cNvSpPr/>
          <p:nvPr/>
        </p:nvSpPr>
        <p:spPr>
          <a:xfrm>
            <a:off x="1011239" y="258098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FD54C4-7009-4EB6-A9DF-13AFAEE6230F}"/>
              </a:ext>
            </a:extLst>
          </p:cNvPr>
          <p:cNvSpPr/>
          <p:nvPr/>
        </p:nvSpPr>
        <p:spPr>
          <a:xfrm>
            <a:off x="1267448" y="2745936"/>
            <a:ext cx="752486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其它操作：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7762817-E25E-4420-AECB-89D908809B1E}"/>
              </a:ext>
            </a:extLst>
          </p:cNvPr>
          <p:cNvSpPr/>
          <p:nvPr/>
        </p:nvSpPr>
        <p:spPr>
          <a:xfrm>
            <a:off x="1011239" y="2849271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E65E1B0-DC45-4DA6-B4E9-1927B43B89C9}"/>
              </a:ext>
            </a:extLst>
          </p:cNvPr>
          <p:cNvSpPr/>
          <p:nvPr/>
        </p:nvSpPr>
        <p:spPr>
          <a:xfrm>
            <a:off x="1267448" y="3371873"/>
            <a:ext cx="752486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方法定义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CED7008-9D88-4A5C-A4C1-8ACF7B5700EB}"/>
              </a:ext>
            </a:extLst>
          </p:cNvPr>
          <p:cNvSpPr/>
          <p:nvPr/>
        </p:nvSpPr>
        <p:spPr>
          <a:xfrm>
            <a:off x="1011239" y="3475208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6C0407-D7FB-456D-98F1-D62C611F957B}"/>
              </a:ext>
            </a:extLst>
          </p:cNvPr>
          <p:cNvSpPr/>
          <p:nvPr/>
        </p:nvSpPr>
        <p:spPr>
          <a:xfrm>
            <a:off x="1227370" y="3744597"/>
            <a:ext cx="6096000" cy="25095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"customTransforms": {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"getDisplayNameForSex": {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"extractionFn": {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"type": "javascript",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"function": "function(x) { switch(x) { case '1':return '男'; case '2': return '女';default:return '双性'} }"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}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}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10626B0-1CA6-4C05-9DCE-CCB399277E3E}"/>
              </a:ext>
            </a:extLst>
          </p:cNvPr>
          <p:cNvSpPr/>
          <p:nvPr/>
        </p:nvSpPr>
        <p:spPr>
          <a:xfrm>
            <a:off x="937283" y="6326184"/>
            <a:ext cx="752486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sex.customTransform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getDisplayNameForSex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D358D9F-A510-4F96-877B-ED817A938B0D}"/>
              </a:ext>
            </a:extLst>
          </p:cNvPr>
          <p:cNvSpPr/>
          <p:nvPr/>
        </p:nvSpPr>
        <p:spPr>
          <a:xfrm>
            <a:off x="681074" y="6429519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80" dur="12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88" dur="125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0" grpId="0"/>
      <p:bldP spid="41" grpId="0" animBg="1"/>
      <p:bldP spid="41" grpId="1" animBg="1"/>
      <p:bldP spid="47" grpId="0"/>
      <p:bldP spid="57" grpId="0" animBg="1"/>
      <p:bldP spid="57" grpId="1" animBg="1"/>
      <p:bldP spid="28" grpId="0"/>
      <p:bldP spid="29" grpId="0" animBg="1"/>
      <p:bldP spid="29" grpId="1" animBg="1"/>
      <p:bldP spid="30" grpId="0"/>
      <p:bldP spid="31" grpId="0" animBg="1"/>
      <p:bldP spid="31" grpId="1" animBg="1"/>
      <p:bldP spid="39" grpId="0"/>
      <p:bldP spid="42" grpId="0" animBg="1"/>
      <p:bldP spid="42" grpId="1" animBg="1"/>
      <p:bldP spid="45" grpId="0"/>
      <p:bldP spid="46" grpId="0" animBg="1"/>
      <p:bldP spid="46" grpId="1" animBg="1"/>
      <p:bldP spid="48" grpId="0"/>
      <p:bldP spid="49" grpId="0" animBg="1"/>
      <p:bldP spid="4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65F0F2-FB1A-458C-8E30-E4D0F528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999" y="1352905"/>
            <a:ext cx="4610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Measurce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039549-EAEC-4126-A8F4-B4A75927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246" y="655459"/>
            <a:ext cx="4572000" cy="5991225"/>
          </a:xfrm>
          <a:prstGeom prst="rect">
            <a:avLst/>
          </a:prstGeom>
        </p:spPr>
      </p:pic>
      <p:sp>
        <p:nvSpPr>
          <p:cNvPr id="18" name="Freeform 21">
            <a:extLst>
              <a:ext uri="{FF2B5EF4-FFF2-40B4-BE49-F238E27FC236}">
                <a16:creationId xmlns:a16="http://schemas.microsoft.com/office/drawing/2014/main" id="{C6C90D3A-6EA2-4CD6-A925-239F2814A4D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163755" y="2745064"/>
            <a:ext cx="2136035" cy="111209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聚合方式</a:t>
            </a:r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3615B9A-8BFC-48A1-A3DD-F57F2972A45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245815" y="4895071"/>
            <a:ext cx="2136035" cy="111209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显示格式</a:t>
            </a: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0430AD6-5B5C-4F3B-99E4-E6257BFBE0B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245814" y="4465129"/>
            <a:ext cx="4431446" cy="541152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小数点个数</a:t>
            </a:r>
          </a:p>
        </p:txBody>
      </p:sp>
    </p:spTree>
    <p:extLst>
      <p:ext uri="{BB962C8B-B14F-4D97-AF65-F5344CB8AC3E}">
        <p14:creationId xmlns:p14="http://schemas.microsoft.com/office/powerpoint/2010/main" val="38182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聚合方式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054100-4196-4C6F-B4BF-8D17B9773BC2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：计算数据集中的基准计数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E6C8206-DE7D-42FD-AAF7-42FE97C8E9EB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7EF31-3706-4CE5-9F96-59849F9C388E}"/>
              </a:ext>
            </a:extLst>
          </p:cNvPr>
          <p:cNvSpPr/>
          <p:nvPr/>
        </p:nvSpPr>
        <p:spPr>
          <a:xfrm>
            <a:off x="942397" y="246775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cum: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计算数据集中给定表达式的和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852250-13C7-4682-A2F2-AC3368F4FE82}"/>
              </a:ext>
            </a:extLst>
          </p:cNvPr>
          <p:cNvSpPr/>
          <p:nvPr/>
        </p:nvSpPr>
        <p:spPr>
          <a:xfrm>
            <a:off x="686188" y="253163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DC6259-0A3D-4F03-9D72-B1DCCF428F45}"/>
              </a:ext>
            </a:extLst>
          </p:cNvPr>
          <p:cNvSpPr/>
          <p:nvPr/>
        </p:nvSpPr>
        <p:spPr>
          <a:xfrm>
            <a:off x="942397" y="2865989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计算数据集中给定表达式的最小值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E7DDBF-7DB8-4830-9076-3CD51503D68E}"/>
              </a:ext>
            </a:extLst>
          </p:cNvPr>
          <p:cNvSpPr/>
          <p:nvPr/>
        </p:nvSpPr>
        <p:spPr>
          <a:xfrm>
            <a:off x="686188" y="2929875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BDDC86E-5D05-46F5-8188-BB97B534A90B}"/>
              </a:ext>
            </a:extLst>
          </p:cNvPr>
          <p:cNvSpPr/>
          <p:nvPr/>
        </p:nvSpPr>
        <p:spPr>
          <a:xfrm>
            <a:off x="937283" y="329050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计算数据集中给定表达式的最大值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A757FED-7EAB-4890-A89A-9FBA9F238656}"/>
              </a:ext>
            </a:extLst>
          </p:cNvPr>
          <p:cNvSpPr/>
          <p:nvPr/>
        </p:nvSpPr>
        <p:spPr>
          <a:xfrm>
            <a:off x="686188" y="3331948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2333F5-E8E9-4694-9412-FD91957C6C4C}"/>
              </a:ext>
            </a:extLst>
          </p:cNvPr>
          <p:cNvSpPr/>
          <p:nvPr/>
        </p:nvSpPr>
        <p:spPr>
          <a:xfrm>
            <a:off x="942397" y="366683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计算数据集中给定表达式的平均值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3B54967-44BE-4177-9043-32C45045E185}"/>
              </a:ext>
            </a:extLst>
          </p:cNvPr>
          <p:cNvSpPr/>
          <p:nvPr/>
        </p:nvSpPr>
        <p:spPr>
          <a:xfrm>
            <a:off x="686188" y="373071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32EAC1-F634-4905-8984-164792981E29}"/>
              </a:ext>
            </a:extLst>
          </p:cNvPr>
          <p:cNvSpPr/>
          <p:nvPr/>
        </p:nvSpPr>
        <p:spPr>
          <a:xfrm>
            <a:off x="942397" y="4068906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values: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计算数据集中给定表达式的不重复值个数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D75FE01-EC71-4A1E-9F63-4522CF373CD4}"/>
              </a:ext>
            </a:extLst>
          </p:cNvPr>
          <p:cNvSpPr/>
          <p:nvPr/>
        </p:nvSpPr>
        <p:spPr>
          <a:xfrm>
            <a:off x="686188" y="413279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8A1E11-767B-4DBF-99CE-6132DBF7102E}"/>
              </a:ext>
            </a:extLst>
          </p:cNvPr>
          <p:cNvSpPr/>
          <p:nvPr/>
        </p:nvSpPr>
        <p:spPr>
          <a:xfrm>
            <a:off x="937283" y="4416482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计算数据集中给定表达式的中间值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1E0674F-C097-48CB-A2B0-AAD54838E131}"/>
              </a:ext>
            </a:extLst>
          </p:cNvPr>
          <p:cNvSpPr/>
          <p:nvPr/>
        </p:nvSpPr>
        <p:spPr>
          <a:xfrm>
            <a:off x="681074" y="4480368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80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-1.48148E-6 L 2.08333E-6 -0.09143 " pathEditMode="relative" rAng="0" ptsTypes="AA">
                                      <p:cBhvr>
                                        <p:cTn id="88" dur="1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0" grpId="0"/>
      <p:bldP spid="41" grpId="0" animBg="1"/>
      <p:bldP spid="41" grpId="1" animBg="1"/>
      <p:bldP spid="47" grpId="0"/>
      <p:bldP spid="57" grpId="0" animBg="1"/>
      <p:bldP spid="57" grpId="1" animBg="1"/>
      <p:bldP spid="58" grpId="0"/>
      <p:bldP spid="61" grpId="0" animBg="1"/>
      <p:bldP spid="61" grpId="1" animBg="1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9" grpId="0" animBg="1"/>
      <p:bldP spid="69" grpId="1" animBg="1"/>
      <p:bldP spid="28" grpId="0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>
            <a:spLocks noChangeAspect="1"/>
          </p:cNvSpPr>
          <p:nvPr/>
        </p:nvSpPr>
        <p:spPr>
          <a:xfrm rot="2700000">
            <a:off x="1556281" y="1988999"/>
            <a:ext cx="2880000" cy="2880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70873" y="1750703"/>
            <a:ext cx="2450817" cy="3364010"/>
            <a:chOff x="1770873" y="1750703"/>
            <a:chExt cx="2450817" cy="3364010"/>
          </a:xfrm>
        </p:grpSpPr>
        <p:sp>
          <p:nvSpPr>
            <p:cNvPr id="9" name="圆角矩形 8"/>
            <p:cNvSpPr>
              <a:spLocks noChangeAspect="1"/>
            </p:cNvSpPr>
            <p:nvPr/>
          </p:nvSpPr>
          <p:spPr>
            <a:xfrm rot="2700000">
              <a:off x="1770873" y="2203591"/>
              <a:ext cx="2450817" cy="24508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544464" y="4408177"/>
              <a:ext cx="721176" cy="706536"/>
              <a:chOff x="3161408" y="4408176"/>
              <a:chExt cx="721176" cy="706536"/>
            </a:xfrm>
          </p:grpSpPr>
          <p:sp>
            <p:nvSpPr>
              <p:cNvPr id="34" name="任意多边形 3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2724722" y="1750703"/>
              <a:ext cx="721176" cy="706536"/>
              <a:chOff x="3161408" y="4408176"/>
              <a:chExt cx="721176" cy="706536"/>
            </a:xfrm>
          </p:grpSpPr>
          <p:sp>
            <p:nvSpPr>
              <p:cNvPr id="38" name="任意多边形 3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123985" y="2890390"/>
            <a:ext cx="1836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目 录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50" name="矩形 49"/>
          <p:cNvSpPr/>
          <p:nvPr/>
        </p:nvSpPr>
        <p:spPr>
          <a:xfrm>
            <a:off x="6829304" y="1601375"/>
            <a:ext cx="4220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Imply</a:t>
            </a:r>
            <a:r>
              <a:rPr lang="zh-CN" altLang="en-US" sz="3200" dirty="0">
                <a:solidFill>
                  <a:schemeClr val="accent1"/>
                </a:solidFill>
              </a:rPr>
              <a:t>应用背景</a:t>
            </a:r>
          </a:p>
        </p:txBody>
      </p:sp>
      <p:sp>
        <p:nvSpPr>
          <p:cNvPr id="52" name="矩形 51"/>
          <p:cNvSpPr/>
          <p:nvPr/>
        </p:nvSpPr>
        <p:spPr>
          <a:xfrm>
            <a:off x="6829304" y="4585139"/>
            <a:ext cx="4220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BBD06"/>
                </a:solidFill>
                <a:latin typeface="+mj-ea"/>
                <a:ea typeface="+mj-ea"/>
              </a:rPr>
              <a:t>Imply </a:t>
            </a:r>
            <a:r>
              <a:rPr lang="zh-CN" altLang="en-US" sz="2800" dirty="0">
                <a:solidFill>
                  <a:srgbClr val="FBBD06"/>
                </a:solidFill>
                <a:latin typeface="+mj-ea"/>
                <a:ea typeface="+mj-ea"/>
              </a:rPr>
              <a:t>实现分析</a:t>
            </a:r>
            <a:endParaRPr lang="zh-CN" altLang="en-US" sz="28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5736000" y="1432098"/>
            <a:ext cx="720000" cy="923330"/>
            <a:chOff x="5736000" y="742784"/>
            <a:chExt cx="720000" cy="923330"/>
          </a:xfrm>
        </p:grpSpPr>
        <p:sp>
          <p:nvSpPr>
            <p:cNvPr id="44" name="圆角矩形 43"/>
            <p:cNvSpPr>
              <a:spLocks noChangeAspect="1"/>
            </p:cNvSpPr>
            <p:nvPr/>
          </p:nvSpPr>
          <p:spPr>
            <a:xfrm rot="2700000">
              <a:off x="5736000" y="891901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>
              <a:spLocks noChangeAspect="1"/>
            </p:cNvSpPr>
            <p:nvPr/>
          </p:nvSpPr>
          <p:spPr>
            <a:xfrm rot="2700000">
              <a:off x="5825169" y="981901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60198" y="742784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4384F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zh-CN" altLang="en-US" sz="5400" dirty="0">
                <a:solidFill>
                  <a:srgbClr val="4384F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736000" y="2884865"/>
            <a:ext cx="720000" cy="923330"/>
            <a:chOff x="5736000" y="2195551"/>
            <a:chExt cx="720000" cy="923330"/>
          </a:xfrm>
        </p:grpSpPr>
        <p:sp>
          <p:nvSpPr>
            <p:cNvPr id="45" name="圆角矩形 44"/>
            <p:cNvSpPr>
              <a:spLocks noChangeAspect="1"/>
            </p:cNvSpPr>
            <p:nvPr/>
          </p:nvSpPr>
          <p:spPr>
            <a:xfrm rot="2700000">
              <a:off x="5736000" y="2344668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>
              <a:spLocks noChangeAspect="1"/>
            </p:cNvSpPr>
            <p:nvPr/>
          </p:nvSpPr>
          <p:spPr>
            <a:xfrm rot="2700000">
              <a:off x="5825169" y="2434668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60198" y="2195551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E942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zh-CN" altLang="en-US" sz="5400" dirty="0">
                <a:solidFill>
                  <a:srgbClr val="E9423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736000" y="4337632"/>
            <a:ext cx="720000" cy="923330"/>
            <a:chOff x="5736000" y="3648318"/>
            <a:chExt cx="720000" cy="923330"/>
          </a:xfrm>
        </p:grpSpPr>
        <p:sp>
          <p:nvSpPr>
            <p:cNvPr id="46" name="圆角矩形 45"/>
            <p:cNvSpPr>
              <a:spLocks noChangeAspect="1"/>
            </p:cNvSpPr>
            <p:nvPr/>
          </p:nvSpPr>
          <p:spPr>
            <a:xfrm rot="2700000">
              <a:off x="5736000" y="3797435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 rot="2700000">
              <a:off x="5825169" y="3887435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60198" y="3648318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FBBD0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zh-CN" altLang="en-US" sz="5400" dirty="0">
                <a:solidFill>
                  <a:srgbClr val="FBBD0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2" name="矩形 4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E9E9B-0C0E-4C9C-99B1-B96EA00CC15D}"/>
              </a:ext>
            </a:extLst>
          </p:cNvPr>
          <p:cNvSpPr txBox="1"/>
          <p:nvPr/>
        </p:nvSpPr>
        <p:spPr>
          <a:xfrm>
            <a:off x="6829304" y="3101594"/>
            <a:ext cx="280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18822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3" grpId="0"/>
      <p:bldP spid="43" grpId="1"/>
      <p:bldP spid="50" grpId="0"/>
      <p:bldP spid="52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AA2CA6-721C-4083-A896-688B48F18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26" y="823675"/>
            <a:ext cx="4581525" cy="5600700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Measurce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C6C90D3A-6EA2-4CD6-A925-239F2814A4D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599854" y="2942012"/>
            <a:ext cx="2136035" cy="111209"/>
          </a:xfrm>
          <a:custGeom>
            <a:avLst/>
            <a:gdLst>
              <a:gd name="T0" fmla="*/ 1499 w 1499"/>
              <a:gd name="T1" fmla="*/ 184 h 184"/>
              <a:gd name="T2" fmla="*/ 1391 w 1499"/>
              <a:gd name="T3" fmla="*/ 23 h 184"/>
              <a:gd name="T4" fmla="*/ 1347 w 1499"/>
              <a:gd name="T5" fmla="*/ 0 h 184"/>
              <a:gd name="T6" fmla="*/ 0 w 1499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" h="184">
                <a:moveTo>
                  <a:pt x="1499" y="184"/>
                </a:moveTo>
                <a:cubicBezTo>
                  <a:pt x="1391" y="23"/>
                  <a:pt x="1391" y="23"/>
                  <a:pt x="1391" y="23"/>
                </a:cubicBezTo>
                <a:cubicBezTo>
                  <a:pt x="1382" y="10"/>
                  <a:pt x="1362" y="0"/>
                  <a:pt x="134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自定义表达式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49B178-F677-447F-8F08-0662183062BD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自定义表达式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FF71A7-AD4F-4507-BAFC-CF26CBE03ABB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672AA8-3A44-4103-AB94-60EBA82F28F2}"/>
              </a:ext>
            </a:extLst>
          </p:cNvPr>
          <p:cNvSpPr/>
          <p:nvPr/>
        </p:nvSpPr>
        <p:spPr>
          <a:xfrm>
            <a:off x="1193492" y="2419939"/>
            <a:ext cx="752486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main.sum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click_sum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).divide($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main.sum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($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1BA6FCC-C99B-42F2-818E-F9F6B319FD9C}"/>
              </a:ext>
            </a:extLst>
          </p:cNvPr>
          <p:cNvSpPr/>
          <p:nvPr/>
        </p:nvSpPr>
        <p:spPr>
          <a:xfrm>
            <a:off x="937283" y="2523274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DD93D9-823C-4E55-8922-1EAEE13CA729}"/>
              </a:ext>
            </a:extLst>
          </p:cNvPr>
          <p:cNvSpPr/>
          <p:nvPr/>
        </p:nvSpPr>
        <p:spPr>
          <a:xfrm>
            <a:off x="1193492" y="2895361"/>
            <a:ext cx="7524860" cy="3395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$main 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customAggregate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customAggregator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customAggregations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{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getPrevShowSum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{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"aggregation": {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"type":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fieldNames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["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"],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fnAggregate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"function(current,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show_sum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{ return current+ sum}",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	 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fnCombine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"function(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partialA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partialB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{ return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partialA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partialB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}",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fnReset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"function() { return 0; }"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7807B8E-61BA-473A-93D8-A2CF246EFB48}"/>
              </a:ext>
            </a:extLst>
          </p:cNvPr>
          <p:cNvSpPr/>
          <p:nvPr/>
        </p:nvSpPr>
        <p:spPr>
          <a:xfrm>
            <a:off x="937283" y="299869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45833E-6 -4.81481E-6 L -1.45833E-6 -0.18055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45833E-6 7.40741E-7 L -1.45833E-6 -0.18056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18" grpId="0" animBg="1"/>
      <p:bldP spid="22" grpId="0"/>
      <p:bldP spid="23" grpId="0" animBg="1"/>
      <p:bldP spid="23" grpId="1" animBg="1"/>
      <p:bldP spid="24" grpId="0"/>
      <p:bldP spid="25" grpId="0" animBg="1"/>
      <p:bldP spid="25" grpId="1" animBg="1"/>
      <p:bldP spid="26" grpId="0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302608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370315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D78EF-52A3-4061-8A65-9748CDB2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7" y="1765542"/>
            <a:ext cx="4933950" cy="5057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ED1CF3-1E9D-4E2F-BE37-8E3B1F3C4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371" y="98067"/>
            <a:ext cx="4943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可视化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5322CB-7818-4037-A019-8A161FF6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23" y="2144512"/>
            <a:ext cx="2714625" cy="24193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8306C41-4592-46CF-962D-B1243818595F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A0E275E-D927-4874-9CB5-50C883135477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4A1600-11DB-46A5-9A59-74FC983D1B05}"/>
              </a:ext>
            </a:extLst>
          </p:cNvPr>
          <p:cNvSpPr/>
          <p:nvPr/>
        </p:nvSpPr>
        <p:spPr>
          <a:xfrm>
            <a:off x="937283" y="2456024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表格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382D3C0-6A78-4DF2-82E2-1C12EEF67E49}"/>
              </a:ext>
            </a:extLst>
          </p:cNvPr>
          <p:cNvSpPr/>
          <p:nvPr/>
        </p:nvSpPr>
        <p:spPr>
          <a:xfrm>
            <a:off x="681074" y="25199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B93F83-F752-40B9-9B61-61545D9B4F8C}"/>
              </a:ext>
            </a:extLst>
          </p:cNvPr>
          <p:cNvSpPr/>
          <p:nvPr/>
        </p:nvSpPr>
        <p:spPr>
          <a:xfrm>
            <a:off x="937283" y="2846371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网格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2985881-614C-4B3A-909F-827028D301AA}"/>
              </a:ext>
            </a:extLst>
          </p:cNvPr>
          <p:cNvSpPr/>
          <p:nvPr/>
        </p:nvSpPr>
        <p:spPr>
          <a:xfrm>
            <a:off x="681074" y="2910257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94323F-AFB2-4462-8198-CD2B21C50FD2}"/>
              </a:ext>
            </a:extLst>
          </p:cNvPr>
          <p:cNvSpPr/>
          <p:nvPr/>
        </p:nvSpPr>
        <p:spPr>
          <a:xfrm>
            <a:off x="937283" y="323579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折线图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77A12F2-6A42-4268-ADFA-AAC0D40D82FE}"/>
              </a:ext>
            </a:extLst>
          </p:cNvPr>
          <p:cNvSpPr/>
          <p:nvPr/>
        </p:nvSpPr>
        <p:spPr>
          <a:xfrm>
            <a:off x="681074" y="329967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988537-C794-4A82-8517-F870AD14BEEA}"/>
              </a:ext>
            </a:extLst>
          </p:cNvPr>
          <p:cNvSpPr/>
          <p:nvPr/>
        </p:nvSpPr>
        <p:spPr>
          <a:xfrm>
            <a:off x="937283" y="3629864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条形图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52A12FB-D279-4114-B610-31995553D81D}"/>
              </a:ext>
            </a:extLst>
          </p:cNvPr>
          <p:cNvSpPr/>
          <p:nvPr/>
        </p:nvSpPr>
        <p:spPr>
          <a:xfrm>
            <a:off x="681074" y="369375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6B3D53-D402-4EAB-B6C2-AFC9D5FD2C6E}"/>
              </a:ext>
            </a:extLst>
          </p:cNvPr>
          <p:cNvSpPr/>
          <p:nvPr/>
        </p:nvSpPr>
        <p:spPr>
          <a:xfrm>
            <a:off x="937283" y="402155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热图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3BD5834-C6E0-4A4A-9E2A-9D5C01789A80}"/>
              </a:ext>
            </a:extLst>
          </p:cNvPr>
          <p:cNvSpPr/>
          <p:nvPr/>
        </p:nvSpPr>
        <p:spPr>
          <a:xfrm>
            <a:off x="681074" y="408543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F7B3BB-D152-4B47-8FC8-A48ACD3BE9E8}"/>
              </a:ext>
            </a:extLst>
          </p:cNvPr>
          <p:cNvSpPr/>
          <p:nvPr/>
        </p:nvSpPr>
        <p:spPr>
          <a:xfrm>
            <a:off x="937283" y="4413236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地理位置信息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1C4A4DE-DAC7-4E18-831E-3429672D8B6E}"/>
              </a:ext>
            </a:extLst>
          </p:cNvPr>
          <p:cNvSpPr/>
          <p:nvPr/>
        </p:nvSpPr>
        <p:spPr>
          <a:xfrm>
            <a:off x="681074" y="447712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-1.85185E-6 L 2.08333E-6 -0.09143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3.7037E-6 L 2.08333E-6 -0.09144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-7.40741E-7 L 2.08333E-6 -0.09143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1.85185E-6 L 2.08333E-6 -0.09144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-4.07407E-6 L 2.08333E-6 -0.09143 " pathEditMode="relative" rAng="0" ptsTypes="AA">
                                      <p:cBhvr>
                                        <p:cTn id="80" dur="12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08333E-6 1.48148E-6 L 2.08333E-6 -0.09144 " pathEditMode="relative" rAng="0" ptsTypes="AA">
                                      <p:cBhvr>
                                        <p:cTn id="88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22" grpId="0"/>
      <p:bldP spid="23" grpId="0" animBg="1"/>
      <p:bldP spid="23" grpId="1" animBg="1"/>
      <p:bldP spid="24" grpId="0"/>
      <p:bldP spid="25" grpId="0" animBg="1"/>
      <p:bldP spid="25" grpId="1" animBg="1"/>
      <p:bldP spid="26" grpId="0"/>
      <p:bldP spid="27" grpId="0" animBg="1"/>
      <p:bldP spid="27" grpId="1" animBg="1"/>
      <p:bldP spid="28" grpId="0"/>
      <p:bldP spid="29" grpId="0" animBg="1"/>
      <p:bldP spid="29" grpId="1" animBg="1"/>
      <p:bldP spid="30" grpId="0"/>
      <p:bldP spid="31" grpId="0" animBg="1"/>
      <p:bldP spid="31" grpId="1" animBg="1"/>
      <p:bldP spid="32" grpId="0"/>
      <p:bldP spid="33" grpId="0" animBg="1"/>
      <p:bldP spid="33" grpId="1" animBg="1"/>
      <p:bldP spid="34" grpId="0"/>
      <p:bldP spid="35" grpId="0" animBg="1"/>
      <p:bldP spid="3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89DA62-05D2-408E-AA50-98DB6EC2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12" y="2021095"/>
            <a:ext cx="9132345" cy="45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IDE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D386E9-5179-4DDB-BED0-5786617D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22" y="2146021"/>
            <a:ext cx="9298635" cy="42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  <a:latin typeface="+mj-ea"/>
                <a:ea typeface="+mj-ea"/>
              </a:rPr>
              <a:t>Imply</a:t>
            </a:r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实现分析</a:t>
            </a:r>
            <a:endParaRPr lang="en-US" altLang="zh-CN" sz="2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Imply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的实现的简单介绍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 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03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Three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整体概述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59D1E7-0C79-41FA-82CC-9434FDD44BBF}"/>
              </a:ext>
            </a:extLst>
          </p:cNvPr>
          <p:cNvSpPr/>
          <p:nvPr/>
        </p:nvSpPr>
        <p:spPr>
          <a:xfrm>
            <a:off x="937283" y="2307102"/>
            <a:ext cx="10654495" cy="81592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app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D1110C-F58F-4C8C-ABA8-CB4BB4AEED6B}"/>
              </a:ext>
            </a:extLst>
          </p:cNvPr>
          <p:cNvSpPr/>
          <p:nvPr/>
        </p:nvSpPr>
        <p:spPr>
          <a:xfrm>
            <a:off x="1041009" y="3824955"/>
            <a:ext cx="2504049" cy="662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</a:t>
            </a:r>
            <a:r>
              <a:rPr lang="en-US" altLang="zh-CN" dirty="0"/>
              <a:t>-auth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F56777-4AA5-461B-B6AA-49BB918C3BC5}"/>
              </a:ext>
            </a:extLst>
          </p:cNvPr>
          <p:cNvSpPr/>
          <p:nvPr/>
        </p:nvSpPr>
        <p:spPr>
          <a:xfrm>
            <a:off x="3765450" y="3824954"/>
            <a:ext cx="2504049" cy="662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</a:t>
            </a:r>
            <a:r>
              <a:rPr lang="en-US" altLang="zh-CN" dirty="0"/>
              <a:t>-datasets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6A8A3F-1A07-4971-96C8-4D7051BA7BB6}"/>
              </a:ext>
            </a:extLst>
          </p:cNvPr>
          <p:cNvSpPr/>
          <p:nvPr/>
        </p:nvSpPr>
        <p:spPr>
          <a:xfrm>
            <a:off x="6498881" y="3824954"/>
            <a:ext cx="2504049" cy="662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im-sql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A68E07-8603-4540-BA6B-D3F431A017FB}"/>
              </a:ext>
            </a:extLst>
          </p:cNvPr>
          <p:cNvSpPr/>
          <p:nvPr/>
        </p:nvSpPr>
        <p:spPr>
          <a:xfrm>
            <a:off x="9129542" y="3824954"/>
            <a:ext cx="2504049" cy="662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pivot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06427-C227-42AD-8758-C092618F1DE9}"/>
              </a:ext>
            </a:extLst>
          </p:cNvPr>
          <p:cNvSpPr/>
          <p:nvPr/>
        </p:nvSpPr>
        <p:spPr>
          <a:xfrm>
            <a:off x="1041009" y="5162846"/>
            <a:ext cx="10654495" cy="8159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immutable-store</a:t>
            </a:r>
            <a:r>
              <a:rPr lang="zh-CN" altLang="en-US" dirty="0"/>
              <a:t>和</a:t>
            </a:r>
            <a:r>
              <a:rPr lang="en-US" altLang="zh-CN" dirty="0"/>
              <a:t>Plywood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0893BB1D-6FBC-42F3-9F14-2742D6CA56A2}"/>
              </a:ext>
            </a:extLst>
          </p:cNvPr>
          <p:cNvSpPr/>
          <p:nvPr/>
        </p:nvSpPr>
        <p:spPr>
          <a:xfrm>
            <a:off x="6269499" y="3234111"/>
            <a:ext cx="229382" cy="451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310C1D3-C513-4408-815C-9203BAC4F9ED}"/>
              </a:ext>
            </a:extLst>
          </p:cNvPr>
          <p:cNvSpPr/>
          <p:nvPr/>
        </p:nvSpPr>
        <p:spPr>
          <a:xfrm>
            <a:off x="6269499" y="4681047"/>
            <a:ext cx="229382" cy="31298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D2BAED1-1E28-49C3-BDBE-B92BF183F108}"/>
              </a:ext>
            </a:extLst>
          </p:cNvPr>
          <p:cNvSpPr/>
          <p:nvPr/>
        </p:nvSpPr>
        <p:spPr>
          <a:xfrm>
            <a:off x="1297218" y="194041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TypeScript + Nodejs + Express + React + D3.js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3351759-5B89-4F0E-B5A4-662E49AB7211}"/>
              </a:ext>
            </a:extLst>
          </p:cNvPr>
          <p:cNvSpPr/>
          <p:nvPr/>
        </p:nvSpPr>
        <p:spPr>
          <a:xfrm>
            <a:off x="1041009" y="200429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79167E-6 -1.85185E-6 L 4.79167E-6 -0.09143 " pathEditMode="relative" rAng="0" ptsTypes="AA">
                                      <p:cBhvr>
                                        <p:cTn id="28" dur="12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92" grpId="0"/>
      <p:bldP spid="100" grpId="0" animBg="1"/>
      <p:bldP spid="106" grpId="0" animBg="1"/>
      <p:bldP spid="2" grpId="0" animBg="1"/>
      <p:bldP spid="3" grpId="0" animBg="1"/>
      <p:bldP spid="51" grpId="0" animBg="1"/>
      <p:bldP spid="52" grpId="0" animBg="1"/>
      <p:bldP spid="54" grpId="0" animBg="1"/>
      <p:bldP spid="5" grpId="0" animBg="1"/>
      <p:bldP spid="6" grpId="0" animBg="1"/>
      <p:bldP spid="7" grpId="0" animBg="1"/>
      <p:bldP spid="58" grpId="0"/>
      <p:bldP spid="59" grpId="0" animBg="1"/>
      <p:bldP spid="5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385821" y="1796640"/>
            <a:ext cx="2704630" cy="3712395"/>
            <a:chOff x="7782628" y="-1101428"/>
            <a:chExt cx="2450817" cy="3364010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7782628" y="-648540"/>
              <a:ext cx="2450817" cy="24508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8556219" y="1556046"/>
              <a:ext cx="721176" cy="706536"/>
              <a:chOff x="3161408" y="4408176"/>
              <a:chExt cx="721176" cy="706536"/>
            </a:xfrm>
          </p:grpSpPr>
          <p:sp>
            <p:nvSpPr>
              <p:cNvPr id="76" name="任意多边形 75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 flipV="1">
              <a:off x="8736477" y="-1101428"/>
              <a:ext cx="721176" cy="706536"/>
              <a:chOff x="3161408" y="4408176"/>
              <a:chExt cx="721176" cy="706536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椭圆 41"/>
          <p:cNvSpPr/>
          <p:nvPr/>
        </p:nvSpPr>
        <p:spPr>
          <a:xfrm>
            <a:off x="3877780" y="4236245"/>
            <a:ext cx="347121" cy="347121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292100" dist="2921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169857" y="3623469"/>
            <a:ext cx="313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整体概述</a:t>
            </a:r>
          </a:p>
        </p:txBody>
      </p:sp>
      <p:sp>
        <p:nvSpPr>
          <p:cNvPr id="39" name="Freeform 143"/>
          <p:cNvSpPr>
            <a:spLocks noEditPoints="1"/>
          </p:cNvSpPr>
          <p:nvPr/>
        </p:nvSpPr>
        <p:spPr bwMode="auto">
          <a:xfrm>
            <a:off x="2489200" y="3108814"/>
            <a:ext cx="481013" cy="330200"/>
          </a:xfrm>
          <a:custGeom>
            <a:avLst/>
            <a:gdLst>
              <a:gd name="T0" fmla="*/ 108 w 128"/>
              <a:gd name="T1" fmla="*/ 26 h 88"/>
              <a:gd name="T2" fmla="*/ 75 w 128"/>
              <a:gd name="T3" fmla="*/ 0 h 88"/>
              <a:gd name="T4" fmla="*/ 46 w 128"/>
              <a:gd name="T5" fmla="*/ 15 h 88"/>
              <a:gd name="T6" fmla="*/ 34 w 128"/>
              <a:gd name="T7" fmla="*/ 11 h 88"/>
              <a:gd name="T8" fmla="*/ 15 w 128"/>
              <a:gd name="T9" fmla="*/ 30 h 88"/>
              <a:gd name="T10" fmla="*/ 16 w 128"/>
              <a:gd name="T11" fmla="*/ 35 h 88"/>
              <a:gd name="T12" fmla="*/ 0 w 128"/>
              <a:gd name="T13" fmla="*/ 61 h 88"/>
              <a:gd name="T14" fmla="*/ 27 w 128"/>
              <a:gd name="T15" fmla="*/ 88 h 88"/>
              <a:gd name="T16" fmla="*/ 96 w 128"/>
              <a:gd name="T17" fmla="*/ 88 h 88"/>
              <a:gd name="T18" fmla="*/ 128 w 128"/>
              <a:gd name="T19" fmla="*/ 56 h 88"/>
              <a:gd name="T20" fmla="*/ 108 w 128"/>
              <a:gd name="T21" fmla="*/ 26 h 88"/>
              <a:gd name="T22" fmla="*/ 59 w 128"/>
              <a:gd name="T23" fmla="*/ 68 h 88"/>
              <a:gd name="T24" fmla="*/ 51 w 128"/>
              <a:gd name="T25" fmla="*/ 61 h 88"/>
              <a:gd name="T26" fmla="*/ 51 w 128"/>
              <a:gd name="T27" fmla="*/ 61 h 88"/>
              <a:gd name="T28" fmla="*/ 41 w 128"/>
              <a:gd name="T29" fmla="*/ 50 h 88"/>
              <a:gd name="T30" fmla="*/ 48 w 128"/>
              <a:gd name="T31" fmla="*/ 43 h 88"/>
              <a:gd name="T32" fmla="*/ 59 w 128"/>
              <a:gd name="T33" fmla="*/ 53 h 88"/>
              <a:gd name="T34" fmla="*/ 80 w 128"/>
              <a:gd name="T35" fmla="*/ 32 h 88"/>
              <a:gd name="T36" fmla="*/ 87 w 128"/>
              <a:gd name="T37" fmla="*/ 39 h 88"/>
              <a:gd name="T38" fmla="*/ 59 w 128"/>
              <a:gd name="T39" fmla="*/ 6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88">
                <a:moveTo>
                  <a:pt x="108" y="26"/>
                </a:moveTo>
                <a:cubicBezTo>
                  <a:pt x="104" y="11"/>
                  <a:pt x="91" y="0"/>
                  <a:pt x="75" y="0"/>
                </a:cubicBezTo>
                <a:cubicBezTo>
                  <a:pt x="63" y="0"/>
                  <a:pt x="52" y="6"/>
                  <a:pt x="46" y="15"/>
                </a:cubicBezTo>
                <a:cubicBezTo>
                  <a:pt x="43" y="13"/>
                  <a:pt x="38" y="11"/>
                  <a:pt x="34" y="11"/>
                </a:cubicBezTo>
                <a:cubicBezTo>
                  <a:pt x="24" y="11"/>
                  <a:pt x="15" y="20"/>
                  <a:pt x="15" y="30"/>
                </a:cubicBezTo>
                <a:cubicBezTo>
                  <a:pt x="15" y="32"/>
                  <a:pt x="16" y="34"/>
                  <a:pt x="16" y="35"/>
                </a:cubicBezTo>
                <a:cubicBezTo>
                  <a:pt x="7" y="40"/>
                  <a:pt x="0" y="49"/>
                  <a:pt x="0" y="61"/>
                </a:cubicBezTo>
                <a:cubicBezTo>
                  <a:pt x="0" y="76"/>
                  <a:pt x="12" y="88"/>
                  <a:pt x="27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114" y="88"/>
                  <a:pt x="128" y="74"/>
                  <a:pt x="128" y="56"/>
                </a:cubicBezTo>
                <a:cubicBezTo>
                  <a:pt x="128" y="42"/>
                  <a:pt x="120" y="30"/>
                  <a:pt x="108" y="26"/>
                </a:cubicBezTo>
                <a:close/>
                <a:moveTo>
                  <a:pt x="59" y="68"/>
                </a:move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41" y="50"/>
                  <a:pt x="41" y="50"/>
                  <a:pt x="41" y="50"/>
                </a:cubicBezTo>
                <a:cubicBezTo>
                  <a:pt x="48" y="43"/>
                  <a:pt x="48" y="43"/>
                  <a:pt x="48" y="43"/>
                </a:cubicBezTo>
                <a:cubicBezTo>
                  <a:pt x="59" y="53"/>
                  <a:pt x="59" y="53"/>
                  <a:pt x="59" y="53"/>
                </a:cubicBezTo>
                <a:cubicBezTo>
                  <a:pt x="80" y="32"/>
                  <a:pt x="80" y="32"/>
                  <a:pt x="80" y="32"/>
                </a:cubicBezTo>
                <a:cubicBezTo>
                  <a:pt x="87" y="39"/>
                  <a:pt x="87" y="39"/>
                  <a:pt x="87" y="39"/>
                </a:cubicBezTo>
                <a:lnTo>
                  <a:pt x="59" y="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270405" y="4427593"/>
            <a:ext cx="607375" cy="607375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292100" dist="2921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316633" y="2538083"/>
            <a:ext cx="501979" cy="501979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2700">
            <a:solidFill>
              <a:schemeClr val="bg1"/>
            </a:solidFill>
          </a:ln>
          <a:effectLst>
            <a:outerShdw blurRad="292100" dist="2921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25522" y="4470333"/>
            <a:ext cx="573352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数据源管理相关操作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25522" y="4178691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im</a:t>
            </a:r>
            <a:r>
              <a:rPr lang="en-US" altLang="zh-CN" sz="1600" dirty="0"/>
              <a:t>-datasets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525522" y="3384873"/>
            <a:ext cx="573352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权限相关的操作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25522" y="3143281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-auth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25522" y="2399513"/>
            <a:ext cx="573352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初始化配置参数、初始化数据库参数、路由分发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525522" y="2107871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Main app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276249" y="2229233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276249" y="3247244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276249" y="4269749"/>
            <a:ext cx="130628" cy="13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929AC66-84F4-4507-933C-F34FB5F8C6FB}"/>
              </a:ext>
            </a:extLst>
          </p:cNvPr>
          <p:cNvSpPr txBox="1"/>
          <p:nvPr/>
        </p:nvSpPr>
        <p:spPr>
          <a:xfrm>
            <a:off x="5525522" y="5336121"/>
            <a:ext cx="573352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可视化相关的操作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D69D75-58D4-4D15-8079-A3FBC8D84023}"/>
              </a:ext>
            </a:extLst>
          </p:cNvPr>
          <p:cNvSpPr txBox="1"/>
          <p:nvPr/>
        </p:nvSpPr>
        <p:spPr>
          <a:xfrm>
            <a:off x="5525522" y="5058549"/>
            <a:ext cx="219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pivot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99960DD-A1C2-4A72-A759-743A95482CE3}"/>
              </a:ext>
            </a:extLst>
          </p:cNvPr>
          <p:cNvSpPr/>
          <p:nvPr/>
        </p:nvSpPr>
        <p:spPr>
          <a:xfrm>
            <a:off x="5276249" y="5179911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C15E67-DE35-4E98-AE69-D004275CD0F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553CA49-82BA-446A-9C52-34DAAFB7F555}"/>
              </a:ext>
            </a:extLst>
          </p:cNvPr>
          <p:cNvSpPr txBox="1"/>
          <p:nvPr/>
        </p:nvSpPr>
        <p:spPr>
          <a:xfrm>
            <a:off x="5525522" y="6213967"/>
            <a:ext cx="573352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相关操作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356C51-2622-4E85-AEBC-ED566291065C}"/>
              </a:ext>
            </a:extLst>
          </p:cNvPr>
          <p:cNvSpPr txBox="1"/>
          <p:nvPr/>
        </p:nvSpPr>
        <p:spPr>
          <a:xfrm>
            <a:off x="5525522" y="5922325"/>
            <a:ext cx="219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im-sql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06C34E-2355-4275-936A-2279B4BCFCCE}"/>
              </a:ext>
            </a:extLst>
          </p:cNvPr>
          <p:cNvSpPr/>
          <p:nvPr/>
        </p:nvSpPr>
        <p:spPr>
          <a:xfrm>
            <a:off x="5276249" y="6013383"/>
            <a:ext cx="130628" cy="130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4.07407E-6 L -1.04167E-6 -0.14931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7.40741E-7 L -1.04167E-6 0.14838 " pathEditMode="relative" rAng="0" ptsTypes="AA">
                                      <p:cBhvr>
                                        <p:cTn id="47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4.81481E-6 L -1.04167E-6 0.14838 " pathEditMode="relative" rAng="0" ptsTypes="AA">
                                      <p:cBhvr>
                                        <p:cTn id="73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84" dur="7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8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-2.59259E-6 L -1.04167E-6 -0.1493 " pathEditMode="relative" rAng="0" ptsTypes="AA">
                                      <p:cBhvr>
                                        <p:cTn id="90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7" grpId="0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/>
      <p:bldP spid="48" grpId="0"/>
      <p:bldP spid="49" grpId="0"/>
      <p:bldP spid="54" grpId="0" animBg="1"/>
      <p:bldP spid="54" grpId="1" animBg="1"/>
      <p:bldP spid="55" grpId="0" animBg="1"/>
      <p:bldP spid="56" grpId="0" animBg="1"/>
      <p:bldP spid="56" grpId="1" animBg="1"/>
      <p:bldP spid="80" grpId="0" animBg="1"/>
      <p:bldP spid="31" grpId="0"/>
      <p:bldP spid="32" grpId="0"/>
      <p:bldP spid="33" grpId="0" animBg="1"/>
      <p:bldP spid="33" grpId="1" animBg="1"/>
      <p:bldP spid="34" grpId="0"/>
      <p:bldP spid="34" grpId="1"/>
      <p:bldP spid="34" grpId="2"/>
      <p:bldP spid="36" grpId="0"/>
      <p:bldP spid="38" grpId="0"/>
      <p:bldP spid="43" grpId="0" animBg="1"/>
      <p:bldP spid="4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app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4239A7-4F29-4452-9E7E-618846CAD8B6}"/>
              </a:ext>
            </a:extLst>
          </p:cNvPr>
          <p:cNvSpPr/>
          <p:nvPr/>
        </p:nvSpPr>
        <p:spPr>
          <a:xfrm>
            <a:off x="525453" y="2166425"/>
            <a:ext cx="3144425" cy="900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读取配置项</a:t>
            </a:r>
            <a:endParaRPr lang="en-US" altLang="zh-CN" dirty="0"/>
          </a:p>
          <a:p>
            <a:pPr algn="ctr"/>
            <a:r>
              <a:rPr lang="zh-CN" altLang="en-US" dirty="0"/>
              <a:t>命令行</a:t>
            </a:r>
            <a:r>
              <a:rPr lang="en-US" altLang="zh-CN" dirty="0"/>
              <a:t>+</a:t>
            </a:r>
            <a:r>
              <a:rPr lang="en-US" altLang="zh-CN" dirty="0" err="1"/>
              <a:t>config.yaml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F2D7D51-0BBB-46F5-B84D-E1AF715E04D8}"/>
              </a:ext>
            </a:extLst>
          </p:cNvPr>
          <p:cNvSpPr/>
          <p:nvPr/>
        </p:nvSpPr>
        <p:spPr>
          <a:xfrm>
            <a:off x="4253391" y="2504049"/>
            <a:ext cx="1645920" cy="4501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335D4B-1E77-4D22-9807-8904B2FF4F76}"/>
              </a:ext>
            </a:extLst>
          </p:cNvPr>
          <p:cNvSpPr/>
          <p:nvPr/>
        </p:nvSpPr>
        <p:spPr>
          <a:xfrm>
            <a:off x="6604396" y="2166425"/>
            <a:ext cx="3144425" cy="900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role</a:t>
            </a:r>
            <a:r>
              <a:rPr lang="zh-CN" altLang="en-US" dirty="0"/>
              <a:t>和权限的信息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021C3C6-C5AC-404D-B3A6-8A144070BA6C}"/>
              </a:ext>
            </a:extLst>
          </p:cNvPr>
          <p:cNvSpPr/>
          <p:nvPr/>
        </p:nvSpPr>
        <p:spPr>
          <a:xfrm>
            <a:off x="7981330" y="3587262"/>
            <a:ext cx="590843" cy="13504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E75DC1-E7DE-41F5-B021-E2A5FC3F715F}"/>
              </a:ext>
            </a:extLst>
          </p:cNvPr>
          <p:cNvSpPr/>
          <p:nvPr/>
        </p:nvSpPr>
        <p:spPr>
          <a:xfrm>
            <a:off x="6604395" y="5201792"/>
            <a:ext cx="3144425" cy="900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初始化数据库的信息</a:t>
            </a: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37A8E817-5AB9-46C3-A58F-2973B526F08C}"/>
              </a:ext>
            </a:extLst>
          </p:cNvPr>
          <p:cNvSpPr/>
          <p:nvPr/>
        </p:nvSpPr>
        <p:spPr>
          <a:xfrm>
            <a:off x="4253391" y="5472332"/>
            <a:ext cx="1645920" cy="45016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4E31529-FD15-4EA2-9F13-466F14E81362}"/>
              </a:ext>
            </a:extLst>
          </p:cNvPr>
          <p:cNvSpPr/>
          <p:nvPr/>
        </p:nvSpPr>
        <p:spPr>
          <a:xfrm>
            <a:off x="562708" y="5218307"/>
            <a:ext cx="3144425" cy="900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分发路由</a:t>
            </a:r>
          </a:p>
        </p:txBody>
      </p:sp>
    </p:spTree>
    <p:extLst>
      <p:ext uri="{BB962C8B-B14F-4D97-AF65-F5344CB8AC3E}">
        <p14:creationId xmlns:p14="http://schemas.microsoft.com/office/powerpoint/2010/main" val="22938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3" grpId="0" animBg="1"/>
      <p:bldP spid="4" grpId="0" animBg="1"/>
      <p:bldP spid="34" grpId="0" animBg="1"/>
      <p:bldP spid="5" grpId="0" animBg="1"/>
      <p:bldP spid="39" grpId="0" animBg="1"/>
      <p:bldP spid="6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app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F7E1BC-C82A-44BC-813F-4AF88A8CBB5E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：一个通用的命令行解析库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887F9CF-E462-4931-BF10-1E398DE12FF4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861828-772B-4FAA-B61C-E91E53A9D498}"/>
              </a:ext>
            </a:extLst>
          </p:cNvPr>
          <p:cNvSpPr/>
          <p:nvPr/>
        </p:nvSpPr>
        <p:spPr>
          <a:xfrm>
            <a:off x="751502" y="26986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nopt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= require(“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nopt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let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nopt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port:Number</a:t>
            </a:r>
            <a:endParaRPr lang="en-US" altLang="zh-CN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    }, {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	  p: ["--port"]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    },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process.argv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app.js –port 8080</a:t>
            </a:r>
          </a:p>
          <a:p>
            <a:pPr fontAlgn="base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{port:8080}</a:t>
            </a:r>
          </a:p>
        </p:txBody>
      </p:sp>
    </p:spTree>
    <p:extLst>
      <p:ext uri="{BB962C8B-B14F-4D97-AF65-F5344CB8AC3E}">
        <p14:creationId xmlns:p14="http://schemas.microsoft.com/office/powerpoint/2010/main" val="32346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Imply</a:t>
            </a:r>
            <a:r>
              <a:rPr lang="zh-CN" altLang="en-US" sz="2400" dirty="0">
                <a:solidFill>
                  <a:schemeClr val="accent1"/>
                </a:solidFill>
              </a:rPr>
              <a:t>应用背景</a:t>
            </a:r>
          </a:p>
          <a:p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01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One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7CCEBC-ED42-4A22-81D3-D2BA88CAD463}"/>
              </a:ext>
            </a:extLst>
          </p:cNvPr>
          <p:cNvSpPr/>
          <p:nvPr/>
        </p:nvSpPr>
        <p:spPr>
          <a:xfrm>
            <a:off x="4696764" y="3488450"/>
            <a:ext cx="61724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Imply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是什么、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Imply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和其它工具的比较、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Imply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的优缺点</a:t>
            </a:r>
            <a:endParaRPr lang="en-US" altLang="zh-CN" sz="1200" dirty="0">
              <a:solidFill>
                <a:prstClr val="black">
                  <a:lumMod val="75000"/>
                  <a:lumOff val="25000"/>
                  <a:alpha val="9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app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F7E1BC-C82A-44BC-813F-4AF88A8CBB5E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js-yaml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：一个通用的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文件解析库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887F9CF-E462-4931-BF10-1E398DE12FF4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861828-772B-4FAA-B61C-E91E53A9D498}"/>
              </a:ext>
            </a:extLst>
          </p:cNvPr>
          <p:cNvSpPr/>
          <p:nvPr/>
        </p:nvSpPr>
        <p:spPr>
          <a:xfrm>
            <a:off x="751502" y="2698669"/>
            <a:ext cx="7182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yaml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= require(“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js-yaml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let config =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yaml.safeLoad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fs.readFile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(“./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config.yaml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”))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console.log(config)</a:t>
            </a:r>
          </a:p>
        </p:txBody>
      </p:sp>
    </p:spTree>
    <p:extLst>
      <p:ext uri="{BB962C8B-B14F-4D97-AF65-F5344CB8AC3E}">
        <p14:creationId xmlns:p14="http://schemas.microsoft.com/office/powerpoint/2010/main" val="2537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app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F7E1BC-C82A-44BC-813F-4AF88A8CBB5E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knex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：多方言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构造器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887F9CF-E462-4931-BF10-1E398DE12FF4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861828-772B-4FAA-B61C-E91E53A9D498}"/>
              </a:ext>
            </a:extLst>
          </p:cNvPr>
          <p:cNvSpPr/>
          <p:nvPr/>
        </p:nvSpPr>
        <p:spPr>
          <a:xfrm>
            <a:off x="751502" y="2698669"/>
            <a:ext cx="7182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knex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= require('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knex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')({ 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	dialect: 'sqlite3’, 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	connection: { filename: './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data.db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’ } 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knex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</a:rPr>
              <a:t>'users').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join('accounts', 'users.id', '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accounts.user_id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').select('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users.user_name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as user', '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accounts.account_name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 as account');</a:t>
            </a:r>
          </a:p>
        </p:txBody>
      </p:sp>
    </p:spTree>
    <p:extLst>
      <p:ext uri="{BB962C8B-B14F-4D97-AF65-F5344CB8AC3E}">
        <p14:creationId xmlns:p14="http://schemas.microsoft.com/office/powerpoint/2010/main" val="19080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-auth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424C95-C3CE-452B-93AD-5EB9D1C1790C}"/>
              </a:ext>
            </a:extLst>
          </p:cNvPr>
          <p:cNvSpPr/>
          <p:nvPr/>
        </p:nvSpPr>
        <p:spPr>
          <a:xfrm>
            <a:off x="3830613" y="1983552"/>
            <a:ext cx="3146962" cy="71745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Authorizer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1D16E4-0C12-4466-9ED9-F68AA32FCD44}"/>
              </a:ext>
            </a:extLst>
          </p:cNvPr>
          <p:cNvSpPr/>
          <p:nvPr/>
        </p:nvSpPr>
        <p:spPr>
          <a:xfrm>
            <a:off x="2069807" y="3655262"/>
            <a:ext cx="3146962" cy="71745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LDAPAuthorizer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9EA3D6-F33B-40C2-A512-DB6542B361AE}"/>
              </a:ext>
            </a:extLst>
          </p:cNvPr>
          <p:cNvSpPr/>
          <p:nvPr/>
        </p:nvSpPr>
        <p:spPr>
          <a:xfrm>
            <a:off x="5725058" y="3655262"/>
            <a:ext cx="3146962" cy="71745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StoreAuthorizer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E92A92-00B9-44FD-BC35-DD7B1315BDDD}"/>
              </a:ext>
            </a:extLst>
          </p:cNvPr>
          <p:cNvCxnSpPr>
            <a:stCxn id="3" idx="2"/>
          </p:cNvCxnSpPr>
          <p:nvPr/>
        </p:nvCxnSpPr>
        <p:spPr>
          <a:xfrm>
            <a:off x="5404094" y="2701004"/>
            <a:ext cx="0" cy="2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10C22B-6F73-4860-B753-CC5F8F64DB4E}"/>
              </a:ext>
            </a:extLst>
          </p:cNvPr>
          <p:cNvCxnSpPr/>
          <p:nvPr/>
        </p:nvCxnSpPr>
        <p:spPr>
          <a:xfrm>
            <a:off x="3643288" y="2954221"/>
            <a:ext cx="364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4FCD8A-D116-4B84-80E1-111F15B600D8}"/>
              </a:ext>
            </a:extLst>
          </p:cNvPr>
          <p:cNvCxnSpPr/>
          <p:nvPr/>
        </p:nvCxnSpPr>
        <p:spPr>
          <a:xfrm>
            <a:off x="3643288" y="2968294"/>
            <a:ext cx="0" cy="70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C6CD01-6B77-4F47-9245-1EEA63531D5E}"/>
              </a:ext>
            </a:extLst>
          </p:cNvPr>
          <p:cNvCxnSpPr/>
          <p:nvPr/>
        </p:nvCxnSpPr>
        <p:spPr>
          <a:xfrm>
            <a:off x="7287065" y="2968294"/>
            <a:ext cx="0" cy="70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44E3F09-1967-4F8E-BC2C-0D308B7CE476}"/>
              </a:ext>
            </a:extLst>
          </p:cNvPr>
          <p:cNvSpPr/>
          <p:nvPr/>
        </p:nvSpPr>
        <p:spPr>
          <a:xfrm>
            <a:off x="2069807" y="4515737"/>
            <a:ext cx="3146962" cy="16527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checkUser</a:t>
            </a:r>
            <a:endParaRPr lang="en-US" altLang="zh-CN" dirty="0"/>
          </a:p>
          <a:p>
            <a:pPr algn="ctr"/>
            <a:r>
              <a:rPr lang="en-US" altLang="zh-CN" dirty="0" err="1"/>
              <a:t>getUser</a:t>
            </a:r>
            <a:endParaRPr lang="en-US" altLang="zh-CN" dirty="0"/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575878-B1B7-48A2-B7D8-F4DDB019284B}"/>
              </a:ext>
            </a:extLst>
          </p:cNvPr>
          <p:cNvSpPr/>
          <p:nvPr/>
        </p:nvSpPr>
        <p:spPr>
          <a:xfrm>
            <a:off x="5725058" y="4555819"/>
            <a:ext cx="3146962" cy="16527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checkUser</a:t>
            </a:r>
            <a:endParaRPr lang="en-US" altLang="zh-CN" dirty="0"/>
          </a:p>
          <a:p>
            <a:pPr algn="ctr"/>
            <a:r>
              <a:rPr lang="en-US" altLang="zh-CN" dirty="0" err="1"/>
              <a:t>changePassword</a:t>
            </a:r>
            <a:endParaRPr lang="en-US" altLang="zh-CN" dirty="0"/>
          </a:p>
          <a:p>
            <a:pPr algn="ctr"/>
            <a:r>
              <a:rPr lang="en-US" altLang="zh-CN" dirty="0" err="1"/>
              <a:t>getUser</a:t>
            </a:r>
            <a:endParaRPr lang="en-US" altLang="zh-CN" dirty="0"/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7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-auth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登录功能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74CD1C-13A9-4E67-9D1D-C14AC47DE110}"/>
              </a:ext>
            </a:extLst>
          </p:cNvPr>
          <p:cNvSpPr/>
          <p:nvPr/>
        </p:nvSpPr>
        <p:spPr>
          <a:xfrm>
            <a:off x="276102" y="3034715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登录请求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48BAFF-AE6E-4D31-8B69-96492B209AD9}"/>
              </a:ext>
            </a:extLst>
          </p:cNvPr>
          <p:cNvSpPr/>
          <p:nvPr/>
        </p:nvSpPr>
        <p:spPr>
          <a:xfrm>
            <a:off x="3635936" y="3056206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app</a:t>
            </a:r>
            <a:r>
              <a:rPr lang="zh-CN" altLang="en-US" dirty="0"/>
              <a:t>通过中间件将</a:t>
            </a:r>
            <a:r>
              <a:rPr lang="en-US" altLang="zh-CN" dirty="0"/>
              <a:t>Authorizer</a:t>
            </a:r>
            <a:r>
              <a:rPr lang="zh-CN" altLang="en-US" dirty="0"/>
              <a:t>对象注入</a:t>
            </a:r>
            <a:r>
              <a:rPr lang="en-US" altLang="zh-CN" dirty="0"/>
              <a:t>request</a:t>
            </a:r>
            <a:r>
              <a:rPr lang="zh-CN" altLang="en-US" dirty="0"/>
              <a:t>中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EE65AB-69AA-48DD-BAD0-B040FCD906B3}"/>
              </a:ext>
            </a:extLst>
          </p:cNvPr>
          <p:cNvCxnSpPr/>
          <p:nvPr/>
        </p:nvCxnSpPr>
        <p:spPr>
          <a:xfrm>
            <a:off x="2982351" y="3429000"/>
            <a:ext cx="42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B56F908-356A-4569-863C-6B93D7EF8D1D}"/>
              </a:ext>
            </a:extLst>
          </p:cNvPr>
          <p:cNvSpPr/>
          <p:nvPr/>
        </p:nvSpPr>
        <p:spPr>
          <a:xfrm>
            <a:off x="7066111" y="3025722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Authorizer</a:t>
            </a:r>
            <a:r>
              <a:rPr lang="zh-CN" altLang="en-US" dirty="0"/>
              <a:t>对象调用</a:t>
            </a:r>
            <a:r>
              <a:rPr lang="en-US" altLang="zh-CN" dirty="0" err="1"/>
              <a:t>checkUser</a:t>
            </a:r>
            <a:r>
              <a:rPr lang="zh-CN" altLang="en-US" dirty="0"/>
              <a:t>方法检测</a:t>
            </a:r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C80C1D-0956-430E-A10C-4AFA204C2FD0}"/>
              </a:ext>
            </a:extLst>
          </p:cNvPr>
          <p:cNvCxnSpPr/>
          <p:nvPr/>
        </p:nvCxnSpPr>
        <p:spPr>
          <a:xfrm>
            <a:off x="6412526" y="3398516"/>
            <a:ext cx="42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BD64276D-57AD-4569-BEC9-422C55236EFA}"/>
              </a:ext>
            </a:extLst>
          </p:cNvPr>
          <p:cNvSpPr/>
          <p:nvPr/>
        </p:nvSpPr>
        <p:spPr>
          <a:xfrm>
            <a:off x="276102" y="4628308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StoreAuthorizer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3C4299C-7E6C-4652-9DC0-3EB448A4DE9A}"/>
              </a:ext>
            </a:extLst>
          </p:cNvPr>
          <p:cNvSpPr/>
          <p:nvPr/>
        </p:nvSpPr>
        <p:spPr>
          <a:xfrm>
            <a:off x="3635936" y="4628308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LDAPAuthorizer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CB91FAD-A9BC-4489-869D-548160F954A0}"/>
              </a:ext>
            </a:extLst>
          </p:cNvPr>
          <p:cNvCxnSpPr>
            <a:stCxn id="62" idx="2"/>
          </p:cNvCxnSpPr>
          <p:nvPr/>
        </p:nvCxnSpPr>
        <p:spPr>
          <a:xfrm flipH="1">
            <a:off x="1688123" y="3771310"/>
            <a:ext cx="6667808" cy="8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ACBD709-5733-4AE8-B512-0836F87B727B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 flipH="1">
            <a:off x="4925756" y="3771310"/>
            <a:ext cx="3430175" cy="8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0E6CD43-985A-42CD-9A95-2EDBB7136B38}"/>
              </a:ext>
            </a:extLst>
          </p:cNvPr>
          <p:cNvSpPr/>
          <p:nvPr/>
        </p:nvSpPr>
        <p:spPr>
          <a:xfrm>
            <a:off x="276102" y="5936377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本地数据库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0DA3961-55E1-46CC-98BB-99C69BA4206B}"/>
              </a:ext>
            </a:extLst>
          </p:cNvPr>
          <p:cNvSpPr/>
          <p:nvPr/>
        </p:nvSpPr>
        <p:spPr>
          <a:xfrm>
            <a:off x="3635936" y="5908661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LDAP</a:t>
            </a:r>
            <a:r>
              <a:rPr lang="zh-CN" altLang="en-US" dirty="0"/>
              <a:t>服务器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AE0A6F1-AD2B-457E-A5C3-9EC9A398F267}"/>
              </a:ext>
            </a:extLst>
          </p:cNvPr>
          <p:cNvCxnSpPr>
            <a:cxnSpLocks/>
          </p:cNvCxnSpPr>
          <p:nvPr/>
        </p:nvCxnSpPr>
        <p:spPr>
          <a:xfrm>
            <a:off x="1336431" y="5373896"/>
            <a:ext cx="0" cy="5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E039BEB-4B41-4073-9699-0ECC6F8B6DC1}"/>
              </a:ext>
            </a:extLst>
          </p:cNvPr>
          <p:cNvCxnSpPr/>
          <p:nvPr/>
        </p:nvCxnSpPr>
        <p:spPr>
          <a:xfrm flipV="1">
            <a:off x="1871003" y="5373896"/>
            <a:ext cx="0" cy="5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BEABC71-345C-45A1-9337-ACDEAF1FC873}"/>
              </a:ext>
            </a:extLst>
          </p:cNvPr>
          <p:cNvCxnSpPr>
            <a:cxnSpLocks/>
          </p:cNvCxnSpPr>
          <p:nvPr/>
        </p:nvCxnSpPr>
        <p:spPr>
          <a:xfrm>
            <a:off x="4639992" y="5357480"/>
            <a:ext cx="0" cy="5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BF66B03-7D95-432E-9B52-7C55E4566FF3}"/>
              </a:ext>
            </a:extLst>
          </p:cNvPr>
          <p:cNvCxnSpPr/>
          <p:nvPr/>
        </p:nvCxnSpPr>
        <p:spPr>
          <a:xfrm flipV="1">
            <a:off x="5174564" y="5357480"/>
            <a:ext cx="0" cy="5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39197-F4CB-4881-9655-876BE06DF0AE}"/>
              </a:ext>
            </a:extLst>
          </p:cNvPr>
          <p:cNvSpPr txBox="1"/>
          <p:nvPr/>
        </p:nvSpPr>
        <p:spPr>
          <a:xfrm>
            <a:off x="976762" y="5500466"/>
            <a:ext cx="461665" cy="71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3820FD7-5F47-42C3-B143-B1D90DCC51EC}"/>
              </a:ext>
            </a:extLst>
          </p:cNvPr>
          <p:cNvSpPr txBox="1"/>
          <p:nvPr/>
        </p:nvSpPr>
        <p:spPr>
          <a:xfrm>
            <a:off x="1871003" y="5416058"/>
            <a:ext cx="461665" cy="565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F74DC9-5ED9-4FCA-B8D6-9405200BE9C8}"/>
              </a:ext>
            </a:extLst>
          </p:cNvPr>
          <p:cNvSpPr txBox="1"/>
          <p:nvPr/>
        </p:nvSpPr>
        <p:spPr>
          <a:xfrm>
            <a:off x="4243502" y="5224249"/>
            <a:ext cx="461665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AAEEF14-32CB-42A3-87C3-DFC133876016}"/>
              </a:ext>
            </a:extLst>
          </p:cNvPr>
          <p:cNvSpPr txBox="1"/>
          <p:nvPr/>
        </p:nvSpPr>
        <p:spPr>
          <a:xfrm>
            <a:off x="5101657" y="5397491"/>
            <a:ext cx="461665" cy="6026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-auth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invite-user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激活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74CD1C-13A9-4E67-9D1D-C14AC47DE110}"/>
              </a:ext>
            </a:extLst>
          </p:cNvPr>
          <p:cNvSpPr/>
          <p:nvPr/>
        </p:nvSpPr>
        <p:spPr>
          <a:xfrm>
            <a:off x="276102" y="3034715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激活请求</a:t>
            </a:r>
            <a:r>
              <a:rPr lang="en-US" altLang="zh-CN" dirty="0"/>
              <a:t>(</a:t>
            </a:r>
            <a:r>
              <a:rPr lang="zh-CN" altLang="en-US" dirty="0"/>
              <a:t>本地模式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48BAFF-AE6E-4D31-8B69-96492B209AD9}"/>
              </a:ext>
            </a:extLst>
          </p:cNvPr>
          <p:cNvSpPr/>
          <p:nvPr/>
        </p:nvSpPr>
        <p:spPr>
          <a:xfrm>
            <a:off x="3635936" y="3056206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发送修改密码页面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EE65AB-69AA-48DD-BAD0-B040FCD906B3}"/>
              </a:ext>
            </a:extLst>
          </p:cNvPr>
          <p:cNvCxnSpPr/>
          <p:nvPr/>
        </p:nvCxnSpPr>
        <p:spPr>
          <a:xfrm>
            <a:off x="2982351" y="3429000"/>
            <a:ext cx="42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B56F908-356A-4569-863C-6B93D7EF8D1D}"/>
              </a:ext>
            </a:extLst>
          </p:cNvPr>
          <p:cNvSpPr/>
          <p:nvPr/>
        </p:nvSpPr>
        <p:spPr>
          <a:xfrm>
            <a:off x="7066111" y="3025722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真正的激活请求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C80C1D-0956-430E-A10C-4AFA204C2FD0}"/>
              </a:ext>
            </a:extLst>
          </p:cNvPr>
          <p:cNvCxnSpPr/>
          <p:nvPr/>
        </p:nvCxnSpPr>
        <p:spPr>
          <a:xfrm>
            <a:off x="6412526" y="3398516"/>
            <a:ext cx="42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E2C6F91-F2F9-44FF-80A0-E9ED0E3598AB}"/>
              </a:ext>
            </a:extLst>
          </p:cNvPr>
          <p:cNvSpPr/>
          <p:nvPr/>
        </p:nvSpPr>
        <p:spPr>
          <a:xfrm>
            <a:off x="7060750" y="4454356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changePassword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0C87BC-BB00-496B-B59B-DE9192FCAF4E}"/>
              </a:ext>
            </a:extLst>
          </p:cNvPr>
          <p:cNvCxnSpPr>
            <a:stCxn id="62" idx="2"/>
            <a:endCxn id="39" idx="0"/>
          </p:cNvCxnSpPr>
          <p:nvPr/>
        </p:nvCxnSpPr>
        <p:spPr>
          <a:xfrm flipH="1">
            <a:off x="8350570" y="3771310"/>
            <a:ext cx="5361" cy="68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6C5C26E-BDC4-421B-B8C9-CFAC3EE921E0}"/>
              </a:ext>
            </a:extLst>
          </p:cNvPr>
          <p:cNvSpPr/>
          <p:nvPr/>
        </p:nvSpPr>
        <p:spPr>
          <a:xfrm>
            <a:off x="3635936" y="4515324"/>
            <a:ext cx="2579640" cy="745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修改数据库状态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E60493-BA12-4505-83FB-FE1A6D8263DE}"/>
              </a:ext>
            </a:extLst>
          </p:cNvPr>
          <p:cNvCxnSpPr/>
          <p:nvPr/>
        </p:nvCxnSpPr>
        <p:spPr>
          <a:xfrm flipH="1">
            <a:off x="6412526" y="4827150"/>
            <a:ext cx="42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-auth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权限判断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53AF34-7788-40E9-BE05-7704BD345896}"/>
              </a:ext>
            </a:extLst>
          </p:cNvPr>
          <p:cNvSpPr/>
          <p:nvPr/>
        </p:nvSpPr>
        <p:spPr>
          <a:xfrm>
            <a:off x="4346917" y="2342676"/>
            <a:ext cx="3165231" cy="6537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BaseImmutable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CBB689-CCF7-4509-8C11-A8E10DCC44C2}"/>
              </a:ext>
            </a:extLst>
          </p:cNvPr>
          <p:cNvSpPr/>
          <p:nvPr/>
        </p:nvSpPr>
        <p:spPr>
          <a:xfrm>
            <a:off x="2579077" y="3459732"/>
            <a:ext cx="3165231" cy="6537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3F311B-C85B-429B-90B9-C9F08F7BDAFE}"/>
              </a:ext>
            </a:extLst>
          </p:cNvPr>
          <p:cNvSpPr/>
          <p:nvPr/>
        </p:nvSpPr>
        <p:spPr>
          <a:xfrm>
            <a:off x="6279577" y="3459732"/>
            <a:ext cx="3165231" cy="6537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C68557-A31A-4108-87D8-26A25034A179}"/>
              </a:ext>
            </a:extLst>
          </p:cNvPr>
          <p:cNvCxnSpPr>
            <a:stCxn id="3" idx="2"/>
            <a:endCxn id="3" idx="2"/>
          </p:cNvCxnSpPr>
          <p:nvPr/>
        </p:nvCxnSpPr>
        <p:spPr>
          <a:xfrm>
            <a:off x="5929533" y="2996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E369151-C12B-48E4-AD56-9271C22F8B61}"/>
              </a:ext>
            </a:extLst>
          </p:cNvPr>
          <p:cNvCxnSpPr>
            <a:cxnSpLocks/>
          </p:cNvCxnSpPr>
          <p:nvPr/>
        </p:nvCxnSpPr>
        <p:spPr>
          <a:xfrm flipH="1">
            <a:off x="5929532" y="3024554"/>
            <a:ext cx="1" cy="23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E1ABFF-027D-4216-AD54-4558B560180F}"/>
              </a:ext>
            </a:extLst>
          </p:cNvPr>
          <p:cNvCxnSpPr/>
          <p:nvPr/>
        </p:nvCxnSpPr>
        <p:spPr>
          <a:xfrm>
            <a:off x="4161692" y="3273417"/>
            <a:ext cx="370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D6C149A-E2A5-4438-B8B7-03F2BB3419D7}"/>
              </a:ext>
            </a:extLst>
          </p:cNvPr>
          <p:cNvCxnSpPr>
            <a:endCxn id="28" idx="0"/>
          </p:cNvCxnSpPr>
          <p:nvPr/>
        </p:nvCxnSpPr>
        <p:spPr>
          <a:xfrm>
            <a:off x="4161692" y="3235569"/>
            <a:ext cx="1" cy="224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34DD5F-6135-41A6-8465-C2EDDA8B31B6}"/>
              </a:ext>
            </a:extLst>
          </p:cNvPr>
          <p:cNvCxnSpPr>
            <a:endCxn id="29" idx="0"/>
          </p:cNvCxnSpPr>
          <p:nvPr/>
        </p:nvCxnSpPr>
        <p:spPr>
          <a:xfrm>
            <a:off x="7862192" y="3273417"/>
            <a:ext cx="1" cy="18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4658248-F5A8-4230-B84A-0444C56B8D42}"/>
              </a:ext>
            </a:extLst>
          </p:cNvPr>
          <p:cNvSpPr/>
          <p:nvPr/>
        </p:nvSpPr>
        <p:spPr>
          <a:xfrm>
            <a:off x="2579077" y="4220308"/>
            <a:ext cx="3165231" cy="5486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can(permission)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4F09B6-E308-4E99-A2F4-CB904B676A0E}"/>
              </a:ext>
            </a:extLst>
          </p:cNvPr>
          <p:cNvSpPr/>
          <p:nvPr/>
        </p:nvSpPr>
        <p:spPr>
          <a:xfrm>
            <a:off x="6279576" y="4215723"/>
            <a:ext cx="3165231" cy="5486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can(permission)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B031BE-8C5C-49A3-A5B8-27CFA9C4F6AC}"/>
              </a:ext>
            </a:extLst>
          </p:cNvPr>
          <p:cNvSpPr/>
          <p:nvPr/>
        </p:nvSpPr>
        <p:spPr>
          <a:xfrm>
            <a:off x="407963" y="5458265"/>
            <a:ext cx="2771335" cy="6537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Authorizer</a:t>
            </a:r>
            <a:r>
              <a:rPr lang="zh-CN" altLang="en-US" dirty="0"/>
              <a:t>对象是生成</a:t>
            </a:r>
            <a:r>
              <a:rPr lang="en-US" altLang="zh-CN" dirty="0"/>
              <a:t>user</a:t>
            </a:r>
            <a:r>
              <a:rPr lang="zh-CN" altLang="en-US" dirty="0"/>
              <a:t>对象，挂载到</a:t>
            </a:r>
            <a:r>
              <a:rPr lang="en-US" altLang="zh-CN" dirty="0"/>
              <a:t>request</a:t>
            </a:r>
            <a:r>
              <a:rPr lang="zh-CN" altLang="en-US" dirty="0"/>
              <a:t>对象上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F6E6E4-841B-4361-8392-9ED006A80115}"/>
              </a:ext>
            </a:extLst>
          </p:cNvPr>
          <p:cNvSpPr/>
          <p:nvPr/>
        </p:nvSpPr>
        <p:spPr>
          <a:xfrm>
            <a:off x="3830613" y="5458265"/>
            <a:ext cx="2771335" cy="6537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需要时使用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r>
              <a:rPr lang="en-US" altLang="zh-CN" dirty="0"/>
              <a:t>can</a:t>
            </a:r>
            <a:r>
              <a:rPr lang="zh-CN" altLang="en-US" dirty="0"/>
              <a:t>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234A31E-4A81-4286-A109-6C7CBAE021E2}"/>
              </a:ext>
            </a:extLst>
          </p:cNvPr>
          <p:cNvCxnSpPr/>
          <p:nvPr/>
        </p:nvCxnSpPr>
        <p:spPr>
          <a:xfrm>
            <a:off x="3291840" y="5785136"/>
            <a:ext cx="436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8AD24C3-A0DB-41E5-86AC-CFFE94D53C5A}"/>
              </a:ext>
            </a:extLst>
          </p:cNvPr>
          <p:cNvSpPr/>
          <p:nvPr/>
        </p:nvSpPr>
        <p:spPr>
          <a:xfrm>
            <a:off x="7206441" y="5458265"/>
            <a:ext cx="2771335" cy="6537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Role</a:t>
            </a:r>
            <a:r>
              <a:rPr lang="zh-CN" altLang="en-US" dirty="0"/>
              <a:t>的</a:t>
            </a:r>
            <a:r>
              <a:rPr lang="en-US" altLang="zh-CN" dirty="0"/>
              <a:t>can</a:t>
            </a:r>
            <a:r>
              <a:rPr lang="zh-CN" altLang="en-US" dirty="0"/>
              <a:t>方法，取数据检查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47FB1A-729B-42D8-8541-E718118AE4C0}"/>
              </a:ext>
            </a:extLst>
          </p:cNvPr>
          <p:cNvCxnSpPr/>
          <p:nvPr/>
        </p:nvCxnSpPr>
        <p:spPr>
          <a:xfrm>
            <a:off x="6704623" y="5785136"/>
            <a:ext cx="39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-dataset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7CFD96-E62E-4C10-9FD0-46ED1022337F}"/>
              </a:ext>
            </a:extLst>
          </p:cNvPr>
          <p:cNvSpPr/>
          <p:nvPr/>
        </p:nvSpPr>
        <p:spPr>
          <a:xfrm>
            <a:off x="816816" y="2686925"/>
            <a:ext cx="3013797" cy="723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从数据库表</a:t>
            </a:r>
            <a:r>
              <a:rPr lang="en-US" altLang="zh-CN" dirty="0"/>
              <a:t>clusters</a:t>
            </a:r>
          </a:p>
          <a:p>
            <a:pPr algn="ctr"/>
            <a:r>
              <a:rPr lang="zh-CN" altLang="en-US" dirty="0"/>
              <a:t>中获取到</a:t>
            </a:r>
            <a:r>
              <a:rPr lang="en-US" altLang="zh-CN" dirty="0"/>
              <a:t>druid connection</a:t>
            </a:r>
            <a:r>
              <a:rPr lang="zh-CN" altLang="en-US" dirty="0"/>
              <a:t>信息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74FBC0-83D6-4EE2-8D0D-09F4B95113AF}"/>
              </a:ext>
            </a:extLst>
          </p:cNvPr>
          <p:cNvCxnSpPr/>
          <p:nvPr/>
        </p:nvCxnSpPr>
        <p:spPr>
          <a:xfrm>
            <a:off x="4093698" y="3010772"/>
            <a:ext cx="61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9736E3B-6902-4B85-8991-B48A32752B6B}"/>
              </a:ext>
            </a:extLst>
          </p:cNvPr>
          <p:cNvSpPr/>
          <p:nvPr/>
        </p:nvSpPr>
        <p:spPr>
          <a:xfrm>
            <a:off x="5008098" y="2686925"/>
            <a:ext cx="3013797" cy="7239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fromJs</a:t>
            </a:r>
            <a:r>
              <a:rPr lang="zh-CN" altLang="en-US" dirty="0"/>
              <a:t>方法构造</a:t>
            </a:r>
            <a:r>
              <a:rPr lang="en-US" altLang="zh-CN" dirty="0" err="1"/>
              <a:t>ConnectionActions</a:t>
            </a:r>
            <a:endParaRPr lang="en-US" altLang="zh-CN" dirty="0"/>
          </a:p>
          <a:p>
            <a:pPr algn="ctr"/>
            <a:r>
              <a:rPr lang="zh-CN" altLang="en-US" dirty="0"/>
              <a:t>对象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2EDCC6-2674-459C-BDFA-B6B92E776DAB}"/>
              </a:ext>
            </a:extLst>
          </p:cNvPr>
          <p:cNvCxnSpPr/>
          <p:nvPr/>
        </p:nvCxnSpPr>
        <p:spPr>
          <a:xfrm>
            <a:off x="8317316" y="3010772"/>
            <a:ext cx="107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68FBD29-6706-4B75-8AC2-F4EBAD76CAFB}"/>
              </a:ext>
            </a:extLst>
          </p:cNvPr>
          <p:cNvSpPr/>
          <p:nvPr/>
        </p:nvSpPr>
        <p:spPr>
          <a:xfrm>
            <a:off x="9748821" y="2686925"/>
            <a:ext cx="2166514" cy="7239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 err="1"/>
              <a:t>DruidClusterRequester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EC822F-B58C-403E-8FEA-690E353CBAEF}"/>
              </a:ext>
            </a:extLst>
          </p:cNvPr>
          <p:cNvSpPr/>
          <p:nvPr/>
        </p:nvSpPr>
        <p:spPr>
          <a:xfrm>
            <a:off x="9748821" y="4086602"/>
            <a:ext cx="21665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Plywood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380D011-3D8E-4F03-A6AA-77C034656D8B}"/>
              </a:ext>
            </a:extLst>
          </p:cNvPr>
          <p:cNvSpPr/>
          <p:nvPr/>
        </p:nvSpPr>
        <p:spPr>
          <a:xfrm>
            <a:off x="5855381" y="4100257"/>
            <a:ext cx="21665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发送请求获得数据</a:t>
            </a:r>
            <a:endParaRPr lang="en-US" altLang="zh-CN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D11DE3F-99A1-4F5D-9220-FF74430EEB6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10494194" y="3748717"/>
            <a:ext cx="6757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397CD57-AC6A-410F-8A56-A53B7BCF0591}"/>
              </a:ext>
            </a:extLst>
          </p:cNvPr>
          <p:cNvCxnSpPr>
            <a:cxnSpLocks/>
          </p:cNvCxnSpPr>
          <p:nvPr/>
        </p:nvCxnSpPr>
        <p:spPr>
          <a:xfrm flipH="1">
            <a:off x="8317316" y="4404631"/>
            <a:ext cx="112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02B8F258-1E2E-4952-9569-1581F927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68" y="5373418"/>
            <a:ext cx="11227267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im-sql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7CFD96-E62E-4C10-9FD0-46ED1022337F}"/>
              </a:ext>
            </a:extLst>
          </p:cNvPr>
          <p:cNvSpPr/>
          <p:nvPr/>
        </p:nvSpPr>
        <p:spPr>
          <a:xfrm>
            <a:off x="816816" y="2686925"/>
            <a:ext cx="3013797" cy="723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从数据库表</a:t>
            </a:r>
            <a:r>
              <a:rPr lang="en-US" altLang="zh-CN" dirty="0"/>
              <a:t>clusters</a:t>
            </a:r>
          </a:p>
          <a:p>
            <a:pPr algn="ctr"/>
            <a:r>
              <a:rPr lang="zh-CN" altLang="en-US" dirty="0"/>
              <a:t>中获取到</a:t>
            </a:r>
            <a:r>
              <a:rPr lang="en-US" altLang="zh-CN" dirty="0"/>
              <a:t>druid connection</a:t>
            </a:r>
            <a:r>
              <a:rPr lang="zh-CN" altLang="en-US" dirty="0"/>
              <a:t>信息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74FBC0-83D6-4EE2-8D0D-09F4B95113AF}"/>
              </a:ext>
            </a:extLst>
          </p:cNvPr>
          <p:cNvCxnSpPr/>
          <p:nvPr/>
        </p:nvCxnSpPr>
        <p:spPr>
          <a:xfrm>
            <a:off x="4093698" y="3010772"/>
            <a:ext cx="61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9736E3B-6902-4B85-8991-B48A32752B6B}"/>
              </a:ext>
            </a:extLst>
          </p:cNvPr>
          <p:cNvSpPr/>
          <p:nvPr/>
        </p:nvSpPr>
        <p:spPr>
          <a:xfrm>
            <a:off x="5008098" y="2686925"/>
            <a:ext cx="3013797" cy="7239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fromJs</a:t>
            </a:r>
            <a:r>
              <a:rPr lang="zh-CN" altLang="en-US" dirty="0"/>
              <a:t>方法构造</a:t>
            </a:r>
            <a:r>
              <a:rPr lang="en-US" altLang="zh-CN" dirty="0" err="1"/>
              <a:t>ConnectionActions</a:t>
            </a:r>
            <a:endParaRPr lang="en-US" altLang="zh-CN" dirty="0"/>
          </a:p>
          <a:p>
            <a:pPr algn="ctr"/>
            <a:r>
              <a:rPr lang="zh-CN" altLang="en-US" dirty="0"/>
              <a:t>对象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2EDCC6-2674-459C-BDFA-B6B92E776DAB}"/>
              </a:ext>
            </a:extLst>
          </p:cNvPr>
          <p:cNvCxnSpPr/>
          <p:nvPr/>
        </p:nvCxnSpPr>
        <p:spPr>
          <a:xfrm>
            <a:off x="8317316" y="3010772"/>
            <a:ext cx="107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68FBD29-6706-4B75-8AC2-F4EBAD76CAFB}"/>
              </a:ext>
            </a:extLst>
          </p:cNvPr>
          <p:cNvSpPr/>
          <p:nvPr/>
        </p:nvSpPr>
        <p:spPr>
          <a:xfrm>
            <a:off x="9748821" y="2686925"/>
            <a:ext cx="2166514" cy="7239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 err="1"/>
              <a:t>DruidRequester</a:t>
            </a:r>
            <a:endParaRPr lang="en-US" altLang="zh-CN" dirty="0"/>
          </a:p>
          <a:p>
            <a:pPr algn="ctr"/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EC822F-B58C-403E-8FEA-690E353CBAEF}"/>
              </a:ext>
            </a:extLst>
          </p:cNvPr>
          <p:cNvSpPr/>
          <p:nvPr/>
        </p:nvSpPr>
        <p:spPr>
          <a:xfrm>
            <a:off x="9748821" y="4086602"/>
            <a:ext cx="21665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query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380D011-3D8E-4F03-A6AA-77C034656D8B}"/>
              </a:ext>
            </a:extLst>
          </p:cNvPr>
          <p:cNvSpPr/>
          <p:nvPr/>
        </p:nvSpPr>
        <p:spPr>
          <a:xfrm>
            <a:off x="5229081" y="4114325"/>
            <a:ext cx="27928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Plywood</a:t>
            </a:r>
            <a:r>
              <a:rPr lang="zh-CN" altLang="en-US" dirty="0"/>
              <a:t>通过</a:t>
            </a:r>
            <a:r>
              <a:rPr lang="en-US" altLang="zh-CN" dirty="0" err="1"/>
              <a:t>druidRequesterFactory</a:t>
            </a:r>
            <a:r>
              <a:rPr lang="zh-CN" altLang="en-US" dirty="0"/>
              <a:t>构造</a:t>
            </a:r>
            <a:r>
              <a:rPr lang="en-US" altLang="zh-CN" dirty="0"/>
              <a:t>request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D11DE3F-99A1-4F5D-9220-FF74430EEB6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10494194" y="3748717"/>
            <a:ext cx="6757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397CD57-AC6A-410F-8A56-A53B7BCF0591}"/>
              </a:ext>
            </a:extLst>
          </p:cNvPr>
          <p:cNvCxnSpPr>
            <a:cxnSpLocks/>
          </p:cNvCxnSpPr>
          <p:nvPr/>
        </p:nvCxnSpPr>
        <p:spPr>
          <a:xfrm flipH="1">
            <a:off x="8317316" y="4404631"/>
            <a:ext cx="112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C898286-378F-4E66-9995-426AB5E0698C}"/>
              </a:ext>
            </a:extLst>
          </p:cNvPr>
          <p:cNvSpPr/>
          <p:nvPr/>
        </p:nvSpPr>
        <p:spPr>
          <a:xfrm>
            <a:off x="1037799" y="4111409"/>
            <a:ext cx="27928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执行</a:t>
            </a:r>
            <a:r>
              <a:rPr lang="en-US" altLang="zh-CN" dirty="0"/>
              <a:t>request</a:t>
            </a:r>
            <a:r>
              <a:rPr lang="zh-CN" altLang="en-US" dirty="0"/>
              <a:t>获得数据</a:t>
            </a:r>
            <a:endParaRPr lang="en-US" altLang="zh-CN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7A65526-E70F-4DBF-8B3C-18D96249F567}"/>
              </a:ext>
            </a:extLst>
          </p:cNvPr>
          <p:cNvCxnSpPr/>
          <p:nvPr/>
        </p:nvCxnSpPr>
        <p:spPr>
          <a:xfrm flipH="1">
            <a:off x="4152175" y="4479053"/>
            <a:ext cx="855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im-sql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971A9-3BCF-4CFA-9286-344B42BE1CB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</a:rPr>
              <a:t>Imply</a:t>
            </a:r>
            <a:r>
              <a:rPr lang="zh-CN" altLang="en-US" sz="3200" dirty="0">
                <a:solidFill>
                  <a:schemeClr val="accent3"/>
                </a:solidFill>
              </a:rPr>
              <a:t>实现分析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2B3337-073A-462D-AD1B-C4D86A36C05B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/>
              <a:t>P</a:t>
            </a:r>
            <a:r>
              <a:rPr lang="zh-CN" altLang="en-US" sz="1200" dirty="0"/>
              <a:t>ivot可视化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2A73F67-1A34-4F05-88D6-D1282E6C7AC5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7CFD96-E62E-4C10-9FD0-46ED1022337F}"/>
              </a:ext>
            </a:extLst>
          </p:cNvPr>
          <p:cNvSpPr/>
          <p:nvPr/>
        </p:nvSpPr>
        <p:spPr>
          <a:xfrm>
            <a:off x="816816" y="2686925"/>
            <a:ext cx="3013797" cy="723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前端构造</a:t>
            </a:r>
            <a:r>
              <a:rPr lang="en-US" altLang="zh-CN" dirty="0"/>
              <a:t>Plywood</a:t>
            </a:r>
            <a:r>
              <a:rPr lang="zh-CN" altLang="en-US" dirty="0"/>
              <a:t> 表达式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74FBC0-83D6-4EE2-8D0D-09F4B95113AF}"/>
              </a:ext>
            </a:extLst>
          </p:cNvPr>
          <p:cNvCxnSpPr/>
          <p:nvPr/>
        </p:nvCxnSpPr>
        <p:spPr>
          <a:xfrm>
            <a:off x="4093698" y="3010772"/>
            <a:ext cx="61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9736E3B-6902-4B85-8991-B48A32752B6B}"/>
              </a:ext>
            </a:extLst>
          </p:cNvPr>
          <p:cNvSpPr/>
          <p:nvPr/>
        </p:nvSpPr>
        <p:spPr>
          <a:xfrm>
            <a:off x="5008098" y="2686925"/>
            <a:ext cx="3013797" cy="7239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</a:t>
            </a:r>
            <a:r>
              <a:rPr lang="en-US" altLang="zh-CN" dirty="0" err="1"/>
              <a:t>dataCube</a:t>
            </a:r>
            <a:r>
              <a:rPr lang="zh-CN" altLang="en-US" dirty="0"/>
              <a:t>名获取到</a:t>
            </a:r>
            <a:r>
              <a:rPr lang="en-US" altLang="zh-CN" dirty="0" err="1"/>
              <a:t>DataCube</a:t>
            </a:r>
            <a:r>
              <a:rPr lang="zh-CN" altLang="en-US" dirty="0"/>
              <a:t>信息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2EDCC6-2674-459C-BDFA-B6B92E776DAB}"/>
              </a:ext>
            </a:extLst>
          </p:cNvPr>
          <p:cNvCxnSpPr/>
          <p:nvPr/>
        </p:nvCxnSpPr>
        <p:spPr>
          <a:xfrm>
            <a:off x="8317316" y="3010772"/>
            <a:ext cx="107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68FBD29-6706-4B75-8AC2-F4EBAD76CAFB}"/>
              </a:ext>
            </a:extLst>
          </p:cNvPr>
          <p:cNvSpPr/>
          <p:nvPr/>
        </p:nvSpPr>
        <p:spPr>
          <a:xfrm>
            <a:off x="9748821" y="2686925"/>
            <a:ext cx="2166514" cy="7239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</a:t>
            </a:r>
            <a:r>
              <a:rPr lang="en-US" altLang="zh-CN" dirty="0" err="1"/>
              <a:t>DataCube</a:t>
            </a:r>
            <a:r>
              <a:rPr lang="zh-CN" altLang="en-US" dirty="0"/>
              <a:t>信息获取到</a:t>
            </a:r>
            <a:r>
              <a:rPr lang="en-US" altLang="zh-CN" dirty="0"/>
              <a:t>Connection</a:t>
            </a:r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EC822F-B58C-403E-8FEA-690E353CBAEF}"/>
              </a:ext>
            </a:extLst>
          </p:cNvPr>
          <p:cNvSpPr/>
          <p:nvPr/>
        </p:nvSpPr>
        <p:spPr>
          <a:xfrm>
            <a:off x="8361389" y="4086602"/>
            <a:ext cx="3553946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Plywood</a:t>
            </a:r>
            <a:r>
              <a:rPr lang="zh-CN" altLang="en-US" dirty="0"/>
              <a:t>表达式、</a:t>
            </a:r>
            <a:r>
              <a:rPr lang="en-US" altLang="zh-CN" dirty="0"/>
              <a:t>Connection</a:t>
            </a:r>
            <a:r>
              <a:rPr lang="zh-CN" altLang="en-US" dirty="0"/>
              <a:t>信息、</a:t>
            </a:r>
            <a:r>
              <a:rPr lang="en-US" altLang="zh-CN" dirty="0" err="1"/>
              <a:t>DataCube</a:t>
            </a:r>
            <a:r>
              <a:rPr lang="zh-CN" altLang="en-US" dirty="0"/>
              <a:t>信息构建</a:t>
            </a:r>
            <a:r>
              <a:rPr lang="en-US" altLang="zh-CN" dirty="0" err="1"/>
              <a:t>druidRequest</a:t>
            </a:r>
            <a:endParaRPr lang="en-US" altLang="zh-CN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380D011-3D8E-4F03-A6AA-77C034656D8B}"/>
              </a:ext>
            </a:extLst>
          </p:cNvPr>
          <p:cNvSpPr/>
          <p:nvPr/>
        </p:nvSpPr>
        <p:spPr>
          <a:xfrm>
            <a:off x="4370951" y="4139510"/>
            <a:ext cx="27928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通过</a:t>
            </a:r>
            <a:r>
              <a:rPr lang="en-US" altLang="zh-CN" dirty="0"/>
              <a:t>Plywood</a:t>
            </a:r>
            <a:r>
              <a:rPr lang="zh-CN" altLang="en-US" dirty="0"/>
              <a:t>发送请求获取数据</a:t>
            </a:r>
            <a:endParaRPr lang="en-US" altLang="zh-CN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D11DE3F-99A1-4F5D-9220-FF74430EEB6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10147336" y="3401859"/>
            <a:ext cx="675769" cy="693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397CD57-AC6A-410F-8A56-A53B7BCF0591}"/>
              </a:ext>
            </a:extLst>
          </p:cNvPr>
          <p:cNvCxnSpPr>
            <a:cxnSpLocks/>
          </p:cNvCxnSpPr>
          <p:nvPr/>
        </p:nvCxnSpPr>
        <p:spPr>
          <a:xfrm flipH="1" flipV="1">
            <a:off x="7163765" y="4404631"/>
            <a:ext cx="1183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BE0A733-7796-44A0-BB10-28E7F23569EB}"/>
              </a:ext>
            </a:extLst>
          </p:cNvPr>
          <p:cNvSpPr/>
          <p:nvPr/>
        </p:nvSpPr>
        <p:spPr>
          <a:xfrm>
            <a:off x="1037798" y="4139510"/>
            <a:ext cx="2792814" cy="7353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前端</a:t>
            </a:r>
            <a:r>
              <a:rPr lang="en-US" altLang="zh-CN" dirty="0"/>
              <a:t>D3</a:t>
            </a:r>
            <a:r>
              <a:rPr lang="zh-CN" altLang="en-US" dirty="0"/>
              <a:t>展示图表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7C0C1B-0DAC-41F4-BF31-355131199F82}"/>
              </a:ext>
            </a:extLst>
          </p:cNvPr>
          <p:cNvCxnSpPr/>
          <p:nvPr/>
        </p:nvCxnSpPr>
        <p:spPr>
          <a:xfrm flipH="1">
            <a:off x="3938954" y="4496484"/>
            <a:ext cx="431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/>
      <p:bldP spid="38" grpId="0" animBg="1"/>
      <p:bldP spid="30" grpId="0"/>
      <p:bldP spid="30" grpId="1"/>
      <p:bldP spid="30" grpId="2"/>
      <p:bldP spid="23" grpId="0"/>
      <p:bldP spid="24" grpId="0" animBg="1"/>
      <p:bldP spid="2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感谢观看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0 L -0.10885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0 L 0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圆角矩形 41">
            <a:extLst>
              <a:ext uri="{FF2B5EF4-FFF2-40B4-BE49-F238E27FC236}">
                <a16:creationId xmlns:a16="http://schemas.microsoft.com/office/drawing/2014/main" id="{6A2266BF-5923-4E99-8698-1FF3AB2A1C3B}"/>
              </a:ext>
            </a:extLst>
          </p:cNvPr>
          <p:cNvSpPr>
            <a:spLocks noChangeAspect="1"/>
          </p:cNvSpPr>
          <p:nvPr/>
        </p:nvSpPr>
        <p:spPr>
          <a:xfrm rot="2700000">
            <a:off x="8788263" y="5034897"/>
            <a:ext cx="1476384" cy="145717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41">
            <a:extLst>
              <a:ext uri="{FF2B5EF4-FFF2-40B4-BE49-F238E27FC236}">
                <a16:creationId xmlns:a16="http://schemas.microsoft.com/office/drawing/2014/main" id="{006304BA-B799-4328-B28A-E44B4473EF2B}"/>
              </a:ext>
            </a:extLst>
          </p:cNvPr>
          <p:cNvSpPr>
            <a:spLocks noChangeAspect="1"/>
          </p:cNvSpPr>
          <p:nvPr/>
        </p:nvSpPr>
        <p:spPr>
          <a:xfrm rot="2700000">
            <a:off x="10068779" y="3908454"/>
            <a:ext cx="1476384" cy="145717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41">
            <a:extLst>
              <a:ext uri="{FF2B5EF4-FFF2-40B4-BE49-F238E27FC236}">
                <a16:creationId xmlns:a16="http://schemas.microsoft.com/office/drawing/2014/main" id="{03BF7E93-4D04-4CED-BC23-4DA8F13755BF}"/>
              </a:ext>
            </a:extLst>
          </p:cNvPr>
          <p:cNvSpPr>
            <a:spLocks noChangeAspect="1"/>
          </p:cNvSpPr>
          <p:nvPr/>
        </p:nvSpPr>
        <p:spPr>
          <a:xfrm rot="2700000">
            <a:off x="8778610" y="2754207"/>
            <a:ext cx="1476384" cy="145717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41">
            <a:extLst>
              <a:ext uri="{FF2B5EF4-FFF2-40B4-BE49-F238E27FC236}">
                <a16:creationId xmlns:a16="http://schemas.microsoft.com/office/drawing/2014/main" id="{946D9159-D66C-486F-ADFE-C8F18D0F95A9}"/>
              </a:ext>
            </a:extLst>
          </p:cNvPr>
          <p:cNvSpPr>
            <a:spLocks noChangeAspect="1"/>
          </p:cNvSpPr>
          <p:nvPr/>
        </p:nvSpPr>
        <p:spPr>
          <a:xfrm rot="2700000">
            <a:off x="2322562" y="5104439"/>
            <a:ext cx="1476384" cy="1444713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41">
            <a:extLst>
              <a:ext uri="{FF2B5EF4-FFF2-40B4-BE49-F238E27FC236}">
                <a16:creationId xmlns:a16="http://schemas.microsoft.com/office/drawing/2014/main" id="{21684F95-2635-4DA3-8311-0BF550A0605C}"/>
              </a:ext>
            </a:extLst>
          </p:cNvPr>
          <p:cNvSpPr>
            <a:spLocks noChangeAspect="1"/>
          </p:cNvSpPr>
          <p:nvPr/>
        </p:nvSpPr>
        <p:spPr>
          <a:xfrm rot="2700000">
            <a:off x="1083861" y="3895521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41">
            <a:extLst>
              <a:ext uri="{FF2B5EF4-FFF2-40B4-BE49-F238E27FC236}">
                <a16:creationId xmlns:a16="http://schemas.microsoft.com/office/drawing/2014/main" id="{60DC4B7A-4FDD-48D2-85A7-72CABAB7BE6F}"/>
              </a:ext>
            </a:extLst>
          </p:cNvPr>
          <p:cNvSpPr>
            <a:spLocks noChangeAspect="1"/>
          </p:cNvSpPr>
          <p:nvPr/>
        </p:nvSpPr>
        <p:spPr>
          <a:xfrm rot="2700000">
            <a:off x="2380142" y="2630535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Imply</a:t>
            </a:r>
            <a:r>
              <a:rPr lang="zh-CN" altLang="en-US" sz="3200" dirty="0">
                <a:solidFill>
                  <a:schemeClr val="accent1"/>
                </a:solidFill>
              </a:rPr>
              <a:t>应用背景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是什么</a:t>
            </a:r>
          </a:p>
        </p:txBody>
      </p:sp>
      <p:sp>
        <p:nvSpPr>
          <p:cNvPr id="93" name="矩形 92"/>
          <p:cNvSpPr/>
          <p:nvPr/>
        </p:nvSpPr>
        <p:spPr>
          <a:xfrm>
            <a:off x="942397" y="2065677"/>
            <a:ext cx="4931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用于存储，查询和可视化运营数据的高性能分析解决方案</a:t>
            </a:r>
            <a:r>
              <a:rPr lang="zh-CN" altLang="en-US" b="1" dirty="0"/>
              <a:t>。</a:t>
            </a:r>
          </a:p>
        </p:txBody>
      </p:sp>
      <p:sp>
        <p:nvSpPr>
          <p:cNvPr id="94" name="矩形 93"/>
          <p:cNvSpPr/>
          <p:nvPr/>
        </p:nvSpPr>
        <p:spPr>
          <a:xfrm>
            <a:off x="942397" y="2680107"/>
            <a:ext cx="4931205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围绕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Druid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97" name="椭圆 96"/>
          <p:cNvSpPr/>
          <p:nvPr/>
        </p:nvSpPr>
        <p:spPr>
          <a:xfrm>
            <a:off x="686188" y="2171767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86188" y="2783442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21C116-FD2F-43C0-B1E6-5EB228471C94}"/>
              </a:ext>
            </a:extLst>
          </p:cNvPr>
          <p:cNvSpPr txBox="1"/>
          <p:nvPr/>
        </p:nvSpPr>
        <p:spPr>
          <a:xfrm>
            <a:off x="2532232" y="34589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3A952"/>
                </a:solidFill>
              </a:rPr>
              <a:t>用户数据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A1A868-D797-4D8F-B138-4DDE33A5ED68}"/>
              </a:ext>
            </a:extLst>
          </p:cNvPr>
          <p:cNvSpPr txBox="1"/>
          <p:nvPr/>
        </p:nvSpPr>
        <p:spPr>
          <a:xfrm>
            <a:off x="1216759" y="47520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/>
                </a:solidFill>
              </a:rPr>
              <a:t>应用数据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1A18A1-154B-4C9D-84EF-99EBBC4E8B23}"/>
              </a:ext>
            </a:extLst>
          </p:cNvPr>
          <p:cNvSpPr txBox="1"/>
          <p:nvPr/>
        </p:nvSpPr>
        <p:spPr>
          <a:xfrm>
            <a:off x="2455460" y="58589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4"/>
                </a:solidFill>
              </a:rPr>
              <a:t>其它数据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8D1B74-F459-402D-AD89-8285505AC614}"/>
              </a:ext>
            </a:extLst>
          </p:cNvPr>
          <p:cNvSpPr txBox="1"/>
          <p:nvPr/>
        </p:nvSpPr>
        <p:spPr>
          <a:xfrm>
            <a:off x="9039748" y="35011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F5597"/>
                </a:solidFill>
              </a:rPr>
              <a:t>表格图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5E3D32D-11AF-43D8-B858-8361227E8939}"/>
              </a:ext>
            </a:extLst>
          </p:cNvPr>
          <p:cNvSpPr txBox="1"/>
          <p:nvPr/>
        </p:nvSpPr>
        <p:spPr>
          <a:xfrm>
            <a:off x="10372830" y="46575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折线图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73528E-F4BA-43AE-9C26-382FF9B713AD}"/>
              </a:ext>
            </a:extLst>
          </p:cNvPr>
          <p:cNvSpPr txBox="1"/>
          <p:nvPr/>
        </p:nvSpPr>
        <p:spPr>
          <a:xfrm>
            <a:off x="9039747" y="58805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条状图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F09DC41-A7E8-4C4D-A2BA-DB3619626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00" y="2923400"/>
            <a:ext cx="457143" cy="45714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51764E1-F4DD-489F-BBB7-6A7990165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82" y="4214407"/>
            <a:ext cx="457143" cy="4571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A69F344-1EB6-4CF3-83FD-25499B4DA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52" y="5435864"/>
            <a:ext cx="457143" cy="45714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37998A1-8B33-46FD-B488-DE84F5DF3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2130" y="2949260"/>
            <a:ext cx="457143" cy="45714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D757E06-21AB-4E13-91A4-37F66C437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3625" y="4239839"/>
            <a:ext cx="457143" cy="45714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7918FFB-D6F2-4D93-85EA-3B25F8D99B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8228" y="5320244"/>
            <a:ext cx="457143" cy="457143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A5699A6F-28B8-4064-8C2F-E3E95A1B630A}"/>
              </a:ext>
            </a:extLst>
          </p:cNvPr>
          <p:cNvGrpSpPr/>
          <p:nvPr/>
        </p:nvGrpSpPr>
        <p:grpSpPr>
          <a:xfrm rot="843692">
            <a:off x="4209884" y="4498422"/>
            <a:ext cx="270584" cy="270582"/>
            <a:chOff x="3152255" y="5318002"/>
            <a:chExt cx="270584" cy="270582"/>
          </a:xfrm>
        </p:grpSpPr>
        <p:sp>
          <p:nvSpPr>
            <p:cNvPr id="79" name="KSO_Shape">
              <a:extLst>
                <a:ext uri="{FF2B5EF4-FFF2-40B4-BE49-F238E27FC236}">
                  <a16:creationId xmlns:a16="http://schemas.microsoft.com/office/drawing/2014/main" id="{9F5EB052-5B04-4A19-9568-5051392CDDC0}"/>
                </a:ext>
              </a:extLst>
            </p:cNvPr>
            <p:cNvSpPr/>
            <p:nvPr/>
          </p:nvSpPr>
          <p:spPr>
            <a:xfrm rot="4585858">
              <a:off x="3239603" y="5395763"/>
              <a:ext cx="125498" cy="108138"/>
            </a:xfrm>
            <a:custGeom>
              <a:avLst/>
              <a:gdLst/>
              <a:ahLst/>
              <a:cxnLst/>
              <a:rect l="l" t="t" r="r" b="b"/>
              <a:pathLst>
                <a:path w="351454" h="302978">
                  <a:moveTo>
                    <a:pt x="175727" y="0"/>
                  </a:moveTo>
                  <a:lnTo>
                    <a:pt x="351454" y="302978"/>
                  </a:lnTo>
                  <a:cubicBezTo>
                    <a:pt x="296917" y="281626"/>
                    <a:pt x="237534" y="271243"/>
                    <a:pt x="175726" y="271243"/>
                  </a:cubicBezTo>
                  <a:cubicBezTo>
                    <a:pt x="113918" y="271243"/>
                    <a:pt x="54536" y="281626"/>
                    <a:pt x="0" y="302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222D0FC-7143-4D52-9144-8F423C4FAE8D}"/>
                </a:ext>
              </a:extLst>
            </p:cNvPr>
            <p:cNvSpPr/>
            <p:nvPr/>
          </p:nvSpPr>
          <p:spPr>
            <a:xfrm>
              <a:off x="3152255" y="5318002"/>
              <a:ext cx="270584" cy="270582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B3E9DF-63AD-49CC-B7DA-97C65AA3EA5C}"/>
              </a:ext>
            </a:extLst>
          </p:cNvPr>
          <p:cNvGrpSpPr/>
          <p:nvPr/>
        </p:nvGrpSpPr>
        <p:grpSpPr>
          <a:xfrm rot="843692">
            <a:off x="8237389" y="4496977"/>
            <a:ext cx="270584" cy="270582"/>
            <a:chOff x="3152255" y="5318002"/>
            <a:chExt cx="270584" cy="270582"/>
          </a:xfrm>
        </p:grpSpPr>
        <p:sp>
          <p:nvSpPr>
            <p:cNvPr id="84" name="KSO_Shape">
              <a:extLst>
                <a:ext uri="{FF2B5EF4-FFF2-40B4-BE49-F238E27FC236}">
                  <a16:creationId xmlns:a16="http://schemas.microsoft.com/office/drawing/2014/main" id="{40847070-CF64-48E0-880A-04950F21A0C7}"/>
                </a:ext>
              </a:extLst>
            </p:cNvPr>
            <p:cNvSpPr/>
            <p:nvPr/>
          </p:nvSpPr>
          <p:spPr>
            <a:xfrm rot="4585858">
              <a:off x="3239603" y="5395763"/>
              <a:ext cx="125498" cy="108138"/>
            </a:xfrm>
            <a:custGeom>
              <a:avLst/>
              <a:gdLst/>
              <a:ahLst/>
              <a:cxnLst/>
              <a:rect l="l" t="t" r="r" b="b"/>
              <a:pathLst>
                <a:path w="351454" h="302978">
                  <a:moveTo>
                    <a:pt x="175727" y="0"/>
                  </a:moveTo>
                  <a:lnTo>
                    <a:pt x="351454" y="302978"/>
                  </a:lnTo>
                  <a:cubicBezTo>
                    <a:pt x="296917" y="281626"/>
                    <a:pt x="237534" y="271243"/>
                    <a:pt x="175726" y="271243"/>
                  </a:cubicBezTo>
                  <a:cubicBezTo>
                    <a:pt x="113918" y="271243"/>
                    <a:pt x="54536" y="281626"/>
                    <a:pt x="0" y="302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61A0D6F-79C5-4FF5-94A6-18A27120BB32}"/>
                </a:ext>
              </a:extLst>
            </p:cNvPr>
            <p:cNvSpPr/>
            <p:nvPr/>
          </p:nvSpPr>
          <p:spPr>
            <a:xfrm>
              <a:off x="3152255" y="5318002"/>
              <a:ext cx="270584" cy="270582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圆角矩形 59">
            <a:extLst>
              <a:ext uri="{FF2B5EF4-FFF2-40B4-BE49-F238E27FC236}">
                <a16:creationId xmlns:a16="http://schemas.microsoft.com/office/drawing/2014/main" id="{82E1DDF6-E6ED-4E15-AE6A-FB23E8329D73}"/>
              </a:ext>
            </a:extLst>
          </p:cNvPr>
          <p:cNvSpPr>
            <a:spLocks noChangeAspect="1"/>
          </p:cNvSpPr>
          <p:nvPr/>
        </p:nvSpPr>
        <p:spPr>
          <a:xfrm rot="2700000">
            <a:off x="5127853" y="3416494"/>
            <a:ext cx="2450817" cy="245081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FFBF89FD-BB6A-4896-A872-5A1EC7F2F064}"/>
              </a:ext>
            </a:extLst>
          </p:cNvPr>
          <p:cNvSpPr/>
          <p:nvPr/>
        </p:nvSpPr>
        <p:spPr>
          <a:xfrm>
            <a:off x="5669754" y="3937218"/>
            <a:ext cx="1409370" cy="1409368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97019C4-A0B0-483C-951D-940B44FFF8A4}"/>
              </a:ext>
            </a:extLst>
          </p:cNvPr>
          <p:cNvSpPr txBox="1"/>
          <p:nvPr/>
        </p:nvSpPr>
        <p:spPr>
          <a:xfrm>
            <a:off x="5052893" y="4951386"/>
            <a:ext cx="260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E94236"/>
                </a:solidFill>
              </a:rPr>
              <a:t>Imply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2107147-B1BC-4489-A02D-CD5F2D05B7A3}"/>
              </a:ext>
            </a:extLst>
          </p:cNvPr>
          <p:cNvGrpSpPr/>
          <p:nvPr/>
        </p:nvGrpSpPr>
        <p:grpSpPr>
          <a:xfrm>
            <a:off x="5283297" y="3595053"/>
            <a:ext cx="2103708" cy="2103708"/>
            <a:chOff x="1123476" y="1763462"/>
            <a:chExt cx="2798050" cy="2798050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C3008B49-97AE-4C98-A8AE-2B8463C56D09}"/>
                </a:ext>
              </a:extLst>
            </p:cNvPr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C9C2122C-FD87-479B-86F4-6508D40403E4}"/>
                  </a:ext>
                </a:extLst>
              </p:cNvPr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1FEAFF90-7460-45CD-ADF2-DDB7745EEC8B}"/>
                  </a:ext>
                </a:extLst>
              </p:cNvPr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弧形 122">
                <a:extLst>
                  <a:ext uri="{FF2B5EF4-FFF2-40B4-BE49-F238E27FC236}">
                    <a16:creationId xmlns:a16="http://schemas.microsoft.com/office/drawing/2014/main" id="{E9E860A2-3496-4600-A851-3D7DD658563C}"/>
                  </a:ext>
                </a:extLst>
              </p:cNvPr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弧形 123">
                <a:extLst>
                  <a:ext uri="{FF2B5EF4-FFF2-40B4-BE49-F238E27FC236}">
                    <a16:creationId xmlns:a16="http://schemas.microsoft.com/office/drawing/2014/main" id="{B7AE8183-2253-4CC4-B6C3-37FB5C2842CC}"/>
                  </a:ext>
                </a:extLst>
              </p:cNvPr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07631BC1-3178-4FA3-8717-B994AB74908A}"/>
                </a:ext>
              </a:extLst>
            </p:cNvPr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117" name="弧形 116">
                <a:extLst>
                  <a:ext uri="{FF2B5EF4-FFF2-40B4-BE49-F238E27FC236}">
                    <a16:creationId xmlns:a16="http://schemas.microsoft.com/office/drawing/2014/main" id="{CDBEEF4A-0C1E-4B73-8389-D3A7B1D08715}"/>
                  </a:ext>
                </a:extLst>
              </p:cNvPr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CE96B819-FCBF-47A2-9EF2-6BD45084AF5A}"/>
                  </a:ext>
                </a:extLst>
              </p:cNvPr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弧形 118">
                <a:extLst>
                  <a:ext uri="{FF2B5EF4-FFF2-40B4-BE49-F238E27FC236}">
                    <a16:creationId xmlns:a16="http://schemas.microsoft.com/office/drawing/2014/main" id="{A9CA4B55-67F3-4109-824D-CFDFD5ABC279}"/>
                  </a:ext>
                </a:extLst>
              </p:cNvPr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弧形 119">
                <a:extLst>
                  <a:ext uri="{FF2B5EF4-FFF2-40B4-BE49-F238E27FC236}">
                    <a16:creationId xmlns:a16="http://schemas.microsoft.com/office/drawing/2014/main" id="{A86F5840-23F6-4265-80BB-F24AB01DEA27}"/>
                  </a:ext>
                </a:extLst>
              </p:cNvPr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946BFA36-176E-4457-B5D5-025F04D2E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8457" y="4189742"/>
            <a:ext cx="656267" cy="8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-1.85185E-6 L 0.1108 -1.85185E-6 " pathEditMode="relative" rAng="0" ptsTypes="AA">
                                      <p:cBhvr>
                                        <p:cTn id="107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-1.85185E-6 L 3.54167E-6 -1.85185E-6 " pathEditMode="relative" rAng="0" ptsTypes="AA">
                                      <p:cBhvr>
                                        <p:cTn id="109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7" grpId="0" animBg="1"/>
      <p:bldP spid="86" grpId="0" animBg="1"/>
      <p:bldP spid="82" grpId="0" animBg="1"/>
      <p:bldP spid="76" grpId="0" animBg="1"/>
      <p:bldP spid="75" grpId="0" animBg="1"/>
      <p:bldP spid="19" grpId="0"/>
      <p:bldP spid="19" grpId="1"/>
      <p:bldP spid="19" grpId="2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100" grpId="0" animBg="1"/>
      <p:bldP spid="106" grpId="0" animBg="1"/>
      <p:bldP spid="23" grpId="0"/>
      <p:bldP spid="24" grpId="0"/>
      <p:bldP spid="25" grpId="0"/>
      <p:bldP spid="28" grpId="0"/>
      <p:bldP spid="29" grpId="0"/>
      <p:bldP spid="30" grpId="0"/>
      <p:bldP spid="107" grpId="0" animBg="1"/>
      <p:bldP spid="108" grpId="0" animBg="1"/>
      <p:bldP spid="108" grpId="1" animBg="1"/>
      <p:bldP spid="108" grpId="2" animBg="1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36936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>
            <a:spLocks noChangeAspect="1"/>
          </p:cNvSpPr>
          <p:nvPr/>
        </p:nvSpPr>
        <p:spPr>
          <a:xfrm rot="2700000">
            <a:off x="5373115" y="2958998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>
            <a:spLocks noChangeAspect="1"/>
          </p:cNvSpPr>
          <p:nvPr/>
        </p:nvSpPr>
        <p:spPr>
          <a:xfrm rot="2700000">
            <a:off x="8622643" y="2973067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>
            <a:spLocks noChangeAspect="1"/>
          </p:cNvSpPr>
          <p:nvPr/>
        </p:nvSpPr>
        <p:spPr>
          <a:xfrm rot="2700000">
            <a:off x="1860576" y="2973067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2269303688"/>
              </p:ext>
            </p:extLst>
          </p:nvPr>
        </p:nvGraphicFramePr>
        <p:xfrm>
          <a:off x="1424304" y="2920008"/>
          <a:ext cx="2320790" cy="154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517485260"/>
              </p:ext>
            </p:extLst>
          </p:nvPr>
        </p:nvGraphicFramePr>
        <p:xfrm>
          <a:off x="5091593" y="2920008"/>
          <a:ext cx="2320790" cy="154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515093401"/>
              </p:ext>
            </p:extLst>
          </p:nvPr>
        </p:nvGraphicFramePr>
        <p:xfrm>
          <a:off x="7744357" y="2957329"/>
          <a:ext cx="2320790" cy="154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133498" y="4791126"/>
            <a:ext cx="1953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Python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开发，图表种类丰富，支持多种数据源，查询可定制性优点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476579" y="4722555"/>
            <a:ext cx="23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基于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Plywood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，部署方便，界面简洁，操作简单</a:t>
            </a:r>
          </a:p>
        </p:txBody>
      </p:sp>
      <p:sp>
        <p:nvSpPr>
          <p:cNvPr id="34" name="矩形 33"/>
          <p:cNvSpPr/>
          <p:nvPr/>
        </p:nvSpPr>
        <p:spPr>
          <a:xfrm>
            <a:off x="1421009" y="2044604"/>
            <a:ext cx="9290882" cy="3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在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Druid.io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可视化问题上，官方推荐了一些可视化工具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58727" y="1463986"/>
            <a:ext cx="3073714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其它开源实现</a:t>
            </a:r>
            <a:endParaRPr lang="en-US" altLang="zh-CN" sz="2800" dirty="0">
              <a:solidFill>
                <a:prstClr val="black">
                  <a:lumMod val="75000"/>
                  <a:lumOff val="25000"/>
                  <a:alpha val="90000"/>
                </a:prst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 rot="16200000">
            <a:off x="867962" y="3584328"/>
            <a:ext cx="72000" cy="2211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 rot="16200000">
            <a:off x="11262398" y="3584328"/>
            <a:ext cx="72000" cy="2211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DA02A6-ED92-46F5-88D7-6A369AB32706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Imply</a:t>
            </a:r>
            <a:r>
              <a:rPr lang="zh-CN" altLang="en-US" sz="3200" dirty="0">
                <a:solidFill>
                  <a:schemeClr val="accent1"/>
                </a:solidFill>
              </a:rPr>
              <a:t>应用背景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AC96FE-CA72-4E78-87EF-ABBC224B4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205" y="3373721"/>
            <a:ext cx="1113203" cy="5963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677D6-BDC8-487D-AF02-EB2C1AE993E8}"/>
              </a:ext>
            </a:extLst>
          </p:cNvPr>
          <p:cNvSpPr txBox="1"/>
          <p:nvPr/>
        </p:nvSpPr>
        <p:spPr>
          <a:xfrm>
            <a:off x="5513796" y="4015382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E94236"/>
                </a:solidFill>
              </a:rPr>
              <a:t>Superset</a:t>
            </a:r>
            <a:endParaRPr lang="zh-CN" altLang="en-US" sz="2000" dirty="0">
              <a:solidFill>
                <a:srgbClr val="E94236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F35EC8-4203-49E6-9074-262BD5C13289}"/>
              </a:ext>
            </a:extLst>
          </p:cNvPr>
          <p:cNvSpPr txBox="1"/>
          <p:nvPr/>
        </p:nvSpPr>
        <p:spPr>
          <a:xfrm>
            <a:off x="8713766" y="3970080"/>
            <a:ext cx="1309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E94236"/>
                </a:solidFill>
              </a:rPr>
              <a:t>Metabase</a:t>
            </a:r>
            <a:endParaRPr lang="zh-CN" altLang="en-US" sz="2000" dirty="0">
              <a:solidFill>
                <a:srgbClr val="E94236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06C1D98-56DF-4E47-B673-A9E69D3DDA29}"/>
              </a:ext>
            </a:extLst>
          </p:cNvPr>
          <p:cNvSpPr txBox="1"/>
          <p:nvPr/>
        </p:nvSpPr>
        <p:spPr>
          <a:xfrm>
            <a:off x="8326678" y="4787119"/>
            <a:ext cx="2087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支持多种数据源，图形化查询</a:t>
            </a:r>
          </a:p>
        </p:txBody>
      </p:sp>
    </p:spTree>
    <p:extLst>
      <p:ext uri="{BB962C8B-B14F-4D97-AF65-F5344CB8AC3E}">
        <p14:creationId xmlns:p14="http://schemas.microsoft.com/office/powerpoint/2010/main" val="28038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4.81481E-6 L -0.10886 -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4.81481E-6 L 1.45833E-6 -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4.81481E-6 L 0.11081 -4.8148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4.81481E-6 L -2.70833E-6 -4.8148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3 2.22222E-6 L -0.10885 2.22222E-6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2.22222E-6 L 8.33333E-7 2.22222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125E-6 -0.03982 L 3.125E-6 0.14815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0.03982 L 3.125E-6 2.22222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0.03889 L -4.58333E-6 -0.14815 " pathEditMode="relative" rAng="0" ptsTypes="AA">
                                      <p:cBhvr>
                                        <p:cTn id="40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0.03842 L -4.58333E-6 2.22222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-3.33333E-6 L 8.33333E-7 -3.33333E-6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30000" decel="3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0.03981 L 3.125E-6 -3.33333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30000" decel="3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0.03843 L -4.58333E-6 -3.33333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78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2" grpId="0" animBg="1"/>
      <p:bldP spid="42" grpId="1" animBg="1"/>
      <p:bldP spid="42" grpId="2" animBg="1"/>
      <p:bldGraphic spid="20" grpId="0">
        <p:bldAsOne/>
      </p:bldGraphic>
      <p:bldGraphic spid="20" grpId="1">
        <p:bldAsOne/>
      </p:bldGraphic>
      <p:bldGraphic spid="21" grpId="0">
        <p:bldAsOne/>
      </p:bldGraphic>
      <p:bldGraphic spid="21" grpId="1">
        <p:bldAsOne/>
      </p:bldGraphic>
      <p:bldGraphic spid="22" grpId="0">
        <p:bldAsOne/>
      </p:bldGraphic>
      <p:bldGraphic spid="22" grpId="1">
        <p:bldAsOne/>
      </p:bldGraphic>
      <p:bldP spid="30" grpId="0"/>
      <p:bldP spid="31" grpId="0"/>
      <p:bldP spid="34" grpId="0"/>
      <p:bldP spid="35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6" grpId="0" animBg="1"/>
      <p:bldP spid="24" grpId="0"/>
      <p:bldP spid="24" grpId="1"/>
      <p:bldP spid="24" grpId="2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>
            <a:spLocks noChangeAspect="1"/>
          </p:cNvSpPr>
          <p:nvPr/>
        </p:nvSpPr>
        <p:spPr>
          <a:xfrm rot="2700000">
            <a:off x="1034148" y="2628702"/>
            <a:ext cx="2450817" cy="2450817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576049" y="3149426"/>
            <a:ext cx="1409370" cy="1409368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1189592" y="2807261"/>
            <a:ext cx="2103708" cy="2103708"/>
            <a:chOff x="1123476" y="1763462"/>
            <a:chExt cx="2798050" cy="2798050"/>
          </a:xfrm>
        </p:grpSpPr>
        <p:grpSp>
          <p:nvGrpSpPr>
            <p:cNvPr id="85" name="组合 84"/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91" name="弧形 90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87" name="弧形 86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矩形 9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FDCDB8-98F5-4E88-A95E-5A27E7059917}"/>
              </a:ext>
            </a:extLst>
          </p:cNvPr>
          <p:cNvSpPr txBox="1"/>
          <p:nvPr/>
        </p:nvSpPr>
        <p:spPr>
          <a:xfrm>
            <a:off x="959185" y="4051059"/>
            <a:ext cx="260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E94236"/>
                </a:solidFill>
              </a:rPr>
              <a:t>Imply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33C90FF-048B-4839-8427-10D676C4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49" y="3289415"/>
            <a:ext cx="656267" cy="83076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6DE762AB-F05F-48BB-B3FE-11BF2F485D99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Imply</a:t>
            </a:r>
            <a:r>
              <a:rPr lang="zh-CN" altLang="en-US" sz="3200" dirty="0">
                <a:solidFill>
                  <a:schemeClr val="accent1"/>
                </a:solidFill>
              </a:rPr>
              <a:t>应用背景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92B4E47-686D-4951-95FC-639DDFA7826E}"/>
              </a:ext>
            </a:extLst>
          </p:cNvPr>
          <p:cNvSpPr/>
          <p:nvPr/>
        </p:nvSpPr>
        <p:spPr>
          <a:xfrm>
            <a:off x="4287512" y="1960747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E77EE8-054C-4144-AEFD-6F949E7495FD}"/>
              </a:ext>
            </a:extLst>
          </p:cNvPr>
          <p:cNvSpPr/>
          <p:nvPr/>
        </p:nvSpPr>
        <p:spPr>
          <a:xfrm>
            <a:off x="4287512" y="378877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6C01FF5-91F1-4DA6-A603-4D5F75BB50DC}"/>
              </a:ext>
            </a:extLst>
          </p:cNvPr>
          <p:cNvSpPr/>
          <p:nvPr/>
        </p:nvSpPr>
        <p:spPr>
          <a:xfrm>
            <a:off x="4868772" y="2282295"/>
            <a:ext cx="6104028" cy="2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界面简洁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CC3BADB-8A54-4B17-BA2C-77A5172FC27D}"/>
              </a:ext>
            </a:extLst>
          </p:cNvPr>
          <p:cNvSpPr/>
          <p:nvPr/>
        </p:nvSpPr>
        <p:spPr>
          <a:xfrm>
            <a:off x="4612563" y="2385630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47786A-A8A4-4E8C-ACCC-C2BAA627421A}"/>
              </a:ext>
            </a:extLst>
          </p:cNvPr>
          <p:cNvSpPr/>
          <p:nvPr/>
        </p:nvSpPr>
        <p:spPr>
          <a:xfrm>
            <a:off x="4868772" y="2593763"/>
            <a:ext cx="5523457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操作简单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693F39A-067C-407A-B509-07CE20754682}"/>
              </a:ext>
            </a:extLst>
          </p:cNvPr>
          <p:cNvSpPr/>
          <p:nvPr/>
        </p:nvSpPr>
        <p:spPr>
          <a:xfrm>
            <a:off x="4612563" y="2697098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AE276B-361B-4075-8A3E-E2FEF1FFAEA2}"/>
              </a:ext>
            </a:extLst>
          </p:cNvPr>
          <p:cNvSpPr/>
          <p:nvPr/>
        </p:nvSpPr>
        <p:spPr>
          <a:xfrm>
            <a:off x="4868772" y="2905590"/>
            <a:ext cx="5741171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可动态交互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91FF86F-AC7A-4F4B-BA29-4EBF69F1F41E}"/>
              </a:ext>
            </a:extLst>
          </p:cNvPr>
          <p:cNvSpPr/>
          <p:nvPr/>
        </p:nvSpPr>
        <p:spPr>
          <a:xfrm>
            <a:off x="4612563" y="3008925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2547860-563D-4D13-AB82-2033295E3DAE}"/>
              </a:ext>
            </a:extLst>
          </p:cNvPr>
          <p:cNvSpPr/>
          <p:nvPr/>
        </p:nvSpPr>
        <p:spPr>
          <a:xfrm>
            <a:off x="4890546" y="4084666"/>
            <a:ext cx="6774887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图表少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3002F25-70C3-4FD7-A516-B0EA3130EA0C}"/>
              </a:ext>
            </a:extLst>
          </p:cNvPr>
          <p:cNvSpPr/>
          <p:nvPr/>
        </p:nvSpPr>
        <p:spPr>
          <a:xfrm>
            <a:off x="4612563" y="4157375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9186115-6754-46B2-BB23-E2ECE89C76EA}"/>
              </a:ext>
            </a:extLst>
          </p:cNvPr>
          <p:cNvSpPr/>
          <p:nvPr/>
        </p:nvSpPr>
        <p:spPr>
          <a:xfrm>
            <a:off x="4581866" y="3742191"/>
            <a:ext cx="5476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9DB3EC-D53B-4370-9FF7-3AB11E8D2FD4}"/>
              </a:ext>
            </a:extLst>
          </p:cNvPr>
          <p:cNvSpPr/>
          <p:nvPr/>
        </p:nvSpPr>
        <p:spPr>
          <a:xfrm>
            <a:off x="4581866" y="1889342"/>
            <a:ext cx="6952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优点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AA60B57-F8FE-4954-BE0E-5B1996813080}"/>
              </a:ext>
            </a:extLst>
          </p:cNvPr>
          <p:cNvSpPr/>
          <p:nvPr/>
        </p:nvSpPr>
        <p:spPr>
          <a:xfrm>
            <a:off x="4890546" y="3217644"/>
            <a:ext cx="6017195" cy="2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dinemsion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Measures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4DE96A4-BF41-4F42-BFA6-62B2C2293878}"/>
              </a:ext>
            </a:extLst>
          </p:cNvPr>
          <p:cNvSpPr/>
          <p:nvPr/>
        </p:nvSpPr>
        <p:spPr>
          <a:xfrm>
            <a:off x="4634337" y="3320979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63BE086-184F-4555-B05D-247F2966F27F}"/>
              </a:ext>
            </a:extLst>
          </p:cNvPr>
          <p:cNvSpPr/>
          <p:nvPr/>
        </p:nvSpPr>
        <p:spPr>
          <a:xfrm>
            <a:off x="4897806" y="4382205"/>
            <a:ext cx="6636999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非开源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B089D74-298F-4010-B14D-85D8A8E48D77}"/>
              </a:ext>
            </a:extLst>
          </p:cNvPr>
          <p:cNvSpPr/>
          <p:nvPr/>
        </p:nvSpPr>
        <p:spPr>
          <a:xfrm>
            <a:off x="4619823" y="4454915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2.96296E-6 L -0.10885 2.96296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2.96296E-6 L -2.29167E-6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25E-6 -3.7037E-7 L -1.25E-6 -0.09143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25E-6 2.96296E-6 L -1.25E-6 -0.09144 " pathEditMode="relative" rAng="0" ptsTypes="AA">
                                      <p:cBhvr>
                                        <p:cTn id="45" dur="12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95833E-6 2.59259E-6 L -3.95833E-6 -0.18056 " pathEditMode="relative" rAng="0" ptsTypes="AA">
                                      <p:cBhvr>
                                        <p:cTn id="50" dur="12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95833E-6 2.22222E-6 L -3.95833E-6 -0.18056 " pathEditMode="relative" rAng="0" ptsTypes="AA">
                                      <p:cBhvr>
                                        <p:cTn id="58" dur="125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95833E-6 1.85185E-6 L -3.95833E-6 -0.18056 " pathEditMode="relative" rAng="0" ptsTypes="AA">
                                      <p:cBhvr>
                                        <p:cTn id="66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95833E-6 -7.40741E-7 L -3.95833E-6 -0.18055 " pathEditMode="relative" rAng="0" ptsTypes="AA">
                                      <p:cBhvr>
                                        <p:cTn id="74" dur="12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3.33333E-6 0 L 3.33333E-6 -0.18056 " pathEditMode="relative" rAng="0" ptsTypes="AA">
                                      <p:cBhvr>
                                        <p:cTn id="88" dur="12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79167E-6 2.22222E-6 L -4.79167E-6 -0.18056 " pathEditMode="relative" rAng="0" ptsTypes="AA">
                                      <p:cBhvr>
                                        <p:cTn id="96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84" grpId="0" animBg="1"/>
      <p:bldP spid="84" grpId="1" animBg="1"/>
      <p:bldP spid="84" grpId="2" animBg="1"/>
      <p:bldP spid="95" grpId="0" animBg="1"/>
      <p:bldP spid="35" grpId="0"/>
      <p:bldP spid="37" grpId="0"/>
      <p:bldP spid="37" grpId="1"/>
      <p:bldP spid="37" grpId="2"/>
      <p:bldP spid="31" grpId="0" animBg="1"/>
      <p:bldP spid="31" grpId="1" animBg="1"/>
      <p:bldP spid="32" grpId="0" animBg="1"/>
      <p:bldP spid="32" grpId="1" animBg="1"/>
      <p:bldP spid="33" grpId="0"/>
      <p:bldP spid="34" grpId="0" animBg="1"/>
      <p:bldP spid="34" grpId="1" animBg="1"/>
      <p:bldP spid="39" grpId="0"/>
      <p:bldP spid="40" grpId="0" animBg="1"/>
      <p:bldP spid="40" grpId="1" animBg="1"/>
      <p:bldP spid="41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/>
      <p:bldP spid="47" grpId="0"/>
      <p:bldP spid="48" grpId="0" animBg="1"/>
      <p:bldP spid="48" grpId="1" animBg="1"/>
      <p:bldP spid="50" grpId="0"/>
      <p:bldP spid="51" grpId="0" animBg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Imply</a:t>
            </a:r>
            <a:r>
              <a:rPr lang="zh-CN" altLang="en-US" sz="24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Imply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有什么功能、每个功能做什么用</a:t>
            </a:r>
            <a:endParaRPr lang="en-US" altLang="zh-CN" sz="1200" dirty="0">
              <a:solidFill>
                <a:prstClr val="black">
                  <a:lumMod val="75000"/>
                  <a:lumOff val="25000"/>
                  <a:alpha val="90000"/>
                </a:prstClr>
              </a:solidFill>
              <a:latin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02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Two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10094885" y="2048870"/>
            <a:ext cx="1535475" cy="2110030"/>
            <a:chOff x="3384388" y="-1243695"/>
            <a:chExt cx="2448000" cy="3364010"/>
          </a:xfrm>
        </p:grpSpPr>
        <p:sp>
          <p:nvSpPr>
            <p:cNvPr id="194" name="圆角矩形 193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圆角矩形 194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202" name="任意多边形 201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任意多边形 203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任意多边形 204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98" name="任意多边形 19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任意多边形 19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任意多边形 20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0" name="组合 179"/>
          <p:cNvGrpSpPr/>
          <p:nvPr/>
        </p:nvGrpSpPr>
        <p:grpSpPr>
          <a:xfrm>
            <a:off x="5411881" y="2086378"/>
            <a:ext cx="1535475" cy="2110030"/>
            <a:chOff x="3384388" y="-1243695"/>
            <a:chExt cx="2448000" cy="3364010"/>
          </a:xfrm>
        </p:grpSpPr>
        <p:sp>
          <p:nvSpPr>
            <p:cNvPr id="181" name="圆角矩形 180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圆角矩形 181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89" name="任意多边形 188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任意多边形 189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任意多边形 19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85" name="任意多边形 184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任意多边形 185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任意多边形 186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任意多边形 187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组合 166"/>
          <p:cNvGrpSpPr/>
          <p:nvPr/>
        </p:nvGrpSpPr>
        <p:grpSpPr>
          <a:xfrm>
            <a:off x="3007863" y="2048870"/>
            <a:ext cx="1535475" cy="2110030"/>
            <a:chOff x="3384388" y="-1243695"/>
            <a:chExt cx="2448000" cy="3364010"/>
          </a:xfrm>
        </p:grpSpPr>
        <p:sp>
          <p:nvSpPr>
            <p:cNvPr id="168" name="圆角矩形 167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76" name="任意多边形 175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72" name="任意多边形 171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 173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688250" y="2048870"/>
            <a:ext cx="1535475" cy="2110030"/>
            <a:chOff x="3384388" y="-1243695"/>
            <a:chExt cx="2448000" cy="3364010"/>
          </a:xfrm>
        </p:grpSpPr>
        <p:sp>
          <p:nvSpPr>
            <p:cNvPr id="155" name="圆角矩形 154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圆角矩形 155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63" name="任意多边形 162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 16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 165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59" name="任意多边形 158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 160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 16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780854" y="4226527"/>
            <a:ext cx="1350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访问控制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812601" y="4226527"/>
            <a:ext cx="192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数据源管理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216258" y="4235899"/>
            <a:ext cx="192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数据可视化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903672" y="4226527"/>
            <a:ext cx="192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IDE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0197" y="4565081"/>
            <a:ext cx="2222112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确保合适角色的合适人员能够访问正确的数据（更重要的是，无法访问错误的数据）至关重要</a:t>
            </a:r>
          </a:p>
        </p:txBody>
      </p:sp>
      <p:sp>
        <p:nvSpPr>
          <p:cNvPr id="49" name="矩形 48"/>
          <p:cNvSpPr/>
          <p:nvPr/>
        </p:nvSpPr>
        <p:spPr>
          <a:xfrm>
            <a:off x="2689811" y="4565081"/>
            <a:ext cx="2147624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数据源是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Imply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的数据输入部分，数据输入的管理是可视化系统的关键部分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65512" y="4574453"/>
            <a:ext cx="2147444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提供大量富有表现力的可视化，可以快速，互动地探索您的数据。不仅仅是静态图表。还可以与数据进行交互</a:t>
            </a:r>
          </a:p>
        </p:txBody>
      </p:sp>
      <p:sp>
        <p:nvSpPr>
          <p:cNvPr id="51" name="矩形 50"/>
          <p:cNvSpPr/>
          <p:nvPr/>
        </p:nvSpPr>
        <p:spPr>
          <a:xfrm>
            <a:off x="10002334" y="4565081"/>
            <a:ext cx="1926358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允许您通过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Druid 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查询</a:t>
            </a:r>
          </a:p>
        </p:txBody>
      </p:sp>
      <p:sp>
        <p:nvSpPr>
          <p:cNvPr id="206" name="矩形 2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36241B-E054-4FCB-A300-0DDF54D81722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87FEC3-2C0A-4FE3-B396-8641B125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91" y="2744914"/>
            <a:ext cx="609524" cy="609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C93968-8450-49D1-AE83-6CF18B57E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725" y="2769661"/>
            <a:ext cx="609524" cy="6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0C15C9-FC40-47BD-8EFD-BB87C3498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743" y="2810465"/>
            <a:ext cx="609524" cy="6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9EADA-5DAD-4F8E-827E-50162E4FF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6026" y="2771809"/>
            <a:ext cx="609524" cy="609524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EF3B38C3-5497-4EF9-AD2E-FCB938A030EF}"/>
              </a:ext>
            </a:extLst>
          </p:cNvPr>
          <p:cNvGrpSpPr/>
          <p:nvPr/>
        </p:nvGrpSpPr>
        <p:grpSpPr>
          <a:xfrm>
            <a:off x="7757308" y="2074658"/>
            <a:ext cx="1535475" cy="2110030"/>
            <a:chOff x="3384388" y="-1243695"/>
            <a:chExt cx="2448000" cy="3364010"/>
          </a:xfrm>
        </p:grpSpPr>
        <p:sp>
          <p:nvSpPr>
            <p:cNvPr id="81" name="圆角矩形 193">
              <a:extLst>
                <a:ext uri="{FF2B5EF4-FFF2-40B4-BE49-F238E27FC236}">
                  <a16:creationId xmlns:a16="http://schemas.microsoft.com/office/drawing/2014/main" id="{F0F00230-145A-49B7-B0D9-57CE5AD7626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194">
              <a:extLst>
                <a:ext uri="{FF2B5EF4-FFF2-40B4-BE49-F238E27FC236}">
                  <a16:creationId xmlns:a16="http://schemas.microsoft.com/office/drawing/2014/main" id="{4A3194F2-76FA-43D5-9441-E9400A1CC5C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8EB7B9F-876C-4281-ADFB-AA6000A10715}"/>
                </a:ext>
              </a:extLst>
            </p:cNvPr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89" name="任意多边形 201">
                <a:extLst>
                  <a:ext uri="{FF2B5EF4-FFF2-40B4-BE49-F238E27FC236}">
                    <a16:creationId xmlns:a16="http://schemas.microsoft.com/office/drawing/2014/main" id="{0938B8F5-90AD-4588-B7EA-E77963B035B6}"/>
                  </a:ext>
                </a:extLst>
              </p:cNvPr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202">
                <a:extLst>
                  <a:ext uri="{FF2B5EF4-FFF2-40B4-BE49-F238E27FC236}">
                    <a16:creationId xmlns:a16="http://schemas.microsoft.com/office/drawing/2014/main" id="{E1A94F01-736D-456E-B0C7-8EFEC71DB5E2}"/>
                  </a:ext>
                </a:extLst>
              </p:cNvPr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203">
                <a:extLst>
                  <a:ext uri="{FF2B5EF4-FFF2-40B4-BE49-F238E27FC236}">
                    <a16:creationId xmlns:a16="http://schemas.microsoft.com/office/drawing/2014/main" id="{CE840A83-17CF-46B1-9CAA-7994DCC86DDE}"/>
                  </a:ext>
                </a:extLst>
              </p:cNvPr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204">
                <a:extLst>
                  <a:ext uri="{FF2B5EF4-FFF2-40B4-BE49-F238E27FC236}">
                    <a16:creationId xmlns:a16="http://schemas.microsoft.com/office/drawing/2014/main" id="{882621A0-1AA1-40DC-B987-4D807CB30F9F}"/>
                  </a:ext>
                </a:extLst>
              </p:cNvPr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38601E4-EF07-4B1A-9D92-66B0BF02B9C7}"/>
                </a:ext>
              </a:extLst>
            </p:cNvPr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85" name="任意多边形 197">
                <a:extLst>
                  <a:ext uri="{FF2B5EF4-FFF2-40B4-BE49-F238E27FC236}">
                    <a16:creationId xmlns:a16="http://schemas.microsoft.com/office/drawing/2014/main" id="{F7BE9D88-5BC5-46F5-BF0B-CD364418295A}"/>
                  </a:ext>
                </a:extLst>
              </p:cNvPr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198">
                <a:extLst>
                  <a:ext uri="{FF2B5EF4-FFF2-40B4-BE49-F238E27FC236}">
                    <a16:creationId xmlns:a16="http://schemas.microsoft.com/office/drawing/2014/main" id="{90155202-9C7F-4E37-AAF3-5EA25600BFD3}"/>
                  </a:ext>
                </a:extLst>
              </p:cNvPr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199">
                <a:extLst>
                  <a:ext uri="{FF2B5EF4-FFF2-40B4-BE49-F238E27FC236}">
                    <a16:creationId xmlns:a16="http://schemas.microsoft.com/office/drawing/2014/main" id="{B3A17546-45CE-4AEF-86DD-05361B80DA64}"/>
                  </a:ext>
                </a:extLst>
              </p:cNvPr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 200">
                <a:extLst>
                  <a:ext uri="{FF2B5EF4-FFF2-40B4-BE49-F238E27FC236}">
                    <a16:creationId xmlns:a16="http://schemas.microsoft.com/office/drawing/2014/main" id="{68A95432-8789-4A47-89F7-A0C8C69E7B85}"/>
                  </a:ext>
                </a:extLst>
              </p:cNvPr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BFDD055E-61BE-44B5-919A-F044E6E2255F}"/>
              </a:ext>
            </a:extLst>
          </p:cNvPr>
          <p:cNvSpPr txBox="1"/>
          <p:nvPr/>
        </p:nvSpPr>
        <p:spPr>
          <a:xfrm>
            <a:off x="7566095" y="4252315"/>
            <a:ext cx="192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EE0AF05-2DD1-422D-BF57-F8367CA23FC7}"/>
              </a:ext>
            </a:extLst>
          </p:cNvPr>
          <p:cNvSpPr/>
          <p:nvPr/>
        </p:nvSpPr>
        <p:spPr>
          <a:xfrm>
            <a:off x="7341198" y="4590869"/>
            <a:ext cx="2368530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允许您获取多个视图并将它们放入仪表板中，无论它们来自数据源。当需要在单个屏幕上很好地查看所有数据，它们非常有用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4CCEE-D348-4846-B59B-167C90B4D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0375" y="2773212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4 3.7037E-6 L -0.10885 3.7037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2 3.7037E-6 L -2.91667E-6 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72" dur="75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206" grpId="0" animBg="1"/>
      <p:bldP spid="77" grpId="0"/>
      <p:bldP spid="77" grpId="1"/>
      <p:bldP spid="77" grpId="2"/>
      <p:bldP spid="93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98E1B8-94DD-4505-A478-D6791FD0F0EB}"/>
              </a:ext>
            </a:extLst>
          </p:cNvPr>
          <p:cNvSpPr txBox="1"/>
          <p:nvPr/>
        </p:nvSpPr>
        <p:spPr>
          <a:xfrm>
            <a:off x="686188" y="164308"/>
            <a:ext cx="3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Imply</a:t>
            </a:r>
            <a:r>
              <a:rPr lang="zh-CN" altLang="en-US" sz="3200" dirty="0">
                <a:solidFill>
                  <a:schemeClr val="accent2"/>
                </a:solidFill>
              </a:rPr>
              <a:t>主要功能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2B8AC7-64E1-46CF-BBE0-2BCCFF9718FE}"/>
              </a:ext>
            </a:extLst>
          </p:cNvPr>
          <p:cNvSpPr txBox="1"/>
          <p:nvPr/>
        </p:nvSpPr>
        <p:spPr>
          <a:xfrm>
            <a:off x="937283" y="1429220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用户模式</a:t>
            </a:r>
          </a:p>
        </p:txBody>
      </p:sp>
      <p:sp>
        <p:nvSpPr>
          <p:cNvPr id="38" name="圆角矩形 99">
            <a:extLst>
              <a:ext uri="{FF2B5EF4-FFF2-40B4-BE49-F238E27FC236}">
                <a16:creationId xmlns:a16="http://schemas.microsoft.com/office/drawing/2014/main" id="{0EC2E3BF-6EA6-484B-970A-66A2C4D5F643}"/>
              </a:ext>
            </a:extLst>
          </p:cNvPr>
          <p:cNvSpPr/>
          <p:nvPr/>
        </p:nvSpPr>
        <p:spPr>
          <a:xfrm>
            <a:off x="686188" y="1496927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054100-4196-4C6F-B4BF-8D17B9773BC2}"/>
              </a:ext>
            </a:extLst>
          </p:cNvPr>
          <p:cNvSpPr/>
          <p:nvPr/>
        </p:nvSpPr>
        <p:spPr>
          <a:xfrm>
            <a:off x="942397" y="2065677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全部用户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不需要登录，所有打开的用户都有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权限，即，所有用户不可以访问视图、修改数据源，可以修改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E6C8206-DE7D-42FD-AAF7-42FE97C8E9EB}"/>
              </a:ext>
            </a:extLst>
          </p:cNvPr>
          <p:cNvSpPr/>
          <p:nvPr/>
        </p:nvSpPr>
        <p:spPr>
          <a:xfrm>
            <a:off x="686188" y="212956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7EF31-3706-4CE5-9F96-59849F9C388E}"/>
              </a:ext>
            </a:extLst>
          </p:cNvPr>
          <p:cNvSpPr/>
          <p:nvPr/>
        </p:nvSpPr>
        <p:spPr>
          <a:xfrm>
            <a:off x="942397" y="2467750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全部管理员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不需要登录，访问服务器的所有用户都有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权限，即，所有用户可以完全访问设置视图、修改数据源、修改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和修改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852250-13C7-4682-A2F2-AC3368F4FE82}"/>
              </a:ext>
            </a:extLst>
          </p:cNvPr>
          <p:cNvSpPr/>
          <p:nvPr/>
        </p:nvSpPr>
        <p:spPr>
          <a:xfrm>
            <a:off x="686188" y="253163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DC6259-0A3D-4F03-9D72-B1DCCF428F45}"/>
              </a:ext>
            </a:extLst>
          </p:cNvPr>
          <p:cNvSpPr/>
          <p:nvPr/>
        </p:nvSpPr>
        <p:spPr>
          <a:xfrm>
            <a:off x="942397" y="2865989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所有仪表板仅用户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不需要登录，所有用户都有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dashboard-only-user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权限，即，所有用户不可以访问视图、修改数据源、修改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DataCube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，可以修改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4E7DDBF-7DB8-4830-9076-3CD51503D68E}"/>
              </a:ext>
            </a:extLst>
          </p:cNvPr>
          <p:cNvSpPr/>
          <p:nvPr/>
        </p:nvSpPr>
        <p:spPr>
          <a:xfrm>
            <a:off x="686188" y="2929875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BDDC86E-5D05-46F5-8188-BB97B534A90B}"/>
              </a:ext>
            </a:extLst>
          </p:cNvPr>
          <p:cNvSpPr/>
          <p:nvPr/>
        </p:nvSpPr>
        <p:spPr>
          <a:xfrm>
            <a:off x="942397" y="3268062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需要登录，使用用户自己的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登录，首次激活此模式是，需要先创建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用户，登录后可以管理用户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A757FED-7EAB-4890-A89A-9FBA9F238656}"/>
              </a:ext>
            </a:extLst>
          </p:cNvPr>
          <p:cNvSpPr/>
          <p:nvPr/>
        </p:nvSpPr>
        <p:spPr>
          <a:xfrm>
            <a:off x="686188" y="3331948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2333F5-E8E9-4694-9412-FD91957C6C4C}"/>
              </a:ext>
            </a:extLst>
          </p:cNvPr>
          <p:cNvSpPr/>
          <p:nvPr/>
        </p:nvSpPr>
        <p:spPr>
          <a:xfrm>
            <a:off x="942397" y="3666833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需要登录，使用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LADP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服务器进行身份验证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3B54967-44BE-4177-9043-32C45045E185}"/>
              </a:ext>
            </a:extLst>
          </p:cNvPr>
          <p:cNvSpPr/>
          <p:nvPr/>
        </p:nvSpPr>
        <p:spPr>
          <a:xfrm>
            <a:off x="686188" y="373071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32EAC1-F634-4905-8984-164792981E29}"/>
              </a:ext>
            </a:extLst>
          </p:cNvPr>
          <p:cNvSpPr/>
          <p:nvPr/>
        </p:nvSpPr>
        <p:spPr>
          <a:xfrm>
            <a:off x="942397" y="4068906"/>
            <a:ext cx="10748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不需要登录，访问服务器的所有用户都将获得权限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defaultUserPermissions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D75FE01-EC71-4A1E-9F63-4522CF373CD4}"/>
              </a:ext>
            </a:extLst>
          </p:cNvPr>
          <p:cNvSpPr/>
          <p:nvPr/>
        </p:nvSpPr>
        <p:spPr>
          <a:xfrm>
            <a:off x="686188" y="4132792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78ACB4B-BC44-4369-9E46-C21B7473D8FB}"/>
              </a:ext>
            </a:extLst>
          </p:cNvPr>
          <p:cNvSpPr/>
          <p:nvPr/>
        </p:nvSpPr>
        <p:spPr>
          <a:xfrm>
            <a:off x="942397" y="4860601"/>
            <a:ext cx="10972938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配置方式：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config.yaml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userMode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=native-users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命令行中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--user-mode=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-authentication 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4FED1B-2998-4EFA-8B4A-E61D7E22EDE3}"/>
              </a:ext>
            </a:extLst>
          </p:cNvPr>
          <p:cNvSpPr/>
          <p:nvPr/>
        </p:nvSpPr>
        <p:spPr>
          <a:xfrm>
            <a:off x="686188" y="496393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33333E-6 L 3.75E-6 3.33333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0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48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56" dur="12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64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72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80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88" dur="125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6" grpId="0"/>
      <p:bldP spid="36" grpId="1"/>
      <p:bldP spid="36" grpId="2"/>
      <p:bldP spid="37" grpId="0"/>
      <p:bldP spid="38" grpId="0" animBg="1"/>
      <p:bldP spid="40" grpId="0"/>
      <p:bldP spid="41" grpId="0" animBg="1"/>
      <p:bldP spid="41" grpId="1" animBg="1"/>
      <p:bldP spid="47" grpId="0"/>
      <p:bldP spid="57" grpId="0" animBg="1"/>
      <p:bldP spid="57" grpId="1" animBg="1"/>
      <p:bldP spid="58" grpId="0"/>
      <p:bldP spid="61" grpId="0" animBg="1"/>
      <p:bldP spid="61" grpId="1" animBg="1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9" grpId="0" animBg="1"/>
      <p:bldP spid="69" grpId="1" animBg="1"/>
      <p:bldP spid="70" grpId="0"/>
      <p:bldP spid="71" grpId="0" animBg="1"/>
      <p:bldP spid="7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1505</Words>
  <Application>Microsoft Office PowerPoint</Application>
  <PresentationFormat>宽屏</PresentationFormat>
  <Paragraphs>352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华文细黑</vt:lpstr>
      <vt:lpstr>宋体</vt:lpstr>
      <vt:lpstr>微软雅黑</vt:lpstr>
      <vt:lpstr>Aharoni</vt:lpstr>
      <vt:lpstr>Arial</vt:lpstr>
      <vt:lpstr>Arial Black</vt:lpstr>
      <vt:lpstr>Calibri</vt:lpstr>
      <vt:lpstr>Consolas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Administrator</cp:lastModifiedBy>
  <cp:revision>162</cp:revision>
  <dcterms:created xsi:type="dcterms:W3CDTF">2016-09-14T22:36:34Z</dcterms:created>
  <dcterms:modified xsi:type="dcterms:W3CDTF">2018-10-12T13:05:10Z</dcterms:modified>
</cp:coreProperties>
</file>