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71" r:id="rId3"/>
    <p:sldId id="278" r:id="rId4"/>
    <p:sldId id="275" r:id="rId5"/>
    <p:sldId id="279" r:id="rId6"/>
    <p:sldId id="276" r:id="rId7"/>
    <p:sldId id="277" r:id="rId8"/>
    <p:sldId id="286" r:id="rId9"/>
    <p:sldId id="280" r:id="rId10"/>
    <p:sldId id="282" r:id="rId11"/>
    <p:sldId id="283" r:id="rId12"/>
    <p:sldId id="284" r:id="rId13"/>
    <p:sldId id="285" r:id="rId14"/>
    <p:sldId id="290" r:id="rId15"/>
    <p:sldId id="292" r:id="rId16"/>
    <p:sldId id="291" r:id="rId17"/>
    <p:sldId id="294" r:id="rId18"/>
    <p:sldId id="293" r:id="rId19"/>
    <p:sldId id="295" r:id="rId20"/>
    <p:sldId id="289" r:id="rId21"/>
    <p:sldId id="287" r:id="rId22"/>
    <p:sldId id="288" r:id="rId23"/>
  </p:sldIdLst>
  <p:sldSz cx="9144000" cy="5143500" type="screen16x9"/>
  <p:notesSz cx="7010400" cy="92964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0" userDrawn="1">
          <p15:clr>
            <a:srgbClr val="A4A3A4"/>
          </p15:clr>
        </p15:guide>
        <p15:guide id="2" pos="3829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6" autoAdjust="0"/>
    <p:restoredTop sz="94589"/>
  </p:normalViewPr>
  <p:slideViewPr>
    <p:cSldViewPr snapToGrid="0" snapToObjects="1">
      <p:cViewPr>
        <p:scale>
          <a:sx n="140" d="100"/>
          <a:sy n="140" d="100"/>
        </p:scale>
        <p:origin x="-234" y="-78"/>
      </p:cViewPr>
      <p:guideLst>
        <p:guide orient="horz" pos="360"/>
        <p:guide orient="horz" pos="1620"/>
        <p:guide pos="38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74D4A-3509-B04F-8217-053D6F5D64E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EC011-DA61-3943-A9ED-BC630006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7A5D-24A1-194C-8484-AD501D7E33B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C419B-00F2-CE47-AE58-ABB70EDD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22516" y="3139299"/>
            <a:ext cx="6890774" cy="889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7F7F7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122516" y="2423189"/>
            <a:ext cx="6890774" cy="63464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8" y="1039181"/>
            <a:ext cx="3137253" cy="11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45" y="127448"/>
            <a:ext cx="6155395" cy="66311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45" y="872711"/>
            <a:ext cx="8248229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 marL="742883" indent="-285724">
              <a:buFont typeface="Arial"/>
              <a:buChar char="•"/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 marL="1142898" indent="-228580">
              <a:buFont typeface="Courier New"/>
              <a:buChar char="o"/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6459" y="4631524"/>
            <a:ext cx="6653072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656" y="872711"/>
            <a:ext cx="3446144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Clr>
                <a:schemeClr val="accent2"/>
              </a:buCl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>
              <a:buClr>
                <a:schemeClr val="accent2"/>
              </a:buClr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>
              <a:buClr>
                <a:schemeClr val="accent2"/>
              </a:buClr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72711"/>
            <a:ext cx="3451003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Clr>
                <a:schemeClr val="accent2"/>
              </a:buCl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>
              <a:buClr>
                <a:schemeClr val="accent2"/>
              </a:buClr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>
              <a:buClr>
                <a:schemeClr val="accent2"/>
              </a:buClr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6902" y="127448"/>
            <a:ext cx="6223022" cy="663113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6458" y="4631524"/>
            <a:ext cx="6653072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7526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81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dark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90" y="0"/>
            <a:ext cx="9164290" cy="51625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63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brow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84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dark-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90" y="0"/>
            <a:ext cx="9164290" cy="51625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84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 descr="transition-blu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5301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" name="Picture 1" descr="transition-dark-blu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9232900" cy="5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 descr="transition-brow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6544" cy="51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93762" y="127448"/>
            <a:ext cx="6066162" cy="663113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4098" y="1004888"/>
            <a:ext cx="8340225" cy="3239691"/>
          </a:xfrm>
          <a:prstGeom prst="rect">
            <a:avLst/>
          </a:prstGeom>
        </p:spPr>
        <p:txBody>
          <a:bodyPr vert="horz"/>
          <a:lstStyle>
            <a:lvl1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556774" y="4637007"/>
            <a:ext cx="6316874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159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Futura Medium"/>
        </a:defRPr>
      </a:lvl1pPr>
    </p:titleStyle>
    <p:bodyStyle>
      <a:lvl1pPr marL="342870" indent="-342870" algn="l" defTabSz="4571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4571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4571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4571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4571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Software Development Standard Operating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overview of IQ,OQ,PQ track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14388"/>
            <a:ext cx="8340225" cy="3239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IQ (Installation Qualification)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Set of Test Cases that tests the system is installed properly and that peripherals and dependencies connect to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LIMS Administrator executes the tests and documents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OQ (Operational Qualification)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Set of Test Cases which cover testing of all Functional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Documented evidence that the system functions according to the system Functional Requirements Specifications (FRS)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LIMS Administrator executes the tests and documents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PQ (Performance Qualification)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Set of Test Cases which cover testing of all User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Documented evidence that all modifications to the system function according to the system User Requirements Specifications (URS)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Subject Matter Experts (SMEs) execute the tests and document results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27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overview of IQ,OQ,PQ track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42" y="736019"/>
            <a:ext cx="5805430" cy="390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overview of IQ,OQ,PQ track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14388"/>
            <a:ext cx="8340225" cy="32396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Deliverables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Validation Project Plan (Draft </a:t>
            </a:r>
            <a:r>
              <a:rPr lang="en-US" sz="1400" dirty="0" smtClean="0">
                <a:solidFill>
                  <a:srgbClr val="000000"/>
                </a:solidFill>
              </a:rPr>
              <a:t>Provided by vendor)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Installation Guide (</a:t>
            </a:r>
            <a:r>
              <a:rPr lang="en-US" sz="1400" dirty="0" smtClean="0">
                <a:solidFill>
                  <a:srgbClr val="000000"/>
                </a:solidFill>
              </a:rPr>
              <a:t>Provided by vendor)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Technical Requirement Specification (</a:t>
            </a:r>
            <a:r>
              <a:rPr lang="en-US" sz="1400" dirty="0" smtClean="0">
                <a:solidFill>
                  <a:srgbClr val="000000"/>
                </a:solidFill>
              </a:rPr>
              <a:t>Template)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IQ Protocol (Test Scripts </a:t>
            </a:r>
            <a:r>
              <a:rPr lang="en-US" sz="1400" dirty="0" smtClean="0">
                <a:solidFill>
                  <a:srgbClr val="000000"/>
                </a:solidFill>
              </a:rPr>
              <a:t>Provided by vendor)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Functional Requirements Specifications (</a:t>
            </a:r>
            <a:r>
              <a:rPr lang="en-US" sz="1400" dirty="0" smtClean="0">
                <a:solidFill>
                  <a:srgbClr val="000000"/>
                </a:solidFill>
              </a:rPr>
              <a:t>Provided by vendor)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OQ Protocol (Test Scripts </a:t>
            </a:r>
            <a:r>
              <a:rPr lang="en-US" sz="1400" dirty="0" smtClean="0">
                <a:solidFill>
                  <a:srgbClr val="000000"/>
                </a:solidFill>
              </a:rPr>
              <a:t>Provided by vendor)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User Requirement Specifications (Developed with Customer)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PQ Protocol (Test Scripts not Provided)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Validation Summary Report (Template)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74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V&amp;V Track – Hardware Installation and Risk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Generally IT team requisitions appropriate hardware</a:t>
            </a:r>
          </a:p>
          <a:p>
            <a:r>
              <a:rPr lang="en-US" sz="2400" dirty="0" smtClean="0"/>
              <a:t>Recommended to follow the </a:t>
            </a:r>
            <a:r>
              <a:rPr lang="en-US" sz="2400" dirty="0" err="1" smtClean="0"/>
              <a:t>Dev</a:t>
            </a:r>
            <a:r>
              <a:rPr lang="en-US" sz="2400" dirty="0" smtClean="0"/>
              <a:t>/Test/Prod paradigm</a:t>
            </a:r>
          </a:p>
          <a:p>
            <a:r>
              <a:rPr lang="en-US" sz="2400" dirty="0" smtClean="0"/>
              <a:t>Perform risk assessment post-installation</a:t>
            </a:r>
          </a:p>
          <a:p>
            <a:endParaRPr lang="en-US" sz="2400" dirty="0" smtClean="0"/>
          </a:p>
          <a:p>
            <a:r>
              <a:rPr lang="en-US" sz="2400" dirty="0" smtClean="0"/>
              <a:t>Technical Requirements Specification (TRS) Documents the system configurations for </a:t>
            </a:r>
            <a:r>
              <a:rPr lang="en-US" sz="2400" dirty="0" err="1" smtClean="0"/>
              <a:t>Dev</a:t>
            </a:r>
            <a:r>
              <a:rPr lang="en-US" sz="2400" dirty="0" smtClean="0"/>
              <a:t>/Test/Prod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" y="2895596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9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V&amp;V Track – V&amp;V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A set of test cases (test scripts) that document that the system performs as expected</a:t>
            </a:r>
          </a:p>
          <a:p>
            <a:r>
              <a:rPr lang="en-US" sz="2400" dirty="0" smtClean="0"/>
              <a:t>Elements</a:t>
            </a:r>
          </a:p>
          <a:p>
            <a:pPr lvl="1"/>
            <a:r>
              <a:rPr lang="en-US" sz="2000" dirty="0" smtClean="0"/>
              <a:t>Test Cases – a set of scripts written to test each requirement</a:t>
            </a:r>
          </a:p>
          <a:p>
            <a:pPr lvl="1"/>
            <a:r>
              <a:rPr lang="en-US" sz="2000" dirty="0" smtClean="0"/>
              <a:t>Traceability Matrix – a table mapping each requirement from the URS or SRS to </a:t>
            </a:r>
            <a:r>
              <a:rPr lang="en-US" sz="2000" b="1" dirty="0" smtClean="0"/>
              <a:t>at least one</a:t>
            </a:r>
            <a:r>
              <a:rPr lang="en-US" sz="2000" dirty="0" smtClean="0"/>
              <a:t> test case</a:t>
            </a:r>
          </a:p>
          <a:p>
            <a:r>
              <a:rPr lang="en-US" sz="2400" dirty="0" smtClean="0"/>
              <a:t>Should include multiple test types</a:t>
            </a:r>
          </a:p>
          <a:p>
            <a:pPr lvl="1"/>
            <a:r>
              <a:rPr lang="en-US" sz="2000" dirty="0" smtClean="0"/>
              <a:t>Normal (ideal/happy path)</a:t>
            </a:r>
          </a:p>
          <a:p>
            <a:pPr lvl="1"/>
            <a:r>
              <a:rPr lang="en-US" sz="2000" dirty="0" smtClean="0"/>
              <a:t>Invalid data</a:t>
            </a:r>
          </a:p>
          <a:p>
            <a:pPr lvl="1"/>
            <a:r>
              <a:rPr lang="en-US" sz="2000" dirty="0" smtClean="0"/>
              <a:t>Edge cases</a:t>
            </a:r>
          </a:p>
          <a:p>
            <a:pPr lvl="1"/>
            <a:r>
              <a:rPr lang="en-US" sz="2000" dirty="0" smtClean="0"/>
              <a:t>Regression tests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84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V&amp;V Track – V&amp;V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Example of a test case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410074"/>
            <a:ext cx="6296025" cy="29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5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V&amp;V Track – V&amp;V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Example of a traceability matrix</a:t>
            </a:r>
          </a:p>
          <a:p>
            <a:pPr lvl="1"/>
            <a:r>
              <a:rPr lang="en-US" sz="2000" dirty="0" smtClean="0"/>
              <a:t>Ensure adequate testing coverage and </a:t>
            </a:r>
            <a:r>
              <a:rPr lang="en-US" sz="2000" b="1" dirty="0" smtClean="0"/>
              <a:t>used by auditors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676400"/>
            <a:ext cx="64579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V&amp;V Track – V&amp;V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dirty="0" smtClean="0"/>
              <a:t>Validation Testing Error Report and Resolution Form</a:t>
            </a:r>
          </a:p>
          <a:p>
            <a:pPr lvl="1"/>
            <a:r>
              <a:rPr lang="en-US" sz="2000" dirty="0" smtClean="0"/>
              <a:t>SEMA4-CT-QA-FORM-0048</a:t>
            </a:r>
          </a:p>
          <a:p>
            <a:pPr lvl="1"/>
            <a:r>
              <a:rPr lang="en-US" sz="2000" dirty="0" smtClean="0"/>
              <a:t>Any errors that occur during V&amp;V script testing should be documented using a form that describes the error, investigation, and proposed resolution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17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62" y="127448"/>
            <a:ext cx="7721538" cy="66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V&amp;V Track – Validation Summary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Document that summarizes and confirms fulfillment of all validation activities</a:t>
            </a:r>
          </a:p>
          <a:p>
            <a:r>
              <a:rPr lang="en-US" sz="2400" dirty="0" smtClean="0"/>
              <a:t>Includes any validation testing error report forms produced during V&amp;V script testing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84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62" y="127448"/>
            <a:ext cx="7721538" cy="663113"/>
          </a:xfrm>
        </p:spPr>
        <p:txBody>
          <a:bodyPr>
            <a:normAutofit/>
          </a:bodyPr>
          <a:lstStyle/>
          <a:p>
            <a:r>
              <a:rPr lang="en-US" dirty="0" smtClean="0"/>
              <a:t>V&amp;V Track – Deliverable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976313"/>
            <a:ext cx="4168377" cy="281463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1800" dirty="0" smtClean="0"/>
              <a:t>Validation Project Plan</a:t>
            </a:r>
          </a:p>
          <a:p>
            <a:pPr>
              <a:spcAft>
                <a:spcPts val="2400"/>
              </a:spcAft>
            </a:pPr>
            <a:r>
              <a:rPr lang="en-US" sz="1800" dirty="0" smtClean="0"/>
              <a:t>User/Software Requirement Specification</a:t>
            </a:r>
          </a:p>
          <a:p>
            <a:pPr>
              <a:spcAft>
                <a:spcPts val="2400"/>
              </a:spcAft>
            </a:pPr>
            <a:r>
              <a:rPr lang="en-US" sz="1800" dirty="0" smtClean="0"/>
              <a:t>Technical Requirements Specification</a:t>
            </a:r>
          </a:p>
          <a:p>
            <a:pPr>
              <a:spcAft>
                <a:spcPts val="2400"/>
              </a:spcAft>
            </a:pPr>
            <a:r>
              <a:rPr lang="en-US" sz="1800" dirty="0" smtClean="0"/>
              <a:t>V&amp;V scripts</a:t>
            </a:r>
          </a:p>
          <a:p>
            <a:pPr>
              <a:spcAft>
                <a:spcPts val="2400"/>
              </a:spcAft>
            </a:pPr>
            <a:r>
              <a:rPr lang="en-US" sz="1800" dirty="0" smtClean="0"/>
              <a:t>Validation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847710"/>
            <a:ext cx="609616" cy="6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8651" y="1118167"/>
            <a:ext cx="41838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Hard copies of all forms kept in binder with project lead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4 signatories for most deliverables</a:t>
            </a:r>
          </a:p>
          <a:p>
            <a:pPr marL="628609" lvl="1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Clinical director</a:t>
            </a:r>
          </a:p>
          <a:p>
            <a:pPr marL="628609" lvl="1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Business owner</a:t>
            </a:r>
          </a:p>
          <a:p>
            <a:pPr marL="628609" lvl="1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628609" lvl="1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Lead</a:t>
            </a:r>
          </a:p>
          <a:p>
            <a:pPr>
              <a:spcAft>
                <a:spcPts val="1200"/>
              </a:spcAft>
            </a:pPr>
            <a:endParaRPr lang="en-US" sz="2000" b="1" dirty="0" smtClean="0">
              <a:latin typeface="Futura Book"/>
              <a:cs typeface="Futura Book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628776"/>
            <a:ext cx="609616" cy="6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2506091"/>
            <a:ext cx="609616" cy="6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3326305"/>
            <a:ext cx="609616" cy="6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5" y="3954971"/>
            <a:ext cx="609616" cy="60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4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CLIA, New York State, and CAP QMS guidelines essentially require any activity that touches a patient sample to be covered by SOPs</a:t>
            </a:r>
          </a:p>
          <a:p>
            <a:r>
              <a:rPr lang="en-US" dirty="0" smtClean="0"/>
              <a:t>This includes developing and operating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1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SOPs and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Standard operating procedures and training scripts should be drafted for the software – ideally during development so they are ready following validation</a:t>
            </a:r>
          </a:p>
          <a:p>
            <a:endParaRPr lang="en-US" sz="2400" dirty="0"/>
          </a:p>
          <a:p>
            <a:r>
              <a:rPr lang="en-US" sz="2400" dirty="0" smtClean="0"/>
              <a:t>Training scripts can copy V&amp;V scripts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83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Forms post-Go Live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r>
              <a:rPr lang="en-US" sz="2400" dirty="0" smtClean="0"/>
              <a:t>Non-conformity form (MSGTL-CT-QA-FORM-0011)</a:t>
            </a:r>
            <a:endParaRPr lang="en-US" sz="2400" dirty="0"/>
          </a:p>
          <a:p>
            <a:pPr lvl="1"/>
            <a:r>
              <a:rPr lang="en-US" sz="2000" dirty="0" smtClean="0"/>
              <a:t>Form for documenting any system behaviors that do not match prescribed behavior in the SOP documentation</a:t>
            </a:r>
          </a:p>
          <a:p>
            <a:r>
              <a:rPr lang="en-US" sz="2400" dirty="0" smtClean="0"/>
              <a:t>Change request form (ex. MSGTL-CT-BI-FORM-0001 or SEMA4-CT-BI-FORM-0003)</a:t>
            </a:r>
          </a:p>
          <a:p>
            <a:pPr lvl="1"/>
            <a:r>
              <a:rPr lang="en-US" sz="2000" dirty="0" smtClean="0"/>
              <a:t>Form for documenting any change requests, potential risks and impacts, and obtaining approval</a:t>
            </a:r>
          </a:p>
          <a:p>
            <a:pPr lvl="1"/>
            <a:r>
              <a:rPr lang="en-US" sz="2000" dirty="0" smtClean="0"/>
              <a:t>Requests can match JIRA tickets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0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Emergency Fixes post-Go Live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71538"/>
            <a:ext cx="8340225" cy="3239691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the assessed risk priority is high, the change request will be “fast-tracked” meaning the validation will only consist of a set of PQ or V&amp;V test scripts that cover changes made and any regression testing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7757"/>
              </p:ext>
            </p:extLst>
          </p:nvPr>
        </p:nvGraphicFramePr>
        <p:xfrm>
          <a:off x="663325" y="758825"/>
          <a:ext cx="81473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34"/>
                <a:gridCol w="6148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issue poses a significant risk</a:t>
                      </a:r>
                      <a:r>
                        <a:rPr lang="en-US" sz="1800" baseline="0" dirty="0" smtClean="0"/>
                        <a:t> to patient reporting outcomes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</a:t>
                      </a:r>
                      <a:r>
                        <a:rPr lang="en-US" sz="1800" baseline="0" dirty="0" smtClean="0"/>
                        <a:t> issue poses a low risk to patient reporting outcomes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There is no risk</a:t>
                      </a:r>
                      <a:r>
                        <a:rPr lang="en-US" sz="1800" baseline="0" dirty="0" smtClean="0"/>
                        <a:t> to patient reporting outcomes (</a:t>
                      </a:r>
                      <a:r>
                        <a:rPr lang="en-US" sz="1800" baseline="0" dirty="0" err="1" smtClean="0"/>
                        <a:t>ie</a:t>
                      </a:r>
                      <a:r>
                        <a:rPr lang="en-US" sz="1800" baseline="0" dirty="0" smtClean="0"/>
                        <a:t> cosmetic)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785813"/>
            <a:ext cx="8340225" cy="3239691"/>
          </a:xfrm>
        </p:spPr>
        <p:txBody>
          <a:bodyPr/>
          <a:lstStyle/>
          <a:p>
            <a:r>
              <a:rPr lang="en-US" sz="2800" dirty="0" smtClean="0"/>
              <a:t>Documentation trail for audits</a:t>
            </a:r>
          </a:p>
          <a:p>
            <a:r>
              <a:rPr lang="en-US" sz="2800" dirty="0" smtClean="0"/>
              <a:t>Transparency and Traceability</a:t>
            </a:r>
          </a:p>
          <a:p>
            <a:r>
              <a:rPr lang="en-US" sz="2800" dirty="0" smtClean="0"/>
              <a:t>Vetting</a:t>
            </a:r>
          </a:p>
          <a:p>
            <a:r>
              <a:rPr lang="en-US" sz="2800" dirty="0" smtClean="0"/>
              <a:t>Separation between developers + testers</a:t>
            </a:r>
          </a:p>
          <a:p>
            <a:r>
              <a:rPr lang="en-US" sz="2800" dirty="0" smtClean="0"/>
              <a:t>Additional level of testing beyond unit and integration testing</a:t>
            </a:r>
          </a:p>
          <a:p>
            <a:r>
              <a:rPr lang="en-US" sz="2800" dirty="0" smtClean="0"/>
              <a:t>Meets the guidelines of the regulatory bodies to which we must adhere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42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were the standards in Branford developed?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combination of Medical Diagnostics industry best practices (CLSI) and elements of Software Development methodology (</a:t>
            </a:r>
            <a:r>
              <a:rPr lang="en-US" sz="2800" dirty="0" err="1" smtClean="0"/>
              <a:t>ie</a:t>
            </a:r>
            <a:r>
              <a:rPr lang="en-US" sz="2800" dirty="0" smtClean="0"/>
              <a:t> agile)</a:t>
            </a:r>
          </a:p>
          <a:p>
            <a:r>
              <a:rPr lang="en-US" sz="2800" dirty="0" smtClean="0"/>
              <a:t>Originally focused on LIMS development, but expanded to all software that touches patient samples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475" y="4144894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Futura Book"/>
                <a:cs typeface="Futura Book"/>
              </a:rPr>
              <a:t>Reference</a:t>
            </a:r>
            <a:r>
              <a:rPr lang="en-US" sz="1400" dirty="0" smtClean="0">
                <a:latin typeface="Futura Book"/>
                <a:cs typeface="Futura Book"/>
              </a:rPr>
              <a:t>: Clinical Laboratory Standards Institute (2006); AUTO08-A: Managing and Validating Laboratory Information Systems</a:t>
            </a:r>
            <a:endParaRPr lang="en-US" sz="1400" b="1" dirty="0" smtClean="0"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290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were the standards in Branford developed?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Not all elements of modern software development can be included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1026" name="Picture 2" descr="C:\Users\keelij01\Desktop\CDmicro-600x338-retina2x-B_cic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5" t="24814" r="20790" b="21852"/>
          <a:stretch/>
        </p:blipFill>
        <p:spPr bwMode="auto">
          <a:xfrm>
            <a:off x="1390651" y="1790700"/>
            <a:ext cx="63150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505075"/>
            <a:ext cx="1181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1979931"/>
            <a:ext cx="1099138" cy="105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3091576"/>
            <a:ext cx="1261792" cy="120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8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Branford Policies and SOPs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Overarching policy in Branford is</a:t>
            </a:r>
            <a:br>
              <a:rPr lang="en-US" sz="2800" dirty="0" smtClean="0"/>
            </a:br>
            <a:r>
              <a:rPr lang="en-US" sz="2800" dirty="0" smtClean="0"/>
              <a:t>SEMA4-CT-QA-POL-0017</a:t>
            </a:r>
            <a:br>
              <a:rPr lang="en-US" sz="2800" dirty="0" smtClean="0"/>
            </a:br>
            <a:r>
              <a:rPr lang="en-US" sz="2800" dirty="0" smtClean="0"/>
              <a:t>Validation, Development, and Implementation of Computer Systems</a:t>
            </a:r>
          </a:p>
          <a:p>
            <a:r>
              <a:rPr lang="en-US" sz="2800" dirty="0" smtClean="0"/>
              <a:t>Covers from software planning to post Go-live</a:t>
            </a:r>
          </a:p>
          <a:p>
            <a:r>
              <a:rPr lang="en-US" sz="2800" dirty="0" smtClean="0"/>
              <a:t>Bioinformatics and LIMS have developed separate SOPs that refer to this SOP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00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POL-0017: 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14388"/>
            <a:ext cx="8340225" cy="3239691"/>
          </a:xfrm>
        </p:spPr>
        <p:txBody>
          <a:bodyPr/>
          <a:lstStyle/>
          <a:p>
            <a:r>
              <a:rPr lang="en-US" sz="2400" dirty="0"/>
              <a:t>Do we need outside vendors?</a:t>
            </a:r>
          </a:p>
          <a:p>
            <a:r>
              <a:rPr lang="en-US" sz="2400" dirty="0"/>
              <a:t>Is training </a:t>
            </a:r>
            <a:r>
              <a:rPr lang="en-US" sz="2400" dirty="0" smtClean="0"/>
              <a:t>required for staff/vendors?</a:t>
            </a:r>
          </a:p>
          <a:p>
            <a:r>
              <a:rPr lang="en-US" sz="2400" dirty="0" smtClean="0"/>
              <a:t>Develop requirements</a:t>
            </a:r>
          </a:p>
          <a:p>
            <a:pPr lvl="1"/>
            <a:r>
              <a:rPr lang="en-US" sz="2000" dirty="0" smtClean="0"/>
              <a:t>User Requirements Specification (URS) or Software Requirements Specification (SRS)</a:t>
            </a:r>
          </a:p>
          <a:p>
            <a:pPr lvl="1"/>
            <a:r>
              <a:rPr lang="en-US" sz="2000" dirty="0" smtClean="0"/>
              <a:t>Can be done in conjunction with “user stories”</a:t>
            </a:r>
          </a:p>
          <a:p>
            <a:pPr lvl="1"/>
            <a:r>
              <a:rPr lang="en-US" sz="2000" dirty="0" smtClean="0"/>
              <a:t>Continuously updated as development proceeds</a:t>
            </a:r>
          </a:p>
          <a:p>
            <a:r>
              <a:rPr lang="en-US" sz="2400" dirty="0" smtClean="0"/>
              <a:t>Develop Validation Project Plan – which track (IQ/OQ/PQ or V&amp;V)?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" y="1571624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" y="3417807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1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POL-0017: 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4098" y="814388"/>
            <a:ext cx="8340225" cy="3239691"/>
          </a:xfrm>
        </p:spPr>
        <p:txBody>
          <a:bodyPr/>
          <a:lstStyle/>
          <a:p>
            <a:r>
              <a:rPr lang="en-US" sz="2000" dirty="0" smtClean="0"/>
              <a:t>Requirements example (can match feature requests in JIRA)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Can include diagrams</a:t>
            </a:r>
          </a:p>
          <a:p>
            <a:r>
              <a:rPr lang="en-US" sz="2000" dirty="0" smtClean="0"/>
              <a:t>Used in the requirements traceability matrix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" y="666749"/>
            <a:ext cx="733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1" y="1176338"/>
            <a:ext cx="7476909" cy="285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9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POL-0017: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Software </a:t>
            </a:r>
            <a:r>
              <a:rPr lang="en-US" sz="1400" dirty="0" err="1" smtClean="0">
                <a:solidFill>
                  <a:srgbClr val="BFBFBF"/>
                </a:solidFill>
                <a:cs typeface="Futura Light"/>
              </a:rPr>
              <a:t>Dev</a:t>
            </a:r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 SOPs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74354"/>
              </p:ext>
            </p:extLst>
          </p:nvPr>
        </p:nvGraphicFramePr>
        <p:xfrm>
          <a:off x="742950" y="1044575"/>
          <a:ext cx="752475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/>
                <a:gridCol w="3762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IQ,OQ,PQ</a:t>
                      </a:r>
                      <a:r>
                        <a:rPr lang="en-US" sz="2400" baseline="0" dirty="0" smtClean="0"/>
                        <a:t> Track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V&amp;V</a:t>
                      </a:r>
                      <a:r>
                        <a:rPr lang="en-US" sz="2400" baseline="0" dirty="0" smtClean="0"/>
                        <a:t> Track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Vendor supplied hardware or software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In-house developed software on generic hardware only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2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">
  <a:themeElements>
    <a:clrScheme name="Custom 7">
      <a:dk1>
        <a:srgbClr val="666666"/>
      </a:dk1>
      <a:lt1>
        <a:sysClr val="window" lastClr="FFFFFF"/>
      </a:lt1>
      <a:dk2>
        <a:srgbClr val="00AEEF"/>
      </a:dk2>
      <a:lt2>
        <a:srgbClr val="F1ECE5"/>
      </a:lt2>
      <a:accent1>
        <a:srgbClr val="00AEEF"/>
      </a:accent1>
      <a:accent2>
        <a:srgbClr val="005677"/>
      </a:accent2>
      <a:accent3>
        <a:srgbClr val="006F42"/>
      </a:accent3>
      <a:accent4>
        <a:srgbClr val="333333"/>
      </a:accent4>
      <a:accent5>
        <a:srgbClr val="428B64"/>
      </a:accent5>
      <a:accent6>
        <a:srgbClr val="CBC7C1"/>
      </a:accent6>
      <a:hlink>
        <a:srgbClr val="6CC04A"/>
      </a:hlink>
      <a:folHlink>
        <a:srgbClr val="00AEE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Futura Book"/>
            <a:cs typeface="Futura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935</Words>
  <Application>Microsoft Office PowerPoint</Application>
  <PresentationFormat>On-screen Show (16:9)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Octo</vt:lpstr>
      <vt:lpstr>PowerPoint Presentation</vt:lpstr>
      <vt:lpstr>Why?</vt:lpstr>
      <vt:lpstr>Advantages</vt:lpstr>
      <vt:lpstr>How were the standards in Branford developed?</vt:lpstr>
      <vt:lpstr>How were the standards in Branford developed?</vt:lpstr>
      <vt:lpstr>Branford Policies and SOPs</vt:lpstr>
      <vt:lpstr>POL-0017: Planning</vt:lpstr>
      <vt:lpstr>POL-0017: Planning</vt:lpstr>
      <vt:lpstr>POL-0017: Planning</vt:lpstr>
      <vt:lpstr>Brief overview of IQ,OQ,PQ track</vt:lpstr>
      <vt:lpstr>Brief overview of IQ,OQ,PQ track</vt:lpstr>
      <vt:lpstr>Brief overview of IQ,OQ,PQ track</vt:lpstr>
      <vt:lpstr>V&amp;V Track – Hardware Installation and Risk assessment</vt:lpstr>
      <vt:lpstr>V&amp;V Track – V&amp;V scripts</vt:lpstr>
      <vt:lpstr>V&amp;V Track – V&amp;V scripts</vt:lpstr>
      <vt:lpstr>V&amp;V Track – V&amp;V scripts</vt:lpstr>
      <vt:lpstr>V&amp;V Track – V&amp;V scripts</vt:lpstr>
      <vt:lpstr>V&amp;V Track – Validation Summary Report</vt:lpstr>
      <vt:lpstr>V&amp;V Track – Deliverable Summary</vt:lpstr>
      <vt:lpstr>SOPs and Training</vt:lpstr>
      <vt:lpstr>Important Forms post-Go Live</vt:lpstr>
      <vt:lpstr>Emergency Fixes post-Go Live</vt:lpstr>
    </vt:vector>
  </TitlesOfParts>
  <Company>Microarts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OShaughnessy</dc:creator>
  <cp:lastModifiedBy>Jonathan Keeling</cp:lastModifiedBy>
  <cp:revision>63</cp:revision>
  <dcterms:created xsi:type="dcterms:W3CDTF">2017-01-23T19:09:01Z</dcterms:created>
  <dcterms:modified xsi:type="dcterms:W3CDTF">2017-10-19T20:33:05Z</dcterms:modified>
</cp:coreProperties>
</file>