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9"/>
  </p:normalViewPr>
  <p:slideViewPr>
    <p:cSldViewPr snapToGrid="0" snapToObjects="1">
      <p:cViewPr varScale="1">
        <p:scale>
          <a:sx n="137" d="100"/>
          <a:sy n="13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A10F-6909-BB4C-B6EB-DC4BA4B961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BADF-666A-5942-A662-7D4F66C5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BADF-666A-5942-A662-7D4F66C56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is-I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mber of unique variants input into HGVS cdot right normalization</a:t>
            </a:r>
            <a:r>
              <a:rPr lang="is-I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s-I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current transcript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BADF-666A-5942-A662-7D4F66C56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E9E9-5816-5141-82A9-1C70BFFC014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7290-079F-C94D-8E32-D465CEE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05169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 tracking strategy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 scripts for VCF &lt;-&gt; </a:t>
            </a:r>
            <a:r>
              <a:rPr lang="en-US" dirty="0" err="1" smtClean="0"/>
              <a:t>cdot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interconversion and normalization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UTA database resource / MVL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65" y="371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Flowchart of variant tracking / storage / timing for </a:t>
            </a:r>
            <a:r>
              <a:rPr lang="en-US" dirty="0" err="1" smtClean="0"/>
              <a:t>precalculations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86" y="3060834"/>
            <a:ext cx="232129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NGS group</a:t>
            </a:r>
          </a:p>
          <a:p>
            <a:pPr algn="ctr"/>
            <a:r>
              <a:rPr lang="en-US" dirty="0" smtClean="0"/>
              <a:t>Raw GATK </a:t>
            </a:r>
            <a:r>
              <a:rPr lang="en-US" dirty="0" err="1" smtClean="0"/>
              <a:t>InDel</a:t>
            </a:r>
            <a:r>
              <a:rPr lang="en-US" dirty="0" smtClean="0"/>
              <a:t> calls VCF format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490" y="2272570"/>
            <a:ext cx="18384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RVS unique variant </a:t>
            </a:r>
            <a:r>
              <a:rPr lang="en-US" dirty="0" err="1" smtClean="0"/>
              <a:t>vkey</a:t>
            </a:r>
            <a:r>
              <a:rPr lang="en-US" dirty="0" smtClean="0"/>
              <a:t> 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300" y="1467250"/>
            <a:ext cx="18384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RVS Other Tables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5277" y="4177774"/>
            <a:ext cx="18384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VISta</a:t>
            </a:r>
            <a:r>
              <a:rPr lang="en-US" dirty="0" smtClean="0"/>
              <a:t> tables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15" idx="1"/>
          </p:cNvCxnSpPr>
          <p:nvPr/>
        </p:nvCxnSpPr>
        <p:spPr>
          <a:xfrm>
            <a:off x="2583179" y="3522499"/>
            <a:ext cx="4181774" cy="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1733" y="2895068"/>
            <a:ext cx="23212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drop directory every 60secs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0574" y="5922292"/>
            <a:ext cx="18384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VISta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6064" y="4859060"/>
            <a:ext cx="18384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VISta</a:t>
            </a:r>
            <a:r>
              <a:rPr lang="en-US" dirty="0" smtClean="0"/>
              <a:t> ACMG </a:t>
            </a:r>
            <a:r>
              <a:rPr lang="en-US" dirty="0" err="1" smtClean="0"/>
              <a:t>precalculated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4953" y="3208783"/>
            <a:ext cx="37935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VISta</a:t>
            </a:r>
            <a:r>
              <a:rPr lang="en-US" dirty="0" smtClean="0"/>
              <a:t> unique variant </a:t>
            </a:r>
            <a:r>
              <a:rPr lang="en-US" dirty="0" err="1" smtClean="0"/>
              <a:t>vkey</a:t>
            </a:r>
            <a:r>
              <a:rPr lang="en-US" dirty="0" smtClean="0"/>
              <a:t> IDs</a:t>
            </a:r>
          </a:p>
          <a:p>
            <a:pPr algn="ctr"/>
            <a:r>
              <a:rPr lang="en-US" dirty="0" smtClean="0"/>
              <a:t>(VCF format left normalized)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9793703" y="1836582"/>
            <a:ext cx="764810" cy="435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8014" y="4513512"/>
            <a:ext cx="37855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Manually entered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algn="ctr"/>
            <a:r>
              <a:rPr lang="en-US" dirty="0" smtClean="0"/>
              <a:t>“New variant”</a:t>
            </a:r>
          </a:p>
          <a:p>
            <a:pPr algn="ctr"/>
            <a:r>
              <a:rPr lang="en-US" dirty="0" smtClean="0"/>
              <a:t>1. Nomenclature correction</a:t>
            </a:r>
          </a:p>
          <a:p>
            <a:pPr algn="ctr"/>
            <a:r>
              <a:rPr lang="en-US" dirty="0" smtClean="0"/>
              <a:t>2. Variant from literature/data review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8353" y="1583925"/>
            <a:ext cx="23212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possible exome SNVs (with splice sites)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15" idx="1"/>
          </p:cNvCxnSpPr>
          <p:nvPr/>
        </p:nvCxnSpPr>
        <p:spPr>
          <a:xfrm>
            <a:off x="5259000" y="2230256"/>
            <a:ext cx="1505953" cy="130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5" idx="1"/>
          </p:cNvCxnSpPr>
          <p:nvPr/>
        </p:nvCxnSpPr>
        <p:spPr>
          <a:xfrm flipV="1">
            <a:off x="4339787" y="3531949"/>
            <a:ext cx="2425166" cy="239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25414" y="5880845"/>
            <a:ext cx="28490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VISta</a:t>
            </a:r>
            <a:r>
              <a:rPr lang="en-US" dirty="0" smtClean="0"/>
              <a:t> director approved ACMG scores and final pathogenicity assertion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5" idx="0"/>
            <a:endCxn id="7" idx="1"/>
          </p:cNvCxnSpPr>
          <p:nvPr/>
        </p:nvCxnSpPr>
        <p:spPr>
          <a:xfrm flipV="1">
            <a:off x="8661733" y="2595736"/>
            <a:ext cx="212757" cy="61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946082">
            <a:off x="4620581" y="4636229"/>
            <a:ext cx="2321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immediately</a:t>
            </a:r>
          </a:p>
        </p:txBody>
      </p:sp>
      <p:sp>
        <p:nvSpPr>
          <p:cNvPr id="51" name="TextBox 50"/>
          <p:cNvSpPr txBox="1"/>
          <p:nvPr/>
        </p:nvSpPr>
        <p:spPr>
          <a:xfrm rot="2607452">
            <a:off x="4929802" y="2577261"/>
            <a:ext cx="2321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Precalculate</a:t>
            </a:r>
            <a:endParaRPr lang="en-US" dirty="0" smtClean="0"/>
          </a:p>
        </p:txBody>
      </p:sp>
      <p:cxnSp>
        <p:nvCxnSpPr>
          <p:cNvPr id="60" name="Straight Arrow Connector 59"/>
          <p:cNvCxnSpPr>
            <a:stCxn id="14" idx="1"/>
            <a:endCxn id="13" idx="3"/>
          </p:cNvCxnSpPr>
          <p:nvPr/>
        </p:nvCxnSpPr>
        <p:spPr>
          <a:xfrm flipH="1">
            <a:off x="5259000" y="5320725"/>
            <a:ext cx="1777064" cy="78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3"/>
            <a:endCxn id="36" idx="1"/>
          </p:cNvCxnSpPr>
          <p:nvPr/>
        </p:nvCxnSpPr>
        <p:spPr>
          <a:xfrm>
            <a:off x="5259000" y="6106958"/>
            <a:ext cx="766414" cy="23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Up Arrow 67"/>
          <p:cNvSpPr/>
          <p:nvPr/>
        </p:nvSpPr>
        <p:spPr>
          <a:xfrm rot="16200000">
            <a:off x="8692835" y="5709969"/>
            <a:ext cx="784457" cy="3024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36284" y="5434658"/>
            <a:ext cx="2660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Differences are feedback for </a:t>
            </a:r>
            <a:r>
              <a:rPr lang="en-US" dirty="0" err="1" smtClean="0"/>
              <a:t>precalc</a:t>
            </a:r>
            <a:r>
              <a:rPr lang="en-US" dirty="0" smtClean="0"/>
              <a:t> improvements / new rules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15" idx="2"/>
            <a:endCxn id="9" idx="0"/>
          </p:cNvCxnSpPr>
          <p:nvPr/>
        </p:nvCxnSpPr>
        <p:spPr>
          <a:xfrm>
            <a:off x="8661733" y="3855114"/>
            <a:ext cx="212757" cy="32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2"/>
            <a:endCxn id="14" idx="0"/>
          </p:cNvCxnSpPr>
          <p:nvPr/>
        </p:nvCxnSpPr>
        <p:spPr>
          <a:xfrm flipH="1">
            <a:off x="7955277" y="4547106"/>
            <a:ext cx="919213" cy="31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 scripts for VCF &lt;-&gt; </a:t>
            </a:r>
            <a:r>
              <a:rPr lang="en-US" dirty="0" err="1" smtClean="0"/>
              <a:t>cdot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interconversion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pyhgvs</a:t>
            </a:r>
            <a:r>
              <a:rPr lang="en-US" dirty="0" smtClean="0"/>
              <a:t> require a </a:t>
            </a:r>
            <a:r>
              <a:rPr lang="en-US" dirty="0" err="1" smtClean="0"/>
              <a:t>refGene</a:t>
            </a:r>
            <a:r>
              <a:rPr lang="en-US" dirty="0" smtClean="0"/>
              <a:t> table-format input file with </a:t>
            </a:r>
            <a:r>
              <a:rPr lang="en-US" b="1" dirty="0" smtClean="0"/>
              <a:t>one transcript-</a:t>
            </a:r>
            <a:r>
              <a:rPr lang="en-US" b="1" dirty="0" err="1" smtClean="0"/>
              <a:t>ver</a:t>
            </a:r>
            <a:r>
              <a:rPr lang="en-US" b="1" dirty="0" smtClean="0"/>
              <a:t> per file </a:t>
            </a:r>
            <a:r>
              <a:rPr lang="en-US" dirty="0" smtClean="0"/>
              <a:t>(from </a:t>
            </a:r>
            <a:r>
              <a:rPr lang="en-US" dirty="0" err="1" smtClean="0"/>
              <a:t>UTA+refGene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pyhgvs_VCF_to_cdot_with_right_normalization.py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chr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ref alt</a:t>
            </a:r>
          </a:p>
          <a:p>
            <a:pPr lvl="1"/>
            <a:r>
              <a:rPr lang="en-US" dirty="0" smtClean="0"/>
              <a:t>Output: NM_1234.5:cdot</a:t>
            </a:r>
          </a:p>
          <a:p>
            <a:r>
              <a:rPr lang="en-US" dirty="0" err="1" smtClean="0"/>
              <a:t>pyhgvs_cdot_to_VCF_with_left_normalization.py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NM_1234.5:cdot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chr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ref alt</a:t>
            </a:r>
          </a:p>
          <a:p>
            <a:r>
              <a:rPr lang="en-US" dirty="0" err="1" smtClean="0"/>
              <a:t>pyhgvs_left_normalize_VCF.py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chr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ref alt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chr</a:t>
            </a:r>
            <a:r>
              <a:rPr lang="en-US" dirty="0" smtClean="0"/>
              <a:t> post ref alt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chr</a:t>
            </a:r>
            <a:r>
              <a:rPr lang="pt-BR" dirty="0" smtClean="0"/>
              <a:t>2:73613040 AGGA&gt;A	=&gt;	chr2:</a:t>
            </a:r>
            <a:r>
              <a:rPr lang="is-IS" dirty="0" smtClean="0"/>
              <a:t>73613031 TGGA&gt;T</a:t>
            </a:r>
            <a:endParaRPr lang="en-US" dirty="0" smtClean="0"/>
          </a:p>
          <a:p>
            <a:r>
              <a:rPr lang="en-US" dirty="0" err="1" smtClean="0"/>
              <a:t>pyhgvs_right_normalize_cdot.py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NM_1234.5:cdot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smtClean="0"/>
              <a:t>NM_1234.5:cdot</a:t>
            </a:r>
          </a:p>
          <a:p>
            <a:pPr lvl="1"/>
            <a:r>
              <a:rPr lang="en-US" dirty="0" smtClean="0"/>
              <a:t>Ex: </a:t>
            </a:r>
            <a:r>
              <a:rPr lang="de-DE" dirty="0" smtClean="0"/>
              <a:t>NM_015120:c.58_60del	=&gt;	NM_015120:c.72_74delGGA</a:t>
            </a:r>
            <a:endParaRPr lang="de-DE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49047" y="6176963"/>
            <a:ext cx="413581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/>
              <a:t>Currently all in: /</a:t>
            </a:r>
            <a:r>
              <a:rPr lang="en-US" sz="1700" dirty="0" err="1" smtClean="0"/>
              <a:t>hpc</a:t>
            </a:r>
            <a:r>
              <a:rPr lang="en-US" sz="1700" dirty="0" smtClean="0"/>
              <a:t>/users/soensz01/scripts </a:t>
            </a:r>
          </a:p>
          <a:p>
            <a:r>
              <a:rPr lang="en-US" sz="1700" dirty="0" smtClean="0"/>
              <a:t>Make sure to read header lines in the scripts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4268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Stats for final transcript table (</a:t>
            </a:r>
            <a:r>
              <a:rPr lang="en-US" sz="6000" dirty="0" err="1" smtClean="0"/>
              <a:t>UTA+refGene</a:t>
            </a:r>
            <a:r>
              <a:rPr lang="en-US" sz="6000" dirty="0" smtClean="0"/>
              <a:t>)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585" y="264377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19,729 NM_ genes with transcript info</a:t>
            </a:r>
          </a:p>
          <a:p>
            <a:r>
              <a:rPr lang="en-US" sz="3600" dirty="0" smtClean="0"/>
              <a:t>11,292 NR_ genes with transcript info</a:t>
            </a:r>
          </a:p>
          <a:p>
            <a:r>
              <a:rPr lang="en-US" sz="3600" dirty="0" smtClean="0"/>
              <a:t>10,605 NM_ genes have multiple transcripts </a:t>
            </a:r>
            <a:endParaRPr lang="en-US" sz="3600" dirty="0"/>
          </a:p>
          <a:p>
            <a:r>
              <a:rPr lang="en-US" sz="3600" dirty="0" smtClean="0"/>
              <a:t>~7655 NM_ transcripts have multiple versions </a:t>
            </a:r>
          </a:p>
          <a:p>
            <a:pPr lvl="1"/>
            <a:r>
              <a:rPr lang="en-US" sz="3200" dirty="0" smtClean="0"/>
              <a:t>but may be 1 transcript per gene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469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MVL transcript and variant stats</a:t>
            </a:r>
            <a:br>
              <a:rPr lang="en-US" dirty="0" smtClean="0"/>
            </a:br>
            <a:r>
              <a:rPr lang="en-US" dirty="0" smtClean="0"/>
              <a:t>(comparing to </a:t>
            </a:r>
            <a:r>
              <a:rPr lang="en-US" dirty="0" err="1" smtClean="0"/>
              <a:t>UTA+refGene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45 genes in MVL use more than one transcript-</a:t>
            </a:r>
            <a:r>
              <a:rPr lang="en-US" dirty="0" err="1" smtClean="0"/>
              <a:t>ver</a:t>
            </a:r>
            <a:endParaRPr lang="en-US" dirty="0" smtClean="0"/>
          </a:p>
          <a:p>
            <a:pPr lvl="1"/>
            <a:r>
              <a:rPr lang="en-US" dirty="0" smtClean="0"/>
              <a:t>8 genes have 3 diff </a:t>
            </a:r>
            <a:r>
              <a:rPr lang="en-US" dirty="0" err="1" smtClean="0"/>
              <a:t>tran-ver</a:t>
            </a:r>
            <a:r>
              <a:rPr lang="en-US" dirty="0" smtClean="0"/>
              <a:t>, DMD and PCDH15 have 6, 35 are just two</a:t>
            </a:r>
          </a:p>
          <a:p>
            <a:pPr lvl="1"/>
            <a:r>
              <a:rPr lang="en-US" dirty="0" smtClean="0"/>
              <a:t>6 instances of the same transcript with a different version</a:t>
            </a:r>
          </a:p>
          <a:p>
            <a:r>
              <a:rPr lang="en-US" dirty="0" smtClean="0"/>
              <a:t>45 </a:t>
            </a:r>
            <a:r>
              <a:rPr lang="en-US" dirty="0" err="1" smtClean="0"/>
              <a:t>tran-vers</a:t>
            </a:r>
            <a:r>
              <a:rPr lang="en-US" dirty="0" smtClean="0"/>
              <a:t> are outdated (3550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30 old versions are present in the final transcript table</a:t>
            </a:r>
          </a:p>
          <a:p>
            <a:pPr lvl="1"/>
            <a:r>
              <a:rPr lang="en-US" dirty="0" smtClean="0"/>
              <a:t>15 </a:t>
            </a:r>
            <a:r>
              <a:rPr lang="en-US" dirty="0" err="1" smtClean="0"/>
              <a:t>tran-vers</a:t>
            </a:r>
            <a:r>
              <a:rPr lang="en-US" dirty="0" smtClean="0"/>
              <a:t> are still missing from final transcript table (753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current versions are indeed present for all 15</a:t>
            </a:r>
          </a:p>
          <a:p>
            <a:pPr lvl="2"/>
            <a:r>
              <a:rPr lang="en-US" dirty="0" smtClean="0"/>
              <a:t>Can ‘trust’ the VCF positions and convert to </a:t>
            </a:r>
            <a:r>
              <a:rPr lang="en-US" dirty="0" err="1" smtClean="0"/>
              <a:t>cdot</a:t>
            </a:r>
            <a:r>
              <a:rPr lang="en-US" dirty="0" smtClean="0"/>
              <a:t> on current versions</a:t>
            </a:r>
          </a:p>
          <a:p>
            <a:pPr lvl="2"/>
            <a:r>
              <a:rPr lang="en-US" dirty="0" smtClean="0"/>
              <a:t>Can naively assume minimal transcript </a:t>
            </a:r>
            <a:r>
              <a:rPr lang="en-US" dirty="0" err="1" smtClean="0"/>
              <a:t>ver</a:t>
            </a:r>
            <a:r>
              <a:rPr lang="en-US" dirty="0" smtClean="0"/>
              <a:t> differences and force normalization using current version</a:t>
            </a:r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8762"/>
            <a:ext cx="10515600" cy="1325563"/>
          </a:xfrm>
        </p:spPr>
        <p:txBody>
          <a:bodyPr/>
          <a:lstStyle/>
          <a:p>
            <a:r>
              <a:rPr lang="en-US" dirty="0" smtClean="0"/>
              <a:t>MVL duplicates and normalization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584992"/>
            <a:ext cx="11839074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33,943 Number of variants in MVL</a:t>
            </a:r>
          </a:p>
          <a:p>
            <a:endParaRPr lang="is-IS" dirty="0" smtClean="0">
              <a:latin typeface="+mj-lt"/>
              <a:ea typeface="+mj-ea"/>
              <a:cs typeface="+mj-cs"/>
            </a:endParaRPr>
          </a:p>
          <a:p>
            <a:r>
              <a:rPr lang="cs-CZ" dirty="0" smtClean="0">
                <a:latin typeface="+mj-lt"/>
                <a:ea typeface="+mj-ea"/>
                <a:cs typeface="+mj-cs"/>
              </a:rPr>
              <a:t>28,320 </a:t>
            </a:r>
            <a:r>
              <a:rPr lang="cs-CZ" dirty="0" err="1">
                <a:latin typeface="+mj-lt"/>
                <a:ea typeface="+mj-ea"/>
                <a:cs typeface="+mj-cs"/>
              </a:rPr>
              <a:t>Number</a:t>
            </a:r>
            <a:r>
              <a:rPr lang="cs-CZ" dirty="0">
                <a:latin typeface="+mj-lt"/>
                <a:ea typeface="+mj-ea"/>
                <a:cs typeface="+mj-cs"/>
              </a:rPr>
              <a:t> </a:t>
            </a:r>
            <a:r>
              <a:rPr lang="cs-CZ" dirty="0" err="1">
                <a:latin typeface="+mj-lt"/>
                <a:ea typeface="+mj-ea"/>
                <a:cs typeface="+mj-cs"/>
              </a:rPr>
              <a:t>of</a:t>
            </a:r>
            <a:r>
              <a:rPr lang="cs-CZ" dirty="0">
                <a:latin typeface="+mj-lt"/>
                <a:ea typeface="+mj-ea"/>
                <a:cs typeface="+mj-cs"/>
              </a:rPr>
              <a:t> </a:t>
            </a:r>
            <a:r>
              <a:rPr lang="cs-CZ" dirty="0" err="1">
                <a:latin typeface="+mj-lt"/>
                <a:ea typeface="+mj-ea"/>
                <a:cs typeface="+mj-cs"/>
              </a:rPr>
              <a:t>unique</a:t>
            </a:r>
            <a:r>
              <a:rPr lang="cs-CZ" dirty="0">
                <a:latin typeface="+mj-lt"/>
                <a:ea typeface="+mj-ea"/>
                <a:cs typeface="+mj-cs"/>
              </a:rPr>
              <a:t> </a:t>
            </a:r>
            <a:r>
              <a:rPr lang="cs-CZ" dirty="0" err="1">
                <a:latin typeface="+mj-lt"/>
                <a:ea typeface="+mj-ea"/>
                <a:cs typeface="+mj-cs"/>
              </a:rPr>
              <a:t>variants</a:t>
            </a:r>
            <a:r>
              <a:rPr lang="cs-CZ" dirty="0">
                <a:latin typeface="+mj-lt"/>
                <a:ea typeface="+mj-ea"/>
                <a:cs typeface="+mj-cs"/>
              </a:rPr>
              <a:t> </a:t>
            </a:r>
            <a:r>
              <a:rPr lang="cs-CZ" dirty="0" err="1" smtClean="0">
                <a:latin typeface="+mj-lt"/>
                <a:ea typeface="+mj-ea"/>
                <a:cs typeface="+mj-cs"/>
              </a:rPr>
              <a:t>MVL‘s</a:t>
            </a:r>
            <a:r>
              <a:rPr lang="cs-CZ" dirty="0" smtClean="0">
                <a:latin typeface="+mj-lt"/>
                <a:ea typeface="+mj-ea"/>
                <a:cs typeface="+mj-cs"/>
              </a:rPr>
              <a:t> VCF </a:t>
            </a:r>
            <a:r>
              <a:rPr lang="cs-CZ" dirty="0" err="1" smtClean="0">
                <a:latin typeface="+mj-lt"/>
                <a:ea typeface="+mj-ea"/>
                <a:cs typeface="+mj-cs"/>
              </a:rPr>
              <a:t>format</a:t>
            </a:r>
            <a:endParaRPr lang="cs-CZ" dirty="0" smtClean="0">
              <a:latin typeface="+mj-lt"/>
              <a:ea typeface="+mj-ea"/>
              <a:cs typeface="+mj-cs"/>
            </a:endParaRP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28,224 </a:t>
            </a:r>
            <a:r>
              <a:rPr lang="is-IS" dirty="0">
                <a:latin typeface="+mj-lt"/>
                <a:ea typeface="+mj-ea"/>
                <a:cs typeface="+mj-cs"/>
              </a:rPr>
              <a:t>N</a:t>
            </a:r>
            <a:r>
              <a:rPr lang="en-US" dirty="0">
                <a:latin typeface="+mj-lt"/>
                <a:ea typeface="+mj-ea"/>
                <a:cs typeface="+mj-cs"/>
              </a:rPr>
              <a:t>u</a:t>
            </a:r>
            <a:r>
              <a:rPr lang="is-IS" dirty="0">
                <a:latin typeface="+mj-lt"/>
                <a:ea typeface="+mj-ea"/>
                <a:cs typeface="+mj-cs"/>
              </a:rPr>
              <a:t>mber of unique variants after VCF </a:t>
            </a:r>
            <a:r>
              <a:rPr lang="is-IS" dirty="0" smtClean="0">
                <a:latin typeface="+mj-lt"/>
                <a:ea typeface="+mj-ea"/>
                <a:cs typeface="+mj-cs"/>
              </a:rPr>
              <a:t>left normalization</a:t>
            </a:r>
          </a:p>
          <a:p>
            <a:endParaRPr lang="is-IS" dirty="0" smtClean="0">
              <a:latin typeface="+mj-lt"/>
              <a:ea typeface="+mj-ea"/>
              <a:cs typeface="+mj-cs"/>
            </a:endParaRP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29,375 </a:t>
            </a:r>
            <a:r>
              <a:rPr lang="is-IS" dirty="0">
                <a:latin typeface="+mj-lt"/>
                <a:ea typeface="+mj-ea"/>
                <a:cs typeface="+mj-cs"/>
              </a:rPr>
              <a:t>Number of unique variants MVL’s tran:cdot</a:t>
            </a: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25,823 N</a:t>
            </a:r>
            <a:r>
              <a:rPr lang="en-US" dirty="0" smtClean="0">
                <a:latin typeface="+mj-lt"/>
                <a:ea typeface="+mj-ea"/>
                <a:cs typeface="+mj-cs"/>
              </a:rPr>
              <a:t>u</a:t>
            </a:r>
            <a:r>
              <a:rPr lang="is-IS" dirty="0" smtClean="0">
                <a:latin typeface="+mj-lt"/>
                <a:ea typeface="+mj-ea"/>
                <a:cs typeface="+mj-cs"/>
              </a:rPr>
              <a:t>mber of unique variants input into HGVS cdot right normalization</a:t>
            </a: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25,781 Number of unique variants after HGVS cdot right normalization</a:t>
            </a: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1,066   Number of variants changed by HGVS </a:t>
            </a:r>
            <a:r>
              <a:rPr lang="is-IS" dirty="0">
                <a:latin typeface="+mj-lt"/>
                <a:ea typeface="+mj-ea"/>
                <a:cs typeface="+mj-cs"/>
              </a:rPr>
              <a:t>cdot </a:t>
            </a:r>
            <a:r>
              <a:rPr lang="is-IS" dirty="0" smtClean="0">
                <a:latin typeface="+mj-lt"/>
                <a:ea typeface="+mj-ea"/>
                <a:cs typeface="+mj-cs"/>
              </a:rPr>
              <a:t>right normalization</a:t>
            </a:r>
          </a:p>
          <a:p>
            <a:r>
              <a:rPr lang="is-IS" dirty="0" smtClean="0">
                <a:latin typeface="+mj-lt"/>
                <a:ea typeface="+mj-ea"/>
                <a:cs typeface="+mj-cs"/>
              </a:rPr>
              <a:t>2           Number of variants using invalid HGVS cdot</a:t>
            </a:r>
            <a:endParaRPr lang="is-I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423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printxcols</a:t>
            </a:r>
            <a:r>
              <a:rPr lang="en-US" dirty="0"/>
              <a:t> carrier_Screening_MVL-1.txt 3..27 | grep -P "11\t6411936" | sort -u | less</a:t>
            </a:r>
          </a:p>
          <a:p>
            <a:r>
              <a:rPr lang="en-US" dirty="0" err="1"/>
              <a:t>printxcols</a:t>
            </a:r>
            <a:r>
              <a:rPr lang="en-US" dirty="0"/>
              <a:t> carrier_Screening_MVL-1.txt 3..27 | grep </a:t>
            </a:r>
            <a:r>
              <a:rPr lang="en-US" dirty="0" smtClean="0"/>
              <a:t>74001089 </a:t>
            </a:r>
            <a:r>
              <a:rPr lang="en-US" dirty="0"/>
              <a:t>| sort -u |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9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456</Words>
  <Application>Microsoft Macintosh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Variant tracking strategy  4 scripts for VCF &lt;-&gt; cdot interconversion and normalization  UTA database resource / MVL stats</vt:lpstr>
      <vt:lpstr>Flowchart of variant tracking / storage / timing for precalculations</vt:lpstr>
      <vt:lpstr>4 scripts for VCF &lt;-&gt; cdot interconversion and normalization</vt:lpstr>
      <vt:lpstr>Stats for final transcript table (UTA+refGene)</vt:lpstr>
      <vt:lpstr>MVL transcript and variant stats (comparing to UTA+refGene)</vt:lpstr>
      <vt:lpstr>MVL duplicates and normalization efforts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Zachry Soens</dc:creator>
  <cp:lastModifiedBy>Zachry Soens</cp:lastModifiedBy>
  <cp:revision>56</cp:revision>
  <dcterms:created xsi:type="dcterms:W3CDTF">2017-10-26T18:07:57Z</dcterms:created>
  <dcterms:modified xsi:type="dcterms:W3CDTF">2017-10-31T18:28:54Z</dcterms:modified>
</cp:coreProperties>
</file>