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 id="2147483734" r:id="rId2"/>
  </p:sldMasterIdLst>
  <p:notesMasterIdLst>
    <p:notesMasterId r:id="rId28"/>
  </p:notesMasterIdLst>
  <p:handoutMasterIdLst>
    <p:handoutMasterId r:id="rId29"/>
  </p:handoutMasterIdLst>
  <p:sldIdLst>
    <p:sldId id="588" r:id="rId3"/>
    <p:sldId id="587" r:id="rId4"/>
    <p:sldId id="616" r:id="rId5"/>
    <p:sldId id="617" r:id="rId6"/>
    <p:sldId id="606" r:id="rId7"/>
    <p:sldId id="590" r:id="rId8"/>
    <p:sldId id="591" r:id="rId9"/>
    <p:sldId id="594" r:id="rId10"/>
    <p:sldId id="592" r:id="rId11"/>
    <p:sldId id="593" r:id="rId12"/>
    <p:sldId id="595" r:id="rId13"/>
    <p:sldId id="597" r:id="rId14"/>
    <p:sldId id="598" r:id="rId15"/>
    <p:sldId id="599" r:id="rId16"/>
    <p:sldId id="608" r:id="rId17"/>
    <p:sldId id="615" r:id="rId18"/>
    <p:sldId id="613" r:id="rId19"/>
    <p:sldId id="609" r:id="rId20"/>
    <p:sldId id="596" r:id="rId21"/>
    <p:sldId id="610" r:id="rId22"/>
    <p:sldId id="611" r:id="rId23"/>
    <p:sldId id="618" r:id="rId24"/>
    <p:sldId id="604" r:id="rId25"/>
    <p:sldId id="612" r:id="rId26"/>
    <p:sldId id="605" r:id="rId27"/>
  </p:sldIdLst>
  <p:sldSz cx="12192000" cy="6858000"/>
  <p:notesSz cx="7104063" cy="10234613"/>
  <p:defaultTextStyle>
    <a:defPPr>
      <a:defRPr lang="zh-CN"/>
    </a:defPPr>
    <a:lvl1pPr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9933FF"/>
    <a:srgbClr val="FF3300"/>
    <a:srgbClr val="8FA4D8"/>
    <a:srgbClr val="20D6DE"/>
    <a:srgbClr val="0033CC"/>
    <a:srgbClr val="A50021"/>
    <a:srgbClr val="969696"/>
    <a:srgbClr val="A7A7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2" autoAdjust="0"/>
    <p:restoredTop sz="76162" autoAdjust="0"/>
  </p:normalViewPr>
  <p:slideViewPr>
    <p:cSldViewPr>
      <p:cViewPr varScale="1">
        <p:scale>
          <a:sx n="86" d="100"/>
          <a:sy n="86" d="100"/>
        </p:scale>
        <p:origin x="1542" y="66"/>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74" y="804"/>
      </p:cViewPr>
      <p:guideLst>
        <p:guide orient="horz" pos="3223"/>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z" userId="c4e1dd2b-9cad-4a1c-933f-14a5ced6eec8" providerId="ADAL" clId="{0E6E23BF-2A61-45EA-9DB4-809875D9E714}"/>
    <pc:docChg chg="modSld">
      <pc:chgData name="shz" userId="c4e1dd2b-9cad-4a1c-933f-14a5ced6eec8" providerId="ADAL" clId="{0E6E23BF-2A61-45EA-9DB4-809875D9E714}" dt="2024-09-04T13:50:37.515" v="1" actId="20577"/>
      <pc:docMkLst>
        <pc:docMk/>
      </pc:docMkLst>
      <pc:sldChg chg="modSp mod">
        <pc:chgData name="shz" userId="c4e1dd2b-9cad-4a1c-933f-14a5ced6eec8" providerId="ADAL" clId="{0E6E23BF-2A61-45EA-9DB4-809875D9E714}" dt="2024-09-04T13:50:37.515" v="1" actId="20577"/>
        <pc:sldMkLst>
          <pc:docMk/>
          <pc:sldMk cId="0" sldId="588"/>
        </pc:sldMkLst>
        <pc:spChg chg="mod">
          <ac:chgData name="shz" userId="c4e1dd2b-9cad-4a1c-933f-14a5ced6eec8" providerId="ADAL" clId="{0E6E23BF-2A61-45EA-9DB4-809875D9E714}" dt="2024-09-04T13:50:37.515" v="1" actId="20577"/>
          <ac:spMkLst>
            <pc:docMk/>
            <pc:sldMk cId="0" sldId="588"/>
            <ac:spMk id="2" creationId="{00000000-0000-0000-0000-000000000000}"/>
          </ac:spMkLst>
        </pc:spChg>
      </pc:sldChg>
    </pc:docChg>
  </pc:docChgLst>
  <pc:docChgLst>
    <pc:chgData name="hz" userId="c4e1dd2b-9cad-4a1c-933f-14a5ced6eec8" providerId="ADAL" clId="{9453EB52-6687-43AC-87A9-8FA3B825242A}"/>
    <pc:docChg chg="undo redo custSel modSld">
      <pc:chgData name="hz" userId="c4e1dd2b-9cad-4a1c-933f-14a5ced6eec8" providerId="ADAL" clId="{9453EB52-6687-43AC-87A9-8FA3B825242A}" dt="2023-09-13T11:38:47.285" v="182" actId="108"/>
      <pc:docMkLst>
        <pc:docMk/>
      </pc:docMkLst>
      <pc:sldChg chg="modSp mod">
        <pc:chgData name="hz" userId="c4e1dd2b-9cad-4a1c-933f-14a5ced6eec8" providerId="ADAL" clId="{9453EB52-6687-43AC-87A9-8FA3B825242A}" dt="2023-09-13T11:38:47.285" v="182" actId="108"/>
        <pc:sldMkLst>
          <pc:docMk/>
          <pc:sldMk cId="0" sldId="587"/>
        </pc:sldMkLst>
        <pc:spChg chg="mod">
          <ac:chgData name="hz" userId="c4e1dd2b-9cad-4a1c-933f-14a5ced6eec8" providerId="ADAL" clId="{9453EB52-6687-43AC-87A9-8FA3B825242A}" dt="2023-09-13T11:38:47.285" v="182" actId="108"/>
          <ac:spMkLst>
            <pc:docMk/>
            <pc:sldMk cId="0" sldId="587"/>
            <ac:spMk id="645125" creationId="{00000000-0000-0000-0000-000000000000}"/>
          </ac:spMkLst>
        </pc:spChg>
      </pc:sldChg>
      <pc:sldChg chg="modSp mod">
        <pc:chgData name="hz" userId="c4e1dd2b-9cad-4a1c-933f-14a5ced6eec8" providerId="ADAL" clId="{9453EB52-6687-43AC-87A9-8FA3B825242A}" dt="2023-09-13T10:55:31.494" v="1" actId="20577"/>
        <pc:sldMkLst>
          <pc:docMk/>
          <pc:sldMk cId="0" sldId="588"/>
        </pc:sldMkLst>
        <pc:spChg chg="mod">
          <ac:chgData name="hz" userId="c4e1dd2b-9cad-4a1c-933f-14a5ced6eec8" providerId="ADAL" clId="{9453EB52-6687-43AC-87A9-8FA3B825242A}" dt="2023-09-13T10:55:31.494" v="1" actId="20577"/>
          <ac:spMkLst>
            <pc:docMk/>
            <pc:sldMk cId="0" sldId="588"/>
            <ac:spMk id="2" creationId="{00000000-0000-0000-0000-000000000000}"/>
          </ac:spMkLst>
        </pc:spChg>
      </pc:sldChg>
      <pc:sldChg chg="modSp mod">
        <pc:chgData name="hz" userId="c4e1dd2b-9cad-4a1c-933f-14a5ced6eec8" providerId="ADAL" clId="{9453EB52-6687-43AC-87A9-8FA3B825242A}" dt="2023-09-13T11:04:15.160" v="146" actId="20577"/>
        <pc:sldMkLst>
          <pc:docMk/>
          <pc:sldMk cId="0" sldId="596"/>
        </pc:sldMkLst>
        <pc:spChg chg="mod">
          <ac:chgData name="hz" userId="c4e1dd2b-9cad-4a1c-933f-14a5ced6eec8" providerId="ADAL" clId="{9453EB52-6687-43AC-87A9-8FA3B825242A}" dt="2023-09-13T11:04:15.160" v="146" actId="20577"/>
          <ac:spMkLst>
            <pc:docMk/>
            <pc:sldMk cId="0" sldId="596"/>
            <ac:spMk id="69120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1"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5" name="Rectangle 3"/>
          <p:cNvSpPr>
            <a:spLocks noGrp="1" noChangeArrowheads="1"/>
          </p:cNvSpPr>
          <p:nvPr>
            <p:ph type="dt" sz="quarter" idx="1"/>
          </p:nvPr>
        </p:nvSpPr>
        <p:spPr bwMode="auto">
          <a:xfrm>
            <a:off x="4025424" y="1"/>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6" name="Rectangle 4"/>
          <p:cNvSpPr>
            <a:spLocks noGrp="1" noChangeArrowheads="1"/>
          </p:cNvSpPr>
          <p:nvPr>
            <p:ph type="ftr" sz="quarter" idx="2"/>
          </p:nvPr>
        </p:nvSpPr>
        <p:spPr bwMode="auto">
          <a:xfrm>
            <a:off x="1"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69637" name="Rectangle 5"/>
          <p:cNvSpPr>
            <a:spLocks noGrp="1" noChangeArrowheads="1"/>
          </p:cNvSpPr>
          <p:nvPr>
            <p:ph type="sldNum" sz="quarter" idx="3"/>
          </p:nvPr>
        </p:nvSpPr>
        <p:spPr bwMode="auto">
          <a:xfrm>
            <a:off x="4025424" y="9723439"/>
            <a:ext cx="3078639" cy="511175"/>
          </a:xfrm>
          <a:prstGeom prst="rect">
            <a:avLst/>
          </a:prstGeom>
          <a:noFill/>
          <a:ln w="12700" cap="sq">
            <a:noFill/>
            <a:miter lim="800000"/>
            <a:headEnd type="none" w="sm" len="sm"/>
            <a:tailEnd type="none" w="sm" len="sm"/>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A343E0AA-BD6C-4CC5-A6FF-6FA241D26371}" type="slidenum">
              <a:rPr lang="en-US" altLang="zh-CN"/>
              <a:pPr/>
              <a:t>‹#›</a:t>
            </a:fld>
            <a:endParaRPr lang="en-US" altLang="zh-CN"/>
          </a:p>
        </p:txBody>
      </p:sp>
    </p:spTree>
    <p:extLst>
      <p:ext uri="{BB962C8B-B14F-4D97-AF65-F5344CB8AC3E}">
        <p14:creationId xmlns:p14="http://schemas.microsoft.com/office/powerpoint/2010/main" val="387905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5"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6"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ffectLst/>
        </p:spPr>
      </p:sp>
      <p:sp>
        <p:nvSpPr>
          <p:cNvPr id="300037"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0038"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sz="1300" b="0">
                <a:solidFill>
                  <a:schemeClr val="tx1"/>
                </a:solidFill>
                <a:latin typeface="Times New Roman" pitchFamily="18" charset="0"/>
              </a:defRPr>
            </a:lvl1pPr>
          </a:lstStyle>
          <a:p>
            <a:endParaRPr lang="en-US" altLang="zh-CN"/>
          </a:p>
        </p:txBody>
      </p:sp>
      <p:sp>
        <p:nvSpPr>
          <p:cNvPr id="300039"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sz="1300" b="0">
                <a:solidFill>
                  <a:schemeClr val="tx1"/>
                </a:solidFill>
                <a:latin typeface="Times New Roman" pitchFamily="18" charset="0"/>
              </a:defRPr>
            </a:lvl1pPr>
          </a:lstStyle>
          <a:p>
            <a:fld id="{D15F7148-CDBE-4425-B0DF-6276C2456E21}" type="slidenum">
              <a:rPr lang="en-US" altLang="zh-CN"/>
              <a:pPr/>
              <a:t>‹#›</a:t>
            </a:fld>
            <a:endParaRPr lang="en-US" altLang="zh-CN"/>
          </a:p>
        </p:txBody>
      </p:sp>
    </p:spTree>
    <p:extLst>
      <p:ext uri="{BB962C8B-B14F-4D97-AF65-F5344CB8AC3E}">
        <p14:creationId xmlns:p14="http://schemas.microsoft.com/office/powerpoint/2010/main" val="925129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en.wikipedia.org/wiki/RISC"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en.wikipedia.org/wiki/MIPS_Technologie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PowerPC" TargetMode="External"/><Relationship Id="rId3" Type="http://schemas.openxmlformats.org/officeDocument/2006/relationships/hyperlink" Target="http://en.wikipedia.org/wiki/DEC_Alpha" TargetMode="External"/><Relationship Id="rId7" Type="http://schemas.openxmlformats.org/officeDocument/2006/relationships/hyperlink" Target="http://en.wikipedia.org/wiki/Power_Architecture" TargetMode="External"/><Relationship Id="rId12" Type="http://schemas.openxmlformats.org/officeDocument/2006/relationships/hyperlink" Target="http://en.wikipedia.org/wiki/Input/outpu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PA-RISC" TargetMode="External"/><Relationship Id="rId11" Type="http://schemas.openxmlformats.org/officeDocument/2006/relationships/hyperlink" Target="http://en.wikipedia.org/wiki/Data_reliability" TargetMode="External"/><Relationship Id="rId5" Type="http://schemas.openxmlformats.org/officeDocument/2006/relationships/hyperlink" Target="http://en.wikipedia.org/wiki/MIPS_architecture" TargetMode="External"/><Relationship Id="rId10" Type="http://schemas.openxmlformats.org/officeDocument/2006/relationships/hyperlink" Target="http://en.wikipedia.org/wiki/SPARC" TargetMode="External"/><Relationship Id="rId4" Type="http://schemas.openxmlformats.org/officeDocument/2006/relationships/hyperlink" Target="http://en.wikipedia.org/wiki/ARM_architecture" TargetMode="External"/><Relationship Id="rId9" Type="http://schemas.openxmlformats.org/officeDocument/2006/relationships/hyperlink" Target="http://en.wikipedia.org/wiki/SuperH"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757D-5357-4865-8AA0-7A3118F682B5}" type="slidenum">
              <a:rPr lang="en-US" altLang="zh-CN"/>
              <a:pPr/>
              <a:t>1</a:t>
            </a:fld>
            <a:endParaRPr lang="en-US" altLang="zh-CN"/>
          </a:p>
        </p:txBody>
      </p:sp>
      <p:sp>
        <p:nvSpPr>
          <p:cNvPr id="647170" name="Rectangle 2"/>
          <p:cNvSpPr>
            <a:spLocks noGrp="1" noRot="1" noChangeAspect="1" noChangeArrowheads="1" noTextEdit="1"/>
          </p:cNvSpPr>
          <p:nvPr>
            <p:ph type="sldImg"/>
          </p:nvPr>
        </p:nvSpPr>
        <p:spPr>
          <a:xfrm>
            <a:off x="142875" y="768350"/>
            <a:ext cx="6818313" cy="3836988"/>
          </a:xfrm>
          <a:ln/>
        </p:spPr>
      </p:sp>
      <p:sp>
        <p:nvSpPr>
          <p:cNvPr id="647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36903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761C98-AA9C-4083-B0F9-58B7FF7F43D7}" type="slidenum">
              <a:rPr lang="en-US" altLang="zh-CN"/>
              <a:pPr/>
              <a:t>12</a:t>
            </a:fld>
            <a:endParaRPr lang="en-US" altLang="zh-CN"/>
          </a:p>
        </p:txBody>
      </p:sp>
      <p:sp>
        <p:nvSpPr>
          <p:cNvPr id="693250" name="Rectangle 2"/>
          <p:cNvSpPr>
            <a:spLocks noGrp="1" noRot="1" noChangeAspect="1" noChangeArrowheads="1" noTextEdit="1"/>
          </p:cNvSpPr>
          <p:nvPr>
            <p:ph type="sldImg"/>
          </p:nvPr>
        </p:nvSpPr>
        <p:spPr>
          <a:xfrm>
            <a:off x="142875" y="768350"/>
            <a:ext cx="6818313" cy="3836988"/>
          </a:xfrm>
          <a:ln/>
        </p:spPr>
      </p:sp>
      <p:sp>
        <p:nvSpPr>
          <p:cNvPr id="693251" name="Rectangle 3"/>
          <p:cNvSpPr>
            <a:spLocks noGrp="1" noChangeArrowheads="1"/>
          </p:cNvSpPr>
          <p:nvPr>
            <p:ph type="body" idx="1"/>
          </p:nvPr>
        </p:nvSpPr>
        <p:spPr>
          <a:xfrm>
            <a:off x="946785" y="4860925"/>
            <a:ext cx="5210493" cy="4605338"/>
          </a:xfrm>
        </p:spPr>
        <p:txBody>
          <a:bodyPr/>
          <a:lstStyle/>
          <a:p>
            <a:endParaRPr lang="zh-CN" altLang="zh-CN"/>
          </a:p>
        </p:txBody>
      </p:sp>
    </p:spTree>
    <p:extLst>
      <p:ext uri="{BB962C8B-B14F-4D97-AF65-F5344CB8AC3E}">
        <p14:creationId xmlns:p14="http://schemas.microsoft.com/office/powerpoint/2010/main" val="524817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20A4B-5F09-480E-96A2-A88871C80A32}" type="slidenum">
              <a:rPr lang="en-US" altLang="zh-CN"/>
              <a:pPr/>
              <a:t>13</a:t>
            </a:fld>
            <a:endParaRPr lang="en-US" altLang="zh-CN"/>
          </a:p>
        </p:txBody>
      </p:sp>
      <p:sp>
        <p:nvSpPr>
          <p:cNvPr id="695298" name="Rectangle 2"/>
          <p:cNvSpPr>
            <a:spLocks noGrp="1" noRot="1" noChangeAspect="1" noChangeArrowheads="1" noTextEdit="1"/>
          </p:cNvSpPr>
          <p:nvPr>
            <p:ph type="sldImg"/>
          </p:nvPr>
        </p:nvSpPr>
        <p:spPr>
          <a:xfrm>
            <a:off x="142875" y="768350"/>
            <a:ext cx="6818313" cy="3836988"/>
          </a:xfrm>
          <a:ln/>
        </p:spPr>
      </p:sp>
      <p:sp>
        <p:nvSpPr>
          <p:cNvPr id="695299" name="Rectangle 3"/>
          <p:cNvSpPr>
            <a:spLocks noGrp="1" noChangeArrowheads="1"/>
          </p:cNvSpPr>
          <p:nvPr>
            <p:ph type="body" idx="1"/>
          </p:nvPr>
        </p:nvSpPr>
        <p:spPr>
          <a:xfrm>
            <a:off x="946785" y="4860925"/>
            <a:ext cx="5210493" cy="4605338"/>
          </a:xfrm>
        </p:spPr>
        <p:txBody>
          <a:bodyPr/>
          <a:lstStyle/>
          <a:p>
            <a:endParaRPr lang="zh-CN" altLang="zh-CN"/>
          </a:p>
        </p:txBody>
      </p:sp>
    </p:spTree>
    <p:extLst>
      <p:ext uri="{BB962C8B-B14F-4D97-AF65-F5344CB8AC3E}">
        <p14:creationId xmlns:p14="http://schemas.microsoft.com/office/powerpoint/2010/main" val="1158834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C7604FE-529C-4E9C-8A54-FA82D9267FFD}" type="slidenum">
              <a:rPr lang="en-US" altLang="zh-CN" smtClean="0"/>
              <a:pPr/>
              <a:t>16</a:t>
            </a:fld>
            <a:endParaRPr lang="en-US" altLang="zh-CN"/>
          </a:p>
        </p:txBody>
      </p:sp>
      <p:sp>
        <p:nvSpPr>
          <p:cNvPr id="78851" name="Rectangle 2"/>
          <p:cNvSpPr>
            <a:spLocks noGrp="1" noRot="1" noChangeAspect="1" noChangeArrowheads="1" noTextEdit="1"/>
          </p:cNvSpPr>
          <p:nvPr>
            <p:ph type="sldImg"/>
          </p:nvPr>
        </p:nvSpPr>
        <p:spPr>
          <a:xfrm>
            <a:off x="142875" y="768350"/>
            <a:ext cx="6818313" cy="3836988"/>
          </a:xfrm>
          <a:ln/>
        </p:spPr>
      </p:sp>
      <p:sp>
        <p:nvSpPr>
          <p:cNvPr id="78852" name="Rectangle 3"/>
          <p:cNvSpPr>
            <a:spLocks noGrp="1" noChangeArrowheads="1"/>
          </p:cNvSpPr>
          <p:nvPr>
            <p:ph type="body" idx="1"/>
          </p:nvPr>
        </p:nvSpPr>
        <p:spPr>
          <a:xfrm>
            <a:off x="710090" y="4860925"/>
            <a:ext cx="5683886" cy="4605338"/>
          </a:xfrm>
          <a:noFill/>
          <a:ln/>
        </p:spPr>
        <p:txBody>
          <a:bodyPr/>
          <a:lstStyle/>
          <a:p>
            <a:pPr eaLnBrk="1" hangingPunct="1"/>
            <a:r>
              <a:rPr lang="de-DE" altLang="zh-CN" sz="1600"/>
              <a:t>This course is opended for both the sinor undergraduate students and MD graduate students. </a:t>
            </a:r>
          </a:p>
          <a:p>
            <a:pPr eaLnBrk="1" hangingPunct="1"/>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pPr eaLnBrk="1" hangingPunct="1"/>
            <a:endParaRPr lang="de-DE" altLang="zh-CN" sz="1600"/>
          </a:p>
        </p:txBody>
      </p:sp>
    </p:spTree>
    <p:extLst>
      <p:ext uri="{BB962C8B-B14F-4D97-AF65-F5344CB8AC3E}">
        <p14:creationId xmlns:p14="http://schemas.microsoft.com/office/powerpoint/2010/main" val="3735616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31599-2C49-44B2-A528-6345ADD434EC}" type="slidenum">
              <a:rPr lang="en-US" altLang="zh-CN"/>
              <a:pPr/>
              <a:t>2</a:t>
            </a:fld>
            <a:endParaRPr lang="en-US" altLang="zh-CN"/>
          </a:p>
        </p:txBody>
      </p:sp>
      <p:sp>
        <p:nvSpPr>
          <p:cNvPr id="662530" name="Rectangle 2"/>
          <p:cNvSpPr>
            <a:spLocks noGrp="1" noRot="1" noChangeAspect="1" noChangeArrowheads="1" noTextEdit="1"/>
          </p:cNvSpPr>
          <p:nvPr>
            <p:ph type="sldImg"/>
          </p:nvPr>
        </p:nvSpPr>
        <p:spPr>
          <a:xfrm>
            <a:off x="142875" y="768350"/>
            <a:ext cx="6818313" cy="3836988"/>
          </a:xfrm>
          <a:ln/>
        </p:spPr>
      </p:sp>
      <p:sp>
        <p:nvSpPr>
          <p:cNvPr id="662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57921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F14EF3-31A2-4348-90EF-8A5CC65F3C32}" type="slidenum">
              <a:rPr lang="en-US" altLang="zh-CN"/>
              <a:pPr/>
              <a:t>5</a:t>
            </a:fld>
            <a:endParaRPr lang="en-US" altLang="zh-CN"/>
          </a:p>
        </p:txBody>
      </p:sp>
      <p:sp>
        <p:nvSpPr>
          <p:cNvPr id="708610" name="Rectangle 2"/>
          <p:cNvSpPr>
            <a:spLocks noGrp="1" noRot="1" noChangeAspect="1" noChangeArrowheads="1" noTextEdit="1"/>
          </p:cNvSpPr>
          <p:nvPr>
            <p:ph type="sldImg"/>
          </p:nvPr>
        </p:nvSpPr>
        <p:spPr>
          <a:xfrm>
            <a:off x="142875" y="768350"/>
            <a:ext cx="6818313" cy="3836988"/>
          </a:xfrm>
          <a:ln/>
        </p:spPr>
      </p:sp>
      <p:sp>
        <p:nvSpPr>
          <p:cNvPr id="708611" name="Rectangle 3"/>
          <p:cNvSpPr>
            <a:spLocks noGrp="1" noChangeArrowheads="1"/>
          </p:cNvSpPr>
          <p:nvPr>
            <p:ph type="body" idx="1"/>
          </p:nvPr>
        </p:nvSpPr>
        <p:spPr/>
        <p:txBody>
          <a:bodyPr/>
          <a:lstStyle/>
          <a:p>
            <a:r>
              <a:rPr lang="de-DE" altLang="zh-CN" sz="1600"/>
              <a:t>This course is opended for both the sinor undergraduate students and MD graduate students. </a:t>
            </a:r>
          </a:p>
          <a:p>
            <a:r>
              <a:rPr lang="de-DE" altLang="zh-CN" sz="1600"/>
              <a:t>The objective of this course is  to </a:t>
            </a:r>
            <a:r>
              <a:rPr lang="en-US" altLang="zh-CN" sz="1600"/>
              <a:t>introduce the fundamental techniques on which high-performance computing is based, and to develop the foundations for analyzing the benefits of design options in computer architecture.</a:t>
            </a:r>
            <a:r>
              <a:rPr lang="de-DE" altLang="zh-CN" sz="1600"/>
              <a:t> </a:t>
            </a:r>
          </a:p>
          <a:p>
            <a:endParaRPr lang="de-DE" altLang="zh-CN" sz="1600"/>
          </a:p>
        </p:txBody>
      </p:sp>
    </p:spTree>
    <p:extLst>
      <p:ext uri="{BB962C8B-B14F-4D97-AF65-F5344CB8AC3E}">
        <p14:creationId xmlns:p14="http://schemas.microsoft.com/office/powerpoint/2010/main" val="3648608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9B30F4-598E-4BB0-966A-C8D550B7CF7D}" type="slidenum">
              <a:rPr lang="en-US" altLang="zh-CN"/>
              <a:pPr/>
              <a:t>6</a:t>
            </a:fld>
            <a:endParaRPr lang="en-US" altLang="zh-CN"/>
          </a:p>
        </p:txBody>
      </p:sp>
      <p:sp>
        <p:nvSpPr>
          <p:cNvPr id="683010" name="Rectangle 2"/>
          <p:cNvSpPr>
            <a:spLocks noGrp="1" noRot="1" noChangeAspect="1" noChangeArrowheads="1" noTextEdit="1"/>
          </p:cNvSpPr>
          <p:nvPr>
            <p:ph type="sldImg"/>
          </p:nvPr>
        </p:nvSpPr>
        <p:spPr>
          <a:xfrm>
            <a:off x="142875" y="768350"/>
            <a:ext cx="6818313" cy="3836988"/>
          </a:xfrm>
          <a:ln/>
        </p:spPr>
      </p:sp>
      <p:sp>
        <p:nvSpPr>
          <p:cNvPr id="683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53875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7C072-D6D4-4C08-BEF5-9D2BEAF778EE}" type="slidenum">
              <a:rPr lang="en-US" altLang="zh-CN"/>
              <a:pPr/>
              <a:t>7</a:t>
            </a:fld>
            <a:endParaRPr lang="en-US" altLang="zh-CN"/>
          </a:p>
        </p:txBody>
      </p:sp>
      <p:sp>
        <p:nvSpPr>
          <p:cNvPr id="685058" name="Rectangle 2"/>
          <p:cNvSpPr>
            <a:spLocks noGrp="1" noRot="1" noChangeAspect="1" noChangeArrowheads="1" noTextEdit="1"/>
          </p:cNvSpPr>
          <p:nvPr>
            <p:ph type="sldImg"/>
          </p:nvPr>
        </p:nvSpPr>
        <p:spPr>
          <a:xfrm>
            <a:off x="142875" y="768350"/>
            <a:ext cx="6818313" cy="3836988"/>
          </a:xfrm>
          <a:ln/>
        </p:spPr>
      </p:sp>
      <p:sp>
        <p:nvSpPr>
          <p:cNvPr id="685059" name="Rectangle 3"/>
          <p:cNvSpPr>
            <a:spLocks noGrp="1" noChangeArrowheads="1"/>
          </p:cNvSpPr>
          <p:nvPr>
            <p:ph type="body" idx="1"/>
          </p:nvPr>
        </p:nvSpPr>
        <p:spPr/>
        <p:txBody>
          <a:bodyPr/>
          <a:lstStyle/>
          <a:p>
            <a:r>
              <a:rPr lang="en-US" altLang="zh-CN"/>
              <a:t>Most significant change is </a:t>
            </a:r>
          </a:p>
          <a:p>
            <a:r>
              <a:rPr lang="en-US" altLang="zh-CN"/>
              <a:t>Due to computer technology evolvement, the first three editions focused primarily  on Instruction level Parallelism,  But the 4th edition have a equal focus on Thread level parallelism.  And Data-level parallelim.</a:t>
            </a:r>
          </a:p>
          <a:p>
            <a:endParaRPr lang="en-US" altLang="zh-CN"/>
          </a:p>
          <a:p>
            <a:r>
              <a:rPr lang="en-US" altLang="zh-CN"/>
              <a:t>Put more emphasis on Dependability and topics of power, because power becomes the dominant factor in determine how much circus can be placed on a chip.</a:t>
            </a:r>
          </a:p>
          <a:p>
            <a:endParaRPr lang="en-US" altLang="zh-CN"/>
          </a:p>
          <a:p>
            <a:r>
              <a:rPr lang="en-US" altLang="zh-CN"/>
              <a:t>Because the book size of 3rd edition is already large enough. The 4th edition would become unacceptable if the book size are too large. Some contents and materials are moved to companion CD.</a:t>
            </a:r>
          </a:p>
          <a:p>
            <a:endParaRPr lang="en-US" altLang="zh-CN"/>
          </a:p>
          <a:p>
            <a:endParaRPr lang="en-US" altLang="zh-CN"/>
          </a:p>
        </p:txBody>
      </p:sp>
    </p:spTree>
    <p:extLst>
      <p:ext uri="{BB962C8B-B14F-4D97-AF65-F5344CB8AC3E}">
        <p14:creationId xmlns:p14="http://schemas.microsoft.com/office/powerpoint/2010/main" val="317387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52006-AB9B-47AB-BCA2-330E4CD682AF}" type="slidenum">
              <a:rPr lang="en-US" altLang="zh-CN"/>
              <a:pPr/>
              <a:t>8</a:t>
            </a:fld>
            <a:endParaRPr lang="en-US" altLang="zh-CN"/>
          </a:p>
        </p:txBody>
      </p:sp>
      <p:sp>
        <p:nvSpPr>
          <p:cNvPr id="705538" name="Rectangle 2"/>
          <p:cNvSpPr>
            <a:spLocks noGrp="1" noRot="1" noChangeAspect="1" noChangeArrowheads="1" noTextEdit="1"/>
          </p:cNvSpPr>
          <p:nvPr>
            <p:ph type="sldImg"/>
          </p:nvPr>
        </p:nvSpPr>
        <p:spPr>
          <a:xfrm>
            <a:off x="142875" y="768350"/>
            <a:ext cx="6818313" cy="3836988"/>
          </a:xfrm>
          <a:ln/>
        </p:spPr>
      </p:sp>
      <p:sp>
        <p:nvSpPr>
          <p:cNvPr id="705539" name="Rectangle 3"/>
          <p:cNvSpPr>
            <a:spLocks noGrp="1" noChangeArrowheads="1"/>
          </p:cNvSpPr>
          <p:nvPr>
            <p:ph type="body" idx="1"/>
          </p:nvPr>
        </p:nvSpPr>
        <p:spPr/>
        <p:txBody>
          <a:bodyPr/>
          <a:lstStyle/>
          <a:p>
            <a:r>
              <a:rPr lang="en-US" altLang="zh-CN" sz="1600" b="1"/>
              <a:t>MIPS</a:t>
            </a:r>
            <a:r>
              <a:rPr lang="en-US" altLang="zh-CN" sz="1600"/>
              <a:t> (originally an acronym for </a:t>
            </a:r>
            <a:r>
              <a:rPr lang="en-US" altLang="zh-CN" sz="1600" b="1"/>
              <a:t>Microprocessor without Interlocked Pipeline Stages</a:t>
            </a:r>
            <a:r>
              <a:rPr lang="en-US" altLang="zh-CN" sz="1600"/>
              <a:t>) is a </a:t>
            </a:r>
            <a:r>
              <a:rPr lang="en-US" altLang="zh-CN" sz="1600">
                <a:hlinkClick r:id="rId3" tooltip="RISC"/>
              </a:rPr>
              <a:t>RISC</a:t>
            </a:r>
            <a:r>
              <a:rPr lang="en-US" altLang="zh-CN" sz="1600"/>
              <a:t> microprocessor architecture developed by </a:t>
            </a:r>
            <a:r>
              <a:rPr lang="en-US" altLang="zh-CN" sz="1600">
                <a:hlinkClick r:id="rId4" tooltip="MIPS Technologies"/>
              </a:rPr>
              <a:t>MIPS Technologies</a:t>
            </a:r>
            <a:r>
              <a:rPr lang="en-US" altLang="zh-CN" sz="1600"/>
              <a:t>. </a:t>
            </a:r>
          </a:p>
          <a:p>
            <a:endParaRPr lang="en-US" altLang="zh-CN" sz="1600"/>
          </a:p>
          <a:p>
            <a:r>
              <a:rPr lang="en-US" altLang="zh-CN" sz="1600"/>
              <a:t>In 1990</a:t>
            </a:r>
            <a:r>
              <a:rPr lang="en-US" altLang="zh-CN" sz="1600">
                <a:latin typeface="Arial"/>
              </a:rPr>
              <a:t>’</a:t>
            </a:r>
            <a:r>
              <a:rPr lang="en-US" altLang="zh-CN" sz="1600"/>
              <a:t>s it</a:t>
            </a:r>
            <a:r>
              <a:rPr lang="en-US" altLang="zh-CN" sz="1600">
                <a:latin typeface="Arial"/>
              </a:rPr>
              <a:t>’</a:t>
            </a:r>
            <a:r>
              <a:rPr lang="en-US" altLang="zh-CN" sz="1600"/>
              <a:t>s estimated that one of the three RISC chip were based on MIPS.</a:t>
            </a:r>
          </a:p>
          <a:p>
            <a:endParaRPr lang="en-US" altLang="zh-CN" sz="1600"/>
          </a:p>
          <a:p>
            <a:r>
              <a:rPr lang="en-US" altLang="zh-CN" sz="1600"/>
              <a:t>MIPS CPU architecture greatly influenced later </a:t>
            </a:r>
            <a:r>
              <a:rPr lang="en-US" altLang="zh-CN" sz="1600">
                <a:hlinkClick r:id="rId3" tooltip="RISC"/>
              </a:rPr>
              <a:t>RISC</a:t>
            </a:r>
            <a:r>
              <a:rPr lang="en-US" altLang="zh-CN" sz="1600"/>
              <a:t> architectures. DEC alpha is one instrance.</a:t>
            </a:r>
          </a:p>
        </p:txBody>
      </p:sp>
    </p:spTree>
    <p:extLst>
      <p:ext uri="{BB962C8B-B14F-4D97-AF65-F5344CB8AC3E}">
        <p14:creationId xmlns:p14="http://schemas.microsoft.com/office/powerpoint/2010/main" val="325629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2FDC44-D3ED-4946-AEFA-02E5B3AFDD99}" type="slidenum">
              <a:rPr lang="en-US" altLang="zh-CN"/>
              <a:pPr/>
              <a:t>9</a:t>
            </a:fld>
            <a:endParaRPr lang="en-US" altLang="zh-CN"/>
          </a:p>
        </p:txBody>
      </p:sp>
      <p:sp>
        <p:nvSpPr>
          <p:cNvPr id="687106" name="Rectangle 2"/>
          <p:cNvSpPr>
            <a:spLocks noGrp="1" noRot="1" noChangeAspect="1" noChangeArrowheads="1" noTextEdit="1"/>
          </p:cNvSpPr>
          <p:nvPr>
            <p:ph type="sldImg"/>
          </p:nvPr>
        </p:nvSpPr>
        <p:spPr>
          <a:xfrm>
            <a:off x="142875" y="768350"/>
            <a:ext cx="6818313" cy="3836988"/>
          </a:xfrm>
          <a:ln/>
        </p:spPr>
      </p:sp>
      <p:sp>
        <p:nvSpPr>
          <p:cNvPr id="687107" name="Rectangle 3"/>
          <p:cNvSpPr>
            <a:spLocks noGrp="1" noChangeArrowheads="1"/>
          </p:cNvSpPr>
          <p:nvPr>
            <p:ph type="body" idx="1"/>
          </p:nvPr>
        </p:nvSpPr>
        <p:spPr/>
        <p:txBody>
          <a:bodyPr/>
          <a:lstStyle/>
          <a:p>
            <a:pPr>
              <a:lnSpc>
                <a:spcPct val="90000"/>
              </a:lnSpc>
            </a:pPr>
            <a:r>
              <a:rPr lang="en-US" altLang="zh-CN" sz="1400"/>
              <a:t>RISC:  Reduced Instruction Set Computer</a:t>
            </a:r>
          </a:p>
          <a:p>
            <a:pPr>
              <a:lnSpc>
                <a:spcPct val="90000"/>
              </a:lnSpc>
            </a:pPr>
            <a:r>
              <a:rPr lang="en-US" altLang="zh-CN" sz="1000"/>
              <a:t>emphasizing the insight that simplified instructions which "do less" may still provide for higher performance </a:t>
            </a:r>
            <a:r>
              <a:rPr lang="en-US" altLang="zh-CN" sz="1000" i="1"/>
              <a:t>if</a:t>
            </a:r>
            <a:r>
              <a:rPr lang="en-US" altLang="zh-CN" sz="1000"/>
              <a:t> this simplicity can be utilized to make instructions execute very quickly. </a:t>
            </a:r>
          </a:p>
          <a:p>
            <a:pPr>
              <a:lnSpc>
                <a:spcPct val="90000"/>
              </a:lnSpc>
            </a:pPr>
            <a:r>
              <a:rPr lang="en-US" altLang="zh-CN" sz="1400"/>
              <a:t>RISC families</a:t>
            </a:r>
            <a:r>
              <a:rPr lang="en-US" altLang="zh-CN" sz="1000"/>
              <a:t> include </a:t>
            </a:r>
            <a:r>
              <a:rPr lang="en-US" altLang="zh-CN" sz="1000">
                <a:hlinkClick r:id="rId3" tooltip="DEC Alpha"/>
              </a:rPr>
              <a:t>DEC Alpha</a:t>
            </a:r>
            <a:r>
              <a:rPr lang="en-US" altLang="zh-CN" sz="1000"/>
              <a:t>, </a:t>
            </a:r>
            <a:r>
              <a:rPr lang="en-US" altLang="zh-CN" sz="1000">
                <a:hlinkClick r:id="rId4" tooltip="ARM architecture"/>
              </a:rPr>
              <a:t>ARM</a:t>
            </a:r>
            <a:r>
              <a:rPr lang="en-US" altLang="zh-CN" sz="1000"/>
              <a:t>, </a:t>
            </a:r>
            <a:r>
              <a:rPr lang="en-US" altLang="zh-CN" sz="1000" u="sng"/>
              <a:t>M</a:t>
            </a:r>
            <a:r>
              <a:rPr lang="en-US" altLang="zh-CN" sz="1000" u="sng">
                <a:hlinkClick r:id="rId5" tooltip="MIPS architecture"/>
              </a:rPr>
              <a:t>IPS</a:t>
            </a:r>
            <a:r>
              <a:rPr lang="en-US" altLang="zh-CN" sz="1000"/>
              <a:t>, </a:t>
            </a:r>
            <a:r>
              <a:rPr lang="en-US" altLang="zh-CN" sz="1000">
                <a:hlinkClick r:id="rId6" tooltip="PA-RISC"/>
              </a:rPr>
              <a:t>PA-RISC</a:t>
            </a:r>
            <a:r>
              <a:rPr lang="en-US" altLang="zh-CN" sz="1000"/>
              <a:t>, </a:t>
            </a:r>
            <a:r>
              <a:rPr lang="en-US" altLang="zh-CN" sz="1000">
                <a:hlinkClick r:id="rId7" tooltip="Power Architecture"/>
              </a:rPr>
              <a:t>Power Architecture</a:t>
            </a:r>
            <a:r>
              <a:rPr lang="en-US" altLang="zh-CN" sz="1000"/>
              <a:t> (including </a:t>
            </a:r>
            <a:r>
              <a:rPr lang="en-US" altLang="zh-CN" sz="1000">
                <a:hlinkClick r:id="rId8" tooltip="PowerPC"/>
              </a:rPr>
              <a:t>PowerPC</a:t>
            </a:r>
            <a:r>
              <a:rPr lang="en-US" altLang="zh-CN" sz="1000"/>
              <a:t>), </a:t>
            </a:r>
            <a:r>
              <a:rPr lang="en-US" altLang="zh-CN" sz="1000">
                <a:hlinkClick r:id="rId9" tooltip="SuperH"/>
              </a:rPr>
              <a:t>SuperH</a:t>
            </a:r>
            <a:r>
              <a:rPr lang="en-US" altLang="zh-CN" sz="1000"/>
              <a:t>, and </a:t>
            </a:r>
            <a:r>
              <a:rPr lang="en-US" altLang="zh-CN" sz="1000">
                <a:hlinkClick r:id="rId10" tooltip="SPARC"/>
              </a:rPr>
              <a:t>SPARC</a:t>
            </a:r>
            <a:r>
              <a:rPr lang="en-US" altLang="zh-CN" sz="1000"/>
              <a:t>. </a:t>
            </a:r>
            <a:endParaRPr lang="en-US" altLang="zh-CN" sz="1400"/>
          </a:p>
          <a:p>
            <a:pPr>
              <a:lnSpc>
                <a:spcPct val="90000"/>
              </a:lnSpc>
            </a:pPr>
            <a:endParaRPr lang="en-US" altLang="zh-CN" sz="1400"/>
          </a:p>
          <a:p>
            <a:pPr>
              <a:lnSpc>
                <a:spcPct val="90000"/>
              </a:lnSpc>
            </a:pPr>
            <a:r>
              <a:rPr lang="en-US" altLang="zh-CN" sz="1400"/>
              <a:t>SPARC:  Scalable Processor Architecture,  RISC microa-rchitecture Instruction Set Arcthitecture designed by SUN microsystem in 1985. </a:t>
            </a:r>
          </a:p>
          <a:p>
            <a:pPr>
              <a:lnSpc>
                <a:spcPct val="90000"/>
              </a:lnSpc>
            </a:pPr>
            <a:endParaRPr lang="en-US" altLang="zh-CN" sz="1400"/>
          </a:p>
          <a:p>
            <a:pPr>
              <a:lnSpc>
                <a:spcPct val="90000"/>
              </a:lnSpc>
            </a:pPr>
            <a:r>
              <a:rPr lang="en-US" altLang="zh-CN" sz="1400"/>
              <a:t>RAID:  Redundant Array of Independent Disks.     Inexpensive.</a:t>
            </a:r>
          </a:p>
          <a:p>
            <a:pPr>
              <a:lnSpc>
                <a:spcPct val="90000"/>
              </a:lnSpc>
            </a:pPr>
            <a:r>
              <a:rPr lang="en-US" altLang="zh-CN" sz="1000"/>
              <a:t>                  A Case for Redundant Arrays of Inexpensive Disks, 1988, two key design goals: increased </a:t>
            </a:r>
            <a:r>
              <a:rPr lang="en-US" altLang="zh-CN" sz="1000">
                <a:hlinkClick r:id="rId11" tooltip="Data reliability"/>
              </a:rPr>
              <a:t>data reliability</a:t>
            </a:r>
            <a:r>
              <a:rPr lang="en-US" altLang="zh-CN" sz="1000"/>
              <a:t> and increased </a:t>
            </a:r>
            <a:r>
              <a:rPr lang="en-US" altLang="zh-CN" sz="1000">
                <a:hlinkClick r:id="rId12" tooltip="Input/output"/>
              </a:rPr>
              <a:t>input/output</a:t>
            </a:r>
            <a:r>
              <a:rPr lang="en-US" altLang="zh-CN" sz="1000"/>
              <a:t> performance.</a:t>
            </a:r>
            <a:endParaRPr lang="en-US" altLang="zh-CN" sz="1400"/>
          </a:p>
          <a:p>
            <a:pPr>
              <a:lnSpc>
                <a:spcPct val="90000"/>
              </a:lnSpc>
            </a:pPr>
            <a:endParaRPr lang="en-US" altLang="zh-CN" sz="1400"/>
          </a:p>
          <a:p>
            <a:pPr>
              <a:lnSpc>
                <a:spcPct val="90000"/>
              </a:lnSpc>
            </a:pPr>
            <a:r>
              <a:rPr lang="en-US" altLang="zh-CN" sz="1400"/>
              <a:t>NOW: Network of Workstation.  </a:t>
            </a:r>
          </a:p>
          <a:p>
            <a:pPr>
              <a:lnSpc>
                <a:spcPct val="90000"/>
              </a:lnSpc>
            </a:pPr>
            <a:endParaRPr lang="en-US" altLang="zh-CN" sz="1400"/>
          </a:p>
          <a:p>
            <a:pPr>
              <a:lnSpc>
                <a:spcPct val="90000"/>
              </a:lnSpc>
            </a:pPr>
            <a:r>
              <a:rPr lang="en-US" altLang="zh-CN" sz="1400"/>
              <a:t>The RAMP Gold project is a new effort to produce fully parameterized manycore emulations using FPGAs to help accelerate hardware and software research</a:t>
            </a:r>
            <a:br>
              <a:rPr lang="en-US" altLang="zh-CN" sz="1400"/>
            </a:br>
            <a:endParaRPr lang="en-US" altLang="zh-CN" sz="1400"/>
          </a:p>
          <a:p>
            <a:pPr>
              <a:lnSpc>
                <a:spcPct val="90000"/>
              </a:lnSpc>
            </a:pPr>
            <a:r>
              <a:rPr lang="en-US" altLang="zh-CN" sz="1400"/>
              <a:t>ISCA:  International Symposium on Computer Architecture.</a:t>
            </a:r>
            <a:r>
              <a:rPr lang="en-US" altLang="zh-CN" sz="1000"/>
              <a:t>                                                                                </a:t>
            </a:r>
          </a:p>
        </p:txBody>
      </p:sp>
    </p:spTree>
    <p:extLst>
      <p:ext uri="{BB962C8B-B14F-4D97-AF65-F5344CB8AC3E}">
        <p14:creationId xmlns:p14="http://schemas.microsoft.com/office/powerpoint/2010/main" val="2304790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D7AD-1FBE-49A9-81F2-998AC5226A8C}" type="slidenum">
              <a:rPr lang="en-US" altLang="zh-CN"/>
              <a:pPr/>
              <a:t>10</a:t>
            </a:fld>
            <a:endParaRPr lang="en-US" altLang="zh-CN"/>
          </a:p>
        </p:txBody>
      </p:sp>
      <p:sp>
        <p:nvSpPr>
          <p:cNvPr id="704514" name="Rectangle 2"/>
          <p:cNvSpPr>
            <a:spLocks noGrp="1" noRot="1" noChangeAspect="1" noChangeArrowheads="1" noTextEdit="1"/>
          </p:cNvSpPr>
          <p:nvPr>
            <p:ph type="sldImg"/>
          </p:nvPr>
        </p:nvSpPr>
        <p:spPr>
          <a:xfrm>
            <a:off x="142875" y="768350"/>
            <a:ext cx="6818313" cy="3836988"/>
          </a:xfrm>
          <a:ln/>
        </p:spPr>
      </p:sp>
      <p:sp>
        <p:nvSpPr>
          <p:cNvPr id="704515" name="Rectangle 3"/>
          <p:cNvSpPr>
            <a:spLocks noGrp="1" noChangeArrowheads="1"/>
          </p:cNvSpPr>
          <p:nvPr>
            <p:ph type="body" idx="1"/>
          </p:nvPr>
        </p:nvSpPr>
        <p:spPr/>
        <p:txBody>
          <a:bodyPr/>
          <a:lstStyle/>
          <a:p>
            <a:r>
              <a:rPr lang="en-US" altLang="zh-CN" sz="1600"/>
              <a:t>This is the picture taken when he received the Eckert-Mauchly Award on ISCA</a:t>
            </a:r>
            <a:r>
              <a:rPr lang="en-US" altLang="zh-CN" sz="1600">
                <a:latin typeface="Arial"/>
              </a:rPr>
              <a:t>’</a:t>
            </a:r>
            <a:r>
              <a:rPr lang="en-US" altLang="zh-CN" sz="1600"/>
              <a:t>2008.</a:t>
            </a:r>
          </a:p>
        </p:txBody>
      </p:sp>
    </p:spTree>
    <p:extLst>
      <p:ext uri="{BB962C8B-B14F-4D97-AF65-F5344CB8AC3E}">
        <p14:creationId xmlns:p14="http://schemas.microsoft.com/office/powerpoint/2010/main" val="2932987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449846-C8AB-472F-ABCF-03DE604E8588}" type="slidenum">
              <a:rPr lang="en-US" altLang="zh-CN"/>
              <a:pPr/>
              <a:t>11</a:t>
            </a:fld>
            <a:endParaRPr lang="en-US" altLang="zh-CN"/>
          </a:p>
        </p:txBody>
      </p:sp>
      <p:sp>
        <p:nvSpPr>
          <p:cNvPr id="706562" name="Rectangle 2"/>
          <p:cNvSpPr>
            <a:spLocks noGrp="1" noRot="1" noChangeAspect="1" noChangeArrowheads="1" noTextEdit="1"/>
          </p:cNvSpPr>
          <p:nvPr>
            <p:ph type="sldImg"/>
          </p:nvPr>
        </p:nvSpPr>
        <p:spPr>
          <a:xfrm>
            <a:off x="142875" y="768350"/>
            <a:ext cx="6818313" cy="3836988"/>
          </a:xfrm>
          <a:ln/>
        </p:spPr>
      </p:sp>
      <p:sp>
        <p:nvSpPr>
          <p:cNvPr id="706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89432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3.jpeg"/><Relationship Id="rId4"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298228"/>
          </a:xfrm>
          <a:prstGeom prst="rect">
            <a:avLst/>
          </a:prstGeom>
        </p:spPr>
      </p:pic>
      <p:sp>
        <p:nvSpPr>
          <p:cNvPr id="2" name="日期占位符 1"/>
          <p:cNvSpPr>
            <a:spLocks noGrp="1"/>
          </p:cNvSpPr>
          <p:nvPr>
            <p:ph type="dt" sz="half" idx="10"/>
          </p:nvPr>
        </p:nvSpPr>
        <p:spPr/>
        <p:txBody>
          <a:bodyPr/>
          <a:lstStyle/>
          <a:p>
            <a:fld id="{94BB72AE-43FA-42C8-8A43-2950AFF4390C}" type="datetimeFigureOut">
              <a:rPr lang="zh-CN" altLang="en-US" smtClean="0"/>
              <a:t>2024/9/4</a:t>
            </a:fld>
            <a:endParaRPr lang="zh-CN" altLang="en-US"/>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26D0F3C2-81C4-4D75-82BA-5890EE25D58F}" type="slidenum">
              <a:rPr lang="zh-CN" altLang="en-US" smtClean="0"/>
              <a:t>‹#›</a:t>
            </a:fld>
            <a:endParaRPr lang="zh-CN" altLang="en-US"/>
          </a:p>
        </p:txBody>
      </p:sp>
    </p:spTree>
    <p:extLst>
      <p:ext uri="{BB962C8B-B14F-4D97-AF65-F5344CB8AC3E}">
        <p14:creationId xmlns:p14="http://schemas.microsoft.com/office/powerpoint/2010/main" val="2772846373"/>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1219200"/>
            <a:ext cx="3932237" cy="838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txBox="1">
            <a:spLocks/>
          </p:cNvSpPr>
          <p:nvPr/>
        </p:nvSpPr>
        <p:spPr>
          <a:xfrm>
            <a:off x="1528001" y="0"/>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a:t>单击此处编辑母版标题样式</a:t>
            </a:r>
          </a:p>
        </p:txBody>
      </p:sp>
    </p:spTree>
    <p:extLst>
      <p:ext uri="{BB962C8B-B14F-4D97-AF65-F5344CB8AC3E}">
        <p14:creationId xmlns:p14="http://schemas.microsoft.com/office/powerpoint/2010/main" val="2333274124"/>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8" name="标题 1"/>
          <p:cNvSpPr>
            <a:spLocks noGrp="1"/>
          </p:cNvSpPr>
          <p:nvPr>
            <p:ph type="title"/>
          </p:nvPr>
        </p:nvSpPr>
        <p:spPr>
          <a:xfrm>
            <a:off x="1528001" y="0"/>
            <a:ext cx="10515600" cy="918148"/>
          </a:xfrm>
        </p:spPr>
        <p:txBody>
          <a:bodyPr/>
          <a:lstStyle/>
          <a:p>
            <a:r>
              <a:rPr lang="zh-CN" altLang="en-US"/>
              <a:t>单击此处编辑母版标题样式</a:t>
            </a:r>
          </a:p>
        </p:txBody>
      </p:sp>
    </p:spTree>
    <p:extLst>
      <p:ext uri="{BB962C8B-B14F-4D97-AF65-F5344CB8AC3E}">
        <p14:creationId xmlns:p14="http://schemas.microsoft.com/office/powerpoint/2010/main" val="3714160656"/>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676400" y="16157"/>
            <a:ext cx="10515600" cy="918148"/>
          </a:xfr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865875045"/>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951897994"/>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651" y="1341439"/>
            <a:ext cx="463126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pic>
        <p:nvPicPr>
          <p:cNvPr id="7" name="图片 6" descr="浙大大门.jpg"/>
          <p:cNvPicPr>
            <a:picLocks noChangeAspect="1"/>
          </p:cNvPicPr>
          <p:nvPr userDrawn="1"/>
        </p:nvPicPr>
        <p:blipFill>
          <a:blip r:embed="rId5"/>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2651720241"/>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7"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2024/9/4</a:t>
            </a:fld>
            <a:endParaRPr lang="zh-CN" altLang="en-US" dirty="0"/>
          </a:p>
        </p:txBody>
      </p:sp>
    </p:spTree>
    <p:extLst>
      <p:ext uri="{BB962C8B-B14F-4D97-AF65-F5344CB8AC3E}">
        <p14:creationId xmlns:p14="http://schemas.microsoft.com/office/powerpoint/2010/main" val="1837674741"/>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a:t>ZJU_Computer Architecture</a:t>
            </a:r>
            <a:endParaRPr lang="en-US" altLang="zh-CN" dirty="0"/>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113488313"/>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718491229"/>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fld id="{15612344-7435-4AF2-8483-D2827B26ADBD}" type="slidenum">
              <a:rPr lang="en-US" altLang="zh-CN" smtClean="0"/>
              <a:pPr/>
              <a:t>‹#›</a:t>
            </a:fld>
            <a:r>
              <a:rPr lang="en-US" altLang="zh-CN"/>
              <a:t>/21</a:t>
            </a:r>
          </a:p>
        </p:txBody>
      </p:sp>
    </p:spTree>
    <p:extLst>
      <p:ext uri="{BB962C8B-B14F-4D97-AF65-F5344CB8AC3E}">
        <p14:creationId xmlns:p14="http://schemas.microsoft.com/office/powerpoint/2010/main" val="693864374"/>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7855773"/>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r>
              <a:rPr lang="en-US" altLang="zh-CN" dirty="0"/>
              <a:t>1.</a:t>
            </a:r>
            <a:fld id="{5D5AE774-6095-44AF-A5F0-8C419E083BCC}" type="slidenum">
              <a:rPr lang="zh-CN" altLang="en-US" smtClean="0"/>
              <a:pPr/>
              <a:t>‹#›</a:t>
            </a:fld>
            <a:endParaRPr lang="zh-CN" altLang="en-US" dirty="0"/>
          </a:p>
        </p:txBody>
      </p:sp>
      <p:sp>
        <p:nvSpPr>
          <p:cNvPr id="7" name="标题 1"/>
          <p:cNvSpPr txBox="1">
            <a:spLocks/>
          </p:cNvSpPr>
          <p:nvPr/>
        </p:nvSpPr>
        <p:spPr>
          <a:xfrm>
            <a:off x="1129416" y="16803"/>
            <a:ext cx="10515600"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a:t>  </a:t>
            </a:r>
            <a:r>
              <a:rPr lang="zh-CN" altLang="en-US" dirty="0">
                <a:latin typeface="Comic Sans MS" panose="030F0702030302020204" pitchFamily="66" charset="0"/>
              </a:rPr>
              <a:t>单击此处编辑母版标题样式</a:t>
            </a:r>
          </a:p>
        </p:txBody>
      </p:sp>
      <p:pic>
        <p:nvPicPr>
          <p:cNvPr id="9" name="图片 8" descr="浙大大门.jpg"/>
          <p:cNvPicPr>
            <a:picLocks noChangeAspect="1"/>
          </p:cNvPicPr>
          <p:nvPr userDrawn="1"/>
        </p:nvPicPr>
        <p:blipFill>
          <a:blip r:embed="rId2"/>
          <a:stretch>
            <a:fillRect/>
          </a:stretch>
        </p:blipFill>
        <p:spPr>
          <a:xfrm>
            <a:off x="2762227" y="2714620"/>
            <a:ext cx="6286544" cy="3000396"/>
          </a:xfrm>
          <a:prstGeom prst="rect">
            <a:avLst/>
          </a:prstGeom>
        </p:spPr>
      </p:pic>
    </p:spTree>
    <p:extLst>
      <p:ext uri="{BB962C8B-B14F-4D97-AF65-F5344CB8AC3E}">
        <p14:creationId xmlns:p14="http://schemas.microsoft.com/office/powerpoint/2010/main" val="3377813548"/>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3832885889"/>
      </p:ext>
    </p:extLst>
  </p:cSld>
  <p:clrMapOvr>
    <a:masterClrMapping/>
  </p:clrMapOvr>
  <p:transition spd="slow">
    <p:pull dir="ru"/>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3163028533"/>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14545736"/>
      </p:ext>
    </p:extLst>
  </p:cSld>
  <p:clrMapOvr>
    <a:masterClrMapping/>
  </p:clrMapOvr>
  <p:transition spd="slow">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endParaRPr lang="en-US" altLang="zh-CN"/>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046390363"/>
      </p:ext>
    </p:extLst>
  </p:cSld>
  <p:clrMapOvr>
    <a:masterClrMapping/>
  </p:clrMapOvr>
  <p:transition spd="slow">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4074911959"/>
      </p:ext>
    </p:extLst>
  </p:cSld>
  <p:clrMapOvr>
    <a:masterClrMapping/>
  </p:clrMapOvr>
  <p:transition spd="slow">
    <p:pull dir="ru"/>
  </p:transition>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910442349"/>
      </p:ext>
    </p:extLst>
  </p:cSld>
  <p:clrMapOvr>
    <a:masterClrMapping/>
  </p:clrMapOvr>
  <p:transition spd="slow">
    <p:pull dir="ru"/>
  </p:transition>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Tree>
    <p:extLst>
      <p:ext uri="{BB962C8B-B14F-4D97-AF65-F5344CB8AC3E}">
        <p14:creationId xmlns:p14="http://schemas.microsoft.com/office/powerpoint/2010/main" val="2277253108"/>
      </p:ext>
    </p:extLst>
  </p:cSld>
  <p:clrMapOvr>
    <a:masterClrMapping/>
  </p:clrMapOvr>
  <p:transition spd="slow">
    <p:pull dir="ru"/>
  </p:transition>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400">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a:t>单击此处编辑母版标题样式</a:t>
            </a:r>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Tree>
    <p:extLst>
      <p:ext uri="{BB962C8B-B14F-4D97-AF65-F5344CB8AC3E}">
        <p14:creationId xmlns:p14="http://schemas.microsoft.com/office/powerpoint/2010/main" val="2767025789"/>
      </p:ext>
    </p:extLst>
  </p:cSld>
  <p:clrMapOvr>
    <a:masterClrMapping/>
  </p:clrMapOvr>
  <p:transition spd="slow">
    <p:pull dir="ru"/>
  </p:transition>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r>
              <a:rPr lang="en-US" altLang="zh-CN" b="0">
                <a:solidFill>
                  <a:schemeClr val="tx1"/>
                </a:solidFill>
              </a:rPr>
              <a:t>ZJU_Computer Architecture</a:t>
            </a:r>
            <a:endParaRPr lang="en-US" altLang="zh-CN" b="0" dirty="0">
              <a:solidFill>
                <a:schemeClr val="tx1"/>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r>
              <a:rPr lang="en-US" altLang="zh-CN"/>
              <a:t>1.</a:t>
            </a:r>
            <a:fld id="{5D5AE774-6095-44AF-A5F0-8C419E083BCC}" type="slidenum">
              <a:rPr lang="zh-CN" altLang="en-US" smtClean="0"/>
              <a:pPr/>
              <a:t>‹#›</a:t>
            </a:fld>
            <a:endParaRPr lang="zh-CN" altLang="en-US" dirty="0"/>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fld id="{B88DEFFD-42F8-4A95-B70A-FF94A7064F2A}" type="datetimeFigureOut">
              <a:rPr lang="zh-CN" altLang="en-US" smtClean="0"/>
              <a:t>2024/9/4</a:t>
            </a:fld>
            <a:endParaRPr lang="zh-CN" altLang="en-US" dirty="0"/>
          </a:p>
        </p:txBody>
      </p:sp>
    </p:spTree>
    <p:extLst>
      <p:ext uri="{BB962C8B-B14F-4D97-AF65-F5344CB8AC3E}">
        <p14:creationId xmlns:p14="http://schemas.microsoft.com/office/powerpoint/2010/main" val="3308617028"/>
      </p:ext>
    </p:extLst>
  </p:cSld>
  <p:clrMapOvr>
    <a:masterClrMapping/>
  </p:clrMapOvr>
  <p:transition/>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4" name="页脚占位符 3"/>
          <p:cNvSpPr>
            <a:spLocks noGrp="1"/>
          </p:cNvSpPr>
          <p:nvPr>
            <p:ph type="ftr" sz="quarter" idx="11"/>
          </p:nvPr>
        </p:nvSpPr>
        <p:spPr>
          <a:xfrm>
            <a:off x="4127972" y="6356349"/>
            <a:ext cx="4114800" cy="365125"/>
          </a:xfrm>
        </p:spPr>
        <p:txBody>
          <a:bodyPr/>
          <a:lstStyle/>
          <a:p>
            <a:r>
              <a:rPr lang="en-US" altLang="zh-CN" dirty="0" err="1"/>
              <a:t>ZJU_Computer</a:t>
            </a:r>
            <a:r>
              <a:rPr lang="en-US" altLang="zh-CN" dirty="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6650" y="1700808"/>
            <a:ext cx="10697444" cy="3528392"/>
          </a:xfrm>
          <a:prstGeom prst="rect">
            <a:avLst/>
          </a:prstGeom>
        </p:spPr>
      </p:pic>
      <p:sp>
        <p:nvSpPr>
          <p:cNvPr id="7" name="Rectangle 2"/>
          <p:cNvSpPr txBox="1">
            <a:spLocks noChangeArrowheads="1"/>
          </p:cNvSpPr>
          <p:nvPr userDrawn="1"/>
        </p:nvSpPr>
        <p:spPr>
          <a:xfrm>
            <a:off x="1847528" y="1351381"/>
            <a:ext cx="8675688" cy="9361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pPr fontAlgn="auto">
              <a:spcAft>
                <a:spcPts val="0"/>
              </a:spcAft>
              <a:buClrTx/>
              <a:buSzTx/>
              <a:buFontTx/>
            </a:pPr>
            <a:endParaRPr kumimoji="0" lang="en-US" altLang="zh-CN" sz="3600" dirty="0">
              <a:solidFill>
                <a:srgbClr val="FF0000"/>
              </a:solidFill>
            </a:endParaRPr>
          </a:p>
        </p:txBody>
      </p:sp>
    </p:spTree>
    <p:extLst>
      <p:ext uri="{BB962C8B-B14F-4D97-AF65-F5344CB8AC3E}">
        <p14:creationId xmlns:p14="http://schemas.microsoft.com/office/powerpoint/2010/main" val="25478187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nodePh="1">
                                  <p:stCondLst>
                                    <p:cond delay="0"/>
                                  </p:stCondLst>
                                  <p:endCondLst>
                                    <p:cond evt="begin" delay="0">
                                      <p:tn val="5"/>
                                    </p:cond>
                                  </p:endCondLst>
                                  <p:childTnLst>
                                    <p:set>
                                      <p:cBhvr>
                                        <p:cTn id="6" dur="0"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05262" y="0"/>
            <a:ext cx="10515600" cy="918148"/>
          </a:xfrm>
        </p:spPr>
        <p:txBody>
          <a:bodyPr/>
          <a:lstStyle>
            <a:lvl1pPr>
              <a:defRPr>
                <a:latin typeface="Comic Sans MS" panose="030F0702030302020204" pitchFamily="66" charset="0"/>
              </a:defRPr>
            </a:lvl1pPr>
          </a:lstStyle>
          <a:p>
            <a:r>
              <a:rPr lang="zh-CN" altLang="en-US" dirty="0"/>
              <a:t>  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Rectangle 12"/>
          <p:cNvSpPr>
            <a:spLocks noChangeArrowheads="1"/>
          </p:cNvSpPr>
          <p:nvPr userDrawn="1"/>
        </p:nvSpPr>
        <p:spPr bwMode="auto">
          <a:xfrm>
            <a:off x="11334788" y="6429396"/>
            <a:ext cx="857213" cy="357166"/>
          </a:xfrm>
          <a:prstGeom prst="rect">
            <a:avLst/>
          </a:prstGeom>
          <a:noFill/>
          <a:ln w="9525">
            <a:noFill/>
            <a:miter lim="800000"/>
            <a:headEnd/>
            <a:tailEnd/>
          </a:ln>
        </p:spPr>
        <p:txBody>
          <a:bodyPr/>
          <a:lstStyle/>
          <a:p>
            <a:pPr algn="l" rtl="0" fontAlgn="base">
              <a:spcBef>
                <a:spcPct val="50000"/>
              </a:spcBef>
              <a:spcAft>
                <a:spcPct val="0"/>
              </a:spcAft>
              <a:buClrTx/>
              <a:buSzTx/>
              <a:buFontTx/>
              <a:buNone/>
              <a:defRPr/>
            </a:pPr>
            <a:r>
              <a:rPr kumimoji="0" lang="en-US" altLang="zh-CN" sz="1400" b="0" kern="1200" dirty="0">
                <a:solidFill>
                  <a:srgbClr val="000000"/>
                </a:solidFill>
                <a:latin typeface="Arial" charset="0"/>
                <a:ea typeface="宋体" charset="-122"/>
                <a:cs typeface="+mn-cs"/>
              </a:rPr>
              <a:t>1.</a:t>
            </a:r>
            <a:fld id="{F4D3351F-5747-48E9-B250-8388BD0AD643}" type="slidenum">
              <a:rPr kumimoji="0" lang="en-US" altLang="zh-CN" sz="1400" b="0" kern="1200" smtClean="0">
                <a:solidFill>
                  <a:srgbClr val="000000"/>
                </a:solidFill>
                <a:latin typeface="Arial" charset="0"/>
                <a:ea typeface="宋体" charset="-122"/>
                <a:cs typeface="+mn-cs"/>
              </a:rPr>
              <a:pPr algn="l" rtl="0" fontAlgn="base">
                <a:spcBef>
                  <a:spcPct val="50000"/>
                </a:spcBef>
                <a:spcAft>
                  <a:spcPct val="0"/>
                </a:spcAft>
                <a:buClrTx/>
                <a:buSzTx/>
                <a:buFontTx/>
                <a:buNone/>
                <a:defRPr/>
              </a:pPr>
              <a:t>‹#›</a:t>
            </a:fld>
            <a:endParaRPr kumimoji="0" lang="en-US" altLang="zh-CN" sz="1400" b="0" kern="1200" dirty="0">
              <a:solidFill>
                <a:srgbClr val="000000"/>
              </a:solidFill>
              <a:latin typeface="Arial" charset="0"/>
              <a:ea typeface="宋体" charset="-122"/>
              <a:cs typeface="+mn-cs"/>
            </a:endParaRPr>
          </a:p>
        </p:txBody>
      </p:sp>
      <p:sp>
        <p:nvSpPr>
          <p:cNvPr id="8" name="日期占位符 2"/>
          <p:cNvSpPr txBox="1">
            <a:spLocks/>
          </p:cNvSpPr>
          <p:nvPr userDrawn="1"/>
        </p:nvSpPr>
        <p:spPr>
          <a:xfrm>
            <a:off x="815081" y="6356350"/>
            <a:ext cx="2743200" cy="365125"/>
          </a:xfrm>
          <a:prstGeom prst="rect">
            <a:avLst/>
          </a:prstGeom>
        </p:spPr>
        <p:txBody>
          <a:bodyPr vert="horz" lIns="91440" tIns="45720" rIns="91440" bIns="45720" rtlCol="0" anchor="ctr"/>
          <a:lstStyle>
            <a:defPPr>
              <a:defRPr lang="zh-CN"/>
            </a:defPPr>
            <a:lvl1pPr algn="l" rtl="0" fontAlgn="base">
              <a:spcBef>
                <a:spcPct val="20000"/>
              </a:spcBef>
              <a:spcAft>
                <a:spcPct val="0"/>
              </a:spcAft>
              <a:buClr>
                <a:schemeClr val="accent1"/>
              </a:buClr>
              <a:buSzPct val="80000"/>
              <a:buFont typeface="Wingdings" pitchFamily="2" charset="2"/>
              <a:defRPr kumimoji="1" sz="1200" b="1" kern="1200">
                <a:solidFill>
                  <a:schemeClr val="tx1">
                    <a:tint val="75000"/>
                  </a:schemeClr>
                </a:solidFill>
                <a:latin typeface="Arial" charset="0"/>
                <a:ea typeface="宋体" charset="-122"/>
                <a:cs typeface="+mn-cs"/>
              </a:defRPr>
            </a:lvl1pPr>
            <a:lvl2pPr marL="4572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2pPr>
            <a:lvl3pPr marL="9144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3pPr>
            <a:lvl4pPr marL="13716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4pPr>
            <a:lvl5pPr marL="1828800" algn="l" rtl="0" fontAlgn="base">
              <a:spcBef>
                <a:spcPct val="20000"/>
              </a:spcBef>
              <a:spcAft>
                <a:spcPct val="0"/>
              </a:spcAft>
              <a:buClr>
                <a:schemeClr val="accent1"/>
              </a:buClr>
              <a:buSzPct val="80000"/>
              <a:buFont typeface="Wingdings" pitchFamily="2" charset="2"/>
              <a:defRPr kumimoji="1" sz="2000" b="1" kern="1200">
                <a:solidFill>
                  <a:srgbClr val="FF3300"/>
                </a:solidFill>
                <a:latin typeface="Arial" charset="0"/>
                <a:ea typeface="宋体" charset="-122"/>
                <a:cs typeface="+mn-cs"/>
              </a:defRPr>
            </a:lvl5pPr>
            <a:lvl6pPr marL="2286000" algn="l" defTabSz="914400" rtl="0" eaLnBrk="1" latinLnBrk="0" hangingPunct="1">
              <a:defRPr kumimoji="1" sz="2000" b="1" kern="1200">
                <a:solidFill>
                  <a:srgbClr val="FF3300"/>
                </a:solidFill>
                <a:latin typeface="Arial" charset="0"/>
                <a:ea typeface="宋体" charset="-122"/>
                <a:cs typeface="+mn-cs"/>
              </a:defRPr>
            </a:lvl6pPr>
            <a:lvl7pPr marL="2743200" algn="l" defTabSz="914400" rtl="0" eaLnBrk="1" latinLnBrk="0" hangingPunct="1">
              <a:defRPr kumimoji="1" sz="2000" b="1" kern="1200">
                <a:solidFill>
                  <a:srgbClr val="FF3300"/>
                </a:solidFill>
                <a:latin typeface="Arial" charset="0"/>
                <a:ea typeface="宋体" charset="-122"/>
                <a:cs typeface="+mn-cs"/>
              </a:defRPr>
            </a:lvl7pPr>
            <a:lvl8pPr marL="3200400" algn="l" defTabSz="914400" rtl="0" eaLnBrk="1" latinLnBrk="0" hangingPunct="1">
              <a:defRPr kumimoji="1" sz="2000" b="1" kern="1200">
                <a:solidFill>
                  <a:srgbClr val="FF3300"/>
                </a:solidFill>
                <a:latin typeface="Arial" charset="0"/>
                <a:ea typeface="宋体" charset="-122"/>
                <a:cs typeface="+mn-cs"/>
              </a:defRPr>
            </a:lvl8pPr>
            <a:lvl9pPr marL="3657600" algn="l" defTabSz="914400" rtl="0" eaLnBrk="1" latinLnBrk="0" hangingPunct="1">
              <a:defRPr kumimoji="1" sz="2000" b="1" kern="1200">
                <a:solidFill>
                  <a:srgbClr val="FF3300"/>
                </a:solidFill>
                <a:latin typeface="Arial" charset="0"/>
                <a:ea typeface="宋体" charset="-122"/>
                <a:cs typeface="+mn-cs"/>
              </a:defRPr>
            </a:lvl9pPr>
          </a:lstStyle>
          <a:p>
            <a:fld id="{B88DEFFD-42F8-4A95-B70A-FF94A7064F2A}" type="datetimeFigureOut">
              <a:rPr lang="zh-CN" altLang="en-US" smtClean="0"/>
              <a:pPr/>
              <a:t>2024/9/4</a:t>
            </a:fld>
            <a:endParaRPr lang="zh-CN" altLang="en-US" dirty="0"/>
          </a:p>
        </p:txBody>
      </p:sp>
    </p:spTree>
    <p:extLst>
      <p:ext uri="{BB962C8B-B14F-4D97-AF65-F5344CB8AC3E}">
        <p14:creationId xmlns:p14="http://schemas.microsoft.com/office/powerpoint/2010/main" val="128515364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5" name="页脚占位符 4"/>
          <p:cNvSpPr>
            <a:spLocks noGrp="1"/>
          </p:cNvSpPr>
          <p:nvPr>
            <p:ph type="ftr" sz="quarter" idx="11"/>
          </p:nvPr>
        </p:nvSpPr>
        <p:spPr/>
        <p:txBody>
          <a:bodyPr/>
          <a:lstStyle/>
          <a:p>
            <a:r>
              <a:rPr lang="en-US" altLang="zh-CN" dirty="0" err="1"/>
              <a:t>ZJU_Computer</a:t>
            </a:r>
            <a:r>
              <a:rPr lang="en-US" altLang="zh-CN" dirty="0"/>
              <a:t> Architecture</a:t>
            </a:r>
          </a:p>
        </p:txBody>
      </p:sp>
      <p:sp>
        <p:nvSpPr>
          <p:cNvPr id="6" name="灯片编号占位符 5"/>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7" name="标题占位符 1"/>
          <p:cNvSpPr txBox="1">
            <a:spLocks/>
          </p:cNvSpPr>
          <p:nvPr/>
        </p:nvSpPr>
        <p:spPr>
          <a:xfrm>
            <a:off x="1336430" y="16803"/>
            <a:ext cx="10308585" cy="918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FFFFFF"/>
                </a:solidFill>
                <a:latin typeface="黑体" panose="02010609060101010101" pitchFamily="49" charset="-122"/>
                <a:ea typeface="黑体" panose="02010609060101010101" pitchFamily="49"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421756755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6803"/>
            <a:ext cx="10273416" cy="918148"/>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2542963817"/>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355603" y="0"/>
            <a:ext cx="10515600" cy="937846"/>
          </a:xfrm>
        </p:spPr>
        <p:txBody>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5612344-7435-4AF2-8483-D2827B26ADBD}" type="slidenum">
              <a:rPr lang="en-US" altLang="zh-CN" smtClean="0"/>
              <a:pPr/>
              <a:t>‹#›</a:t>
            </a:fld>
            <a:r>
              <a:rPr lang="en-US" altLang="zh-CN"/>
              <a:t>/21</a:t>
            </a:r>
          </a:p>
        </p:txBody>
      </p:sp>
    </p:spTree>
    <p:extLst>
      <p:ext uri="{BB962C8B-B14F-4D97-AF65-F5344CB8AC3E}">
        <p14:creationId xmlns:p14="http://schemas.microsoft.com/office/powerpoint/2010/main" val="59267842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528001" y="0"/>
            <a:ext cx="10515600" cy="918148"/>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4" name="页脚占位符 3"/>
          <p:cNvSpPr>
            <a:spLocks noGrp="1"/>
          </p:cNvSpPr>
          <p:nvPr>
            <p:ph type="ftr" sz="quarter" idx="11"/>
          </p:nvPr>
        </p:nvSpPr>
        <p:spPr/>
        <p:txBody>
          <a:bodyPr/>
          <a:lstStyle/>
          <a:p>
            <a:r>
              <a:rPr lang="en-US" altLang="zh-CN" dirty="0" err="1"/>
              <a:t>ZJU_Computer</a:t>
            </a:r>
            <a:r>
              <a:rPr lang="en-US" altLang="zh-CN" dirty="0"/>
              <a:t> Architecture</a:t>
            </a:r>
          </a:p>
        </p:txBody>
      </p:sp>
      <p:sp>
        <p:nvSpPr>
          <p:cNvPr id="5" name="灯片编号占位符 4"/>
          <p:cNvSpPr>
            <a:spLocks noGrp="1"/>
          </p:cNvSpPr>
          <p:nvPr>
            <p:ph type="sldNum" sz="quarter" idx="12"/>
          </p:nvPr>
        </p:nvSpPr>
        <p:spPr/>
        <p:txBody>
          <a:bodyPr/>
          <a:lstStyle/>
          <a:p>
            <a:fld id="{5D5AE774-6095-44AF-A5F0-8C419E083BCC}" type="slidenum">
              <a:rPr lang="zh-CN" altLang="en-US" smtClean="0"/>
              <a:t>‹#›</a:t>
            </a:fld>
            <a:endParaRPr lang="zh-CN" altLang="en-US"/>
          </a:p>
        </p:txBody>
      </p:sp>
    </p:spTree>
    <p:extLst>
      <p:ext uri="{BB962C8B-B14F-4D97-AF65-F5344CB8AC3E}">
        <p14:creationId xmlns:p14="http://schemas.microsoft.com/office/powerpoint/2010/main" val="55826745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8DEFFD-42F8-4A95-B70A-FF94A7064F2A}" type="datetimeFigureOut">
              <a:rPr lang="zh-CN" altLang="en-US" smtClean="0"/>
              <a:t>2024/9/4</a:t>
            </a:fld>
            <a:endParaRPr lang="zh-CN" altLang="en-US"/>
          </a:p>
        </p:txBody>
      </p:sp>
      <p:sp>
        <p:nvSpPr>
          <p:cNvPr id="3" name="页脚占位符 2"/>
          <p:cNvSpPr>
            <a:spLocks noGrp="1"/>
          </p:cNvSpPr>
          <p:nvPr>
            <p:ph type="ftr" sz="quarter" idx="11"/>
          </p:nvPr>
        </p:nvSpPr>
        <p:spPr/>
        <p:txBody>
          <a:bodyPr/>
          <a:lstStyle/>
          <a:p>
            <a:r>
              <a:rPr lang="en-US" altLang="zh-CN" dirty="0" err="1"/>
              <a:t>ZJU_Computer</a:t>
            </a:r>
            <a:r>
              <a:rPr lang="en-US" altLang="zh-CN" dirty="0"/>
              <a:t> Architecture</a:t>
            </a:r>
          </a:p>
        </p:txBody>
      </p:sp>
      <p:sp>
        <p:nvSpPr>
          <p:cNvPr id="4" name="灯片编号占位符 3"/>
          <p:cNvSpPr>
            <a:spLocks noGrp="1"/>
          </p:cNvSpPr>
          <p:nvPr>
            <p:ph type="sldNum" sz="quarter" idx="12"/>
          </p:nvPr>
        </p:nvSpPr>
        <p:spPr/>
        <p:txBody>
          <a:bodyPr/>
          <a:lstStyle/>
          <a:p>
            <a:fld id="{5D5AE774-6095-44AF-A5F0-8C419E083BCC}" type="slidenum">
              <a:rPr lang="zh-CN" altLang="en-US" smtClean="0"/>
              <a:t>‹#›</a:t>
            </a:fld>
            <a:endParaRPr lang="zh-CN" altLang="en-US"/>
          </a:p>
        </p:txBody>
      </p:sp>
      <p:sp>
        <p:nvSpPr>
          <p:cNvPr id="5" name="标题 1"/>
          <p:cNvSpPr>
            <a:spLocks noGrp="1"/>
          </p:cNvSpPr>
          <p:nvPr>
            <p:ph type="title"/>
          </p:nvPr>
        </p:nvSpPr>
        <p:spPr>
          <a:xfrm>
            <a:off x="1528001" y="0"/>
            <a:ext cx="10515600" cy="918148"/>
          </a:xfrm>
        </p:spPr>
        <p:txBody>
          <a:bodyPr/>
          <a:lstStyle/>
          <a:p>
            <a:r>
              <a:rPr lang="zh-CN" altLang="en-US"/>
              <a:t>单击此处编辑母版标题样式</a:t>
            </a:r>
          </a:p>
        </p:txBody>
      </p:sp>
    </p:spTree>
    <p:extLst>
      <p:ext uri="{BB962C8B-B14F-4D97-AF65-F5344CB8AC3E}">
        <p14:creationId xmlns:p14="http://schemas.microsoft.com/office/powerpoint/2010/main" val="2044192465"/>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6.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5.png"/><Relationship Id="rId2" Type="http://schemas.openxmlformats.org/officeDocument/2006/relationships/slideLayout" Target="../slideLayouts/slideLayout15.xml"/><Relationship Id="rId16" Type="http://schemas.openxmlformats.org/officeDocument/2006/relationships/theme" Target="../theme/theme2.xml"/><Relationship Id="rId20" Type="http://schemas.openxmlformats.org/officeDocument/2006/relationships/image" Target="../media/image8.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7.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p:nvSpPr>
        <p:spPr>
          <a:xfrm rot="16200000">
            <a:off x="6178415" y="-5048568"/>
            <a:ext cx="954000" cy="11052000"/>
          </a:xfrm>
          <a:prstGeom prst="rect">
            <a:avLst/>
          </a:prstGeom>
          <a:gradFill flip="none" rotWithShape="1">
            <a:gsLst>
              <a:gs pos="0">
                <a:srgbClr val="28284E"/>
              </a:gs>
              <a:gs pos="85000">
                <a:srgbClr val="317CC1"/>
              </a:gs>
              <a:gs pos="100000">
                <a:schemeClr val="accent1">
                  <a:lumMod val="30000"/>
                  <a:lumOff val="7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1402907" y="-9841"/>
            <a:ext cx="10515600" cy="91814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113692"/>
            <a:ext cx="10515600" cy="506327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DEFFD-42F8-4A95-B70A-FF94A7064F2A}" type="datetimeFigureOut">
              <a:rPr lang="zh-CN" altLang="en-US" smtClean="0"/>
              <a:t>2024/9/4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b="0" dirty="0" err="1">
                <a:solidFill>
                  <a:schemeClr val="tx1"/>
                </a:solidFill>
              </a:rPr>
              <a:t>ZJU_Computer</a:t>
            </a:r>
            <a:r>
              <a:rPr lang="en-US" altLang="zh-CN" b="0" dirty="0">
                <a:solidFill>
                  <a:schemeClr val="tx1"/>
                </a:solidFill>
              </a:rPr>
              <a:t> Architecture</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1.</a:t>
            </a:r>
            <a:fld id="{5D5AE774-6095-44AF-A5F0-8C419E083BCC}" type="slidenum">
              <a:rPr lang="zh-CN" altLang="en-US" smtClean="0"/>
              <a:pPr/>
              <a:t>‹#›</a:t>
            </a:fld>
            <a:endParaRPr lang="zh-CN" altLang="en-US" dirty="0"/>
          </a:p>
        </p:txBody>
      </p:sp>
      <p:pic>
        <p:nvPicPr>
          <p:cNvPr id="7" name="图片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0" y="0"/>
            <a:ext cx="1152430" cy="954000"/>
          </a:xfrm>
          <a:prstGeom prst="rect">
            <a:avLst/>
          </a:prstGeom>
        </p:spPr>
      </p:pic>
      <p:sp>
        <p:nvSpPr>
          <p:cNvPr id="9"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167517055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33"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Lst>
  <p:transition>
    <p:random/>
  </p:transition>
  <p:hf hdr="0" ftr="0"/>
  <p:txStyles>
    <p:titleStyle>
      <a:lvl1pPr algn="l" defTabSz="914400" rtl="0" eaLnBrk="1" latinLnBrk="0" hangingPunct="1">
        <a:lnSpc>
          <a:spcPct val="90000"/>
        </a:lnSpc>
        <a:spcBef>
          <a:spcPct val="0"/>
        </a:spcBef>
        <a:buNone/>
        <a:defRPr sz="4400" b="1" kern="1200">
          <a:solidFill>
            <a:srgbClr val="FFFFFF"/>
          </a:solidFill>
          <a:latin typeface="Comic Sans MS" panose="030F0702030302020204" pitchFamily="66"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endParaRPr lang="en-US" altLang="zh-CN" sz="1400" dirty="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2834" y="165100"/>
            <a:ext cx="1318684"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9167284" y="6248400"/>
            <a:ext cx="1775883"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0138833" y="6283325"/>
            <a:ext cx="1924051"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userDrawn="1"/>
        </p:nvSpPr>
        <p:spPr>
          <a:xfrm>
            <a:off x="4038600" y="5625263"/>
            <a:ext cx="4762533" cy="404812"/>
          </a:xfrm>
          <a:prstGeom prst="rect">
            <a:avLst/>
          </a:prstGeom>
        </p:spPr>
        <p: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endParaRPr kumimoji="1" lang="en-US" altLang="zh-CN" sz="1800" b="0" i="0" u="none" strike="noStrike" kern="1200" cap="none" spc="0" normalizeH="0" baseline="0" noProof="0" dirty="0">
              <a:ln>
                <a:noFill/>
              </a:ln>
              <a:solidFill>
                <a:schemeClr val="tx1"/>
              </a:solidFill>
              <a:effectLst/>
              <a:uLnTx/>
              <a:uFillTx/>
              <a:latin typeface="Arial" charset="0"/>
              <a:ea typeface="宋体" charset="-122"/>
              <a:cs typeface="+mn-cs"/>
            </a:endParaRPr>
          </a:p>
        </p:txBody>
      </p:sp>
    </p:spTree>
    <p:extLst>
      <p:ext uri="{BB962C8B-B14F-4D97-AF65-F5344CB8AC3E}">
        <p14:creationId xmlns:p14="http://schemas.microsoft.com/office/powerpoint/2010/main" val="75671907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Lst>
  <p:transition spd="slow">
    <p:pull dir="ru"/>
  </p:transition>
  <p:hf hdr="0" ftr="0"/>
  <p:txStyles>
    <p:titleStyle>
      <a:lvl1pPr algn="l" rtl="0" eaLnBrk="1" fontAlgn="base" hangingPunct="1">
        <a:spcBef>
          <a:spcPct val="0"/>
        </a:spcBef>
        <a:spcAft>
          <a:spcPct val="0"/>
        </a:spcAft>
        <a:defRPr sz="4400">
          <a:solidFill>
            <a:srgbClr val="FF3300"/>
          </a:solidFill>
          <a:latin typeface="+mj-lt"/>
          <a:ea typeface="+mj-ea"/>
          <a:cs typeface="+mj-cs"/>
        </a:defRPr>
      </a:lvl1pPr>
      <a:lvl2pPr algn="l" rtl="0" eaLnBrk="1" fontAlgn="base" hangingPunct="1">
        <a:spcBef>
          <a:spcPct val="0"/>
        </a:spcBef>
        <a:spcAft>
          <a:spcPct val="0"/>
        </a:spcAft>
        <a:defRPr sz="4400">
          <a:solidFill>
            <a:srgbClr val="FF3300"/>
          </a:solidFill>
          <a:latin typeface="Arial" pitchFamily="34" charset="0"/>
          <a:ea typeface="华文行楷" pitchFamily="2" charset="-122"/>
        </a:defRPr>
      </a:lvl2pPr>
      <a:lvl3pPr algn="l" rtl="0" eaLnBrk="1" fontAlgn="base" hangingPunct="1">
        <a:spcBef>
          <a:spcPct val="0"/>
        </a:spcBef>
        <a:spcAft>
          <a:spcPct val="0"/>
        </a:spcAft>
        <a:defRPr sz="4400">
          <a:solidFill>
            <a:srgbClr val="FF3300"/>
          </a:solidFill>
          <a:latin typeface="Arial" pitchFamily="34" charset="0"/>
          <a:ea typeface="华文行楷" pitchFamily="2" charset="-122"/>
        </a:defRPr>
      </a:lvl3pPr>
      <a:lvl4pPr algn="l" rtl="0" eaLnBrk="1" fontAlgn="base" hangingPunct="1">
        <a:spcBef>
          <a:spcPct val="0"/>
        </a:spcBef>
        <a:spcAft>
          <a:spcPct val="0"/>
        </a:spcAft>
        <a:defRPr sz="4400">
          <a:solidFill>
            <a:srgbClr val="FF3300"/>
          </a:solidFill>
          <a:latin typeface="Arial" pitchFamily="34" charset="0"/>
          <a:ea typeface="华文行楷" pitchFamily="2" charset="-122"/>
        </a:defRPr>
      </a:lvl4pPr>
      <a:lvl5pPr algn="l" rtl="0" eaLnBrk="1" fontAlgn="base" hangingPunct="1">
        <a:spcBef>
          <a:spcPct val="0"/>
        </a:spcBef>
        <a:spcAft>
          <a:spcPct val="0"/>
        </a:spcAft>
        <a:defRPr sz="4400">
          <a:solidFill>
            <a:srgbClr val="FF3300"/>
          </a:solidFill>
          <a:latin typeface="Arial" pitchFamily="34" charset="0"/>
          <a:ea typeface="华文行楷" pitchFamily="2" charset="-122"/>
        </a:defRPr>
      </a:lvl5pPr>
      <a:lvl6pPr marL="457200" algn="l" rtl="0" eaLnBrk="1" fontAlgn="base" hangingPunct="1">
        <a:spcBef>
          <a:spcPct val="0"/>
        </a:spcBef>
        <a:spcAft>
          <a:spcPct val="0"/>
        </a:spcAft>
        <a:defRPr sz="4400">
          <a:solidFill>
            <a:srgbClr val="FF3300"/>
          </a:solidFill>
          <a:latin typeface="Arial" pitchFamily="34" charset="0"/>
          <a:ea typeface="华文行楷" pitchFamily="2" charset="-122"/>
        </a:defRPr>
      </a:lvl6pPr>
      <a:lvl7pPr marL="914400" algn="l" rtl="0" eaLnBrk="1" fontAlgn="base" hangingPunct="1">
        <a:spcBef>
          <a:spcPct val="0"/>
        </a:spcBef>
        <a:spcAft>
          <a:spcPct val="0"/>
        </a:spcAft>
        <a:defRPr sz="4400">
          <a:solidFill>
            <a:srgbClr val="FF3300"/>
          </a:solidFill>
          <a:latin typeface="Arial" pitchFamily="34" charset="0"/>
          <a:ea typeface="华文行楷" pitchFamily="2" charset="-122"/>
        </a:defRPr>
      </a:lvl7pPr>
      <a:lvl8pPr marL="1371600" algn="l" rtl="0" eaLnBrk="1" fontAlgn="base" hangingPunct="1">
        <a:spcBef>
          <a:spcPct val="0"/>
        </a:spcBef>
        <a:spcAft>
          <a:spcPct val="0"/>
        </a:spcAft>
        <a:defRPr sz="4400">
          <a:solidFill>
            <a:srgbClr val="FF3300"/>
          </a:solidFill>
          <a:latin typeface="Arial" pitchFamily="34" charset="0"/>
          <a:ea typeface="华文行楷" pitchFamily="2" charset="-122"/>
        </a:defRPr>
      </a:lvl8pPr>
      <a:lvl9pPr marL="1828800" algn="l" rtl="0" eaLnBrk="1" fontAlgn="base" hangingPunct="1">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1" fontAlgn="base" hangingPunct="1">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1" fontAlgn="base" hangingPunct="1">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1" fontAlgn="base" hangingPunct="1">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bin"/><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erson.zju.edu.cn/heshuibing"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s://shuibing9420.github.i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www.sun.com/microelectronics/sparc/SPARCfacts.html"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文本框 1"/>
          <p:cNvSpPr txBox="1"/>
          <p:nvPr/>
        </p:nvSpPr>
        <p:spPr>
          <a:xfrm>
            <a:off x="1991544" y="1268760"/>
            <a:ext cx="7986866" cy="2554545"/>
          </a:xfrm>
          <a:prstGeom prst="rect">
            <a:avLst/>
          </a:prstGeom>
          <a:noFill/>
        </p:spPr>
        <p:txBody>
          <a:bodyPr wrap="none" rtlCol="0">
            <a:spAutoFit/>
          </a:bodyPr>
          <a:lstStyle/>
          <a:p>
            <a:r>
              <a:rPr lang="en-US" altLang="zh-CN" sz="4000" dirty="0">
                <a:solidFill>
                  <a:srgbClr val="9933FF"/>
                </a:solidFill>
              </a:rPr>
              <a:t>Computer Architecture </a:t>
            </a:r>
          </a:p>
          <a:p>
            <a:r>
              <a:rPr lang="en-US" altLang="zh-CN" sz="4000" dirty="0">
                <a:solidFill>
                  <a:srgbClr val="9933FF"/>
                </a:solidFill>
              </a:rPr>
              <a:t>        ----A Quantitative Approach</a:t>
            </a:r>
          </a:p>
          <a:p>
            <a:r>
              <a:rPr lang="en-US" altLang="zh-CN" sz="4000" dirty="0">
                <a:solidFill>
                  <a:srgbClr val="9933FF"/>
                </a:solidFill>
              </a:rPr>
              <a:t>                     </a:t>
            </a:r>
            <a:r>
              <a:rPr lang="en-US" altLang="zh-CN" sz="2400" dirty="0">
                <a:solidFill>
                  <a:srgbClr val="9933FF"/>
                </a:solidFill>
              </a:rPr>
              <a:t>2024.fall</a:t>
            </a:r>
            <a:r>
              <a:rPr lang="en-US" altLang="zh-CN" sz="4000" dirty="0">
                <a:solidFill>
                  <a:srgbClr val="9933FF"/>
                </a:solidFill>
              </a:rPr>
              <a:t> </a:t>
            </a:r>
          </a:p>
          <a:p>
            <a:endParaRPr lang="zh-CN" altLang="en-US"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normAutofit/>
          </a:bodyPr>
          <a:lstStyle/>
          <a:p>
            <a:r>
              <a:rPr lang="en-US" altLang="zh-CN" dirty="0"/>
              <a:t>2018 interview</a:t>
            </a:r>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056282"/>
            <a:ext cx="3528392" cy="22902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399" y="3484663"/>
            <a:ext cx="4536504" cy="2558872"/>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04353" y="3346529"/>
            <a:ext cx="1762418" cy="2660254"/>
          </a:xfrm>
          <a:prstGeom prst="rect">
            <a:avLst/>
          </a:prstGeom>
        </p:spPr>
      </p:pic>
      <p:sp>
        <p:nvSpPr>
          <p:cNvPr id="7" name="矩形 6"/>
          <p:cNvSpPr/>
          <p:nvPr/>
        </p:nvSpPr>
        <p:spPr>
          <a:xfrm>
            <a:off x="7260221" y="3820573"/>
            <a:ext cx="4536504" cy="1631216"/>
          </a:xfrm>
          <a:prstGeom prst="rect">
            <a:avLst/>
          </a:prstGeom>
        </p:spPr>
        <p:txBody>
          <a:bodyPr wrap="square">
            <a:spAutoFit/>
          </a:bodyPr>
          <a:lstStyle/>
          <a:p>
            <a:r>
              <a:rPr lang="en-US" altLang="zh-CN" b="0" dirty="0">
                <a:solidFill>
                  <a:srgbClr val="444444"/>
                </a:solidFill>
                <a:latin typeface="Raleway"/>
              </a:rPr>
              <a:t> This book is essential reading for those tasked with leading any complex enterprise in the academic, not-for-profit, or for-profit sector.</a:t>
            </a:r>
            <a:endParaRPr lang="zh-CN" altLang="en-US" dirty="0"/>
          </a:p>
        </p:txBody>
      </p:sp>
      <p:sp>
        <p:nvSpPr>
          <p:cNvPr id="10" name="矩形 9"/>
          <p:cNvSpPr/>
          <p:nvPr/>
        </p:nvSpPr>
        <p:spPr>
          <a:xfrm>
            <a:off x="5519936" y="1306061"/>
            <a:ext cx="6120680" cy="1938992"/>
          </a:xfrm>
          <a:prstGeom prst="rect">
            <a:avLst/>
          </a:prstGeom>
        </p:spPr>
        <p:txBody>
          <a:bodyPr wrap="square">
            <a:spAutoFit/>
          </a:bodyPr>
          <a:lstStyle/>
          <a:p>
            <a:r>
              <a:rPr lang="en-US" altLang="zh-CN" b="0" dirty="0">
                <a:solidFill>
                  <a:srgbClr val="444444"/>
                </a:solidFill>
                <a:latin typeface="Raleway"/>
              </a:rPr>
              <a:t> </a:t>
            </a:r>
            <a:r>
              <a:rPr lang="en-US" altLang="zh-CN" sz="2400" dirty="0">
                <a:solidFill>
                  <a:srgbClr val="3333FF"/>
                </a:solidFill>
                <a:latin typeface="Raleway"/>
              </a:rPr>
              <a:t>For pioneering a systematic, quantitative approach to the design and evaluation of computer architecture with enduring impact on the microprocessor industry. </a:t>
            </a:r>
            <a:endParaRPr lang="zh-CN" altLang="en-US" sz="2400" dirty="0">
              <a:solidFill>
                <a:srgbClr val="3333FF"/>
              </a:solidFill>
            </a:endParaRPr>
          </a:p>
        </p:txBody>
      </p:sp>
      <p:sp>
        <p:nvSpPr>
          <p:cNvPr id="4" name="矩形 3"/>
          <p:cNvSpPr/>
          <p:nvPr/>
        </p:nvSpPr>
        <p:spPr>
          <a:xfrm>
            <a:off x="479376" y="6043535"/>
            <a:ext cx="10453474" cy="400110"/>
          </a:xfrm>
          <a:prstGeom prst="rect">
            <a:avLst/>
          </a:prstGeom>
        </p:spPr>
        <p:txBody>
          <a:bodyPr wrap="square">
            <a:spAutoFit/>
          </a:bodyPr>
          <a:lstStyle/>
          <a:p>
            <a:r>
              <a:rPr lang="zh-CN" altLang="en-US" dirty="0"/>
              <a:t>https://baijiahao.baidu.com/s?id=1607140815624945357&amp;wfr=spider&amp;for=pc</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US" altLang="zh-CN" dirty="0">
                <a:solidFill>
                  <a:schemeClr val="bg1"/>
                </a:solidFill>
              </a:rPr>
              <a:t>Prerequisite:</a:t>
            </a:r>
            <a:endParaRPr lang="en-US" altLang="zh-CN" b="0" dirty="0">
              <a:solidFill>
                <a:schemeClr val="bg1"/>
              </a:solidFill>
            </a:endParaRPr>
          </a:p>
        </p:txBody>
      </p:sp>
      <p:sp>
        <p:nvSpPr>
          <p:cNvPr id="690179" name="Rectangle 3"/>
          <p:cNvSpPr>
            <a:spLocks noGrp="1" noChangeArrowheads="1"/>
          </p:cNvSpPr>
          <p:nvPr>
            <p:ph idx="1"/>
          </p:nvPr>
        </p:nvSpPr>
        <p:spPr/>
        <p:txBody>
          <a:bodyPr/>
          <a:lstStyle/>
          <a:p>
            <a:r>
              <a:rPr lang="en-US" altLang="zh-CN" b="1" dirty="0"/>
              <a:t>Computer Organization</a:t>
            </a:r>
          </a:p>
          <a:p>
            <a:endParaRPr lang="en-US" altLang="zh-CN" b="1" dirty="0"/>
          </a:p>
          <a:p>
            <a:r>
              <a:rPr lang="en-US" altLang="zh-CN" b="1" dirty="0"/>
              <a:t>Survey: </a:t>
            </a:r>
          </a:p>
          <a:p>
            <a:pPr lvl="1"/>
            <a:r>
              <a:rPr lang="en-US" altLang="zh-CN" dirty="0">
                <a:solidFill>
                  <a:srgbClr val="3333FF"/>
                </a:solidFill>
              </a:rPr>
              <a:t>Digital Logical Design </a:t>
            </a:r>
          </a:p>
          <a:p>
            <a:pPr lvl="1"/>
            <a:r>
              <a:rPr lang="en-US" altLang="zh-CN" dirty="0">
                <a:solidFill>
                  <a:srgbClr val="3333FF"/>
                </a:solidFill>
              </a:rPr>
              <a:t>Computer Organization</a:t>
            </a:r>
          </a:p>
          <a:p>
            <a:pPr lvl="1"/>
            <a:r>
              <a:rPr lang="en-US" altLang="zh-CN" dirty="0"/>
              <a:t>Operating Systems</a:t>
            </a:r>
          </a:p>
          <a:p>
            <a:pPr lvl="1"/>
            <a:r>
              <a:rPr lang="en-US" altLang="zh-CN" dirty="0"/>
              <a:t>Techniques of Compiling / Fundamentals of Compiling</a:t>
            </a:r>
          </a:p>
          <a:p>
            <a:endParaRPr lang="en-US" altLang="zh-CN" sz="2800" b="1" dirty="0"/>
          </a:p>
        </p:txBody>
      </p:sp>
      <p:sp>
        <p:nvSpPr>
          <p:cNvPr id="690180" name="Rectangle 4"/>
          <p:cNvSpPr>
            <a:spLocks noChangeArrowheads="1"/>
          </p:cNvSpPr>
          <p:nvPr/>
        </p:nvSpPr>
        <p:spPr bwMode="auto">
          <a:xfrm>
            <a:off x="1524003" y="3594100"/>
            <a:ext cx="384175" cy="457200"/>
          </a:xfrm>
          <a:prstGeom prst="rect">
            <a:avLst/>
          </a:prstGeom>
          <a:noFill/>
          <a:ln w="9525" algn="ctr">
            <a:noFill/>
            <a:miter lim="800000"/>
            <a:headEnd/>
            <a:tailEnd/>
          </a:ln>
          <a:effectLst/>
        </p:spPr>
        <p:txBody>
          <a:bodyPr wrap="none" anchor="ctr">
            <a:spAutoFit/>
          </a:bodyPr>
          <a:lstStyle/>
          <a:p>
            <a:pPr indent="200025">
              <a:spcBef>
                <a:spcPct val="0"/>
              </a:spcBef>
              <a:buClrTx/>
              <a:buSzTx/>
            </a:pPr>
            <a:endParaRPr lang="zh-CN" altLang="zh-CN" sz="2400" b="0">
              <a:solidFill>
                <a:schemeClr val="tx1"/>
              </a:solidFill>
              <a:latin typeface="Times New Roman" pitchFamily="18" charset="0"/>
            </a:endParaRPr>
          </a:p>
        </p:txBody>
      </p:sp>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r>
              <a:rPr lang="en-US" altLang="zh-CN"/>
              <a:t>Topics in CA:</a:t>
            </a:r>
          </a:p>
        </p:txBody>
      </p:sp>
      <p:grpSp>
        <p:nvGrpSpPr>
          <p:cNvPr id="692227" name="Group 3"/>
          <p:cNvGrpSpPr>
            <a:grpSpLocks/>
          </p:cNvGrpSpPr>
          <p:nvPr/>
        </p:nvGrpSpPr>
        <p:grpSpPr bwMode="auto">
          <a:xfrm>
            <a:off x="2005016" y="1357301"/>
            <a:ext cx="8662987" cy="4975225"/>
            <a:chOff x="275" y="750"/>
            <a:chExt cx="5457" cy="3465"/>
          </a:xfrm>
        </p:grpSpPr>
        <p:sp>
          <p:nvSpPr>
            <p:cNvPr id="692228" name="Line 4"/>
            <p:cNvSpPr>
              <a:spLocks noChangeShapeType="1"/>
            </p:cNvSpPr>
            <p:nvPr/>
          </p:nvSpPr>
          <p:spPr bwMode="auto">
            <a:xfrm flipV="1">
              <a:off x="1204" y="2684"/>
              <a:ext cx="320" cy="592"/>
            </a:xfrm>
            <a:prstGeom prst="line">
              <a:avLst/>
            </a:prstGeom>
            <a:noFill/>
            <a:ln w="12700">
              <a:solidFill>
                <a:schemeClr val="tx1"/>
              </a:solidFill>
              <a:round/>
              <a:headEnd/>
              <a:tailEnd/>
            </a:ln>
            <a:effectLst/>
          </p:spPr>
          <p:txBody>
            <a:bodyPr wrap="none" anchor="ctr"/>
            <a:lstStyle/>
            <a:p>
              <a:endParaRPr lang="zh-CN" altLang="en-US"/>
            </a:p>
          </p:txBody>
        </p:sp>
        <p:sp>
          <p:nvSpPr>
            <p:cNvPr id="692229" name="Line 5"/>
            <p:cNvSpPr>
              <a:spLocks noChangeShapeType="1"/>
            </p:cNvSpPr>
            <p:nvPr/>
          </p:nvSpPr>
          <p:spPr bwMode="auto">
            <a:xfrm>
              <a:off x="1532" y="2688"/>
              <a:ext cx="1576" cy="0"/>
            </a:xfrm>
            <a:prstGeom prst="line">
              <a:avLst/>
            </a:prstGeom>
            <a:noFill/>
            <a:ln w="12700">
              <a:solidFill>
                <a:schemeClr val="tx1"/>
              </a:solidFill>
              <a:round/>
              <a:headEnd/>
              <a:tailEnd/>
            </a:ln>
            <a:effectLst/>
          </p:spPr>
          <p:txBody>
            <a:bodyPr wrap="none" anchor="ctr"/>
            <a:lstStyle/>
            <a:p>
              <a:endParaRPr lang="zh-CN" altLang="en-US"/>
            </a:p>
          </p:txBody>
        </p:sp>
        <p:sp>
          <p:nvSpPr>
            <p:cNvPr id="692230" name="Line 6"/>
            <p:cNvSpPr>
              <a:spLocks noChangeShapeType="1"/>
            </p:cNvSpPr>
            <p:nvPr/>
          </p:nvSpPr>
          <p:spPr bwMode="auto">
            <a:xfrm flipH="1">
              <a:off x="2772" y="2732"/>
              <a:ext cx="352" cy="568"/>
            </a:xfrm>
            <a:prstGeom prst="line">
              <a:avLst/>
            </a:prstGeom>
            <a:noFill/>
            <a:ln w="12700">
              <a:solidFill>
                <a:schemeClr val="tx1"/>
              </a:solidFill>
              <a:round/>
              <a:headEnd/>
              <a:tailEnd/>
            </a:ln>
            <a:effectLst/>
          </p:spPr>
          <p:txBody>
            <a:bodyPr wrap="none" anchor="ctr"/>
            <a:lstStyle/>
            <a:p>
              <a:endParaRPr lang="zh-CN" altLang="en-US"/>
            </a:p>
          </p:txBody>
        </p:sp>
        <p:sp>
          <p:nvSpPr>
            <p:cNvPr id="692231" name="Rectangle 7"/>
            <p:cNvSpPr>
              <a:spLocks noChangeArrowheads="1"/>
            </p:cNvSpPr>
            <p:nvPr/>
          </p:nvSpPr>
          <p:spPr bwMode="auto">
            <a:xfrm>
              <a:off x="1196" y="3268"/>
              <a:ext cx="1576" cy="144"/>
            </a:xfrm>
            <a:prstGeom prst="rect">
              <a:avLst/>
            </a:prstGeom>
            <a:noFill/>
            <a:ln w="12700">
              <a:solidFill>
                <a:schemeClr val="tx1"/>
              </a:solidFill>
              <a:miter lim="800000"/>
              <a:headEnd/>
              <a:tailEnd/>
            </a:ln>
            <a:effectLst/>
          </p:spPr>
          <p:txBody>
            <a:bodyPr wrap="none" anchor="ctr"/>
            <a:lstStyle/>
            <a:p>
              <a:endParaRPr lang="zh-CN" altLang="en-US"/>
            </a:p>
          </p:txBody>
        </p:sp>
        <p:sp>
          <p:nvSpPr>
            <p:cNvPr id="692232" name="Line 8"/>
            <p:cNvSpPr>
              <a:spLocks noChangeShapeType="1"/>
            </p:cNvSpPr>
            <p:nvPr/>
          </p:nvSpPr>
          <p:spPr bwMode="auto">
            <a:xfrm>
              <a:off x="3112" y="2716"/>
              <a:ext cx="0" cy="200"/>
            </a:xfrm>
            <a:prstGeom prst="line">
              <a:avLst/>
            </a:prstGeom>
            <a:noFill/>
            <a:ln w="12700">
              <a:solidFill>
                <a:schemeClr val="tx1"/>
              </a:solidFill>
              <a:round/>
              <a:headEnd/>
              <a:tailEnd/>
            </a:ln>
            <a:effectLst/>
          </p:spPr>
          <p:txBody>
            <a:bodyPr wrap="none" anchor="ctr"/>
            <a:lstStyle/>
            <a:p>
              <a:endParaRPr lang="zh-CN" altLang="en-US"/>
            </a:p>
          </p:txBody>
        </p:sp>
        <p:sp>
          <p:nvSpPr>
            <p:cNvPr id="692233" name="Line 9"/>
            <p:cNvSpPr>
              <a:spLocks noChangeShapeType="1"/>
            </p:cNvSpPr>
            <p:nvPr/>
          </p:nvSpPr>
          <p:spPr bwMode="auto">
            <a:xfrm flipH="1">
              <a:off x="2780" y="2924"/>
              <a:ext cx="336" cy="520"/>
            </a:xfrm>
            <a:prstGeom prst="line">
              <a:avLst/>
            </a:prstGeom>
            <a:noFill/>
            <a:ln w="12700">
              <a:solidFill>
                <a:schemeClr val="tx1"/>
              </a:solidFill>
              <a:round/>
              <a:headEnd/>
              <a:tailEnd/>
            </a:ln>
            <a:effectLst/>
          </p:spPr>
          <p:txBody>
            <a:bodyPr wrap="none" anchor="ctr"/>
            <a:lstStyle/>
            <a:p>
              <a:endParaRPr lang="zh-CN" altLang="en-US"/>
            </a:p>
          </p:txBody>
        </p:sp>
        <p:sp>
          <p:nvSpPr>
            <p:cNvPr id="692234" name="Rectangle 10"/>
            <p:cNvSpPr>
              <a:spLocks noChangeArrowheads="1"/>
            </p:cNvSpPr>
            <p:nvPr/>
          </p:nvSpPr>
          <p:spPr bwMode="auto">
            <a:xfrm>
              <a:off x="1180" y="3284"/>
              <a:ext cx="1680" cy="171"/>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400">
                  <a:solidFill>
                    <a:schemeClr val="tx1"/>
                  </a:solidFill>
                  <a:latin typeface="Comic Sans MS" pitchFamily="66" charset="0"/>
                </a:rPr>
                <a:t>Instruction Set Architecture</a:t>
              </a:r>
            </a:p>
          </p:txBody>
        </p:sp>
        <p:sp>
          <p:nvSpPr>
            <p:cNvPr id="692235" name="Rectangle 11"/>
            <p:cNvSpPr>
              <a:spLocks noChangeArrowheads="1"/>
            </p:cNvSpPr>
            <p:nvPr/>
          </p:nvSpPr>
          <p:spPr bwMode="auto">
            <a:xfrm>
              <a:off x="1172" y="3490"/>
              <a:ext cx="2142" cy="725"/>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rgbClr val="0000FF"/>
                  </a:solidFill>
                  <a:latin typeface="Comic Sans MS" pitchFamily="66" charset="0"/>
                </a:rPr>
                <a:t>Pipelining, Hazard Resolution,</a:t>
              </a:r>
            </a:p>
            <a:p>
              <a:pPr eaLnBrk="0" hangingPunct="0">
                <a:lnSpc>
                  <a:spcPct val="90000"/>
                </a:lnSpc>
                <a:spcBef>
                  <a:spcPct val="0"/>
                </a:spcBef>
                <a:buClrTx/>
                <a:buSzTx/>
                <a:buFontTx/>
                <a:buNone/>
              </a:pPr>
              <a:r>
                <a:rPr lang="en-US" altLang="zh-CN" sz="1800">
                  <a:solidFill>
                    <a:srgbClr val="FF0000"/>
                  </a:solidFill>
                  <a:latin typeface="Comic Sans MS" pitchFamily="66" charset="0"/>
                </a:rPr>
                <a:t>Superscalar, Reordering, </a:t>
              </a:r>
            </a:p>
            <a:p>
              <a:pPr eaLnBrk="0" hangingPunct="0">
                <a:lnSpc>
                  <a:spcPct val="90000"/>
                </a:lnSpc>
                <a:spcBef>
                  <a:spcPct val="0"/>
                </a:spcBef>
                <a:buClrTx/>
                <a:buSzTx/>
                <a:buFontTx/>
                <a:buNone/>
              </a:pPr>
              <a:r>
                <a:rPr lang="en-US" altLang="zh-CN" sz="1800">
                  <a:solidFill>
                    <a:srgbClr val="FF0000"/>
                  </a:solidFill>
                  <a:latin typeface="Comic Sans MS" pitchFamily="66" charset="0"/>
                </a:rPr>
                <a:t>Prediction, Speculation,</a:t>
              </a:r>
            </a:p>
            <a:p>
              <a:pPr eaLnBrk="0" hangingPunct="0">
                <a:lnSpc>
                  <a:spcPct val="90000"/>
                </a:lnSpc>
                <a:spcBef>
                  <a:spcPct val="0"/>
                </a:spcBef>
                <a:buClrTx/>
                <a:buSzTx/>
                <a:buFontTx/>
                <a:buNone/>
              </a:pPr>
              <a:r>
                <a:rPr lang="en-US" altLang="zh-CN" sz="1800">
                  <a:solidFill>
                    <a:schemeClr val="tx1"/>
                  </a:solidFill>
                  <a:latin typeface="Comic Sans MS" pitchFamily="66" charset="0"/>
                </a:rPr>
                <a:t>Vector, Dynamic Compilation</a:t>
              </a:r>
            </a:p>
          </p:txBody>
        </p:sp>
        <p:sp>
          <p:nvSpPr>
            <p:cNvPr id="692236" name="Rectangle 12"/>
            <p:cNvSpPr>
              <a:spLocks noChangeArrowheads="1"/>
            </p:cNvSpPr>
            <p:nvPr/>
          </p:nvSpPr>
          <p:spPr bwMode="auto">
            <a:xfrm>
              <a:off x="3140" y="2890"/>
              <a:ext cx="1403" cy="557"/>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Addressing,</a:t>
              </a:r>
            </a:p>
            <a:p>
              <a:pPr eaLnBrk="0" hangingPunct="0">
                <a:lnSpc>
                  <a:spcPct val="90000"/>
                </a:lnSpc>
                <a:spcBef>
                  <a:spcPct val="0"/>
                </a:spcBef>
                <a:buClrTx/>
                <a:buSzTx/>
                <a:buFontTx/>
                <a:buNone/>
              </a:pPr>
              <a:r>
                <a:rPr lang="en-US" altLang="zh-CN" sz="1800">
                  <a:solidFill>
                    <a:schemeClr val="tx1"/>
                  </a:solidFill>
                  <a:latin typeface="Comic Sans MS" pitchFamily="66" charset="0"/>
                </a:rPr>
                <a:t>Protection,</a:t>
              </a:r>
            </a:p>
            <a:p>
              <a:pPr eaLnBrk="0" hangingPunct="0">
                <a:lnSpc>
                  <a:spcPct val="90000"/>
                </a:lnSpc>
                <a:spcBef>
                  <a:spcPct val="0"/>
                </a:spcBef>
                <a:buClrTx/>
                <a:buSzTx/>
                <a:buFontTx/>
                <a:buNone/>
              </a:pPr>
              <a:r>
                <a:rPr lang="en-US" altLang="zh-CN" sz="1800">
                  <a:solidFill>
                    <a:schemeClr val="tx1"/>
                  </a:solidFill>
                  <a:latin typeface="Comic Sans MS" pitchFamily="66" charset="0"/>
                </a:rPr>
                <a:t>Exception Handling</a:t>
              </a:r>
            </a:p>
          </p:txBody>
        </p:sp>
        <p:sp>
          <p:nvSpPr>
            <p:cNvPr id="692237" name="Rectangle 13"/>
            <p:cNvSpPr>
              <a:spLocks noChangeArrowheads="1"/>
            </p:cNvSpPr>
            <p:nvPr/>
          </p:nvSpPr>
          <p:spPr bwMode="auto">
            <a:xfrm>
              <a:off x="1532" y="2756"/>
              <a:ext cx="1288" cy="328"/>
            </a:xfrm>
            <a:prstGeom prst="rect">
              <a:avLst/>
            </a:prstGeom>
            <a:noFill/>
            <a:ln w="12700">
              <a:solidFill>
                <a:schemeClr val="tx1"/>
              </a:solidFill>
              <a:miter lim="800000"/>
              <a:headEnd/>
              <a:tailEnd/>
            </a:ln>
            <a:effectLst/>
          </p:spPr>
          <p:txBody>
            <a:bodyPr wrap="none" anchor="ctr"/>
            <a:lstStyle/>
            <a:p>
              <a:endParaRPr lang="zh-CN" altLang="en-US"/>
            </a:p>
          </p:txBody>
        </p:sp>
        <p:sp>
          <p:nvSpPr>
            <p:cNvPr id="692238" name="Rectangle 14"/>
            <p:cNvSpPr>
              <a:spLocks noChangeArrowheads="1"/>
            </p:cNvSpPr>
            <p:nvPr/>
          </p:nvSpPr>
          <p:spPr bwMode="auto">
            <a:xfrm>
              <a:off x="1780" y="2842"/>
              <a:ext cx="716"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L1 Cache</a:t>
              </a:r>
            </a:p>
          </p:txBody>
        </p:sp>
        <p:sp>
          <p:nvSpPr>
            <p:cNvPr id="692239" name="Rectangle 15"/>
            <p:cNvSpPr>
              <a:spLocks noChangeArrowheads="1"/>
            </p:cNvSpPr>
            <p:nvPr/>
          </p:nvSpPr>
          <p:spPr bwMode="auto">
            <a:xfrm>
              <a:off x="1300" y="2028"/>
              <a:ext cx="2096" cy="552"/>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0" name="Rectangle 16"/>
            <p:cNvSpPr>
              <a:spLocks noChangeArrowheads="1"/>
            </p:cNvSpPr>
            <p:nvPr/>
          </p:nvSpPr>
          <p:spPr bwMode="auto">
            <a:xfrm>
              <a:off x="1892" y="2171"/>
              <a:ext cx="723" cy="20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L2 Cache</a:t>
              </a:r>
            </a:p>
          </p:txBody>
        </p:sp>
        <p:sp>
          <p:nvSpPr>
            <p:cNvPr id="692241" name="Rectangle 17"/>
            <p:cNvSpPr>
              <a:spLocks noChangeArrowheads="1"/>
            </p:cNvSpPr>
            <p:nvPr/>
          </p:nvSpPr>
          <p:spPr bwMode="auto">
            <a:xfrm>
              <a:off x="956" y="1404"/>
              <a:ext cx="2776" cy="520"/>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2" name="Rectangle 18"/>
            <p:cNvSpPr>
              <a:spLocks noChangeArrowheads="1"/>
            </p:cNvSpPr>
            <p:nvPr/>
          </p:nvSpPr>
          <p:spPr bwMode="auto">
            <a:xfrm>
              <a:off x="2060" y="1570"/>
              <a:ext cx="508"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DRAM</a:t>
              </a:r>
            </a:p>
          </p:txBody>
        </p:sp>
        <p:sp>
          <p:nvSpPr>
            <p:cNvPr id="692243" name="Rectangle 19"/>
            <p:cNvSpPr>
              <a:spLocks noChangeArrowheads="1"/>
            </p:cNvSpPr>
            <p:nvPr/>
          </p:nvSpPr>
          <p:spPr bwMode="auto">
            <a:xfrm>
              <a:off x="676" y="1020"/>
              <a:ext cx="4096" cy="264"/>
            </a:xfrm>
            <a:prstGeom prst="rect">
              <a:avLst/>
            </a:prstGeom>
            <a:noFill/>
            <a:ln w="12700">
              <a:solidFill>
                <a:schemeClr val="tx1"/>
              </a:solidFill>
              <a:miter lim="800000"/>
              <a:headEnd/>
              <a:tailEnd/>
            </a:ln>
            <a:effectLst/>
          </p:spPr>
          <p:txBody>
            <a:bodyPr wrap="none" anchor="ctr"/>
            <a:lstStyle/>
            <a:p>
              <a:endParaRPr lang="zh-CN" altLang="en-US"/>
            </a:p>
          </p:txBody>
        </p:sp>
        <p:sp>
          <p:nvSpPr>
            <p:cNvPr id="692244" name="Rectangle 20"/>
            <p:cNvSpPr>
              <a:spLocks noChangeArrowheads="1"/>
            </p:cNvSpPr>
            <p:nvPr/>
          </p:nvSpPr>
          <p:spPr bwMode="auto">
            <a:xfrm>
              <a:off x="2012" y="1066"/>
              <a:ext cx="1512"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Disks, WORM, Tape</a:t>
              </a:r>
            </a:p>
          </p:txBody>
        </p:sp>
        <p:sp>
          <p:nvSpPr>
            <p:cNvPr id="692245" name="Rectangle 21"/>
            <p:cNvSpPr>
              <a:spLocks noChangeArrowheads="1"/>
            </p:cNvSpPr>
            <p:nvPr/>
          </p:nvSpPr>
          <p:spPr bwMode="auto">
            <a:xfrm>
              <a:off x="3468" y="2032"/>
              <a:ext cx="859" cy="557"/>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Coherence,</a:t>
              </a:r>
            </a:p>
            <a:p>
              <a:pPr eaLnBrk="0" hangingPunct="0">
                <a:lnSpc>
                  <a:spcPct val="90000"/>
                </a:lnSpc>
                <a:spcBef>
                  <a:spcPct val="0"/>
                </a:spcBef>
                <a:buClrTx/>
                <a:buSzTx/>
                <a:buFontTx/>
                <a:buNone/>
              </a:pPr>
              <a:r>
                <a:rPr lang="en-US" altLang="zh-CN" sz="1800">
                  <a:solidFill>
                    <a:schemeClr val="tx1"/>
                  </a:solidFill>
                  <a:latin typeface="Comic Sans MS" pitchFamily="66" charset="0"/>
                </a:rPr>
                <a:t>Bandwidth,</a:t>
              </a:r>
            </a:p>
            <a:p>
              <a:pPr eaLnBrk="0" hangingPunct="0">
                <a:lnSpc>
                  <a:spcPct val="90000"/>
                </a:lnSpc>
                <a:spcBef>
                  <a:spcPct val="0"/>
                </a:spcBef>
                <a:buClrTx/>
                <a:buSzTx/>
                <a:buFontTx/>
                <a:buNone/>
              </a:pPr>
              <a:r>
                <a:rPr lang="en-US" altLang="zh-CN" sz="1800">
                  <a:solidFill>
                    <a:schemeClr val="tx1"/>
                  </a:solidFill>
                  <a:latin typeface="Comic Sans MS" pitchFamily="66" charset="0"/>
                </a:rPr>
                <a:t>Latency</a:t>
              </a:r>
            </a:p>
          </p:txBody>
        </p:sp>
        <p:sp>
          <p:nvSpPr>
            <p:cNvPr id="692246" name="Rectangle 22"/>
            <p:cNvSpPr>
              <a:spLocks noChangeArrowheads="1"/>
            </p:cNvSpPr>
            <p:nvPr/>
          </p:nvSpPr>
          <p:spPr bwMode="auto">
            <a:xfrm>
              <a:off x="3740" y="1418"/>
              <a:ext cx="1632" cy="553"/>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Emerging Technologies</a:t>
              </a:r>
            </a:p>
            <a:p>
              <a:pPr eaLnBrk="0" hangingPunct="0">
                <a:lnSpc>
                  <a:spcPct val="90000"/>
                </a:lnSpc>
                <a:spcBef>
                  <a:spcPct val="0"/>
                </a:spcBef>
                <a:buClrTx/>
                <a:buSzTx/>
                <a:buFontTx/>
                <a:buNone/>
              </a:pPr>
              <a:r>
                <a:rPr lang="en-US" altLang="zh-CN" sz="1800">
                  <a:solidFill>
                    <a:schemeClr val="tx1"/>
                  </a:solidFill>
                  <a:latin typeface="Comic Sans MS" pitchFamily="66" charset="0"/>
                </a:rPr>
                <a:t>Interleaving</a:t>
              </a:r>
            </a:p>
            <a:p>
              <a:pPr eaLnBrk="0" hangingPunct="0">
                <a:lnSpc>
                  <a:spcPct val="90000"/>
                </a:lnSpc>
                <a:spcBef>
                  <a:spcPct val="0"/>
                </a:spcBef>
                <a:buClrTx/>
                <a:buSzTx/>
                <a:buFontTx/>
                <a:buNone/>
              </a:pPr>
              <a:r>
                <a:rPr lang="en-US" altLang="zh-CN" sz="1800">
                  <a:solidFill>
                    <a:schemeClr val="tx1"/>
                  </a:solidFill>
                  <a:latin typeface="Comic Sans MS" pitchFamily="66" charset="0"/>
                </a:rPr>
                <a:t>Bus protocols</a:t>
              </a:r>
            </a:p>
          </p:txBody>
        </p:sp>
        <p:sp>
          <p:nvSpPr>
            <p:cNvPr id="692247" name="Rectangle 23"/>
            <p:cNvSpPr>
              <a:spLocks noChangeArrowheads="1"/>
            </p:cNvSpPr>
            <p:nvPr/>
          </p:nvSpPr>
          <p:spPr bwMode="auto">
            <a:xfrm>
              <a:off x="4804" y="1074"/>
              <a:ext cx="460" cy="208"/>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RAID</a:t>
              </a:r>
            </a:p>
          </p:txBody>
        </p:sp>
        <p:sp>
          <p:nvSpPr>
            <p:cNvPr id="692248" name="Rectangle 24"/>
            <p:cNvSpPr>
              <a:spLocks noChangeArrowheads="1"/>
            </p:cNvSpPr>
            <p:nvPr/>
          </p:nvSpPr>
          <p:spPr bwMode="auto">
            <a:xfrm>
              <a:off x="772" y="2978"/>
              <a:ext cx="439" cy="20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1800">
                  <a:solidFill>
                    <a:schemeClr val="tx1"/>
                  </a:solidFill>
                  <a:latin typeface="Comic Sans MS" pitchFamily="66" charset="0"/>
                </a:rPr>
                <a:t>VLSI</a:t>
              </a:r>
            </a:p>
          </p:txBody>
        </p:sp>
        <p:sp>
          <p:nvSpPr>
            <p:cNvPr id="692249" name="Rectangle 25"/>
            <p:cNvSpPr>
              <a:spLocks noChangeArrowheads="1"/>
            </p:cNvSpPr>
            <p:nvPr/>
          </p:nvSpPr>
          <p:spPr bwMode="auto">
            <a:xfrm>
              <a:off x="611" y="750"/>
              <a:ext cx="1973" cy="255"/>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latin typeface="Comic Sans MS" pitchFamily="66" charset="0"/>
                </a:rPr>
                <a:t>Input/Output and Storage</a:t>
              </a:r>
              <a:endParaRPr lang="en-US" altLang="zh-CN" sz="1800">
                <a:solidFill>
                  <a:schemeClr val="hlink"/>
                </a:solidFill>
                <a:latin typeface="Comic Sans MS" pitchFamily="66" charset="0"/>
              </a:endParaRPr>
            </a:p>
          </p:txBody>
        </p:sp>
        <p:sp>
          <p:nvSpPr>
            <p:cNvPr id="692250" name="Rectangle 26"/>
            <p:cNvSpPr>
              <a:spLocks noChangeArrowheads="1"/>
            </p:cNvSpPr>
            <p:nvPr/>
          </p:nvSpPr>
          <p:spPr bwMode="auto">
            <a:xfrm>
              <a:off x="275" y="2094"/>
              <a:ext cx="809" cy="448"/>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latin typeface="Comic Sans MS" pitchFamily="66" charset="0"/>
                </a:rPr>
                <a:t>Memory</a:t>
              </a:r>
            </a:p>
            <a:p>
              <a:pPr eaLnBrk="0" hangingPunct="0">
                <a:spcBef>
                  <a:spcPct val="0"/>
                </a:spcBef>
                <a:buClrTx/>
                <a:buSzTx/>
                <a:buFontTx/>
                <a:buNone/>
              </a:pPr>
              <a:r>
                <a:rPr lang="en-US" altLang="zh-CN" sz="1800">
                  <a:latin typeface="Comic Sans MS" pitchFamily="66" charset="0"/>
                </a:rPr>
                <a:t>Hierarchy</a:t>
              </a:r>
              <a:endParaRPr lang="en-US" altLang="zh-CN" sz="1800">
                <a:solidFill>
                  <a:schemeClr val="hlink"/>
                </a:solidFill>
                <a:latin typeface="Comic Sans MS" pitchFamily="66" charset="0"/>
              </a:endParaRPr>
            </a:p>
          </p:txBody>
        </p:sp>
        <p:sp>
          <p:nvSpPr>
            <p:cNvPr id="692251" name="Line 27"/>
            <p:cNvSpPr>
              <a:spLocks noChangeShapeType="1"/>
            </p:cNvSpPr>
            <p:nvPr/>
          </p:nvSpPr>
          <p:spPr bwMode="auto">
            <a:xfrm flipV="1">
              <a:off x="528" y="1292"/>
              <a:ext cx="0" cy="824"/>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2252" name="Line 28"/>
            <p:cNvSpPr>
              <a:spLocks noChangeShapeType="1"/>
            </p:cNvSpPr>
            <p:nvPr/>
          </p:nvSpPr>
          <p:spPr bwMode="auto">
            <a:xfrm>
              <a:off x="528" y="2500"/>
              <a:ext cx="0" cy="616"/>
            </a:xfrm>
            <a:prstGeom prst="line">
              <a:avLst/>
            </a:prstGeom>
            <a:noFill/>
            <a:ln w="12700">
              <a:solidFill>
                <a:schemeClr val="tx1"/>
              </a:solidFill>
              <a:round/>
              <a:headEnd/>
              <a:tailEnd type="triangle" w="med" len="med"/>
            </a:ln>
            <a:effectLst/>
          </p:spPr>
          <p:txBody>
            <a:bodyPr wrap="none" anchor="ctr"/>
            <a:lstStyle/>
            <a:p>
              <a:endParaRPr lang="zh-CN" altLang="en-US"/>
            </a:p>
          </p:txBody>
        </p:sp>
        <p:sp>
          <p:nvSpPr>
            <p:cNvPr id="692253" name="Rectangle 29"/>
            <p:cNvSpPr>
              <a:spLocks noChangeArrowheads="1"/>
            </p:cNvSpPr>
            <p:nvPr/>
          </p:nvSpPr>
          <p:spPr bwMode="auto">
            <a:xfrm>
              <a:off x="3491" y="3486"/>
              <a:ext cx="1264" cy="448"/>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1800">
                  <a:solidFill>
                    <a:srgbClr val="CC00CC"/>
                  </a:solidFill>
                  <a:latin typeface="Comic Sans MS" pitchFamily="66" charset="0"/>
                </a:rPr>
                <a:t>Instruction </a:t>
              </a:r>
            </a:p>
            <a:p>
              <a:pPr eaLnBrk="0" hangingPunct="0">
                <a:spcBef>
                  <a:spcPct val="0"/>
                </a:spcBef>
                <a:buClrTx/>
                <a:buSzTx/>
                <a:buFontTx/>
                <a:buNone/>
              </a:pPr>
              <a:r>
                <a:rPr lang="en-US" altLang="zh-CN" sz="1800">
                  <a:solidFill>
                    <a:srgbClr val="CC00CC"/>
                  </a:solidFill>
                  <a:latin typeface="Comic Sans MS" pitchFamily="66" charset="0"/>
                </a:rPr>
                <a:t>Level Parallelism</a:t>
              </a:r>
              <a:endParaRPr lang="en-US" altLang="zh-CN" sz="1800">
                <a:solidFill>
                  <a:schemeClr val="hlink"/>
                </a:solidFill>
                <a:latin typeface="Comic Sans MS" pitchFamily="66" charset="0"/>
              </a:endParaRPr>
            </a:p>
          </p:txBody>
        </p:sp>
        <p:sp>
          <p:nvSpPr>
            <p:cNvPr id="692254" name="AutoShape 30" descr="30%"/>
            <p:cNvSpPr>
              <a:spLocks noChangeArrowheads="1"/>
            </p:cNvSpPr>
            <p:nvPr/>
          </p:nvSpPr>
          <p:spPr bwMode="auto">
            <a:xfrm>
              <a:off x="4128" y="2304"/>
              <a:ext cx="1200" cy="864"/>
            </a:xfrm>
            <a:prstGeom prst="leftRightArrow">
              <a:avLst>
                <a:gd name="adj1" fmla="val 50000"/>
                <a:gd name="adj2" fmla="val 27778"/>
              </a:avLst>
            </a:prstGeom>
            <a:pattFill prst="pct30">
              <a:fgClr>
                <a:schemeClr val="accent1"/>
              </a:fgClr>
              <a:bgClr>
                <a:srgbClr val="FFFFFF"/>
              </a:bgClr>
            </a:pattFill>
            <a:ln w="38100">
              <a:solidFill>
                <a:schemeClr val="tx1"/>
              </a:solidFill>
              <a:miter lim="800000"/>
              <a:headEnd/>
              <a:tailEnd/>
            </a:ln>
            <a:effectLst/>
          </p:spPr>
          <p:txBody>
            <a:bodyPr wrap="none" anchor="ctr"/>
            <a:lstStyle/>
            <a:p>
              <a:pPr algn="ctr" eaLnBrk="0" hangingPunct="0">
                <a:spcBef>
                  <a:spcPct val="0"/>
                </a:spcBef>
                <a:buClrTx/>
                <a:buSzTx/>
                <a:buFontTx/>
                <a:buNone/>
              </a:pPr>
              <a:r>
                <a:rPr lang="en-US" altLang="zh-CN" sz="1800">
                  <a:solidFill>
                    <a:srgbClr val="CC00CC"/>
                  </a:solidFill>
                  <a:latin typeface="Comic Sans MS" pitchFamily="66" charset="0"/>
                </a:rPr>
                <a:t>Network</a:t>
              </a:r>
            </a:p>
            <a:p>
              <a:pPr algn="ctr" eaLnBrk="0" hangingPunct="0">
                <a:spcBef>
                  <a:spcPct val="0"/>
                </a:spcBef>
                <a:buClrTx/>
                <a:buSzTx/>
                <a:buFontTx/>
                <a:buNone/>
              </a:pPr>
              <a:r>
                <a:rPr lang="en-US" altLang="zh-CN" sz="1800">
                  <a:solidFill>
                    <a:srgbClr val="CC00CC"/>
                  </a:solidFill>
                  <a:latin typeface="Comic Sans MS" pitchFamily="66" charset="0"/>
                </a:rPr>
                <a:t>Communication</a:t>
              </a:r>
              <a:endParaRPr lang="en-US" altLang="zh-CN" sz="1800">
                <a:solidFill>
                  <a:schemeClr val="accent1"/>
                </a:solidFill>
                <a:latin typeface="Comic Sans MS" pitchFamily="66" charset="0"/>
              </a:endParaRPr>
            </a:p>
          </p:txBody>
        </p:sp>
        <p:sp>
          <p:nvSpPr>
            <p:cNvPr id="692255" name="Text Box 31"/>
            <p:cNvSpPr txBox="1">
              <a:spLocks noChangeArrowheads="1"/>
            </p:cNvSpPr>
            <p:nvPr/>
          </p:nvSpPr>
          <p:spPr bwMode="auto">
            <a:xfrm rot="-5400000">
              <a:off x="4832" y="2559"/>
              <a:ext cx="1395" cy="404"/>
            </a:xfrm>
            <a:prstGeom prst="rect">
              <a:avLst/>
            </a:prstGeom>
            <a:noFill/>
            <a:ln w="57150">
              <a:noFill/>
              <a:miter lim="800000"/>
              <a:headEnd/>
              <a:tailEnd/>
            </a:ln>
            <a:effectLst/>
          </p:spPr>
          <p:txBody>
            <a:bodyPr>
              <a:spAutoFit/>
            </a:bodyPr>
            <a:lstStyle/>
            <a:p>
              <a:pPr eaLnBrk="0" hangingPunct="0">
                <a:spcBef>
                  <a:spcPct val="0"/>
                </a:spcBef>
                <a:buClrTx/>
                <a:buSzTx/>
                <a:buFontTx/>
                <a:buNone/>
              </a:pPr>
              <a:r>
                <a:rPr lang="en-US" altLang="zh-CN" sz="1800">
                  <a:solidFill>
                    <a:schemeClr val="tx1"/>
                  </a:solidFill>
                  <a:latin typeface="Comic Sans MS" pitchFamily="66" charset="0"/>
                </a:rPr>
                <a:t>Other Processors</a:t>
              </a:r>
            </a:p>
          </p:txBody>
        </p:sp>
      </p:gr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en-US" altLang="zh-CN"/>
              <a:t>Computer Architecture Topics</a:t>
            </a:r>
          </a:p>
        </p:txBody>
      </p:sp>
      <p:grpSp>
        <p:nvGrpSpPr>
          <p:cNvPr id="694275" name="Group 3"/>
          <p:cNvGrpSpPr>
            <a:grpSpLocks/>
          </p:cNvGrpSpPr>
          <p:nvPr/>
        </p:nvGrpSpPr>
        <p:grpSpPr bwMode="auto">
          <a:xfrm>
            <a:off x="2279653" y="1196978"/>
            <a:ext cx="8183563" cy="4906963"/>
            <a:chOff x="471" y="1040"/>
            <a:chExt cx="5155" cy="3091"/>
          </a:xfrm>
        </p:grpSpPr>
        <p:sp>
          <p:nvSpPr>
            <p:cNvPr id="694276" name="Rectangle 4"/>
            <p:cNvSpPr>
              <a:spLocks noChangeArrowheads="1"/>
            </p:cNvSpPr>
            <p:nvPr/>
          </p:nvSpPr>
          <p:spPr bwMode="auto">
            <a:xfrm>
              <a:off x="3332"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77" name="Line 5"/>
            <p:cNvSpPr>
              <a:spLocks noChangeShapeType="1"/>
            </p:cNvSpPr>
            <p:nvPr/>
          </p:nvSpPr>
          <p:spPr bwMode="auto">
            <a:xfrm>
              <a:off x="3432"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78" name="Rectangle 6" descr="25%"/>
            <p:cNvSpPr>
              <a:spLocks noChangeArrowheads="1"/>
            </p:cNvSpPr>
            <p:nvPr/>
          </p:nvSpPr>
          <p:spPr bwMode="auto">
            <a:xfrm>
              <a:off x="696" y="1744"/>
              <a:ext cx="2928" cy="528"/>
            </a:xfrm>
            <a:prstGeom prst="rect">
              <a:avLst/>
            </a:prstGeom>
            <a:pattFill prst="pct25">
              <a:fgClr>
                <a:schemeClr val="accent1"/>
              </a:fgClr>
              <a:bgClr>
                <a:schemeClr val="bg1"/>
              </a:bgClr>
            </a:pattFill>
            <a:ln w="12700">
              <a:noFill/>
              <a:miter lim="800000"/>
              <a:headEnd/>
              <a:tailEnd/>
            </a:ln>
            <a:effectLst/>
          </p:spPr>
          <p:txBody>
            <a:bodyPr wrap="none" anchor="ctr"/>
            <a:lstStyle/>
            <a:p>
              <a:endParaRPr lang="zh-CN" altLang="en-US"/>
            </a:p>
          </p:txBody>
        </p:sp>
        <p:sp>
          <p:nvSpPr>
            <p:cNvPr id="694279" name="Rectangle 7"/>
            <p:cNvSpPr>
              <a:spLocks noChangeArrowheads="1"/>
            </p:cNvSpPr>
            <p:nvPr/>
          </p:nvSpPr>
          <p:spPr bwMode="auto">
            <a:xfrm>
              <a:off x="1520" y="1952"/>
              <a:ext cx="1816" cy="179"/>
            </a:xfrm>
            <a:prstGeom prst="rect">
              <a:avLst/>
            </a:prstGeom>
            <a:noFill/>
            <a:ln w="12700">
              <a:noFill/>
              <a:miter lim="800000"/>
              <a:headEnd/>
              <a:tailEnd/>
            </a:ln>
            <a:effectLst/>
          </p:spPr>
          <p:txBody>
            <a:bodyPr wrap="none" lIns="63500" tIns="25400" rIns="63500" bIns="25400">
              <a:spAutoFit/>
            </a:bodyPr>
            <a:lstStyle/>
            <a:p>
              <a:pPr eaLnBrk="0" hangingPunct="0">
                <a:lnSpc>
                  <a:spcPct val="85000"/>
                </a:lnSpc>
                <a:spcBef>
                  <a:spcPct val="0"/>
                </a:spcBef>
                <a:buClrTx/>
                <a:buSzTx/>
                <a:buFontTx/>
                <a:buNone/>
              </a:pPr>
              <a:r>
                <a:rPr lang="en-US" altLang="zh-CN" sz="1800">
                  <a:solidFill>
                    <a:schemeClr val="tx1"/>
                  </a:solidFill>
                  <a:latin typeface="Comic Sans MS" pitchFamily="66" charset="0"/>
                </a:rPr>
                <a:t>Interconnection Network</a:t>
              </a:r>
            </a:p>
          </p:txBody>
        </p:sp>
        <p:sp useBgFill="1">
          <p:nvSpPr>
            <p:cNvPr id="694280" name="Rectangle 8"/>
            <p:cNvSpPr>
              <a:spLocks noChangeArrowheads="1"/>
            </p:cNvSpPr>
            <p:nvPr/>
          </p:nvSpPr>
          <p:spPr bwMode="auto">
            <a:xfrm>
              <a:off x="1076" y="1940"/>
              <a:ext cx="188" cy="199"/>
            </a:xfrm>
            <a:prstGeom prst="rect">
              <a:avLst/>
            </a:prstGeom>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S</a:t>
              </a:r>
            </a:p>
          </p:txBody>
        </p:sp>
        <p:sp>
          <p:nvSpPr>
            <p:cNvPr id="694281" name="Line 9"/>
            <p:cNvSpPr>
              <a:spLocks noChangeShapeType="1"/>
            </p:cNvSpPr>
            <p:nvPr/>
          </p:nvSpPr>
          <p:spPr bwMode="auto">
            <a:xfrm flipV="1">
              <a:off x="1276" y="1836"/>
              <a:ext cx="88" cy="104"/>
            </a:xfrm>
            <a:prstGeom prst="line">
              <a:avLst/>
            </a:prstGeom>
            <a:noFill/>
            <a:ln w="12700">
              <a:solidFill>
                <a:schemeClr val="tx1"/>
              </a:solidFill>
              <a:round/>
              <a:headEnd/>
              <a:tailEnd/>
            </a:ln>
            <a:effectLst/>
          </p:spPr>
          <p:txBody>
            <a:bodyPr wrap="none" anchor="ctr"/>
            <a:lstStyle/>
            <a:p>
              <a:endParaRPr lang="zh-CN" altLang="en-US"/>
            </a:p>
          </p:txBody>
        </p:sp>
        <p:sp>
          <p:nvSpPr>
            <p:cNvPr id="694282" name="Line 10"/>
            <p:cNvSpPr>
              <a:spLocks noChangeShapeType="1"/>
            </p:cNvSpPr>
            <p:nvPr/>
          </p:nvSpPr>
          <p:spPr bwMode="auto">
            <a:xfrm flipH="1" flipV="1">
              <a:off x="980" y="1836"/>
              <a:ext cx="56" cy="104"/>
            </a:xfrm>
            <a:prstGeom prst="line">
              <a:avLst/>
            </a:prstGeom>
            <a:noFill/>
            <a:ln w="12700">
              <a:solidFill>
                <a:schemeClr val="tx1"/>
              </a:solidFill>
              <a:round/>
              <a:headEnd/>
              <a:tailEnd/>
            </a:ln>
            <a:effectLst/>
          </p:spPr>
          <p:txBody>
            <a:bodyPr wrap="none" anchor="ctr"/>
            <a:lstStyle/>
            <a:p>
              <a:endParaRPr lang="zh-CN" altLang="en-US"/>
            </a:p>
          </p:txBody>
        </p:sp>
        <p:sp>
          <p:nvSpPr>
            <p:cNvPr id="694283" name="Line 11"/>
            <p:cNvSpPr>
              <a:spLocks noChangeShapeType="1"/>
            </p:cNvSpPr>
            <p:nvPr/>
          </p:nvSpPr>
          <p:spPr bwMode="auto">
            <a:xfrm flipH="1">
              <a:off x="980" y="2132"/>
              <a:ext cx="104" cy="40"/>
            </a:xfrm>
            <a:prstGeom prst="line">
              <a:avLst/>
            </a:prstGeom>
            <a:noFill/>
            <a:ln w="12700">
              <a:solidFill>
                <a:schemeClr val="tx1"/>
              </a:solidFill>
              <a:round/>
              <a:headEnd/>
              <a:tailEnd/>
            </a:ln>
            <a:effectLst/>
          </p:spPr>
          <p:txBody>
            <a:bodyPr wrap="none" anchor="ctr"/>
            <a:lstStyle/>
            <a:p>
              <a:endParaRPr lang="zh-CN" altLang="en-US"/>
            </a:p>
          </p:txBody>
        </p:sp>
        <p:sp>
          <p:nvSpPr>
            <p:cNvPr id="694284" name="Line 12"/>
            <p:cNvSpPr>
              <a:spLocks noChangeShapeType="1"/>
            </p:cNvSpPr>
            <p:nvPr/>
          </p:nvSpPr>
          <p:spPr bwMode="auto">
            <a:xfrm>
              <a:off x="1276" y="2132"/>
              <a:ext cx="88" cy="88"/>
            </a:xfrm>
            <a:prstGeom prst="line">
              <a:avLst/>
            </a:prstGeom>
            <a:noFill/>
            <a:ln w="12700">
              <a:solidFill>
                <a:schemeClr val="tx1"/>
              </a:solidFill>
              <a:round/>
              <a:headEnd/>
              <a:tailEnd/>
            </a:ln>
            <a:effectLst/>
          </p:spPr>
          <p:txBody>
            <a:bodyPr wrap="none" anchor="ctr"/>
            <a:lstStyle/>
            <a:p>
              <a:endParaRPr lang="zh-CN" altLang="en-US"/>
            </a:p>
          </p:txBody>
        </p:sp>
        <p:sp>
          <p:nvSpPr>
            <p:cNvPr id="694285" name="Rectangle 13"/>
            <p:cNvSpPr>
              <a:spLocks noChangeArrowheads="1"/>
            </p:cNvSpPr>
            <p:nvPr/>
          </p:nvSpPr>
          <p:spPr bwMode="auto">
            <a:xfrm>
              <a:off x="3092"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86" name="Line 14"/>
            <p:cNvSpPr>
              <a:spLocks noChangeShapeType="1"/>
            </p:cNvSpPr>
            <p:nvPr/>
          </p:nvSpPr>
          <p:spPr bwMode="auto">
            <a:xfrm>
              <a:off x="3192"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87" name="Rectangle 15"/>
            <p:cNvSpPr>
              <a:spLocks noChangeArrowheads="1"/>
            </p:cNvSpPr>
            <p:nvPr/>
          </p:nvSpPr>
          <p:spPr bwMode="auto">
            <a:xfrm>
              <a:off x="2804"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88" name="Line 16"/>
            <p:cNvSpPr>
              <a:spLocks noChangeShapeType="1"/>
            </p:cNvSpPr>
            <p:nvPr/>
          </p:nvSpPr>
          <p:spPr bwMode="auto">
            <a:xfrm>
              <a:off x="2904"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89" name="Rectangle 17"/>
            <p:cNvSpPr>
              <a:spLocks noChangeArrowheads="1"/>
            </p:cNvSpPr>
            <p:nvPr/>
          </p:nvSpPr>
          <p:spPr bwMode="auto">
            <a:xfrm>
              <a:off x="2564"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0" name="Line 18"/>
            <p:cNvSpPr>
              <a:spLocks noChangeShapeType="1"/>
            </p:cNvSpPr>
            <p:nvPr/>
          </p:nvSpPr>
          <p:spPr bwMode="auto">
            <a:xfrm>
              <a:off x="2664"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1" name="Rectangle 19"/>
            <p:cNvSpPr>
              <a:spLocks noChangeArrowheads="1"/>
            </p:cNvSpPr>
            <p:nvPr/>
          </p:nvSpPr>
          <p:spPr bwMode="auto">
            <a:xfrm>
              <a:off x="1556"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92" name="Line 20"/>
            <p:cNvSpPr>
              <a:spLocks noChangeShapeType="1"/>
            </p:cNvSpPr>
            <p:nvPr/>
          </p:nvSpPr>
          <p:spPr bwMode="auto">
            <a:xfrm>
              <a:off x="1656"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3" name="Rectangle 21"/>
            <p:cNvSpPr>
              <a:spLocks noChangeArrowheads="1"/>
            </p:cNvSpPr>
            <p:nvPr/>
          </p:nvSpPr>
          <p:spPr bwMode="auto">
            <a:xfrm>
              <a:off x="1316"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4" name="Line 22"/>
            <p:cNvSpPr>
              <a:spLocks noChangeShapeType="1"/>
            </p:cNvSpPr>
            <p:nvPr/>
          </p:nvSpPr>
          <p:spPr bwMode="auto">
            <a:xfrm>
              <a:off x="1416"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5" name="Rectangle 23"/>
            <p:cNvSpPr>
              <a:spLocks noChangeArrowheads="1"/>
            </p:cNvSpPr>
            <p:nvPr/>
          </p:nvSpPr>
          <p:spPr bwMode="auto">
            <a:xfrm>
              <a:off x="1028" y="1364"/>
              <a:ext cx="215" cy="199"/>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M</a:t>
              </a:r>
            </a:p>
          </p:txBody>
        </p:sp>
        <p:sp>
          <p:nvSpPr>
            <p:cNvPr id="694296" name="Line 24"/>
            <p:cNvSpPr>
              <a:spLocks noChangeShapeType="1"/>
            </p:cNvSpPr>
            <p:nvPr/>
          </p:nvSpPr>
          <p:spPr bwMode="auto">
            <a:xfrm>
              <a:off x="1128"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7" name="Rectangle 25"/>
            <p:cNvSpPr>
              <a:spLocks noChangeArrowheads="1"/>
            </p:cNvSpPr>
            <p:nvPr/>
          </p:nvSpPr>
          <p:spPr bwMode="auto">
            <a:xfrm>
              <a:off x="788" y="1364"/>
              <a:ext cx="159" cy="193"/>
            </a:xfrm>
            <a:prstGeom prst="rect">
              <a:avLst/>
            </a:prstGeom>
            <a:noFill/>
            <a:ln w="12700">
              <a:solidFill>
                <a:schemeClr val="tx1"/>
              </a:solidFill>
              <a:miter lim="800000"/>
              <a:headEnd/>
              <a:tailEnd/>
            </a:ln>
            <a:effectLst/>
          </p:spPr>
          <p:txBody>
            <a:bodyPr wrap="none" lIns="63500" tIns="25400" rIns="63500" bIns="25400">
              <a:spAutoFit/>
            </a:bodyPr>
            <a:lstStyle/>
            <a:p>
              <a:pPr eaLnBrk="0" hangingPunct="0">
                <a:lnSpc>
                  <a:spcPct val="92000"/>
                </a:lnSpc>
                <a:spcBef>
                  <a:spcPct val="0"/>
                </a:spcBef>
                <a:buClrTx/>
                <a:buSzTx/>
                <a:buFontTx/>
                <a:buNone/>
              </a:pPr>
              <a:r>
                <a:rPr lang="en-US" altLang="zh-CN" sz="1800">
                  <a:solidFill>
                    <a:schemeClr val="tx1"/>
                  </a:solidFill>
                  <a:latin typeface="Comic Sans MS" pitchFamily="66" charset="0"/>
                </a:rPr>
                <a:t>P</a:t>
              </a:r>
            </a:p>
          </p:txBody>
        </p:sp>
        <p:sp>
          <p:nvSpPr>
            <p:cNvPr id="694298" name="Line 26"/>
            <p:cNvSpPr>
              <a:spLocks noChangeShapeType="1"/>
            </p:cNvSpPr>
            <p:nvPr/>
          </p:nvSpPr>
          <p:spPr bwMode="auto">
            <a:xfrm>
              <a:off x="888" y="1556"/>
              <a:ext cx="0" cy="184"/>
            </a:xfrm>
            <a:prstGeom prst="line">
              <a:avLst/>
            </a:prstGeom>
            <a:noFill/>
            <a:ln w="12700">
              <a:solidFill>
                <a:schemeClr val="tx1"/>
              </a:solidFill>
              <a:round/>
              <a:headEnd/>
              <a:tailEnd/>
            </a:ln>
            <a:effectLst/>
          </p:spPr>
          <p:txBody>
            <a:bodyPr wrap="none" anchor="ctr"/>
            <a:lstStyle/>
            <a:p>
              <a:endParaRPr lang="zh-CN" altLang="en-US"/>
            </a:p>
          </p:txBody>
        </p:sp>
        <p:sp>
          <p:nvSpPr>
            <p:cNvPr id="694299" name="Rectangle 27"/>
            <p:cNvSpPr>
              <a:spLocks noChangeArrowheads="1"/>
            </p:cNvSpPr>
            <p:nvPr/>
          </p:nvSpPr>
          <p:spPr bwMode="auto">
            <a:xfrm>
              <a:off x="2000" y="1472"/>
              <a:ext cx="639" cy="179"/>
            </a:xfrm>
            <a:prstGeom prst="rect">
              <a:avLst/>
            </a:prstGeom>
            <a:noFill/>
            <a:ln w="12700">
              <a:noFill/>
              <a:miter lim="800000"/>
              <a:headEnd/>
              <a:tailEnd/>
            </a:ln>
            <a:effectLst/>
          </p:spPr>
          <p:txBody>
            <a:bodyPr wrap="none" lIns="63500" tIns="25400" rIns="63500" bIns="25400">
              <a:spAutoFit/>
            </a:bodyPr>
            <a:lstStyle/>
            <a:p>
              <a:pPr eaLnBrk="0" hangingPunct="0">
                <a:lnSpc>
                  <a:spcPct val="85000"/>
                </a:lnSpc>
                <a:spcBef>
                  <a:spcPct val="0"/>
                </a:spcBef>
                <a:buClrTx/>
                <a:buSzTx/>
                <a:buFontTx/>
                <a:buNone/>
              </a:pPr>
              <a:r>
                <a:rPr lang="en-US" altLang="zh-CN" sz="1800">
                  <a:solidFill>
                    <a:schemeClr val="tx1"/>
                  </a:solidFill>
                  <a:latin typeface="Comic Sans MS" pitchFamily="66" charset="0"/>
                </a:rPr>
                <a:t>° ° °</a:t>
              </a:r>
            </a:p>
          </p:txBody>
        </p:sp>
        <p:sp>
          <p:nvSpPr>
            <p:cNvPr id="694300" name="Rectangle 28"/>
            <p:cNvSpPr>
              <a:spLocks noChangeArrowheads="1"/>
            </p:cNvSpPr>
            <p:nvPr/>
          </p:nvSpPr>
          <p:spPr bwMode="auto">
            <a:xfrm>
              <a:off x="3656" y="2376"/>
              <a:ext cx="1123" cy="1079"/>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Topologies,</a:t>
              </a:r>
            </a:p>
            <a:p>
              <a:pPr eaLnBrk="0" hangingPunct="0">
                <a:lnSpc>
                  <a:spcPct val="90000"/>
                </a:lnSpc>
                <a:spcBef>
                  <a:spcPct val="0"/>
                </a:spcBef>
                <a:buClrTx/>
                <a:buSzTx/>
                <a:buFontTx/>
                <a:buNone/>
              </a:pPr>
              <a:r>
                <a:rPr lang="en-US" altLang="zh-CN" sz="2400">
                  <a:solidFill>
                    <a:schemeClr val="tx1"/>
                  </a:solidFill>
                  <a:latin typeface="Comic Sans MS" pitchFamily="66" charset="0"/>
                </a:rPr>
                <a:t>Routing,</a:t>
              </a:r>
            </a:p>
            <a:p>
              <a:pPr eaLnBrk="0" hangingPunct="0">
                <a:lnSpc>
                  <a:spcPct val="90000"/>
                </a:lnSpc>
                <a:spcBef>
                  <a:spcPct val="0"/>
                </a:spcBef>
                <a:buClrTx/>
                <a:buSzTx/>
                <a:buFontTx/>
                <a:buNone/>
              </a:pPr>
              <a:r>
                <a:rPr lang="en-US" altLang="zh-CN" sz="2400">
                  <a:solidFill>
                    <a:schemeClr val="tx1"/>
                  </a:solidFill>
                  <a:latin typeface="Comic Sans MS" pitchFamily="66" charset="0"/>
                </a:rPr>
                <a:t>Bandwidth,</a:t>
              </a:r>
            </a:p>
            <a:p>
              <a:pPr eaLnBrk="0" hangingPunct="0">
                <a:lnSpc>
                  <a:spcPct val="90000"/>
                </a:lnSpc>
                <a:spcBef>
                  <a:spcPct val="0"/>
                </a:spcBef>
                <a:buClrTx/>
                <a:buSzTx/>
                <a:buFontTx/>
                <a:buNone/>
              </a:pPr>
              <a:r>
                <a:rPr lang="en-US" altLang="zh-CN" sz="2400">
                  <a:solidFill>
                    <a:schemeClr val="tx1"/>
                  </a:solidFill>
                  <a:latin typeface="Comic Sans MS" pitchFamily="66" charset="0"/>
                </a:rPr>
                <a:t>Latency,</a:t>
              </a:r>
            </a:p>
            <a:p>
              <a:pPr eaLnBrk="0" hangingPunct="0">
                <a:lnSpc>
                  <a:spcPct val="90000"/>
                </a:lnSpc>
                <a:spcBef>
                  <a:spcPct val="0"/>
                </a:spcBef>
                <a:buClrTx/>
                <a:buSzTx/>
                <a:buFontTx/>
                <a:buNone/>
              </a:pPr>
              <a:r>
                <a:rPr lang="en-US" altLang="zh-CN" sz="2400">
                  <a:solidFill>
                    <a:schemeClr val="tx1"/>
                  </a:solidFill>
                  <a:latin typeface="Comic Sans MS" pitchFamily="66" charset="0"/>
                </a:rPr>
                <a:t>Reliability</a:t>
              </a:r>
            </a:p>
          </p:txBody>
        </p:sp>
        <p:sp>
          <p:nvSpPr>
            <p:cNvPr id="694301" name="Rectangle 29"/>
            <p:cNvSpPr>
              <a:spLocks noChangeArrowheads="1"/>
            </p:cNvSpPr>
            <p:nvPr/>
          </p:nvSpPr>
          <p:spPr bwMode="auto">
            <a:xfrm>
              <a:off x="3664" y="1896"/>
              <a:ext cx="1962" cy="242"/>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Network Interfaces</a:t>
              </a:r>
            </a:p>
          </p:txBody>
        </p:sp>
        <p:sp>
          <p:nvSpPr>
            <p:cNvPr id="694302" name="Rectangle 30"/>
            <p:cNvSpPr>
              <a:spLocks noChangeArrowheads="1"/>
            </p:cNvSpPr>
            <p:nvPr/>
          </p:nvSpPr>
          <p:spPr bwMode="auto">
            <a:xfrm>
              <a:off x="3664" y="1040"/>
              <a:ext cx="1693" cy="660"/>
            </a:xfrm>
            <a:prstGeom prst="rect">
              <a:avLst/>
            </a:prstGeom>
            <a:noFill/>
            <a:ln w="12700">
              <a:noFill/>
              <a:miter lim="800000"/>
              <a:headEnd/>
              <a:tailEnd/>
            </a:ln>
            <a:effectLst/>
          </p:spPr>
          <p:txBody>
            <a:bodyPr wrap="none" lIns="63500" tIns="25400" rIns="63500" bIns="25400">
              <a:spAutoFit/>
            </a:bodyPr>
            <a:lstStyle/>
            <a:p>
              <a:pPr eaLnBrk="0" hangingPunct="0">
                <a:lnSpc>
                  <a:spcPct val="90000"/>
                </a:lnSpc>
                <a:spcBef>
                  <a:spcPct val="0"/>
                </a:spcBef>
                <a:buClrTx/>
                <a:buSzTx/>
                <a:buFontTx/>
                <a:buNone/>
              </a:pPr>
              <a:r>
                <a:rPr lang="en-US" altLang="zh-CN" sz="2400">
                  <a:solidFill>
                    <a:schemeClr val="tx1"/>
                  </a:solidFill>
                  <a:latin typeface="Comic Sans MS" pitchFamily="66" charset="0"/>
                </a:rPr>
                <a:t>Shared Memory,</a:t>
              </a:r>
            </a:p>
            <a:p>
              <a:pPr eaLnBrk="0" hangingPunct="0">
                <a:lnSpc>
                  <a:spcPct val="90000"/>
                </a:lnSpc>
                <a:spcBef>
                  <a:spcPct val="0"/>
                </a:spcBef>
                <a:buClrTx/>
                <a:buSzTx/>
                <a:buFontTx/>
                <a:buNone/>
              </a:pPr>
              <a:r>
                <a:rPr lang="en-US" altLang="zh-CN" sz="2400">
                  <a:solidFill>
                    <a:schemeClr val="tx1"/>
                  </a:solidFill>
                  <a:latin typeface="Comic Sans MS" pitchFamily="66" charset="0"/>
                </a:rPr>
                <a:t>Message Passing,</a:t>
              </a:r>
            </a:p>
            <a:p>
              <a:pPr eaLnBrk="0" hangingPunct="0">
                <a:lnSpc>
                  <a:spcPct val="90000"/>
                </a:lnSpc>
                <a:spcBef>
                  <a:spcPct val="0"/>
                </a:spcBef>
                <a:buClrTx/>
                <a:buSzTx/>
                <a:buFontTx/>
                <a:buNone/>
              </a:pPr>
              <a:r>
                <a:rPr lang="en-US" altLang="zh-CN" sz="2400">
                  <a:solidFill>
                    <a:schemeClr val="tx1"/>
                  </a:solidFill>
                  <a:latin typeface="Comic Sans MS" pitchFamily="66" charset="0"/>
                </a:rPr>
                <a:t>Data Parallelism</a:t>
              </a:r>
            </a:p>
          </p:txBody>
        </p:sp>
        <p:sp>
          <p:nvSpPr>
            <p:cNvPr id="694303" name="Rectangle 31"/>
            <p:cNvSpPr>
              <a:spLocks noChangeArrowheads="1"/>
            </p:cNvSpPr>
            <p:nvPr/>
          </p:nvSpPr>
          <p:spPr bwMode="auto">
            <a:xfrm>
              <a:off x="1143" y="2324"/>
              <a:ext cx="2182" cy="250"/>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a:solidFill>
                    <a:schemeClr val="tx1"/>
                  </a:solidFill>
                  <a:latin typeface="Comic Sans MS" pitchFamily="66" charset="0"/>
                </a:rPr>
                <a:t>Processor-Memory-Switch</a:t>
              </a:r>
            </a:p>
          </p:txBody>
        </p:sp>
        <p:sp>
          <p:nvSpPr>
            <p:cNvPr id="694304" name="Rectangle 32"/>
            <p:cNvSpPr>
              <a:spLocks noChangeArrowheads="1"/>
            </p:cNvSpPr>
            <p:nvPr/>
          </p:nvSpPr>
          <p:spPr bwMode="auto">
            <a:xfrm>
              <a:off x="471" y="2679"/>
              <a:ext cx="3046" cy="1452"/>
            </a:xfrm>
            <a:prstGeom prst="rect">
              <a:avLst/>
            </a:prstGeom>
            <a:noFill/>
            <a:ln w="12700">
              <a:noFill/>
              <a:miter lim="800000"/>
              <a:headEnd/>
              <a:tailEnd/>
            </a:ln>
            <a:effectLst/>
          </p:spPr>
          <p:txBody>
            <a:bodyPr wrap="none" lIns="90488" tIns="44450" rIns="90488" bIns="44450">
              <a:spAutoFit/>
            </a:bodyPr>
            <a:lstStyle/>
            <a:p>
              <a:pPr eaLnBrk="0" hangingPunct="0">
                <a:spcBef>
                  <a:spcPct val="0"/>
                </a:spcBef>
                <a:buClrTx/>
                <a:buSzTx/>
                <a:buFontTx/>
                <a:buNone/>
              </a:pPr>
              <a:r>
                <a:rPr lang="en-US" altLang="zh-CN" sz="2400">
                  <a:solidFill>
                    <a:srgbClr val="CC00CC"/>
                  </a:solidFill>
                  <a:latin typeface="Comic Sans MS" pitchFamily="66" charset="0"/>
                </a:rPr>
                <a:t>Multiprocessors</a:t>
              </a:r>
            </a:p>
            <a:p>
              <a:pPr eaLnBrk="0" hangingPunct="0">
                <a:spcBef>
                  <a:spcPct val="0"/>
                </a:spcBef>
                <a:buClrTx/>
                <a:buSzTx/>
                <a:buFontTx/>
                <a:buNone/>
              </a:pPr>
              <a:r>
                <a:rPr lang="en-US" altLang="zh-CN" sz="2400">
                  <a:solidFill>
                    <a:srgbClr val="CC00CC"/>
                  </a:solidFill>
                  <a:latin typeface="Comic Sans MS" pitchFamily="66" charset="0"/>
                </a:rPr>
                <a:t>Networks and Interconnections</a:t>
              </a:r>
            </a:p>
            <a:p>
              <a:pPr eaLnBrk="0" hangingPunct="0">
                <a:spcBef>
                  <a:spcPct val="0"/>
                </a:spcBef>
                <a:buClrTx/>
                <a:buSzTx/>
                <a:buFontTx/>
                <a:buNone/>
              </a:pPr>
              <a:endParaRPr lang="en-US" altLang="zh-CN" sz="2400">
                <a:solidFill>
                  <a:srgbClr val="CC00CC"/>
                </a:solidFill>
                <a:latin typeface="Comic Sans MS" pitchFamily="66" charset="0"/>
              </a:endParaRPr>
            </a:p>
            <a:p>
              <a:pPr eaLnBrk="0" hangingPunct="0">
                <a:spcBef>
                  <a:spcPct val="0"/>
                </a:spcBef>
                <a:buClrTx/>
                <a:buSzTx/>
                <a:buFontTx/>
                <a:buNone/>
              </a:pPr>
              <a:endParaRPr lang="en-US" altLang="zh-CN" sz="2400">
                <a:latin typeface="Comic Sans MS" pitchFamily="66" charset="0"/>
              </a:endParaRPr>
            </a:p>
            <a:p>
              <a:pPr eaLnBrk="0" hangingPunct="0">
                <a:spcBef>
                  <a:spcPct val="0"/>
                </a:spcBef>
                <a:buClrTx/>
                <a:buSzTx/>
                <a:buFontTx/>
                <a:buNone/>
              </a:pPr>
              <a:r>
                <a:rPr lang="en-US" altLang="zh-CN" sz="2400">
                  <a:latin typeface="Comic Sans MS" pitchFamily="66" charset="0"/>
                </a:rPr>
                <a:t>MCP: Multi-Core Processor</a:t>
              </a:r>
            </a:p>
            <a:p>
              <a:pPr eaLnBrk="0" hangingPunct="0">
                <a:spcBef>
                  <a:spcPct val="0"/>
                </a:spcBef>
                <a:buClrTx/>
                <a:buSzTx/>
                <a:buFontTx/>
                <a:buNone/>
              </a:pPr>
              <a:r>
                <a:rPr lang="en-US" altLang="zh-CN" sz="2400">
                  <a:latin typeface="Comic Sans MS" pitchFamily="66" charset="0"/>
                </a:rPr>
                <a:t>     (Chip level Processor)</a:t>
              </a:r>
            </a:p>
          </p:txBody>
        </p:sp>
      </p:gr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1919288" y="260350"/>
            <a:ext cx="8641208" cy="908050"/>
          </a:xfrm>
        </p:spPr>
        <p:txBody>
          <a:bodyPr/>
          <a:lstStyle/>
          <a:p>
            <a:r>
              <a:rPr lang="en-US" altLang="zh-CN" sz="4000" dirty="0"/>
              <a:t>Topics in this Class   (6</a:t>
            </a:r>
            <a:r>
              <a:rPr lang="en-US" altLang="zh-CN" sz="4000" baseline="30000" dirty="0"/>
              <a:t>th</a:t>
            </a:r>
            <a:r>
              <a:rPr lang="en-US" altLang="zh-CN" sz="4000" dirty="0"/>
              <a:t>. Edition)</a:t>
            </a:r>
          </a:p>
        </p:txBody>
      </p:sp>
      <p:graphicFrame>
        <p:nvGraphicFramePr>
          <p:cNvPr id="3" name="表格 2">
            <a:extLst>
              <a:ext uri="{FF2B5EF4-FFF2-40B4-BE49-F238E27FC236}">
                <a16:creationId xmlns:a16="http://schemas.microsoft.com/office/drawing/2014/main" id="{455754D1-4D0F-42F9-AFF8-7F61F559C14F}"/>
              </a:ext>
            </a:extLst>
          </p:cNvPr>
          <p:cNvGraphicFramePr>
            <a:graphicFrameLocks noGrp="1"/>
          </p:cNvGraphicFramePr>
          <p:nvPr>
            <p:extLst>
              <p:ext uri="{D42A27DB-BD31-4B8C-83A1-F6EECF244321}">
                <p14:modId xmlns:p14="http://schemas.microsoft.com/office/powerpoint/2010/main" val="543426348"/>
              </p:ext>
            </p:extLst>
          </p:nvPr>
        </p:nvGraphicFramePr>
        <p:xfrm>
          <a:off x="515380" y="1157000"/>
          <a:ext cx="11161240" cy="5090160"/>
        </p:xfrm>
        <a:graphic>
          <a:graphicData uri="http://schemas.openxmlformats.org/drawingml/2006/table">
            <a:tbl>
              <a:tblPr firstRow="1" bandRow="1">
                <a:tableStyleId>{00A15C55-8517-42AA-B614-E9B94910E393}</a:tableStyleId>
              </a:tblPr>
              <a:tblGrid>
                <a:gridCol w="1818121">
                  <a:extLst>
                    <a:ext uri="{9D8B030D-6E8A-4147-A177-3AD203B41FA5}">
                      <a16:colId xmlns:a16="http://schemas.microsoft.com/office/drawing/2014/main" val="2847666352"/>
                    </a:ext>
                  </a:extLst>
                </a:gridCol>
                <a:gridCol w="7038863">
                  <a:extLst>
                    <a:ext uri="{9D8B030D-6E8A-4147-A177-3AD203B41FA5}">
                      <a16:colId xmlns:a16="http://schemas.microsoft.com/office/drawing/2014/main" val="3334277545"/>
                    </a:ext>
                  </a:extLst>
                </a:gridCol>
                <a:gridCol w="2304256">
                  <a:extLst>
                    <a:ext uri="{9D8B030D-6E8A-4147-A177-3AD203B41FA5}">
                      <a16:colId xmlns:a16="http://schemas.microsoft.com/office/drawing/2014/main" val="4148236150"/>
                    </a:ext>
                  </a:extLst>
                </a:gridCol>
              </a:tblGrid>
              <a:tr h="370840">
                <a:tc>
                  <a:txBody>
                    <a:bodyPr/>
                    <a:lstStyle/>
                    <a:p>
                      <a:endParaRPr lang="zh-CN" altLang="en-US" sz="2400" b="1" dirty="0">
                        <a:solidFill>
                          <a:schemeClr val="tx1"/>
                        </a:solidFill>
                      </a:endParaRPr>
                    </a:p>
                  </a:txBody>
                  <a:tcPr/>
                </a:tc>
                <a:tc>
                  <a:txBody>
                    <a:bodyPr/>
                    <a:lstStyle/>
                    <a:p>
                      <a:pPr algn="ctr"/>
                      <a:r>
                        <a:rPr lang="en-US" altLang="zh-CN" sz="2800" dirty="0"/>
                        <a:t>Topic</a:t>
                      </a:r>
                      <a:endParaRPr lang="zh-CN" altLang="en-US" sz="2800" b="1" dirty="0">
                        <a:solidFill>
                          <a:schemeClr val="tx1"/>
                        </a:solidFill>
                      </a:endParaRPr>
                    </a:p>
                  </a:txBody>
                  <a:tcPr/>
                </a:tc>
                <a:tc>
                  <a:txBody>
                    <a:bodyPr/>
                    <a:lstStyle/>
                    <a:p>
                      <a:r>
                        <a:rPr lang="en-US" altLang="zh-CN" sz="2800" dirty="0"/>
                        <a:t>Reference</a:t>
                      </a:r>
                      <a:endParaRPr lang="zh-CN" altLang="en-US" sz="2800" b="1" dirty="0">
                        <a:solidFill>
                          <a:schemeClr val="tx1"/>
                        </a:solidFill>
                      </a:endParaRPr>
                    </a:p>
                  </a:txBody>
                  <a:tcPr/>
                </a:tc>
                <a:extLst>
                  <a:ext uri="{0D108BD9-81ED-4DB2-BD59-A6C34878D82A}">
                    <a16:rowId xmlns:a16="http://schemas.microsoft.com/office/drawing/2014/main" val="2790278861"/>
                  </a:ext>
                </a:extLst>
              </a:tr>
              <a:tr h="370840">
                <a:tc>
                  <a:txBody>
                    <a:bodyPr/>
                    <a:lstStyle/>
                    <a:p>
                      <a:r>
                        <a:rPr lang="en-US" altLang="zh-CN" sz="2400" dirty="0"/>
                        <a:t>Ch1.</a:t>
                      </a:r>
                      <a:endParaRPr lang="zh-CN" altLang="en-US" sz="2400" b="1" dirty="0">
                        <a:solidFill>
                          <a:schemeClr val="tx1"/>
                        </a:solidFill>
                      </a:endParaRPr>
                    </a:p>
                  </a:txBody>
                  <a:tcPr/>
                </a:tc>
                <a:tc>
                  <a:txBody>
                    <a:bodyPr/>
                    <a:lstStyle/>
                    <a:p>
                      <a:r>
                        <a:rPr lang="en-US" altLang="zh-CN" sz="2400" dirty="0"/>
                        <a:t>Fundamentals of Quantitative Design and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kern="0" dirty="0"/>
                        <a:t>(Quantitative principles)</a:t>
                      </a:r>
                      <a:endParaRPr kumimoji="0" lang="en-US" altLang="zh-CN" sz="2400" b="0" kern="0" dirty="0"/>
                    </a:p>
                  </a:txBody>
                  <a:tcPr/>
                </a:tc>
                <a:tc>
                  <a:txBody>
                    <a:bodyPr/>
                    <a:lstStyle/>
                    <a:p>
                      <a:r>
                        <a:rPr lang="en-US" altLang="zh-CN" sz="2400" dirty="0"/>
                        <a:t>Chapter 1</a:t>
                      </a:r>
                      <a:endParaRPr lang="zh-CN" altLang="en-US" sz="2400" b="0" dirty="0">
                        <a:solidFill>
                          <a:schemeClr val="tx1"/>
                        </a:solidFill>
                      </a:endParaRPr>
                    </a:p>
                  </a:txBody>
                  <a:tcPr/>
                </a:tc>
                <a:extLst>
                  <a:ext uri="{0D108BD9-81ED-4DB2-BD59-A6C34878D82A}">
                    <a16:rowId xmlns:a16="http://schemas.microsoft.com/office/drawing/2014/main" val="3645440069"/>
                  </a:ext>
                </a:extLst>
              </a:tr>
              <a:tr h="370840">
                <a:tc>
                  <a:txBody>
                    <a:bodyPr/>
                    <a:lstStyle/>
                    <a:p>
                      <a:r>
                        <a:rPr lang="en-US" altLang="zh-CN" sz="2400" dirty="0"/>
                        <a:t>Review</a:t>
                      </a:r>
                      <a:endParaRPr lang="zh-CN" altLang="en-US" sz="2400" b="1" dirty="0">
                        <a:solidFill>
                          <a:schemeClr val="tx1"/>
                        </a:solidFill>
                      </a:endParaRPr>
                    </a:p>
                  </a:txBody>
                  <a:tcPr/>
                </a:tc>
                <a:tc>
                  <a:txBody>
                    <a:bodyPr/>
                    <a:lstStyle/>
                    <a:p>
                      <a:r>
                        <a:rPr lang="en-US" altLang="zh-CN" sz="2400" dirty="0"/>
                        <a:t>Pipelining: Basic and Intermediate Concepts</a:t>
                      </a:r>
                    </a:p>
                    <a:p>
                      <a:r>
                        <a:rPr lang="en-US" altLang="zh-CN" sz="2400" dirty="0"/>
                        <a:t>(How to design a pipelined CPU)</a:t>
                      </a:r>
                      <a:endParaRPr lang="zh-CN" altLang="en-US" sz="2400" dirty="0">
                        <a:solidFill>
                          <a:schemeClr val="tx1"/>
                        </a:solidFill>
                      </a:endParaRPr>
                    </a:p>
                  </a:txBody>
                  <a:tcPr/>
                </a:tc>
                <a:tc>
                  <a:txBody>
                    <a:bodyPr/>
                    <a:lstStyle/>
                    <a:p>
                      <a:r>
                        <a:rPr lang="en-US" altLang="zh-CN" sz="2400" dirty="0"/>
                        <a:t>Appendix C</a:t>
                      </a:r>
                      <a:endParaRPr lang="zh-CN" altLang="en-US" sz="2400" dirty="0">
                        <a:solidFill>
                          <a:schemeClr val="tx1"/>
                        </a:solidFill>
                      </a:endParaRPr>
                    </a:p>
                  </a:txBody>
                  <a:tcPr/>
                </a:tc>
                <a:extLst>
                  <a:ext uri="{0D108BD9-81ED-4DB2-BD59-A6C34878D82A}">
                    <a16:rowId xmlns:a16="http://schemas.microsoft.com/office/drawing/2014/main" val="995694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Ch2.</a:t>
                      </a:r>
                      <a:endParaRPr lang="zh-CN" altLang="en-US" sz="2400" b="1" dirty="0">
                        <a:solidFill>
                          <a:schemeClr val="tx1"/>
                        </a:solidFill>
                      </a:endParaRPr>
                    </a:p>
                  </a:txBody>
                  <a:tcPr/>
                </a:tc>
                <a:tc>
                  <a:txBody>
                    <a:bodyPr/>
                    <a:lstStyle/>
                    <a:p>
                      <a:r>
                        <a:rPr lang="en-US" altLang="zh-CN" sz="2400" dirty="0"/>
                        <a:t>Memory Hierarchy Design</a:t>
                      </a:r>
                    </a:p>
                    <a:p>
                      <a:r>
                        <a:rPr lang="en-US" altLang="zh-CN" sz="2400" dirty="0"/>
                        <a:t>(How to improve cache and memory)</a:t>
                      </a:r>
                      <a:endParaRPr lang="zh-CN" altLang="en-US" sz="2400" dirty="0">
                        <a:solidFill>
                          <a:schemeClr val="tx1"/>
                        </a:solidFill>
                      </a:endParaRPr>
                    </a:p>
                  </a:txBody>
                  <a:tcPr/>
                </a:tc>
                <a:tc>
                  <a:txBody>
                    <a:bodyPr/>
                    <a:lstStyle/>
                    <a:p>
                      <a:r>
                        <a:rPr lang="en-US" altLang="zh-CN" sz="2400" dirty="0"/>
                        <a:t>Chapter 2</a:t>
                      </a:r>
                    </a:p>
                    <a:p>
                      <a:r>
                        <a:rPr lang="en-US" altLang="zh-CN" sz="2400" dirty="0"/>
                        <a:t>Appendix B</a:t>
                      </a:r>
                      <a:endParaRPr lang="en-US" altLang="zh-CN" sz="2400" dirty="0">
                        <a:solidFill>
                          <a:schemeClr val="tx1"/>
                        </a:solidFill>
                      </a:endParaRPr>
                    </a:p>
                  </a:txBody>
                  <a:tcPr/>
                </a:tc>
                <a:extLst>
                  <a:ext uri="{0D108BD9-81ED-4DB2-BD59-A6C34878D82A}">
                    <a16:rowId xmlns:a16="http://schemas.microsoft.com/office/drawing/2014/main" val="521130742"/>
                  </a:ext>
                </a:extLst>
              </a:tr>
              <a:tr h="432253">
                <a:tc>
                  <a:txBody>
                    <a:bodyPr/>
                    <a:lstStyle/>
                    <a:p>
                      <a:r>
                        <a:rPr lang="en-US" altLang="zh-CN" sz="2400" dirty="0"/>
                        <a:t>Ch3.</a:t>
                      </a:r>
                      <a:endParaRPr lang="zh-CN" altLang="en-US" sz="2400" b="1" dirty="0">
                        <a:solidFill>
                          <a:schemeClr val="tx1"/>
                        </a:solidFill>
                      </a:endParaRPr>
                    </a:p>
                  </a:txBody>
                  <a:tcPr/>
                </a:tc>
                <a:tc>
                  <a:txBody>
                    <a:bodyPr/>
                    <a:lstStyle/>
                    <a:p>
                      <a:r>
                        <a:rPr lang="en-US" altLang="zh-CN" sz="2400" dirty="0"/>
                        <a:t>Instruction-Level Parallelism and Its Exploitation</a:t>
                      </a:r>
                    </a:p>
                    <a:p>
                      <a:r>
                        <a:rPr lang="en-US" altLang="zh-CN" sz="2400" dirty="0"/>
                        <a:t>(How to implement dynamic scheduling)</a:t>
                      </a:r>
                      <a:endParaRPr lang="zh-CN" altLang="en-US" sz="2400" dirty="0">
                        <a:solidFill>
                          <a:schemeClr val="tx1"/>
                        </a:solidFill>
                      </a:endParaRPr>
                    </a:p>
                  </a:txBody>
                  <a:tcPr/>
                </a:tc>
                <a:tc>
                  <a:txBody>
                    <a:bodyPr/>
                    <a:lstStyle/>
                    <a:p>
                      <a:r>
                        <a:rPr lang="en-US" altLang="zh-CN" sz="2400" dirty="0"/>
                        <a:t>Chapter 3</a:t>
                      </a:r>
                    </a:p>
                    <a:p>
                      <a:r>
                        <a:rPr lang="en-US" altLang="zh-CN" sz="2400" dirty="0"/>
                        <a:t>Appendix A</a:t>
                      </a:r>
                      <a:endParaRPr lang="zh-CN" altLang="en-US" sz="2400" dirty="0">
                        <a:solidFill>
                          <a:schemeClr val="tx1"/>
                        </a:solidFill>
                      </a:endParaRPr>
                    </a:p>
                  </a:txBody>
                  <a:tcPr/>
                </a:tc>
                <a:extLst>
                  <a:ext uri="{0D108BD9-81ED-4DB2-BD59-A6C34878D82A}">
                    <a16:rowId xmlns:a16="http://schemas.microsoft.com/office/drawing/2014/main" val="3545767485"/>
                  </a:ext>
                </a:extLst>
              </a:tr>
              <a:tr h="370840">
                <a:tc>
                  <a:txBody>
                    <a:bodyPr/>
                    <a:lstStyle/>
                    <a:p>
                      <a:r>
                        <a:rPr lang="en-US" altLang="zh-CN" sz="2400" dirty="0"/>
                        <a:t>Ch4.</a:t>
                      </a:r>
                      <a:endParaRPr lang="zh-CN" altLang="en-US" sz="2400" b="1" dirty="0">
                        <a:solidFill>
                          <a:schemeClr val="tx1"/>
                        </a:solidFill>
                      </a:endParaRPr>
                    </a:p>
                  </a:txBody>
                  <a:tcPr/>
                </a:tc>
                <a:tc>
                  <a:txBody>
                    <a:bodyPr/>
                    <a:lstStyle/>
                    <a:p>
                      <a:r>
                        <a:rPr lang="en-US" altLang="zh-CN" sz="2400" dirty="0"/>
                        <a:t>Data-Level Parallelism in Vector, SIMD, and GPU Architectures</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Chapter 4</a:t>
                      </a:r>
                    </a:p>
                    <a:p>
                      <a:endParaRPr lang="zh-CN" altLang="en-US" sz="2400" dirty="0">
                        <a:solidFill>
                          <a:schemeClr val="tx1"/>
                        </a:solidFill>
                      </a:endParaRPr>
                    </a:p>
                  </a:txBody>
                  <a:tcPr/>
                </a:tc>
                <a:extLst>
                  <a:ext uri="{0D108BD9-81ED-4DB2-BD59-A6C34878D82A}">
                    <a16:rowId xmlns:a16="http://schemas.microsoft.com/office/drawing/2014/main" val="1977011991"/>
                  </a:ext>
                </a:extLst>
              </a:tr>
              <a:tr h="370840">
                <a:tc>
                  <a:txBody>
                    <a:bodyPr/>
                    <a:lstStyle/>
                    <a:p>
                      <a:r>
                        <a:rPr lang="en-US" altLang="zh-CN" sz="2400" dirty="0"/>
                        <a:t>Ch5.</a:t>
                      </a:r>
                      <a:endParaRPr lang="zh-CN" altLang="en-US" sz="2400" b="1" dirty="0">
                        <a:solidFill>
                          <a:schemeClr val="tx1"/>
                        </a:solidFill>
                      </a:endParaRPr>
                    </a:p>
                  </a:txBody>
                  <a:tcPr/>
                </a:tc>
                <a:tc>
                  <a:txBody>
                    <a:bodyPr/>
                    <a:lstStyle/>
                    <a:p>
                      <a:r>
                        <a:rPr lang="en-US" altLang="zh-CN" sz="2400" dirty="0"/>
                        <a:t>Thread-Level Parallelism</a:t>
                      </a:r>
                      <a:endParaRPr lang="zh-CN" altLang="en-US" sz="2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t>Chapter 5</a:t>
                      </a:r>
                      <a:endParaRPr lang="zh-CN" altLang="en-US" sz="2400" dirty="0">
                        <a:solidFill>
                          <a:schemeClr val="tx1"/>
                        </a:solidFill>
                      </a:endParaRPr>
                    </a:p>
                  </a:txBody>
                  <a:tcPr/>
                </a:tc>
                <a:extLst>
                  <a:ext uri="{0D108BD9-81ED-4DB2-BD59-A6C34878D82A}">
                    <a16:rowId xmlns:a16="http://schemas.microsoft.com/office/drawing/2014/main" val="1534423865"/>
                  </a:ext>
                </a:extLst>
              </a:tr>
            </a:tbl>
          </a:graphicData>
        </a:graphic>
      </p:graphicFrame>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Different from Organization</a:t>
            </a:r>
            <a:endParaRPr lang="zh-CN" altLang="en-US" dirty="0"/>
          </a:p>
        </p:txBody>
      </p:sp>
      <p:graphicFrame>
        <p:nvGraphicFramePr>
          <p:cNvPr id="712706" name="Object 2"/>
          <p:cNvGraphicFramePr>
            <a:graphicFrameLocks noGrp="1" noChangeAspect="1"/>
          </p:cNvGraphicFramePr>
          <p:nvPr>
            <p:ph sz="half" idx="1"/>
            <p:extLst>
              <p:ext uri="{D42A27DB-BD31-4B8C-83A1-F6EECF244321}">
                <p14:modId xmlns:p14="http://schemas.microsoft.com/office/powerpoint/2010/main" val="2989470204"/>
              </p:ext>
            </p:extLst>
          </p:nvPr>
        </p:nvGraphicFramePr>
        <p:xfrm>
          <a:off x="4589178" y="1196752"/>
          <a:ext cx="7382283" cy="3816424"/>
        </p:xfrm>
        <a:graphic>
          <a:graphicData uri="http://schemas.openxmlformats.org/presentationml/2006/ole">
            <mc:AlternateContent xmlns:mc="http://schemas.openxmlformats.org/markup-compatibility/2006">
              <mc:Choice xmlns:v="urn:schemas-microsoft-com:vml" Requires="v">
                <p:oleObj name="VISIO" r:id="rId2" imgW="9384480" imgH="4850640" progId="Visio.Drawing.11">
                  <p:embed/>
                </p:oleObj>
              </mc:Choice>
              <mc:Fallback>
                <p:oleObj name="VISIO" r:id="rId2" imgW="9384480" imgH="4850640" progId="Visio.Drawing.11">
                  <p:embed/>
                  <p:pic>
                    <p:nvPicPr>
                      <p:cNvPr id="71270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9178" y="1196752"/>
                        <a:ext cx="7382283" cy="3816424"/>
                      </a:xfrm>
                      <a:prstGeom prst="rect">
                        <a:avLst/>
                      </a:prstGeom>
                      <a:noFill/>
                    </p:spPr>
                  </p:pic>
                </p:oleObj>
              </mc:Fallback>
            </mc:AlternateContent>
          </a:graphicData>
        </a:graphic>
      </p:graphicFrame>
      <p:sp>
        <p:nvSpPr>
          <p:cNvPr id="7" name="内容占位符 5"/>
          <p:cNvSpPr txBox="1">
            <a:spLocks/>
          </p:cNvSpPr>
          <p:nvPr/>
        </p:nvSpPr>
        <p:spPr bwMode="auto">
          <a:xfrm>
            <a:off x="335360" y="2908491"/>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Bottom up  &amp; </a:t>
            </a:r>
            <a:r>
              <a:rPr lang="en-US" sz="2800" kern="0" dirty="0">
                <a:solidFill>
                  <a:srgbClr val="0033CC"/>
                </a:solidFill>
                <a:latin typeface="+mn-lt"/>
                <a:ea typeface="+mn-ea"/>
              </a:rPr>
              <a:t>Top down </a:t>
            </a:r>
            <a:endParaRPr lang="zh-CN" altLang="en-US" sz="2800" kern="0" dirty="0">
              <a:solidFill>
                <a:srgbClr val="0033CC"/>
              </a:solidFill>
              <a:latin typeface="+mn-lt"/>
              <a:ea typeface="+mn-ea"/>
            </a:endParaRPr>
          </a:p>
        </p:txBody>
      </p:sp>
      <p:sp>
        <p:nvSpPr>
          <p:cNvPr id="8" name="内容占位符 5"/>
          <p:cNvSpPr txBox="1">
            <a:spLocks/>
          </p:cNvSpPr>
          <p:nvPr/>
        </p:nvSpPr>
        <p:spPr bwMode="auto">
          <a:xfrm>
            <a:off x="335360" y="3381881"/>
            <a:ext cx="4429156"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sz="2800" b="0" kern="0" dirty="0">
                <a:solidFill>
                  <a:schemeClr val="tx1"/>
                </a:solidFill>
                <a:latin typeface="+mn-lt"/>
                <a:ea typeface="+mn-ea"/>
              </a:rPr>
              <a:t>How  &amp;  </a:t>
            </a:r>
            <a:r>
              <a:rPr lang="en-US" sz="2800" kern="0" dirty="0">
                <a:solidFill>
                  <a:srgbClr val="0033CC"/>
                </a:solidFill>
                <a:latin typeface="+mn-lt"/>
                <a:ea typeface="+mn-ea"/>
              </a:rPr>
              <a:t>Why</a:t>
            </a:r>
            <a:r>
              <a:rPr lang="en-US" sz="2800" b="0" kern="0" dirty="0">
                <a:solidFill>
                  <a:schemeClr val="tx1"/>
                </a:solidFill>
                <a:latin typeface="+mn-lt"/>
                <a:ea typeface="+mn-ea"/>
              </a:rPr>
              <a:t> </a:t>
            </a:r>
            <a:endParaRPr lang="zh-CN" altLang="en-US" sz="2800" b="0" kern="0" dirty="0">
              <a:solidFill>
                <a:schemeClr val="tx1"/>
              </a:solidFill>
              <a:latin typeface="+mn-lt"/>
              <a:ea typeface="+mn-ea"/>
            </a:endParaRPr>
          </a:p>
        </p:txBody>
      </p:sp>
      <p:sp>
        <p:nvSpPr>
          <p:cNvPr id="9" name="内容占位符 5"/>
          <p:cNvSpPr txBox="1">
            <a:spLocks/>
          </p:cNvSpPr>
          <p:nvPr/>
        </p:nvSpPr>
        <p:spPr bwMode="auto">
          <a:xfrm>
            <a:off x="335360" y="2420888"/>
            <a:ext cx="5429288" cy="5000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buFont typeface="Wingdings" pitchFamily="2" charset="2"/>
              <a:buChar char="n"/>
              <a:defRPr/>
            </a:pPr>
            <a:r>
              <a:rPr lang="en-US" altLang="zh-CN" sz="2800" b="0" kern="0" dirty="0">
                <a:solidFill>
                  <a:schemeClr val="tx1"/>
                </a:solidFill>
                <a:latin typeface="+mn-lt"/>
                <a:ea typeface="+mn-ea"/>
              </a:rPr>
              <a:t>Part </a:t>
            </a:r>
            <a:r>
              <a:rPr lang="en-US" sz="2800" b="0" kern="0" dirty="0">
                <a:solidFill>
                  <a:schemeClr val="tx1"/>
                </a:solidFill>
                <a:latin typeface="+mn-lt"/>
                <a:ea typeface="+mn-ea"/>
              </a:rPr>
              <a:t> &amp;  </a:t>
            </a:r>
            <a:r>
              <a:rPr lang="en-US" altLang="zh-CN" sz="2800" kern="0" dirty="0">
                <a:solidFill>
                  <a:srgbClr val="0033CC"/>
                </a:solidFill>
                <a:latin typeface="+mn-lt"/>
                <a:ea typeface="+mn-ea"/>
              </a:rPr>
              <a:t>Whole</a:t>
            </a:r>
            <a:r>
              <a:rPr lang="en-US" sz="2800" kern="0" dirty="0">
                <a:solidFill>
                  <a:srgbClr val="0033CC"/>
                </a:solidFill>
                <a:latin typeface="+mn-lt"/>
                <a:ea typeface="+mn-ea"/>
              </a:rPr>
              <a:t> </a:t>
            </a:r>
            <a:endParaRPr lang="zh-CN" altLang="en-US" sz="2800" kern="0" dirty="0">
              <a:solidFill>
                <a:srgbClr val="0033CC"/>
              </a:solidFill>
              <a:latin typeface="+mn-lt"/>
              <a:ea typeface="+mn-ea"/>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pPr eaLnBrk="1" hangingPunct="1"/>
            <a:r>
              <a:rPr lang="en-US" altLang="zh-CN"/>
              <a:t>Course Objectives</a:t>
            </a:r>
          </a:p>
        </p:txBody>
      </p:sp>
      <p:sp>
        <p:nvSpPr>
          <p:cNvPr id="52227" name="Rectangle 3"/>
          <p:cNvSpPr>
            <a:spLocks noGrp="1" noRot="1" noChangeArrowheads="1"/>
          </p:cNvSpPr>
          <p:nvPr>
            <p:ph idx="1"/>
          </p:nvPr>
        </p:nvSpPr>
        <p:spPr/>
        <p:txBody>
          <a:bodyPr>
            <a:normAutofit/>
          </a:bodyPr>
          <a:lstStyle/>
          <a:p>
            <a:pPr eaLnBrk="1" hangingPunct="1"/>
            <a:r>
              <a:rPr lang="en-US" altLang="zh-CN" sz="3200" dirty="0">
                <a:solidFill>
                  <a:srgbClr val="0000FF"/>
                </a:solidFill>
              </a:rPr>
              <a:t>The objective of this course</a:t>
            </a:r>
            <a:r>
              <a:rPr lang="en-US" altLang="zh-CN" sz="3200" dirty="0"/>
              <a:t> </a:t>
            </a:r>
          </a:p>
          <a:p>
            <a:pPr lvl="1" eaLnBrk="1" hangingPunct="1"/>
            <a:r>
              <a:rPr lang="en-US" altLang="zh-CN" sz="2800" dirty="0"/>
              <a:t>Introduce the fundamental techniques on which high-performance computing is based, </a:t>
            </a:r>
          </a:p>
          <a:p>
            <a:pPr lvl="1" eaLnBrk="1" hangingPunct="1"/>
            <a:r>
              <a:rPr lang="en-US" altLang="zh-CN" sz="2800" dirty="0"/>
              <a:t>Develop the foundations for analyzing the benefits of design options in computer architecture.</a:t>
            </a:r>
          </a:p>
        </p:txBody>
      </p:sp>
    </p:spTree>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a:xfrm>
            <a:off x="1703512" y="0"/>
            <a:ext cx="10117350" cy="918148"/>
          </a:xfrm>
        </p:spPr>
        <p:txBody>
          <a:bodyPr/>
          <a:lstStyle/>
          <a:p>
            <a:pPr eaLnBrk="1" hangingPunct="1"/>
            <a:r>
              <a:rPr lang="en-US" altLang="zh-CN" dirty="0"/>
              <a:t>How ?</a:t>
            </a:r>
          </a:p>
        </p:txBody>
      </p:sp>
      <p:sp>
        <p:nvSpPr>
          <p:cNvPr id="50179" name="Rectangle 3"/>
          <p:cNvSpPr>
            <a:spLocks noGrp="1" noRot="1" noChangeArrowheads="1"/>
          </p:cNvSpPr>
          <p:nvPr>
            <p:ph idx="1"/>
          </p:nvPr>
        </p:nvSpPr>
        <p:spPr>
          <a:xfrm>
            <a:off x="2135560" y="1484784"/>
            <a:ext cx="8258175" cy="4602162"/>
          </a:xfrm>
        </p:spPr>
        <p:txBody>
          <a:bodyPr/>
          <a:lstStyle/>
          <a:p>
            <a:pPr eaLnBrk="1" hangingPunct="1">
              <a:lnSpc>
                <a:spcPct val="80000"/>
              </a:lnSpc>
            </a:pPr>
            <a:r>
              <a:rPr lang="en-US" altLang="zh-CN" dirty="0"/>
              <a:t>Concepts, Ideas and Principles</a:t>
            </a:r>
          </a:p>
          <a:p>
            <a:pPr eaLnBrk="1" hangingPunct="1">
              <a:lnSpc>
                <a:spcPct val="80000"/>
              </a:lnSpc>
            </a:pPr>
            <a:r>
              <a:rPr lang="en-US" altLang="zh-CN" dirty="0"/>
              <a:t>Quantitative approaches</a:t>
            </a:r>
          </a:p>
          <a:p>
            <a:pPr eaLnBrk="1" hangingPunct="1">
              <a:lnSpc>
                <a:spcPct val="80000"/>
              </a:lnSpc>
            </a:pPr>
            <a:r>
              <a:rPr lang="en-US" altLang="zh-CN" dirty="0"/>
              <a:t>Hit the problem and right way to solve problem</a:t>
            </a:r>
          </a:p>
          <a:p>
            <a:pPr eaLnBrk="1" hangingPunct="1">
              <a:lnSpc>
                <a:spcPct val="80000"/>
              </a:lnSpc>
            </a:pPr>
            <a:endParaRPr lang="en-US" altLang="zh-CN" dirty="0"/>
          </a:p>
          <a:p>
            <a:pPr eaLnBrk="1" hangingPunct="1">
              <a:lnSpc>
                <a:spcPct val="80000"/>
              </a:lnSpc>
              <a:buFont typeface="Wingdings" pitchFamily="2" charset="2"/>
              <a:buNone/>
            </a:pPr>
            <a:endParaRPr lang="en-US" altLang="zh-CN" sz="2800" dirty="0"/>
          </a:p>
          <a:p>
            <a:pPr eaLnBrk="1" hangingPunct="1">
              <a:lnSpc>
                <a:spcPct val="80000"/>
              </a:lnSpc>
            </a:pPr>
            <a:r>
              <a:rPr lang="en-US" altLang="zh-CN" sz="2800" b="1" i="1" dirty="0">
                <a:solidFill>
                  <a:srgbClr val="0000FF"/>
                </a:solidFill>
              </a:rPr>
              <a:t>As a man sows, so he shall reap.</a:t>
            </a:r>
            <a:r>
              <a:rPr lang="en-US" altLang="zh-CN" sz="2800" b="1" i="1" dirty="0"/>
              <a:t> </a:t>
            </a:r>
          </a:p>
          <a:p>
            <a:pPr eaLnBrk="1" hangingPunct="1">
              <a:lnSpc>
                <a:spcPct val="80000"/>
              </a:lnSpc>
              <a:buFont typeface="Wingdings" pitchFamily="2" charset="2"/>
              <a:buNone/>
            </a:pPr>
            <a:r>
              <a:rPr lang="en-US" altLang="zh-CN" sz="2800" b="1" i="1" dirty="0"/>
              <a:t>    </a:t>
            </a:r>
            <a:r>
              <a:rPr lang="zh-CN" altLang="en-US" sz="2800" b="1" i="1" dirty="0"/>
              <a:t>一分耕耘一分收获</a:t>
            </a:r>
            <a:r>
              <a:rPr lang="zh-CN" altLang="en-US" dirty="0"/>
              <a:t> </a:t>
            </a:r>
            <a:endParaRPr lang="zh-CN" altLang="en-US" sz="2000" b="1" i="1" dirty="0"/>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What we most care about ?</a:t>
            </a:r>
            <a:endParaRPr lang="zh-CN" altLang="en-US" dirty="0"/>
          </a:p>
        </p:txBody>
      </p:sp>
      <p:sp>
        <p:nvSpPr>
          <p:cNvPr id="7" name="内容占位符 6"/>
          <p:cNvSpPr>
            <a:spLocks noGrp="1"/>
          </p:cNvSpPr>
          <p:nvPr>
            <p:ph idx="1"/>
          </p:nvPr>
        </p:nvSpPr>
        <p:spPr>
          <a:xfrm>
            <a:off x="838200" y="1113692"/>
            <a:ext cx="10586392" cy="4043499"/>
          </a:xfrm>
        </p:spPr>
        <p:txBody>
          <a:bodyPr>
            <a:normAutofit/>
          </a:bodyPr>
          <a:lstStyle/>
          <a:p>
            <a:r>
              <a:rPr lang="en-US" altLang="zh-CN" sz="3200" dirty="0"/>
              <a:t>For the designer, need to know </a:t>
            </a:r>
            <a:r>
              <a:rPr lang="en-US" altLang="zh-CN" sz="3200" dirty="0">
                <a:solidFill>
                  <a:srgbClr val="0033CC"/>
                </a:solidFill>
              </a:rPr>
              <a:t>why</a:t>
            </a:r>
            <a:r>
              <a:rPr lang="en-US" altLang="zh-CN" sz="3200" dirty="0"/>
              <a:t> ?</a:t>
            </a:r>
          </a:p>
          <a:p>
            <a:pPr lvl="1"/>
            <a:r>
              <a:rPr lang="en-US" altLang="zh-CN" sz="2800" dirty="0"/>
              <a:t>Know the principle &amp; the way to evaluate</a:t>
            </a:r>
          </a:p>
          <a:p>
            <a:pPr lvl="1"/>
            <a:r>
              <a:rPr lang="en-US" altLang="zh-CN" sz="2800" dirty="0"/>
              <a:t>make decision / make choice.  </a:t>
            </a:r>
          </a:p>
          <a:p>
            <a:endParaRPr lang="en-US" altLang="zh-CN" sz="3200" dirty="0"/>
          </a:p>
          <a:p>
            <a:r>
              <a:rPr lang="en-US" altLang="zh-CN" sz="3200" dirty="0"/>
              <a:t>For the designer, need to know universal approach</a:t>
            </a:r>
          </a:p>
          <a:p>
            <a:pPr lvl="1"/>
            <a:r>
              <a:rPr lang="en-US" altLang="zh-CN" sz="2800" dirty="0">
                <a:solidFill>
                  <a:srgbClr val="0033CC"/>
                </a:solidFill>
              </a:rPr>
              <a:t>Investigate </a:t>
            </a:r>
            <a:r>
              <a:rPr lang="en-US" altLang="zh-CN" sz="2800" dirty="0">
                <a:solidFill>
                  <a:srgbClr val="0033CC"/>
                </a:solidFill>
                <a:sym typeface="Wingdings" pitchFamily="2" charset="2"/>
              </a:rPr>
              <a:t> problem solve, make decision Implement  Evaluate</a:t>
            </a:r>
            <a:endParaRPr lang="zh-CN" altLang="en-US" sz="2800" dirty="0">
              <a:solidFill>
                <a:srgbClr val="0033CC"/>
              </a:solidFill>
            </a:endParaRP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zh-CN" dirty="0"/>
              <a:t>Grading Policy:</a:t>
            </a:r>
          </a:p>
        </p:txBody>
      </p:sp>
      <p:sp>
        <p:nvSpPr>
          <p:cNvPr id="691203" name="Rectangle 3"/>
          <p:cNvSpPr>
            <a:spLocks noGrp="1" noChangeArrowheads="1"/>
          </p:cNvSpPr>
          <p:nvPr>
            <p:ph idx="1"/>
          </p:nvPr>
        </p:nvSpPr>
        <p:spPr>
          <a:xfrm>
            <a:off x="359540" y="981076"/>
            <a:ext cx="12145172" cy="5040313"/>
          </a:xfrm>
        </p:spPr>
        <p:txBody>
          <a:bodyPr/>
          <a:lstStyle/>
          <a:p>
            <a:pPr lvl="1"/>
            <a:r>
              <a:rPr lang="en-US" altLang="zh-CN" dirty="0"/>
              <a:t>20</a:t>
            </a:r>
            <a:r>
              <a:rPr lang="en-US" altLang="zh-CN" sz="2800" dirty="0"/>
              <a:t>%:   written homework  </a:t>
            </a:r>
          </a:p>
          <a:p>
            <a:pPr lvl="1"/>
            <a:r>
              <a:rPr lang="en-US" altLang="zh-CN" dirty="0"/>
              <a:t>40</a:t>
            </a:r>
            <a:r>
              <a:rPr lang="en-US" altLang="zh-CN" sz="2800" dirty="0"/>
              <a:t>%:   Lab assignments</a:t>
            </a:r>
          </a:p>
          <a:p>
            <a:pPr lvl="1"/>
            <a:r>
              <a:rPr lang="en-US" altLang="zh-CN" sz="2800" dirty="0"/>
              <a:t>           </a:t>
            </a:r>
            <a:r>
              <a:rPr lang="en-US" altLang="zh-CN" sz="2800" dirty="0">
                <a:solidFill>
                  <a:srgbClr val="FF3300"/>
                </a:solidFill>
              </a:rPr>
              <a:t>8%:   </a:t>
            </a:r>
            <a:r>
              <a:rPr lang="en-US" altLang="zh-CN" sz="2800" dirty="0">
                <a:solidFill>
                  <a:srgbClr val="0033CC"/>
                </a:solidFill>
              </a:rPr>
              <a:t>Bonus</a:t>
            </a:r>
          </a:p>
          <a:p>
            <a:pPr lvl="1"/>
            <a:r>
              <a:rPr lang="en-US" altLang="zh-CN" sz="2800" dirty="0"/>
              <a:t>            lab grade = report (40%) +check(60%) </a:t>
            </a:r>
          </a:p>
          <a:p>
            <a:pPr lvl="1"/>
            <a:r>
              <a:rPr lang="en-US" altLang="zh-CN" sz="2800" dirty="0"/>
              <a:t>40%:   Final exam </a:t>
            </a:r>
          </a:p>
          <a:p>
            <a:pPr lvl="2"/>
            <a:r>
              <a:rPr lang="en-US" altLang="zh-CN" sz="2400" dirty="0"/>
              <a:t> (close-book test with one A4 memo)</a:t>
            </a:r>
            <a:endParaRPr lang="en-US" altLang="zh-CN" sz="2800" dirty="0"/>
          </a:p>
          <a:p>
            <a:pPr lvl="1"/>
            <a:r>
              <a:rPr lang="en-US" altLang="zh-CN" sz="2800" dirty="0"/>
              <a:t>Attendance : d</a:t>
            </a:r>
            <a:r>
              <a:rPr lang="en-US" altLang="zh-CN" b="0" i="0" dirty="0">
                <a:solidFill>
                  <a:srgbClr val="333333"/>
                </a:solidFill>
                <a:effectLst/>
                <a:latin typeface="-apple-system"/>
              </a:rPr>
              <a:t>educt one point for each absence</a:t>
            </a:r>
            <a:endParaRPr lang="en-US" altLang="zh-CN" sz="2800" dirty="0"/>
          </a:p>
          <a:p>
            <a:pPr marL="914400" lvl="2" indent="0">
              <a:buNone/>
            </a:pPr>
            <a:endParaRPr lang="en-US" altLang="zh-CN" dirty="0"/>
          </a:p>
          <a:p>
            <a:pPr lvl="1"/>
            <a:r>
              <a:rPr lang="en-US" altLang="zh-CN" sz="2200" dirty="0"/>
              <a:t>Final grade = 40%(Final exam</a:t>
            </a:r>
            <a:r>
              <a:rPr lang="zh-CN" altLang="en-US" sz="2200" dirty="0"/>
              <a:t>）</a:t>
            </a:r>
            <a:r>
              <a:rPr lang="en-US" altLang="zh-CN" sz="2200" dirty="0"/>
              <a:t> + 60%(Lab + Homework) - Attendance deduction.</a:t>
            </a:r>
          </a:p>
        </p:txBody>
      </p:sp>
      <p:sp>
        <p:nvSpPr>
          <p:cNvPr id="2" name="右大括号 1"/>
          <p:cNvSpPr/>
          <p:nvPr/>
        </p:nvSpPr>
        <p:spPr bwMode="auto">
          <a:xfrm>
            <a:off x="9552384" y="1124744"/>
            <a:ext cx="360040" cy="2088229"/>
          </a:xfrm>
          <a:prstGeom prst="rightBrace">
            <a:avLst/>
          </a:prstGeom>
          <a:noFill/>
          <a:ln w="9525" cap="flat" cmpd="sng" algn="ctr">
            <a:solidFill>
              <a:srgbClr val="0033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342900" indent="-342900"/>
            <a:endParaRPr lang="zh-CN" altLang="en-US"/>
          </a:p>
        </p:txBody>
      </p:sp>
      <p:sp>
        <p:nvSpPr>
          <p:cNvPr id="3" name="文本框 2"/>
          <p:cNvSpPr txBox="1"/>
          <p:nvPr/>
        </p:nvSpPr>
        <p:spPr>
          <a:xfrm>
            <a:off x="9987416" y="1916606"/>
            <a:ext cx="2408512" cy="892552"/>
          </a:xfrm>
          <a:prstGeom prst="rect">
            <a:avLst/>
          </a:prstGeom>
          <a:noFill/>
        </p:spPr>
        <p:txBody>
          <a:bodyPr wrap="square" rtlCol="0">
            <a:spAutoFit/>
          </a:bodyPr>
          <a:lstStyle/>
          <a:p>
            <a:r>
              <a:rPr lang="en-US" altLang="zh-CN" sz="2800" dirty="0"/>
              <a:t>60% ( &lt;=60 )</a:t>
            </a:r>
          </a:p>
          <a:p>
            <a:endParaRPr lang="zh-CN" altLang="en-US" dirty="0"/>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4" name="Rectangle 4"/>
          <p:cNvSpPr>
            <a:spLocks noGrp="1" noChangeArrowheads="1"/>
          </p:cNvSpPr>
          <p:nvPr>
            <p:ph type="title"/>
          </p:nvPr>
        </p:nvSpPr>
        <p:spPr/>
        <p:txBody>
          <a:bodyPr/>
          <a:lstStyle/>
          <a:p>
            <a:r>
              <a:rPr lang="en-US" altLang="zh-CN" dirty="0"/>
              <a:t>Instructor &amp; TA </a:t>
            </a:r>
          </a:p>
        </p:txBody>
      </p:sp>
      <p:sp>
        <p:nvSpPr>
          <p:cNvPr id="645125" name="Rectangle 5"/>
          <p:cNvSpPr>
            <a:spLocks noGrp="1" noChangeArrowheads="1"/>
          </p:cNvSpPr>
          <p:nvPr>
            <p:ph idx="1"/>
          </p:nvPr>
        </p:nvSpPr>
        <p:spPr>
          <a:xfrm>
            <a:off x="839416" y="1124744"/>
            <a:ext cx="10515600" cy="5328592"/>
          </a:xfrm>
        </p:spPr>
        <p:txBody>
          <a:bodyPr>
            <a:normAutofit lnSpcReduction="10000"/>
          </a:bodyPr>
          <a:lstStyle/>
          <a:p>
            <a:pPr>
              <a:lnSpc>
                <a:spcPct val="100000"/>
              </a:lnSpc>
            </a:pPr>
            <a:r>
              <a:rPr lang="en-US" altLang="zh-CN" dirty="0">
                <a:latin typeface="Comic Sans MS" pitchFamily="66" charset="0"/>
              </a:rPr>
              <a:t>Instructor</a:t>
            </a:r>
            <a:r>
              <a:rPr lang="zh-CN" altLang="en-US" dirty="0">
                <a:latin typeface="Comic Sans MS" pitchFamily="66" charset="0"/>
              </a:rPr>
              <a:t>： </a:t>
            </a:r>
            <a:r>
              <a:rPr lang="zh-CN" altLang="en-US" b="1" dirty="0">
                <a:latin typeface="Comic Sans MS" pitchFamily="66" charset="0"/>
              </a:rPr>
              <a:t>何水兵</a:t>
            </a:r>
            <a:endParaRPr lang="en-US" altLang="zh-CN" b="1" dirty="0">
              <a:solidFill>
                <a:srgbClr val="FF3300"/>
              </a:solidFill>
              <a:latin typeface="Comic Sans MS" pitchFamily="66" charset="0"/>
            </a:endParaRPr>
          </a:p>
          <a:p>
            <a:pPr lvl="1"/>
            <a:r>
              <a:rPr lang="en-US" altLang="zh-CN" sz="2400" dirty="0"/>
              <a:t>Office : </a:t>
            </a:r>
            <a:r>
              <a:rPr lang="en-US" altLang="zh-CN" sz="2400" b="1" dirty="0">
                <a:solidFill>
                  <a:srgbClr val="0000FF"/>
                </a:solidFill>
              </a:rPr>
              <a:t>Room</a:t>
            </a:r>
            <a:r>
              <a:rPr lang="zh-CN" altLang="en-US" sz="2400" b="1" dirty="0">
                <a:solidFill>
                  <a:srgbClr val="0000FF"/>
                </a:solidFill>
              </a:rPr>
              <a:t> </a:t>
            </a:r>
            <a:r>
              <a:rPr lang="en-US" altLang="zh-CN" sz="2400" b="1" dirty="0">
                <a:solidFill>
                  <a:srgbClr val="0000FF"/>
                </a:solidFill>
              </a:rPr>
              <a:t>211, Bld. of </a:t>
            </a:r>
            <a:r>
              <a:rPr lang="en-US" altLang="zh-CN" sz="2400" b="1" dirty="0" err="1">
                <a:solidFill>
                  <a:srgbClr val="0000FF"/>
                </a:solidFill>
              </a:rPr>
              <a:t>ZeTong</a:t>
            </a:r>
            <a:endParaRPr lang="en-US" altLang="zh-CN" sz="2400" b="1" dirty="0">
              <a:solidFill>
                <a:srgbClr val="0000FF"/>
              </a:solidFill>
            </a:endParaRPr>
          </a:p>
          <a:p>
            <a:pPr lvl="1" eaLnBrk="1" hangingPunct="1"/>
            <a:r>
              <a:rPr lang="en-US" altLang="zh-CN" sz="2400" dirty="0"/>
              <a:t>Mobile:   18986211726</a:t>
            </a:r>
          </a:p>
          <a:p>
            <a:pPr lvl="1"/>
            <a:r>
              <a:rPr lang="en-US" altLang="zh-CN" sz="2400" dirty="0"/>
              <a:t>Email:     </a:t>
            </a:r>
            <a:r>
              <a:rPr lang="en-US" altLang="zh-CN" dirty="0"/>
              <a:t>heshuibing@zju.edu.cn</a:t>
            </a:r>
            <a:endParaRPr lang="en-US" altLang="zh-CN" sz="2400" dirty="0"/>
          </a:p>
          <a:p>
            <a:pPr lvl="1" eaLnBrk="1" hangingPunct="1"/>
            <a:r>
              <a:rPr lang="en-US" altLang="zh-CN" sz="2400" dirty="0"/>
              <a:t>Homepage: </a:t>
            </a:r>
          </a:p>
          <a:p>
            <a:pPr lvl="2"/>
            <a:r>
              <a:rPr lang="en-US" altLang="zh-CN" b="1" dirty="0">
                <a:solidFill>
                  <a:srgbClr val="0000FF"/>
                </a:solidFill>
                <a:hlinkClick r:id="rId3"/>
              </a:rPr>
              <a:t>https://person.zju.edu.cn/heshuibing</a:t>
            </a:r>
            <a:r>
              <a:rPr lang="en-US" altLang="zh-CN" b="1" dirty="0">
                <a:solidFill>
                  <a:srgbClr val="0000FF"/>
                </a:solidFill>
              </a:rPr>
              <a:t> </a:t>
            </a:r>
          </a:p>
          <a:p>
            <a:pPr lvl="2"/>
            <a:r>
              <a:rPr lang="en-US" altLang="zh-CN" b="1" dirty="0">
                <a:solidFill>
                  <a:srgbClr val="0000FF"/>
                </a:solidFill>
                <a:hlinkClick r:id="rId4"/>
              </a:rPr>
              <a:t>https://shuibing9420.github.io</a:t>
            </a:r>
            <a:endParaRPr lang="en-US" altLang="zh-CN" b="1" dirty="0">
              <a:solidFill>
                <a:srgbClr val="0000FF"/>
              </a:solidFill>
            </a:endParaRPr>
          </a:p>
          <a:p>
            <a:pPr>
              <a:lnSpc>
                <a:spcPct val="110000"/>
              </a:lnSpc>
            </a:pPr>
            <a:r>
              <a:rPr lang="en-US" altLang="zh-CN" dirty="0">
                <a:latin typeface="Comic Sans MS" pitchFamily="66" charset="0"/>
              </a:rPr>
              <a:t>TA</a:t>
            </a:r>
            <a:r>
              <a:rPr lang="zh-CN" altLang="en-US" dirty="0">
                <a:latin typeface="Comic Sans MS" pitchFamily="66" charset="0"/>
              </a:rPr>
              <a:t>：</a:t>
            </a:r>
            <a:r>
              <a:rPr lang="zh-CN" altLang="en-US" b="1" dirty="0">
                <a:latin typeface="Comic Sans MS" pitchFamily="66" charset="0"/>
              </a:rPr>
              <a:t>宋浩喆</a:t>
            </a:r>
            <a:endParaRPr lang="en-US" altLang="zh-CN" b="1" dirty="0">
              <a:latin typeface="Comic Sans MS" pitchFamily="66" charset="0"/>
            </a:endParaRPr>
          </a:p>
          <a:p>
            <a:pPr lvl="1">
              <a:lnSpc>
                <a:spcPct val="110000"/>
              </a:lnSpc>
            </a:pPr>
            <a:r>
              <a:rPr lang="en-US" altLang="zh-CN" sz="3200" dirty="0"/>
              <a:t>Mobile</a:t>
            </a:r>
            <a:r>
              <a:rPr lang="zh-CN" altLang="en-US" sz="3200" dirty="0"/>
              <a:t>：</a:t>
            </a:r>
            <a:r>
              <a:rPr lang="en-US" altLang="zh-CN" sz="3200" dirty="0"/>
              <a:t>18265882658</a:t>
            </a:r>
          </a:p>
          <a:p>
            <a:pPr lvl="1"/>
            <a:r>
              <a:rPr lang="en-US" altLang="zh-CN" sz="3200" dirty="0"/>
              <a:t>Email</a:t>
            </a:r>
            <a:r>
              <a:rPr lang="zh-CN" altLang="en-US" sz="3200" dirty="0"/>
              <a:t>：</a:t>
            </a:r>
            <a:r>
              <a:rPr lang="en-US" altLang="zh-CN" sz="3200" dirty="0"/>
              <a:t>haozheshz@zju.edu.cn</a:t>
            </a:r>
            <a:endParaRPr lang="en-US" altLang="zh-CN" b="1" dirty="0">
              <a:latin typeface="Comic Sans MS" pitchFamily="66" charset="0"/>
            </a:endParaRPr>
          </a:p>
          <a:p>
            <a:pPr>
              <a:lnSpc>
                <a:spcPct val="110000"/>
              </a:lnSpc>
            </a:pPr>
            <a:r>
              <a:rPr lang="en-US" altLang="zh-CN" dirty="0">
                <a:latin typeface="Comic Sans MS" pitchFamily="66" charset="0"/>
              </a:rPr>
              <a:t>Course Website</a:t>
            </a:r>
            <a:r>
              <a:rPr lang="zh-CN" altLang="en-US" dirty="0">
                <a:latin typeface="Comic Sans MS" pitchFamily="66" charset="0"/>
              </a:rPr>
              <a:t>：  </a:t>
            </a:r>
            <a:r>
              <a:rPr lang="en-US" altLang="zh-CN" dirty="0">
                <a:latin typeface="Comic Sans MS" pitchFamily="66" charset="0"/>
              </a:rPr>
              <a:t>course.zju.edu.cn</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Homeworks</a:t>
            </a:r>
            <a:r>
              <a:rPr lang="en-US" altLang="zh-CN" dirty="0"/>
              <a:t> (20%)</a:t>
            </a:r>
            <a:endParaRPr lang="zh-CN" altLang="en-US" dirty="0"/>
          </a:p>
        </p:txBody>
      </p:sp>
      <p:sp>
        <p:nvSpPr>
          <p:cNvPr id="3" name="内容占位符 2"/>
          <p:cNvSpPr>
            <a:spLocks noGrp="1"/>
          </p:cNvSpPr>
          <p:nvPr>
            <p:ph idx="1"/>
          </p:nvPr>
        </p:nvSpPr>
        <p:spPr>
          <a:xfrm>
            <a:off x="1305262" y="1113692"/>
            <a:ext cx="10048538" cy="5063271"/>
          </a:xfrm>
        </p:spPr>
        <p:txBody>
          <a:bodyPr>
            <a:normAutofit/>
          </a:bodyPr>
          <a:lstStyle/>
          <a:p>
            <a:pPr lvl="0"/>
            <a:r>
              <a:rPr lang="en-US" sz="3200" dirty="0"/>
              <a:t>Total 4 times,  once per chapter</a:t>
            </a:r>
            <a:endParaRPr lang="zh-CN" altLang="en-US" sz="3200" dirty="0"/>
          </a:p>
          <a:p>
            <a:pPr lvl="0"/>
            <a:r>
              <a:rPr lang="en-US" sz="3200" dirty="0"/>
              <a:t>Submission deadline will be normally one week after assigned, and will be announced on </a:t>
            </a:r>
            <a:r>
              <a:rPr lang="en-US" sz="3200" b="1" dirty="0"/>
              <a:t>course website</a:t>
            </a:r>
            <a:r>
              <a:rPr lang="en-US" sz="3200" dirty="0"/>
              <a:t>.</a:t>
            </a:r>
            <a:endParaRPr lang="zh-CN" altLang="en-US" sz="3200" dirty="0"/>
          </a:p>
          <a:p>
            <a:pPr lvl="0"/>
            <a:r>
              <a:rPr lang="en-US" sz="3200" dirty="0"/>
              <a:t>For doing homework, discussion is greatly encouraged, but every student is required to </a:t>
            </a:r>
            <a:r>
              <a:rPr lang="en-US" sz="3200" b="1" dirty="0"/>
              <a:t>Do and Submit</a:t>
            </a:r>
            <a:r>
              <a:rPr lang="en-US" sz="3200" dirty="0"/>
              <a:t> the homework </a:t>
            </a:r>
            <a:r>
              <a:rPr lang="en-US" sz="3200" dirty="0">
                <a:solidFill>
                  <a:srgbClr val="3333FF"/>
                </a:solidFill>
              </a:rPr>
              <a:t>individually</a:t>
            </a:r>
            <a:r>
              <a:rPr lang="en-US" sz="3200" dirty="0"/>
              <a:t> on time.</a:t>
            </a:r>
          </a:p>
          <a:p>
            <a:pPr lvl="0"/>
            <a:r>
              <a:rPr lang="en-US" sz="3200" dirty="0"/>
              <a:t>Submission Naming rule</a:t>
            </a:r>
          </a:p>
          <a:p>
            <a:pPr lvl="1"/>
            <a:r>
              <a:rPr lang="en-US" sz="2800" dirty="0" err="1">
                <a:solidFill>
                  <a:srgbClr val="0033CC"/>
                </a:solidFill>
              </a:rPr>
              <a:t>StID_name_hw1.doc</a:t>
            </a:r>
            <a:r>
              <a:rPr lang="en-US" sz="2800" dirty="0"/>
              <a:t> </a:t>
            </a:r>
            <a:endParaRPr lang="zh-CN" altLang="en-US" sz="2800" dirty="0"/>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assignments 40%</a:t>
            </a:r>
            <a:endParaRPr lang="zh-CN" altLang="en-US" dirty="0"/>
          </a:p>
        </p:txBody>
      </p:sp>
      <p:sp>
        <p:nvSpPr>
          <p:cNvPr id="3" name="内容占位符 2"/>
          <p:cNvSpPr>
            <a:spLocks noGrp="1"/>
          </p:cNvSpPr>
          <p:nvPr>
            <p:ph idx="1"/>
          </p:nvPr>
        </p:nvSpPr>
        <p:spPr>
          <a:xfrm>
            <a:off x="839416" y="836712"/>
            <a:ext cx="11161240" cy="5733256"/>
          </a:xfrm>
        </p:spPr>
        <p:txBody>
          <a:bodyPr/>
          <a:lstStyle/>
          <a:p>
            <a:pPr>
              <a:spcBef>
                <a:spcPts val="300"/>
              </a:spcBef>
            </a:pPr>
            <a:r>
              <a:rPr lang="en-US" altLang="zh-CN" sz="3200" dirty="0"/>
              <a:t>Objective</a:t>
            </a:r>
          </a:p>
          <a:p>
            <a:pPr lvl="1">
              <a:spcBef>
                <a:spcPts val="300"/>
              </a:spcBef>
            </a:pPr>
            <a:r>
              <a:rPr lang="en-US" altLang="zh-CN" sz="2800" dirty="0"/>
              <a:t>Implement a </a:t>
            </a:r>
            <a:r>
              <a:rPr lang="en-US" altLang="zh-CN" sz="2800" dirty="0">
                <a:solidFill>
                  <a:srgbClr val="0033CC"/>
                </a:solidFill>
              </a:rPr>
              <a:t>pipelined CPU </a:t>
            </a:r>
            <a:r>
              <a:rPr lang="en-US" altLang="zh-CN" sz="2800" dirty="0"/>
              <a:t>with simplified </a:t>
            </a:r>
            <a:r>
              <a:rPr lang="en-US" altLang="zh-CN" sz="2800" dirty="0">
                <a:solidFill>
                  <a:srgbClr val="0033CC"/>
                </a:solidFill>
              </a:rPr>
              <a:t>interruption</a:t>
            </a:r>
            <a:r>
              <a:rPr lang="zh-CN" altLang="en-US" sz="2800" dirty="0"/>
              <a:t> </a:t>
            </a:r>
            <a:r>
              <a:rPr lang="en-US" altLang="zh-CN" sz="2800" dirty="0"/>
              <a:t>and </a:t>
            </a:r>
            <a:r>
              <a:rPr lang="en-US" altLang="zh-CN" sz="2800" dirty="0">
                <a:solidFill>
                  <a:srgbClr val="0033CC"/>
                </a:solidFill>
              </a:rPr>
              <a:t>memory hierarchy </a:t>
            </a:r>
            <a:r>
              <a:rPr lang="en-US" altLang="zh-CN" sz="2800" dirty="0"/>
              <a:t>composed of a memory and a cache supporting </a:t>
            </a:r>
            <a:r>
              <a:rPr lang="en-US" altLang="zh-CN" dirty="0">
                <a:solidFill>
                  <a:srgbClr val="0033CC"/>
                </a:solidFill>
              </a:rPr>
              <a:t>fundamental RISCV-32I instructions </a:t>
            </a:r>
            <a:r>
              <a:rPr lang="en-US" altLang="zh-CN" sz="2800" dirty="0"/>
              <a:t>via Verilog in Xilinx </a:t>
            </a:r>
            <a:r>
              <a:rPr lang="en-US" altLang="zh-CN" dirty="0" err="1"/>
              <a:t>Vivado</a:t>
            </a:r>
            <a:r>
              <a:rPr lang="en-US" altLang="zh-CN" sz="2800" dirty="0"/>
              <a:t> on </a:t>
            </a:r>
            <a:r>
              <a:rPr lang="en-US" altLang="zh-CN" dirty="0"/>
              <a:t>SWORD-V4</a:t>
            </a:r>
            <a:r>
              <a:rPr lang="en-US" altLang="zh-CN" sz="2800" dirty="0"/>
              <a:t> board</a:t>
            </a:r>
          </a:p>
          <a:p>
            <a:pPr>
              <a:spcBef>
                <a:spcPts val="300"/>
              </a:spcBef>
            </a:pPr>
            <a:r>
              <a:rPr lang="en-US" altLang="zh-CN" sz="3200" dirty="0"/>
              <a:t>How </a:t>
            </a:r>
            <a:endParaRPr lang="zh-CN" altLang="en-US" sz="3200" dirty="0"/>
          </a:p>
          <a:p>
            <a:pPr lvl="1">
              <a:spcBef>
                <a:spcPts val="300"/>
              </a:spcBef>
            </a:pPr>
            <a:r>
              <a:rPr lang="en-US" altLang="zh-CN" sz="2800" dirty="0"/>
              <a:t>Do the lab </a:t>
            </a:r>
            <a:r>
              <a:rPr lang="en-US" altLang="zh-CN" sz="2800" b="1" dirty="0">
                <a:solidFill>
                  <a:srgbClr val="FF0000"/>
                </a:solidFill>
              </a:rPr>
              <a:t>by </a:t>
            </a:r>
            <a:r>
              <a:rPr lang="en-US" altLang="zh-CN" b="1" dirty="0">
                <a:solidFill>
                  <a:srgbClr val="FF0000"/>
                </a:solidFill>
              </a:rPr>
              <a:t>group with 2 persons</a:t>
            </a:r>
            <a:r>
              <a:rPr lang="en-US" altLang="zh-CN" sz="2800" b="1" dirty="0">
                <a:solidFill>
                  <a:srgbClr val="FF0000"/>
                </a:solidFill>
              </a:rPr>
              <a:t> </a:t>
            </a:r>
            <a:r>
              <a:rPr lang="en-US" altLang="zh-CN" sz="2800" dirty="0"/>
              <a:t>and submit </a:t>
            </a:r>
            <a:r>
              <a:rPr lang="en-US" altLang="zh-CN" sz="2800" dirty="0">
                <a:solidFill>
                  <a:srgbClr val="0033CC"/>
                </a:solidFill>
              </a:rPr>
              <a:t>lab report to </a:t>
            </a:r>
            <a:r>
              <a:rPr lang="en-US" altLang="zh-CN" dirty="0">
                <a:solidFill>
                  <a:srgbClr val="0033CC"/>
                </a:solidFill>
              </a:rPr>
              <a:t>website </a:t>
            </a:r>
            <a:r>
              <a:rPr lang="en-US" altLang="zh-CN" b="1" dirty="0">
                <a:solidFill>
                  <a:srgbClr val="FF0000"/>
                </a:solidFill>
              </a:rPr>
              <a:t>individually</a:t>
            </a:r>
            <a:r>
              <a:rPr lang="en-US" altLang="zh-CN" dirty="0">
                <a:solidFill>
                  <a:srgbClr val="0033CC"/>
                </a:solidFill>
              </a:rPr>
              <a:t>. </a:t>
            </a:r>
            <a:endParaRPr lang="en-US" altLang="zh-CN" sz="2800" dirty="0"/>
          </a:p>
          <a:p>
            <a:pPr lvl="1">
              <a:spcBef>
                <a:spcPts val="300"/>
              </a:spcBef>
            </a:pPr>
            <a:r>
              <a:rPr lang="en-US" altLang="zh-CN" sz="2800" dirty="0">
                <a:solidFill>
                  <a:srgbClr val="0033CC"/>
                </a:solidFill>
              </a:rPr>
              <a:t>Do the 6 lab assignments gradually</a:t>
            </a:r>
            <a:r>
              <a:rPr lang="en-US" altLang="zh-CN" sz="2800" dirty="0"/>
              <a:t>, examine results each time</a:t>
            </a:r>
          </a:p>
          <a:p>
            <a:pPr lvl="1">
              <a:spcBef>
                <a:spcPts val="300"/>
              </a:spcBef>
            </a:pPr>
            <a:r>
              <a:rPr lang="en-US" altLang="zh-CN" sz="2800" dirty="0"/>
              <a:t>Submit </a:t>
            </a:r>
            <a:r>
              <a:rPr lang="en-US" altLang="zh-CN" dirty="0">
                <a:solidFill>
                  <a:srgbClr val="3333FF"/>
                </a:solidFill>
              </a:rPr>
              <a:t>6</a:t>
            </a:r>
            <a:r>
              <a:rPr lang="en-US" altLang="zh-CN" sz="2800" dirty="0">
                <a:solidFill>
                  <a:srgbClr val="3333FF"/>
                </a:solidFill>
              </a:rPr>
              <a:t> lab reports</a:t>
            </a:r>
          </a:p>
          <a:p>
            <a:pPr>
              <a:spcBef>
                <a:spcPts val="300"/>
              </a:spcBef>
            </a:pPr>
            <a:r>
              <a:rPr lang="en-US" altLang="zh-CN" sz="3200" dirty="0"/>
              <a:t>Grading</a:t>
            </a:r>
          </a:p>
          <a:p>
            <a:pPr lvl="1">
              <a:spcBef>
                <a:spcPts val="300"/>
              </a:spcBef>
            </a:pPr>
            <a:r>
              <a:rPr lang="en-US" altLang="zh-CN" sz="2800" dirty="0"/>
              <a:t>Lab1-6:   8%,   6%,    </a:t>
            </a:r>
            <a:r>
              <a:rPr lang="en-US" altLang="zh-CN" dirty="0"/>
              <a:t>4</a:t>
            </a:r>
            <a:r>
              <a:rPr lang="en-US" altLang="zh-CN" sz="2800" dirty="0"/>
              <a:t>%,    6%</a:t>
            </a:r>
            <a:r>
              <a:rPr lang="zh-CN" altLang="en-US" sz="2800" dirty="0"/>
              <a:t>， </a:t>
            </a:r>
            <a:r>
              <a:rPr lang="en-US" altLang="zh-CN" sz="2800" dirty="0"/>
              <a:t>8%,    </a:t>
            </a:r>
            <a:r>
              <a:rPr lang="en-US" altLang="zh-CN" dirty="0"/>
              <a:t>8</a:t>
            </a:r>
            <a:r>
              <a:rPr lang="en-US" altLang="zh-CN" sz="2800" dirty="0"/>
              <a:t>% </a:t>
            </a:r>
          </a:p>
          <a:p>
            <a:pPr lvl="1">
              <a:buNone/>
            </a:pPr>
            <a:endParaRPr lang="en-US" altLang="zh-CN" dirty="0"/>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Lab assignments 40%</a:t>
            </a:r>
            <a:endParaRPr lang="zh-CN" altLang="en-US" dirty="0"/>
          </a:p>
        </p:txBody>
      </p:sp>
      <p:sp>
        <p:nvSpPr>
          <p:cNvPr id="3" name="内容占位符 2"/>
          <p:cNvSpPr>
            <a:spLocks noGrp="1"/>
          </p:cNvSpPr>
          <p:nvPr>
            <p:ph idx="1"/>
          </p:nvPr>
        </p:nvSpPr>
        <p:spPr>
          <a:xfrm>
            <a:off x="839416" y="836712"/>
            <a:ext cx="11161240" cy="5733256"/>
          </a:xfrm>
        </p:spPr>
        <p:txBody>
          <a:bodyPr/>
          <a:lstStyle/>
          <a:p>
            <a:pPr lvl="1"/>
            <a:r>
              <a:rPr lang="en-US" altLang="zh-CN" sz="2400" b="1" dirty="0">
                <a:solidFill>
                  <a:schemeClr val="accent5">
                    <a:lumMod val="50000"/>
                  </a:schemeClr>
                </a:solidFill>
              </a:rPr>
              <a:t>Lab1 (8’ 3weeks): </a:t>
            </a:r>
            <a:r>
              <a:rPr lang="en-US" altLang="zh-CN" sz="2400" dirty="0"/>
              <a:t>Implement pipelined CPU with forwarding paths and prediction-not-taken  supporting RISC V 32i instructions. </a:t>
            </a:r>
            <a:endParaRPr lang="zh-CN" altLang="zh-CN" sz="2400" dirty="0"/>
          </a:p>
          <a:p>
            <a:pPr lvl="1"/>
            <a:r>
              <a:rPr lang="en-US" altLang="zh-CN" sz="2400" b="1" dirty="0">
                <a:solidFill>
                  <a:schemeClr val="accent5">
                    <a:lumMod val="50000"/>
                  </a:schemeClr>
                </a:solidFill>
              </a:rPr>
              <a:t>Lab2 (6’ 2weeks): </a:t>
            </a:r>
            <a:r>
              <a:rPr lang="en-US" altLang="zh-CN" sz="2400" dirty="0"/>
              <a:t>Implement Interruption and Exception on Pipelined CPU of Lab 1).</a:t>
            </a:r>
            <a:endParaRPr lang="zh-CN" altLang="zh-CN" sz="2400" dirty="0"/>
          </a:p>
          <a:p>
            <a:pPr lvl="1"/>
            <a:r>
              <a:rPr lang="en-US" altLang="zh-CN" sz="2400" b="1" dirty="0">
                <a:solidFill>
                  <a:schemeClr val="accent5">
                    <a:lumMod val="50000"/>
                  </a:schemeClr>
                </a:solidFill>
              </a:rPr>
              <a:t>Lab3 (4’ 1week): </a:t>
            </a:r>
            <a:r>
              <a:rPr lang="en-US" altLang="zh-CN" sz="2400" dirty="0"/>
              <a:t>Implement a 2-way associative cache </a:t>
            </a:r>
            <a:endParaRPr lang="zh-CN" altLang="zh-CN" sz="2400" dirty="0"/>
          </a:p>
          <a:p>
            <a:pPr lvl="1"/>
            <a:r>
              <a:rPr lang="en-US" altLang="zh-CN" sz="2400" b="1" dirty="0">
                <a:solidFill>
                  <a:schemeClr val="accent5">
                    <a:lumMod val="50000"/>
                  </a:schemeClr>
                </a:solidFill>
              </a:rPr>
              <a:t>Lab4 (6’ 2weeks): </a:t>
            </a:r>
            <a:r>
              <a:rPr lang="en-US" altLang="zh-CN" sz="2400" dirty="0"/>
              <a:t>Adding the cache into the pipelined CPU in Lab 2).</a:t>
            </a:r>
            <a:endParaRPr lang="zh-CN" altLang="zh-CN" sz="2400" dirty="0"/>
          </a:p>
          <a:p>
            <a:pPr lvl="1"/>
            <a:r>
              <a:rPr lang="en-US" altLang="zh-CN" sz="2400" b="1" dirty="0">
                <a:solidFill>
                  <a:schemeClr val="accent5">
                    <a:lumMod val="50000"/>
                  </a:schemeClr>
                </a:solidFill>
              </a:rPr>
              <a:t>Lab5 (8’ 3weeks): </a:t>
            </a:r>
            <a:r>
              <a:rPr lang="en-US" altLang="zh-CN" sz="2400" dirty="0"/>
              <a:t>Expend the pipelined CPU to support multi-cycle operations: integer multiplier, integer divider / remainder operation, issue in order and complete out of order, detecting pipeline hazards ( WAW, RAW)</a:t>
            </a:r>
            <a:endParaRPr lang="zh-CN" altLang="zh-CN" sz="2400" dirty="0"/>
          </a:p>
          <a:p>
            <a:pPr lvl="1"/>
            <a:r>
              <a:rPr lang="en-US" altLang="zh-CN" sz="2400" b="1" dirty="0">
                <a:solidFill>
                  <a:schemeClr val="accent5">
                    <a:lumMod val="50000"/>
                  </a:schemeClr>
                </a:solidFill>
              </a:rPr>
              <a:t>Lab6 (8’ 5weeks): </a:t>
            </a:r>
            <a:r>
              <a:rPr lang="en-US" altLang="zh-CN" sz="2400" dirty="0"/>
              <a:t>Implement the Dynamic Scheduling (Scoreboard or </a:t>
            </a:r>
            <a:r>
              <a:rPr lang="en-US" altLang="zh-CN" sz="2400" dirty="0" err="1"/>
              <a:t>Tomasulo</a:t>
            </a:r>
            <a:r>
              <a:rPr lang="en-US" altLang="zh-CN" sz="2400" dirty="0"/>
              <a:t>), implement a dynamic scheduling pipelined CPU.</a:t>
            </a:r>
          </a:p>
          <a:p>
            <a:pPr lvl="1"/>
            <a:r>
              <a:rPr lang="en-US" altLang="zh-CN" sz="2400" b="1" dirty="0">
                <a:solidFill>
                  <a:schemeClr val="accent5">
                    <a:lumMod val="50000"/>
                  </a:schemeClr>
                </a:solidFill>
              </a:rPr>
              <a:t>Bonus (8’ ): </a:t>
            </a:r>
            <a:r>
              <a:rPr lang="en-US" altLang="zh-CN" sz="2400" dirty="0"/>
              <a:t>For novel design and implementation. 2’ for each lab and 8’ at most. </a:t>
            </a:r>
          </a:p>
          <a:p>
            <a:pPr lvl="1">
              <a:buNone/>
            </a:pPr>
            <a:endParaRPr lang="en-US" altLang="zh-CN" sz="2400" dirty="0"/>
          </a:p>
        </p:txBody>
      </p:sp>
    </p:spTree>
    <p:extLst>
      <p:ext uri="{BB962C8B-B14F-4D97-AF65-F5344CB8AC3E}">
        <p14:creationId xmlns:p14="http://schemas.microsoft.com/office/powerpoint/2010/main" val="1714601604"/>
      </p:ext>
    </p:extLst>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ltLang="zh-CN" b="0" dirty="0"/>
              <a:t>Submission Policy:</a:t>
            </a:r>
            <a:endParaRPr lang="en-US" altLang="zh-CN" dirty="0"/>
          </a:p>
        </p:txBody>
      </p:sp>
      <p:sp>
        <p:nvSpPr>
          <p:cNvPr id="702467" name="Rectangle 3"/>
          <p:cNvSpPr>
            <a:spLocks noGrp="1" noChangeArrowheads="1"/>
          </p:cNvSpPr>
          <p:nvPr>
            <p:ph idx="1"/>
          </p:nvPr>
        </p:nvSpPr>
        <p:spPr>
          <a:xfrm>
            <a:off x="1559496" y="1196752"/>
            <a:ext cx="9073008" cy="5072098"/>
          </a:xfrm>
          <a:noFill/>
          <a:ln/>
        </p:spPr>
        <p:txBody>
          <a:bodyPr>
            <a:normAutofit/>
          </a:bodyPr>
          <a:lstStyle/>
          <a:p>
            <a:pPr marL="342900" lvl="1" indent="-342900">
              <a:buClr>
                <a:schemeClr val="accent1"/>
              </a:buClr>
              <a:buSzPct val="80000"/>
              <a:buFont typeface="Wingdings" pitchFamily="2" charset="2"/>
              <a:buChar char="n"/>
            </a:pPr>
            <a:r>
              <a:rPr lang="en-US" altLang="zh-CN" sz="2800" dirty="0"/>
              <a:t>All the </a:t>
            </a:r>
            <a:r>
              <a:rPr lang="en-US" altLang="zh-CN" sz="2800" dirty="0" err="1"/>
              <a:t>homeworks</a:t>
            </a:r>
            <a:r>
              <a:rPr lang="en-US" altLang="zh-CN" sz="2800" dirty="0"/>
              <a:t> and lab assignments are required to be submitted to the course website on time. </a:t>
            </a:r>
          </a:p>
          <a:p>
            <a:r>
              <a:rPr lang="en-US" altLang="zh-CN" sz="3200" dirty="0">
                <a:solidFill>
                  <a:srgbClr val="0033CC"/>
                </a:solidFill>
              </a:rPr>
              <a:t>Submission deadline </a:t>
            </a:r>
            <a:r>
              <a:rPr lang="en-US" altLang="zh-CN" sz="3200" dirty="0"/>
              <a:t>will be announced on course website.</a:t>
            </a:r>
          </a:p>
          <a:p>
            <a:r>
              <a:rPr lang="en-US" altLang="zh-CN" sz="3200" dirty="0"/>
              <a:t>All assignments in this course should  be turned in by the specified due date. Late assignment will be </a:t>
            </a:r>
            <a:r>
              <a:rPr lang="en-US" altLang="zh-CN" sz="3200" dirty="0">
                <a:solidFill>
                  <a:srgbClr val="FF0000"/>
                </a:solidFill>
              </a:rPr>
              <a:t>penalized 10% every three  days late</a:t>
            </a:r>
            <a:r>
              <a:rPr lang="en-US" altLang="zh-CN" sz="3200" dirty="0"/>
              <a:t>. However, late assignment </a:t>
            </a:r>
            <a:r>
              <a:rPr lang="en-US" altLang="zh-CN" sz="3200" dirty="0">
                <a:solidFill>
                  <a:srgbClr val="0000FF"/>
                </a:solidFill>
              </a:rPr>
              <a:t>more than 6 days</a:t>
            </a:r>
            <a:r>
              <a:rPr lang="en-US" altLang="zh-CN" sz="3200" dirty="0"/>
              <a:t> is </a:t>
            </a:r>
            <a:r>
              <a:rPr lang="en-US" altLang="zh-CN" sz="3200" b="1" dirty="0">
                <a:solidFill>
                  <a:srgbClr val="FF0000"/>
                </a:solidFill>
              </a:rPr>
              <a:t>NOT</a:t>
            </a:r>
            <a:r>
              <a:rPr lang="en-US" altLang="zh-CN" sz="3200" dirty="0"/>
              <a:t> accepted.</a:t>
            </a:r>
          </a:p>
        </p:txBody>
      </p:sp>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Honest Policy</a:t>
            </a:r>
            <a:endParaRPr lang="zh-CN" altLang="en-US" dirty="0"/>
          </a:p>
        </p:txBody>
      </p:sp>
      <p:sp>
        <p:nvSpPr>
          <p:cNvPr id="3" name="内容占位符 2"/>
          <p:cNvSpPr>
            <a:spLocks noGrp="1"/>
          </p:cNvSpPr>
          <p:nvPr>
            <p:ph idx="1"/>
          </p:nvPr>
        </p:nvSpPr>
        <p:spPr>
          <a:xfrm>
            <a:off x="767408" y="1340768"/>
            <a:ext cx="8261350" cy="4857784"/>
          </a:xfrm>
        </p:spPr>
        <p:txBody>
          <a:bodyPr>
            <a:normAutofit/>
          </a:bodyPr>
          <a:lstStyle/>
          <a:p>
            <a:pPr lvl="1"/>
            <a:r>
              <a:rPr lang="en-US" altLang="zh-CN" sz="2800" dirty="0"/>
              <a:t>Be </a:t>
            </a:r>
            <a:r>
              <a:rPr lang="en-US" altLang="zh-CN" sz="2800" dirty="0">
                <a:solidFill>
                  <a:srgbClr val="FF0000"/>
                </a:solidFill>
              </a:rPr>
              <a:t>HONEST</a:t>
            </a:r>
            <a:r>
              <a:rPr lang="en-US" altLang="zh-CN" sz="2800" dirty="0"/>
              <a:t>  in your work! </a:t>
            </a:r>
          </a:p>
          <a:p>
            <a:pPr lvl="1"/>
            <a:endParaRPr lang="en-US" altLang="zh-CN" sz="2800" dirty="0"/>
          </a:p>
          <a:p>
            <a:pPr lvl="1"/>
            <a:r>
              <a:rPr lang="en-US" altLang="zh-CN" sz="2800" dirty="0"/>
              <a:t>Found </a:t>
            </a:r>
            <a:r>
              <a:rPr lang="en-US" altLang="zh-CN" sz="2800" dirty="0">
                <a:solidFill>
                  <a:srgbClr val="FF0000"/>
                </a:solidFill>
              </a:rPr>
              <a:t>copy </a:t>
            </a:r>
            <a:r>
              <a:rPr lang="en-US" altLang="zh-CN" sz="2800" dirty="0"/>
              <a:t>&amp;</a:t>
            </a:r>
            <a:r>
              <a:rPr lang="en-US" altLang="zh-CN" sz="2800" dirty="0">
                <a:solidFill>
                  <a:srgbClr val="FF0000"/>
                </a:solidFill>
              </a:rPr>
              <a:t> be copied  </a:t>
            </a:r>
            <a:r>
              <a:rPr lang="en-US" altLang="zh-CN" sz="2800" dirty="0"/>
              <a:t>in the homework or lab report </a:t>
            </a:r>
            <a:r>
              <a:rPr lang="zh-CN" altLang="en-US" sz="2800" dirty="0"/>
              <a:t>，</a:t>
            </a:r>
            <a:r>
              <a:rPr lang="en-US" altLang="zh-CN" sz="2800" dirty="0"/>
              <a:t>you get  </a:t>
            </a:r>
            <a:r>
              <a:rPr lang="en-US" altLang="zh-CN" sz="2800" dirty="0">
                <a:solidFill>
                  <a:srgbClr val="FF0000"/>
                </a:solidFill>
              </a:rPr>
              <a:t>ZERO</a:t>
            </a:r>
            <a:r>
              <a:rPr lang="en-US" altLang="zh-CN" sz="2800" dirty="0"/>
              <a:t> for one submission and also get </a:t>
            </a:r>
            <a:r>
              <a:rPr lang="en-US" altLang="zh-CN" sz="2800" dirty="0">
                <a:solidFill>
                  <a:srgbClr val="FF0000"/>
                </a:solidFill>
              </a:rPr>
              <a:t>10% off  in  the final grade</a:t>
            </a:r>
            <a:r>
              <a:rPr lang="en-US" altLang="zh-CN" sz="2800" dirty="0"/>
              <a:t> !</a:t>
            </a:r>
          </a:p>
          <a:p>
            <a:endParaRPr lang="zh-CN" altLang="en-US" sz="3200" dirty="0"/>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zh-CN"/>
              <a:t>Q&amp;A</a:t>
            </a:r>
          </a:p>
        </p:txBody>
      </p:sp>
      <p:sp>
        <p:nvSpPr>
          <p:cNvPr id="703491" name="Rectangle 3"/>
          <p:cNvSpPr>
            <a:spLocks noGrp="1" noChangeArrowheads="1"/>
          </p:cNvSpPr>
          <p:nvPr>
            <p:ph idx="1"/>
          </p:nvPr>
        </p:nvSpPr>
        <p:spPr>
          <a:xfrm>
            <a:off x="5232403" y="2349503"/>
            <a:ext cx="1584325" cy="1584325"/>
          </a:xfrm>
        </p:spPr>
        <p:txBody>
          <a:bodyPr/>
          <a:lstStyle/>
          <a:p>
            <a:pPr>
              <a:buFont typeface="Wingdings" pitchFamily="2" charset="2"/>
              <a:buNone/>
            </a:pPr>
            <a:r>
              <a:rPr lang="en-US" altLang="zh-CN" sz="8800">
                <a:solidFill>
                  <a:srgbClr val="FF0000"/>
                </a:solidFill>
              </a:rPr>
              <a:t>??</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en-US" altLang="zh-CN" b="1" dirty="0">
                <a:latin typeface="+mn-lt"/>
              </a:rPr>
              <a:t>Why we learn Computer Organization? </a:t>
            </a:r>
            <a:endParaRPr lang="zh-CN" altLang="en-US" dirty="0">
              <a:solidFill>
                <a:schemeClr val="bg1"/>
              </a:solidFill>
            </a:endParaRPr>
          </a:p>
        </p:txBody>
      </p:sp>
      <p:sp>
        <p:nvSpPr>
          <p:cNvPr id="21509" name="Rectangle 22"/>
          <p:cNvSpPr>
            <a:spLocks noChangeArrowheads="1"/>
          </p:cNvSpPr>
          <p:nvPr/>
        </p:nvSpPr>
        <p:spPr bwMode="auto">
          <a:xfrm>
            <a:off x="983432" y="1015700"/>
            <a:ext cx="8424863" cy="4067190"/>
          </a:xfrm>
          <a:prstGeom prst="rect">
            <a:avLst/>
          </a:prstGeom>
          <a:noFill/>
          <a:ln w="9525">
            <a:noFill/>
            <a:miter lim="800000"/>
            <a:headEnd/>
            <a:tailEnd/>
          </a:ln>
        </p:spPr>
        <p:txBody>
          <a:bodyPr/>
          <a:lstStyle/>
          <a:p>
            <a:pPr marL="342900" indent="-342900">
              <a:buClr>
                <a:srgbClr val="99CC00"/>
              </a:buClr>
              <a:buSzPct val="90000"/>
              <a:buFont typeface="Monotype Sorts" pitchFamily="2" charset="2"/>
              <a:buChar char="n"/>
            </a:pPr>
            <a:r>
              <a:rPr kumimoji="0" lang="en-US" altLang="zh-CN" sz="2800" b="0" dirty="0">
                <a:solidFill>
                  <a:srgbClr val="003366"/>
                </a:solidFill>
                <a:latin typeface="Helvetica" pitchFamily="34" charset="0"/>
                <a:ea typeface="宋体" pitchFamily="2" charset="-122"/>
              </a:rPr>
              <a:t>Hardware Course Series </a:t>
            </a:r>
            <a:endParaRPr kumimoji="0" lang="zh-CN" altLang="en-US" sz="2800" b="0" dirty="0">
              <a:solidFill>
                <a:srgbClr val="003366"/>
              </a:solidFill>
              <a:latin typeface="Helvetica" pitchFamily="34" charset="0"/>
              <a:ea typeface="宋体" pitchFamily="2" charset="-122"/>
            </a:endParaRPr>
          </a:p>
        </p:txBody>
      </p:sp>
      <p:sp>
        <p:nvSpPr>
          <p:cNvPr id="20" name="圆角矩形 19"/>
          <p:cNvSpPr/>
          <p:nvPr/>
        </p:nvSpPr>
        <p:spPr>
          <a:xfrm>
            <a:off x="3809984" y="5429264"/>
            <a:ext cx="2214578"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电子线路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Electronic Circuits</a:t>
            </a:r>
            <a:endParaRPr kumimoji="0" lang="zh-CN" altLang="en-US" sz="1800" b="0" dirty="0">
              <a:solidFill>
                <a:srgbClr val="2D2D8A"/>
              </a:solidFill>
            </a:endParaRPr>
          </a:p>
        </p:txBody>
      </p:sp>
      <p:sp>
        <p:nvSpPr>
          <p:cNvPr id="59" name="圆角矩形 58"/>
          <p:cNvSpPr/>
          <p:nvPr/>
        </p:nvSpPr>
        <p:spPr>
          <a:xfrm>
            <a:off x="6096000" y="5429264"/>
            <a:ext cx="2286016"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buClrTx/>
              <a:buSzTx/>
              <a:buFontTx/>
              <a:buNone/>
            </a:pPr>
            <a:r>
              <a:rPr kumimoji="0" lang="zh-CN" altLang="en-US" sz="1800" b="0" dirty="0">
                <a:solidFill>
                  <a:srgbClr val="2D2D8A"/>
                </a:solidFill>
              </a:rPr>
              <a:t>模拟线路</a:t>
            </a:r>
            <a:endParaRPr kumimoji="0" lang="en-US" altLang="zh-CN" sz="1800" b="0" dirty="0">
              <a:solidFill>
                <a:srgbClr val="2D2D8A"/>
              </a:solidFill>
            </a:endParaRPr>
          </a:p>
          <a:p>
            <a:pPr algn="ctr">
              <a:spcBef>
                <a:spcPct val="0"/>
              </a:spcBef>
              <a:buClrTx/>
              <a:buSzTx/>
              <a:buFontTx/>
              <a:buNone/>
            </a:pPr>
            <a:r>
              <a:rPr kumimoji="0" lang="en-US" altLang="zh-CN" sz="1800" b="0" dirty="0">
                <a:solidFill>
                  <a:srgbClr val="2D2D8A"/>
                </a:solidFill>
              </a:rPr>
              <a:t>Simulation </a:t>
            </a:r>
            <a:r>
              <a:rPr kumimoji="0" lang="en-US" altLang="zh-CN" sz="1800" b="0" dirty="0" err="1">
                <a:solidFill>
                  <a:srgbClr val="2D2D8A"/>
                </a:solidFill>
              </a:rPr>
              <a:t>Circuis</a:t>
            </a:r>
            <a:endParaRPr kumimoji="0" lang="zh-CN" altLang="en-US" sz="1800" b="0" dirty="0">
              <a:solidFill>
                <a:srgbClr val="2D2D8A"/>
              </a:solidFill>
            </a:endParaRPr>
          </a:p>
        </p:txBody>
      </p:sp>
      <p:sp>
        <p:nvSpPr>
          <p:cNvPr id="60" name="圆角矩形 59"/>
          <p:cNvSpPr/>
          <p:nvPr/>
        </p:nvSpPr>
        <p:spPr>
          <a:xfrm>
            <a:off x="3809984" y="4643446"/>
            <a:ext cx="4643470" cy="714380"/>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逻辑与计算机设计基础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Logic and Computer Design Fundamentals</a:t>
            </a:r>
            <a:endParaRPr kumimoji="0" lang="zh-CN" altLang="en-US" sz="1800" b="0" dirty="0">
              <a:solidFill>
                <a:srgbClr val="002060"/>
              </a:solidFill>
            </a:endParaRPr>
          </a:p>
        </p:txBody>
      </p:sp>
      <p:sp>
        <p:nvSpPr>
          <p:cNvPr id="61" name="圆角矩形 60"/>
          <p:cNvSpPr/>
          <p:nvPr/>
        </p:nvSpPr>
        <p:spPr>
          <a:xfrm>
            <a:off x="4024298" y="3857628"/>
            <a:ext cx="4071966" cy="714380"/>
          </a:xfrm>
          <a:prstGeom prst="roundRect">
            <a:avLst/>
          </a:prstGeom>
          <a:gradFill flip="none" rotWithShape="1">
            <a:gsLst>
              <a:gs pos="0">
                <a:srgbClr val="20D6DE">
                  <a:shade val="30000"/>
                  <a:satMod val="115000"/>
                </a:srgbClr>
              </a:gs>
              <a:gs pos="50000">
                <a:srgbClr val="20D6DE">
                  <a:shade val="67500"/>
                  <a:satMod val="115000"/>
                </a:srgbClr>
              </a:gs>
              <a:gs pos="100000">
                <a:srgbClr val="20D6DE">
                  <a:shade val="100000"/>
                  <a:satMod val="115000"/>
                </a:srgbClr>
              </a:gs>
            </a:gsLst>
            <a:lin ang="16200000" scaled="1"/>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spcBef>
                <a:spcPct val="0"/>
              </a:spcBef>
              <a:buClrTx/>
              <a:buSzTx/>
              <a:buFontTx/>
              <a:buNone/>
            </a:pPr>
            <a:r>
              <a:rPr kumimoji="0" lang="zh-CN" altLang="en-US" sz="1800" dirty="0">
                <a:solidFill>
                  <a:srgbClr val="2D2D8A"/>
                </a:solidFill>
              </a:rPr>
              <a:t>计算机组成</a:t>
            </a:r>
            <a:endParaRPr kumimoji="0" lang="en-US" altLang="zh-CN" sz="1800" dirty="0">
              <a:solidFill>
                <a:srgbClr val="2D2D8A"/>
              </a:solidFill>
            </a:endParaRPr>
          </a:p>
          <a:p>
            <a:pPr algn="ctr">
              <a:spcBef>
                <a:spcPct val="0"/>
              </a:spcBef>
              <a:buClrTx/>
              <a:buSzTx/>
              <a:buFontTx/>
              <a:buNone/>
            </a:pPr>
            <a:r>
              <a:rPr kumimoji="0" lang="en-US" altLang="zh-CN" sz="1800" b="0" dirty="0">
                <a:solidFill>
                  <a:srgbClr val="333399">
                    <a:lumMod val="60000"/>
                    <a:lumOff val="40000"/>
                  </a:srgbClr>
                </a:solidFill>
              </a:rPr>
              <a:t>Computer Organization</a:t>
            </a:r>
            <a:endParaRPr kumimoji="0" lang="zh-CN" altLang="en-US" sz="1800" b="0" dirty="0">
              <a:solidFill>
                <a:srgbClr val="333399">
                  <a:lumMod val="60000"/>
                  <a:lumOff val="40000"/>
                </a:srgbClr>
              </a:solidFill>
            </a:endParaRPr>
          </a:p>
        </p:txBody>
      </p:sp>
      <p:sp>
        <p:nvSpPr>
          <p:cNvPr id="62" name="圆角矩形 61"/>
          <p:cNvSpPr/>
          <p:nvPr/>
        </p:nvSpPr>
        <p:spPr>
          <a:xfrm>
            <a:off x="5095868" y="2786058"/>
            <a:ext cx="2000264" cy="1000132"/>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2060"/>
                </a:solidFill>
              </a:rPr>
              <a:t>Computer Architecture</a:t>
            </a:r>
            <a:endParaRPr kumimoji="0" lang="zh-CN" altLang="en-US" sz="1800" b="0" dirty="0">
              <a:solidFill>
                <a:srgbClr val="002060"/>
              </a:solidFill>
            </a:endParaRPr>
          </a:p>
        </p:txBody>
      </p:sp>
      <p:sp>
        <p:nvSpPr>
          <p:cNvPr id="63" name="圆角矩形 62"/>
          <p:cNvSpPr/>
          <p:nvPr/>
        </p:nvSpPr>
        <p:spPr>
          <a:xfrm>
            <a:off x="3595670" y="2786058"/>
            <a:ext cx="142876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接口设计</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Interface Design</a:t>
            </a:r>
            <a:endParaRPr kumimoji="0" lang="zh-CN" altLang="en-US" sz="1800" b="0" dirty="0">
              <a:solidFill>
                <a:srgbClr val="000000"/>
              </a:solidFill>
            </a:endParaRPr>
          </a:p>
        </p:txBody>
      </p:sp>
      <p:sp>
        <p:nvSpPr>
          <p:cNvPr id="64" name="圆角矩形 63"/>
          <p:cNvSpPr/>
          <p:nvPr/>
        </p:nvSpPr>
        <p:spPr>
          <a:xfrm>
            <a:off x="7167570" y="2786058"/>
            <a:ext cx="1500198"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嵌入式系统</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Embedded System</a:t>
            </a:r>
            <a:endParaRPr kumimoji="0" lang="zh-CN" altLang="en-US" sz="1800" b="0" dirty="0">
              <a:solidFill>
                <a:srgbClr val="000000"/>
              </a:solidFill>
            </a:endParaRPr>
          </a:p>
        </p:txBody>
      </p:sp>
      <p:sp>
        <p:nvSpPr>
          <p:cNvPr id="65" name="圆角矩形 64"/>
          <p:cNvSpPr/>
          <p:nvPr/>
        </p:nvSpPr>
        <p:spPr>
          <a:xfrm>
            <a:off x="8739206" y="2786058"/>
            <a:ext cx="1714512" cy="92869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多核程序设计</a:t>
            </a:r>
            <a:endParaRPr kumimoji="0" lang="en-US" altLang="zh-CN" sz="1800" b="0" dirty="0">
              <a:solidFill>
                <a:srgbClr val="000000"/>
              </a:solidFill>
            </a:endParaRPr>
          </a:p>
          <a:p>
            <a:pPr algn="ctr">
              <a:spcBef>
                <a:spcPct val="0"/>
              </a:spcBef>
              <a:buClrTx/>
              <a:buSzTx/>
              <a:buFontTx/>
              <a:buNone/>
            </a:pPr>
            <a:r>
              <a:rPr kumimoji="0" lang="en-US" altLang="zh-CN" sz="1800" b="0" dirty="0" err="1">
                <a:solidFill>
                  <a:srgbClr val="000000"/>
                </a:solidFill>
              </a:rPr>
              <a:t>Multicore</a:t>
            </a:r>
            <a:r>
              <a:rPr kumimoji="0" lang="en-US" altLang="zh-CN" sz="1800" b="0" dirty="0">
                <a:solidFill>
                  <a:srgbClr val="000000"/>
                </a:solidFill>
              </a:rPr>
              <a:t> Programming</a:t>
            </a:r>
            <a:endParaRPr kumimoji="0" lang="zh-CN" altLang="en-US" sz="1800" b="0" dirty="0">
              <a:solidFill>
                <a:srgbClr val="000000"/>
              </a:solidFill>
            </a:endParaRPr>
          </a:p>
        </p:txBody>
      </p:sp>
      <p:sp>
        <p:nvSpPr>
          <p:cNvPr id="67" name="圆角矩形 66"/>
          <p:cNvSpPr/>
          <p:nvPr/>
        </p:nvSpPr>
        <p:spPr>
          <a:xfrm>
            <a:off x="1738282" y="2786058"/>
            <a:ext cx="1785950" cy="10001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存储技术基础</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 </a:t>
            </a:r>
            <a:r>
              <a:rPr kumimoji="0" lang="en-US" altLang="zh-CN" sz="1600" b="0" dirty="0">
                <a:solidFill>
                  <a:srgbClr val="000000"/>
                </a:solidFill>
              </a:rPr>
              <a:t>Storage Technology </a:t>
            </a:r>
            <a:r>
              <a:rPr kumimoji="0" lang="en-US" altLang="zh-CN" sz="1600" b="0" dirty="0" err="1">
                <a:solidFill>
                  <a:srgbClr val="000000"/>
                </a:solidFill>
              </a:rPr>
              <a:t>Fundations</a:t>
            </a:r>
            <a:endParaRPr kumimoji="0" lang="zh-CN" altLang="en-US" sz="1800" b="0" dirty="0">
              <a:solidFill>
                <a:srgbClr val="000000"/>
              </a:solidFill>
            </a:endParaRPr>
          </a:p>
        </p:txBody>
      </p:sp>
      <p:sp>
        <p:nvSpPr>
          <p:cNvPr id="68" name="圆角矩形 67"/>
          <p:cNvSpPr/>
          <p:nvPr/>
        </p:nvSpPr>
        <p:spPr>
          <a:xfrm>
            <a:off x="4881554" y="1857364"/>
            <a:ext cx="2357454" cy="857256"/>
          </a:xfrm>
          <a:prstGeom prst="roundRect">
            <a:avLst/>
          </a:prstGeom>
          <a:gradFill flip="none" rotWithShape="1">
            <a:gsLst>
              <a:gs pos="0">
                <a:srgbClr val="03D4A8"/>
              </a:gs>
              <a:gs pos="25000">
                <a:srgbClr val="21D6E0"/>
              </a:gs>
              <a:gs pos="75000">
                <a:srgbClr val="0087E6"/>
              </a:gs>
              <a:gs pos="100000">
                <a:srgbClr val="005CBF"/>
              </a:gs>
            </a:gsLst>
            <a:lin ang="54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高级计算机体系结构</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Advanced CA</a:t>
            </a:r>
            <a:endParaRPr kumimoji="0" lang="zh-CN" altLang="en-US" sz="1800" b="0" dirty="0">
              <a:solidFill>
                <a:srgbClr val="000000"/>
              </a:solidFill>
            </a:endParaRPr>
          </a:p>
        </p:txBody>
      </p:sp>
      <p:sp>
        <p:nvSpPr>
          <p:cNvPr id="69" name="圆角矩形 68"/>
          <p:cNvSpPr/>
          <p:nvPr/>
        </p:nvSpPr>
        <p:spPr>
          <a:xfrm>
            <a:off x="7310446" y="1857364"/>
            <a:ext cx="2000264" cy="7858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分布式系统</a:t>
            </a:r>
            <a:endParaRPr kumimoji="0" lang="en-US" altLang="zh-CN" sz="1800" b="0" dirty="0">
              <a:solidFill>
                <a:srgbClr val="000000"/>
              </a:solidFill>
            </a:endParaRPr>
          </a:p>
          <a:p>
            <a:pPr algn="ctr">
              <a:spcBef>
                <a:spcPct val="0"/>
              </a:spcBef>
              <a:buClrTx/>
              <a:buSzTx/>
              <a:buFontTx/>
              <a:buNone/>
            </a:pPr>
            <a:r>
              <a:rPr kumimoji="0" lang="en-US" altLang="zh-CN" sz="1600" b="0" dirty="0">
                <a:solidFill>
                  <a:srgbClr val="000000"/>
                </a:solidFill>
              </a:rPr>
              <a:t>Distributed System</a:t>
            </a:r>
            <a:endParaRPr kumimoji="0" lang="zh-CN" altLang="en-US" sz="1600" b="0" dirty="0">
              <a:solidFill>
                <a:srgbClr val="000000"/>
              </a:solidFill>
            </a:endParaRPr>
          </a:p>
        </p:txBody>
      </p:sp>
      <p:sp>
        <p:nvSpPr>
          <p:cNvPr id="70" name="圆角矩形 69"/>
          <p:cNvSpPr/>
          <p:nvPr/>
        </p:nvSpPr>
        <p:spPr>
          <a:xfrm>
            <a:off x="2524100" y="1857364"/>
            <a:ext cx="2286016" cy="857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spcBef>
                <a:spcPct val="0"/>
              </a:spcBef>
              <a:buClrTx/>
              <a:buSzTx/>
              <a:buFontTx/>
              <a:buNone/>
            </a:pPr>
            <a:r>
              <a:rPr kumimoji="0" lang="zh-CN" altLang="en-US" sz="1800" b="0" dirty="0">
                <a:solidFill>
                  <a:srgbClr val="000000"/>
                </a:solidFill>
              </a:rPr>
              <a:t>并行处理</a:t>
            </a:r>
            <a:endParaRPr kumimoji="0" lang="en-US" altLang="zh-CN" sz="1800" b="0" dirty="0">
              <a:solidFill>
                <a:srgbClr val="000000"/>
              </a:solidFill>
            </a:endParaRPr>
          </a:p>
          <a:p>
            <a:pPr algn="ctr">
              <a:spcBef>
                <a:spcPct val="0"/>
              </a:spcBef>
              <a:buClrTx/>
              <a:buSzTx/>
              <a:buFontTx/>
              <a:buNone/>
            </a:pPr>
            <a:r>
              <a:rPr kumimoji="0" lang="en-US" altLang="zh-CN" sz="1800" b="0" dirty="0">
                <a:solidFill>
                  <a:srgbClr val="000000"/>
                </a:solidFill>
              </a:rPr>
              <a:t>Parallel Processing</a:t>
            </a:r>
            <a:endParaRPr kumimoji="0" lang="zh-CN" altLang="en-US" sz="1800" b="0" dirty="0">
              <a:solidFill>
                <a:srgbClr val="000000"/>
              </a:solidFill>
            </a:endParaRPr>
          </a:p>
        </p:txBody>
      </p:sp>
    </p:spTree>
    <p:extLst>
      <p:ext uri="{BB962C8B-B14F-4D97-AF65-F5344CB8AC3E}">
        <p14:creationId xmlns:p14="http://schemas.microsoft.com/office/powerpoint/2010/main" val="2030237997"/>
      </p:ext>
    </p:extLst>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Why we learn Computer Organization?</a:t>
            </a:r>
            <a:endParaRPr lang="zh-CN" altLang="en-US" dirty="0"/>
          </a:p>
        </p:txBody>
      </p:sp>
      <p:sp>
        <p:nvSpPr>
          <p:cNvPr id="4" name="内容占位符 3"/>
          <p:cNvSpPr>
            <a:spLocks noGrp="1"/>
          </p:cNvSpPr>
          <p:nvPr>
            <p:ph idx="1"/>
          </p:nvPr>
        </p:nvSpPr>
        <p:spPr/>
        <p:txBody>
          <a:bodyPr/>
          <a:lstStyle/>
          <a:p>
            <a:endParaRPr lang="zh-CN" altLang="en-US"/>
          </a:p>
        </p:txBody>
      </p:sp>
      <p:grpSp>
        <p:nvGrpSpPr>
          <p:cNvPr id="36" name="组合 35"/>
          <p:cNvGrpSpPr/>
          <p:nvPr/>
        </p:nvGrpSpPr>
        <p:grpSpPr>
          <a:xfrm>
            <a:off x="1775523" y="1109972"/>
            <a:ext cx="8805023" cy="5168848"/>
            <a:chOff x="1571700" y="960539"/>
            <a:chExt cx="10034911" cy="5369825"/>
          </a:xfrm>
        </p:grpSpPr>
        <p:sp>
          <p:nvSpPr>
            <p:cNvPr id="37" name="Text Box 7"/>
            <p:cNvSpPr txBox="1">
              <a:spLocks noChangeArrowheads="1"/>
            </p:cNvSpPr>
            <p:nvPr/>
          </p:nvSpPr>
          <p:spPr bwMode="auto">
            <a:xfrm>
              <a:off x="1582768" y="960539"/>
              <a:ext cx="1802753" cy="788434"/>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编译系统</a:t>
              </a:r>
              <a:endParaRPr kumimoji="0" lang="zh-CN" altLang="en-US" sz="3600" kern="0" dirty="0">
                <a:solidFill>
                  <a:prstClr val="black"/>
                </a:solidFill>
                <a:latin typeface="Arial" pitchFamily="34" charset="0"/>
                <a:ea typeface="宋体" panose="02010600030101010101" pitchFamily="2" charset="-122"/>
              </a:endParaRPr>
            </a:p>
          </p:txBody>
        </p:sp>
        <p:sp>
          <p:nvSpPr>
            <p:cNvPr id="38" name="Text Box 7"/>
            <p:cNvSpPr txBox="1">
              <a:spLocks noChangeArrowheads="1"/>
            </p:cNvSpPr>
            <p:nvPr/>
          </p:nvSpPr>
          <p:spPr bwMode="auto">
            <a:xfrm>
              <a:off x="3627319" y="5834500"/>
              <a:ext cx="1837976"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en-US" altLang="zh-CN" sz="1400" kern="0" dirty="0">
                  <a:solidFill>
                    <a:prstClr val="black"/>
                  </a:solidFill>
                  <a:latin typeface="Calibri" pitchFamily="34" charset="0"/>
                  <a:ea typeface="宋体" panose="02010600030101010101" pitchFamily="2" charset="-122"/>
                </a:rPr>
                <a:t>C</a:t>
              </a:r>
              <a:r>
                <a:rPr kumimoji="0" lang="zh-CN" altLang="en-US" sz="1400" kern="0" dirty="0">
                  <a:solidFill>
                    <a:prstClr val="black"/>
                  </a:solidFill>
                  <a:latin typeface="Calibri" pitchFamily="34" charset="0"/>
                  <a:ea typeface="宋体" panose="02010600030101010101" pitchFamily="2" charset="-122"/>
                </a:rPr>
                <a:t>语言程序设计</a:t>
              </a:r>
              <a:endParaRPr kumimoji="0" lang="zh-CN" altLang="en-US" sz="3600" kern="0" dirty="0">
                <a:solidFill>
                  <a:prstClr val="black"/>
                </a:solidFill>
                <a:latin typeface="Arial" pitchFamily="34" charset="0"/>
                <a:ea typeface="宋体" panose="02010600030101010101" pitchFamily="2" charset="-122"/>
              </a:endParaRPr>
            </a:p>
          </p:txBody>
        </p:sp>
        <p:sp>
          <p:nvSpPr>
            <p:cNvPr id="39" name="Text Box 7"/>
            <p:cNvSpPr txBox="1">
              <a:spLocks noChangeArrowheads="1"/>
            </p:cNvSpPr>
            <p:nvPr/>
          </p:nvSpPr>
          <p:spPr bwMode="auto">
            <a:xfrm>
              <a:off x="6037521" y="5834500"/>
              <a:ext cx="1712843" cy="495864"/>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大学计算机基础</a:t>
              </a:r>
              <a:endParaRPr kumimoji="0" lang="zh-CN" altLang="en-US" sz="3600" kern="0" dirty="0">
                <a:solidFill>
                  <a:prstClr val="black"/>
                </a:solidFill>
                <a:latin typeface="Arial" pitchFamily="34" charset="0"/>
                <a:ea typeface="宋体" panose="02010600030101010101" pitchFamily="2" charset="-122"/>
              </a:endParaRPr>
            </a:p>
          </p:txBody>
        </p:sp>
        <p:sp>
          <p:nvSpPr>
            <p:cNvPr id="40" name="Text Box 7"/>
            <p:cNvSpPr txBox="1">
              <a:spLocks noChangeArrowheads="1"/>
            </p:cNvSpPr>
            <p:nvPr/>
          </p:nvSpPr>
          <p:spPr bwMode="auto">
            <a:xfrm>
              <a:off x="5902354" y="4288582"/>
              <a:ext cx="1848012" cy="982195"/>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数字逻辑设计基础</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41" name="直接连接符 40"/>
            <p:cNvCxnSpPr/>
            <p:nvPr/>
          </p:nvCxnSpPr>
          <p:spPr>
            <a:xfrm flipV="1">
              <a:off x="2081087" y="5418409"/>
              <a:ext cx="7280910" cy="72375"/>
            </a:xfrm>
            <a:prstGeom prst="line">
              <a:avLst/>
            </a:prstGeom>
            <a:noFill/>
            <a:ln w="6350" cap="flat" cmpd="sng" algn="ctr">
              <a:solidFill>
                <a:sysClr val="windowText" lastClr="000000"/>
              </a:solidFill>
              <a:prstDash val="lgDash"/>
              <a:miter lim="800000"/>
            </a:ln>
            <a:effectLst/>
          </p:spPr>
        </p:cxnSp>
        <p:sp>
          <p:nvSpPr>
            <p:cNvPr id="42" name="Text Box 7"/>
            <p:cNvSpPr txBox="1">
              <a:spLocks noChangeArrowheads="1"/>
            </p:cNvSpPr>
            <p:nvPr/>
          </p:nvSpPr>
          <p:spPr bwMode="auto">
            <a:xfrm>
              <a:off x="5902354" y="3370535"/>
              <a:ext cx="1848012" cy="738790"/>
            </a:xfrm>
            <a:prstGeom prst="rect">
              <a:avLst/>
            </a:prstGeom>
            <a:solidFill>
              <a:srgbClr val="8FA4D8"/>
            </a:soli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计算机组成</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3" name="文本框 42"/>
            <p:cNvSpPr txBox="1"/>
            <p:nvPr/>
          </p:nvSpPr>
          <p:spPr>
            <a:xfrm>
              <a:off x="10080775" y="5552639"/>
              <a:ext cx="1525836" cy="67146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大学一年级</a:t>
              </a:r>
              <a:endParaRPr kumimoji="0" lang="en-US" altLang="zh-CN" sz="1800" b="0" kern="0" dirty="0">
                <a:solidFill>
                  <a:prstClr val="black"/>
                </a:solidFill>
                <a:latin typeface="Calibri" panose="020F0502020204030204"/>
                <a:ea typeface="宋体" pitchFamily="2" charset="-122"/>
              </a:endParaRPr>
            </a:p>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  通识课程</a:t>
              </a:r>
            </a:p>
          </p:txBody>
        </p:sp>
        <p:sp>
          <p:nvSpPr>
            <p:cNvPr id="44" name="文本框 43"/>
            <p:cNvSpPr txBox="1"/>
            <p:nvPr/>
          </p:nvSpPr>
          <p:spPr>
            <a:xfrm>
              <a:off x="10080775" y="3917464"/>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大学二年级</a:t>
              </a:r>
            </a:p>
          </p:txBody>
        </p:sp>
        <p:cxnSp>
          <p:nvCxnSpPr>
            <p:cNvPr id="45" name="直接箭头连接符 44"/>
            <p:cNvCxnSpPr>
              <a:stCxn id="40" idx="0"/>
              <a:endCxn id="42" idx="2"/>
            </p:cNvCxnSpPr>
            <p:nvPr/>
          </p:nvCxnSpPr>
          <p:spPr>
            <a:xfrm flipV="1">
              <a:off x="6826360" y="4109325"/>
              <a:ext cx="0" cy="179257"/>
            </a:xfrm>
            <a:prstGeom prst="straightConnector1">
              <a:avLst/>
            </a:prstGeom>
            <a:noFill/>
            <a:ln w="38100" cap="flat" cmpd="sng" algn="ctr">
              <a:solidFill>
                <a:srgbClr val="5B9BD5"/>
              </a:solidFill>
              <a:prstDash val="solid"/>
              <a:miter lim="800000"/>
              <a:tailEnd type="triangle"/>
            </a:ln>
            <a:effectLst/>
          </p:spPr>
        </p:cxnSp>
        <p:cxnSp>
          <p:nvCxnSpPr>
            <p:cNvPr id="46" name="直接连接符 45"/>
            <p:cNvCxnSpPr/>
            <p:nvPr/>
          </p:nvCxnSpPr>
          <p:spPr>
            <a:xfrm flipV="1">
              <a:off x="2081087" y="3171722"/>
              <a:ext cx="7280910" cy="72375"/>
            </a:xfrm>
            <a:prstGeom prst="line">
              <a:avLst/>
            </a:prstGeom>
            <a:noFill/>
            <a:ln w="6350" cap="flat" cmpd="sng" algn="ctr">
              <a:solidFill>
                <a:sysClr val="windowText" lastClr="000000"/>
              </a:solidFill>
              <a:prstDash val="lgDash"/>
              <a:miter lim="800000"/>
            </a:ln>
            <a:effectLst/>
          </p:spPr>
        </p:cxnSp>
        <p:sp>
          <p:nvSpPr>
            <p:cNvPr id="47" name="Text Box 7"/>
            <p:cNvSpPr txBox="1">
              <a:spLocks noChangeArrowheads="1"/>
            </p:cNvSpPr>
            <p:nvPr/>
          </p:nvSpPr>
          <p:spPr bwMode="auto">
            <a:xfrm>
              <a:off x="3627318" y="1943222"/>
              <a:ext cx="1802753" cy="793716"/>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操作系统</a:t>
              </a:r>
              <a:endParaRPr kumimoji="0" lang="zh-CN" altLang="en-US" sz="3600" kern="0" dirty="0">
                <a:solidFill>
                  <a:prstClr val="black"/>
                </a:solidFill>
                <a:latin typeface="Arial" pitchFamily="34" charset="0"/>
                <a:ea typeface="宋体" panose="02010600030101010101" pitchFamily="2" charset="-122"/>
              </a:endParaRPr>
            </a:p>
          </p:txBody>
        </p:sp>
        <p:sp>
          <p:nvSpPr>
            <p:cNvPr id="48" name="Text Box 7"/>
            <p:cNvSpPr txBox="1">
              <a:spLocks noChangeArrowheads="1"/>
            </p:cNvSpPr>
            <p:nvPr/>
          </p:nvSpPr>
          <p:spPr bwMode="auto">
            <a:xfrm>
              <a:off x="5902352" y="1958775"/>
              <a:ext cx="1848012" cy="803141"/>
            </a:xfrm>
            <a:prstGeom prst="rect">
              <a:avLst/>
            </a:prstGeom>
            <a:solidFill>
              <a:srgbClr val="FFFF00"/>
            </a:soli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计算机体系结构</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49" name="Text Box 7"/>
            <p:cNvSpPr txBox="1">
              <a:spLocks noChangeArrowheads="1"/>
            </p:cNvSpPr>
            <p:nvPr/>
          </p:nvSpPr>
          <p:spPr bwMode="auto">
            <a:xfrm>
              <a:off x="8014906" y="1974848"/>
              <a:ext cx="1848010" cy="762091"/>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汇编与接口</a:t>
              </a:r>
              <a:endParaRPr kumimoji="0" lang="zh-CN" altLang="en-US" sz="1400" kern="0" dirty="0">
                <a:solidFill>
                  <a:prstClr val="black"/>
                </a:solidFill>
                <a:latin typeface="Times New Roman" pitchFamily="18" charset="0"/>
                <a:ea typeface="宋体" panose="02010600030101010101" pitchFamily="2" charset="-122"/>
              </a:endParaRPr>
            </a:p>
          </p:txBody>
        </p:sp>
        <p:sp>
          <p:nvSpPr>
            <p:cNvPr id="50" name="Text Box 7"/>
            <p:cNvSpPr txBox="1">
              <a:spLocks noChangeArrowheads="1"/>
            </p:cNvSpPr>
            <p:nvPr/>
          </p:nvSpPr>
          <p:spPr bwMode="auto">
            <a:xfrm>
              <a:off x="3627319" y="4924557"/>
              <a:ext cx="1837976"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数据结构基础</a:t>
              </a:r>
              <a:endParaRPr kumimoji="0" lang="zh-CN" altLang="zh-CN" sz="3600" kern="0" dirty="0">
                <a:solidFill>
                  <a:prstClr val="black"/>
                </a:solidFill>
                <a:latin typeface="Arial" pitchFamily="34" charset="0"/>
                <a:ea typeface="宋体" panose="02010600030101010101" pitchFamily="2" charset="-122"/>
              </a:endParaRPr>
            </a:p>
          </p:txBody>
        </p:sp>
        <p:sp>
          <p:nvSpPr>
            <p:cNvPr id="51" name="文本框 50"/>
            <p:cNvSpPr txBox="1"/>
            <p:nvPr/>
          </p:nvSpPr>
          <p:spPr>
            <a:xfrm>
              <a:off x="10080775" y="1800002"/>
              <a:ext cx="1525836" cy="383692"/>
            </a:xfrm>
            <a:prstGeom prst="rect">
              <a:avLst/>
            </a:prstGeom>
            <a:noFill/>
          </p:spPr>
          <p:txBody>
            <a:bodyPr wrap="none" rtlCol="0">
              <a:spAutoFit/>
            </a:bodyPr>
            <a:lstStyle/>
            <a:p>
              <a:pPr fontAlgn="auto">
                <a:spcBef>
                  <a:spcPts val="0"/>
                </a:spcBef>
                <a:spcAft>
                  <a:spcPts val="0"/>
                </a:spcAft>
                <a:buClrTx/>
                <a:buSzTx/>
                <a:defRPr/>
              </a:pPr>
              <a:r>
                <a:rPr kumimoji="0" lang="zh-CN" altLang="en-US" sz="1800" b="0" kern="0" dirty="0">
                  <a:solidFill>
                    <a:prstClr val="black"/>
                  </a:solidFill>
                  <a:latin typeface="Calibri" panose="020F0502020204030204"/>
                  <a:ea typeface="宋体" pitchFamily="2" charset="-122"/>
                </a:rPr>
                <a:t>大学三年级</a:t>
              </a:r>
            </a:p>
          </p:txBody>
        </p:sp>
        <p:cxnSp>
          <p:nvCxnSpPr>
            <p:cNvPr id="52" name="直接箭头连接符 51"/>
            <p:cNvCxnSpPr>
              <a:stCxn id="38" idx="0"/>
              <a:endCxn id="50" idx="2"/>
            </p:cNvCxnSpPr>
            <p:nvPr/>
          </p:nvCxnSpPr>
          <p:spPr>
            <a:xfrm flipV="1">
              <a:off x="4546307" y="5270778"/>
              <a:ext cx="0" cy="563722"/>
            </a:xfrm>
            <a:prstGeom prst="straightConnector1">
              <a:avLst/>
            </a:prstGeom>
            <a:noFill/>
            <a:ln w="38100" cap="flat" cmpd="sng" algn="ctr">
              <a:solidFill>
                <a:srgbClr val="FFC000">
                  <a:lumMod val="75000"/>
                </a:srgbClr>
              </a:solidFill>
              <a:prstDash val="solid"/>
              <a:miter lim="800000"/>
              <a:tailEnd type="triangle"/>
            </a:ln>
            <a:effectLst/>
          </p:spPr>
        </p:cxnSp>
        <p:sp>
          <p:nvSpPr>
            <p:cNvPr id="53" name="Text Box 9"/>
            <p:cNvSpPr txBox="1">
              <a:spLocks noChangeArrowheads="1"/>
            </p:cNvSpPr>
            <p:nvPr/>
          </p:nvSpPr>
          <p:spPr bwMode="auto">
            <a:xfrm>
              <a:off x="3649350" y="960539"/>
              <a:ext cx="1802753" cy="7957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endParaRPr kumimoji="0" lang="en-US" altLang="zh-CN" sz="1400" kern="0" dirty="0">
                <a:solidFill>
                  <a:prstClr val="black"/>
                </a:solidFill>
                <a:latin typeface="Calibri" pitchFamily="34" charset="0"/>
                <a:ea typeface="宋体" panose="02010600030101010101" pitchFamily="2" charset="-122"/>
              </a:endParaRPr>
            </a:p>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计算机网络</a:t>
              </a:r>
              <a:endParaRPr kumimoji="0" lang="zh-CN" altLang="en-US" sz="3600" kern="0" dirty="0">
                <a:solidFill>
                  <a:prstClr val="black"/>
                </a:solidFill>
                <a:latin typeface="Arial" pitchFamily="34" charset="0"/>
                <a:ea typeface="宋体" panose="02010600030101010101" pitchFamily="2" charset="-122"/>
              </a:endParaRPr>
            </a:p>
          </p:txBody>
        </p:sp>
        <p:sp>
          <p:nvSpPr>
            <p:cNvPr id="54" name="Text Box 7"/>
            <p:cNvSpPr txBox="1">
              <a:spLocks noChangeArrowheads="1"/>
            </p:cNvSpPr>
            <p:nvPr/>
          </p:nvSpPr>
          <p:spPr bwMode="auto">
            <a:xfrm>
              <a:off x="5881778" y="961409"/>
              <a:ext cx="1848012" cy="773073"/>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嵌入式系统</a:t>
              </a:r>
              <a:endParaRPr kumimoji="0" lang="zh-CN" altLang="en-US" sz="1400" kern="0" dirty="0">
                <a:solidFill>
                  <a:prstClr val="black"/>
                </a:solidFill>
                <a:latin typeface="Times New Roman" pitchFamily="18" charset="0"/>
                <a:ea typeface="宋体" panose="02010600030101010101" pitchFamily="2" charset="-122"/>
              </a:endParaRPr>
            </a:p>
          </p:txBody>
        </p:sp>
        <p:cxnSp>
          <p:nvCxnSpPr>
            <p:cNvPr id="55" name="直接箭头连接符 54"/>
            <p:cNvCxnSpPr>
              <a:stCxn id="42" idx="0"/>
              <a:endCxn id="49" idx="2"/>
            </p:cNvCxnSpPr>
            <p:nvPr/>
          </p:nvCxnSpPr>
          <p:spPr>
            <a:xfrm flipV="1">
              <a:off x="6826360" y="2736938"/>
              <a:ext cx="2112551" cy="633597"/>
            </a:xfrm>
            <a:prstGeom prst="straightConnector1">
              <a:avLst/>
            </a:prstGeom>
            <a:noFill/>
            <a:ln w="38100" cap="flat" cmpd="sng" algn="ctr">
              <a:solidFill>
                <a:srgbClr val="5B9BD5"/>
              </a:solidFill>
              <a:prstDash val="solid"/>
              <a:miter lim="800000"/>
              <a:tailEnd type="triangle"/>
            </a:ln>
            <a:effectLst/>
          </p:spPr>
        </p:cxnSp>
        <p:cxnSp>
          <p:nvCxnSpPr>
            <p:cNvPr id="56" name="直接箭头连接符 55"/>
            <p:cNvCxnSpPr>
              <a:stCxn id="47" idx="0"/>
            </p:cNvCxnSpPr>
            <p:nvPr/>
          </p:nvCxnSpPr>
          <p:spPr>
            <a:xfrm flipH="1" flipV="1">
              <a:off x="4528693" y="1731288"/>
              <a:ext cx="2" cy="211934"/>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7" name="直接箭头连接符 56"/>
            <p:cNvCxnSpPr>
              <a:stCxn id="59" idx="0"/>
              <a:endCxn id="47" idx="2"/>
            </p:cNvCxnSpPr>
            <p:nvPr/>
          </p:nvCxnSpPr>
          <p:spPr>
            <a:xfrm flipH="1" flipV="1">
              <a:off x="4528695" y="2736939"/>
              <a:ext cx="9961" cy="1617430"/>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58" name="直接箭头连接符 57"/>
            <p:cNvCxnSpPr>
              <a:stCxn id="59" idx="0"/>
            </p:cNvCxnSpPr>
            <p:nvPr/>
          </p:nvCxnSpPr>
          <p:spPr>
            <a:xfrm flipH="1" flipV="1">
              <a:off x="2462115" y="1747283"/>
              <a:ext cx="2076541" cy="2607086"/>
            </a:xfrm>
            <a:prstGeom prst="straightConnector1">
              <a:avLst/>
            </a:prstGeom>
            <a:noFill/>
            <a:ln w="38100" cap="flat" cmpd="sng" algn="ctr">
              <a:solidFill>
                <a:srgbClr val="FFC000">
                  <a:lumMod val="75000"/>
                </a:srgbClr>
              </a:solidFill>
              <a:prstDash val="solid"/>
              <a:miter lim="800000"/>
              <a:tailEnd type="triangle"/>
            </a:ln>
            <a:effectLst/>
          </p:spPr>
        </p:cxnSp>
        <p:sp>
          <p:nvSpPr>
            <p:cNvPr id="59" name="Text Box 3"/>
            <p:cNvSpPr txBox="1">
              <a:spLocks noChangeArrowheads="1"/>
            </p:cNvSpPr>
            <p:nvPr/>
          </p:nvSpPr>
          <p:spPr bwMode="auto">
            <a:xfrm>
              <a:off x="3307664" y="4354368"/>
              <a:ext cx="2461983" cy="32525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4572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高级数据结构与算法分析</a:t>
              </a:r>
              <a:endParaRPr kumimoji="0" lang="zh-CN" altLang="en-US" sz="3600" kern="0" dirty="0">
                <a:solidFill>
                  <a:prstClr val="black"/>
                </a:solidFill>
                <a:latin typeface="Arial" pitchFamily="34" charset="0"/>
                <a:ea typeface="宋体" panose="02010600030101010101" pitchFamily="2" charset="-122"/>
              </a:endParaRPr>
            </a:p>
          </p:txBody>
        </p:sp>
        <p:sp>
          <p:nvSpPr>
            <p:cNvPr id="60" name="Text Box 7"/>
            <p:cNvSpPr txBox="1">
              <a:spLocks noChangeArrowheads="1"/>
            </p:cNvSpPr>
            <p:nvPr/>
          </p:nvSpPr>
          <p:spPr bwMode="auto">
            <a:xfrm>
              <a:off x="1571700" y="3722755"/>
              <a:ext cx="1802753" cy="346221"/>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数据库系统</a:t>
              </a:r>
              <a:endParaRPr kumimoji="0" lang="zh-CN" altLang="zh-CN" sz="3600" kern="0" dirty="0">
                <a:solidFill>
                  <a:prstClr val="black"/>
                </a:solidFill>
                <a:latin typeface="Arial" pitchFamily="34" charset="0"/>
                <a:ea typeface="宋体" panose="02010600030101010101" pitchFamily="2" charset="-122"/>
              </a:endParaRPr>
            </a:p>
          </p:txBody>
        </p:sp>
        <p:cxnSp>
          <p:nvCxnSpPr>
            <p:cNvPr id="61" name="直接箭头连接符 60"/>
            <p:cNvCxnSpPr>
              <a:stCxn id="59" idx="0"/>
              <a:endCxn id="60" idx="2"/>
            </p:cNvCxnSpPr>
            <p:nvPr/>
          </p:nvCxnSpPr>
          <p:spPr>
            <a:xfrm flipH="1" flipV="1">
              <a:off x="2473077" y="4068976"/>
              <a:ext cx="2065579" cy="285392"/>
            </a:xfrm>
            <a:prstGeom prst="straightConnector1">
              <a:avLst/>
            </a:prstGeom>
            <a:noFill/>
            <a:ln w="38100" cap="flat" cmpd="sng" algn="ctr">
              <a:solidFill>
                <a:srgbClr val="FFC000">
                  <a:lumMod val="75000"/>
                </a:srgbClr>
              </a:solidFill>
              <a:prstDash val="solid"/>
              <a:miter lim="800000"/>
              <a:tailEnd type="triangle"/>
            </a:ln>
            <a:effectLst/>
          </p:spPr>
        </p:cxnSp>
        <p:cxnSp>
          <p:nvCxnSpPr>
            <p:cNvPr id="62" name="直接箭头连接符 61"/>
            <p:cNvCxnSpPr>
              <a:stCxn id="42" idx="0"/>
            </p:cNvCxnSpPr>
            <p:nvPr/>
          </p:nvCxnSpPr>
          <p:spPr>
            <a:xfrm flipH="1" flipV="1">
              <a:off x="4566402" y="2801868"/>
              <a:ext cx="2259958" cy="568667"/>
            </a:xfrm>
            <a:prstGeom prst="straightConnector1">
              <a:avLst/>
            </a:prstGeom>
            <a:noFill/>
            <a:ln w="38100" cap="flat" cmpd="sng" algn="ctr">
              <a:solidFill>
                <a:srgbClr val="5B9BD5"/>
              </a:solidFill>
              <a:prstDash val="solid"/>
              <a:miter lim="800000"/>
              <a:tailEnd type="triangle"/>
            </a:ln>
            <a:effectLst/>
          </p:spPr>
        </p:cxnSp>
        <p:cxnSp>
          <p:nvCxnSpPr>
            <p:cNvPr id="63" name="直接箭头连接符 62"/>
            <p:cNvCxnSpPr>
              <a:stCxn id="48" idx="0"/>
              <a:endCxn id="54" idx="2"/>
            </p:cNvCxnSpPr>
            <p:nvPr/>
          </p:nvCxnSpPr>
          <p:spPr>
            <a:xfrm flipH="1" flipV="1">
              <a:off x="6805784" y="1734481"/>
              <a:ext cx="20574" cy="224294"/>
            </a:xfrm>
            <a:prstGeom prst="straightConnector1">
              <a:avLst/>
            </a:prstGeom>
            <a:noFill/>
            <a:ln w="38100" cap="flat" cmpd="sng" algn="ctr">
              <a:solidFill>
                <a:srgbClr val="5B9BD5"/>
              </a:solidFill>
              <a:prstDash val="solid"/>
              <a:miter lim="800000"/>
              <a:tailEnd type="triangle"/>
            </a:ln>
            <a:effectLst/>
          </p:spPr>
        </p:cxnSp>
        <p:cxnSp>
          <p:nvCxnSpPr>
            <p:cNvPr id="64" name="直接箭头连接符 63"/>
            <p:cNvCxnSpPr>
              <a:stCxn id="50" idx="0"/>
              <a:endCxn id="59" idx="2"/>
            </p:cNvCxnSpPr>
            <p:nvPr/>
          </p:nvCxnSpPr>
          <p:spPr>
            <a:xfrm flipH="1" flipV="1">
              <a:off x="4538656" y="4679618"/>
              <a:ext cx="7651" cy="244938"/>
            </a:xfrm>
            <a:prstGeom prst="straightConnector1">
              <a:avLst/>
            </a:prstGeom>
            <a:noFill/>
            <a:ln w="38100" cap="flat" cmpd="sng" algn="ctr">
              <a:solidFill>
                <a:srgbClr val="FFC000">
                  <a:lumMod val="75000"/>
                </a:srgbClr>
              </a:solidFill>
              <a:prstDash val="solid"/>
              <a:miter lim="800000"/>
              <a:tailEnd type="triangle"/>
            </a:ln>
            <a:effectLst/>
          </p:spPr>
        </p:cxnSp>
        <p:sp>
          <p:nvSpPr>
            <p:cNvPr id="66" name="任意多边形 65"/>
            <p:cNvSpPr/>
            <p:nvPr/>
          </p:nvSpPr>
          <p:spPr>
            <a:xfrm>
              <a:off x="2435369" y="1769958"/>
              <a:ext cx="4400598" cy="1612926"/>
            </a:xfrm>
            <a:custGeom>
              <a:avLst/>
              <a:gdLst>
                <a:gd name="connsiteX0" fmla="*/ 5200650 w 5200650"/>
                <a:gd name="connsiteY0" fmla="*/ 1588770 h 1612926"/>
                <a:gd name="connsiteX1" fmla="*/ 1017270 w 5200650"/>
                <a:gd name="connsiteY1" fmla="*/ 1394460 h 1612926"/>
                <a:gd name="connsiteX2" fmla="*/ 0 w 5200650"/>
                <a:gd name="connsiteY2" fmla="*/ 0 h 1612926"/>
              </a:gdLst>
              <a:ahLst/>
              <a:cxnLst>
                <a:cxn ang="0">
                  <a:pos x="connsiteX0" y="connsiteY0"/>
                </a:cxn>
                <a:cxn ang="0">
                  <a:pos x="connsiteX1" y="connsiteY1"/>
                </a:cxn>
                <a:cxn ang="0">
                  <a:pos x="connsiteX2" y="connsiteY2"/>
                </a:cxn>
              </a:cxnLst>
              <a:rect l="l" t="t" r="r" b="b"/>
              <a:pathLst>
                <a:path w="5200650" h="1612926">
                  <a:moveTo>
                    <a:pt x="5200650" y="1588770"/>
                  </a:moveTo>
                  <a:cubicBezTo>
                    <a:pt x="3542347" y="1624012"/>
                    <a:pt x="1884045" y="1659255"/>
                    <a:pt x="1017270" y="1394460"/>
                  </a:cubicBezTo>
                  <a:cubicBezTo>
                    <a:pt x="150495" y="1129665"/>
                    <a:pt x="75247" y="564832"/>
                    <a:pt x="0" y="0"/>
                  </a:cubicBezTo>
                </a:path>
              </a:pathLst>
            </a:custGeom>
            <a:noFill/>
            <a:ln w="28575" cap="flat" cmpd="sng" algn="ctr">
              <a:solidFill>
                <a:srgbClr val="5B9BD5"/>
              </a:solidFill>
              <a:prstDash val="solid"/>
              <a:miter lim="800000"/>
              <a:headEnd type="none" w="med" len="med"/>
              <a:tailEnd type="triangle" w="med" len="med"/>
            </a:ln>
            <a:effectLst/>
          </p:spPr>
          <p:txBody>
            <a:bodyPr rtlCol="0" anchor="ctr"/>
            <a:lstStyle/>
            <a:p>
              <a:pPr algn="ctr" fontAlgn="auto">
                <a:spcBef>
                  <a:spcPts val="0"/>
                </a:spcBef>
                <a:spcAft>
                  <a:spcPts val="0"/>
                </a:spcAft>
                <a:buClrTx/>
                <a:buSzTx/>
                <a:defRPr/>
              </a:pPr>
              <a:endParaRPr kumimoji="0" lang="zh-CN" altLang="en-US" sz="1800" b="0" kern="0">
                <a:solidFill>
                  <a:prstClr val="white"/>
                </a:solidFill>
                <a:latin typeface="Calibri" panose="020F0502020204030204"/>
                <a:ea typeface="宋体" panose="02010600030101010101" pitchFamily="2" charset="-122"/>
              </a:endParaRPr>
            </a:p>
          </p:txBody>
        </p:sp>
        <p:sp>
          <p:nvSpPr>
            <p:cNvPr id="67" name="Text Box 7"/>
            <p:cNvSpPr txBox="1">
              <a:spLocks noChangeArrowheads="1"/>
            </p:cNvSpPr>
            <p:nvPr/>
          </p:nvSpPr>
          <p:spPr bwMode="auto">
            <a:xfrm>
              <a:off x="4621856" y="5368857"/>
              <a:ext cx="2187941" cy="346221"/>
            </a:xfrm>
            <a:prstGeom prst="rect">
              <a:avLst/>
            </a:prstGeom>
            <a:gradFill rotWithShape="1">
              <a:gsLst>
                <a:gs pos="0">
                  <a:srgbClr val="ED7D31">
                    <a:satMod val="103000"/>
                    <a:lumMod val="102000"/>
                    <a:tint val="94000"/>
                  </a:srgbClr>
                </a:gs>
                <a:gs pos="50000">
                  <a:srgbClr val="ED7D31">
                    <a:satMod val="110000"/>
                    <a:lumMod val="100000"/>
                    <a:shade val="100000"/>
                  </a:srgbClr>
                </a:gs>
                <a:gs pos="100000">
                  <a:srgbClr val="ED7D31">
                    <a:lumMod val="99000"/>
                    <a:satMod val="120000"/>
                    <a:shade val="78000"/>
                  </a:srgbClr>
                </a:gs>
              </a:gsLst>
              <a:lin ang="5400000" scaled="0"/>
            </a:gradFill>
            <a:ln w="6350" cap="flat" cmpd="sng" algn="ctr">
              <a:solidFill>
                <a:srgbClr val="ED7D31"/>
              </a:solidFill>
              <a:prstDash val="solid"/>
              <a:miter lim="800000"/>
              <a:headEnd/>
              <a:tailEnd/>
            </a:ln>
            <a:effectLst/>
          </p:spPr>
          <p:txBody>
            <a:bodyPr vert="horz" wrap="square" lIns="91440" tIns="118800" rIns="91440" bIns="45720" numCol="1" anchor="t" anchorCtr="0" compatLnSpc="1">
              <a:prstTxWarp prst="textNoShape">
                <a:avLst/>
              </a:prstTxWarp>
            </a:bodyPr>
            <a:lstStyle/>
            <a:p>
              <a:pPr algn="ctr" fontAlgn="auto">
                <a:spcBef>
                  <a:spcPts val="0"/>
                </a:spcBef>
                <a:spcAft>
                  <a:spcPts val="0"/>
                </a:spcAft>
                <a:buClrTx/>
                <a:buSzTx/>
                <a:defRPr/>
              </a:pPr>
              <a:r>
                <a:rPr kumimoji="0" lang="zh-CN" altLang="en-US" sz="1400" kern="0" dirty="0">
                  <a:solidFill>
                    <a:prstClr val="black"/>
                  </a:solidFill>
                  <a:latin typeface="Calibri" pitchFamily="34" charset="0"/>
                  <a:ea typeface="宋体" panose="02010600030101010101" pitchFamily="2" charset="-122"/>
                </a:rPr>
                <a:t>计算机系统概论</a:t>
              </a:r>
              <a:endParaRPr kumimoji="0" lang="zh-CN" altLang="zh-CN" sz="3600" kern="0" dirty="0">
                <a:solidFill>
                  <a:prstClr val="black"/>
                </a:solidFill>
                <a:latin typeface="Arial" pitchFamily="34" charset="0"/>
                <a:ea typeface="宋体" panose="02010600030101010101" pitchFamily="2" charset="-122"/>
              </a:endParaRPr>
            </a:p>
          </p:txBody>
        </p:sp>
      </p:grpSp>
      <p:cxnSp>
        <p:nvCxnSpPr>
          <p:cNvPr id="68" name="直接箭头连接符 67"/>
          <p:cNvCxnSpPr>
            <a:endCxn id="48" idx="2"/>
          </p:cNvCxnSpPr>
          <p:nvPr/>
        </p:nvCxnSpPr>
        <p:spPr>
          <a:xfrm flipV="1">
            <a:off x="6368110" y="2843932"/>
            <a:ext cx="18052" cy="571457"/>
          </a:xfrm>
          <a:prstGeom prst="straightConnector1">
            <a:avLst/>
          </a:prstGeom>
          <a:noFill/>
          <a:ln w="38100" cap="flat" cmpd="sng" algn="ctr">
            <a:solidFill>
              <a:srgbClr val="5B9BD5"/>
            </a:solidFill>
            <a:prstDash val="solid"/>
            <a:miter lim="800000"/>
            <a:tailEnd type="triangle"/>
          </a:ln>
          <a:effectLst/>
        </p:spPr>
      </p:cxnSp>
    </p:spTree>
    <p:extLst>
      <p:ext uri="{BB962C8B-B14F-4D97-AF65-F5344CB8AC3E}">
        <p14:creationId xmlns:p14="http://schemas.microsoft.com/office/powerpoint/2010/main" val="3416219699"/>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en-US" altLang="zh-CN"/>
              <a:t>Course Objectives</a:t>
            </a:r>
          </a:p>
        </p:txBody>
      </p:sp>
      <p:sp>
        <p:nvSpPr>
          <p:cNvPr id="707587" name="Rectangle 3"/>
          <p:cNvSpPr>
            <a:spLocks noGrp="1" noChangeArrowheads="1"/>
          </p:cNvSpPr>
          <p:nvPr>
            <p:ph idx="1"/>
          </p:nvPr>
        </p:nvSpPr>
        <p:spPr/>
        <p:txBody>
          <a:bodyPr/>
          <a:lstStyle/>
          <a:p>
            <a:r>
              <a:rPr lang="en-US" altLang="zh-CN" sz="3200" dirty="0">
                <a:solidFill>
                  <a:srgbClr val="FF3300"/>
                </a:solidFill>
              </a:rPr>
              <a:t>The objective of this course </a:t>
            </a:r>
          </a:p>
          <a:p>
            <a:pPr lvl="1"/>
            <a:r>
              <a:rPr lang="en-US" dirty="0"/>
              <a:t>systemically learn the fundamental concepts and design approaches of computer architecture from </a:t>
            </a:r>
            <a:r>
              <a:rPr lang="en-US" u="sng" dirty="0">
                <a:solidFill>
                  <a:srgbClr val="0033CC"/>
                </a:solidFill>
              </a:rPr>
              <a:t>the view of the whole computer system.</a:t>
            </a:r>
          </a:p>
          <a:p>
            <a:pPr lvl="1"/>
            <a:r>
              <a:rPr lang="en-US" dirty="0"/>
              <a:t>Learn  the hardware design approaches and to use </a:t>
            </a:r>
            <a:r>
              <a:rPr lang="en-US" u="sng" dirty="0">
                <a:solidFill>
                  <a:srgbClr val="0033CC"/>
                </a:solidFill>
              </a:rPr>
              <a:t>hardware design toolkits </a:t>
            </a:r>
            <a:r>
              <a:rPr lang="en-US" dirty="0"/>
              <a:t>skillfully.</a:t>
            </a:r>
          </a:p>
          <a:p>
            <a:pPr lvl="1"/>
            <a:r>
              <a:rPr lang="en-US" dirty="0"/>
              <a:t>learn to </a:t>
            </a:r>
            <a:r>
              <a:rPr lang="en-US" u="sng" dirty="0">
                <a:solidFill>
                  <a:srgbClr val="0033CC"/>
                </a:solidFill>
              </a:rPr>
              <a:t>implement pipelined CPU and a simple memory hierarchy. </a:t>
            </a:r>
            <a:endParaRPr lang="en-US" altLang="zh-CN" u="sng" dirty="0">
              <a:solidFill>
                <a:srgbClr val="0033CC"/>
              </a:solidFill>
            </a:endParaRP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dirty="0"/>
              <a:t>Textbook</a:t>
            </a:r>
            <a:r>
              <a:rPr lang="en-US" altLang="zh-CN" dirty="0">
                <a:solidFill>
                  <a:schemeClr val="tx1"/>
                </a:solidFill>
              </a:rPr>
              <a:t> </a:t>
            </a:r>
          </a:p>
        </p:txBody>
      </p:sp>
      <p:sp>
        <p:nvSpPr>
          <p:cNvPr id="681987" name="Rectangle 3"/>
          <p:cNvSpPr>
            <a:spLocks noGrp="1" noChangeArrowheads="1"/>
          </p:cNvSpPr>
          <p:nvPr>
            <p:ph idx="1"/>
          </p:nvPr>
        </p:nvSpPr>
        <p:spPr>
          <a:xfrm>
            <a:off x="1149570" y="1340768"/>
            <a:ext cx="8621713" cy="4754562"/>
          </a:xfrm>
        </p:spPr>
        <p:txBody>
          <a:bodyPr/>
          <a:lstStyle/>
          <a:p>
            <a:pPr>
              <a:buFont typeface="Wingdings" pitchFamily="2" charset="2"/>
              <a:buNone/>
            </a:pPr>
            <a:r>
              <a:rPr lang="en-US" altLang="zh-CN" sz="2400" dirty="0"/>
              <a:t> </a:t>
            </a:r>
            <a:r>
              <a:rPr lang="en-US" altLang="zh-CN" sz="2800" dirty="0"/>
              <a:t>David A. Patterson,</a:t>
            </a:r>
            <a:r>
              <a:rPr lang="en-US" altLang="zh-CN" sz="2400" dirty="0"/>
              <a:t> </a:t>
            </a:r>
            <a:r>
              <a:rPr lang="en-US" altLang="zh-CN" sz="2800" dirty="0"/>
              <a:t>John L. Hennessy, </a:t>
            </a:r>
          </a:p>
          <a:p>
            <a:pPr>
              <a:buFont typeface="Wingdings" pitchFamily="2" charset="2"/>
              <a:buNone/>
            </a:pPr>
            <a:endParaRPr lang="en-US" altLang="zh-CN" sz="2800" dirty="0"/>
          </a:p>
          <a:p>
            <a:pPr>
              <a:buFont typeface="Wingdings" pitchFamily="2" charset="2"/>
              <a:buNone/>
            </a:pPr>
            <a:r>
              <a:rPr lang="en-US" altLang="zh-CN" sz="2800" dirty="0"/>
              <a:t> </a:t>
            </a:r>
            <a:r>
              <a:rPr lang="en-US" altLang="zh-CN" sz="2800" dirty="0">
                <a:solidFill>
                  <a:srgbClr val="0000FF"/>
                </a:solidFill>
              </a:rPr>
              <a:t>《Computer Architecture </a:t>
            </a:r>
          </a:p>
          <a:p>
            <a:pPr>
              <a:buFont typeface="Wingdings" pitchFamily="2" charset="2"/>
              <a:buNone/>
            </a:pPr>
            <a:r>
              <a:rPr lang="en-US" altLang="zh-CN" sz="2800" dirty="0">
                <a:solidFill>
                  <a:srgbClr val="0000FF"/>
                </a:solidFill>
              </a:rPr>
              <a:t>              </a:t>
            </a:r>
            <a:r>
              <a:rPr lang="en-US" altLang="zh-CN" sz="2800" dirty="0">
                <a:solidFill>
                  <a:srgbClr val="0000FF"/>
                </a:solidFill>
                <a:latin typeface="Times New Roman"/>
              </a:rPr>
              <a:t>–</a:t>
            </a:r>
            <a:r>
              <a:rPr lang="en-US" altLang="zh-CN" sz="2800" dirty="0">
                <a:solidFill>
                  <a:srgbClr val="0000FF"/>
                </a:solidFill>
              </a:rPr>
              <a:t> A Quantitative Approach》</a:t>
            </a:r>
            <a:endParaRPr lang="en-US" altLang="zh-CN" sz="2800" dirty="0"/>
          </a:p>
          <a:p>
            <a:pPr marL="0" indent="0">
              <a:buNone/>
            </a:pPr>
            <a:endParaRPr lang="en-US" altLang="zh-CN" sz="2800" dirty="0"/>
          </a:p>
          <a:p>
            <a:pPr marL="0" indent="0">
              <a:buNone/>
            </a:pPr>
            <a:r>
              <a:rPr lang="en-US" altLang="zh-CN" sz="2800" dirty="0"/>
              <a:t>   6th Edition. July , 2019.</a:t>
            </a:r>
          </a:p>
          <a:p>
            <a:pPr marL="0" indent="0">
              <a:buNone/>
            </a:pPr>
            <a:r>
              <a:rPr lang="en-US" altLang="zh-CN" sz="2800" dirty="0"/>
              <a:t> </a:t>
            </a:r>
          </a:p>
          <a:p>
            <a:endParaRPr lang="en-US" altLang="zh-CN" sz="2800" dirty="0"/>
          </a:p>
          <a:p>
            <a:pPr marL="0" indent="0">
              <a:buNone/>
            </a:pPr>
            <a:endParaRPr lang="en-US" altLang="zh-CN" sz="2800" dirty="0"/>
          </a:p>
          <a:p>
            <a:endParaRPr lang="en-US" altLang="zh-CN" sz="24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24192" y="1196752"/>
            <a:ext cx="3234585" cy="4172016"/>
          </a:xfrm>
          <a:prstGeom prst="rect">
            <a:avLst/>
          </a:prstGeom>
        </p:spPr>
      </p:pic>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dirty="0"/>
              <a:t>Difference of 6</a:t>
            </a:r>
            <a:r>
              <a:rPr lang="en-US" altLang="zh-CN" baseline="30000" dirty="0"/>
              <a:t>th</a:t>
            </a:r>
            <a:r>
              <a:rPr lang="en-US" altLang="zh-CN" dirty="0"/>
              <a:t> &amp; 5</a:t>
            </a:r>
            <a:r>
              <a:rPr lang="en-US" altLang="zh-CN" baseline="30000" dirty="0"/>
              <a:t>th</a:t>
            </a:r>
            <a:r>
              <a:rPr lang="en-US" altLang="zh-CN" dirty="0"/>
              <a:t> edition</a:t>
            </a:r>
          </a:p>
        </p:txBody>
      </p:sp>
      <p:sp>
        <p:nvSpPr>
          <p:cNvPr id="684035" name="Rectangle 3"/>
          <p:cNvSpPr>
            <a:spLocks noGrp="1" noChangeArrowheads="1"/>
          </p:cNvSpPr>
          <p:nvPr>
            <p:ph idx="1"/>
          </p:nvPr>
        </p:nvSpPr>
        <p:spPr>
          <a:xfrm>
            <a:off x="2208213" y="1199595"/>
            <a:ext cx="8261350" cy="4683125"/>
          </a:xfrm>
        </p:spPr>
        <p:txBody>
          <a:bodyPr/>
          <a:lstStyle/>
          <a:p>
            <a:r>
              <a:rPr lang="en-US" altLang="zh-CN" sz="2800" dirty="0"/>
              <a:t>Most significant change:</a:t>
            </a:r>
          </a:p>
          <a:p>
            <a:pPr lvl="1"/>
            <a:r>
              <a:rPr lang="en-US" altLang="zh-CN" sz="2400" dirty="0"/>
              <a:t>ISA selection</a:t>
            </a:r>
          </a:p>
          <a:p>
            <a:pPr lvl="2"/>
            <a:r>
              <a:rPr lang="en-US" altLang="zh-CN" sz="2000" dirty="0"/>
              <a:t>5</a:t>
            </a:r>
            <a:r>
              <a:rPr lang="en-US" altLang="zh-CN" sz="2000" baseline="30000" dirty="0"/>
              <a:t>th</a:t>
            </a:r>
            <a:r>
              <a:rPr lang="en-US" altLang="zh-CN" sz="2000" dirty="0"/>
              <a:t> MIPS</a:t>
            </a:r>
          </a:p>
          <a:p>
            <a:pPr lvl="2"/>
            <a:r>
              <a:rPr lang="en-US" altLang="zh-CN" sz="2000" dirty="0"/>
              <a:t>6</a:t>
            </a:r>
            <a:r>
              <a:rPr lang="en-US" altLang="zh-CN" sz="2000" baseline="30000" dirty="0"/>
              <a:t>th</a:t>
            </a:r>
            <a:r>
              <a:rPr lang="en-US" altLang="zh-CN" sz="2000" dirty="0"/>
              <a:t> RISCV</a:t>
            </a:r>
          </a:p>
          <a:p>
            <a:pPr lvl="1"/>
            <a:r>
              <a:rPr lang="en-US" altLang="zh-CN" sz="2400" dirty="0"/>
              <a:t>Add a new chapter:</a:t>
            </a:r>
          </a:p>
          <a:p>
            <a:pPr lvl="2"/>
            <a:r>
              <a:rPr lang="en-US" altLang="zh-CN" sz="2000" dirty="0"/>
              <a:t>Chapter 7 Domain-Specific Architecture(DSA)</a:t>
            </a:r>
          </a:p>
          <a:p>
            <a:pPr lvl="2"/>
            <a:r>
              <a:rPr lang="en-US" altLang="zh-CN" sz="2000" dirty="0"/>
              <a:t>CPU/GPU/DNN accelerator comparison</a:t>
            </a:r>
            <a:endParaRPr lang="en-US" altLang="zh-CN" sz="2400" dirty="0"/>
          </a:p>
          <a:p>
            <a:r>
              <a:rPr lang="en-US" altLang="zh-CN" sz="2800" dirty="0"/>
              <a:t> Other change:</a:t>
            </a:r>
          </a:p>
          <a:p>
            <a:pPr lvl="2"/>
            <a:r>
              <a:rPr lang="en-US" altLang="zh-CN" sz="2000" dirty="0"/>
              <a:t>Remove description of Delayed Branch</a:t>
            </a:r>
          </a:p>
          <a:p>
            <a:pPr lvl="3"/>
            <a:r>
              <a:rPr lang="en-US" altLang="zh-CN" sz="1600" dirty="0"/>
              <a:t>RISCV removes it because the performance of branch predicter is powerful enough.</a:t>
            </a:r>
          </a:p>
          <a:p>
            <a:r>
              <a:rPr lang="en-US" altLang="zh-CN" sz="2800" dirty="0"/>
              <a:t>Book size limitation:</a:t>
            </a:r>
          </a:p>
          <a:p>
            <a:pPr lvl="1"/>
            <a:r>
              <a:rPr lang="en-US" altLang="zh-CN" sz="2400" dirty="0"/>
              <a:t>More contents move to Appendix and CD </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sz="4000" b="0"/>
              <a:t>John L. Hennessy </a:t>
            </a:r>
            <a:r>
              <a:rPr lang="zh-CN" altLang="en-US" sz="4000" b="0">
                <a:latin typeface="宋体" charset="-122"/>
              </a:rPr>
              <a:t>（</a:t>
            </a:r>
            <a:r>
              <a:rPr lang="en-US" altLang="zh-CN" sz="4000" b="0"/>
              <a:t>Stanford</a:t>
            </a:r>
            <a:r>
              <a:rPr lang="zh-CN" altLang="en-US" sz="4000" b="0">
                <a:latin typeface="宋体" charset="-122"/>
              </a:rPr>
              <a:t>）</a:t>
            </a:r>
          </a:p>
        </p:txBody>
      </p:sp>
      <p:sp>
        <p:nvSpPr>
          <p:cNvPr id="689155" name="Rectangle 3"/>
          <p:cNvSpPr>
            <a:spLocks noGrp="1" noChangeArrowheads="1"/>
          </p:cNvSpPr>
          <p:nvPr>
            <p:ph sz="half" idx="1"/>
          </p:nvPr>
        </p:nvSpPr>
        <p:spPr>
          <a:xfrm>
            <a:off x="4511824" y="1132790"/>
            <a:ext cx="6984776" cy="5328936"/>
          </a:xfrm>
        </p:spPr>
        <p:txBody>
          <a:bodyPr>
            <a:noAutofit/>
          </a:bodyPr>
          <a:lstStyle/>
          <a:p>
            <a:pPr lvl="1"/>
            <a:r>
              <a:rPr lang="en-US" altLang="zh-CN" dirty="0"/>
              <a:t>Former President of Stanford University  during 2000 – 2016 </a:t>
            </a:r>
            <a:r>
              <a:rPr lang="zh-CN" altLang="en-US" dirty="0"/>
              <a:t>（</a:t>
            </a:r>
            <a:r>
              <a:rPr lang="en-US" altLang="zh-CN" dirty="0"/>
              <a:t>17 billion</a:t>
            </a:r>
            <a:r>
              <a:rPr lang="zh-CN" altLang="en-US" dirty="0"/>
              <a:t>）</a:t>
            </a:r>
            <a:endParaRPr lang="en-US" altLang="zh-CN" dirty="0"/>
          </a:p>
          <a:p>
            <a:pPr lvl="1"/>
            <a:r>
              <a:rPr lang="en-US" altLang="zh-CN" dirty="0"/>
              <a:t>Current  Alphabet Chairman</a:t>
            </a:r>
            <a:endParaRPr lang="en-US" altLang="zh-CN" b="1" dirty="0"/>
          </a:p>
          <a:p>
            <a:pPr lvl="1"/>
            <a:r>
              <a:rPr lang="en-US" altLang="zh-CN" dirty="0"/>
              <a:t>"</a:t>
            </a:r>
            <a:r>
              <a:rPr lang="en-US" altLang="zh-CN" dirty="0">
                <a:solidFill>
                  <a:srgbClr val="FF0000"/>
                </a:solidFill>
              </a:rPr>
              <a:t>Godfather</a:t>
            </a:r>
            <a:r>
              <a:rPr lang="en-US" altLang="zh-CN" dirty="0"/>
              <a:t> of Silicon Valley,“</a:t>
            </a:r>
          </a:p>
          <a:p>
            <a:pPr lvl="1"/>
            <a:endParaRPr lang="en-US" altLang="zh-CN" dirty="0"/>
          </a:p>
          <a:p>
            <a:pPr lvl="1"/>
            <a:r>
              <a:rPr lang="en-US" altLang="zh-CN" dirty="0"/>
              <a:t>In 1981, Hennessy initiated a project at Stanford that focused on a simpler computer architecture known as RISC. During a sabbatical leave in 1984-85 he cofounded MIPS Computer Systems, now known as MIPS Technologies, which specializes in the production of microprocessors SPARC. </a:t>
            </a:r>
          </a:p>
          <a:p>
            <a:pPr lvl="1"/>
            <a:r>
              <a:rPr lang="en-US" altLang="zh-CN" dirty="0"/>
              <a:t>Received </a:t>
            </a:r>
            <a:r>
              <a:rPr lang="en-US" altLang="zh-CN" u="sng" dirty="0">
                <a:solidFill>
                  <a:srgbClr val="0033CC"/>
                </a:solidFill>
              </a:rPr>
              <a:t>Eckert-Mauchly Award</a:t>
            </a:r>
            <a:r>
              <a:rPr lang="en-US" altLang="zh-CN" dirty="0"/>
              <a:t> in 2001 </a:t>
            </a:r>
          </a:p>
          <a:p>
            <a:pPr lvl="1"/>
            <a:r>
              <a:rPr lang="en-US" altLang="zh-CN" dirty="0"/>
              <a:t>Received </a:t>
            </a:r>
            <a:r>
              <a:rPr lang="en-US" altLang="zh-CN" u="sng" dirty="0">
                <a:solidFill>
                  <a:srgbClr val="FF0000"/>
                </a:solidFill>
              </a:rPr>
              <a:t>Turing Award</a:t>
            </a:r>
            <a:r>
              <a:rPr lang="en-US" altLang="zh-CN" u="sng" dirty="0"/>
              <a:t> </a:t>
            </a:r>
            <a:r>
              <a:rPr lang="en-US" altLang="zh-CN" dirty="0"/>
              <a:t>in 2017 </a:t>
            </a:r>
          </a:p>
        </p:txBody>
      </p:sp>
      <p:pic>
        <p:nvPicPr>
          <p:cNvPr id="689156" name="Picture 4" descr="hennessyphoto2003_2"/>
          <p:cNvPicPr>
            <a:picLocks noChangeAspect="1" noChangeArrowheads="1"/>
          </p:cNvPicPr>
          <p:nvPr/>
        </p:nvPicPr>
        <p:blipFill>
          <a:blip r:embed="rId3"/>
          <a:srcRect/>
          <a:stretch>
            <a:fillRect/>
          </a:stretch>
        </p:blipFill>
        <p:spPr bwMode="auto">
          <a:xfrm>
            <a:off x="1404553" y="1124744"/>
            <a:ext cx="2660650" cy="4124325"/>
          </a:xfrm>
          <a:prstGeom prst="rect">
            <a:avLst/>
          </a:prstGeom>
          <a:noFill/>
        </p:spPr>
      </p:pic>
      <p:sp>
        <p:nvSpPr>
          <p:cNvPr id="2" name="矩形 1"/>
          <p:cNvSpPr/>
          <p:nvPr/>
        </p:nvSpPr>
        <p:spPr>
          <a:xfrm>
            <a:off x="695400" y="5391864"/>
            <a:ext cx="4104456" cy="707886"/>
          </a:xfrm>
          <a:prstGeom prst="rect">
            <a:avLst/>
          </a:prstGeom>
        </p:spPr>
        <p:txBody>
          <a:bodyPr wrap="square">
            <a:spAutoFit/>
          </a:bodyPr>
          <a:lstStyle/>
          <a:p>
            <a:r>
              <a:rPr lang="zh-CN" altLang="en-US" dirty="0"/>
              <a:t>https://engineering.stanford.edu/people/john-hennessy</a:t>
            </a:r>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1524003" y="3"/>
            <a:ext cx="8945563" cy="908717"/>
          </a:xfrm>
        </p:spPr>
        <p:txBody>
          <a:bodyPr/>
          <a:lstStyle/>
          <a:p>
            <a:r>
              <a:rPr lang="en-US" altLang="zh-CN" sz="4000" b="0" dirty="0"/>
              <a:t>David A. Patterson </a:t>
            </a:r>
            <a:r>
              <a:rPr lang="zh-CN" altLang="en-US" sz="4000" b="0" dirty="0"/>
              <a:t>（ </a:t>
            </a:r>
            <a:r>
              <a:rPr lang="en-US" altLang="zh-CN" sz="4000" b="0" dirty="0"/>
              <a:t>UC Berkeley</a:t>
            </a:r>
            <a:r>
              <a:rPr lang="zh-CN" altLang="en-US" sz="4000" b="0" dirty="0">
                <a:latin typeface="宋体" charset="-122"/>
              </a:rPr>
              <a:t>）</a:t>
            </a:r>
          </a:p>
        </p:txBody>
      </p:sp>
      <p:sp>
        <p:nvSpPr>
          <p:cNvPr id="686083" name="Rectangle 3"/>
          <p:cNvSpPr>
            <a:spLocks noGrp="1" noChangeArrowheads="1"/>
          </p:cNvSpPr>
          <p:nvPr>
            <p:ph sz="half" idx="1"/>
          </p:nvPr>
        </p:nvSpPr>
        <p:spPr>
          <a:xfrm>
            <a:off x="1057152" y="1124744"/>
            <a:ext cx="5832648" cy="5445122"/>
          </a:xfrm>
          <a:noFill/>
          <a:ln/>
        </p:spPr>
        <p:txBody>
          <a:bodyPr>
            <a:normAutofit/>
          </a:bodyPr>
          <a:lstStyle/>
          <a:p>
            <a:pPr>
              <a:lnSpc>
                <a:spcPct val="90000"/>
              </a:lnSpc>
            </a:pPr>
            <a:r>
              <a:rPr lang="en-US" altLang="zh-CN" sz="2400" dirty="0"/>
              <a:t>UC Berkeley </a:t>
            </a:r>
            <a:r>
              <a:rPr lang="zh-CN" altLang="en-US" sz="2400" dirty="0"/>
              <a:t>（ </a:t>
            </a:r>
            <a:r>
              <a:rPr lang="en-US" altLang="zh-CN" sz="2400" dirty="0"/>
              <a:t>1976 – 2016 </a:t>
            </a:r>
            <a:r>
              <a:rPr lang="zh-CN" altLang="en-US" sz="2400" dirty="0"/>
              <a:t>）</a:t>
            </a:r>
            <a:endParaRPr lang="en-US" altLang="zh-CN" sz="2400" dirty="0"/>
          </a:p>
          <a:p>
            <a:pPr>
              <a:lnSpc>
                <a:spcPct val="90000"/>
              </a:lnSpc>
            </a:pPr>
            <a:r>
              <a:rPr lang="en-US" altLang="zh-CN" sz="2400" dirty="0"/>
              <a:t>Currently Google  TPU</a:t>
            </a:r>
          </a:p>
          <a:p>
            <a:pPr>
              <a:lnSpc>
                <a:spcPct val="90000"/>
              </a:lnSpc>
            </a:pPr>
            <a:endParaRPr lang="en-US" altLang="zh-CN" sz="2400" dirty="0"/>
          </a:p>
          <a:p>
            <a:pPr>
              <a:lnSpc>
                <a:spcPct val="90000"/>
              </a:lnSpc>
            </a:pPr>
            <a:r>
              <a:rPr lang="en-US" altLang="zh-CN" sz="2400" dirty="0"/>
              <a:t>He led the design and implementation of </a:t>
            </a:r>
            <a:r>
              <a:rPr lang="en-US" altLang="zh-CN" sz="2400" b="1" dirty="0">
                <a:solidFill>
                  <a:srgbClr val="FF0000"/>
                </a:solidFill>
              </a:rPr>
              <a:t>RISC </a:t>
            </a:r>
            <a:r>
              <a:rPr lang="en-US" altLang="zh-CN" sz="2400" dirty="0"/>
              <a:t>I (the foundation of the </a:t>
            </a:r>
            <a:r>
              <a:rPr lang="en-US" altLang="zh-CN" sz="2400" dirty="0">
                <a:hlinkClick r:id="rId3"/>
              </a:rPr>
              <a:t>SPARC</a:t>
            </a:r>
            <a:r>
              <a:rPr lang="en-US" altLang="zh-CN" sz="2400" dirty="0"/>
              <a:t> architecture ) </a:t>
            </a:r>
          </a:p>
          <a:p>
            <a:pPr>
              <a:lnSpc>
                <a:spcPct val="90000"/>
              </a:lnSpc>
            </a:pPr>
            <a:r>
              <a:rPr lang="en-US" altLang="zh-CN" sz="2400" dirty="0"/>
              <a:t>Inventor of </a:t>
            </a:r>
            <a:r>
              <a:rPr lang="en-US" altLang="zh-CN" sz="2400" b="1" dirty="0">
                <a:solidFill>
                  <a:srgbClr val="FF0000"/>
                </a:solidFill>
              </a:rPr>
              <a:t>RAID</a:t>
            </a:r>
          </a:p>
          <a:p>
            <a:pPr>
              <a:lnSpc>
                <a:spcPct val="90000"/>
              </a:lnSpc>
            </a:pPr>
            <a:r>
              <a:rPr lang="en-US" altLang="zh-CN" sz="2400" dirty="0"/>
              <a:t>involved in the Network of Workstations (NOW) project </a:t>
            </a:r>
          </a:p>
          <a:p>
            <a:pPr>
              <a:lnSpc>
                <a:spcPct val="90000"/>
              </a:lnSpc>
            </a:pPr>
            <a:r>
              <a:rPr lang="en-US" altLang="zh-CN" sz="2400" dirty="0"/>
              <a:t>Research Accelerator for Multiple Processors (RAMP)</a:t>
            </a:r>
          </a:p>
          <a:p>
            <a:pPr>
              <a:lnSpc>
                <a:spcPct val="90000"/>
              </a:lnSpc>
            </a:pPr>
            <a:r>
              <a:rPr lang="en-US" altLang="zh-CN" sz="2400" dirty="0"/>
              <a:t>Received ACM </a:t>
            </a:r>
            <a:r>
              <a:rPr lang="en-US" altLang="zh-CN" sz="2400" u="sng" dirty="0">
                <a:solidFill>
                  <a:srgbClr val="0033CC"/>
                </a:solidFill>
              </a:rPr>
              <a:t>Eckert-</a:t>
            </a:r>
            <a:r>
              <a:rPr lang="en-US" altLang="zh-CN" sz="2400" u="sng" dirty="0" err="1">
                <a:solidFill>
                  <a:srgbClr val="0033CC"/>
                </a:solidFill>
              </a:rPr>
              <a:t>Mauchly</a:t>
            </a:r>
            <a:r>
              <a:rPr lang="en-US" altLang="zh-CN" sz="2400" u="sng" dirty="0">
                <a:solidFill>
                  <a:srgbClr val="0033CC"/>
                </a:solidFill>
              </a:rPr>
              <a:t> Award </a:t>
            </a:r>
            <a:r>
              <a:rPr lang="en-US" altLang="zh-CN" sz="2400" dirty="0"/>
              <a:t>in ISCA 2008</a:t>
            </a:r>
          </a:p>
          <a:p>
            <a:pPr>
              <a:lnSpc>
                <a:spcPct val="90000"/>
              </a:lnSpc>
            </a:pPr>
            <a:r>
              <a:rPr lang="en-US" altLang="zh-CN" sz="2400" dirty="0"/>
              <a:t>Received</a:t>
            </a:r>
            <a:r>
              <a:rPr lang="en-US" altLang="zh-CN" sz="2400" dirty="0">
                <a:solidFill>
                  <a:srgbClr val="FF0000"/>
                </a:solidFill>
              </a:rPr>
              <a:t> </a:t>
            </a:r>
            <a:r>
              <a:rPr lang="en-US" altLang="zh-CN" sz="2400" u="sng" dirty="0">
                <a:solidFill>
                  <a:srgbClr val="FF0000"/>
                </a:solidFill>
              </a:rPr>
              <a:t>Turing Award </a:t>
            </a:r>
            <a:r>
              <a:rPr lang="en-US" altLang="zh-CN" sz="2400" dirty="0"/>
              <a:t>in 2017</a:t>
            </a:r>
          </a:p>
          <a:p>
            <a:pPr>
              <a:lnSpc>
                <a:spcPct val="90000"/>
              </a:lnSpc>
            </a:pPr>
            <a:endParaRPr lang="en-US" altLang="zh-CN" sz="2400" dirty="0"/>
          </a:p>
        </p:txBody>
      </p:sp>
      <p:sp>
        <p:nvSpPr>
          <p:cNvPr id="686084" name="Rectangle 4"/>
          <p:cNvSpPr>
            <a:spLocks noGrp="1" noChangeArrowheads="1"/>
          </p:cNvSpPr>
          <p:nvPr>
            <p:ph sz="half" idx="2"/>
          </p:nvPr>
        </p:nvSpPr>
        <p:spPr>
          <a:xfrm>
            <a:off x="6961237" y="1340768"/>
            <a:ext cx="4067175" cy="4683125"/>
          </a:xfrm>
        </p:spPr>
        <p:txBody>
          <a:bodyPr>
            <a:normAutofit/>
          </a:bodyPr>
          <a:lstStyle/>
          <a:p>
            <a:pPr>
              <a:lnSpc>
                <a:spcPct val="90000"/>
              </a:lnSpc>
            </a:pPr>
            <a:endParaRPr lang="zh-CN" altLang="zh-CN" sz="2000" dirty="0"/>
          </a:p>
        </p:txBody>
      </p:sp>
      <p:pic>
        <p:nvPicPr>
          <p:cNvPr id="686085" name="Picture 5" descr="pattersonphoto1"/>
          <p:cNvPicPr>
            <a:picLocks noChangeAspect="1" noChangeArrowheads="1"/>
          </p:cNvPicPr>
          <p:nvPr/>
        </p:nvPicPr>
        <p:blipFill>
          <a:blip r:embed="rId4"/>
          <a:srcRect/>
          <a:stretch>
            <a:fillRect/>
          </a:stretch>
        </p:blipFill>
        <p:spPr bwMode="auto">
          <a:xfrm>
            <a:off x="7104112" y="1340768"/>
            <a:ext cx="3924300" cy="3521075"/>
          </a:xfrm>
          <a:prstGeom prst="rect">
            <a:avLst/>
          </a:prstGeom>
          <a:noFill/>
        </p:spPr>
      </p:pic>
      <p:sp>
        <p:nvSpPr>
          <p:cNvPr id="2" name="矩形 1"/>
          <p:cNvSpPr/>
          <p:nvPr/>
        </p:nvSpPr>
        <p:spPr>
          <a:xfrm>
            <a:off x="6672064" y="5226206"/>
            <a:ext cx="5284011" cy="400110"/>
          </a:xfrm>
          <a:prstGeom prst="rect">
            <a:avLst/>
          </a:prstGeom>
        </p:spPr>
        <p:txBody>
          <a:bodyPr wrap="none">
            <a:spAutoFit/>
          </a:bodyPr>
          <a:lstStyle/>
          <a:p>
            <a:r>
              <a:rPr lang="zh-CN" altLang="en-US" dirty="0"/>
              <a:t>https://people.eecs.berkeley.edu/~pattrsn/</a:t>
            </a:r>
          </a:p>
        </p:txBody>
      </p:sp>
    </p:spTree>
  </p:cSld>
  <p:clrMapOvr>
    <a:masterClrMapping/>
  </p:clrMapOvr>
  <p:transition spd="slow">
    <p:pull dir="ru"/>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potx" id="{7B9FF60D-E668-41AF-B571-7B8692862C8C}" vid="{E160AADC-39C2-4FCC-A19C-56A65B2A5AB4}"/>
    </a:ext>
  </a:extLst>
</a:theme>
</file>

<file path=ppt/theme/theme2.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CMPT</Template>
  <TotalTime>6744</TotalTime>
  <Words>1884</Words>
  <Application>Microsoft Office PowerPoint</Application>
  <PresentationFormat>宽屏</PresentationFormat>
  <Paragraphs>318</Paragraphs>
  <Slides>25</Slides>
  <Notes>12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25</vt:i4>
      </vt:variant>
    </vt:vector>
  </HeadingPairs>
  <TitlesOfParts>
    <vt:vector size="40" baseType="lpstr">
      <vt:lpstr>-apple-system</vt:lpstr>
      <vt:lpstr>Monotype Sorts</vt:lpstr>
      <vt:lpstr>黑体</vt:lpstr>
      <vt:lpstr>宋体</vt:lpstr>
      <vt:lpstr>Arial</vt:lpstr>
      <vt:lpstr>Calibri</vt:lpstr>
      <vt:lpstr>Comic Sans MS</vt:lpstr>
      <vt:lpstr>Helvetica</vt:lpstr>
      <vt:lpstr>Raleway</vt:lpstr>
      <vt:lpstr>Times New Roman</vt:lpstr>
      <vt:lpstr>Wingdings</vt:lpstr>
      <vt:lpstr>Wingdings 2</vt:lpstr>
      <vt:lpstr>自定义设计方案</vt:lpstr>
      <vt:lpstr>SpringFestivalGreeting</vt:lpstr>
      <vt:lpstr>VISIO</vt:lpstr>
      <vt:lpstr>PowerPoint 演示文稿</vt:lpstr>
      <vt:lpstr>Instructor &amp; TA </vt:lpstr>
      <vt:lpstr>Why we learn Computer Organization? </vt:lpstr>
      <vt:lpstr>Why we learn Computer Organization?</vt:lpstr>
      <vt:lpstr>Course Objectives</vt:lpstr>
      <vt:lpstr>Textbook </vt:lpstr>
      <vt:lpstr>Difference of 6th &amp; 5th edition</vt:lpstr>
      <vt:lpstr>John L. Hennessy （Stanford）</vt:lpstr>
      <vt:lpstr>David A. Patterson （ UC Berkeley）</vt:lpstr>
      <vt:lpstr>2018 interview</vt:lpstr>
      <vt:lpstr>Prerequisite:</vt:lpstr>
      <vt:lpstr>Topics in CA:</vt:lpstr>
      <vt:lpstr>Computer Architecture Topics</vt:lpstr>
      <vt:lpstr>Topics in this Class   (6th. Edition)</vt:lpstr>
      <vt:lpstr>Different from Organization</vt:lpstr>
      <vt:lpstr>Course Objectives</vt:lpstr>
      <vt:lpstr>How ?</vt:lpstr>
      <vt:lpstr>What we most care about ?</vt:lpstr>
      <vt:lpstr>Grading Policy:</vt:lpstr>
      <vt:lpstr>Homeworks (20%)</vt:lpstr>
      <vt:lpstr>Lab assignments 40%</vt:lpstr>
      <vt:lpstr>Lab assignments 40%</vt:lpstr>
      <vt:lpstr>Submission Policy:</vt:lpstr>
      <vt:lpstr>Honest Policy</vt:lpstr>
      <vt:lpstr>Q&amp;A</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高级计算机体系结构</dc:title>
  <dc:creator>xhjiang</dc:creator>
  <cp:lastModifiedBy>shz</cp:lastModifiedBy>
  <cp:revision>273</cp:revision>
  <cp:lastPrinted>2014-02-23T15:41:08Z</cp:lastPrinted>
  <dcterms:created xsi:type="dcterms:W3CDTF">2001-07-31T09:59:45Z</dcterms:created>
  <dcterms:modified xsi:type="dcterms:W3CDTF">2024-09-04T13:53:10Z</dcterms:modified>
</cp:coreProperties>
</file>