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m" ContentType="application/vnd.ms-excel.sheet.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5.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4.xml" ContentType="application/vnd.openxmlformats-officedocument.drawingml.chart+xml"/>
  <Override PartName="/ppt/ink/ink1.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 id="2147483721" r:id="rId2"/>
    <p:sldMasterId id="2147483759" r:id="rId3"/>
    <p:sldMasterId id="2147483774" r:id="rId4"/>
    <p:sldMasterId id="2147485093" r:id="rId5"/>
    <p:sldMasterId id="2147485880" r:id="rId6"/>
  </p:sldMasterIdLst>
  <p:notesMasterIdLst>
    <p:notesMasterId r:id="rId88"/>
  </p:notesMasterIdLst>
  <p:sldIdLst>
    <p:sldId id="257"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34" r:id="rId21"/>
    <p:sldId id="358" r:id="rId22"/>
    <p:sldId id="306" r:id="rId23"/>
    <p:sldId id="307" r:id="rId24"/>
    <p:sldId id="308" r:id="rId25"/>
    <p:sldId id="309" r:id="rId26"/>
    <p:sldId id="310" r:id="rId27"/>
    <p:sldId id="311" r:id="rId28"/>
    <p:sldId id="312" r:id="rId29"/>
    <p:sldId id="313" r:id="rId30"/>
    <p:sldId id="314" r:id="rId31"/>
    <p:sldId id="315" r:id="rId32"/>
    <p:sldId id="316" r:id="rId33"/>
    <p:sldId id="363"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258" r:id="rId52"/>
    <p:sldId id="260" r:id="rId53"/>
    <p:sldId id="261" r:id="rId54"/>
    <p:sldId id="262" r:id="rId55"/>
    <p:sldId id="263" r:id="rId56"/>
    <p:sldId id="264" r:id="rId57"/>
    <p:sldId id="265" r:id="rId58"/>
    <p:sldId id="266" r:id="rId59"/>
    <p:sldId id="267" r:id="rId60"/>
    <p:sldId id="268" r:id="rId61"/>
    <p:sldId id="365" r:id="rId62"/>
    <p:sldId id="269" r:id="rId63"/>
    <p:sldId id="270" r:id="rId64"/>
    <p:sldId id="271" r:id="rId65"/>
    <p:sldId id="272" r:id="rId66"/>
    <p:sldId id="273" r:id="rId67"/>
    <p:sldId id="274" r:id="rId68"/>
    <p:sldId id="275" r:id="rId69"/>
    <p:sldId id="276" r:id="rId70"/>
    <p:sldId id="277" r:id="rId71"/>
    <p:sldId id="278" r:id="rId72"/>
    <p:sldId id="279" r:id="rId73"/>
    <p:sldId id="280" r:id="rId74"/>
    <p:sldId id="281" r:id="rId75"/>
    <p:sldId id="366" r:id="rId76"/>
    <p:sldId id="282" r:id="rId77"/>
    <p:sldId id="283" r:id="rId78"/>
    <p:sldId id="284" r:id="rId79"/>
    <p:sldId id="285" r:id="rId80"/>
    <p:sldId id="286" r:id="rId81"/>
    <p:sldId id="287" r:id="rId82"/>
    <p:sldId id="288" r:id="rId83"/>
    <p:sldId id="289" r:id="rId84"/>
    <p:sldId id="290" r:id="rId85"/>
    <p:sldId id="291" r:id="rId86"/>
    <p:sldId id="292" r:id="rId87"/>
  </p:sldIdLst>
  <p:sldSz cx="9144000" cy="6858000" type="screen4x3"/>
  <p:notesSz cx="7099300" cy="10234613"/>
  <p:defaultTextStyle>
    <a:defPPr>
      <a:defRPr lang="zh-CN"/>
    </a:defPPr>
    <a:lvl1pPr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4400" kern="1200">
        <a:solidFill>
          <a:schemeClr val="tx2"/>
        </a:solidFill>
        <a:latin typeface="Arial" panose="020B0604020202020204" pitchFamily="34" charset="0"/>
        <a:ea typeface="宋体" panose="02010600030101010101" pitchFamily="2" charset="-122"/>
        <a:cs typeface="+mn-cs"/>
      </a:defRPr>
    </a:lvl5pPr>
    <a:lvl6pPr marL="22860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6pPr>
    <a:lvl7pPr marL="27432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7pPr>
    <a:lvl8pPr marL="32004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8pPr>
    <a:lvl9pPr marL="3657600" algn="l" defTabSz="914400" rtl="0" eaLnBrk="1" latinLnBrk="0" hangingPunct="1">
      <a:defRPr sz="4400" kern="1200">
        <a:solidFill>
          <a:schemeClr val="tx2"/>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64" autoAdjust="0"/>
    <p:restoredTop sz="79184" autoAdjust="0"/>
  </p:normalViewPr>
  <p:slideViewPr>
    <p:cSldViewPr>
      <p:cViewPr varScale="1">
        <p:scale>
          <a:sx n="100" d="100"/>
          <a:sy n="100" d="100"/>
        </p:scale>
        <p:origin x="1208" y="112"/>
      </p:cViewPr>
      <p:guideLst>
        <p:guide orient="horz" pos="2160"/>
        <p:guide pos="2880"/>
      </p:guideLst>
    </p:cSldViewPr>
  </p:slideViewPr>
  <p:notesTextViewPr>
    <p:cViewPr>
      <p:scale>
        <a:sx n="85" d="100"/>
        <a:sy n="85" d="100"/>
      </p:scale>
      <p:origin x="0" y="0"/>
    </p:cViewPr>
  </p:notesTextViewPr>
  <p:sorterViewPr>
    <p:cViewPr>
      <p:scale>
        <a:sx n="66" d="100"/>
        <a:sy n="66" d="100"/>
      </p:scale>
      <p:origin x="0" y="741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presProps" Target="presProp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5" Type="http://schemas.openxmlformats.org/officeDocument/2006/relationships/slideMaster" Target="slideMasters/slideMaster5.xml"/><Relationship Id="rId90" Type="http://schemas.openxmlformats.org/officeDocument/2006/relationships/viewProps" Target="viewProps.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slide" Target="slides/slide74.xml"/><Relationship Id="rId85" Type="http://schemas.openxmlformats.org/officeDocument/2006/relationships/slide" Target="slides/slide79.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slide" Target="slides/slide77.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slide" Target="slides/slide75.xml"/><Relationship Id="rId86" Type="http://schemas.openxmlformats.org/officeDocument/2006/relationships/slide" Target="slides/slide80.xml"/><Relationship Id="rId4" Type="http://schemas.openxmlformats.org/officeDocument/2006/relationships/slideMaster" Target="slideMasters/slideMaster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Macro-Enabled_Worksheet.xlsm"/></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Macro-Enabled_Worksheet1.xlsm"/></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Macro-Enabled_Worksheet2.xlsm"/></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Macro-Enabled_Worksheet3.xlsm"/></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hPercent val="53"/>
      <c:rotY val="20"/>
      <c:depthPercent val="100"/>
      <c:rAngAx val="1"/>
    </c:view3D>
    <c:floor>
      <c:thickness val="0"/>
      <c:spPr>
        <a:solidFill>
          <a:srgbClr val="C0C0C0"/>
        </a:solidFill>
        <a:ln w="3175">
          <a:solidFill>
            <a:srgbClr val="000000"/>
          </a:solidFill>
          <a:prstDash val="solid"/>
        </a:ln>
      </c:spPr>
    </c:floor>
    <c:sideWall>
      <c:thickness val="0"/>
      <c:spPr>
        <a:noFill/>
        <a:ln w="12700">
          <a:solidFill>
            <a:srgbClr val="000000"/>
          </a:solidFill>
          <a:prstDash val="solid"/>
        </a:ln>
      </c:spPr>
    </c:sideWall>
    <c:backWall>
      <c:thickness val="0"/>
      <c:spPr>
        <a:noFill/>
        <a:ln w="12700">
          <a:solidFill>
            <a:srgbClr val="000000"/>
          </a:solidFill>
          <a:prstDash val="solid"/>
        </a:ln>
      </c:spPr>
    </c:backWall>
    <c:plotArea>
      <c:layout>
        <c:manualLayout>
          <c:layoutTarget val="inner"/>
          <c:xMode val="edge"/>
          <c:yMode val="edge"/>
          <c:x val="6.1255742725880552E-2"/>
          <c:y val="6.070287539936102E-2"/>
          <c:w val="0.81010719754977034"/>
          <c:h val="0.80191693290734822"/>
        </c:manualLayout>
      </c:layout>
      <c:bar3DChart>
        <c:barDir val="col"/>
        <c:grouping val="clustered"/>
        <c:varyColors val="0"/>
        <c:ser>
          <c:idx val="0"/>
          <c:order val="0"/>
          <c:tx>
            <c:strRef>
              <c:f>Sheet1!$A$2</c:f>
              <c:strCache>
                <c:ptCount val="1"/>
                <c:pt idx="0">
                  <c:v>1-way</c:v>
                </c:pt>
              </c:strCache>
            </c:strRef>
          </c:tx>
          <c:spPr>
            <a:solidFill>
              <a:srgbClr val="FF0000"/>
            </a:solidFill>
            <a:ln w="12651">
              <a:solidFill>
                <a:srgbClr val="000000"/>
              </a:solidFill>
              <a:prstDash val="solid"/>
            </a:ln>
          </c:spPr>
          <c:invertIfNegative val="0"/>
          <c:cat>
            <c:strRef>
              <c:f>Sheet1!$B$1:$H$1</c:f>
              <c:strCache>
                <c:ptCount val="7"/>
                <c:pt idx="0">
                  <c:v>16KB</c:v>
                </c:pt>
                <c:pt idx="1">
                  <c:v>32KB</c:v>
                </c:pt>
                <c:pt idx="2">
                  <c:v>64KB</c:v>
                </c:pt>
                <c:pt idx="3">
                  <c:v>128KB</c:v>
                </c:pt>
                <c:pt idx="4">
                  <c:v>256KB</c:v>
                </c:pt>
                <c:pt idx="5">
                  <c:v>512KB</c:v>
                </c:pt>
                <c:pt idx="6">
                  <c:v>1MKB</c:v>
                </c:pt>
              </c:strCache>
            </c:strRef>
          </c:cat>
          <c:val>
            <c:numRef>
              <c:f>Sheet1!$B$2:$H$2</c:f>
              <c:numCache>
                <c:formatCode>General</c:formatCode>
                <c:ptCount val="7"/>
                <c:pt idx="0">
                  <c:v>0.56000000000000005</c:v>
                </c:pt>
                <c:pt idx="1">
                  <c:v>0.57999999999999996</c:v>
                </c:pt>
                <c:pt idx="2">
                  <c:v>0.62</c:v>
                </c:pt>
                <c:pt idx="3">
                  <c:v>0.74</c:v>
                </c:pt>
                <c:pt idx="4">
                  <c:v>0.8</c:v>
                </c:pt>
                <c:pt idx="5">
                  <c:v>1</c:v>
                </c:pt>
                <c:pt idx="6">
                  <c:v>1.25</c:v>
                </c:pt>
              </c:numCache>
            </c:numRef>
          </c:val>
          <c:extLst>
            <c:ext xmlns:c16="http://schemas.microsoft.com/office/drawing/2014/chart" uri="{C3380CC4-5D6E-409C-BE32-E72D297353CC}">
              <c16:uniqueId val="{00000000-B24C-9245-BE26-768AB55ED555}"/>
            </c:ext>
          </c:extLst>
        </c:ser>
        <c:ser>
          <c:idx val="1"/>
          <c:order val="1"/>
          <c:tx>
            <c:strRef>
              <c:f>Sheet1!$A$3</c:f>
              <c:strCache>
                <c:ptCount val="1"/>
                <c:pt idx="0">
                  <c:v>2-way</c:v>
                </c:pt>
              </c:strCache>
            </c:strRef>
          </c:tx>
          <c:spPr>
            <a:solidFill>
              <a:srgbClr val="00FF00"/>
            </a:solidFill>
            <a:ln w="12651">
              <a:solidFill>
                <a:srgbClr val="000000"/>
              </a:solidFill>
              <a:prstDash val="solid"/>
            </a:ln>
          </c:spPr>
          <c:invertIfNegative val="0"/>
          <c:cat>
            <c:strRef>
              <c:f>Sheet1!$B$1:$H$1</c:f>
              <c:strCache>
                <c:ptCount val="7"/>
                <c:pt idx="0">
                  <c:v>16KB</c:v>
                </c:pt>
                <c:pt idx="1">
                  <c:v>32KB</c:v>
                </c:pt>
                <c:pt idx="2">
                  <c:v>64KB</c:v>
                </c:pt>
                <c:pt idx="3">
                  <c:v>128KB</c:v>
                </c:pt>
                <c:pt idx="4">
                  <c:v>256KB</c:v>
                </c:pt>
                <c:pt idx="5">
                  <c:v>512KB</c:v>
                </c:pt>
                <c:pt idx="6">
                  <c:v>1MKB</c:v>
                </c:pt>
              </c:strCache>
            </c:strRef>
          </c:cat>
          <c:val>
            <c:numRef>
              <c:f>Sheet1!$B$3:$H$3</c:f>
              <c:numCache>
                <c:formatCode>General</c:formatCode>
                <c:ptCount val="7"/>
                <c:pt idx="0">
                  <c:v>0.73</c:v>
                </c:pt>
                <c:pt idx="1">
                  <c:v>0.74</c:v>
                </c:pt>
                <c:pt idx="2">
                  <c:v>0.8</c:v>
                </c:pt>
                <c:pt idx="3">
                  <c:v>1</c:v>
                </c:pt>
                <c:pt idx="4">
                  <c:v>1.22</c:v>
                </c:pt>
                <c:pt idx="5">
                  <c:v>1.57</c:v>
                </c:pt>
                <c:pt idx="6">
                  <c:v>2.08</c:v>
                </c:pt>
              </c:numCache>
            </c:numRef>
          </c:val>
          <c:extLst>
            <c:ext xmlns:c16="http://schemas.microsoft.com/office/drawing/2014/chart" uri="{C3380CC4-5D6E-409C-BE32-E72D297353CC}">
              <c16:uniqueId val="{00000001-B24C-9245-BE26-768AB55ED555}"/>
            </c:ext>
          </c:extLst>
        </c:ser>
        <c:ser>
          <c:idx val="2"/>
          <c:order val="2"/>
          <c:tx>
            <c:strRef>
              <c:f>Sheet1!$A$4</c:f>
              <c:strCache>
                <c:ptCount val="1"/>
                <c:pt idx="0">
                  <c:v>4-way</c:v>
                </c:pt>
              </c:strCache>
            </c:strRef>
          </c:tx>
          <c:spPr>
            <a:solidFill>
              <a:srgbClr val="0000FF"/>
            </a:solidFill>
            <a:ln w="12651">
              <a:solidFill>
                <a:srgbClr val="000000"/>
              </a:solidFill>
              <a:prstDash val="solid"/>
            </a:ln>
          </c:spPr>
          <c:invertIfNegative val="0"/>
          <c:cat>
            <c:strRef>
              <c:f>Sheet1!$B$1:$H$1</c:f>
              <c:strCache>
                <c:ptCount val="7"/>
                <c:pt idx="0">
                  <c:v>16KB</c:v>
                </c:pt>
                <c:pt idx="1">
                  <c:v>32KB</c:v>
                </c:pt>
                <c:pt idx="2">
                  <c:v>64KB</c:v>
                </c:pt>
                <c:pt idx="3">
                  <c:v>128KB</c:v>
                </c:pt>
                <c:pt idx="4">
                  <c:v>256KB</c:v>
                </c:pt>
                <c:pt idx="5">
                  <c:v>512KB</c:v>
                </c:pt>
                <c:pt idx="6">
                  <c:v>1MKB</c:v>
                </c:pt>
              </c:strCache>
            </c:strRef>
          </c:cat>
          <c:val>
            <c:numRef>
              <c:f>Sheet1!$B$4:$H$4</c:f>
              <c:numCache>
                <c:formatCode>General</c:formatCode>
                <c:ptCount val="7"/>
                <c:pt idx="0">
                  <c:v>0.8</c:v>
                </c:pt>
                <c:pt idx="1">
                  <c:v>0.79</c:v>
                </c:pt>
                <c:pt idx="2">
                  <c:v>0.82</c:v>
                </c:pt>
                <c:pt idx="3">
                  <c:v>1.2</c:v>
                </c:pt>
                <c:pt idx="4">
                  <c:v>1.2</c:v>
                </c:pt>
                <c:pt idx="5">
                  <c:v>1.56</c:v>
                </c:pt>
                <c:pt idx="6">
                  <c:v>2.06</c:v>
                </c:pt>
              </c:numCache>
            </c:numRef>
          </c:val>
          <c:extLst>
            <c:ext xmlns:c16="http://schemas.microsoft.com/office/drawing/2014/chart" uri="{C3380CC4-5D6E-409C-BE32-E72D297353CC}">
              <c16:uniqueId val="{00000002-B24C-9245-BE26-768AB55ED555}"/>
            </c:ext>
          </c:extLst>
        </c:ser>
        <c:ser>
          <c:idx val="3"/>
          <c:order val="3"/>
          <c:tx>
            <c:strRef>
              <c:f>Sheet1!$A$5</c:f>
              <c:strCache>
                <c:ptCount val="1"/>
                <c:pt idx="0">
                  <c:v>8-way</c:v>
                </c:pt>
              </c:strCache>
            </c:strRef>
          </c:tx>
          <c:spPr>
            <a:solidFill>
              <a:srgbClr val="FFFF00"/>
            </a:solidFill>
            <a:ln w="12651">
              <a:solidFill>
                <a:srgbClr val="000000"/>
              </a:solidFill>
              <a:prstDash val="solid"/>
            </a:ln>
          </c:spPr>
          <c:invertIfNegative val="0"/>
          <c:cat>
            <c:strRef>
              <c:f>Sheet1!$B$1:$H$1</c:f>
              <c:strCache>
                <c:ptCount val="7"/>
                <c:pt idx="0">
                  <c:v>16KB</c:v>
                </c:pt>
                <c:pt idx="1">
                  <c:v>32KB</c:v>
                </c:pt>
                <c:pt idx="2">
                  <c:v>64KB</c:v>
                </c:pt>
                <c:pt idx="3">
                  <c:v>128KB</c:v>
                </c:pt>
                <c:pt idx="4">
                  <c:v>256KB</c:v>
                </c:pt>
                <c:pt idx="5">
                  <c:v>512KB</c:v>
                </c:pt>
                <c:pt idx="6">
                  <c:v>1MKB</c:v>
                </c:pt>
              </c:strCache>
            </c:strRef>
          </c:cat>
          <c:val>
            <c:numRef>
              <c:f>Sheet1!$B$5:$H$5</c:f>
              <c:numCache>
                <c:formatCode>General</c:formatCode>
                <c:ptCount val="7"/>
                <c:pt idx="0">
                  <c:v>0.78</c:v>
                </c:pt>
                <c:pt idx="1">
                  <c:v>0.8</c:v>
                </c:pt>
                <c:pt idx="2">
                  <c:v>0.9</c:v>
                </c:pt>
                <c:pt idx="3">
                  <c:v>1</c:v>
                </c:pt>
                <c:pt idx="4">
                  <c:v>1.2</c:v>
                </c:pt>
                <c:pt idx="5">
                  <c:v>1.52</c:v>
                </c:pt>
                <c:pt idx="6">
                  <c:v>2</c:v>
                </c:pt>
              </c:numCache>
            </c:numRef>
          </c:val>
          <c:extLst>
            <c:ext xmlns:c16="http://schemas.microsoft.com/office/drawing/2014/chart" uri="{C3380CC4-5D6E-409C-BE32-E72D297353CC}">
              <c16:uniqueId val="{00000003-B24C-9245-BE26-768AB55ED555}"/>
            </c:ext>
          </c:extLst>
        </c:ser>
        <c:dLbls>
          <c:showLegendKey val="0"/>
          <c:showVal val="0"/>
          <c:showCatName val="0"/>
          <c:showSerName val="0"/>
          <c:showPercent val="0"/>
          <c:showBubbleSize val="0"/>
        </c:dLbls>
        <c:gapWidth val="150"/>
        <c:gapDepth val="0"/>
        <c:shape val="box"/>
        <c:axId val="1042155552"/>
        <c:axId val="1"/>
        <c:axId val="0"/>
      </c:bar3DChart>
      <c:catAx>
        <c:axId val="1042155552"/>
        <c:scaling>
          <c:orientation val="minMax"/>
        </c:scaling>
        <c:delete val="0"/>
        <c:axPos val="b"/>
        <c:numFmt formatCode="General" sourceLinked="1"/>
        <c:majorTickMark val="in"/>
        <c:minorTickMark val="none"/>
        <c:tickLblPos val="low"/>
        <c:spPr>
          <a:ln w="3163">
            <a:solidFill>
              <a:srgbClr val="000000"/>
            </a:solidFill>
            <a:prstDash val="solid"/>
          </a:ln>
        </c:spPr>
        <c:txPr>
          <a:bodyPr rot="0" vert="horz"/>
          <a:lstStyle/>
          <a:p>
            <a:pPr>
              <a:defRPr sz="1793" b="1" i="0" u="none" strike="noStrike" baseline="0">
                <a:solidFill>
                  <a:srgbClr val="000000"/>
                </a:solidFill>
                <a:latin typeface="宋体"/>
                <a:ea typeface="宋体"/>
                <a:cs typeface="宋体"/>
              </a:defRPr>
            </a:pPr>
            <a:endParaRPr lang="en-CN"/>
          </a:p>
        </c:txPr>
        <c:crossAx val="1"/>
        <c:crosses val="autoZero"/>
        <c:auto val="1"/>
        <c:lblAlgn val="ctr"/>
        <c:lblOffset val="100"/>
        <c:tickLblSkip val="1"/>
        <c:tickMarkSkip val="1"/>
        <c:noMultiLvlLbl val="0"/>
      </c:catAx>
      <c:valAx>
        <c:axId val="1"/>
        <c:scaling>
          <c:orientation val="minMax"/>
        </c:scaling>
        <c:delete val="0"/>
        <c:axPos val="l"/>
        <c:majorGridlines>
          <c:spPr>
            <a:ln w="3163">
              <a:solidFill>
                <a:srgbClr val="000000"/>
              </a:solidFill>
              <a:prstDash val="solid"/>
            </a:ln>
          </c:spPr>
        </c:majorGridlines>
        <c:numFmt formatCode="General" sourceLinked="1"/>
        <c:majorTickMark val="cross"/>
        <c:minorTickMark val="none"/>
        <c:tickLblPos val="nextTo"/>
        <c:spPr>
          <a:ln w="3163">
            <a:solidFill>
              <a:srgbClr val="000000"/>
            </a:solidFill>
            <a:prstDash val="solid"/>
          </a:ln>
        </c:spPr>
        <c:txPr>
          <a:bodyPr rot="0" vert="horz"/>
          <a:lstStyle/>
          <a:p>
            <a:pPr>
              <a:defRPr sz="1793" b="1" i="0" u="none" strike="noStrike" baseline="0">
                <a:solidFill>
                  <a:srgbClr val="000000"/>
                </a:solidFill>
                <a:latin typeface="宋体"/>
                <a:ea typeface="宋体"/>
                <a:cs typeface="宋体"/>
              </a:defRPr>
            </a:pPr>
            <a:endParaRPr lang="en-CN"/>
          </a:p>
        </c:txPr>
        <c:crossAx val="1042155552"/>
        <c:crosses val="autoZero"/>
        <c:crossBetween val="between"/>
      </c:valAx>
      <c:spPr>
        <a:noFill/>
        <a:ln w="25302">
          <a:noFill/>
        </a:ln>
      </c:spPr>
    </c:plotArea>
    <c:legend>
      <c:legendPos val="r"/>
      <c:layout>
        <c:manualLayout>
          <c:xMode val="edge"/>
          <c:yMode val="edge"/>
          <c:x val="0.88361408882082693"/>
          <c:y val="0.33865814696485624"/>
          <c:w val="0.11026033690658499"/>
          <c:h val="0.32268370607028751"/>
        </c:manualLayout>
      </c:layout>
      <c:overlay val="0"/>
      <c:spPr>
        <a:noFill/>
        <a:ln w="3163">
          <a:solidFill>
            <a:srgbClr val="000000"/>
          </a:solidFill>
          <a:prstDash val="solid"/>
        </a:ln>
      </c:spPr>
      <c:txPr>
        <a:bodyPr/>
        <a:lstStyle/>
        <a:p>
          <a:pPr>
            <a:defRPr sz="1649" b="1" i="0" u="none" strike="noStrike" baseline="0">
              <a:solidFill>
                <a:srgbClr val="000000"/>
              </a:solidFill>
              <a:latin typeface="宋体"/>
              <a:ea typeface="宋体"/>
              <a:cs typeface="宋体"/>
            </a:defRPr>
          </a:pPr>
          <a:endParaRPr lang="en-CN"/>
        </a:p>
      </c:txPr>
    </c:legend>
    <c:plotVisOnly val="1"/>
    <c:dispBlanksAs val="gap"/>
    <c:showDLblsOverMax val="0"/>
  </c:chart>
  <c:spPr>
    <a:noFill/>
    <a:ln>
      <a:noFill/>
    </a:ln>
  </c:spPr>
  <c:txPr>
    <a:bodyPr/>
    <a:lstStyle/>
    <a:p>
      <a:pPr>
        <a:defRPr sz="1793" b="1" i="0" u="none" strike="noStrike" baseline="0">
          <a:solidFill>
            <a:srgbClr val="000000"/>
          </a:solidFill>
          <a:latin typeface="宋体"/>
          <a:ea typeface="宋体"/>
          <a:cs typeface="宋体"/>
        </a:defRPr>
      </a:pPr>
      <a:endParaRPr lang="en-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2630744849446"/>
          <c:y val="6.2015503875968991E-2"/>
          <c:w val="0.67353407290015843"/>
          <c:h val="0.80878552971576223"/>
        </c:manualLayout>
      </c:layout>
      <c:areaChart>
        <c:grouping val="stacked"/>
        <c:varyColors val="0"/>
        <c:ser>
          <c:idx val="6"/>
          <c:order val="0"/>
          <c:tx>
            <c:strRef>
              <c:f>Sheet1!$A$2</c:f>
              <c:strCache>
                <c:ptCount val="1"/>
                <c:pt idx="0">
                  <c:v>compulsory</c:v>
                </c:pt>
              </c:strCache>
            </c:strRef>
          </c:tx>
          <c:spPr>
            <a:solidFill>
              <a:srgbClr val="FF0000"/>
            </a:solidFill>
            <a:ln w="12680">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Sheet1!$B$2:$I$2</c:f>
              <c:numCache>
                <c:formatCode>0.0000_ </c:formatCode>
                <c:ptCount val="8"/>
                <c:pt idx="0">
                  <c:v>1E-4</c:v>
                </c:pt>
                <c:pt idx="1">
                  <c:v>1E-4</c:v>
                </c:pt>
                <c:pt idx="2">
                  <c:v>1E-4</c:v>
                </c:pt>
                <c:pt idx="3">
                  <c:v>1E-4</c:v>
                </c:pt>
                <c:pt idx="4">
                  <c:v>1E-4</c:v>
                </c:pt>
                <c:pt idx="5">
                  <c:v>1E-4</c:v>
                </c:pt>
                <c:pt idx="6">
                  <c:v>1E-4</c:v>
                </c:pt>
                <c:pt idx="7">
                  <c:v>1E-4</c:v>
                </c:pt>
              </c:numCache>
            </c:numRef>
          </c:val>
          <c:extLst>
            <c:ext xmlns:c16="http://schemas.microsoft.com/office/drawing/2014/chart" uri="{C3380CC4-5D6E-409C-BE32-E72D297353CC}">
              <c16:uniqueId val="{00000000-DE38-6F4D-BBA7-468D81055652}"/>
            </c:ext>
          </c:extLst>
        </c:ser>
        <c:ser>
          <c:idx val="7"/>
          <c:order val="1"/>
          <c:tx>
            <c:strRef>
              <c:f>Sheet1!$A$3</c:f>
              <c:strCache>
                <c:ptCount val="1"/>
                <c:pt idx="0">
                  <c:v>capacity</c:v>
                </c:pt>
              </c:strCache>
            </c:strRef>
          </c:tx>
          <c:spPr>
            <a:solidFill>
              <a:srgbClr val="00FFFF"/>
            </a:solidFill>
            <a:ln w="12680">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Sheet1!$B$3:$I$3</c:f>
              <c:numCache>
                <c:formatCode>0.0000_ </c:formatCode>
                <c:ptCount val="8"/>
                <c:pt idx="0">
                  <c:v>7.0000000000000007E-2</c:v>
                </c:pt>
                <c:pt idx="1">
                  <c:v>4.3999999999999997E-2</c:v>
                </c:pt>
                <c:pt idx="2">
                  <c:v>0.04</c:v>
                </c:pt>
                <c:pt idx="3">
                  <c:v>3.6999999999999998E-2</c:v>
                </c:pt>
                <c:pt idx="4">
                  <c:v>2.8000000000000001E-2</c:v>
                </c:pt>
                <c:pt idx="5">
                  <c:v>1.9E-2</c:v>
                </c:pt>
                <c:pt idx="6">
                  <c:v>1.2E-2</c:v>
                </c:pt>
                <c:pt idx="7">
                  <c:v>5.0000000000000001E-3</c:v>
                </c:pt>
              </c:numCache>
            </c:numRef>
          </c:val>
          <c:extLst>
            <c:ext xmlns:c16="http://schemas.microsoft.com/office/drawing/2014/chart" uri="{C3380CC4-5D6E-409C-BE32-E72D297353CC}">
              <c16:uniqueId val="{00000001-DE38-6F4D-BBA7-468D81055652}"/>
            </c:ext>
          </c:extLst>
        </c:ser>
        <c:ser>
          <c:idx val="8"/>
          <c:order val="2"/>
          <c:tx>
            <c:strRef>
              <c:f>Sheet1!$A$4</c:f>
              <c:strCache>
                <c:ptCount val="1"/>
                <c:pt idx="0">
                  <c:v>8-way</c:v>
                </c:pt>
              </c:strCache>
            </c:strRef>
          </c:tx>
          <c:spPr>
            <a:solidFill>
              <a:srgbClr val="FF6600"/>
            </a:solidFill>
            <a:ln w="12680">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Sheet1!$B$4:$I$4</c:f>
              <c:numCache>
                <c:formatCode>0.0000_ </c:formatCode>
                <c:ptCount val="8"/>
                <c:pt idx="0">
                  <c:v>0</c:v>
                </c:pt>
                <c:pt idx="1">
                  <c:v>0</c:v>
                </c:pt>
                <c:pt idx="2">
                  <c:v>0</c:v>
                </c:pt>
                <c:pt idx="3">
                  <c:v>0</c:v>
                </c:pt>
                <c:pt idx="4">
                  <c:v>1E-3</c:v>
                </c:pt>
                <c:pt idx="5">
                  <c:v>0</c:v>
                </c:pt>
                <c:pt idx="6">
                  <c:v>0</c:v>
                </c:pt>
                <c:pt idx="7">
                  <c:v>0</c:v>
                </c:pt>
              </c:numCache>
            </c:numRef>
          </c:val>
          <c:extLst>
            <c:ext xmlns:c16="http://schemas.microsoft.com/office/drawing/2014/chart" uri="{C3380CC4-5D6E-409C-BE32-E72D297353CC}">
              <c16:uniqueId val="{00000002-DE38-6F4D-BBA7-468D81055652}"/>
            </c:ext>
          </c:extLst>
        </c:ser>
        <c:ser>
          <c:idx val="10"/>
          <c:order val="3"/>
          <c:tx>
            <c:strRef>
              <c:f>Sheet1!$A$5</c:f>
              <c:strCache>
                <c:ptCount val="1"/>
                <c:pt idx="0">
                  <c:v>4-way</c:v>
                </c:pt>
              </c:strCache>
            </c:strRef>
          </c:tx>
          <c:spPr>
            <a:solidFill>
              <a:srgbClr val="00FF00"/>
            </a:solidFill>
            <a:ln w="12680">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Sheet1!$B$5:$I$5</c:f>
              <c:numCache>
                <c:formatCode>0.0000_ </c:formatCode>
                <c:ptCount val="8"/>
                <c:pt idx="0">
                  <c:v>1E-3</c:v>
                </c:pt>
                <c:pt idx="1">
                  <c:v>0</c:v>
                </c:pt>
                <c:pt idx="2">
                  <c:v>0</c:v>
                </c:pt>
                <c:pt idx="3">
                  <c:v>0</c:v>
                </c:pt>
                <c:pt idx="4">
                  <c:v>0</c:v>
                </c:pt>
                <c:pt idx="5">
                  <c:v>0</c:v>
                </c:pt>
                <c:pt idx="6">
                  <c:v>0</c:v>
                </c:pt>
                <c:pt idx="7">
                  <c:v>0</c:v>
                </c:pt>
              </c:numCache>
            </c:numRef>
          </c:val>
          <c:extLst>
            <c:ext xmlns:c16="http://schemas.microsoft.com/office/drawing/2014/chart" uri="{C3380CC4-5D6E-409C-BE32-E72D297353CC}">
              <c16:uniqueId val="{00000003-DE38-6F4D-BBA7-468D81055652}"/>
            </c:ext>
          </c:extLst>
        </c:ser>
        <c:ser>
          <c:idx val="11"/>
          <c:order val="4"/>
          <c:tx>
            <c:strRef>
              <c:f>Sheet1!$A$6</c:f>
              <c:strCache>
                <c:ptCount val="1"/>
                <c:pt idx="0">
                  <c:v>2-way</c:v>
                </c:pt>
              </c:strCache>
            </c:strRef>
          </c:tx>
          <c:spPr>
            <a:solidFill>
              <a:srgbClr val="0000FF"/>
            </a:solidFill>
            <a:ln w="12680">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Sheet1!$B$6:$I$6</c:f>
              <c:numCache>
                <c:formatCode>0.0000_ </c:formatCode>
                <c:ptCount val="8"/>
                <c:pt idx="0">
                  <c:v>4.0000000000000001E-3</c:v>
                </c:pt>
                <c:pt idx="1">
                  <c:v>5.0000000000000001E-3</c:v>
                </c:pt>
                <c:pt idx="2">
                  <c:v>1E-3</c:v>
                </c:pt>
                <c:pt idx="3">
                  <c:v>0</c:v>
                </c:pt>
                <c:pt idx="4">
                  <c:v>2E-3</c:v>
                </c:pt>
                <c:pt idx="5">
                  <c:v>0</c:v>
                </c:pt>
                <c:pt idx="6">
                  <c:v>0</c:v>
                </c:pt>
                <c:pt idx="7">
                  <c:v>2E-3</c:v>
                </c:pt>
              </c:numCache>
            </c:numRef>
          </c:val>
          <c:extLst>
            <c:ext xmlns:c16="http://schemas.microsoft.com/office/drawing/2014/chart" uri="{C3380CC4-5D6E-409C-BE32-E72D297353CC}">
              <c16:uniqueId val="{00000004-DE38-6F4D-BBA7-468D81055652}"/>
            </c:ext>
          </c:extLst>
        </c:ser>
        <c:ser>
          <c:idx val="9"/>
          <c:order val="5"/>
          <c:tx>
            <c:strRef>
              <c:f>Sheet1!$A$7</c:f>
              <c:strCache>
                <c:ptCount val="1"/>
                <c:pt idx="0">
                  <c:v>1-way</c:v>
                </c:pt>
              </c:strCache>
            </c:strRef>
          </c:tx>
          <c:spPr>
            <a:solidFill>
              <a:srgbClr val="FFFF00"/>
            </a:solidFill>
            <a:ln w="12680">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Sheet1!$B$7:$I$7</c:f>
              <c:numCache>
                <c:formatCode>0.0000_ </c:formatCode>
                <c:ptCount val="8"/>
                <c:pt idx="0">
                  <c:v>2.1999999999999999E-2</c:v>
                </c:pt>
                <c:pt idx="1">
                  <c:v>1.9E-2</c:v>
                </c:pt>
                <c:pt idx="2">
                  <c:v>8.0000000000000002E-3</c:v>
                </c:pt>
                <c:pt idx="3">
                  <c:v>5.0000000000000001E-3</c:v>
                </c:pt>
                <c:pt idx="4">
                  <c:v>5.0000000000000001E-3</c:v>
                </c:pt>
                <c:pt idx="5">
                  <c:v>2E-3</c:v>
                </c:pt>
                <c:pt idx="6">
                  <c:v>1E-3</c:v>
                </c:pt>
                <c:pt idx="7">
                  <c:v>1E-3</c:v>
                </c:pt>
              </c:numCache>
            </c:numRef>
          </c:val>
          <c:extLst>
            <c:ext xmlns:c16="http://schemas.microsoft.com/office/drawing/2014/chart" uri="{C3380CC4-5D6E-409C-BE32-E72D297353CC}">
              <c16:uniqueId val="{00000005-DE38-6F4D-BBA7-468D81055652}"/>
            </c:ext>
          </c:extLst>
        </c:ser>
        <c:dLbls>
          <c:showLegendKey val="0"/>
          <c:showVal val="0"/>
          <c:showCatName val="0"/>
          <c:showSerName val="0"/>
          <c:showPercent val="0"/>
          <c:showBubbleSize val="0"/>
        </c:dLbls>
        <c:axId val="1191939408"/>
        <c:axId val="1"/>
      </c:areaChart>
      <c:catAx>
        <c:axId val="1191939408"/>
        <c:scaling>
          <c:orientation val="minMax"/>
        </c:scaling>
        <c:delete val="0"/>
        <c:axPos val="b"/>
        <c:numFmt formatCode="0_ " sourceLinked="1"/>
        <c:majorTickMark val="cross"/>
        <c:minorTickMark val="none"/>
        <c:tickLblPos val="nextTo"/>
        <c:spPr>
          <a:ln w="3170">
            <a:solidFill>
              <a:srgbClr val="000000"/>
            </a:solidFill>
            <a:prstDash val="solid"/>
          </a:ln>
        </c:spPr>
        <c:txPr>
          <a:bodyPr rot="0" vert="horz"/>
          <a:lstStyle/>
          <a:p>
            <a:pPr>
              <a:defRPr sz="1797" b="1" i="0" u="none" strike="noStrike" baseline="0">
                <a:solidFill>
                  <a:srgbClr val="000000"/>
                </a:solidFill>
                <a:latin typeface="宋体"/>
                <a:ea typeface="宋体"/>
                <a:cs typeface="宋体"/>
              </a:defRPr>
            </a:pPr>
            <a:endParaRPr lang="en-CN"/>
          </a:p>
        </c:txPr>
        <c:crossAx val="1"/>
        <c:crosses val="autoZero"/>
        <c:auto val="1"/>
        <c:lblAlgn val="ctr"/>
        <c:lblOffset val="100"/>
        <c:tickLblSkip val="1"/>
        <c:tickMarkSkip val="1"/>
        <c:noMultiLvlLbl val="0"/>
      </c:catAx>
      <c:valAx>
        <c:axId val="1"/>
        <c:scaling>
          <c:orientation val="minMax"/>
          <c:max val="0.1"/>
        </c:scaling>
        <c:delete val="0"/>
        <c:axPos val="l"/>
        <c:majorGridlines>
          <c:spPr>
            <a:ln w="3170">
              <a:solidFill>
                <a:srgbClr val="000000"/>
              </a:solidFill>
              <a:prstDash val="solid"/>
            </a:ln>
          </c:spPr>
        </c:majorGridlines>
        <c:numFmt formatCode="0.00_ " sourceLinked="0"/>
        <c:majorTickMark val="cross"/>
        <c:minorTickMark val="none"/>
        <c:tickLblPos val="nextTo"/>
        <c:spPr>
          <a:ln w="3170">
            <a:solidFill>
              <a:srgbClr val="000000"/>
            </a:solidFill>
            <a:prstDash val="solid"/>
          </a:ln>
        </c:spPr>
        <c:txPr>
          <a:bodyPr rot="0" vert="horz"/>
          <a:lstStyle/>
          <a:p>
            <a:pPr>
              <a:defRPr sz="1797" b="1" i="0" u="none" strike="noStrike" baseline="0">
                <a:solidFill>
                  <a:srgbClr val="000000"/>
                </a:solidFill>
                <a:latin typeface="宋体"/>
                <a:ea typeface="宋体"/>
                <a:cs typeface="宋体"/>
              </a:defRPr>
            </a:pPr>
            <a:endParaRPr lang="en-CN"/>
          </a:p>
        </c:txPr>
        <c:crossAx val="1191939408"/>
        <c:crosses val="autoZero"/>
        <c:crossBetween val="midCat"/>
      </c:valAx>
      <c:spPr>
        <a:noFill/>
        <a:ln w="12680">
          <a:solidFill>
            <a:srgbClr val="000000"/>
          </a:solidFill>
          <a:prstDash val="solid"/>
        </a:ln>
      </c:spPr>
    </c:plotArea>
    <c:legend>
      <c:legendPos val="r"/>
      <c:layout>
        <c:manualLayout>
          <c:xMode val="edge"/>
          <c:yMode val="edge"/>
          <c:x val="0.81616481774960381"/>
          <c:y val="0.26873385012919898"/>
          <c:w val="0.1774960380348653"/>
          <c:h val="0.39018087855297157"/>
        </c:manualLayout>
      </c:layout>
      <c:overlay val="0"/>
      <c:spPr>
        <a:noFill/>
        <a:ln w="3170">
          <a:solidFill>
            <a:srgbClr val="000000"/>
          </a:solidFill>
          <a:prstDash val="solid"/>
        </a:ln>
      </c:spPr>
      <c:txPr>
        <a:bodyPr/>
        <a:lstStyle/>
        <a:p>
          <a:pPr>
            <a:defRPr sz="1652" b="1" i="0" u="none" strike="noStrike" baseline="0">
              <a:solidFill>
                <a:srgbClr val="000000"/>
              </a:solidFill>
              <a:latin typeface="宋体"/>
              <a:ea typeface="宋体"/>
              <a:cs typeface="宋体"/>
            </a:defRPr>
          </a:pPr>
          <a:endParaRPr lang="en-CN"/>
        </a:p>
      </c:txPr>
    </c:legend>
    <c:plotVisOnly val="1"/>
    <c:dispBlanksAs val="zero"/>
    <c:showDLblsOverMax val="0"/>
  </c:chart>
  <c:spPr>
    <a:noFill/>
    <a:ln>
      <a:noFill/>
    </a:ln>
  </c:spPr>
  <c:txPr>
    <a:bodyPr/>
    <a:lstStyle/>
    <a:p>
      <a:pPr>
        <a:defRPr sz="1797" b="1" i="0" u="none" strike="noStrike" baseline="0">
          <a:solidFill>
            <a:srgbClr val="000000"/>
          </a:solidFill>
          <a:latin typeface="宋体"/>
          <a:ea typeface="宋体"/>
          <a:cs typeface="宋体"/>
        </a:defRPr>
      </a:pPr>
      <a:endParaRPr lang="en-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201820940819423"/>
          <c:y val="6.2337662337662338E-2"/>
          <c:w val="0.65250379362670718"/>
          <c:h val="0.80779220779220784"/>
        </c:manualLayout>
      </c:layout>
      <c:areaChart>
        <c:grouping val="percentStacked"/>
        <c:varyColors val="0"/>
        <c:ser>
          <c:idx val="6"/>
          <c:order val="0"/>
          <c:tx>
            <c:strRef>
              <c:f>Sheet1!$A$2</c:f>
              <c:strCache>
                <c:ptCount val="1"/>
                <c:pt idx="0">
                  <c:v>compulsory</c:v>
                </c:pt>
              </c:strCache>
            </c:strRef>
          </c:tx>
          <c:spPr>
            <a:solidFill>
              <a:srgbClr val="FF0000"/>
            </a:solidFill>
            <a:ln w="11548">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Sheet1!$B$2:$I$2</c:f>
              <c:numCache>
                <c:formatCode>0.00%</c:formatCode>
                <c:ptCount val="8"/>
                <c:pt idx="0">
                  <c:v>1E-3</c:v>
                </c:pt>
                <c:pt idx="1">
                  <c:v>1E-3</c:v>
                </c:pt>
                <c:pt idx="2">
                  <c:v>2E-3</c:v>
                </c:pt>
                <c:pt idx="3">
                  <c:v>2E-3</c:v>
                </c:pt>
                <c:pt idx="4">
                  <c:v>2E-3</c:v>
                </c:pt>
                <c:pt idx="5">
                  <c:v>3.0000000000000001E-3</c:v>
                </c:pt>
                <c:pt idx="6">
                  <c:v>5.0000000000000001E-3</c:v>
                </c:pt>
                <c:pt idx="7">
                  <c:v>8.0000000000000002E-3</c:v>
                </c:pt>
              </c:numCache>
            </c:numRef>
          </c:val>
          <c:extLst>
            <c:ext xmlns:c16="http://schemas.microsoft.com/office/drawing/2014/chart" uri="{C3380CC4-5D6E-409C-BE32-E72D297353CC}">
              <c16:uniqueId val="{00000000-5AFB-5D45-A0E6-EA93E82BB76E}"/>
            </c:ext>
          </c:extLst>
        </c:ser>
        <c:ser>
          <c:idx val="7"/>
          <c:order val="1"/>
          <c:tx>
            <c:strRef>
              <c:f>Sheet1!$A$3</c:f>
              <c:strCache>
                <c:ptCount val="1"/>
                <c:pt idx="0">
                  <c:v>capacity</c:v>
                </c:pt>
              </c:strCache>
            </c:strRef>
          </c:tx>
          <c:spPr>
            <a:solidFill>
              <a:srgbClr val="00FFFF"/>
            </a:solidFill>
            <a:ln w="11548">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Sheet1!$B$3:$I$3</c:f>
              <c:numCache>
                <c:formatCode>0.00%</c:formatCode>
                <c:ptCount val="8"/>
                <c:pt idx="0">
                  <c:v>0.72</c:v>
                </c:pt>
                <c:pt idx="1">
                  <c:v>0.65</c:v>
                </c:pt>
                <c:pt idx="2">
                  <c:v>0.82</c:v>
                </c:pt>
                <c:pt idx="3">
                  <c:v>0.89</c:v>
                </c:pt>
                <c:pt idx="4">
                  <c:v>0.77</c:v>
                </c:pt>
                <c:pt idx="5">
                  <c:v>0.91</c:v>
                </c:pt>
                <c:pt idx="6">
                  <c:v>0.94</c:v>
                </c:pt>
                <c:pt idx="7">
                  <c:v>0.66</c:v>
                </c:pt>
              </c:numCache>
            </c:numRef>
          </c:val>
          <c:extLst>
            <c:ext xmlns:c16="http://schemas.microsoft.com/office/drawing/2014/chart" uri="{C3380CC4-5D6E-409C-BE32-E72D297353CC}">
              <c16:uniqueId val="{00000001-5AFB-5D45-A0E6-EA93E82BB76E}"/>
            </c:ext>
          </c:extLst>
        </c:ser>
        <c:ser>
          <c:idx val="8"/>
          <c:order val="2"/>
          <c:tx>
            <c:strRef>
              <c:f>Sheet1!$A$4</c:f>
              <c:strCache>
                <c:ptCount val="1"/>
                <c:pt idx="0">
                  <c:v>8-way</c:v>
                </c:pt>
              </c:strCache>
            </c:strRef>
          </c:tx>
          <c:spPr>
            <a:solidFill>
              <a:srgbClr val="FF6600"/>
            </a:solidFill>
            <a:ln w="11548">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Sheet1!$B$4:$I$4</c:f>
              <c:numCache>
                <c:formatCode>0.00%</c:formatCode>
                <c:ptCount val="8"/>
                <c:pt idx="0">
                  <c:v>0</c:v>
                </c:pt>
                <c:pt idx="1">
                  <c:v>0</c:v>
                </c:pt>
                <c:pt idx="2">
                  <c:v>0</c:v>
                </c:pt>
                <c:pt idx="3">
                  <c:v>0</c:v>
                </c:pt>
                <c:pt idx="4">
                  <c:v>0.02</c:v>
                </c:pt>
                <c:pt idx="5">
                  <c:v>0</c:v>
                </c:pt>
                <c:pt idx="6">
                  <c:v>0</c:v>
                </c:pt>
                <c:pt idx="7">
                  <c:v>0.04</c:v>
                </c:pt>
              </c:numCache>
            </c:numRef>
          </c:val>
          <c:extLst>
            <c:ext xmlns:c16="http://schemas.microsoft.com/office/drawing/2014/chart" uri="{C3380CC4-5D6E-409C-BE32-E72D297353CC}">
              <c16:uniqueId val="{00000002-5AFB-5D45-A0E6-EA93E82BB76E}"/>
            </c:ext>
          </c:extLst>
        </c:ser>
        <c:ser>
          <c:idx val="10"/>
          <c:order val="3"/>
          <c:tx>
            <c:strRef>
              <c:f>Sheet1!$A$5</c:f>
              <c:strCache>
                <c:ptCount val="1"/>
                <c:pt idx="0">
                  <c:v>4-way</c:v>
                </c:pt>
              </c:strCache>
            </c:strRef>
          </c:tx>
          <c:spPr>
            <a:solidFill>
              <a:srgbClr val="00FF00"/>
            </a:solidFill>
            <a:ln w="11548">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Sheet1!$B$5:$I$5</c:f>
              <c:numCache>
                <c:formatCode>0.00%</c:formatCode>
                <c:ptCount val="8"/>
                <c:pt idx="0">
                  <c:v>0.01</c:v>
                </c:pt>
                <c:pt idx="1">
                  <c:v>0.01</c:v>
                </c:pt>
                <c:pt idx="2">
                  <c:v>0</c:v>
                </c:pt>
                <c:pt idx="3">
                  <c:v>0</c:v>
                </c:pt>
                <c:pt idx="4">
                  <c:v>0.02</c:v>
                </c:pt>
                <c:pt idx="5">
                  <c:v>0</c:v>
                </c:pt>
                <c:pt idx="6">
                  <c:v>0</c:v>
                </c:pt>
                <c:pt idx="7">
                  <c:v>0.04</c:v>
                </c:pt>
              </c:numCache>
            </c:numRef>
          </c:val>
          <c:extLst>
            <c:ext xmlns:c16="http://schemas.microsoft.com/office/drawing/2014/chart" uri="{C3380CC4-5D6E-409C-BE32-E72D297353CC}">
              <c16:uniqueId val="{00000003-5AFB-5D45-A0E6-EA93E82BB76E}"/>
            </c:ext>
          </c:extLst>
        </c:ser>
        <c:ser>
          <c:idx val="11"/>
          <c:order val="4"/>
          <c:tx>
            <c:strRef>
              <c:f>Sheet1!$A$6</c:f>
              <c:strCache>
                <c:ptCount val="1"/>
                <c:pt idx="0">
                  <c:v>2-way</c:v>
                </c:pt>
              </c:strCache>
            </c:strRef>
          </c:tx>
          <c:spPr>
            <a:solidFill>
              <a:srgbClr val="0000FF"/>
            </a:solidFill>
            <a:ln w="11548">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Sheet1!$B$6:$I$6</c:f>
              <c:numCache>
                <c:formatCode>0.00%</c:formatCode>
                <c:ptCount val="8"/>
                <c:pt idx="0">
                  <c:v>0.06</c:v>
                </c:pt>
                <c:pt idx="1">
                  <c:v>0.09</c:v>
                </c:pt>
                <c:pt idx="2">
                  <c:v>0.02</c:v>
                </c:pt>
                <c:pt idx="3">
                  <c:v>0</c:v>
                </c:pt>
                <c:pt idx="4">
                  <c:v>0.05</c:v>
                </c:pt>
                <c:pt idx="5">
                  <c:v>0</c:v>
                </c:pt>
                <c:pt idx="6">
                  <c:v>0</c:v>
                </c:pt>
                <c:pt idx="7">
                  <c:v>0.2</c:v>
                </c:pt>
              </c:numCache>
            </c:numRef>
          </c:val>
          <c:extLst>
            <c:ext xmlns:c16="http://schemas.microsoft.com/office/drawing/2014/chart" uri="{C3380CC4-5D6E-409C-BE32-E72D297353CC}">
              <c16:uniqueId val="{00000004-5AFB-5D45-A0E6-EA93E82BB76E}"/>
            </c:ext>
          </c:extLst>
        </c:ser>
        <c:ser>
          <c:idx val="9"/>
          <c:order val="5"/>
          <c:tx>
            <c:strRef>
              <c:f>Sheet1!$A$7</c:f>
              <c:strCache>
                <c:ptCount val="1"/>
                <c:pt idx="0">
                  <c:v>1-way</c:v>
                </c:pt>
              </c:strCache>
            </c:strRef>
          </c:tx>
          <c:spPr>
            <a:solidFill>
              <a:srgbClr val="FFFF00"/>
            </a:solidFill>
            <a:ln w="11548">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Sheet1!$B$7:$I$7</c:f>
              <c:numCache>
                <c:formatCode>0.00%</c:formatCode>
                <c:ptCount val="8"/>
                <c:pt idx="0">
                  <c:v>0.21</c:v>
                </c:pt>
                <c:pt idx="1">
                  <c:v>0.25</c:v>
                </c:pt>
                <c:pt idx="2">
                  <c:v>0.15</c:v>
                </c:pt>
                <c:pt idx="3">
                  <c:v>0.11</c:v>
                </c:pt>
                <c:pt idx="4">
                  <c:v>0.14000000000000001</c:v>
                </c:pt>
                <c:pt idx="5">
                  <c:v>0.08</c:v>
                </c:pt>
                <c:pt idx="6">
                  <c:v>0.06</c:v>
                </c:pt>
                <c:pt idx="7">
                  <c:v>0.05</c:v>
                </c:pt>
              </c:numCache>
            </c:numRef>
          </c:val>
          <c:extLst>
            <c:ext xmlns:c16="http://schemas.microsoft.com/office/drawing/2014/chart" uri="{C3380CC4-5D6E-409C-BE32-E72D297353CC}">
              <c16:uniqueId val="{00000005-5AFB-5D45-A0E6-EA93E82BB76E}"/>
            </c:ext>
          </c:extLst>
        </c:ser>
        <c:dLbls>
          <c:showLegendKey val="0"/>
          <c:showVal val="0"/>
          <c:showCatName val="0"/>
          <c:showSerName val="0"/>
          <c:showPercent val="0"/>
          <c:showBubbleSize val="0"/>
        </c:dLbls>
        <c:axId val="943031135"/>
        <c:axId val="1"/>
      </c:areaChart>
      <c:catAx>
        <c:axId val="943031135"/>
        <c:scaling>
          <c:orientation val="minMax"/>
        </c:scaling>
        <c:delete val="0"/>
        <c:axPos val="b"/>
        <c:numFmt formatCode="0_ " sourceLinked="1"/>
        <c:majorTickMark val="cross"/>
        <c:minorTickMark val="none"/>
        <c:tickLblPos val="nextTo"/>
        <c:spPr>
          <a:ln w="2887">
            <a:solidFill>
              <a:srgbClr val="000000"/>
            </a:solidFill>
            <a:prstDash val="solid"/>
          </a:ln>
        </c:spPr>
        <c:txPr>
          <a:bodyPr rot="0" vert="horz"/>
          <a:lstStyle/>
          <a:p>
            <a:pPr>
              <a:defRPr sz="1637" b="1" i="0" u="none" strike="noStrike" baseline="0">
                <a:solidFill>
                  <a:srgbClr val="000000"/>
                </a:solidFill>
                <a:latin typeface="宋体"/>
                <a:ea typeface="宋体"/>
                <a:cs typeface="宋体"/>
              </a:defRPr>
            </a:pPr>
            <a:endParaRPr lang="en-CN"/>
          </a:p>
        </c:txPr>
        <c:crossAx val="1"/>
        <c:crosses val="autoZero"/>
        <c:auto val="1"/>
        <c:lblAlgn val="ctr"/>
        <c:lblOffset val="100"/>
        <c:tickLblSkip val="1"/>
        <c:tickMarkSkip val="1"/>
        <c:noMultiLvlLbl val="0"/>
      </c:catAx>
      <c:valAx>
        <c:axId val="1"/>
        <c:scaling>
          <c:orientation val="minMax"/>
        </c:scaling>
        <c:delete val="0"/>
        <c:axPos val="l"/>
        <c:majorGridlines>
          <c:spPr>
            <a:ln w="2887">
              <a:solidFill>
                <a:srgbClr val="000000"/>
              </a:solidFill>
              <a:prstDash val="solid"/>
            </a:ln>
          </c:spPr>
        </c:majorGridlines>
        <c:numFmt formatCode="0%" sourceLinked="1"/>
        <c:majorTickMark val="cross"/>
        <c:minorTickMark val="none"/>
        <c:tickLblPos val="nextTo"/>
        <c:spPr>
          <a:ln w="2887">
            <a:solidFill>
              <a:srgbClr val="000000"/>
            </a:solidFill>
            <a:prstDash val="solid"/>
          </a:ln>
        </c:spPr>
        <c:txPr>
          <a:bodyPr rot="0" vert="horz"/>
          <a:lstStyle/>
          <a:p>
            <a:pPr>
              <a:defRPr sz="1637" b="1" i="0" u="none" strike="noStrike" baseline="0">
                <a:solidFill>
                  <a:srgbClr val="000000"/>
                </a:solidFill>
                <a:latin typeface="宋体"/>
                <a:ea typeface="宋体"/>
                <a:cs typeface="宋体"/>
              </a:defRPr>
            </a:pPr>
            <a:endParaRPr lang="en-CN"/>
          </a:p>
        </c:txPr>
        <c:crossAx val="943031135"/>
        <c:crosses val="autoZero"/>
        <c:crossBetween val="midCat"/>
      </c:valAx>
      <c:spPr>
        <a:noFill/>
        <a:ln w="11548">
          <a:solidFill>
            <a:srgbClr val="000000"/>
          </a:solidFill>
          <a:prstDash val="solid"/>
        </a:ln>
      </c:spPr>
    </c:plotArea>
    <c:legend>
      <c:legendPos val="r"/>
      <c:layout>
        <c:manualLayout>
          <c:xMode val="edge"/>
          <c:yMode val="edge"/>
          <c:x val="0.82397572078907433"/>
          <c:y val="0.26753246753246751"/>
          <c:w val="0.16995447647951442"/>
          <c:h val="0.39220779220779223"/>
        </c:manualLayout>
      </c:layout>
      <c:overlay val="0"/>
      <c:spPr>
        <a:noFill/>
        <a:ln w="2887">
          <a:solidFill>
            <a:srgbClr val="000000"/>
          </a:solidFill>
          <a:prstDash val="solid"/>
        </a:ln>
      </c:spPr>
      <c:txPr>
        <a:bodyPr/>
        <a:lstStyle/>
        <a:p>
          <a:pPr>
            <a:defRPr sz="1505" b="1" i="0" u="none" strike="noStrike" baseline="0">
              <a:solidFill>
                <a:srgbClr val="000000"/>
              </a:solidFill>
              <a:latin typeface="宋体"/>
              <a:ea typeface="宋体"/>
              <a:cs typeface="宋体"/>
            </a:defRPr>
          </a:pPr>
          <a:endParaRPr lang="en-CN"/>
        </a:p>
      </c:txPr>
    </c:legend>
    <c:plotVisOnly val="1"/>
    <c:dispBlanksAs val="zero"/>
    <c:showDLblsOverMax val="0"/>
  </c:chart>
  <c:spPr>
    <a:noFill/>
    <a:ln>
      <a:noFill/>
    </a:ln>
  </c:spPr>
  <c:txPr>
    <a:bodyPr/>
    <a:lstStyle/>
    <a:p>
      <a:pPr>
        <a:defRPr sz="1637" b="1" i="0" u="none" strike="noStrike" baseline="0">
          <a:solidFill>
            <a:srgbClr val="000000"/>
          </a:solidFill>
          <a:latin typeface="宋体"/>
          <a:ea typeface="宋体"/>
          <a:cs typeface="宋体"/>
        </a:defRPr>
      </a:pPr>
      <a:endParaRPr lang="en-CN"/>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142630744849446"/>
          <c:y val="6.2015503875968991E-2"/>
          <c:w val="0.67353407290015843"/>
          <c:h val="0.80878552971576223"/>
        </c:manualLayout>
      </c:layout>
      <c:areaChart>
        <c:grouping val="stacked"/>
        <c:varyColors val="0"/>
        <c:ser>
          <c:idx val="6"/>
          <c:order val="0"/>
          <c:tx>
            <c:strRef>
              <c:f>Sheet1!$A$2</c:f>
              <c:strCache>
                <c:ptCount val="1"/>
                <c:pt idx="0">
                  <c:v>compulsory</c:v>
                </c:pt>
              </c:strCache>
            </c:strRef>
          </c:tx>
          <c:spPr>
            <a:solidFill>
              <a:srgbClr val="FF0000"/>
            </a:solidFill>
            <a:ln w="11826">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Sheet1!$B$2:$I$2</c:f>
              <c:numCache>
                <c:formatCode>0.0000_ </c:formatCode>
                <c:ptCount val="8"/>
                <c:pt idx="0">
                  <c:v>1E-4</c:v>
                </c:pt>
                <c:pt idx="1">
                  <c:v>1E-4</c:v>
                </c:pt>
                <c:pt idx="2">
                  <c:v>1E-4</c:v>
                </c:pt>
                <c:pt idx="3">
                  <c:v>1E-4</c:v>
                </c:pt>
                <c:pt idx="4">
                  <c:v>1E-4</c:v>
                </c:pt>
                <c:pt idx="5">
                  <c:v>1E-4</c:v>
                </c:pt>
                <c:pt idx="6">
                  <c:v>1E-4</c:v>
                </c:pt>
                <c:pt idx="7">
                  <c:v>1E-4</c:v>
                </c:pt>
              </c:numCache>
            </c:numRef>
          </c:val>
          <c:extLst>
            <c:ext xmlns:c16="http://schemas.microsoft.com/office/drawing/2014/chart" uri="{C3380CC4-5D6E-409C-BE32-E72D297353CC}">
              <c16:uniqueId val="{00000000-D049-8E43-A543-11E974C269EF}"/>
            </c:ext>
          </c:extLst>
        </c:ser>
        <c:ser>
          <c:idx val="7"/>
          <c:order val="1"/>
          <c:tx>
            <c:strRef>
              <c:f>Sheet1!$A$3</c:f>
              <c:strCache>
                <c:ptCount val="1"/>
                <c:pt idx="0">
                  <c:v>capacity</c:v>
                </c:pt>
              </c:strCache>
            </c:strRef>
          </c:tx>
          <c:spPr>
            <a:solidFill>
              <a:srgbClr val="00FFFF"/>
            </a:solidFill>
            <a:ln w="11826">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Sheet1!$B$3:$I$3</c:f>
              <c:numCache>
                <c:formatCode>0.0000_ </c:formatCode>
                <c:ptCount val="8"/>
                <c:pt idx="0">
                  <c:v>7.0000000000000007E-2</c:v>
                </c:pt>
                <c:pt idx="1">
                  <c:v>4.3999999999999997E-2</c:v>
                </c:pt>
                <c:pt idx="2">
                  <c:v>0.04</c:v>
                </c:pt>
                <c:pt idx="3">
                  <c:v>3.6999999999999998E-2</c:v>
                </c:pt>
                <c:pt idx="4">
                  <c:v>2.8000000000000001E-2</c:v>
                </c:pt>
                <c:pt idx="5">
                  <c:v>1.9E-2</c:v>
                </c:pt>
                <c:pt idx="6">
                  <c:v>1.2E-2</c:v>
                </c:pt>
                <c:pt idx="7">
                  <c:v>5.0000000000000001E-3</c:v>
                </c:pt>
              </c:numCache>
            </c:numRef>
          </c:val>
          <c:extLst>
            <c:ext xmlns:c16="http://schemas.microsoft.com/office/drawing/2014/chart" uri="{C3380CC4-5D6E-409C-BE32-E72D297353CC}">
              <c16:uniqueId val="{00000001-D049-8E43-A543-11E974C269EF}"/>
            </c:ext>
          </c:extLst>
        </c:ser>
        <c:ser>
          <c:idx val="8"/>
          <c:order val="2"/>
          <c:tx>
            <c:strRef>
              <c:f>Sheet1!$A$4</c:f>
              <c:strCache>
                <c:ptCount val="1"/>
                <c:pt idx="0">
                  <c:v>8-way</c:v>
                </c:pt>
              </c:strCache>
            </c:strRef>
          </c:tx>
          <c:spPr>
            <a:solidFill>
              <a:srgbClr val="FF6600"/>
            </a:solidFill>
            <a:ln w="11826">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Sheet1!$B$4:$I$4</c:f>
              <c:numCache>
                <c:formatCode>0.0000_ </c:formatCode>
                <c:ptCount val="8"/>
                <c:pt idx="0">
                  <c:v>0</c:v>
                </c:pt>
                <c:pt idx="1">
                  <c:v>0</c:v>
                </c:pt>
                <c:pt idx="2">
                  <c:v>0</c:v>
                </c:pt>
                <c:pt idx="3">
                  <c:v>0</c:v>
                </c:pt>
                <c:pt idx="4">
                  <c:v>1E-3</c:v>
                </c:pt>
                <c:pt idx="5">
                  <c:v>0</c:v>
                </c:pt>
                <c:pt idx="6">
                  <c:v>0</c:v>
                </c:pt>
                <c:pt idx="7">
                  <c:v>0</c:v>
                </c:pt>
              </c:numCache>
            </c:numRef>
          </c:val>
          <c:extLst>
            <c:ext xmlns:c16="http://schemas.microsoft.com/office/drawing/2014/chart" uri="{C3380CC4-5D6E-409C-BE32-E72D297353CC}">
              <c16:uniqueId val="{00000002-D049-8E43-A543-11E974C269EF}"/>
            </c:ext>
          </c:extLst>
        </c:ser>
        <c:ser>
          <c:idx val="10"/>
          <c:order val="3"/>
          <c:tx>
            <c:strRef>
              <c:f>Sheet1!$A$5</c:f>
              <c:strCache>
                <c:ptCount val="1"/>
                <c:pt idx="0">
                  <c:v>4-way</c:v>
                </c:pt>
              </c:strCache>
            </c:strRef>
          </c:tx>
          <c:spPr>
            <a:solidFill>
              <a:srgbClr val="00FF00"/>
            </a:solidFill>
            <a:ln w="11826">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Sheet1!$B$5:$I$5</c:f>
              <c:numCache>
                <c:formatCode>0.0000_ </c:formatCode>
                <c:ptCount val="8"/>
                <c:pt idx="0">
                  <c:v>1E-3</c:v>
                </c:pt>
                <c:pt idx="1">
                  <c:v>0</c:v>
                </c:pt>
                <c:pt idx="2">
                  <c:v>0</c:v>
                </c:pt>
                <c:pt idx="3">
                  <c:v>0</c:v>
                </c:pt>
                <c:pt idx="4">
                  <c:v>1E-3</c:v>
                </c:pt>
                <c:pt idx="5">
                  <c:v>0</c:v>
                </c:pt>
                <c:pt idx="6">
                  <c:v>0</c:v>
                </c:pt>
                <c:pt idx="7">
                  <c:v>0</c:v>
                </c:pt>
              </c:numCache>
            </c:numRef>
          </c:val>
          <c:extLst>
            <c:ext xmlns:c16="http://schemas.microsoft.com/office/drawing/2014/chart" uri="{C3380CC4-5D6E-409C-BE32-E72D297353CC}">
              <c16:uniqueId val="{00000003-D049-8E43-A543-11E974C269EF}"/>
            </c:ext>
          </c:extLst>
        </c:ser>
        <c:ser>
          <c:idx val="11"/>
          <c:order val="4"/>
          <c:tx>
            <c:strRef>
              <c:f>Sheet1!$A$6</c:f>
              <c:strCache>
                <c:ptCount val="1"/>
                <c:pt idx="0">
                  <c:v>2-way</c:v>
                </c:pt>
              </c:strCache>
            </c:strRef>
          </c:tx>
          <c:spPr>
            <a:solidFill>
              <a:srgbClr val="0000FF"/>
            </a:solidFill>
            <a:ln w="11826">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Sheet1!$B$6:$I$6</c:f>
              <c:numCache>
                <c:formatCode>0.0000_ </c:formatCode>
                <c:ptCount val="8"/>
                <c:pt idx="0">
                  <c:v>5.0000000000000001E-3</c:v>
                </c:pt>
                <c:pt idx="1">
                  <c:v>5.0000000000000001E-3</c:v>
                </c:pt>
                <c:pt idx="2">
                  <c:v>1E-3</c:v>
                </c:pt>
                <c:pt idx="3">
                  <c:v>0</c:v>
                </c:pt>
                <c:pt idx="4">
                  <c:v>3.0000000000000001E-3</c:v>
                </c:pt>
                <c:pt idx="5">
                  <c:v>0</c:v>
                </c:pt>
                <c:pt idx="6">
                  <c:v>0</c:v>
                </c:pt>
                <c:pt idx="7">
                  <c:v>2E-3</c:v>
                </c:pt>
              </c:numCache>
            </c:numRef>
          </c:val>
          <c:extLst>
            <c:ext xmlns:c16="http://schemas.microsoft.com/office/drawing/2014/chart" uri="{C3380CC4-5D6E-409C-BE32-E72D297353CC}">
              <c16:uniqueId val="{00000004-D049-8E43-A543-11E974C269EF}"/>
            </c:ext>
          </c:extLst>
        </c:ser>
        <c:ser>
          <c:idx val="9"/>
          <c:order val="5"/>
          <c:tx>
            <c:strRef>
              <c:f>Sheet1!$A$7</c:f>
              <c:strCache>
                <c:ptCount val="1"/>
                <c:pt idx="0">
                  <c:v>1-way</c:v>
                </c:pt>
              </c:strCache>
            </c:strRef>
          </c:tx>
          <c:spPr>
            <a:solidFill>
              <a:srgbClr val="FFFF00"/>
            </a:solidFill>
            <a:ln w="11826">
              <a:solidFill>
                <a:srgbClr val="000000"/>
              </a:solidFill>
              <a:prstDash val="solid"/>
            </a:ln>
          </c:spPr>
          <c:cat>
            <c:numRef>
              <c:f>Sheet1!$B$1:$I$1</c:f>
              <c:numCache>
                <c:formatCode>0_ </c:formatCode>
                <c:ptCount val="8"/>
                <c:pt idx="0">
                  <c:v>4</c:v>
                </c:pt>
                <c:pt idx="1">
                  <c:v>8</c:v>
                </c:pt>
                <c:pt idx="2">
                  <c:v>16</c:v>
                </c:pt>
                <c:pt idx="3">
                  <c:v>32</c:v>
                </c:pt>
                <c:pt idx="4">
                  <c:v>64</c:v>
                </c:pt>
                <c:pt idx="5">
                  <c:v>128</c:v>
                </c:pt>
                <c:pt idx="6">
                  <c:v>256</c:v>
                </c:pt>
                <c:pt idx="7">
                  <c:v>512</c:v>
                </c:pt>
              </c:numCache>
            </c:numRef>
          </c:cat>
          <c:val>
            <c:numRef>
              <c:f>Sheet1!$B$7:$I$7</c:f>
              <c:numCache>
                <c:formatCode>0.0000_ </c:formatCode>
                <c:ptCount val="8"/>
                <c:pt idx="0">
                  <c:v>2.7E-2</c:v>
                </c:pt>
                <c:pt idx="1">
                  <c:v>2.4E-2</c:v>
                </c:pt>
                <c:pt idx="2">
                  <c:v>8.9999999999999993E-3</c:v>
                </c:pt>
                <c:pt idx="3">
                  <c:v>5.0000000000000001E-3</c:v>
                </c:pt>
                <c:pt idx="4">
                  <c:v>8.0000000000000002E-3</c:v>
                </c:pt>
                <c:pt idx="5">
                  <c:v>2E-3</c:v>
                </c:pt>
                <c:pt idx="6">
                  <c:v>1E-3</c:v>
                </c:pt>
                <c:pt idx="7">
                  <c:v>3.0000000000000001E-3</c:v>
                </c:pt>
              </c:numCache>
            </c:numRef>
          </c:val>
          <c:extLst>
            <c:ext xmlns:c16="http://schemas.microsoft.com/office/drawing/2014/chart" uri="{C3380CC4-5D6E-409C-BE32-E72D297353CC}">
              <c16:uniqueId val="{00000005-D049-8E43-A543-11E974C269EF}"/>
            </c:ext>
          </c:extLst>
        </c:ser>
        <c:dLbls>
          <c:showLegendKey val="0"/>
          <c:showVal val="0"/>
          <c:showCatName val="0"/>
          <c:showSerName val="0"/>
          <c:showPercent val="0"/>
          <c:showBubbleSize val="0"/>
        </c:dLbls>
        <c:axId val="1340781872"/>
        <c:axId val="1"/>
      </c:areaChart>
      <c:catAx>
        <c:axId val="1340781872"/>
        <c:scaling>
          <c:orientation val="minMax"/>
        </c:scaling>
        <c:delete val="0"/>
        <c:axPos val="b"/>
        <c:numFmt formatCode="0_ " sourceLinked="1"/>
        <c:majorTickMark val="cross"/>
        <c:minorTickMark val="none"/>
        <c:tickLblPos val="nextTo"/>
        <c:spPr>
          <a:ln w="2957">
            <a:solidFill>
              <a:srgbClr val="000000"/>
            </a:solidFill>
            <a:prstDash val="solid"/>
          </a:ln>
        </c:spPr>
        <c:txPr>
          <a:bodyPr rot="0" vert="horz"/>
          <a:lstStyle/>
          <a:p>
            <a:pPr>
              <a:defRPr sz="1676" b="1" i="0" u="none" strike="noStrike" baseline="0">
                <a:solidFill>
                  <a:srgbClr val="000000"/>
                </a:solidFill>
                <a:latin typeface="宋体"/>
                <a:ea typeface="宋体"/>
                <a:cs typeface="宋体"/>
              </a:defRPr>
            </a:pPr>
            <a:endParaRPr lang="en-CN"/>
          </a:p>
        </c:txPr>
        <c:crossAx val="1"/>
        <c:crosses val="autoZero"/>
        <c:auto val="1"/>
        <c:lblAlgn val="ctr"/>
        <c:lblOffset val="100"/>
        <c:tickLblSkip val="1"/>
        <c:tickMarkSkip val="1"/>
        <c:noMultiLvlLbl val="0"/>
      </c:catAx>
      <c:valAx>
        <c:axId val="1"/>
        <c:scaling>
          <c:orientation val="minMax"/>
          <c:max val="0.1"/>
        </c:scaling>
        <c:delete val="0"/>
        <c:axPos val="l"/>
        <c:majorGridlines>
          <c:spPr>
            <a:ln w="2957">
              <a:solidFill>
                <a:srgbClr val="000000"/>
              </a:solidFill>
              <a:prstDash val="solid"/>
            </a:ln>
          </c:spPr>
        </c:majorGridlines>
        <c:numFmt formatCode="0.00_ " sourceLinked="0"/>
        <c:majorTickMark val="cross"/>
        <c:minorTickMark val="none"/>
        <c:tickLblPos val="nextTo"/>
        <c:spPr>
          <a:ln w="2957">
            <a:solidFill>
              <a:srgbClr val="000000"/>
            </a:solidFill>
            <a:prstDash val="solid"/>
          </a:ln>
        </c:spPr>
        <c:txPr>
          <a:bodyPr rot="0" vert="horz"/>
          <a:lstStyle/>
          <a:p>
            <a:pPr>
              <a:defRPr sz="1676" b="1" i="0" u="none" strike="noStrike" baseline="0">
                <a:solidFill>
                  <a:srgbClr val="000000"/>
                </a:solidFill>
                <a:latin typeface="宋体"/>
                <a:ea typeface="宋体"/>
                <a:cs typeface="宋体"/>
              </a:defRPr>
            </a:pPr>
            <a:endParaRPr lang="en-CN"/>
          </a:p>
        </c:txPr>
        <c:crossAx val="1340781872"/>
        <c:crosses val="autoZero"/>
        <c:crossBetween val="midCat"/>
      </c:valAx>
      <c:spPr>
        <a:noFill/>
        <a:ln w="11826">
          <a:solidFill>
            <a:srgbClr val="000000"/>
          </a:solidFill>
          <a:prstDash val="solid"/>
        </a:ln>
      </c:spPr>
    </c:plotArea>
    <c:legend>
      <c:legendPos val="r"/>
      <c:layout>
        <c:manualLayout>
          <c:xMode val="edge"/>
          <c:yMode val="edge"/>
          <c:x val="0.81616481774960381"/>
          <c:y val="0.26873385012919898"/>
          <c:w val="0.1774960380348653"/>
          <c:h val="0.39018087855297157"/>
        </c:manualLayout>
      </c:layout>
      <c:overlay val="0"/>
      <c:spPr>
        <a:noFill/>
        <a:ln w="2957">
          <a:solidFill>
            <a:srgbClr val="000000"/>
          </a:solidFill>
          <a:prstDash val="solid"/>
        </a:ln>
      </c:spPr>
      <c:txPr>
        <a:bodyPr/>
        <a:lstStyle/>
        <a:p>
          <a:pPr>
            <a:defRPr sz="1541" b="1" i="0" u="none" strike="noStrike" baseline="0">
              <a:solidFill>
                <a:srgbClr val="000000"/>
              </a:solidFill>
              <a:latin typeface="宋体"/>
              <a:ea typeface="宋体"/>
              <a:cs typeface="宋体"/>
            </a:defRPr>
          </a:pPr>
          <a:endParaRPr lang="en-CN"/>
        </a:p>
      </c:txPr>
    </c:legend>
    <c:plotVisOnly val="1"/>
    <c:dispBlanksAs val="zero"/>
    <c:showDLblsOverMax val="0"/>
  </c:chart>
  <c:spPr>
    <a:noFill/>
    <a:ln>
      <a:noFill/>
    </a:ln>
  </c:spPr>
  <c:txPr>
    <a:bodyPr/>
    <a:lstStyle/>
    <a:p>
      <a:pPr>
        <a:defRPr sz="1676" b="1" i="0" u="none" strike="noStrike" baseline="0">
          <a:solidFill>
            <a:srgbClr val="000000"/>
          </a:solidFill>
          <a:latin typeface="宋体"/>
          <a:ea typeface="宋体"/>
          <a:cs typeface="宋体"/>
        </a:defRPr>
      </a:pPr>
      <a:endParaRPr lang="en-CN"/>
    </a:p>
  </c:txPr>
  <c:externalData r:id="rId1">
    <c:autoUpdate val="0"/>
  </c:externalData>
</c:chartSpace>
</file>

<file path=ppt/ink/ink1.xml><?xml version="1.0" encoding="utf-8"?>
<inkml:ink xmlns:inkml="http://www.w3.org/2003/InkML">
  <inkml:definitions>
    <inkml:context xml:id="ctx0">
      <inkml:inkSource xml:id="inkSrc0">
        <inkml:traceFormat>
          <inkml:channel name="X" type="integer" max="2048" units="cm"/>
          <inkml:channel name="Y" type="integer" max="768" units="cm"/>
          <inkml:channel name="T" type="integer" max="2.14748E9" units="dev"/>
        </inkml:traceFormat>
        <inkml:channelProperties>
          <inkml:channelProperty channel="X" name="resolution" value="88.65801" units="1/cm"/>
          <inkml:channelProperty channel="Y" name="resolution" value="44.13793" units="1/cm"/>
          <inkml:channelProperty channel="T" name="resolution" value="1" units="1/dev"/>
        </inkml:channelProperties>
      </inkml:inkSource>
      <inkml:timestamp xml:id="ts0" timeString="2016-12-26T06:38:59.636"/>
    </inkml:context>
    <inkml:brush xml:id="br0">
      <inkml:brushProperty name="width" value="0.05292" units="cm"/>
      <inkml:brushProperty name="height" value="0.05292" units="cm"/>
      <inkml:brushProperty name="color" value="#FF0000"/>
    </inkml:brush>
  </inkml:definitions>
  <inkml:trace contextRef="#ctx0" brushRef="#br0">10287 9738 0,'43'0'250,"0"0"-94,-1 0-125,44 43 172,-86-1-203,43 1 16,-43 0 218,0 42-218,0-42 15,0 0-15,0-1 15,42 1-31,1 0 31,-43 0 1,0-1-1,0 1 0,0 42-15,-85-42 15,42 0-15,43-86 15,-43 43-16,0-43-15,43 1 16,0-44 0,0 44-1,0-1 1,0 0 0,0-42-1,0 42-15,0 0 16,0 1 15,0-1 0,43 0 32,0 0-32,0 43 0,42 0-15,-42 0 0,-1 0 109,1 43-110,-43 0 32,0 0-16,0-1 1,-43 1-1,1 0-16,42-1 32,-43-42-31,0 0-16,1 0 16,-1 0-16,0 0 15,0 0 48,43-42-63,0-1 15,-42 0 1,-1-42 0,43 42-1,0 0 110,0 1-78,0-1-31,43 43-1,-1 0 157,1 43-156,-43-1-1,0 1 17,0 0 15,0 0 296,43-43-327,0-43 0,-1 43-1,1 0-15,0 0 16,-1 0 15,1 0-15,0 0-1,-1 0 32,-42 85 31,0-42-46,0 0-1,0-1 0,0 44 0,-42-86-15,42 43-16,-43-1 16,0-42-1,1 0 1,-44 0-16,44 0 15,-1 0 64,0 0-79,43-42 31,0-1 0,0-43-15,0 44-1,0-1 1,0 0 0,0-42 15,0 128 391,0-1-391,0 1 0,0 0-15</inkml:trace>
  <inkml:trace contextRef="#ctx0" brushRef="#br0" timeOffset="20891.66">8281 9909 0,'0'-43'16,"43"0"-1,-1 43 126,1-42-94,0 42-47,-1 0 16,44 0-16,-43 0 15,-1 0-15,1 42 78,42-42-46,-42 0-32,-43 43 15,43 0 16,-1-43 16,-42 43-15,0 42-17,0-42 1,0-1-16,0 1 15,0 43 1,-42-86 125,-44 0-126,44 0 1,-1 0 0,0 0 15,-42 0 313,42-43-298,43 0-30,0 0 0,0 1 46,0-1 188,0-42-219,0 42-15,0 0 93,0 0-93</inkml:trace>
  <inkml:trace contextRef="#ctx0" brushRef="#br0" timeOffset="40533.35">8452 9183 0,'0'-43'265,"42"0"17,1 1-267,0 42 110,42 0-109,-42 0-16,0 0 16,-1 0 124,1 0-140,-43 42 16,0 1 15,0 42 47,0-42-62,0 0-1,0 0 17,-43 42-1,1-85 78,-1 0-46,-42 0-48,42 0-15,0 0 16,-42-43 31,85 1 31,0-1 16,0-43-47,0 44-16,0-1-31,0 0 31</inkml:trace>
  <inkml:trace contextRef="#ctx0" brushRef="#br0" timeOffset="44611.66">6403 9097 0,'0'-42'140,"42"42"-124,1-43 0,42 0-1,1 43-15,-43 0 16,-1 0 15,44-43-31,-44 43 16,1 0 78,0 0-79,-43 86 16,0-43-15,0-1 0,0 1-16,42-43 15,-42 85 1,0-42-16,0 0 16,0 0-1,0 42-15,0-42 16,0-1-16,0 1 125,0 0-125,-42-43 94,-1 0-79,0 0-15,-85 0 16,0 0-1,85 0-15,1-43 16,42 0 31,0 1-31,0-1-1,0-42 16,0 42 48,0 0-48,0-42-16,42 42 1,-42 0-16,0 1 16,43 42-1,-43-43 110</inkml:trace>
  <inkml:trace contextRef="#ctx0" brushRef="#br0" timeOffset="54502.78">6531 6534 0,'0'-85'157,"85"85"-157,-42-43 15,0 1-15,42 42 16,-42 0-16,42-43 15,-42 0-15,-43 86 110,42-43-110,1 43 15,0-1-15,-43 1 16,0 42 15,0-42-15,0 0 0,0 0 15,0 42 0,0-42-15,0-1-1,0 1 1,-43 0-16,43 42 31,-43-85 0,1 0 32,-1-42-47,0 42 187,1-43-203,-1 43 15,0 0-15,1-43 16,-1 0 125,43-42-141,0 42 15,0 1 48,0-1-48,0-43-15,0 44 47</inkml:trace>
  <inkml:trace contextRef="#ctx0" brushRef="#br0" timeOffset="58893.64">4524 6663 0,'0'-43'266,"86"43"-266,-44 0 16,87 0-16,-87 0 15,44 0 95,-44 43-79,-42 42-16,0-42 32,0-1-31,43 1-16,0-43 16,-43 43 62,0 42-47,0-42 0,-43-43 94,43-43-109,0 1-16,-43 42 31,43-86 47,0 43 0,0 1 16,0-1-78,-42 43-16,42-85 93,0 42-30,0 0-47,0 0-1,0-42 63,42 85-62,1 0-16,0 0 16,-43 43-1,85-1-15,-85 1 16,43-43-16,-43 43 15,0 0 1,0-1 0,0 44-1,0-44 48,-86-42-32,44 0-15,-1 43-1,-42 0-15,42-43 16,-128 0-16,86 0 16,42 0-16,-42 0 15,-1 0-15,86-43 78,0 0-62,-42 43-16,42-85 16,0 42-16,0 1 31,0-1 16,0 0-47,0 0 15,42 43 1,44 0-16,-1 0 16,-42 0-16,-1 0 109,1 0-93,0 43-16,0-43 15,-1 86-15,1-1 16,-43-42-16,0-1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en-US" altLang="zh-CN"/>
          </a:p>
        </p:txBody>
      </p:sp>
      <p:sp>
        <p:nvSpPr>
          <p:cNvPr id="7373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560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en-US" altLang="zh-CN"/>
          </a:p>
        </p:txBody>
      </p:sp>
      <p:sp>
        <p:nvSpPr>
          <p:cNvPr id="2560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a:solidFill>
                  <a:schemeClr val="tx1"/>
                </a:solidFill>
              </a:defRPr>
            </a:lvl1pPr>
          </a:lstStyle>
          <a:p>
            <a:pPr>
              <a:defRPr/>
            </a:pPr>
            <a:fld id="{17E4CCDA-45BD-4723-B656-2AB9F38F1F85}" type="slidenum">
              <a:rPr lang="en-US" altLang="zh-CN"/>
              <a:pPr>
                <a:defRPr/>
              </a:pPr>
              <a:t>‹#›</a:t>
            </a:fld>
            <a:endParaRPr lang="en-US" altLang="zh-CN"/>
          </a:p>
        </p:txBody>
      </p:sp>
    </p:spTree>
    <p:extLst>
      <p:ext uri="{BB962C8B-B14F-4D97-AF65-F5344CB8AC3E}">
        <p14:creationId xmlns:p14="http://schemas.microsoft.com/office/powerpoint/2010/main" val="195595973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1</a:t>
            </a:fld>
            <a:endParaRPr lang="en-US" altLang="zh-CN"/>
          </a:p>
        </p:txBody>
      </p:sp>
    </p:spTree>
    <p:extLst>
      <p:ext uri="{BB962C8B-B14F-4D97-AF65-F5344CB8AC3E}">
        <p14:creationId xmlns:p14="http://schemas.microsoft.com/office/powerpoint/2010/main" val="3945586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82=80+2/2</a:t>
            </a:r>
            <a:r>
              <a:rPr lang="zh-CN" altLang="en-US" dirty="0"/>
              <a:t>*</a:t>
            </a:r>
            <a:r>
              <a:rPr lang="en-US" altLang="zh-CN" dirty="0"/>
              <a:t>16</a:t>
            </a:r>
          </a:p>
          <a:p>
            <a:r>
              <a:rPr lang="en-US" altLang="zh-CN" dirty="0"/>
              <a:t>112=80+2</a:t>
            </a:r>
            <a:r>
              <a:rPr lang="zh-CN" altLang="en-US" dirty="0"/>
              <a:t>*</a:t>
            </a:r>
            <a:r>
              <a:rPr lang="en-US" altLang="zh-CN" dirty="0"/>
              <a:t>256/16=112</a:t>
            </a:r>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55</a:t>
            </a:fld>
            <a:endParaRPr lang="en-US" altLang="zh-CN"/>
          </a:p>
        </p:txBody>
      </p:sp>
    </p:spTree>
    <p:extLst>
      <p:ext uri="{BB962C8B-B14F-4D97-AF65-F5344CB8AC3E}">
        <p14:creationId xmlns:p14="http://schemas.microsoft.com/office/powerpoint/2010/main" val="17939958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58</a:t>
            </a:fld>
            <a:endParaRPr lang="en-US" altLang="zh-CN"/>
          </a:p>
        </p:txBody>
      </p:sp>
    </p:spTree>
    <p:extLst>
      <p:ext uri="{BB962C8B-B14F-4D97-AF65-F5344CB8AC3E}">
        <p14:creationId xmlns:p14="http://schemas.microsoft.com/office/powerpoint/2010/main" val="6855513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CCT</a:t>
            </a:r>
            <a:r>
              <a:rPr lang="zh-CN" altLang="en-US" dirty="0"/>
              <a:t>： </a:t>
            </a:r>
            <a:r>
              <a:rPr lang="en-US" altLang="zh-CN" dirty="0">
                <a:latin typeface="Comic Sans MS" panose="030F0702030302020204" pitchFamily="66" charset="0"/>
              </a:rPr>
              <a:t>Clock Cycle time </a:t>
            </a:r>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62</a:t>
            </a:fld>
            <a:endParaRPr lang="en-US" altLang="zh-CN"/>
          </a:p>
        </p:txBody>
      </p:sp>
    </p:spTree>
    <p:extLst>
      <p:ext uri="{BB962C8B-B14F-4D97-AF65-F5344CB8AC3E}">
        <p14:creationId xmlns:p14="http://schemas.microsoft.com/office/powerpoint/2010/main" val="467222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60607"/>
                </a:solidFill>
                <a:effectLst/>
                <a:highlight>
                  <a:srgbClr val="FFFFFF"/>
                </a:highlight>
                <a:latin typeface="-apple-system"/>
              </a:rPr>
              <a:t>Pseudo-Associative Cache（</a:t>
            </a:r>
            <a:r>
              <a:rPr lang="zh-CN" altLang="en-US" b="0" i="0" dirty="0">
                <a:solidFill>
                  <a:srgbClr val="060607"/>
                </a:solidFill>
                <a:effectLst/>
                <a:highlight>
                  <a:srgbClr val="FFFFFF"/>
                </a:highlight>
                <a:latin typeface="-apple-system"/>
              </a:rPr>
              <a:t>伪关联缓存）是一种缓存设计技术，它旨在减少直接映射缓存中的冲突失效（</a:t>
            </a:r>
            <a:r>
              <a:rPr lang="en-US" b="0" i="0" dirty="0">
                <a:solidFill>
                  <a:srgbClr val="060607"/>
                </a:solidFill>
                <a:effectLst/>
                <a:highlight>
                  <a:srgbClr val="FFFFFF"/>
                </a:highlight>
                <a:latin typeface="-apple-system"/>
              </a:rPr>
              <a:t>conflict misses），</a:t>
            </a:r>
            <a:r>
              <a:rPr lang="zh-CN" altLang="en-US" b="0" i="0" dirty="0">
                <a:solidFill>
                  <a:srgbClr val="060607"/>
                </a:solidFill>
                <a:effectLst/>
                <a:highlight>
                  <a:srgbClr val="FFFFFF"/>
                </a:highlight>
                <a:latin typeface="-apple-system"/>
              </a:rPr>
              <a:t>同时保持接近直接映射缓存的访问速度。在直接映射缓存中，每个内存块只能映射到一个特定的缓存行，这可能导致多个内存块竞争同一个缓存行，从而引发冲突失效。伪关联缓存通过在发生失效时提供一个或多个后备位置来解决这个问题。</a:t>
            </a:r>
          </a:p>
          <a:p>
            <a:pPr algn="l"/>
            <a:r>
              <a:rPr lang="zh-CN" altLang="en-US" b="0" i="0" dirty="0">
                <a:solidFill>
                  <a:srgbClr val="060607"/>
                </a:solidFill>
                <a:effectLst/>
                <a:highlight>
                  <a:srgbClr val="FFFFFF"/>
                </a:highlight>
                <a:latin typeface="-apple-system"/>
              </a:rPr>
              <a:t>伪关联缓存的工作原理是在缓存失效时，使用一个不同的索引函数来查找另一个可能的缓存行位置。例如，可以通过翻转地址的高位来计算一个新的地址，并将数据存储在那里。这种方法不需要像全关联缓存那样进行复杂的并行比较，因此实现起来成本较低，但同时也引入了额外的访问延迟，因为需要进行第二次缓存访问。</a:t>
            </a:r>
          </a:p>
          <a:p>
            <a:pPr algn="l"/>
            <a:r>
              <a:rPr lang="zh-CN" altLang="en-US" b="0" i="0" dirty="0">
                <a:solidFill>
                  <a:srgbClr val="060607"/>
                </a:solidFill>
                <a:effectLst/>
                <a:highlight>
                  <a:srgbClr val="FFFFFF"/>
                </a:highlight>
                <a:latin typeface="-apple-system"/>
              </a:rPr>
              <a:t>伪关联缓存的其他变体包括</a:t>
            </a:r>
            <a:r>
              <a:rPr lang="en-US" b="0" i="0" dirty="0">
                <a:solidFill>
                  <a:srgbClr val="060607"/>
                </a:solidFill>
                <a:effectLst/>
                <a:highlight>
                  <a:srgbClr val="FFFFFF"/>
                </a:highlight>
                <a:latin typeface="-apple-system"/>
              </a:rPr>
              <a:t>V-way cache</a:t>
            </a:r>
            <a:r>
              <a:rPr lang="zh-CN" altLang="en-US" b="0" i="0" dirty="0">
                <a:solidFill>
                  <a:srgbClr val="060607"/>
                </a:solidFill>
                <a:effectLst/>
                <a:highlight>
                  <a:srgbClr val="FFFFFF"/>
                </a:highlight>
                <a:latin typeface="-apple-system"/>
              </a:rPr>
              <a:t>和</a:t>
            </a:r>
            <a:r>
              <a:rPr lang="en-US" b="0" i="0" dirty="0">
                <a:solidFill>
                  <a:srgbClr val="060607"/>
                </a:solidFill>
                <a:effectLst/>
                <a:highlight>
                  <a:srgbClr val="FFFFFF"/>
                </a:highlight>
                <a:latin typeface="-apple-system"/>
              </a:rPr>
              <a:t>Composite Pseudo Associative Cache (CPS)。V-way cache</a:t>
            </a:r>
            <a:r>
              <a:rPr lang="zh-CN" altLang="en-US" b="0" i="0" dirty="0">
                <a:solidFill>
                  <a:srgbClr val="060607"/>
                </a:solidFill>
                <a:effectLst/>
                <a:highlight>
                  <a:srgbClr val="FFFFFF"/>
                </a:highlight>
                <a:latin typeface="-apple-system"/>
              </a:rPr>
              <a:t>是一种伪关联技术，它可以在不增加缓存大小和集合关联性的情况下，通过增加缓存利用率来提高性能。</a:t>
            </a:r>
            <a:r>
              <a:rPr lang="en-US" b="0" i="0" dirty="0">
                <a:solidFill>
                  <a:srgbClr val="060607"/>
                </a:solidFill>
                <a:effectLst/>
                <a:highlight>
                  <a:srgbClr val="FFFFFF"/>
                </a:highlight>
                <a:latin typeface="-apple-system"/>
              </a:rPr>
              <a:t>CPS</a:t>
            </a:r>
            <a:r>
              <a:rPr lang="zh-CN" altLang="en-US" b="0" i="0" dirty="0">
                <a:solidFill>
                  <a:srgbClr val="060607"/>
                </a:solidFill>
                <a:effectLst/>
                <a:highlight>
                  <a:srgbClr val="FFFFFF"/>
                </a:highlight>
                <a:latin typeface="-apple-system"/>
              </a:rPr>
              <a:t>则是一种结合了伪关联缓存和受害者缓存（</a:t>
            </a:r>
            <a:r>
              <a:rPr lang="en-US" b="0" i="0" dirty="0">
                <a:solidFill>
                  <a:srgbClr val="060607"/>
                </a:solidFill>
                <a:effectLst/>
                <a:highlight>
                  <a:srgbClr val="FFFFFF"/>
                </a:highlight>
                <a:latin typeface="-apple-system"/>
              </a:rPr>
              <a:t>Victim Cache）</a:t>
            </a:r>
            <a:r>
              <a:rPr lang="zh-CN" altLang="en-US" b="0" i="0" dirty="0">
                <a:solidFill>
                  <a:srgbClr val="060607"/>
                </a:solidFill>
                <a:effectLst/>
                <a:highlight>
                  <a:srgbClr val="FFFFFF"/>
                </a:highlight>
                <a:latin typeface="-apple-system"/>
              </a:rPr>
              <a:t>的技术，它通过为最近被替换的缓存行提供额外的存储空间来减少冲突失效。</a:t>
            </a:r>
          </a:p>
          <a:p>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64</a:t>
            </a:fld>
            <a:endParaRPr lang="en-US" altLang="zh-CN"/>
          </a:p>
        </p:txBody>
      </p:sp>
    </p:spTree>
    <p:extLst>
      <p:ext uri="{BB962C8B-B14F-4D97-AF65-F5344CB8AC3E}">
        <p14:creationId xmlns:p14="http://schemas.microsoft.com/office/powerpoint/2010/main" val="3268389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60607"/>
                </a:solidFill>
                <a:effectLst/>
                <a:highlight>
                  <a:srgbClr val="FFFFFF"/>
                </a:highlight>
                <a:latin typeface="-apple-system"/>
              </a:rPr>
              <a:t>Pseudo-Associative Cache（</a:t>
            </a:r>
            <a:r>
              <a:rPr lang="zh-CN" altLang="en-US" b="0" i="0" dirty="0">
                <a:solidFill>
                  <a:srgbClr val="060607"/>
                </a:solidFill>
                <a:effectLst/>
                <a:highlight>
                  <a:srgbClr val="FFFFFF"/>
                </a:highlight>
                <a:latin typeface="-apple-system"/>
              </a:rPr>
              <a:t>伪关联缓存）是一种缓存设计技术，它旨在减少直接映射缓存中的冲突失效（</a:t>
            </a:r>
            <a:r>
              <a:rPr lang="en-US" b="0" i="0" dirty="0">
                <a:solidFill>
                  <a:srgbClr val="060607"/>
                </a:solidFill>
                <a:effectLst/>
                <a:highlight>
                  <a:srgbClr val="FFFFFF"/>
                </a:highlight>
                <a:latin typeface="-apple-system"/>
              </a:rPr>
              <a:t>conflict misses），</a:t>
            </a:r>
            <a:r>
              <a:rPr lang="zh-CN" altLang="en-US" b="0" i="0" dirty="0">
                <a:solidFill>
                  <a:srgbClr val="060607"/>
                </a:solidFill>
                <a:effectLst/>
                <a:highlight>
                  <a:srgbClr val="FFFFFF"/>
                </a:highlight>
                <a:latin typeface="-apple-system"/>
              </a:rPr>
              <a:t>同时保持接近直接映射缓存的访问速度。在直接映射缓存中，每个内存块只能映射到一个特定的缓存行，这可能导致多个内存块竞争同一个缓存行，从而引发冲突失效。伪关联缓存通过在发生失效时提供一个或多个后备位置来解决这个问题。</a:t>
            </a:r>
          </a:p>
          <a:p>
            <a:pPr algn="l"/>
            <a:r>
              <a:rPr lang="zh-CN" altLang="en-US" b="0" i="0" dirty="0">
                <a:solidFill>
                  <a:srgbClr val="060607"/>
                </a:solidFill>
                <a:effectLst/>
                <a:highlight>
                  <a:srgbClr val="FFFFFF"/>
                </a:highlight>
                <a:latin typeface="-apple-system"/>
              </a:rPr>
              <a:t>伪关联缓存的工作原理是在缓存失效时，使用一个不同的索引函数来查找另一个可能的缓存行位置。例如，可以通过翻转地址的高位来计算一个新的地址，并将数据存储在那里。这种方法不需要像全关联缓存那样进行复杂的并行比较，因此实现起来成本较低，但同时也引入了额外的访问延迟，因为需要进行第二次缓存访问。</a:t>
            </a:r>
          </a:p>
          <a:p>
            <a:pPr algn="l"/>
            <a:r>
              <a:rPr lang="zh-CN" altLang="en-US" b="0" i="0" dirty="0">
                <a:solidFill>
                  <a:srgbClr val="060607"/>
                </a:solidFill>
                <a:effectLst/>
                <a:highlight>
                  <a:srgbClr val="FFFFFF"/>
                </a:highlight>
                <a:latin typeface="-apple-system"/>
              </a:rPr>
              <a:t>伪关联缓存的其他变体包括</a:t>
            </a:r>
            <a:r>
              <a:rPr lang="en-US" b="0" i="0" dirty="0">
                <a:solidFill>
                  <a:srgbClr val="060607"/>
                </a:solidFill>
                <a:effectLst/>
                <a:highlight>
                  <a:srgbClr val="FFFFFF"/>
                </a:highlight>
                <a:latin typeface="-apple-system"/>
              </a:rPr>
              <a:t>V-way cache</a:t>
            </a:r>
            <a:r>
              <a:rPr lang="zh-CN" altLang="en-US" b="0" i="0" dirty="0">
                <a:solidFill>
                  <a:srgbClr val="060607"/>
                </a:solidFill>
                <a:effectLst/>
                <a:highlight>
                  <a:srgbClr val="FFFFFF"/>
                </a:highlight>
                <a:latin typeface="-apple-system"/>
              </a:rPr>
              <a:t>和</a:t>
            </a:r>
            <a:r>
              <a:rPr lang="en-US" b="0" i="0" dirty="0">
                <a:solidFill>
                  <a:srgbClr val="060607"/>
                </a:solidFill>
                <a:effectLst/>
                <a:highlight>
                  <a:srgbClr val="FFFFFF"/>
                </a:highlight>
                <a:latin typeface="-apple-system"/>
              </a:rPr>
              <a:t>Composite Pseudo Associative Cache (CPS)。V-way cache</a:t>
            </a:r>
            <a:r>
              <a:rPr lang="zh-CN" altLang="en-US" b="0" i="0" dirty="0">
                <a:solidFill>
                  <a:srgbClr val="060607"/>
                </a:solidFill>
                <a:effectLst/>
                <a:highlight>
                  <a:srgbClr val="FFFFFF"/>
                </a:highlight>
                <a:latin typeface="-apple-system"/>
              </a:rPr>
              <a:t>是一种伪关联技术，它可以在不增加缓存大小和集合关联性的情况下，通过增加缓存利用率来提高性能。</a:t>
            </a:r>
            <a:r>
              <a:rPr lang="en-US" b="0" i="0" dirty="0">
                <a:solidFill>
                  <a:srgbClr val="060607"/>
                </a:solidFill>
                <a:effectLst/>
                <a:highlight>
                  <a:srgbClr val="FFFFFF"/>
                </a:highlight>
                <a:latin typeface="-apple-system"/>
              </a:rPr>
              <a:t>CPS</a:t>
            </a:r>
            <a:r>
              <a:rPr lang="zh-CN" altLang="en-US" b="0" i="0" dirty="0">
                <a:solidFill>
                  <a:srgbClr val="060607"/>
                </a:solidFill>
                <a:effectLst/>
                <a:highlight>
                  <a:srgbClr val="FFFFFF"/>
                </a:highlight>
                <a:latin typeface="-apple-system"/>
              </a:rPr>
              <a:t>则是一种结合了伪关联缓存和受害者缓存（</a:t>
            </a:r>
            <a:r>
              <a:rPr lang="en-US" b="0" i="0" dirty="0">
                <a:solidFill>
                  <a:srgbClr val="060607"/>
                </a:solidFill>
                <a:effectLst/>
                <a:highlight>
                  <a:srgbClr val="FFFFFF"/>
                </a:highlight>
                <a:latin typeface="-apple-system"/>
              </a:rPr>
              <a:t>Victim Cache）</a:t>
            </a:r>
            <a:r>
              <a:rPr lang="zh-CN" altLang="en-US" b="0" i="0" dirty="0">
                <a:solidFill>
                  <a:srgbClr val="060607"/>
                </a:solidFill>
                <a:effectLst/>
                <a:highlight>
                  <a:srgbClr val="FFFFFF"/>
                </a:highlight>
                <a:latin typeface="-apple-system"/>
              </a:rPr>
              <a:t>的技术，它通过为最近被替换的缓存行提供额外的存储空间来减少冲突失效。</a:t>
            </a:r>
          </a:p>
          <a:p>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65</a:t>
            </a:fld>
            <a:endParaRPr lang="en-US" altLang="zh-CN"/>
          </a:p>
        </p:txBody>
      </p:sp>
    </p:spTree>
    <p:extLst>
      <p:ext uri="{BB962C8B-B14F-4D97-AF65-F5344CB8AC3E}">
        <p14:creationId xmlns:p14="http://schemas.microsoft.com/office/powerpoint/2010/main" val="1453158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这四种技术都是优化程序性能的方法，特别是针对数据访问模式进行优化，以提高缓存利用率和减少内存访问延迟。下面我将逐一解释这些技术：</a:t>
            </a:r>
          </a:p>
          <a:p>
            <a:endParaRPr lang="zh-CN" altLang="en-US" dirty="0"/>
          </a:p>
          <a:p>
            <a:r>
              <a:rPr lang="en-US" altLang="zh-CN" dirty="0"/>
              <a:t>1. **</a:t>
            </a:r>
            <a:r>
              <a:rPr lang="en-US" dirty="0"/>
              <a:t>Merging Arrays: improve spatial locality by single array of compound elements vs. 2 arrays**</a:t>
            </a:r>
          </a:p>
          <a:p>
            <a:r>
              <a:rPr lang="en-US" dirty="0"/>
              <a:t>   - **</a:t>
            </a:r>
            <a:r>
              <a:rPr lang="zh-CN" altLang="en-US" dirty="0"/>
              <a:t>合并数组**：通过将多个数组合并成一个包含复合元素的单一数组，可以提高空间局部性。空间局部性是指程序倾向于访问相邻的内存位置。如果有两个数组，它们分别存储不同类型的数据，但这些数据在逻辑上是相关的，那么将它们合并成一个数组，每个元素包含所有需要的数据，可以减少访问相同数据所需的跳跃次数。例如，如果有两个数组分别存储坐标的</a:t>
            </a:r>
            <a:r>
              <a:rPr lang="en-US" dirty="0"/>
              <a:t>X</a:t>
            </a:r>
            <a:r>
              <a:rPr lang="zh-CN" altLang="en-US" dirty="0"/>
              <a:t>和</a:t>
            </a:r>
            <a:r>
              <a:rPr lang="en-US" dirty="0"/>
              <a:t>Y</a:t>
            </a:r>
            <a:r>
              <a:rPr lang="zh-CN" altLang="en-US" dirty="0"/>
              <a:t>值，合并后每个元素存储一个坐标对（</a:t>
            </a:r>
            <a:r>
              <a:rPr lang="en-US" dirty="0"/>
              <a:t>X, Y），</a:t>
            </a:r>
            <a:r>
              <a:rPr lang="zh-CN" altLang="en-US" dirty="0"/>
              <a:t>这样访问时可以减少跳转，提高缓存命中率。</a:t>
            </a:r>
          </a:p>
          <a:p>
            <a:endParaRPr lang="zh-CN" altLang="en-US" dirty="0"/>
          </a:p>
          <a:p>
            <a:r>
              <a:rPr lang="en-US" altLang="zh-CN" dirty="0"/>
              <a:t>2. **</a:t>
            </a:r>
            <a:r>
              <a:rPr lang="en-US" dirty="0"/>
              <a:t>Loop Interchange: change nesting of loops to access data in order stored in memory**</a:t>
            </a:r>
          </a:p>
          <a:p>
            <a:r>
              <a:rPr lang="en-US" dirty="0"/>
              <a:t>   - **</a:t>
            </a:r>
            <a:r>
              <a:rPr lang="zh-CN" altLang="en-US" dirty="0"/>
              <a:t>循环交换**：通过改变循环的嵌套顺序来按照数据在内存中存储的顺序访问数据。如果数据是按行存储的，但是循环是先遍历列再遍历行，那么每次迭代都会跳过很多内存位置，这会降低缓存命中率。通过交换循环的顺序，使得外层循环遍历行，内层循环遍历列，可以确保每次迭代都按照数据的物理存储顺序访问，从而提高空间局部性。</a:t>
            </a:r>
          </a:p>
          <a:p>
            <a:endParaRPr lang="zh-CN" altLang="en-US" dirty="0"/>
          </a:p>
          <a:p>
            <a:r>
              <a:rPr lang="en-US" altLang="zh-CN" dirty="0"/>
              <a:t>3. **</a:t>
            </a:r>
            <a:r>
              <a:rPr lang="en-US" dirty="0"/>
              <a:t>Loop Fusion: Combine 2 independent loops that have same looping and some variables overlap**</a:t>
            </a:r>
          </a:p>
          <a:p>
            <a:r>
              <a:rPr lang="en-US" dirty="0"/>
              <a:t>   - **</a:t>
            </a:r>
            <a:r>
              <a:rPr lang="zh-CN" altLang="en-US" dirty="0"/>
              <a:t>循环融合**：将两个独立的循环合并成一个循环，这两个循环有相同的循环结构，并且有一些变量重叠。如果两个循环访问相同的数据集，并且可以保证不会相互干扰，那么将它们合并可以减少循环的开销，因为每次循环迭代都会执行更多的操作，这样可以减少循环控制的开销，并且可能提高缓存命中率，因为数据被访问得更频繁。</a:t>
            </a:r>
          </a:p>
          <a:p>
            <a:endParaRPr lang="zh-CN" altLang="en-US" dirty="0"/>
          </a:p>
          <a:p>
            <a:r>
              <a:rPr lang="en-US" altLang="zh-CN" dirty="0"/>
              <a:t>4. **</a:t>
            </a:r>
            <a:r>
              <a:rPr lang="en-US" dirty="0"/>
              <a:t>Blocking: Improve temporal locality by accessing “blocks” of data repeatedly vs. going down whole columns or rows**</a:t>
            </a:r>
          </a:p>
          <a:p>
            <a:r>
              <a:rPr lang="en-US" dirty="0"/>
              <a:t>   - **</a:t>
            </a:r>
            <a:r>
              <a:rPr lang="zh-CN" altLang="en-US" dirty="0"/>
              <a:t>分块**：通过重复访问数据的“块”，而不是一次性遍历整列或整行，来提高时间局部性。时间局部性是指程序倾向于重复访问相同的数据。通过将数据分成块，并在循环中重复访问这些块，可以确保最近访问过的数据仍然在缓存中，从而提高缓存命中率。这种方法通常用于矩阵乘法等操作，其中数据可以被划分为较小的子矩阵，这些子矩阵在计算过程中会被多次访问。</a:t>
            </a:r>
          </a:p>
          <a:p>
            <a:endParaRPr lang="zh-CN" altLang="en-US" dirty="0"/>
          </a:p>
          <a:p>
            <a:r>
              <a:rPr lang="zh-CN" altLang="en-US" dirty="0"/>
              <a:t>这些技术通常用于优化科学计算和数据处理程序，它们通过改善数据访问模式来减少内存访问延迟，提高程序的运行效率。</a:t>
            </a:r>
          </a:p>
          <a:p>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66</a:t>
            </a:fld>
            <a:endParaRPr lang="en-US" altLang="zh-CN"/>
          </a:p>
        </p:txBody>
      </p:sp>
    </p:spTree>
    <p:extLst>
      <p:ext uri="{BB962C8B-B14F-4D97-AF65-F5344CB8AC3E}">
        <p14:creationId xmlns:p14="http://schemas.microsoft.com/office/powerpoint/2010/main" val="24659459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全相关没有这个问题</a:t>
            </a:r>
            <a:r>
              <a:rPr lang="zh-CN" altLang="en-US" dirty="0"/>
              <a:t>。</a:t>
            </a:r>
            <a:endParaRPr lang="en-US" altLang="zh-CN" dirty="0"/>
          </a:p>
          <a:p>
            <a:endParaRPr lang="en-US" dirty="0"/>
          </a:p>
          <a:p>
            <a:r>
              <a:rPr lang="zh-CN" altLang="en-US" dirty="0"/>
              <a:t>直接相关：大矩阵计算，后面部分可能替换掉前面</a:t>
            </a:r>
            <a:r>
              <a:rPr lang="en-US" altLang="zh-CN" dirty="0"/>
              <a:t>cache</a:t>
            </a:r>
            <a:r>
              <a:rPr lang="zh-CN" altLang="en-US" dirty="0"/>
              <a:t>内容（映射到同一个位置），导致</a:t>
            </a:r>
            <a:r>
              <a:rPr lang="en-US" altLang="zh-CN" dirty="0"/>
              <a:t>miss</a:t>
            </a:r>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73</a:t>
            </a:fld>
            <a:endParaRPr lang="en-US" altLang="zh-CN"/>
          </a:p>
        </p:txBody>
      </p:sp>
    </p:spTree>
    <p:extLst>
      <p:ext uri="{BB962C8B-B14F-4D97-AF65-F5344CB8AC3E}">
        <p14:creationId xmlns:p14="http://schemas.microsoft.com/office/powerpoint/2010/main" val="769539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A数组</a:t>
            </a:r>
            <a:r>
              <a:rPr lang="zh-CN" altLang="en-US" dirty="0"/>
              <a:t>，一次加载</a:t>
            </a:r>
            <a:r>
              <a:rPr lang="en-US" altLang="zh-CN" dirty="0"/>
              <a:t>2</a:t>
            </a:r>
            <a:r>
              <a:rPr lang="zh-CN" altLang="en-US" dirty="0"/>
              <a:t>个元素，偶数缺失，基数命中。</a:t>
            </a:r>
            <a:endParaRPr lang="en-US" altLang="zh-CN" dirty="0"/>
          </a:p>
          <a:p>
            <a:r>
              <a:rPr lang="en-US" altLang="zh-CN" dirty="0"/>
              <a:t>B</a:t>
            </a:r>
            <a:r>
              <a:rPr lang="zh-CN" altLang="en-US" dirty="0"/>
              <a:t>数组，取两个，后面</a:t>
            </a:r>
            <a:r>
              <a:rPr lang="en-US" altLang="zh-CN" dirty="0"/>
              <a:t>miss</a:t>
            </a:r>
            <a:r>
              <a:rPr lang="zh-CN" altLang="en-US" dirty="0"/>
              <a:t>一次。</a:t>
            </a:r>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79</a:t>
            </a:fld>
            <a:endParaRPr lang="en-US" altLang="zh-CN"/>
          </a:p>
        </p:txBody>
      </p:sp>
    </p:spTree>
    <p:extLst>
      <p:ext uri="{BB962C8B-B14F-4D97-AF65-F5344CB8AC3E}">
        <p14:creationId xmlns:p14="http://schemas.microsoft.com/office/powerpoint/2010/main" val="2096401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原来是通过多路选择器来确定哪一路数据命中</a:t>
            </a:r>
            <a:r>
              <a:rPr lang="zh-CN" altLang="en-US" dirty="0"/>
              <a:t>，需要额外时间。</a:t>
            </a:r>
            <a:endParaRPr lang="en-US" altLang="zh-CN" dirty="0"/>
          </a:p>
          <a:p>
            <a:r>
              <a:rPr lang="zh-CN" altLang="en-US" dirty="0"/>
              <a:t>现在就用附加位来预测下次的命中路数，这个开销低于多路选择器开销。</a:t>
            </a:r>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5</a:t>
            </a:fld>
            <a:endParaRPr lang="en-US" altLang="zh-CN"/>
          </a:p>
        </p:txBody>
      </p:sp>
    </p:spTree>
    <p:extLst>
      <p:ext uri="{BB962C8B-B14F-4D97-AF65-F5344CB8AC3E}">
        <p14:creationId xmlns:p14="http://schemas.microsoft.com/office/powerpoint/2010/main" val="2091820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TB</a:t>
            </a:r>
            <a:r>
              <a:rPr lang="en-US" altLang="zh-CN" dirty="0"/>
              <a:t>=TLB</a:t>
            </a:r>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9</a:t>
            </a:fld>
            <a:endParaRPr lang="en-US" altLang="zh-CN"/>
          </a:p>
        </p:txBody>
      </p:sp>
    </p:spTree>
    <p:extLst>
      <p:ext uri="{BB962C8B-B14F-4D97-AF65-F5344CB8AC3E}">
        <p14:creationId xmlns:p14="http://schemas.microsoft.com/office/powerpoint/2010/main" val="145972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1</a:t>
            </a:r>
            <a:r>
              <a:rPr lang="zh-CN" altLang="en-US" dirty="0"/>
              <a:t>个进程的</a:t>
            </a:r>
            <a:r>
              <a:rPr lang="en-CN" dirty="0"/>
              <a:t>N</a:t>
            </a:r>
            <a:r>
              <a:rPr lang="en-US" altLang="zh-CN" dirty="0"/>
              <a:t>v-&gt;1P</a:t>
            </a:r>
            <a:r>
              <a:rPr lang="zh-CN" altLang="en-US" dirty="0"/>
              <a:t> </a:t>
            </a:r>
            <a:r>
              <a:rPr lang="en-US" altLang="zh-CN" dirty="0"/>
              <a:t>(</a:t>
            </a:r>
            <a:r>
              <a:rPr lang="zh-CN" altLang="en-US" dirty="0"/>
              <a:t>别名）</a:t>
            </a:r>
            <a:endParaRPr lang="en-US" altLang="zh-CN" dirty="0"/>
          </a:p>
          <a:p>
            <a:r>
              <a:rPr lang="zh-CN" altLang="en-US" dirty="0"/>
              <a:t>多个进程的</a:t>
            </a:r>
            <a:r>
              <a:rPr lang="en-US" altLang="zh-CN" dirty="0"/>
              <a:t>1v-&gt;NP</a:t>
            </a:r>
            <a:r>
              <a:rPr lang="zh-CN" altLang="en-US" dirty="0"/>
              <a:t> （加进程标志）</a:t>
            </a:r>
            <a:endParaRPr lang="en-CN" dirty="0"/>
          </a:p>
          <a:p>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10</a:t>
            </a:fld>
            <a:endParaRPr lang="en-US" altLang="zh-CN"/>
          </a:p>
        </p:txBody>
      </p:sp>
    </p:spTree>
    <p:extLst>
      <p:ext uri="{BB962C8B-B14F-4D97-AF65-F5344CB8AC3E}">
        <p14:creationId xmlns:p14="http://schemas.microsoft.com/office/powerpoint/2010/main" val="4273749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PPN=25</a:t>
            </a:r>
            <a:r>
              <a:rPr lang="zh-CN" altLang="en-US" dirty="0"/>
              <a:t>： 物理空间总位数 </a:t>
            </a:r>
            <a:r>
              <a:rPr lang="en-US" altLang="zh-CN" dirty="0"/>
              <a:t>38</a:t>
            </a:r>
            <a:r>
              <a:rPr lang="zh-CN" altLang="en-US" dirty="0"/>
              <a:t>，减去页偏移（</a:t>
            </a:r>
            <a:r>
              <a:rPr lang="en-US" altLang="zh-CN" dirty="0"/>
              <a:t>13</a:t>
            </a:r>
            <a:r>
              <a:rPr lang="zh-CN" altLang="en-US" dirty="0"/>
              <a:t>）得 </a:t>
            </a:r>
            <a:r>
              <a:rPr lang="en-US" altLang="zh-CN" dirty="0"/>
              <a:t>25</a:t>
            </a:r>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16</a:t>
            </a:fld>
            <a:endParaRPr lang="en-US" altLang="zh-CN"/>
          </a:p>
        </p:txBody>
      </p:sp>
    </p:spTree>
    <p:extLst>
      <p:ext uri="{BB962C8B-B14F-4D97-AF65-F5344CB8AC3E}">
        <p14:creationId xmlns:p14="http://schemas.microsoft.com/office/powerpoint/2010/main" val="278824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effectLst/>
                <a:latin typeface="Helvetica Neue" panose="02000503000000020004" pitchFamily="2" charset="0"/>
              </a:rPr>
              <a:t>通常来说，将数据写入缓存有两步：</a:t>
            </a:r>
          </a:p>
          <a:p>
            <a:r>
              <a:rPr lang="zh-CN" altLang="en-US" dirty="0">
                <a:effectLst/>
                <a:latin typeface="Helvetica Neue" panose="02000503000000020004" pitchFamily="2" charset="0"/>
              </a:rPr>
              <a:t>使用索引（</a:t>
            </a:r>
            <a:r>
              <a:rPr lang="en-US" dirty="0">
                <a:effectLst/>
                <a:latin typeface="Helvetica Neue" panose="02000503000000020004" pitchFamily="2" charset="0"/>
              </a:rPr>
              <a:t>Index）</a:t>
            </a:r>
            <a:r>
              <a:rPr lang="zh-CN" altLang="en-US" dirty="0">
                <a:effectLst/>
                <a:latin typeface="Helvetica Neue" panose="02000503000000020004" pitchFamily="2" charset="0"/>
              </a:rPr>
              <a:t>来定位 </a:t>
            </a:r>
            <a:r>
              <a:rPr lang="en-US" dirty="0">
                <a:effectLst/>
                <a:latin typeface="Helvetica Neue" panose="02000503000000020004" pitchFamily="2" charset="0"/>
              </a:rPr>
              <a:t>Tag Array （</a:t>
            </a:r>
            <a:r>
              <a:rPr lang="zh-CN" altLang="en-US" dirty="0">
                <a:effectLst/>
                <a:latin typeface="Helvetica Neue" panose="02000503000000020004" pitchFamily="2" charset="0"/>
              </a:rPr>
              <a:t>我们假设 </a:t>
            </a:r>
            <a:r>
              <a:rPr lang="en-US" dirty="0">
                <a:effectLst/>
                <a:latin typeface="Helvetica Neue" panose="02000503000000020004" pitchFamily="2" charset="0"/>
              </a:rPr>
              <a:t>Tag Array </a:t>
            </a:r>
            <a:r>
              <a:rPr lang="zh-CN" altLang="en-US" dirty="0">
                <a:effectLst/>
                <a:latin typeface="Helvetica Neue" panose="02000503000000020004" pitchFamily="2" charset="0"/>
              </a:rPr>
              <a:t>和 </a:t>
            </a:r>
            <a:r>
              <a:rPr lang="en-US" dirty="0">
                <a:effectLst/>
                <a:latin typeface="Helvetica Neue" panose="02000503000000020004" pitchFamily="2" charset="0"/>
              </a:rPr>
              <a:t>Data Array </a:t>
            </a:r>
            <a:r>
              <a:rPr lang="zh-CN" altLang="en-US" dirty="0">
                <a:effectLst/>
                <a:latin typeface="Helvetica Neue" panose="02000503000000020004" pitchFamily="2" charset="0"/>
              </a:rPr>
              <a:t>是分开的）</a:t>
            </a:r>
          </a:p>
          <a:p>
            <a:r>
              <a:rPr lang="zh-CN" altLang="en-US" dirty="0">
                <a:effectLst/>
                <a:latin typeface="Helvetica Neue" panose="02000503000000020004" pitchFamily="2" charset="0"/>
              </a:rPr>
              <a:t>检查有效位 </a:t>
            </a:r>
            <a:r>
              <a:rPr lang="en-US" dirty="0">
                <a:effectLst/>
                <a:latin typeface="Helvetica Neue" panose="02000503000000020004" pitchFamily="2" charset="0"/>
              </a:rPr>
              <a:t>Valid Bit </a:t>
            </a:r>
            <a:r>
              <a:rPr lang="zh-CN" altLang="en-US" dirty="0">
                <a:effectLst/>
                <a:latin typeface="Helvetica Neue" panose="02000503000000020004" pitchFamily="2" charset="0"/>
              </a:rPr>
              <a:t>和标签 </a:t>
            </a:r>
            <a:r>
              <a:rPr lang="en-US" dirty="0">
                <a:effectLst/>
                <a:latin typeface="Helvetica Neue" panose="02000503000000020004" pitchFamily="2" charset="0"/>
              </a:rPr>
              <a:t>Tag；</a:t>
            </a:r>
            <a:r>
              <a:rPr lang="zh-CN" altLang="en-US" dirty="0">
                <a:effectLst/>
                <a:latin typeface="Helvetica Neue" panose="02000503000000020004" pitchFamily="2" charset="0"/>
              </a:rPr>
              <a:t>如果 </a:t>
            </a:r>
            <a:r>
              <a:rPr lang="en-US" dirty="0">
                <a:effectLst/>
                <a:latin typeface="Helvetica Neue" panose="02000503000000020004" pitchFamily="2" charset="0"/>
              </a:rPr>
              <a:t>Tag </a:t>
            </a:r>
            <a:r>
              <a:rPr lang="zh-CN" altLang="en-US" dirty="0">
                <a:effectLst/>
                <a:latin typeface="Helvetica Neue" panose="02000503000000020004" pitchFamily="2" charset="0"/>
              </a:rPr>
              <a:t>相同，则写入缓存</a:t>
            </a:r>
          </a:p>
          <a:p>
            <a:r>
              <a:rPr lang="zh-CN" altLang="en-US" dirty="0">
                <a:effectLst/>
                <a:latin typeface="Helvetica Neue" panose="02000503000000020004" pitchFamily="2" charset="0"/>
              </a:rPr>
              <a:t>上述两个步骤可以同时做，但对时钟周期（</a:t>
            </a:r>
            <a:r>
              <a:rPr lang="en-US" dirty="0">
                <a:effectLst/>
                <a:latin typeface="Helvetica Neue" panose="02000503000000020004" pitchFamily="2" charset="0"/>
              </a:rPr>
              <a:t>Clock Cycle）</a:t>
            </a:r>
            <a:r>
              <a:rPr lang="zh-CN" altLang="en-US" dirty="0">
                <a:effectLst/>
                <a:latin typeface="Helvetica Neue" panose="02000503000000020004" pitchFamily="2" charset="0"/>
              </a:rPr>
              <a:t>不是那么的友好，因为一个周期里面硬件需要做的事情更多了，可能会违反 </a:t>
            </a:r>
            <a:r>
              <a:rPr lang="en-US" dirty="0">
                <a:effectLst/>
                <a:latin typeface="Helvetica Neue" panose="02000503000000020004" pitchFamily="2" charset="0"/>
              </a:rPr>
              <a:t>Timing。</a:t>
            </a:r>
          </a:p>
          <a:p>
            <a:r>
              <a:rPr lang="zh-CN" altLang="en-US" dirty="0">
                <a:effectLst/>
                <a:latin typeface="Helvetica Neue" panose="02000503000000020004" pitchFamily="2" charset="0"/>
              </a:rPr>
              <a:t>如果把这两步用时序分开，那么在 </a:t>
            </a:r>
            <a:r>
              <a:rPr lang="en-US" dirty="0">
                <a:effectLst/>
                <a:latin typeface="Helvetica Neue" panose="02000503000000020004" pitchFamily="2" charset="0"/>
              </a:rPr>
              <a:t>Memory Stage </a:t>
            </a:r>
            <a:r>
              <a:rPr lang="zh-CN" altLang="en-US" dirty="0">
                <a:effectLst/>
                <a:latin typeface="Helvetica Neue" panose="02000503000000020004" pitchFamily="2" charset="0"/>
              </a:rPr>
              <a:t>会需要两个时钟周期：</a:t>
            </a:r>
          </a:p>
          <a:p>
            <a:r>
              <a:rPr lang="zh-CN" altLang="en-US" dirty="0">
                <a:effectLst/>
                <a:latin typeface="Helvetica Neue" panose="02000503000000020004" pitchFamily="2" charset="0"/>
              </a:rPr>
              <a:t>一个周期用来比较标签（</a:t>
            </a:r>
            <a:r>
              <a:rPr lang="en-US" dirty="0">
                <a:effectLst/>
                <a:latin typeface="Helvetica Neue" panose="02000503000000020004" pitchFamily="2" charset="0"/>
              </a:rPr>
              <a:t>Tag）</a:t>
            </a:r>
          </a:p>
          <a:p>
            <a:r>
              <a:rPr lang="zh-CN" altLang="en-US" dirty="0">
                <a:effectLst/>
                <a:latin typeface="Helvetica Neue" panose="02000503000000020004" pitchFamily="2" charset="0"/>
              </a:rPr>
              <a:t>一个周期用来写入数据（如果命中）</a:t>
            </a:r>
          </a:p>
          <a:p>
            <a:r>
              <a:rPr lang="zh-CN" altLang="en-US" dirty="0">
                <a:effectLst/>
                <a:latin typeface="Helvetica Neue" panose="02000503000000020004" pitchFamily="2" charset="0"/>
              </a:rPr>
              <a:t>所以，为了让效率最大化，我们就可以使用流水线缓存（</a:t>
            </a:r>
            <a:r>
              <a:rPr lang="en-US" dirty="0">
                <a:effectLst/>
                <a:latin typeface="Helvetica Neue" panose="02000503000000020004" pitchFamily="2" charset="0"/>
              </a:rPr>
              <a:t>Pipelined Cache）</a:t>
            </a:r>
            <a:r>
              <a:rPr lang="zh-CN" altLang="en-US" dirty="0">
                <a:effectLst/>
                <a:latin typeface="Helvetica Neue" panose="02000503000000020004" pitchFamily="2" charset="0"/>
              </a:rPr>
              <a:t>来对这两个时序进行 </a:t>
            </a:r>
            <a:r>
              <a:rPr lang="en-US" dirty="0">
                <a:effectLst/>
                <a:latin typeface="Helvetica Neue" panose="02000503000000020004" pitchFamily="2" charset="0"/>
              </a:rPr>
              <a:t>Pipelining。</a:t>
            </a:r>
          </a:p>
          <a:p>
            <a:r>
              <a:rPr lang="zh-CN" altLang="en-US" b="1" dirty="0">
                <a:effectLst/>
                <a:latin typeface="Helvetica Neue" panose="02000503000000020004" pitchFamily="2" charset="0"/>
              </a:rPr>
              <a:t>流水线缓存如何工作？</a:t>
            </a:r>
            <a:endParaRPr lang="zh-CN" altLang="en-US" dirty="0">
              <a:effectLst/>
              <a:latin typeface="Helvetica Neue" panose="02000503000000020004" pitchFamily="2" charset="0"/>
            </a:endParaRPr>
          </a:p>
          <a:p>
            <a:r>
              <a:rPr lang="zh-CN" altLang="en-US" dirty="0">
                <a:effectLst/>
                <a:latin typeface="Helvetica Neue" panose="02000503000000020004" pitchFamily="2" charset="0"/>
              </a:rPr>
              <a:t>为了拆分这两个步骤，设计人员在缓存旁边新添加了一个模块，叫做（</a:t>
            </a:r>
            <a:r>
              <a:rPr lang="zh-CN" altLang="en-US" b="1" dirty="0">
                <a:effectLst/>
                <a:latin typeface="Helvetica Neue" panose="02000503000000020004" pitchFamily="2" charset="0"/>
              </a:rPr>
              <a:t>缓存延迟存储缓冲区 </a:t>
            </a:r>
            <a:r>
              <a:rPr lang="en-US" b="1" dirty="0">
                <a:effectLst/>
                <a:latin typeface="Helvetica Neue" panose="02000503000000020004" pitchFamily="2" charset="0"/>
              </a:rPr>
              <a:t>Delayed Cache Store Buffer）</a:t>
            </a:r>
            <a:r>
              <a:rPr lang="en-US" dirty="0">
                <a:effectLst/>
                <a:latin typeface="Helvetica Neue" panose="02000503000000020004" pitchFamily="2" charset="0"/>
              </a:rPr>
              <a:t>。</a:t>
            </a:r>
            <a:r>
              <a:rPr lang="zh-CN" altLang="en-US" dirty="0">
                <a:effectLst/>
                <a:latin typeface="Helvetica Neue" panose="02000503000000020004" pitchFamily="2" charset="0"/>
              </a:rPr>
              <a:t>没错，你一定看晕了，为了便于理解，我们可以认为它就是块缓冲区（</a:t>
            </a:r>
            <a:r>
              <a:rPr lang="en-US" dirty="0">
                <a:effectLst/>
                <a:latin typeface="Helvetica Neue" panose="02000503000000020004" pitchFamily="2" charset="0"/>
              </a:rPr>
              <a:t>Buffer），</a:t>
            </a:r>
            <a:r>
              <a:rPr lang="zh-CN" altLang="en-US" dirty="0">
                <a:effectLst/>
                <a:latin typeface="Helvetica Neue" panose="02000503000000020004" pitchFamily="2" charset="0"/>
              </a:rPr>
              <a:t>数据将在里面持续等待，直到被写入缓存。</a:t>
            </a:r>
          </a:p>
          <a:p>
            <a:r>
              <a:rPr lang="zh-CN" altLang="en-US" dirty="0">
                <a:effectLst/>
                <a:latin typeface="PingFang SC" panose="020B0400000000000000" pitchFamily="34" charset="-122"/>
                <a:ea typeface="PingFang SC" panose="020B0400000000000000" pitchFamily="34" charset="-122"/>
              </a:rPr>
              <a:t>那么数据要等到什么时候呢？答案是当遇到下一个</a:t>
            </a:r>
            <a:r>
              <a:rPr lang="zh-CN" altLang="en-US" dirty="0">
                <a:effectLst/>
                <a:latin typeface="Helvetica Neue" panose="02000503000000020004" pitchFamily="2" charset="0"/>
                <a:ea typeface="PingFang SC" panose="020B0400000000000000" pitchFamily="34" charset="-122"/>
              </a:rPr>
              <a:t> </a:t>
            </a:r>
            <a:r>
              <a:rPr lang="en-US" dirty="0">
                <a:effectLst/>
                <a:latin typeface="Helvetica Neue" panose="02000503000000020004" pitchFamily="2" charset="0"/>
                <a:ea typeface="PingFang SC" panose="020B0400000000000000" pitchFamily="34" charset="-122"/>
              </a:rPr>
              <a:t>Store </a:t>
            </a:r>
            <a:r>
              <a:rPr lang="zh-CN" altLang="en-US" dirty="0">
                <a:effectLst/>
                <a:latin typeface="PingFang SC" panose="020B0400000000000000" pitchFamily="34" charset="-122"/>
                <a:ea typeface="PingFang SC" panose="020B0400000000000000" pitchFamily="34" charset="-122"/>
              </a:rPr>
              <a:t>指令的时候，在其比较标签</a:t>
            </a:r>
            <a:r>
              <a:rPr lang="zh-CN" altLang="en-US" dirty="0">
                <a:effectLst/>
                <a:latin typeface="Helvetica Neue" panose="02000503000000020004" pitchFamily="2" charset="0"/>
                <a:ea typeface="PingFang SC" panose="020B0400000000000000" pitchFamily="34" charset="-122"/>
              </a:rPr>
              <a:t> </a:t>
            </a:r>
            <a:r>
              <a:rPr lang="en-US" dirty="0">
                <a:effectLst/>
                <a:latin typeface="Helvetica Neue" panose="02000503000000020004" pitchFamily="2" charset="0"/>
                <a:ea typeface="PingFang SC" panose="020B0400000000000000" pitchFamily="34" charset="-122"/>
              </a:rPr>
              <a:t>Tag </a:t>
            </a:r>
            <a:r>
              <a:rPr lang="zh-CN" altLang="en-US" dirty="0">
                <a:effectLst/>
                <a:latin typeface="PingFang SC" panose="020B0400000000000000" pitchFamily="34" charset="-122"/>
                <a:ea typeface="PingFang SC" panose="020B0400000000000000" pitchFamily="34" charset="-122"/>
              </a:rPr>
              <a:t>的时候，来自上一个</a:t>
            </a:r>
            <a:r>
              <a:rPr lang="zh-CN" altLang="en-US" dirty="0">
                <a:effectLst/>
                <a:latin typeface="Helvetica Neue" panose="02000503000000020004" pitchFamily="2" charset="0"/>
                <a:ea typeface="PingFang SC" panose="020B0400000000000000" pitchFamily="34" charset="-122"/>
              </a:rPr>
              <a:t> </a:t>
            </a:r>
            <a:r>
              <a:rPr lang="en-US" dirty="0">
                <a:effectLst/>
                <a:latin typeface="Helvetica Neue" panose="02000503000000020004" pitchFamily="2" charset="0"/>
                <a:ea typeface="PingFang SC" panose="020B0400000000000000" pitchFamily="34" charset="-122"/>
              </a:rPr>
              <a:t>Store </a:t>
            </a:r>
            <a:r>
              <a:rPr lang="zh-CN" altLang="en-US" dirty="0">
                <a:effectLst/>
                <a:latin typeface="PingFang SC" panose="020B0400000000000000" pitchFamily="34" charset="-122"/>
                <a:ea typeface="PingFang SC" panose="020B0400000000000000" pitchFamily="34" charset="-122"/>
              </a:rPr>
              <a:t>指令的数据就可以完成第二步：从缓冲区写入缓存。下面的时序图能更直观的展示流水线缓存的工作流程：</a:t>
            </a:r>
          </a:p>
          <a:p>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25</a:t>
            </a:fld>
            <a:endParaRPr lang="en-US" altLang="zh-CN"/>
          </a:p>
        </p:txBody>
      </p:sp>
    </p:spTree>
    <p:extLst>
      <p:ext uri="{BB962C8B-B14F-4D97-AF65-F5344CB8AC3E}">
        <p14:creationId xmlns:p14="http://schemas.microsoft.com/office/powerpoint/2010/main" val="3501861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pPr>
              <a:defRPr/>
            </a:pPr>
            <a:fld id="{17E4CCDA-45BD-4723-B656-2AB9F38F1F85}" type="slidenum">
              <a:rPr lang="en-US" altLang="zh-CN" smtClean="0"/>
              <a:pPr>
                <a:defRPr/>
              </a:pPr>
              <a:t>33</a:t>
            </a:fld>
            <a:endParaRPr lang="en-US" altLang="zh-CN"/>
          </a:p>
        </p:txBody>
      </p:sp>
    </p:spTree>
    <p:extLst>
      <p:ext uri="{BB962C8B-B14F-4D97-AF65-F5344CB8AC3E}">
        <p14:creationId xmlns:p14="http://schemas.microsoft.com/office/powerpoint/2010/main" val="1065003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7869B8C-6DB4-414E-BA8C-D4E4F892C1BF}" type="slidenum">
              <a:rPr lang="en-US" altLang="zh-CN" sz="1300" smtClean="0"/>
              <a:pPr>
                <a:spcBef>
                  <a:spcPct val="0"/>
                </a:spcBef>
              </a:pPr>
              <a:t>47</a:t>
            </a:fld>
            <a:endParaRPr lang="en-US" altLang="zh-CN" sz="1300"/>
          </a:p>
        </p:txBody>
      </p:sp>
      <p:sp>
        <p:nvSpPr>
          <p:cNvPr id="14233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a:latin typeface="Arial" panose="020B0604020202020204" pitchFamily="34" charset="0"/>
              </a:rPr>
              <a:t>Intuitive Model by Mark Hill</a:t>
            </a:r>
          </a:p>
          <a:p>
            <a:pPr eaLnBrk="1" hangingPunct="1"/>
            <a:endParaRPr lang="en-US" altLang="zh-CN">
              <a:latin typeface="Arial" panose="020B0604020202020204" pitchFamily="34" charset="0"/>
            </a:endParaRPr>
          </a:p>
        </p:txBody>
      </p:sp>
      <p:sp>
        <p:nvSpPr>
          <p:cNvPr id="14234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2907412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EFDFE5-5331-4F67-9144-3C615CDBC0DA}" type="slidenum">
              <a:rPr lang="en-US" altLang="zh-CN" sz="1300" smtClean="0"/>
              <a:pPr>
                <a:spcBef>
                  <a:spcPct val="0"/>
                </a:spcBef>
              </a:pPr>
              <a:t>51</a:t>
            </a:fld>
            <a:endParaRPr lang="en-US" altLang="zh-CN" sz="1300"/>
          </a:p>
        </p:txBody>
      </p:sp>
      <p:sp>
        <p:nvSpPr>
          <p:cNvPr id="14745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008" tIns="48144" rIns="98008" bIns="48144"/>
          <a:lstStyle/>
          <a:p>
            <a:pPr eaLnBrk="1" hangingPunct="1"/>
            <a:r>
              <a:rPr lang="en-US" altLang="zh-CN">
                <a:latin typeface="Arial" panose="020B0604020202020204" pitchFamily="34" charset="0"/>
              </a:rPr>
              <a:t>Ask which affected?</a:t>
            </a:r>
          </a:p>
          <a:p>
            <a:pPr eaLnBrk="1" hangingPunct="1"/>
            <a:br>
              <a:rPr lang="en-US" altLang="zh-CN">
                <a:latin typeface="Arial" panose="020B0604020202020204" pitchFamily="34" charset="0"/>
              </a:rPr>
            </a:br>
            <a:r>
              <a:rPr lang="en-US" altLang="zh-CN">
                <a:latin typeface="Arial" panose="020B0604020202020204" pitchFamily="34" charset="0"/>
              </a:rPr>
              <a:t>Block size</a:t>
            </a:r>
          </a:p>
          <a:p>
            <a:pPr eaLnBrk="1" hangingPunct="1"/>
            <a:r>
              <a:rPr lang="en-US" altLang="zh-CN">
                <a:latin typeface="Arial" panose="020B0604020202020204" pitchFamily="34" charset="0"/>
              </a:rPr>
              <a:t>1) Compulsory</a:t>
            </a:r>
          </a:p>
          <a:p>
            <a:pPr eaLnBrk="1" hangingPunct="1"/>
            <a:r>
              <a:rPr lang="en-US" altLang="zh-CN">
                <a:latin typeface="Arial" panose="020B0604020202020204" pitchFamily="34" charset="0"/>
              </a:rPr>
              <a:t>2) More subtle, will change mapping</a:t>
            </a: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p:txBody>
      </p:sp>
      <p:sp>
        <p:nvSpPr>
          <p:cNvPr id="147460" name="Rectangle 3"/>
          <p:cNvSpPr>
            <a:spLocks noGrp="1" noRot="1" noChangeAspect="1" noChangeArrowheads="1" noTextEdit="1"/>
          </p:cNvSpPr>
          <p:nvPr>
            <p:ph type="sldImg"/>
          </p:nvPr>
        </p:nvSpPr>
        <p:spPr>
          <a:xfrm>
            <a:off x="1001713" y="774700"/>
            <a:ext cx="5097462" cy="3824288"/>
          </a:xfrm>
          <a:ln w="12700" cap="flat">
            <a:solidFill>
              <a:schemeClr val="tx1"/>
            </a:solidFill>
          </a:ln>
        </p:spPr>
      </p:sp>
    </p:spTree>
    <p:extLst>
      <p:ext uri="{BB962C8B-B14F-4D97-AF65-F5344CB8AC3E}">
        <p14:creationId xmlns:p14="http://schemas.microsoft.com/office/powerpoint/2010/main" val="6008528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jpeg"/><Relationship Id="rId1" Type="http://schemas.openxmlformats.org/officeDocument/2006/relationships/slideMaster" Target="../slideMasters/slideMaster6.xml"/><Relationship Id="rId4" Type="http://schemas.openxmlformats.org/officeDocument/2006/relationships/image" Target="../media/image11.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13" descr="Toyear2.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643688" y="5500688"/>
            <a:ext cx="10842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14" descr="Toyear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15250" y="5500688"/>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lvl1pPr>
              <a:defRPr>
                <a:solidFill>
                  <a:srgbClr val="00B0F0"/>
                </a:solidFill>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26486434"/>
      </p:ext>
    </p:extLst>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9F371D22-4666-4484-82AF-87F0F69408E6}" type="slidenum">
              <a:rPr lang="zh-CN" altLang="en-US"/>
              <a:pPr>
                <a:defRPr/>
              </a:pPr>
              <a:t>‹#›</a:t>
            </a:fld>
            <a:endParaRPr lang="en-US" altLang="zh-CN"/>
          </a:p>
        </p:txBody>
      </p:sp>
    </p:spTree>
    <p:extLst>
      <p:ext uri="{BB962C8B-B14F-4D97-AF65-F5344CB8AC3E}">
        <p14:creationId xmlns:p14="http://schemas.microsoft.com/office/powerpoint/2010/main" val="855634316"/>
      </p:ext>
    </p:extLst>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p:txBody>
          <a:bodyPr/>
          <a:lstStyle>
            <a:lvl1pPr>
              <a:defRPr/>
            </a:lvl1pPr>
          </a:lstStyle>
          <a:p>
            <a:pPr>
              <a:defRPr/>
            </a:pPr>
            <a:fld id="{60BE86B8-AF25-4EA1-8A1B-EC72AA9402E7}" type="slidenum">
              <a:rPr lang="zh-CN" altLang="en-US"/>
              <a:pPr>
                <a:defRPr/>
              </a:pPr>
              <a:t>‹#›</a:t>
            </a:fld>
            <a:endParaRPr lang="en-US" altLang="zh-CN"/>
          </a:p>
        </p:txBody>
      </p:sp>
    </p:spTree>
    <p:extLst>
      <p:ext uri="{BB962C8B-B14F-4D97-AF65-F5344CB8AC3E}">
        <p14:creationId xmlns:p14="http://schemas.microsoft.com/office/powerpoint/2010/main" val="1638221224"/>
      </p:ext>
    </p:extLst>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lvl1pPr>
              <a:defRPr/>
            </a:lvl1pPr>
          </a:lstStyle>
          <a:p>
            <a:pPr>
              <a:defRPr/>
            </a:pPr>
            <a:endParaRPr lang="en-US" altLang="zh-CN"/>
          </a:p>
        </p:txBody>
      </p:sp>
      <p:sp>
        <p:nvSpPr>
          <p:cNvPr id="7" name="灯片编号占位符 7"/>
          <p:cNvSpPr>
            <a:spLocks noGrp="1"/>
          </p:cNvSpPr>
          <p:nvPr>
            <p:ph type="sldNum" sz="quarter" idx="11"/>
          </p:nvPr>
        </p:nvSpPr>
        <p:spPr/>
        <p:txBody>
          <a:bodyPr/>
          <a:lstStyle>
            <a:lvl1pPr>
              <a:defRPr/>
            </a:lvl1pPr>
          </a:lstStyle>
          <a:p>
            <a:pPr>
              <a:defRPr/>
            </a:pPr>
            <a:fld id="{F4E9EF17-692C-42CD-9A01-56B4012500FA}" type="slidenum">
              <a:rPr lang="zh-CN" altLang="en-US"/>
              <a:pPr>
                <a:defRPr/>
              </a:pPr>
              <a:t>‹#›</a:t>
            </a:fld>
            <a:endParaRPr lang="en-US" altLang="zh-CN"/>
          </a:p>
        </p:txBody>
      </p:sp>
    </p:spTree>
    <p:extLst>
      <p:ext uri="{BB962C8B-B14F-4D97-AF65-F5344CB8AC3E}">
        <p14:creationId xmlns:p14="http://schemas.microsoft.com/office/powerpoint/2010/main" val="284238266"/>
      </p:ext>
    </p:extLst>
  </p:cSld>
  <p:clrMapOvr>
    <a:masterClrMapping/>
  </p:clrMapOvr>
  <p:transition spd="med">
    <p:random/>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0" y="274638"/>
            <a:ext cx="73914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45306B1C-972A-45C9-807E-5CDCD6EE4ACC}" type="slidenum">
              <a:rPr lang="zh-CN" altLang="en-US"/>
              <a:pPr>
                <a:defRPr/>
              </a:pPr>
              <a:t>‹#›</a:t>
            </a:fld>
            <a:endParaRPr lang="en-US" altLang="zh-CN"/>
          </a:p>
        </p:txBody>
      </p:sp>
    </p:spTree>
    <p:extLst>
      <p:ext uri="{BB962C8B-B14F-4D97-AF65-F5344CB8AC3E}">
        <p14:creationId xmlns:p14="http://schemas.microsoft.com/office/powerpoint/2010/main" val="845828850"/>
      </p:ext>
    </p:extLst>
  </p:cSld>
  <p:clrMapOvr>
    <a:masterClrMapping/>
  </p:clrMapOvr>
  <p:transition spd="med">
    <p:random/>
  </p:transition>
  <p:hf sldNum="0"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71575" y="0"/>
            <a:ext cx="7772400" cy="844550"/>
          </a:xfrm>
        </p:spPr>
        <p:txBody>
          <a:bodyPr/>
          <a:lstStyle/>
          <a:p>
            <a:r>
              <a:rPr lang="zh-CN" altLang="en-US"/>
              <a:t>单击此处编辑母版标题样式</a:t>
            </a:r>
          </a:p>
        </p:txBody>
      </p:sp>
      <p:sp>
        <p:nvSpPr>
          <p:cNvPr id="3" name="表格占位符 2"/>
          <p:cNvSpPr>
            <a:spLocks noGrp="1"/>
          </p:cNvSpPr>
          <p:nvPr>
            <p:ph type="tbl" idx="1"/>
          </p:nvPr>
        </p:nvSpPr>
        <p:spPr>
          <a:xfrm>
            <a:off x="685800" y="1143000"/>
            <a:ext cx="8172450" cy="4762500"/>
          </a:xfrm>
        </p:spPr>
        <p:txBody>
          <a:bodyPr/>
          <a:lstStyle/>
          <a:p>
            <a:pPr lvl="0"/>
            <a:r>
              <a:rPr lang="zh-CN" altLang="en-US" noProof="0"/>
              <a:t>单击图标添加表格</a:t>
            </a:r>
          </a:p>
        </p:txBody>
      </p:sp>
      <p:sp>
        <p:nvSpPr>
          <p:cNvPr id="4" name="日期占位符 4"/>
          <p:cNvSpPr>
            <a:spLocks noGrp="1"/>
          </p:cNvSpPr>
          <p:nvPr>
            <p:ph type="dt" sz="half" idx="10"/>
          </p:nvPr>
        </p:nvSpPr>
        <p:spPr>
          <a:xfrm>
            <a:off x="0" y="6400800"/>
            <a:ext cx="3276600" cy="457200"/>
          </a:xfrm>
        </p:spPr>
        <p:txBody>
          <a:bodyPr/>
          <a:lstStyle>
            <a:lvl1pPr>
              <a:defRPr/>
            </a:lvl1pPr>
          </a:lstStyle>
          <a:p>
            <a:pPr>
              <a:defRPr/>
            </a:pPr>
            <a:endParaRPr lang="en-US" altLang="zh-CN"/>
          </a:p>
        </p:txBody>
      </p:sp>
    </p:spTree>
    <p:extLst>
      <p:ext uri="{BB962C8B-B14F-4D97-AF65-F5344CB8AC3E}">
        <p14:creationId xmlns:p14="http://schemas.microsoft.com/office/powerpoint/2010/main" val="3617480226"/>
      </p:ext>
    </p:extLst>
  </p:cSld>
  <p:clrMapOvr>
    <a:masterClrMapping/>
  </p:clrMapOvr>
  <p:transition spd="med">
    <p:random/>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08050"/>
          </a:xfrm>
        </p:spPr>
        <p:txBody>
          <a:bodyPr/>
          <a:lstStyle/>
          <a:p>
            <a:r>
              <a:rPr lang="zh-CN" altLang="en-US"/>
              <a:t>单击此处编辑母版标题样式</a:t>
            </a:r>
          </a:p>
        </p:txBody>
      </p:sp>
      <p:sp>
        <p:nvSpPr>
          <p:cNvPr id="3" name="图表占位符 2"/>
          <p:cNvSpPr>
            <a:spLocks noGrp="1"/>
          </p:cNvSpPr>
          <p:nvPr>
            <p:ph type="chart" idx="1"/>
          </p:nvPr>
        </p:nvSpPr>
        <p:spPr>
          <a:xfrm>
            <a:off x="250825" y="1196975"/>
            <a:ext cx="8642350" cy="4724400"/>
          </a:xfrm>
        </p:spPr>
        <p:txBody>
          <a:bodyPr/>
          <a:lstStyle/>
          <a:p>
            <a:pPr lvl="0"/>
            <a:r>
              <a:rPr lang="zh-CN" altLang="en-US" noProof="0"/>
              <a:t>单击图标添加图表</a:t>
            </a:r>
          </a:p>
        </p:txBody>
      </p:sp>
    </p:spTree>
    <p:extLst>
      <p:ext uri="{BB962C8B-B14F-4D97-AF65-F5344CB8AC3E}">
        <p14:creationId xmlns:p14="http://schemas.microsoft.com/office/powerpoint/2010/main" val="839915529"/>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D07E73FE-469E-469F-8A9C-212FC5C801A4}" type="slidenum">
              <a:rPr lang="en-US" altLang="zh-CN"/>
              <a:pPr>
                <a:defRPr/>
              </a:pPr>
              <a:t>‹#›</a:t>
            </a:fld>
            <a:endParaRPr lang="en-US" altLang="zh-CN"/>
          </a:p>
        </p:txBody>
      </p:sp>
    </p:spTree>
    <p:extLst>
      <p:ext uri="{BB962C8B-B14F-4D97-AF65-F5344CB8AC3E}">
        <p14:creationId xmlns:p14="http://schemas.microsoft.com/office/powerpoint/2010/main" val="3262530499"/>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525CF0A-FBC5-45D9-B7BE-ABD07A1602DF}" type="slidenum">
              <a:rPr lang="en-US" altLang="zh-CN"/>
              <a:pPr>
                <a:defRPr/>
              </a:pPr>
              <a:t>‹#›</a:t>
            </a:fld>
            <a:endParaRPr lang="en-US" altLang="zh-CN"/>
          </a:p>
        </p:txBody>
      </p:sp>
    </p:spTree>
    <p:extLst>
      <p:ext uri="{BB962C8B-B14F-4D97-AF65-F5344CB8AC3E}">
        <p14:creationId xmlns:p14="http://schemas.microsoft.com/office/powerpoint/2010/main" val="1094056221"/>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69B9CC89-DA0C-46CE-88C0-63944D226E7D}" type="slidenum">
              <a:rPr lang="en-US" altLang="zh-CN"/>
              <a:pPr>
                <a:defRPr/>
              </a:pPr>
              <a:t>‹#›</a:t>
            </a:fld>
            <a:endParaRPr lang="en-US" altLang="zh-CN"/>
          </a:p>
        </p:txBody>
      </p:sp>
    </p:spTree>
    <p:extLst>
      <p:ext uri="{BB962C8B-B14F-4D97-AF65-F5344CB8AC3E}">
        <p14:creationId xmlns:p14="http://schemas.microsoft.com/office/powerpoint/2010/main" val="1910575239"/>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3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
        <p:nvSpPr>
          <p:cNvPr id="4" name="内容占位符 3"/>
          <p:cNvSpPr>
            <a:spLocks noGrp="1"/>
          </p:cNvSpPr>
          <p:nvPr>
            <p:ph sz="half" idx="2"/>
          </p:nvPr>
        </p:nvSpPr>
        <p:spPr>
          <a:xfrm>
            <a:off x="4714876" y="121442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A19D158-6A14-4074-A6FD-A3FE5C9B1532}" type="slidenum">
              <a:rPr lang="en-US" altLang="zh-CN"/>
              <a:pPr>
                <a:defRPr/>
              </a:pPr>
              <a:t>‹#›</a:t>
            </a:fld>
            <a:endParaRPr lang="en-US" altLang="zh-CN"/>
          </a:p>
        </p:txBody>
      </p:sp>
    </p:spTree>
    <p:extLst>
      <p:ext uri="{BB962C8B-B14F-4D97-AF65-F5344CB8AC3E}">
        <p14:creationId xmlns:p14="http://schemas.microsoft.com/office/powerpoint/2010/main" val="2122784285"/>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257" descr="eagle_blu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286500"/>
            <a:ext cx="684213"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19847732"/>
      </p:ext>
    </p:extLst>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0034" y="1214422"/>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0034" y="1854184"/>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87859" y="1214422"/>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87859" y="1854184"/>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8"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9"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1702C6F4-D5E7-4A12-8E52-1ED88B6A6323}" type="slidenum">
              <a:rPr lang="en-US" altLang="zh-CN"/>
              <a:pPr>
                <a:defRPr/>
              </a:pPr>
              <a:t>‹#›</a:t>
            </a:fld>
            <a:endParaRPr lang="en-US" altLang="zh-CN"/>
          </a:p>
        </p:txBody>
      </p:sp>
    </p:spTree>
    <p:extLst>
      <p:ext uri="{BB962C8B-B14F-4D97-AF65-F5344CB8AC3E}">
        <p14:creationId xmlns:p14="http://schemas.microsoft.com/office/powerpoint/2010/main" val="2068727110"/>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06C72855-2450-423B-9FDF-74F69E2F23B3}" type="slidenum">
              <a:rPr lang="en-US" altLang="zh-CN"/>
              <a:pPr>
                <a:defRPr/>
              </a:pPr>
              <a:t>‹#›</a:t>
            </a:fld>
            <a:endParaRPr lang="en-US" altLang="zh-CN"/>
          </a:p>
        </p:txBody>
      </p:sp>
    </p:spTree>
    <p:extLst>
      <p:ext uri="{BB962C8B-B14F-4D97-AF65-F5344CB8AC3E}">
        <p14:creationId xmlns:p14="http://schemas.microsoft.com/office/powerpoint/2010/main" val="663355095"/>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3"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4"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293FAB16-41C3-4746-98C7-B211F00F0454}" type="slidenum">
              <a:rPr lang="en-US" altLang="zh-CN"/>
              <a:pPr>
                <a:defRPr/>
              </a:pPr>
              <a:t>‹#›</a:t>
            </a:fld>
            <a:endParaRPr lang="en-US" altLang="zh-CN"/>
          </a:p>
        </p:txBody>
      </p:sp>
    </p:spTree>
    <p:extLst>
      <p:ext uri="{BB962C8B-B14F-4D97-AF65-F5344CB8AC3E}">
        <p14:creationId xmlns:p14="http://schemas.microsoft.com/office/powerpoint/2010/main" val="3388915437"/>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AF5D187F-1EB7-40B6-8A39-D98B388F59AA}" type="slidenum">
              <a:rPr lang="en-US" altLang="zh-CN"/>
              <a:pPr>
                <a:defRPr/>
              </a:pPr>
              <a:t>‹#›</a:t>
            </a:fld>
            <a:endParaRPr lang="en-US" altLang="zh-CN"/>
          </a:p>
        </p:txBody>
      </p:sp>
    </p:spTree>
    <p:extLst>
      <p:ext uri="{BB962C8B-B14F-4D97-AF65-F5344CB8AC3E}">
        <p14:creationId xmlns:p14="http://schemas.microsoft.com/office/powerpoint/2010/main" val="12298916"/>
      </p:ext>
    </p:extLst>
  </p:cSld>
  <p:clrMapOvr>
    <a:masterClrMapping/>
  </p:clrMapOvr>
  <p:transition spd="med">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Footer Placeholder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7" name="Slide Number Placeholder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8FB9FA9-9FC2-4228-A2BD-53DC3B11DFC5}" type="slidenum">
              <a:rPr lang="en-US" altLang="zh-CN"/>
              <a:pPr>
                <a:defRPr/>
              </a:pPr>
              <a:t>‹#›</a:t>
            </a:fld>
            <a:endParaRPr lang="en-US" altLang="zh-CN"/>
          </a:p>
        </p:txBody>
      </p:sp>
    </p:spTree>
    <p:extLst>
      <p:ext uri="{BB962C8B-B14F-4D97-AF65-F5344CB8AC3E}">
        <p14:creationId xmlns:p14="http://schemas.microsoft.com/office/powerpoint/2010/main" val="86552789"/>
      </p:ext>
    </p:extLst>
  </p:cSld>
  <p:clrMapOvr>
    <a:masterClrMapping/>
  </p:clrMapOvr>
  <p:transition spd="med">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5C39511D-9540-4231-A5C8-22ADF7E415BC}" type="slidenum">
              <a:rPr lang="en-US" altLang="zh-CN"/>
              <a:pPr>
                <a:defRPr/>
              </a:pPr>
              <a:t>‹#›</a:t>
            </a:fld>
            <a:endParaRPr lang="en-US" altLang="zh-CN"/>
          </a:p>
        </p:txBody>
      </p:sp>
    </p:spTree>
    <p:extLst>
      <p:ext uri="{BB962C8B-B14F-4D97-AF65-F5344CB8AC3E}">
        <p14:creationId xmlns:p14="http://schemas.microsoft.com/office/powerpoint/2010/main" val="2231417924"/>
      </p:ext>
    </p:extLst>
  </p:cSld>
  <p:clrMapOvr>
    <a:masterClrMapping/>
  </p:clrMapOvr>
  <p:transition spd="med">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p:spPr>
        <p:txBody>
          <a:bodyPr/>
          <a:lstStyle>
            <a:lvl1pPr eaLnBrk="1" hangingPunct="1">
              <a:defRPr>
                <a:latin typeface="Arial" charset="0"/>
              </a:defRPr>
            </a:lvl1pPr>
          </a:lstStyle>
          <a:p>
            <a:pPr>
              <a:defRPr/>
            </a:pPr>
            <a:endParaRPr lang="en-US" altLang="zh-CN"/>
          </a:p>
        </p:txBody>
      </p:sp>
      <p:sp>
        <p:nvSpPr>
          <p:cNvPr id="5" name="Rectangle 5"/>
          <p:cNvSpPr>
            <a:spLocks noGrp="1" noChangeArrowheads="1"/>
          </p:cNvSpPr>
          <p:nvPr>
            <p:ph type="ftr" sz="quarter" idx="11"/>
          </p:nvPr>
        </p:nvSpPr>
        <p:spPr>
          <a:xfrm>
            <a:off x="3124200" y="6245225"/>
            <a:ext cx="2895600" cy="476250"/>
          </a:xfrm>
          <a:prstGeom prst="rect">
            <a:avLst/>
          </a:prstGeom>
        </p:spPr>
        <p:txBody>
          <a:bodyPr/>
          <a:lstStyle>
            <a:lvl1pPr eaLnBrk="1" hangingPunct="1">
              <a:defRPr>
                <a:latin typeface="Arial" charset="0"/>
              </a:defRPr>
            </a:lvl1pPr>
          </a:lstStyle>
          <a:p>
            <a:pPr>
              <a:defRPr/>
            </a:pPr>
            <a:endParaRPr lang="en-US" altLang="zh-CN"/>
          </a:p>
        </p:txBody>
      </p:sp>
      <p:sp>
        <p:nvSpPr>
          <p:cNvPr id="6" name="Rectangle 6"/>
          <p:cNvSpPr>
            <a:spLocks noGrp="1" noChangeArrowheads="1"/>
          </p:cNvSpPr>
          <p:nvPr>
            <p:ph type="sldNum" sz="quarter" idx="12"/>
          </p:nvPr>
        </p:nvSpPr>
        <p:spPr>
          <a:xfrm>
            <a:off x="6553200" y="6245225"/>
            <a:ext cx="2133600" cy="476250"/>
          </a:xfrm>
          <a:prstGeom prst="rect">
            <a:avLst/>
          </a:prstGeom>
        </p:spPr>
        <p:txBody>
          <a:bodyPr vert="horz" wrap="square" lIns="91440" tIns="45720" rIns="91440" bIns="45720" numCol="1" anchor="t" anchorCtr="0" compatLnSpc="1">
            <a:prstTxWarp prst="textNoShape">
              <a:avLst/>
            </a:prstTxWarp>
          </a:bodyPr>
          <a:lstStyle>
            <a:lvl1pPr eaLnBrk="1" hangingPunct="1">
              <a:defRPr/>
            </a:lvl1pPr>
          </a:lstStyle>
          <a:p>
            <a:pPr>
              <a:defRPr/>
            </a:pPr>
            <a:fld id="{7940A51D-8F4C-4F9D-9FB6-E616293D9CD9}" type="slidenum">
              <a:rPr lang="en-US" altLang="zh-CN"/>
              <a:pPr>
                <a:defRPr/>
              </a:pPr>
              <a:t>‹#›</a:t>
            </a:fld>
            <a:endParaRPr lang="en-US" altLang="zh-CN"/>
          </a:p>
        </p:txBody>
      </p:sp>
    </p:spTree>
    <p:extLst>
      <p:ext uri="{BB962C8B-B14F-4D97-AF65-F5344CB8AC3E}">
        <p14:creationId xmlns:p14="http://schemas.microsoft.com/office/powerpoint/2010/main" val="3345629629"/>
      </p:ext>
    </p:extLst>
  </p:cSld>
  <p:clrMapOvr>
    <a:masterClrMapping/>
  </p:clrMapOvr>
  <p:transition spd="med">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EBB7585-41F1-4C43-8AE8-CDC24989FEEB}" type="slidenum">
              <a:rPr lang="en-US" altLang="zh-CN"/>
              <a:pPr>
                <a:defRPr/>
              </a:pPr>
              <a:t>‹#›</a:t>
            </a:fld>
            <a:endParaRPr lang="en-US" altLang="zh-CN"/>
          </a:p>
        </p:txBody>
      </p:sp>
    </p:spTree>
    <p:extLst>
      <p:ext uri="{BB962C8B-B14F-4D97-AF65-F5344CB8AC3E}">
        <p14:creationId xmlns:p14="http://schemas.microsoft.com/office/powerpoint/2010/main" val="1832542876"/>
      </p:ext>
    </p:extLst>
  </p:cSld>
  <p:clrMapOvr>
    <a:masterClrMapping/>
  </p:clrMapOvr>
  <p:transition spd="med">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638D653-E248-4BB2-9DA5-D3EC4D556B77}" type="slidenum">
              <a:rPr lang="en-US" altLang="zh-CN"/>
              <a:pPr>
                <a:defRPr/>
              </a:pPr>
              <a:t>‹#›</a:t>
            </a:fld>
            <a:endParaRPr lang="en-US" altLang="zh-CN"/>
          </a:p>
        </p:txBody>
      </p:sp>
    </p:spTree>
    <p:extLst>
      <p:ext uri="{BB962C8B-B14F-4D97-AF65-F5344CB8AC3E}">
        <p14:creationId xmlns:p14="http://schemas.microsoft.com/office/powerpoint/2010/main" val="853579977"/>
      </p:ext>
    </p:extLst>
  </p:cSld>
  <p:clrMapOvr>
    <a:masterClrMapping/>
  </p:clrMapOvr>
  <p:transition spd="med">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89DB27E-DEA6-4941-9349-292D575E1E34}" type="slidenum">
              <a:rPr lang="en-US" altLang="zh-CN"/>
              <a:pPr>
                <a:defRPr/>
              </a:pPr>
              <a:t>‹#›</a:t>
            </a:fld>
            <a:endParaRPr lang="en-US" altLang="zh-CN"/>
          </a:p>
        </p:txBody>
      </p:sp>
    </p:spTree>
    <p:extLst>
      <p:ext uri="{BB962C8B-B14F-4D97-AF65-F5344CB8AC3E}">
        <p14:creationId xmlns:p14="http://schemas.microsoft.com/office/powerpoint/2010/main" val="3965472443"/>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5"/>
          <p:cNvSpPr>
            <a:spLocks noGrp="1"/>
          </p:cNvSpPr>
          <p:nvPr>
            <p:ph type="sldNum" sz="quarter" idx="10"/>
          </p:nvPr>
        </p:nvSpPr>
        <p:spPr/>
        <p:txBody>
          <a:bodyPr/>
          <a:lstStyle>
            <a:lvl1pPr>
              <a:defRPr/>
            </a:lvl1pPr>
          </a:lstStyle>
          <a:p>
            <a:pPr>
              <a:defRPr/>
            </a:pPr>
            <a:fld id="{0790FFFA-5B83-4E84-9EA9-9F9310318CC4}" type="slidenum">
              <a:rPr lang="zh-CN" altLang="en-US"/>
              <a:pPr>
                <a:defRPr/>
              </a:pPr>
              <a:t>‹#›</a:t>
            </a:fld>
            <a:endParaRPr lang="en-US" altLang="zh-CN"/>
          </a:p>
        </p:txBody>
      </p:sp>
    </p:spTree>
    <p:extLst>
      <p:ext uri="{BB962C8B-B14F-4D97-AF65-F5344CB8AC3E}">
        <p14:creationId xmlns:p14="http://schemas.microsoft.com/office/powerpoint/2010/main" val="3214595352"/>
      </p:ext>
    </p:extLst>
  </p:cSld>
  <p:clrMapOvr>
    <a:masterClrMapping/>
  </p:clrMapOvr>
  <p:transition spd="med">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AB1209-F681-4AFF-881F-0016F1188A23}" type="slidenum">
              <a:rPr lang="en-US" altLang="zh-CN"/>
              <a:pPr>
                <a:defRPr/>
              </a:pPr>
              <a:t>‹#›</a:t>
            </a:fld>
            <a:endParaRPr lang="en-US" altLang="zh-CN"/>
          </a:p>
        </p:txBody>
      </p:sp>
    </p:spTree>
    <p:extLst>
      <p:ext uri="{BB962C8B-B14F-4D97-AF65-F5344CB8AC3E}">
        <p14:creationId xmlns:p14="http://schemas.microsoft.com/office/powerpoint/2010/main" val="77383411"/>
      </p:ext>
    </p:extLst>
  </p:cSld>
  <p:clrMapOvr>
    <a:masterClrMapping/>
  </p:clrMapOvr>
  <p:transition spd="med">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22A0419-613D-4B44-8A98-FF01EB780315}" type="slidenum">
              <a:rPr lang="en-US" altLang="zh-CN"/>
              <a:pPr>
                <a:defRPr/>
              </a:pPr>
              <a:t>‹#›</a:t>
            </a:fld>
            <a:endParaRPr lang="en-US" altLang="zh-CN"/>
          </a:p>
        </p:txBody>
      </p:sp>
    </p:spTree>
    <p:extLst>
      <p:ext uri="{BB962C8B-B14F-4D97-AF65-F5344CB8AC3E}">
        <p14:creationId xmlns:p14="http://schemas.microsoft.com/office/powerpoint/2010/main" val="4138474251"/>
      </p:ext>
    </p:extLst>
  </p:cSld>
  <p:clrMapOvr>
    <a:masterClrMapping/>
  </p:clrMapOvr>
  <p:transition spd="med">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FCA3759-4FD7-4F7F-97FB-75D37FF97EE1}" type="slidenum">
              <a:rPr lang="en-US" altLang="zh-CN"/>
              <a:pPr>
                <a:defRPr/>
              </a:pPr>
              <a:t>‹#›</a:t>
            </a:fld>
            <a:endParaRPr lang="en-US" altLang="zh-CN"/>
          </a:p>
        </p:txBody>
      </p:sp>
    </p:spTree>
    <p:extLst>
      <p:ext uri="{BB962C8B-B14F-4D97-AF65-F5344CB8AC3E}">
        <p14:creationId xmlns:p14="http://schemas.microsoft.com/office/powerpoint/2010/main" val="3540787513"/>
      </p:ext>
    </p:extLst>
  </p:cSld>
  <p:clrMapOvr>
    <a:masterClrMapping/>
  </p:clrMapOvr>
  <p:transition spd="med">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DB8D270B-FC5C-4354-918D-A71594283C31}" type="slidenum">
              <a:rPr lang="en-US" altLang="zh-CN"/>
              <a:pPr>
                <a:defRPr/>
              </a:pPr>
              <a:t>‹#›</a:t>
            </a:fld>
            <a:endParaRPr lang="en-US" altLang="zh-CN"/>
          </a:p>
        </p:txBody>
      </p:sp>
    </p:spTree>
    <p:extLst>
      <p:ext uri="{BB962C8B-B14F-4D97-AF65-F5344CB8AC3E}">
        <p14:creationId xmlns:p14="http://schemas.microsoft.com/office/powerpoint/2010/main" val="2540925693"/>
      </p:ext>
    </p:extLst>
  </p:cSld>
  <p:clrMapOvr>
    <a:masterClrMapping/>
  </p:clrMapOvr>
  <p:transition spd="med">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2C3289-6E9D-4559-A19C-3F6E6861D79A}" type="slidenum">
              <a:rPr lang="en-US" altLang="zh-CN"/>
              <a:pPr>
                <a:defRPr/>
              </a:pPr>
              <a:t>‹#›</a:t>
            </a:fld>
            <a:endParaRPr lang="en-US" altLang="zh-CN"/>
          </a:p>
        </p:txBody>
      </p:sp>
    </p:spTree>
    <p:extLst>
      <p:ext uri="{BB962C8B-B14F-4D97-AF65-F5344CB8AC3E}">
        <p14:creationId xmlns:p14="http://schemas.microsoft.com/office/powerpoint/2010/main" val="2622819614"/>
      </p:ext>
    </p:extLst>
  </p:cSld>
  <p:clrMapOvr>
    <a:masterClrMapping/>
  </p:clrMapOvr>
  <p:transition spd="med">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84FA72-ED5B-47B5-8A7D-B56711E055BE}" type="slidenum">
              <a:rPr lang="en-US" altLang="zh-CN"/>
              <a:pPr>
                <a:defRPr/>
              </a:pPr>
              <a:t>‹#›</a:t>
            </a:fld>
            <a:endParaRPr lang="en-US" altLang="zh-CN"/>
          </a:p>
        </p:txBody>
      </p:sp>
    </p:spTree>
    <p:extLst>
      <p:ext uri="{BB962C8B-B14F-4D97-AF65-F5344CB8AC3E}">
        <p14:creationId xmlns:p14="http://schemas.microsoft.com/office/powerpoint/2010/main" val="816047258"/>
      </p:ext>
    </p:extLst>
  </p:cSld>
  <p:clrMapOvr>
    <a:masterClrMapping/>
  </p:clrMapOvr>
  <p:transition spd="med">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E690FE7-B2AC-495C-AE28-8CC8E6ACD95C}" type="slidenum">
              <a:rPr lang="en-US" altLang="zh-CN"/>
              <a:pPr>
                <a:defRPr/>
              </a:pPr>
              <a:t>‹#›</a:t>
            </a:fld>
            <a:endParaRPr lang="en-US" altLang="zh-CN"/>
          </a:p>
        </p:txBody>
      </p:sp>
    </p:spTree>
    <p:extLst>
      <p:ext uri="{BB962C8B-B14F-4D97-AF65-F5344CB8AC3E}">
        <p14:creationId xmlns:p14="http://schemas.microsoft.com/office/powerpoint/2010/main" val="2452314868"/>
      </p:ext>
    </p:extLst>
  </p:cSld>
  <p:clrMapOvr>
    <a:masterClrMapping/>
  </p:clrMapOvr>
  <p:transition spd="med">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37C1D6-EE74-4FFD-BA41-3C8A5E76647F}" type="slidenum">
              <a:rPr lang="en-US" altLang="zh-CN"/>
              <a:pPr>
                <a:defRPr/>
              </a:pPr>
              <a:t>‹#›</a:t>
            </a:fld>
            <a:endParaRPr lang="en-US" altLang="zh-CN"/>
          </a:p>
        </p:txBody>
      </p:sp>
    </p:spTree>
    <p:extLst>
      <p:ext uri="{BB962C8B-B14F-4D97-AF65-F5344CB8AC3E}">
        <p14:creationId xmlns:p14="http://schemas.microsoft.com/office/powerpoint/2010/main" val="1381395276"/>
      </p:ext>
    </p:extLst>
  </p:cSld>
  <p:clrMapOvr>
    <a:masterClrMapping/>
  </p:clrMapOvr>
  <p:transition spd="med">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1156BC2-725B-42A6-B9A3-B220BA5C02E2}" type="slidenum">
              <a:rPr lang="en-US" altLang="zh-CN"/>
              <a:pPr>
                <a:defRPr/>
              </a:pPr>
              <a:t>‹#›</a:t>
            </a:fld>
            <a:endParaRPr lang="en-US" altLang="zh-CN"/>
          </a:p>
        </p:txBody>
      </p:sp>
    </p:spTree>
    <p:extLst>
      <p:ext uri="{BB962C8B-B14F-4D97-AF65-F5344CB8AC3E}">
        <p14:creationId xmlns:p14="http://schemas.microsoft.com/office/powerpoint/2010/main" val="3096518077"/>
      </p:ext>
    </p:extLst>
  </p:cSld>
  <p:clrMapOvr>
    <a:masterClrMapping/>
  </p:clrMapOvr>
  <p:transition spd="med">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E2B754B-DD11-49D3-8FBC-0EC9918E327D}" type="slidenum">
              <a:rPr lang="en-US" altLang="zh-CN"/>
              <a:pPr>
                <a:defRPr/>
              </a:pPr>
              <a:t>‹#›</a:t>
            </a:fld>
            <a:endParaRPr lang="en-US" altLang="zh-CN"/>
          </a:p>
        </p:txBody>
      </p:sp>
    </p:spTree>
    <p:extLst>
      <p:ext uri="{BB962C8B-B14F-4D97-AF65-F5344CB8AC3E}">
        <p14:creationId xmlns:p14="http://schemas.microsoft.com/office/powerpoint/2010/main" val="3381999031"/>
      </p:ext>
    </p:extLst>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BA568D0D-AFA3-4F42-959D-91D4DDBF3EF6}" type="slidenum">
              <a:rPr lang="zh-CN" altLang="en-US"/>
              <a:pPr>
                <a:defRPr/>
              </a:pPr>
              <a:t>‹#›</a:t>
            </a:fld>
            <a:endParaRPr lang="en-US" altLang="zh-CN"/>
          </a:p>
        </p:txBody>
      </p:sp>
    </p:spTree>
    <p:extLst>
      <p:ext uri="{BB962C8B-B14F-4D97-AF65-F5344CB8AC3E}">
        <p14:creationId xmlns:p14="http://schemas.microsoft.com/office/powerpoint/2010/main" val="228719074"/>
      </p:ext>
    </p:extLst>
  </p:cSld>
  <p:clrMapOvr>
    <a:masterClrMapping/>
  </p:clrMapOvr>
  <p:transition spd="med">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256E591-D2AA-431A-AD79-18AC2B5AF588}" type="slidenum">
              <a:rPr lang="en-US" altLang="zh-CN"/>
              <a:pPr>
                <a:defRPr/>
              </a:pPr>
              <a:t>‹#›</a:t>
            </a:fld>
            <a:endParaRPr lang="en-US" altLang="zh-CN"/>
          </a:p>
        </p:txBody>
      </p:sp>
    </p:spTree>
    <p:extLst>
      <p:ext uri="{BB962C8B-B14F-4D97-AF65-F5344CB8AC3E}">
        <p14:creationId xmlns:p14="http://schemas.microsoft.com/office/powerpoint/2010/main" val="4142368054"/>
      </p:ext>
    </p:extLst>
  </p:cSld>
  <p:clrMapOvr>
    <a:masterClrMapping/>
  </p:clrMapOvr>
  <p:transition spd="med">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5123"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A80998-D8A5-4FFB-BCBB-1BF436372C58}" type="slidenum">
              <a:rPr lang="en-US" altLang="zh-CN"/>
              <a:pPr>
                <a:defRPr/>
              </a:pPr>
              <a:t>‹#›</a:t>
            </a:fld>
            <a:endParaRPr lang="en-US" altLang="zh-CN"/>
          </a:p>
        </p:txBody>
      </p:sp>
    </p:spTree>
    <p:extLst>
      <p:ext uri="{BB962C8B-B14F-4D97-AF65-F5344CB8AC3E}">
        <p14:creationId xmlns:p14="http://schemas.microsoft.com/office/powerpoint/2010/main" val="4144047909"/>
      </p:ext>
    </p:extLst>
  </p:cSld>
  <p:clrMapOvr>
    <a:masterClrMapping/>
  </p:clrMapOvr>
  <p:transition spd="med">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DC46A5A-C45F-4D3A-9B6F-DAC950B3DB44}" type="slidenum">
              <a:rPr lang="en-US" altLang="zh-CN"/>
              <a:pPr>
                <a:defRPr/>
              </a:pPr>
              <a:t>‹#›</a:t>
            </a:fld>
            <a:endParaRPr lang="en-US" altLang="zh-CN"/>
          </a:p>
        </p:txBody>
      </p:sp>
    </p:spTree>
    <p:extLst>
      <p:ext uri="{BB962C8B-B14F-4D97-AF65-F5344CB8AC3E}">
        <p14:creationId xmlns:p14="http://schemas.microsoft.com/office/powerpoint/2010/main" val="1822581651"/>
      </p:ext>
    </p:extLst>
  </p:cSld>
  <p:clrMapOvr>
    <a:masterClrMapping/>
  </p:clrMapOvr>
  <p:transition spd="med">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4615D3D-D0F4-465C-8C5C-F782AEE5D3B4}" type="slidenum">
              <a:rPr lang="en-US" altLang="zh-CN"/>
              <a:pPr>
                <a:defRPr/>
              </a:pPr>
              <a:t>‹#›</a:t>
            </a:fld>
            <a:endParaRPr lang="en-US" altLang="zh-CN"/>
          </a:p>
        </p:txBody>
      </p:sp>
    </p:spTree>
    <p:extLst>
      <p:ext uri="{BB962C8B-B14F-4D97-AF65-F5344CB8AC3E}">
        <p14:creationId xmlns:p14="http://schemas.microsoft.com/office/powerpoint/2010/main" val="2299365139"/>
      </p:ext>
    </p:extLst>
  </p:cSld>
  <p:clrMapOvr>
    <a:masterClrMapping/>
  </p:clrMapOvr>
  <p:transition spd="med">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3D7D84-C7AF-4C55-B2C2-D35685ADB749}" type="slidenum">
              <a:rPr lang="en-US" altLang="zh-CN"/>
              <a:pPr>
                <a:defRPr/>
              </a:pPr>
              <a:t>‹#›</a:t>
            </a:fld>
            <a:endParaRPr lang="en-US" altLang="zh-CN"/>
          </a:p>
        </p:txBody>
      </p:sp>
    </p:spTree>
    <p:extLst>
      <p:ext uri="{BB962C8B-B14F-4D97-AF65-F5344CB8AC3E}">
        <p14:creationId xmlns:p14="http://schemas.microsoft.com/office/powerpoint/2010/main" val="1663031849"/>
      </p:ext>
    </p:extLst>
  </p:cSld>
  <p:clrMapOvr>
    <a:masterClrMapping/>
  </p:clrMapOvr>
  <p:transition spd="med">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EF89EB-5C4E-4650-B934-81A50B159970}" type="slidenum">
              <a:rPr lang="en-US" altLang="zh-CN"/>
              <a:pPr>
                <a:defRPr/>
              </a:pPr>
              <a:t>‹#›</a:t>
            </a:fld>
            <a:endParaRPr lang="en-US" altLang="zh-CN"/>
          </a:p>
        </p:txBody>
      </p:sp>
    </p:spTree>
    <p:extLst>
      <p:ext uri="{BB962C8B-B14F-4D97-AF65-F5344CB8AC3E}">
        <p14:creationId xmlns:p14="http://schemas.microsoft.com/office/powerpoint/2010/main" val="2309816161"/>
      </p:ext>
    </p:extLst>
  </p:cSld>
  <p:clrMapOvr>
    <a:masterClrMapping/>
  </p:clrMapOvr>
  <p:transition spd="med">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2B8086A-C818-41BD-BD2F-62C657BBD5D5}" type="slidenum">
              <a:rPr lang="en-US" altLang="zh-CN"/>
              <a:pPr>
                <a:defRPr/>
              </a:pPr>
              <a:t>‹#›</a:t>
            </a:fld>
            <a:endParaRPr lang="en-US" altLang="zh-CN"/>
          </a:p>
        </p:txBody>
      </p:sp>
    </p:spTree>
    <p:extLst>
      <p:ext uri="{BB962C8B-B14F-4D97-AF65-F5344CB8AC3E}">
        <p14:creationId xmlns:p14="http://schemas.microsoft.com/office/powerpoint/2010/main" val="1389285093"/>
      </p:ext>
    </p:extLst>
  </p:cSld>
  <p:clrMapOvr>
    <a:masterClrMapping/>
  </p:clrMapOvr>
  <p:transition spd="med">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7FE8ECE-2AC5-4109-84CD-D877B0C2A3F5}" type="slidenum">
              <a:rPr lang="en-US" altLang="zh-CN"/>
              <a:pPr>
                <a:defRPr/>
              </a:pPr>
              <a:t>‹#›</a:t>
            </a:fld>
            <a:endParaRPr lang="en-US" altLang="zh-CN"/>
          </a:p>
        </p:txBody>
      </p:sp>
    </p:spTree>
    <p:extLst>
      <p:ext uri="{BB962C8B-B14F-4D97-AF65-F5344CB8AC3E}">
        <p14:creationId xmlns:p14="http://schemas.microsoft.com/office/powerpoint/2010/main" val="1919391639"/>
      </p:ext>
    </p:extLst>
  </p:cSld>
  <p:clrMapOvr>
    <a:masterClrMapping/>
  </p:clrMapOvr>
  <p:transition spd="med">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7346B53-CC25-4048-88F8-B2696AF1D949}" type="slidenum">
              <a:rPr lang="en-US" altLang="zh-CN"/>
              <a:pPr>
                <a:defRPr/>
              </a:pPr>
              <a:t>‹#›</a:t>
            </a:fld>
            <a:endParaRPr lang="en-US" altLang="zh-CN"/>
          </a:p>
        </p:txBody>
      </p:sp>
    </p:spTree>
    <p:extLst>
      <p:ext uri="{BB962C8B-B14F-4D97-AF65-F5344CB8AC3E}">
        <p14:creationId xmlns:p14="http://schemas.microsoft.com/office/powerpoint/2010/main" val="127674733"/>
      </p:ext>
    </p:extLst>
  </p:cSld>
  <p:clrMapOvr>
    <a:masterClrMapping/>
  </p:clrMapOvr>
  <p:transition spd="med">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ED05C28-EFF0-4D1F-8B1B-56C82331EDC4}" type="slidenum">
              <a:rPr lang="en-US" altLang="zh-CN"/>
              <a:pPr>
                <a:defRPr/>
              </a:pPr>
              <a:t>‹#›</a:t>
            </a:fld>
            <a:endParaRPr lang="en-US" altLang="zh-CN"/>
          </a:p>
        </p:txBody>
      </p:sp>
    </p:spTree>
    <p:extLst>
      <p:ext uri="{BB962C8B-B14F-4D97-AF65-F5344CB8AC3E}">
        <p14:creationId xmlns:p14="http://schemas.microsoft.com/office/powerpoint/2010/main" val="3336928581"/>
      </p:ext>
    </p:extLst>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89531006"/>
      </p:ext>
    </p:extLst>
  </p:cSld>
  <p:clrMapOvr>
    <a:masterClrMapping/>
  </p:clrMapOvr>
  <p:transition spd="med">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336B391-9CA4-4953-A591-E068CFE3A761}" type="slidenum">
              <a:rPr lang="en-US" altLang="zh-CN"/>
              <a:pPr>
                <a:defRPr/>
              </a:pPr>
              <a:t>‹#›</a:t>
            </a:fld>
            <a:endParaRPr lang="en-US" altLang="zh-CN"/>
          </a:p>
        </p:txBody>
      </p:sp>
    </p:spTree>
    <p:extLst>
      <p:ext uri="{BB962C8B-B14F-4D97-AF65-F5344CB8AC3E}">
        <p14:creationId xmlns:p14="http://schemas.microsoft.com/office/powerpoint/2010/main" val="130478498"/>
      </p:ext>
    </p:extLst>
  </p:cSld>
  <p:clrMapOvr>
    <a:masterClrMapping/>
  </p:clrMapOvr>
  <p:transition spd="med">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57E2693-56A6-45F6-A107-0ED0F71234F4}" type="slidenum">
              <a:rPr lang="en-US" altLang="zh-CN"/>
              <a:pPr>
                <a:defRPr/>
              </a:pPr>
              <a:t>‹#›</a:t>
            </a:fld>
            <a:endParaRPr lang="en-US" altLang="zh-CN"/>
          </a:p>
        </p:txBody>
      </p:sp>
    </p:spTree>
    <p:extLst>
      <p:ext uri="{BB962C8B-B14F-4D97-AF65-F5344CB8AC3E}">
        <p14:creationId xmlns:p14="http://schemas.microsoft.com/office/powerpoint/2010/main" val="4167082681"/>
      </p:ext>
    </p:extLst>
  </p:cSld>
  <p:clrMapOvr>
    <a:masterClrMapping/>
  </p:clrMapOvr>
  <p:transition spd="med">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表格占位符 2"/>
          <p:cNvSpPr>
            <a:spLocks noGrp="1"/>
          </p:cNvSpPr>
          <p:nvPr>
            <p:ph type="tbl" idx="1"/>
          </p:nvPr>
        </p:nvSpPr>
        <p:spPr>
          <a:xfrm>
            <a:off x="301625" y="1905000"/>
            <a:ext cx="8540750" cy="419417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C4AE67-0A40-4BC5-AE5B-0287D6513180}" type="slidenum">
              <a:rPr lang="en-US" altLang="zh-CN"/>
              <a:pPr>
                <a:defRPr/>
              </a:pPr>
              <a:t>‹#›</a:t>
            </a:fld>
            <a:endParaRPr lang="en-US" altLang="zh-CN"/>
          </a:p>
        </p:txBody>
      </p:sp>
    </p:spTree>
    <p:extLst>
      <p:ext uri="{BB962C8B-B14F-4D97-AF65-F5344CB8AC3E}">
        <p14:creationId xmlns:p14="http://schemas.microsoft.com/office/powerpoint/2010/main" val="1271798735"/>
      </p:ext>
    </p:extLst>
  </p:cSld>
  <p:clrMapOvr>
    <a:masterClrMapping/>
  </p:clrMapOvr>
  <p:transition spd="med">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FCABAC-7A09-48A2-8C53-B2E6BECA183C}" type="slidenum">
              <a:rPr lang="en-US" altLang="zh-CN"/>
              <a:pPr>
                <a:defRPr/>
              </a:pPr>
              <a:t>‹#›</a:t>
            </a:fld>
            <a:endParaRPr lang="en-US" altLang="zh-CN"/>
          </a:p>
        </p:txBody>
      </p:sp>
    </p:spTree>
    <p:extLst>
      <p:ext uri="{BB962C8B-B14F-4D97-AF65-F5344CB8AC3E}">
        <p14:creationId xmlns:p14="http://schemas.microsoft.com/office/powerpoint/2010/main" val="1035988726"/>
      </p:ext>
    </p:extLst>
  </p:cSld>
  <p:clrMapOvr>
    <a:masterClrMapping/>
  </p:clrMapOvr>
  <p:transition spd="med">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6087DE9-2132-4FD2-BA31-3B0EF215957A}" type="slidenum">
              <a:rPr lang="en-US" altLang="zh-CN"/>
              <a:pPr>
                <a:defRPr/>
              </a:pPr>
              <a:t>‹#›</a:t>
            </a:fld>
            <a:endParaRPr lang="en-US" altLang="zh-CN"/>
          </a:p>
        </p:txBody>
      </p:sp>
    </p:spTree>
    <p:extLst>
      <p:ext uri="{BB962C8B-B14F-4D97-AF65-F5344CB8AC3E}">
        <p14:creationId xmlns:p14="http://schemas.microsoft.com/office/powerpoint/2010/main" val="1422373811"/>
      </p:ext>
    </p:extLst>
  </p:cSld>
  <p:clrMapOvr>
    <a:masterClrMapping/>
  </p:clrMapOvr>
  <p:transition spd="med">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4B74805B-B434-493B-A3AF-F9DC4C0A9343}" type="datetimeFigureOut">
              <a:rPr lang="zh-CN" altLang="en-US"/>
              <a:pPr>
                <a:defRPr/>
              </a:pPr>
              <a:t>2024/10/11</a:t>
            </a:fld>
            <a:endParaRPr lang="zh-CN" altLang="en-US"/>
          </a:p>
        </p:txBody>
      </p:sp>
      <p:sp>
        <p:nvSpPr>
          <p:cNvPr id="5" name="页脚占位符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C3303230-5A85-4756-B67D-F02D5EE44B2D}" type="slidenum">
              <a:rPr lang="zh-CN" altLang="en-US"/>
              <a:pPr>
                <a:defRPr/>
              </a:pPr>
              <a:t>‹#›</a:t>
            </a:fld>
            <a:endParaRPr lang="zh-CN" altLang="en-US"/>
          </a:p>
        </p:txBody>
      </p:sp>
    </p:spTree>
    <p:extLst>
      <p:ext uri="{BB962C8B-B14F-4D97-AF65-F5344CB8AC3E}">
        <p14:creationId xmlns:p14="http://schemas.microsoft.com/office/powerpoint/2010/main" val="7920069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4272594F-FCAF-4ADB-8A9C-FABAC8B46A8B}" type="datetimeFigureOut">
              <a:rPr lang="zh-CN" altLang="en-US"/>
              <a:pPr>
                <a:defRPr/>
              </a:pPr>
              <a:t>2024/10/11</a:t>
            </a:fld>
            <a:endParaRPr lang="zh-CN" altLang="en-US"/>
          </a:p>
        </p:txBody>
      </p:sp>
      <p:sp>
        <p:nvSpPr>
          <p:cNvPr id="5" name="页脚占位符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953D2C97-DE82-41DB-A4D2-CAF8F3FEAB23}" type="slidenum">
              <a:rPr lang="zh-CN" altLang="en-US"/>
              <a:pPr>
                <a:defRPr/>
              </a:pPr>
              <a:t>‹#›</a:t>
            </a:fld>
            <a:endParaRPr lang="zh-CN" altLang="en-US"/>
          </a:p>
        </p:txBody>
      </p:sp>
    </p:spTree>
    <p:extLst>
      <p:ext uri="{BB962C8B-B14F-4D97-AF65-F5344CB8AC3E}">
        <p14:creationId xmlns:p14="http://schemas.microsoft.com/office/powerpoint/2010/main" val="160289121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D03D9C1F-5376-4BF0-8412-0467682FBD7B}" type="datetimeFigureOut">
              <a:rPr lang="zh-CN" altLang="en-US"/>
              <a:pPr>
                <a:defRPr/>
              </a:pPr>
              <a:t>2024/10/11</a:t>
            </a:fld>
            <a:endParaRPr lang="zh-CN" altLang="en-US"/>
          </a:p>
        </p:txBody>
      </p:sp>
      <p:sp>
        <p:nvSpPr>
          <p:cNvPr id="5" name="页脚占位符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39593378-3B02-45A4-87E4-60700BE0DD22}" type="slidenum">
              <a:rPr lang="zh-CN" altLang="en-US"/>
              <a:pPr>
                <a:defRPr/>
              </a:pPr>
              <a:t>‹#›</a:t>
            </a:fld>
            <a:endParaRPr lang="zh-CN" altLang="en-US"/>
          </a:p>
        </p:txBody>
      </p:sp>
    </p:spTree>
    <p:extLst>
      <p:ext uri="{BB962C8B-B14F-4D97-AF65-F5344CB8AC3E}">
        <p14:creationId xmlns:p14="http://schemas.microsoft.com/office/powerpoint/2010/main" val="89549573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67650BBD-A436-4269-B9FA-C73F2EA74C64}" type="datetimeFigureOut">
              <a:rPr lang="zh-CN" altLang="en-US"/>
              <a:pPr>
                <a:defRPr/>
              </a:pPr>
              <a:t>2024/10/11</a:t>
            </a:fld>
            <a:endParaRPr lang="zh-CN" altLang="en-US"/>
          </a:p>
        </p:txBody>
      </p:sp>
      <p:sp>
        <p:nvSpPr>
          <p:cNvPr id="6" name="页脚占位符 5"/>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2BBA18FE-028A-48DB-BBD8-3D7DDB0B35A3}" type="slidenum">
              <a:rPr lang="zh-CN" altLang="en-US"/>
              <a:pPr>
                <a:defRPr/>
              </a:pPr>
              <a:t>‹#›</a:t>
            </a:fld>
            <a:endParaRPr lang="zh-CN" altLang="en-US"/>
          </a:p>
        </p:txBody>
      </p:sp>
    </p:spTree>
    <p:extLst>
      <p:ext uri="{BB962C8B-B14F-4D97-AF65-F5344CB8AC3E}">
        <p14:creationId xmlns:p14="http://schemas.microsoft.com/office/powerpoint/2010/main" val="18631429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7A2732C2-BB3D-4762-9ED2-8CB45EC93A54}" type="datetimeFigureOut">
              <a:rPr lang="zh-CN" altLang="en-US"/>
              <a:pPr>
                <a:defRPr/>
              </a:pPr>
              <a:t>2024/10/11</a:t>
            </a:fld>
            <a:endParaRPr lang="zh-CN" altLang="en-US"/>
          </a:p>
        </p:txBody>
      </p:sp>
      <p:sp>
        <p:nvSpPr>
          <p:cNvPr id="8" name="页脚占位符 7"/>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9" name="灯片编号占位符 8"/>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6B9E1EED-8304-4E6F-B552-29112F86B2A1}" type="slidenum">
              <a:rPr lang="zh-CN" altLang="en-US"/>
              <a:pPr>
                <a:defRPr/>
              </a:pPr>
              <a:t>‹#›</a:t>
            </a:fld>
            <a:endParaRPr lang="zh-CN" altLang="en-US"/>
          </a:p>
        </p:txBody>
      </p:sp>
    </p:spTree>
    <p:extLst>
      <p:ext uri="{BB962C8B-B14F-4D97-AF65-F5344CB8AC3E}">
        <p14:creationId xmlns:p14="http://schemas.microsoft.com/office/powerpoint/2010/main" val="276421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309801785"/>
      </p:ext>
    </p:extLst>
  </p:cSld>
  <p:clrMapOvr>
    <a:masterClrMapping/>
  </p:clrMapOvr>
  <p:transition spd="med">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58746EDB-CFDC-4EBF-AC43-09975DF9CFDD}" type="datetimeFigureOut">
              <a:rPr lang="zh-CN" altLang="en-US"/>
              <a:pPr>
                <a:defRPr/>
              </a:pPr>
              <a:t>2024/10/11</a:t>
            </a:fld>
            <a:endParaRPr lang="zh-CN" altLang="en-US"/>
          </a:p>
        </p:txBody>
      </p:sp>
      <p:sp>
        <p:nvSpPr>
          <p:cNvPr id="4" name="页脚占位符 3"/>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5" name="灯片编号占位符 4"/>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66CEA62B-8474-47FB-A3C7-9831A12FAFA2}" type="slidenum">
              <a:rPr lang="zh-CN" altLang="en-US"/>
              <a:pPr>
                <a:defRPr/>
              </a:pPr>
              <a:t>‹#›</a:t>
            </a:fld>
            <a:endParaRPr lang="zh-CN" altLang="en-US"/>
          </a:p>
        </p:txBody>
      </p:sp>
    </p:spTree>
    <p:extLst>
      <p:ext uri="{BB962C8B-B14F-4D97-AF65-F5344CB8AC3E}">
        <p14:creationId xmlns:p14="http://schemas.microsoft.com/office/powerpoint/2010/main" val="232423853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D44E1A36-AD01-4770-B4C2-EDFAD4E7FC96}" type="datetimeFigureOut">
              <a:rPr lang="zh-CN" altLang="en-US"/>
              <a:pPr>
                <a:defRPr/>
              </a:pPr>
              <a:t>2024/10/11</a:t>
            </a:fld>
            <a:endParaRPr lang="zh-CN" altLang="en-US"/>
          </a:p>
        </p:txBody>
      </p:sp>
      <p:sp>
        <p:nvSpPr>
          <p:cNvPr id="3" name="页脚占位符 2"/>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4" name="灯片编号占位符 3"/>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EBD07965-001D-4B7E-85D4-BFA98D7B8594}" type="slidenum">
              <a:rPr lang="zh-CN" altLang="en-US"/>
              <a:pPr>
                <a:defRPr/>
              </a:pPr>
              <a:t>‹#›</a:t>
            </a:fld>
            <a:endParaRPr lang="zh-CN" altLang="en-US"/>
          </a:p>
        </p:txBody>
      </p:sp>
    </p:spTree>
    <p:extLst>
      <p:ext uri="{BB962C8B-B14F-4D97-AF65-F5344CB8AC3E}">
        <p14:creationId xmlns:p14="http://schemas.microsoft.com/office/powerpoint/2010/main" val="141706316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BFE43648-1F45-4E77-85BC-5F4403E3DD02}" type="datetimeFigureOut">
              <a:rPr lang="zh-CN" altLang="en-US"/>
              <a:pPr>
                <a:defRPr/>
              </a:pPr>
              <a:t>2024/10/11</a:t>
            </a:fld>
            <a:endParaRPr lang="zh-CN" altLang="en-US"/>
          </a:p>
        </p:txBody>
      </p:sp>
      <p:sp>
        <p:nvSpPr>
          <p:cNvPr id="6" name="页脚占位符 5"/>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7AB5162B-F5BE-4631-9427-41E9EA4EBCA2}" type="slidenum">
              <a:rPr lang="zh-CN" altLang="en-US"/>
              <a:pPr>
                <a:defRPr/>
              </a:pPr>
              <a:t>‹#›</a:t>
            </a:fld>
            <a:endParaRPr lang="zh-CN" altLang="en-US"/>
          </a:p>
        </p:txBody>
      </p:sp>
    </p:spTree>
    <p:extLst>
      <p:ext uri="{BB962C8B-B14F-4D97-AF65-F5344CB8AC3E}">
        <p14:creationId xmlns:p14="http://schemas.microsoft.com/office/powerpoint/2010/main" val="12515618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7A6A98A2-AC95-4348-826A-827F02A4EA4A}" type="datetimeFigureOut">
              <a:rPr lang="zh-CN" altLang="en-US"/>
              <a:pPr>
                <a:defRPr/>
              </a:pPr>
              <a:t>2024/10/11</a:t>
            </a:fld>
            <a:endParaRPr lang="zh-CN" altLang="en-US"/>
          </a:p>
        </p:txBody>
      </p:sp>
      <p:sp>
        <p:nvSpPr>
          <p:cNvPr id="6" name="页脚占位符 5"/>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BA11D266-91B3-4604-BEA9-BFE9B6B30D8A}" type="slidenum">
              <a:rPr lang="zh-CN" altLang="en-US"/>
              <a:pPr>
                <a:defRPr/>
              </a:pPr>
              <a:t>‹#›</a:t>
            </a:fld>
            <a:endParaRPr lang="zh-CN" altLang="en-US"/>
          </a:p>
        </p:txBody>
      </p:sp>
    </p:spTree>
    <p:extLst>
      <p:ext uri="{BB962C8B-B14F-4D97-AF65-F5344CB8AC3E}">
        <p14:creationId xmlns:p14="http://schemas.microsoft.com/office/powerpoint/2010/main" val="3354272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2728A058-CA08-4DF9-BD17-72FF11EA9607}" type="datetimeFigureOut">
              <a:rPr lang="zh-CN" altLang="en-US"/>
              <a:pPr>
                <a:defRPr/>
              </a:pPr>
              <a:t>2024/10/11</a:t>
            </a:fld>
            <a:endParaRPr lang="zh-CN" altLang="en-US"/>
          </a:p>
        </p:txBody>
      </p:sp>
      <p:sp>
        <p:nvSpPr>
          <p:cNvPr id="5" name="页脚占位符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8832DF17-4BAF-4361-A5F9-89E72F2E6428}" type="slidenum">
              <a:rPr lang="zh-CN" altLang="en-US"/>
              <a:pPr>
                <a:defRPr/>
              </a:pPr>
              <a:t>‹#›</a:t>
            </a:fld>
            <a:endParaRPr lang="zh-CN" altLang="en-US"/>
          </a:p>
        </p:txBody>
      </p:sp>
    </p:spTree>
    <p:extLst>
      <p:ext uri="{BB962C8B-B14F-4D97-AF65-F5344CB8AC3E}">
        <p14:creationId xmlns:p14="http://schemas.microsoft.com/office/powerpoint/2010/main" val="9728336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12E51987-1BE5-49EB-8D23-803B0006049A}" type="datetimeFigureOut">
              <a:rPr lang="zh-CN" altLang="en-US"/>
              <a:pPr>
                <a:defRPr/>
              </a:pPr>
              <a:t>2024/10/11</a:t>
            </a:fld>
            <a:endParaRPr lang="zh-CN" altLang="en-US"/>
          </a:p>
        </p:txBody>
      </p:sp>
      <p:sp>
        <p:nvSpPr>
          <p:cNvPr id="5" name="页脚占位符 4"/>
          <p:cNvSpPr>
            <a:spLocks noGrp="1"/>
          </p:cNvSpPr>
          <p:nvPr>
            <p:ph type="ftr" sz="quarter" idx="11"/>
          </p:nvPr>
        </p:nvSpPr>
        <p:spPr/>
        <p:txBody>
          <a:bodyPr/>
          <a:lstStyle>
            <a:lvl1pPr eaLnBrk="0" fontAlgn="base" hangingPunct="0">
              <a:spcBef>
                <a:spcPct val="0"/>
              </a:spcBef>
              <a:spcAft>
                <a:spcPct val="0"/>
              </a:spcAft>
              <a:defRPr>
                <a:latin typeface="Arial" panose="020B0604020202020204" pitchFamily="34" charset="0"/>
              </a:defRPr>
            </a:lvl1pPr>
          </a:lstStyle>
          <a:p>
            <a:pPr>
              <a:defRPr/>
            </a:pPr>
            <a:endParaRPr lang="zh-CN" altLang="en-US"/>
          </a:p>
        </p:txBody>
      </p:sp>
      <p:sp>
        <p:nvSpPr>
          <p:cNvPr id="6" name="灯片编号占位符 5"/>
          <p:cNvSpPr>
            <a:spLocks noGrp="1"/>
          </p:cNvSpPr>
          <p:nvPr>
            <p:ph type="sldNum" sz="quarter" idx="12"/>
          </p:nvPr>
        </p:nvSpPr>
        <p:spPr/>
        <p:txBody>
          <a:bodyPr/>
          <a:lstStyle>
            <a:lvl1pPr eaLnBrk="0" fontAlgn="base" hangingPunct="0">
              <a:spcBef>
                <a:spcPct val="0"/>
              </a:spcBef>
              <a:spcAft>
                <a:spcPct val="0"/>
              </a:spcAft>
              <a:defRPr>
                <a:latin typeface="Arial" panose="020B0604020202020204" pitchFamily="34" charset="0"/>
              </a:defRPr>
            </a:lvl1pPr>
          </a:lstStyle>
          <a:p>
            <a:pPr>
              <a:defRPr/>
            </a:pPr>
            <a:fld id="{EF5A7629-CBB0-48D6-8075-7BFB09022DD7}" type="slidenum">
              <a:rPr lang="zh-CN" altLang="en-US"/>
              <a:pPr>
                <a:defRPr/>
              </a:pPr>
              <a:t>‹#›</a:t>
            </a:fld>
            <a:endParaRPr lang="zh-CN" altLang="en-US"/>
          </a:p>
        </p:txBody>
      </p:sp>
    </p:spTree>
    <p:extLst>
      <p:ext uri="{BB962C8B-B14F-4D97-AF65-F5344CB8AC3E}">
        <p14:creationId xmlns:p14="http://schemas.microsoft.com/office/powerpoint/2010/main" val="342412351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雅典神庙"/>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9239" y="1341440"/>
            <a:ext cx="347345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spTree>
    <p:extLst>
      <p:ext uri="{BB962C8B-B14F-4D97-AF65-F5344CB8AC3E}">
        <p14:creationId xmlns:p14="http://schemas.microsoft.com/office/powerpoint/2010/main" val="3751707425"/>
      </p:ext>
    </p:extLst>
  </p:cSld>
  <p:clrMapOvr>
    <a:masterClrMapping/>
  </p:clrMapOvr>
  <p:transition spd="slow">
    <p:pull dir="ru"/>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4178960575"/>
      </p:ext>
    </p:extLst>
  </p:cSld>
  <p:clrMapOvr>
    <a:masterClrMapping/>
  </p:clrMapOvr>
  <p:transition spd="slow">
    <p:pull dir="ru"/>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48302974"/>
      </p:ext>
    </p:extLst>
  </p:cSld>
  <p:clrMapOvr>
    <a:masterClrMapping/>
  </p:clrMapOvr>
  <p:transition spd="slow">
    <p:pull dir="ru"/>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712448723"/>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40190"/>
      </p:ext>
    </p:extLst>
  </p:cSld>
  <p:clrMapOvr>
    <a:masterClrMapping/>
  </p:clrMapOvr>
  <p:transition spd="med">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BA0CDD5-E9F4-40F9-940D-212CDF61EFDB}" type="slidenum">
              <a:rPr lang="en-US" altLang="zh-CN" smtClean="0"/>
              <a:pPr>
                <a:defRPr/>
              </a:pPr>
              <a:t>‹#›</a:t>
            </a:fld>
            <a:endParaRPr lang="en-US" altLang="zh-CN"/>
          </a:p>
        </p:txBody>
      </p:sp>
    </p:spTree>
    <p:extLst>
      <p:ext uri="{BB962C8B-B14F-4D97-AF65-F5344CB8AC3E}">
        <p14:creationId xmlns:p14="http://schemas.microsoft.com/office/powerpoint/2010/main" val="3173625746"/>
      </p:ext>
    </p:extLst>
  </p:cSld>
  <p:clrMapOvr>
    <a:masterClrMapping/>
  </p:clrMapOvr>
  <p:transition spd="slow">
    <p:pull dir="ru"/>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31260992"/>
      </p:ext>
    </p:extLst>
  </p:cSld>
  <p:clrMapOvr>
    <a:masterClrMapping/>
  </p:clrMapOvr>
  <p:transition spd="slow">
    <p:pull dir="ru"/>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48DFACB-2C8F-42C3-8D6D-A1D350DC1E68}" type="slidenum">
              <a:rPr lang="en-US" altLang="zh-CN" smtClean="0"/>
              <a:pPr>
                <a:defRPr/>
              </a:pPr>
              <a:t>‹#›</a:t>
            </a:fld>
            <a:endParaRPr lang="en-US" altLang="zh-CN"/>
          </a:p>
        </p:txBody>
      </p:sp>
    </p:spTree>
    <p:extLst>
      <p:ext uri="{BB962C8B-B14F-4D97-AF65-F5344CB8AC3E}">
        <p14:creationId xmlns:p14="http://schemas.microsoft.com/office/powerpoint/2010/main" val="3239693843"/>
      </p:ext>
    </p:extLst>
  </p:cSld>
  <p:clrMapOvr>
    <a:masterClrMapping/>
  </p:clrMapOvr>
  <p:transition spd="slow">
    <p:pull dir="ru"/>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59891E1-79FB-478D-9C2F-0620D326B3D0}" type="slidenum">
              <a:rPr lang="zh-CN" altLang="en-US" smtClean="0"/>
              <a:pPr>
                <a:defRPr/>
              </a:pPr>
              <a:t>‹#›</a:t>
            </a:fld>
            <a:endParaRPr lang="en-US" altLang="zh-CN"/>
          </a:p>
        </p:txBody>
      </p:sp>
    </p:spTree>
    <p:extLst>
      <p:ext uri="{BB962C8B-B14F-4D97-AF65-F5344CB8AC3E}">
        <p14:creationId xmlns:p14="http://schemas.microsoft.com/office/powerpoint/2010/main" val="1976809078"/>
      </p:ext>
    </p:extLst>
  </p:cSld>
  <p:clrMapOvr>
    <a:masterClrMapping/>
  </p:clrMapOvr>
  <p:transition spd="slow">
    <p:pull dir="ru"/>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9FFD4745-1E02-4E46-92C8-D263B1882FAC}" type="slidenum">
              <a:rPr lang="zh-CN" altLang="en-US" smtClean="0"/>
              <a:pPr>
                <a:defRPr/>
              </a:pPr>
              <a:t>‹#›</a:t>
            </a:fld>
            <a:endParaRPr lang="en-US" altLang="zh-CN"/>
          </a:p>
        </p:txBody>
      </p:sp>
    </p:spTree>
    <p:extLst>
      <p:ext uri="{BB962C8B-B14F-4D97-AF65-F5344CB8AC3E}">
        <p14:creationId xmlns:p14="http://schemas.microsoft.com/office/powerpoint/2010/main" val="4129515813"/>
      </p:ext>
    </p:extLst>
  </p:cSld>
  <p:clrMapOvr>
    <a:masterClrMapping/>
  </p:clrMapOvr>
  <p:transition spd="slow">
    <p:pull dir="ru"/>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A43E6C06-E518-43C1-AFE2-A15973A9F310}" type="slidenum">
              <a:rPr lang="zh-CN" altLang="en-US" smtClean="0"/>
              <a:pPr>
                <a:defRPr/>
              </a:pPr>
              <a:t>‹#›</a:t>
            </a:fld>
            <a:endParaRPr lang="en-US" altLang="zh-CN"/>
          </a:p>
        </p:txBody>
      </p:sp>
    </p:spTree>
    <p:extLst>
      <p:ext uri="{BB962C8B-B14F-4D97-AF65-F5344CB8AC3E}">
        <p14:creationId xmlns:p14="http://schemas.microsoft.com/office/powerpoint/2010/main" val="3449807615"/>
      </p:ext>
    </p:extLst>
  </p:cSld>
  <p:clrMapOvr>
    <a:masterClrMapping/>
  </p:clrMapOvr>
  <p:transition spd="slow">
    <p:pull dir="ru"/>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6CB1F672-0C2A-4277-B37B-D1D205DD2E1F}" type="slidenum">
              <a:rPr lang="zh-CN" altLang="en-US" smtClean="0"/>
              <a:pPr>
                <a:defRPr/>
              </a:pPr>
              <a:t>‹#›</a:t>
            </a:fld>
            <a:endParaRPr lang="en-US" altLang="zh-CN"/>
          </a:p>
        </p:txBody>
      </p:sp>
    </p:spTree>
    <p:extLst>
      <p:ext uri="{BB962C8B-B14F-4D97-AF65-F5344CB8AC3E}">
        <p14:creationId xmlns:p14="http://schemas.microsoft.com/office/powerpoint/2010/main" val="2921346774"/>
      </p:ext>
    </p:extLst>
  </p:cSld>
  <p:clrMapOvr>
    <a:masterClrMapping/>
  </p:clrMapOvr>
  <p:transition spd="slow">
    <p:pull dir="ru"/>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3477692539"/>
      </p:ext>
    </p:extLst>
  </p:cSld>
  <p:clrMapOvr>
    <a:masterClrMapping/>
  </p:clrMapOvr>
  <p:transition spd="slow">
    <p:pull dir="ru"/>
  </p:transition>
  <p:hf sldNum="0" hdr="0" ftr="0"/>
</p:sldLayout>
</file>

<file path=ppt/slideLayouts/slideLayout7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3063893578"/>
      </p:ext>
    </p:extLst>
  </p:cSld>
  <p:clrMapOvr>
    <a:masterClrMapping/>
  </p:clrMapOvr>
  <p:transition spd="slow">
    <p:pull dir="ru"/>
  </p:transition>
  <p:hf sldNum="0" hdr="0" ftr="0"/>
</p:sldLayout>
</file>

<file path=ppt/slideLayouts/slideLayout7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eaLnBrk="0" fontAlgn="base" hangingPunct="0">
              <a:spcBef>
                <a:spcPct val="0"/>
              </a:spcBef>
              <a:spcAft>
                <a:spcPct val="0"/>
              </a:spcAft>
              <a:defRPr/>
            </a:pPr>
            <a:endParaRPr lang="en-US" altLang="zh-CN" sz="3300">
              <a:solidFill>
                <a:srgbClr val="E40000"/>
              </a:solidFill>
            </a:endParaRPr>
          </a:p>
        </p:txBody>
      </p:sp>
    </p:spTree>
    <p:extLst>
      <p:ext uri="{BB962C8B-B14F-4D97-AF65-F5344CB8AC3E}">
        <p14:creationId xmlns:p14="http://schemas.microsoft.com/office/powerpoint/2010/main" val="583694022"/>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6"/>
          <p:cNvSpPr>
            <a:spLocks noGrp="1"/>
          </p:cNvSpPr>
          <p:nvPr>
            <p:ph type="sldNum" sz="quarter" idx="10"/>
          </p:nvPr>
        </p:nvSpPr>
        <p:spPr/>
        <p:txBody>
          <a:bodyPr/>
          <a:lstStyle>
            <a:lvl1pPr>
              <a:defRPr/>
            </a:lvl1pPr>
          </a:lstStyle>
          <a:p>
            <a:pPr>
              <a:defRPr/>
            </a:pPr>
            <a:fld id="{ABA649B8-BE5A-4634-A6F3-B3D6FCB24AF5}" type="slidenum">
              <a:rPr lang="zh-CN" altLang="en-US"/>
              <a:pPr>
                <a:defRPr/>
              </a:pPr>
              <a:t>‹#›</a:t>
            </a:fld>
            <a:endParaRPr lang="en-US" altLang="zh-CN"/>
          </a:p>
        </p:txBody>
      </p:sp>
    </p:spTree>
    <p:extLst>
      <p:ext uri="{BB962C8B-B14F-4D97-AF65-F5344CB8AC3E}">
        <p14:creationId xmlns:p14="http://schemas.microsoft.com/office/powerpoint/2010/main" val="1910571673"/>
      </p:ext>
    </p:extLst>
  </p:cSld>
  <p:clrMapOvr>
    <a:masterClrMapping/>
  </p:clrMapOvr>
  <p:transition spd="med">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/20</a:t>
            </a:r>
          </a:p>
        </p:txBody>
      </p:sp>
      <p:sp>
        <p:nvSpPr>
          <p:cNvPr id="6" name="Date Placeholder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pPr>
              <a:defRPr/>
            </a:pPr>
            <a:endParaRPr lang="en-US" altLang="zh-CN"/>
          </a:p>
        </p:txBody>
      </p:sp>
    </p:spTree>
    <p:extLst>
      <p:ext uri="{BB962C8B-B14F-4D97-AF65-F5344CB8AC3E}">
        <p14:creationId xmlns:p14="http://schemas.microsoft.com/office/powerpoint/2010/main" val="3622096982"/>
      </p:ext>
    </p:extLst>
  </p:cSld>
  <p:clrMapOvr>
    <a:masterClrMapping/>
  </p:clrMapOvr>
  <p:transition/>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p:txBody>
          <a:bodyPr/>
          <a:lstStyle>
            <a:lvl1pPr>
              <a:defRPr/>
            </a:lvl1pPr>
          </a:lstStyle>
          <a:p>
            <a:pPr>
              <a:defRPr/>
            </a:pPr>
            <a:fld id="{63B2E6D2-D7D5-4954-8F77-AD112F9B97BD}" type="slidenum">
              <a:rPr lang="zh-CN" altLang="en-US"/>
              <a:pPr>
                <a:defRPr/>
              </a:pPr>
              <a:t>‹#›</a:t>
            </a:fld>
            <a:endParaRPr lang="en-US" altLang="zh-CN"/>
          </a:p>
        </p:txBody>
      </p:sp>
    </p:spTree>
    <p:extLst>
      <p:ext uri="{BB962C8B-B14F-4D97-AF65-F5344CB8AC3E}">
        <p14:creationId xmlns:p14="http://schemas.microsoft.com/office/powerpoint/2010/main" val="2150028315"/>
      </p:ext>
    </p:extLst>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6" Type="http://schemas.openxmlformats.org/officeDocument/2006/relationships/image" Target="../media/image6.jpe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theme" Target="../theme/theme3.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slideLayout" Target="../slideLayouts/slideLayout53.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slideLayout" Target="../slideLayouts/slideLayout52.xml"/><Relationship Id="rId2" Type="http://schemas.openxmlformats.org/officeDocument/2006/relationships/slideLayout" Target="../slideLayouts/slideLayout42.xml"/><Relationship Id="rId16" Type="http://schemas.openxmlformats.org/officeDocument/2006/relationships/image" Target="../media/image6.jpeg"/><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5" Type="http://schemas.openxmlformats.org/officeDocument/2006/relationships/theme" Target="../theme/theme4.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 Id="rId14" Type="http://schemas.openxmlformats.org/officeDocument/2006/relationships/slideLayout" Target="../slideLayouts/slideLayout5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theme" Target="../theme/theme5.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3.xml"/><Relationship Id="rId13" Type="http://schemas.openxmlformats.org/officeDocument/2006/relationships/slideLayout" Target="../slideLayouts/slideLayout78.xml"/><Relationship Id="rId18" Type="http://schemas.openxmlformats.org/officeDocument/2006/relationships/image" Target="../media/image9.jpeg"/><Relationship Id="rId3" Type="http://schemas.openxmlformats.org/officeDocument/2006/relationships/slideLayout" Target="../slideLayouts/slideLayout68.xml"/><Relationship Id="rId7" Type="http://schemas.openxmlformats.org/officeDocument/2006/relationships/slideLayout" Target="../slideLayouts/slideLayout72.xml"/><Relationship Id="rId12" Type="http://schemas.openxmlformats.org/officeDocument/2006/relationships/slideLayout" Target="../slideLayouts/slideLayout77.xml"/><Relationship Id="rId17" Type="http://schemas.openxmlformats.org/officeDocument/2006/relationships/image" Target="../media/image8.png"/><Relationship Id="rId2" Type="http://schemas.openxmlformats.org/officeDocument/2006/relationships/slideLayout" Target="../slideLayouts/slideLayout67.xml"/><Relationship Id="rId16" Type="http://schemas.openxmlformats.org/officeDocument/2006/relationships/theme" Target="../theme/theme6.xml"/><Relationship Id="rId20" Type="http://schemas.openxmlformats.org/officeDocument/2006/relationships/image" Target="../media/image11.jpeg"/><Relationship Id="rId1" Type="http://schemas.openxmlformats.org/officeDocument/2006/relationships/slideLayout" Target="../slideLayouts/slideLayout66.xml"/><Relationship Id="rId6" Type="http://schemas.openxmlformats.org/officeDocument/2006/relationships/slideLayout" Target="../slideLayouts/slideLayout71.xml"/><Relationship Id="rId11" Type="http://schemas.openxmlformats.org/officeDocument/2006/relationships/slideLayout" Target="../slideLayouts/slideLayout76.xml"/><Relationship Id="rId5" Type="http://schemas.openxmlformats.org/officeDocument/2006/relationships/slideLayout" Target="../slideLayouts/slideLayout70.xml"/><Relationship Id="rId15" Type="http://schemas.openxmlformats.org/officeDocument/2006/relationships/slideLayout" Target="../slideLayouts/slideLayout80.xml"/><Relationship Id="rId10" Type="http://schemas.openxmlformats.org/officeDocument/2006/relationships/slideLayout" Target="../slideLayouts/slideLayout75.xml"/><Relationship Id="rId19" Type="http://schemas.openxmlformats.org/officeDocument/2006/relationships/image" Target="../media/image10.png"/><Relationship Id="rId4" Type="http://schemas.openxmlformats.org/officeDocument/2006/relationships/slideLayout" Target="../slideLayouts/slideLayout69.xml"/><Relationship Id="rId9" Type="http://schemas.openxmlformats.org/officeDocument/2006/relationships/slideLayout" Target="../slideLayouts/slideLayout74.xml"/><Relationship Id="rId14"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857500" y="80963"/>
            <a:ext cx="5900738" cy="113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a:t>
            </a:r>
            <a:endParaRPr lang="en-US" altLang="zh-CN"/>
          </a:p>
        </p:txBody>
      </p:sp>
      <p:sp>
        <p:nvSpPr>
          <p:cNvPr id="1027" name="Rectangle 3"/>
          <p:cNvSpPr>
            <a:spLocks noGrp="1" noChangeArrowheads="1"/>
          </p:cNvSpPr>
          <p:nvPr>
            <p:ph type="body" idx="1"/>
          </p:nvPr>
        </p:nvSpPr>
        <p:spPr bwMode="auto">
          <a:xfrm>
            <a:off x="457200" y="1357313"/>
            <a:ext cx="8229600" cy="47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5364"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5365"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5366"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35D6256-0FBE-4323-9B84-59ACC9E7472E}" type="slidenum">
              <a:rPr lang="en-US" altLang="zh-CN"/>
              <a:pPr>
                <a:defRPr/>
              </a:pPr>
              <a:t>‹#›</a:t>
            </a:fld>
            <a:endParaRPr lang="en-US" altLang="zh-CN"/>
          </a:p>
        </p:txBody>
      </p:sp>
      <p:pic>
        <p:nvPicPr>
          <p:cNvPr id="1031" name="Picture 256" descr="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3" y="6308725"/>
            <a:ext cx="84597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57" descr="eagle_blue"/>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0" y="6308725"/>
            <a:ext cx="6842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图片 10" descr="zju.bmp"/>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42875" y="285750"/>
            <a:ext cx="261778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TextBox 11"/>
          <p:cNvSpPr txBox="1">
            <a:spLocks noChangeArrowheads="1"/>
          </p:cNvSpPr>
          <p:nvPr/>
        </p:nvSpPr>
        <p:spPr bwMode="auto">
          <a:xfrm>
            <a:off x="785813" y="6396038"/>
            <a:ext cx="4357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r>
              <a:rPr lang="en-US" altLang="zh-CN" sz="2000">
                <a:solidFill>
                  <a:schemeClr val="bg1"/>
                </a:solidFill>
              </a:rPr>
              <a:t>Architecture _jxh</a:t>
            </a:r>
            <a:endParaRPr lang="zh-CN" altLang="en-US" sz="2000">
              <a:solidFill>
                <a:schemeClr val="bg1"/>
              </a:solidFill>
            </a:endParaRPr>
          </a:p>
        </p:txBody>
      </p:sp>
      <p:sp>
        <p:nvSpPr>
          <p:cNvPr id="13" name="灯片编号占位符 5"/>
          <p:cNvSpPr txBox="1">
            <a:spLocks/>
          </p:cNvSpPr>
          <p:nvPr/>
        </p:nvSpPr>
        <p:spPr>
          <a:xfrm>
            <a:off x="5072063" y="6357938"/>
            <a:ext cx="1285875" cy="428625"/>
          </a:xfrm>
          <a:prstGeom prst="rect">
            <a:avLst/>
          </a:prstGeom>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defRPr/>
            </a:pPr>
            <a:fld id="{ED392EF7-29CF-44E0-AB2E-16684380A0DD}" type="slidenum">
              <a:rPr lang="zh-CN" altLang="en-US" sz="2400" smtClean="0">
                <a:solidFill>
                  <a:schemeClr val="bg1"/>
                </a:solidFill>
              </a:rPr>
              <a:pPr eaLnBrk="1" hangingPunct="1">
                <a:defRPr/>
              </a:pPr>
              <a:t>‹#›</a:t>
            </a:fld>
            <a:endParaRPr lang="en-US" altLang="zh-CN" sz="2400">
              <a:solidFill>
                <a:schemeClr val="bg1"/>
              </a:solidFill>
            </a:endParaRPr>
          </a:p>
        </p:txBody>
      </p:sp>
    </p:spTree>
  </p:cSld>
  <p:clrMap bg1="lt1" tx1="dk1" bg2="lt2" tx2="dk2" accent1="accent1" accent2="accent2" accent3="accent3" accent4="accent4" accent5="accent5" accent6="accent6" hlink="hlink" folHlink="folHlink"/>
  <p:sldLayoutIdLst>
    <p:sldLayoutId id="2147485816" r:id="rId1"/>
    <p:sldLayoutId id="2147485817" r:id="rId2"/>
    <p:sldLayoutId id="2147485818" r:id="rId3"/>
    <p:sldLayoutId id="2147485819" r:id="rId4"/>
    <p:sldLayoutId id="2147485820" r:id="rId5"/>
    <p:sldLayoutId id="2147485821" r:id="rId6"/>
    <p:sldLayoutId id="2147485822" r:id="rId7"/>
    <p:sldLayoutId id="2147485823" r:id="rId8"/>
    <p:sldLayoutId id="2147485824" r:id="rId9"/>
    <p:sldLayoutId id="2147485825" r:id="rId10"/>
    <p:sldLayoutId id="2147485826" r:id="rId11"/>
    <p:sldLayoutId id="2147485827" r:id="rId12"/>
    <p:sldLayoutId id="2147485828" r:id="rId13"/>
    <p:sldLayoutId id="2147485829" r:id="rId14"/>
    <p:sldLayoutId id="2147485830" r:id="rId15"/>
  </p:sldLayoutIdLst>
  <p:transition spd="med">
    <p:random/>
  </p:transition>
  <p:hf sldNum="0" hdr="0" ftr="0"/>
  <p:txStyles>
    <p:titleStyle>
      <a:lvl1pPr algn="ctr" rtl="0" eaLnBrk="0" fontAlgn="base" hangingPunct="0">
        <a:spcBef>
          <a:spcPct val="0"/>
        </a:spcBef>
        <a:spcAft>
          <a:spcPct val="0"/>
        </a:spcAft>
        <a:defRPr sz="4000" b="1">
          <a:solidFill>
            <a:srgbClr val="0099FF"/>
          </a:solidFill>
          <a:latin typeface="+mj-lt"/>
          <a:ea typeface="+mj-ea"/>
          <a:cs typeface="+mj-cs"/>
        </a:defRPr>
      </a:lvl1pPr>
      <a:lvl2pPr algn="ctr" rtl="0" eaLnBrk="0" fontAlgn="base" hangingPunct="0">
        <a:spcBef>
          <a:spcPct val="0"/>
        </a:spcBef>
        <a:spcAft>
          <a:spcPct val="0"/>
        </a:spcAft>
        <a:defRPr sz="4000" b="1">
          <a:solidFill>
            <a:srgbClr val="0099FF"/>
          </a:solidFill>
          <a:latin typeface="Arial" charset="0"/>
          <a:ea typeface="宋体" pitchFamily="2" charset="-122"/>
        </a:defRPr>
      </a:lvl2pPr>
      <a:lvl3pPr algn="ctr" rtl="0" eaLnBrk="0" fontAlgn="base" hangingPunct="0">
        <a:spcBef>
          <a:spcPct val="0"/>
        </a:spcBef>
        <a:spcAft>
          <a:spcPct val="0"/>
        </a:spcAft>
        <a:defRPr sz="4000" b="1">
          <a:solidFill>
            <a:srgbClr val="0099FF"/>
          </a:solidFill>
          <a:latin typeface="Arial" charset="0"/>
          <a:ea typeface="宋体" pitchFamily="2" charset="-122"/>
        </a:defRPr>
      </a:lvl3pPr>
      <a:lvl4pPr algn="ctr" rtl="0" eaLnBrk="0" fontAlgn="base" hangingPunct="0">
        <a:spcBef>
          <a:spcPct val="0"/>
        </a:spcBef>
        <a:spcAft>
          <a:spcPct val="0"/>
        </a:spcAft>
        <a:defRPr sz="4000" b="1">
          <a:solidFill>
            <a:srgbClr val="0099FF"/>
          </a:solidFill>
          <a:latin typeface="Arial" charset="0"/>
          <a:ea typeface="宋体" pitchFamily="2" charset="-122"/>
        </a:defRPr>
      </a:lvl4pPr>
      <a:lvl5pPr algn="ctr" rtl="0" eaLnBrk="0" fontAlgn="base" hangingPunct="0">
        <a:spcBef>
          <a:spcPct val="0"/>
        </a:spcBef>
        <a:spcAft>
          <a:spcPct val="0"/>
        </a:spcAft>
        <a:defRPr sz="4000" b="1">
          <a:solidFill>
            <a:srgbClr val="0099FF"/>
          </a:solidFill>
          <a:latin typeface="Arial" charset="0"/>
          <a:ea typeface="宋体" pitchFamily="2" charset="-122"/>
        </a:defRPr>
      </a:lvl5pPr>
      <a:lvl6pPr marL="457200" algn="ctr" rtl="0" eaLnBrk="1" fontAlgn="base" hangingPunct="1">
        <a:spcBef>
          <a:spcPct val="0"/>
        </a:spcBef>
        <a:spcAft>
          <a:spcPct val="0"/>
        </a:spcAft>
        <a:defRPr sz="4000" b="1">
          <a:solidFill>
            <a:srgbClr val="0099FF"/>
          </a:solidFill>
          <a:latin typeface="Arial" charset="0"/>
          <a:ea typeface="宋体" pitchFamily="2" charset="-122"/>
        </a:defRPr>
      </a:lvl6pPr>
      <a:lvl7pPr marL="914400" algn="ctr" rtl="0" eaLnBrk="1" fontAlgn="base" hangingPunct="1">
        <a:spcBef>
          <a:spcPct val="0"/>
        </a:spcBef>
        <a:spcAft>
          <a:spcPct val="0"/>
        </a:spcAft>
        <a:defRPr sz="4000" b="1">
          <a:solidFill>
            <a:srgbClr val="0099FF"/>
          </a:solidFill>
          <a:latin typeface="Arial" charset="0"/>
          <a:ea typeface="宋体" pitchFamily="2" charset="-122"/>
        </a:defRPr>
      </a:lvl7pPr>
      <a:lvl8pPr marL="1371600" algn="ctr" rtl="0" eaLnBrk="1" fontAlgn="base" hangingPunct="1">
        <a:spcBef>
          <a:spcPct val="0"/>
        </a:spcBef>
        <a:spcAft>
          <a:spcPct val="0"/>
        </a:spcAft>
        <a:defRPr sz="4000" b="1">
          <a:solidFill>
            <a:srgbClr val="0099FF"/>
          </a:solidFill>
          <a:latin typeface="Arial" charset="0"/>
          <a:ea typeface="宋体" pitchFamily="2" charset="-122"/>
        </a:defRPr>
      </a:lvl8pPr>
      <a:lvl9pPr marL="1828800" algn="ctr" rtl="0" eaLnBrk="1" fontAlgn="base" hangingPunct="1">
        <a:spcBef>
          <a:spcPct val="0"/>
        </a:spcBef>
        <a:spcAft>
          <a:spcPct val="0"/>
        </a:spcAft>
        <a:defRPr sz="4000" b="1">
          <a:solidFill>
            <a:srgbClr val="0099FF"/>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00063"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500063" y="12144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5831" r:id="rId1"/>
    <p:sldLayoutId id="2147485832" r:id="rId2"/>
    <p:sldLayoutId id="2147485833" r:id="rId3"/>
    <p:sldLayoutId id="2147485834" r:id="rId4"/>
    <p:sldLayoutId id="2147485835" r:id="rId5"/>
    <p:sldLayoutId id="2147485836" r:id="rId6"/>
    <p:sldLayoutId id="2147485837" r:id="rId7"/>
    <p:sldLayoutId id="2147485838" r:id="rId8"/>
    <p:sldLayoutId id="2147485839" r:id="rId9"/>
    <p:sldLayoutId id="2147485840" r:id="rId10"/>
    <p:sldLayoutId id="2147485841" r:id="rId11"/>
  </p:sldLayoutIdLst>
  <p:transition spd="med">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1AE7FAC-2499-4393-81A5-6D8EC92DFCC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2" r:id="rId1"/>
    <p:sldLayoutId id="2147485789" r:id="rId2"/>
    <p:sldLayoutId id="2147485790" r:id="rId3"/>
    <p:sldLayoutId id="2147485791" r:id="rId4"/>
    <p:sldLayoutId id="2147485792" r:id="rId5"/>
    <p:sldLayoutId id="2147485793" r:id="rId6"/>
    <p:sldLayoutId id="2147485794" r:id="rId7"/>
    <p:sldLayoutId id="2147485795" r:id="rId8"/>
    <p:sldLayoutId id="2147485796" r:id="rId9"/>
    <p:sldLayoutId id="2147485797" r:id="rId10"/>
    <p:sldLayoutId id="2147485798" r:id="rId11"/>
    <p:sldLayoutId id="2147485799" r:id="rId12"/>
    <p:sldLayoutId id="2147485800" r:id="rId13"/>
    <p:sldLayoutId id="2147485801"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4098"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4101"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4102"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26521F4-6A6C-469F-9B31-4A4207EBB35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5843" r:id="rId1"/>
    <p:sldLayoutId id="2147485802" r:id="rId2"/>
    <p:sldLayoutId id="2147485803" r:id="rId3"/>
    <p:sldLayoutId id="2147485804" r:id="rId4"/>
    <p:sldLayoutId id="2147485805" r:id="rId5"/>
    <p:sldLayoutId id="2147485806" r:id="rId6"/>
    <p:sldLayoutId id="2147485807" r:id="rId7"/>
    <p:sldLayoutId id="2147485808" r:id="rId8"/>
    <p:sldLayoutId id="2147485809" r:id="rId9"/>
    <p:sldLayoutId id="2147485810" r:id="rId10"/>
    <p:sldLayoutId id="2147485811" r:id="rId11"/>
    <p:sldLayoutId id="2147485812" r:id="rId12"/>
    <p:sldLayoutId id="2147485813" r:id="rId13"/>
    <p:sldLayoutId id="2147485814" r:id="rId14"/>
  </p:sldLayoutIdLst>
  <p:transition spd="med">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ppt_x</p:attrName>
                                        </p:attrNameLst>
                                      </p:cBhvr>
                                      <p:tavLst>
                                        <p:tav tm="0">
                                          <p:val>
                                            <p:strVal val="#ppt_x-.2"/>
                                          </p:val>
                                        </p:tav>
                                        <p:tav tm="100000">
                                          <p:val>
                                            <p:strVal val="#ppt_x"/>
                                          </p:val>
                                        </p:tav>
                                      </p:tavLst>
                                    </p:anim>
                                    <p:anim calcmode="lin" valueType="num">
                                      <p:cBhvr>
                                        <p:cTn id="8" dur="1000" fill="hold"/>
                                        <p:tgtEl>
                                          <p:spTgt spid="4098"/>
                                        </p:tgtEl>
                                        <p:attrNameLst>
                                          <p:attrName>ppt_y</p:attrName>
                                        </p:attrNameLst>
                                      </p:cBhvr>
                                      <p:tavLst>
                                        <p:tav tm="0">
                                          <p:val>
                                            <p:strVal val="#ppt_y"/>
                                          </p:val>
                                        </p:tav>
                                        <p:tav tm="100000">
                                          <p:val>
                                            <p:strVal val="#ppt_y"/>
                                          </p:val>
                                        </p:tav>
                                      </p:tavLst>
                                    </p:anim>
                                    <p:animEffect transition="in" filter="wipe(right)" prLst="gradientSize: 0.1">
                                      <p:cBhvr>
                                        <p:cTn id="9" dur="1000"/>
                                        <p:tgtEl>
                                          <p:spTgt spid="4098"/>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4099">
                                            <p:txEl>
                                              <p:pRg st="0" end="0"/>
                                            </p:txEl>
                                          </p:spTgt>
                                        </p:tgtEl>
                                        <p:attrNameLst>
                                          <p:attrName>style.visibility</p:attrName>
                                        </p:attrNameLst>
                                      </p:cBhvr>
                                      <p:to>
                                        <p:strVal val="visible"/>
                                      </p:to>
                                    </p:set>
                                    <p:animEffect transition="in" filter="fade">
                                      <p:cBhvr>
                                        <p:cTn id="14" dur="500"/>
                                        <p:tgtEl>
                                          <p:spTgt spid="4099">
                                            <p:txEl>
                                              <p:pRg st="0" end="0"/>
                                            </p:txEl>
                                          </p:spTgt>
                                        </p:tgtEl>
                                      </p:cBhvr>
                                    </p:animEffect>
                                    <p:anim calcmode="lin" valueType="num">
                                      <p:cBhvr>
                                        <p:cTn id="15" dur="500" fill="hold"/>
                                        <p:tgtEl>
                                          <p:spTgt spid="4099">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4099">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4099">
                                            <p:txEl>
                                              <p:pRg st="1" end="1"/>
                                            </p:txEl>
                                          </p:spTgt>
                                        </p:tgtEl>
                                        <p:attrNameLst>
                                          <p:attrName>style.visibility</p:attrName>
                                        </p:attrNameLst>
                                      </p:cBhvr>
                                      <p:to>
                                        <p:strVal val="visible"/>
                                      </p:to>
                                    </p:set>
                                    <p:animEffect transition="in" filter="fade">
                                      <p:cBhvr>
                                        <p:cTn id="21" dur="500"/>
                                        <p:tgtEl>
                                          <p:spTgt spid="4099">
                                            <p:txEl>
                                              <p:pRg st="1" end="1"/>
                                            </p:txEl>
                                          </p:spTgt>
                                        </p:tgtEl>
                                      </p:cBhvr>
                                    </p:animEffect>
                                    <p:anim calcmode="lin" valueType="num">
                                      <p:cBhvr>
                                        <p:cTn id="22" dur="500" fill="hold"/>
                                        <p:tgtEl>
                                          <p:spTgt spid="409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4099">
                                            <p:txEl>
                                              <p:pRg st="1" end="1"/>
                                            </p:txEl>
                                          </p:spTgt>
                                        </p:tgtEl>
                                        <p:attrNameLst>
                                          <p:attrName>ppt_y</p:attrName>
                                        </p:attrNameLst>
                                      </p:cBhvr>
                                      <p:tavLst>
                                        <p:tav tm="0">
                                          <p:val>
                                            <p:strVal val="#ppt_y+.05"/>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4" presetClass="entr" presetSubtype="0" fill="hold" grpId="0" nodeType="clickEffect">
                                  <p:stCondLst>
                                    <p:cond delay="0"/>
                                  </p:stCondLst>
                                  <p:childTnLst>
                                    <p:set>
                                      <p:cBhvr>
                                        <p:cTn id="27" dur="0" fill="hold">
                                          <p:stCondLst>
                                            <p:cond delay="0"/>
                                          </p:stCondLst>
                                        </p:cTn>
                                        <p:tgtEl>
                                          <p:spTgt spid="4099">
                                            <p:txEl>
                                              <p:pRg st="2" end="2"/>
                                            </p:txEl>
                                          </p:spTgt>
                                        </p:tgtEl>
                                        <p:attrNameLst>
                                          <p:attrName>style.visibility</p:attrName>
                                        </p:attrNameLst>
                                      </p:cBhvr>
                                      <p:to>
                                        <p:strVal val="visible"/>
                                      </p:to>
                                    </p:set>
                                    <p:animEffect transition="in" filter="fade">
                                      <p:cBhvr>
                                        <p:cTn id="28" dur="500"/>
                                        <p:tgtEl>
                                          <p:spTgt spid="4099">
                                            <p:txEl>
                                              <p:pRg st="2" end="2"/>
                                            </p:txEl>
                                          </p:spTgt>
                                        </p:tgtEl>
                                      </p:cBhvr>
                                    </p:animEffect>
                                    <p:anim calcmode="lin" valueType="num">
                                      <p:cBhvr>
                                        <p:cTn id="29" dur="500" fill="hold"/>
                                        <p:tgtEl>
                                          <p:spTgt spid="409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4099">
                                            <p:txEl>
                                              <p:pRg st="2" end="2"/>
                                            </p:txEl>
                                          </p:spTgt>
                                        </p:tgtEl>
                                        <p:attrNameLst>
                                          <p:attrName>ppt_y</p:attrName>
                                        </p:attrNameLst>
                                      </p:cBhvr>
                                      <p:tavLst>
                                        <p:tav tm="0">
                                          <p:val>
                                            <p:strVal val="#ppt_y+.05"/>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4" presetClass="entr" presetSubtype="0" fill="hold" grpId="0" nodeType="clickEffect">
                                  <p:stCondLst>
                                    <p:cond delay="0"/>
                                  </p:stCondLst>
                                  <p:childTnLst>
                                    <p:set>
                                      <p:cBhvr>
                                        <p:cTn id="34" dur="0" fill="hold">
                                          <p:stCondLst>
                                            <p:cond delay="0"/>
                                          </p:stCondLst>
                                        </p:cTn>
                                        <p:tgtEl>
                                          <p:spTgt spid="4099">
                                            <p:txEl>
                                              <p:pRg st="3" end="3"/>
                                            </p:txEl>
                                          </p:spTgt>
                                        </p:tgtEl>
                                        <p:attrNameLst>
                                          <p:attrName>style.visibility</p:attrName>
                                        </p:attrNameLst>
                                      </p:cBhvr>
                                      <p:to>
                                        <p:strVal val="visible"/>
                                      </p:to>
                                    </p:set>
                                    <p:animEffect transition="in" filter="fade">
                                      <p:cBhvr>
                                        <p:cTn id="35" dur="500"/>
                                        <p:tgtEl>
                                          <p:spTgt spid="4099">
                                            <p:txEl>
                                              <p:pRg st="3" end="3"/>
                                            </p:txEl>
                                          </p:spTgt>
                                        </p:tgtEl>
                                      </p:cBhvr>
                                    </p:animEffect>
                                    <p:anim calcmode="lin" valueType="num">
                                      <p:cBhvr>
                                        <p:cTn id="36" dur="500" fill="hold"/>
                                        <p:tgtEl>
                                          <p:spTgt spid="4099">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4099">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4" presetClass="entr" presetSubtype="0" fill="hold" grpId="0" nodeType="clickEffect">
                                  <p:stCondLst>
                                    <p:cond delay="0"/>
                                  </p:stCondLst>
                                  <p:childTnLst>
                                    <p:set>
                                      <p:cBhvr>
                                        <p:cTn id="41" dur="0" fill="hold">
                                          <p:stCondLst>
                                            <p:cond delay="0"/>
                                          </p:stCondLst>
                                        </p:cTn>
                                        <p:tgtEl>
                                          <p:spTgt spid="4099">
                                            <p:txEl>
                                              <p:pRg st="4" end="4"/>
                                            </p:txEl>
                                          </p:spTgt>
                                        </p:tgtEl>
                                        <p:attrNameLst>
                                          <p:attrName>style.visibility</p:attrName>
                                        </p:attrNameLst>
                                      </p:cBhvr>
                                      <p:to>
                                        <p:strVal val="visible"/>
                                      </p:to>
                                    </p:set>
                                    <p:animEffect transition="in" filter="fade">
                                      <p:cBhvr>
                                        <p:cTn id="42" dur="500"/>
                                        <p:tgtEl>
                                          <p:spTgt spid="4099">
                                            <p:txEl>
                                              <p:pRg st="4" end="4"/>
                                            </p:txEl>
                                          </p:spTgt>
                                        </p:tgtEl>
                                      </p:cBhvr>
                                    </p:animEffect>
                                    <p:anim calcmode="lin" valueType="num">
                                      <p:cBhvr>
                                        <p:cTn id="43" dur="500" fill="hold"/>
                                        <p:tgtEl>
                                          <p:spTgt spid="4099">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4099">
                                            <p:txEl>
                                              <p:pRg st="4" end="4"/>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099" grpId="0" build="p">
        <p:tmplLst>
          <p:tmpl lvl="1">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2">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3">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4">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 lvl="5">
            <p:tnLst>
              <p:par>
                <p:cTn presetID="44" presetClass="entr" presetSubtype="0" fill="hold" nodeType="clickEffect">
                  <p:stCondLst>
                    <p:cond delay="0"/>
                  </p:stCondLst>
                  <p:childTnLst>
                    <p:set>
                      <p:cBhvr>
                        <p:cTn dur="0" fill="hold">
                          <p:stCondLst>
                            <p:cond delay="0"/>
                          </p:stCondLst>
                        </p:cTn>
                        <p:tgtEl>
                          <p:spTgt spid="4099"/>
                        </p:tgtEl>
                        <p:attrNameLst>
                          <p:attrName>style.visibility</p:attrName>
                        </p:attrNameLst>
                      </p:cBhvr>
                      <p:to>
                        <p:strVal val="visible"/>
                      </p:to>
                    </p:set>
                    <p:animEffect transition="in" filter="fade">
                      <p:cBhvr>
                        <p:cTn dur="500"/>
                        <p:tgtEl>
                          <p:spTgt spid="4099"/>
                        </p:tgtEl>
                      </p:cBhvr>
                    </p:animEffect>
                    <p:anim calcmode="lin" valueType="num">
                      <p:cBhvr>
                        <p:cTn dur="500" fill="hold"/>
                        <p:tgtEl>
                          <p:spTgt spid="4099"/>
                        </p:tgtEl>
                        <p:attrNameLst>
                          <p:attrName>ppt_x</p:attrName>
                        </p:attrNameLst>
                      </p:cBhvr>
                      <p:tavLst>
                        <p:tav tm="0">
                          <p:val>
                            <p:strVal val="#ppt_x"/>
                          </p:val>
                        </p:tav>
                        <p:tav tm="100000">
                          <p:val>
                            <p:strVal val="#ppt_x"/>
                          </p:val>
                        </p:tav>
                      </p:tavLst>
                    </p:anim>
                    <p:anim calcmode="lin" valueType="num">
                      <p:cBhvr>
                        <p:cTn dur="500" fill="hold"/>
                        <p:tgtEl>
                          <p:spTgt spid="4099"/>
                        </p:tgtEl>
                        <p:attrNameLst>
                          <p:attrName>ppt_y</p:attrName>
                        </p:attrNameLst>
                      </p:cBhvr>
                      <p:tavLst>
                        <p:tav tm="0">
                          <p:val>
                            <p:strVal val="#ppt_y+.05"/>
                          </p:val>
                        </p:tav>
                        <p:tav tm="100000">
                          <p:val>
                            <p:strVal val="#ppt_y"/>
                          </p:val>
                        </p:tav>
                      </p:tavLst>
                    </p:anim>
                  </p:childTnLst>
                </p:cTn>
              </p:par>
            </p:tnLst>
          </p:tmpl>
        </p:tmplLst>
      </p:bldP>
    </p:bld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eaLnBrk="1" fontAlgn="base" hangingPunct="1">
        <a:spcBef>
          <a:spcPct val="0"/>
        </a:spcBef>
        <a:spcAft>
          <a:spcPct val="0"/>
        </a:spcAft>
        <a:defRPr sz="4400">
          <a:solidFill>
            <a:schemeClr val="tx2"/>
          </a:solidFill>
          <a:latin typeface="Arial" charset="0"/>
          <a:ea typeface="宋体" pitchFamily="2" charset="-122"/>
        </a:defRPr>
      </a:lvl6pPr>
      <a:lvl7pPr marL="914400" algn="ctr" rtl="0" eaLnBrk="1" fontAlgn="base" hangingPunct="1">
        <a:spcBef>
          <a:spcPct val="0"/>
        </a:spcBef>
        <a:spcAft>
          <a:spcPct val="0"/>
        </a:spcAft>
        <a:defRPr sz="4400">
          <a:solidFill>
            <a:schemeClr val="tx2"/>
          </a:solidFill>
          <a:latin typeface="Arial" charset="0"/>
          <a:ea typeface="宋体" pitchFamily="2" charset="-122"/>
        </a:defRPr>
      </a:lvl7pPr>
      <a:lvl8pPr marL="1371600" algn="ctr" rtl="0" eaLnBrk="1" fontAlgn="base" hangingPunct="1">
        <a:spcBef>
          <a:spcPct val="0"/>
        </a:spcBef>
        <a:spcAft>
          <a:spcPct val="0"/>
        </a:spcAft>
        <a:defRPr sz="4400">
          <a:solidFill>
            <a:schemeClr val="tx2"/>
          </a:solidFill>
          <a:latin typeface="Arial" charset="0"/>
          <a:ea typeface="宋体" pitchFamily="2" charset="-122"/>
        </a:defRPr>
      </a:lvl8pPr>
      <a:lvl9pPr marL="1828800" algn="ctr" rtl="0" eaLnBrk="1" fontAlgn="base" hangingPunct="1">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8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90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200" indent="-228600" algn="l" rtl="0" eaLnBrk="1" fontAlgn="base" hangingPunct="1">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标题占位符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1" name="文本占位符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prstClr val="black">
                    <a:tint val="75000"/>
                  </a:prstClr>
                </a:solidFill>
                <a:latin typeface="Calibri" panose="020F0502020204030204"/>
              </a:defRPr>
            </a:lvl1pPr>
          </a:lstStyle>
          <a:p>
            <a:pPr>
              <a:defRPr/>
            </a:pPr>
            <a:fld id="{F26292E3-D042-42DD-A65B-D9C9175AE37F}" type="datetimeFigureOut">
              <a:rPr lang="zh-CN" altLang="en-US"/>
              <a:pPr>
                <a:defRPr/>
              </a:pPr>
              <a:t>2024/10/11</a:t>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prstClr val="black">
                    <a:tint val="75000"/>
                  </a:prstClr>
                </a:solidFill>
                <a:latin typeface="Calibri" panose="020F0502020204030204"/>
              </a:defRPr>
            </a:lvl1pPr>
          </a:lstStyle>
          <a:p>
            <a:pPr>
              <a:defRPr/>
            </a:pPr>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prstClr val="black">
                    <a:tint val="75000"/>
                  </a:prstClr>
                </a:solidFill>
                <a:latin typeface="Calibri" panose="020F0502020204030204"/>
              </a:defRPr>
            </a:lvl1pPr>
          </a:lstStyle>
          <a:p>
            <a:pPr>
              <a:defRPr/>
            </a:pPr>
            <a:fld id="{A93D5E9E-5F40-4581-BBCD-AF0D192ABFA7}"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5869" r:id="rId1"/>
    <p:sldLayoutId id="2147485870" r:id="rId2"/>
    <p:sldLayoutId id="2147485871" r:id="rId3"/>
    <p:sldLayoutId id="2147485872" r:id="rId4"/>
    <p:sldLayoutId id="2147485873" r:id="rId5"/>
    <p:sldLayoutId id="2147485874" r:id="rId6"/>
    <p:sldLayoutId id="2147485875" r:id="rId7"/>
    <p:sldLayoutId id="2147485876" r:id="rId8"/>
    <p:sldLayoutId id="2147485877" r:id="rId9"/>
    <p:sldLayoutId id="2147485878" r:id="rId10"/>
    <p:sldLayoutId id="2147485879" r:id="rId11"/>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blipFill dpi="0" rotWithShape="0">
          <a:blip r:embed="rId17"/>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050" smtClean="0">
                <a:solidFill>
                  <a:srgbClr val="000000"/>
                </a:solidFill>
              </a:rPr>
              <a:pPr algn="r" eaLnBrk="1" fontAlgn="base" hangingPunct="1">
                <a:spcBef>
                  <a:spcPct val="50000"/>
                </a:spcBef>
                <a:spcAft>
                  <a:spcPct val="0"/>
                </a:spcAft>
                <a:defRPr/>
              </a:pPr>
              <a:t>‹#›</a:t>
            </a:fld>
            <a:endParaRPr lang="en-US" altLang="zh-CN" sz="1050" dirty="0">
              <a:solidFill>
                <a:srgbClr val="000000"/>
              </a:solidFill>
            </a:endParaRPr>
          </a:p>
        </p:txBody>
      </p:sp>
      <p:pic>
        <p:nvPicPr>
          <p:cNvPr id="1028" name="Picture 7" descr="雅典神庙"/>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4626" y="165100"/>
            <a:ext cx="98901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图片 14"/>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6875464" y="6248400"/>
            <a:ext cx="1331912" cy="59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图片 15"/>
          <p:cNvPicPr>
            <a:picLocks noChangeAspect="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7604125" y="6283325"/>
            <a:ext cx="1443038"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19516345"/>
      </p:ext>
    </p:extLst>
  </p:cSld>
  <p:clrMap bg1="lt1" tx1="dk1" bg2="lt2" tx2="dk2" accent1="accent1" accent2="accent2" accent3="accent3" accent4="accent4" accent5="accent5" accent6="accent6" hlink="hlink" folHlink="folHlink"/>
  <p:sldLayoutIdLst>
    <p:sldLayoutId id="2147485881" r:id="rId1"/>
    <p:sldLayoutId id="2147485882" r:id="rId2"/>
    <p:sldLayoutId id="2147485883" r:id="rId3"/>
    <p:sldLayoutId id="2147485884" r:id="rId4"/>
    <p:sldLayoutId id="2147485885" r:id="rId5"/>
    <p:sldLayoutId id="2147485886" r:id="rId6"/>
    <p:sldLayoutId id="2147485887" r:id="rId7"/>
    <p:sldLayoutId id="2147485888" r:id="rId8"/>
    <p:sldLayoutId id="2147485889" r:id="rId9"/>
    <p:sldLayoutId id="2147485890" r:id="rId10"/>
    <p:sldLayoutId id="2147485891" r:id="rId11"/>
    <p:sldLayoutId id="2147485892" r:id="rId12"/>
    <p:sldLayoutId id="2147485893" r:id="rId13"/>
    <p:sldLayoutId id="2147485894" r:id="rId14"/>
    <p:sldLayoutId id="2147485895" r:id="rId15"/>
  </p:sldLayoutIdLst>
  <p:transition spd="slow">
    <p:pull dir="ru"/>
  </p:transition>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6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bin"/><Relationship Id="rId1" Type="http://schemas.openxmlformats.org/officeDocument/2006/relationships/slideLayout" Target="../slideLayouts/slideLayout67.xml"/></Relationships>
</file>

<file path=ppt/slides/_rels/slide14.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3.bin"/><Relationship Id="rId1" Type="http://schemas.openxmlformats.org/officeDocument/2006/relationships/slideLayout" Target="../slideLayouts/slideLayout67.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4.bin"/><Relationship Id="rId1" Type="http://schemas.openxmlformats.org/officeDocument/2006/relationships/slideLayout" Target="../slideLayouts/slideLayout6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5.bin"/><Relationship Id="rId1" Type="http://schemas.openxmlformats.org/officeDocument/2006/relationships/slideLayout" Target="../slideLayouts/slideLayout67.xml"/></Relationships>
</file>

<file path=ppt/slides/_rels/slide22.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6.bin"/><Relationship Id="rId1" Type="http://schemas.openxmlformats.org/officeDocument/2006/relationships/slideLayout" Target="../slideLayouts/slideLayout67.xml"/></Relationships>
</file>

<file path=ppt/slides/_rels/slide23.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7.bin"/><Relationship Id="rId1" Type="http://schemas.openxmlformats.org/officeDocument/2006/relationships/slideLayout" Target="../slideLayouts/slideLayout6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7.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6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0.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6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7.xml"/></Relationships>
</file>

<file path=ppt/slides/_rels/slide3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8.bin"/><Relationship Id="rId1" Type="http://schemas.openxmlformats.org/officeDocument/2006/relationships/slideLayout" Target="../slideLayouts/slideLayout67.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9.bin"/><Relationship Id="rId1" Type="http://schemas.openxmlformats.org/officeDocument/2006/relationships/slideLayout" Target="../slideLayouts/slideLayout6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oleObject" Target="../embeddings/oleObject10.bin"/><Relationship Id="rId1" Type="http://schemas.openxmlformats.org/officeDocument/2006/relationships/slideLayout" Target="../slideLayouts/slideLayout6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1.bin"/><Relationship Id="rId1" Type="http://schemas.openxmlformats.org/officeDocument/2006/relationships/slideLayout" Target="../slideLayouts/slideLayout6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7.xml"/></Relationships>
</file>

<file path=ppt/slides/_rels/slide4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7.xml"/></Relationships>
</file>

<file path=ppt/slides/_rels/slide4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6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5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6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chart" Target="../charts/chart4.xml"/><Relationship Id="rId1" Type="http://schemas.openxmlformats.org/officeDocument/2006/relationships/slideLayout" Target="../slideLayouts/slideLayout79.xml"/><Relationship Id="rId6" Type="http://schemas.openxmlformats.org/officeDocument/2006/relationships/image" Target="../media/image450.e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14.xml"/><Relationship Id="rId1" Type="http://schemas.openxmlformats.org/officeDocument/2006/relationships/slideLayout" Target="../slideLayouts/slideLayout67.xml"/><Relationship Id="rId4" Type="http://schemas.openxmlformats.org/officeDocument/2006/relationships/image" Target="../media/image29.wmf"/></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oleObject" Target="../embeddings/oleObject13.bin"/><Relationship Id="rId1" Type="http://schemas.openxmlformats.org/officeDocument/2006/relationships/slideLayout" Target="../slideLayouts/slideLayout67.xml"/></Relationships>
</file>

<file path=ppt/slides/_rels/slide7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oleObject" Target="../embeddings/oleObject14.bin"/><Relationship Id="rId1" Type="http://schemas.openxmlformats.org/officeDocument/2006/relationships/slideLayout" Target="../slideLayouts/slideLayout67.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16.xml"/><Relationship Id="rId1" Type="http://schemas.openxmlformats.org/officeDocument/2006/relationships/slideLayout" Target="../slideLayouts/slideLayout67.xml"/><Relationship Id="rId4" Type="http://schemas.openxmlformats.org/officeDocument/2006/relationships/image" Target="../media/image32.wmf"/></Relationships>
</file>

<file path=ppt/slides/_rels/slide74.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6.bin"/><Relationship Id="rId1" Type="http://schemas.openxmlformats.org/officeDocument/2006/relationships/slideLayout" Target="../slideLayouts/slideLayout67.xml"/></Relationships>
</file>

<file path=ppt/slides/_rels/slide75.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7.bin"/><Relationship Id="rId1" Type="http://schemas.openxmlformats.org/officeDocument/2006/relationships/slideLayout" Target="../slideLayouts/slideLayout6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rrowheads="1"/>
          </p:cNvSpPr>
          <p:nvPr>
            <p:ph type="ctrTitle"/>
          </p:nvPr>
        </p:nvSpPr>
        <p:spPr>
          <a:xfrm>
            <a:off x="842316" y="2060848"/>
            <a:ext cx="8316913" cy="2123658"/>
          </a:xfrm>
        </p:spPr>
        <p:txBody>
          <a:bodyPr/>
          <a:lstStyle/>
          <a:p>
            <a:pPr eaLnBrk="1" hangingPunct="1"/>
            <a:r>
              <a:rPr lang="en-US" altLang="zh-CN" dirty="0"/>
              <a:t>Ch2-2</a:t>
            </a:r>
            <a:br>
              <a:rPr lang="en-US" altLang="zh-CN" dirty="0"/>
            </a:br>
            <a:r>
              <a:rPr lang="en-US" altLang="zh-CN" dirty="0"/>
              <a:t>How to improve cache </a:t>
            </a:r>
            <a:br>
              <a:rPr lang="en-US" altLang="zh-CN" dirty="0"/>
            </a:br>
            <a:r>
              <a:rPr lang="en-US" altLang="zh-CN" dirty="0"/>
              <a:t>performance (cont.)</a:t>
            </a:r>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2"/>
          <p:cNvSpPr>
            <a:spLocks noGrp="1" noRot="1" noChangeArrowheads="1"/>
          </p:cNvSpPr>
          <p:nvPr>
            <p:ph type="title"/>
          </p:nvPr>
        </p:nvSpPr>
        <p:spPr>
          <a:noFill/>
        </p:spPr>
        <p:txBody>
          <a:bodyPr lIns="90488" tIns="44450" rIns="90488" bIns="44450"/>
          <a:lstStyle/>
          <a:p>
            <a:pPr eaLnBrk="1" hangingPunct="1"/>
            <a:r>
              <a:rPr lang="en-US" altLang="zh-CN" sz="3900"/>
              <a:t>Virtual Addressed Cache</a:t>
            </a:r>
          </a:p>
        </p:txBody>
      </p:sp>
      <p:sp>
        <p:nvSpPr>
          <p:cNvPr id="51203" name="Rectangle 3"/>
          <p:cNvSpPr>
            <a:spLocks noGrp="1" noRot="1" noChangeArrowheads="1"/>
          </p:cNvSpPr>
          <p:nvPr>
            <p:ph sz="half" idx="1"/>
          </p:nvPr>
        </p:nvSpPr>
        <p:spPr>
          <a:xfrm>
            <a:off x="395288" y="1341438"/>
            <a:ext cx="7556500" cy="1333500"/>
          </a:xfrm>
        </p:spPr>
        <p:txBody>
          <a:bodyPr lIns="90488" tIns="44450" rIns="90488" bIns="44450"/>
          <a:lstStyle/>
          <a:p>
            <a:pPr marL="285750" indent="-285750" eaLnBrk="1" hangingPunct="1">
              <a:lnSpc>
                <a:spcPct val="90000"/>
              </a:lnSpc>
            </a:pPr>
            <a:r>
              <a:rPr lang="en-US" altLang="zh-CN">
                <a:latin typeface="Comic Sans MS" panose="030F0702030302020204" pitchFamily="66" charset="0"/>
              </a:rPr>
              <a:t>Send virtual address to cache? Called </a:t>
            </a:r>
            <a:r>
              <a:rPr lang="en-US" altLang="zh-CN" i="1" u="sng">
                <a:solidFill>
                  <a:srgbClr val="0000FF"/>
                </a:solidFill>
                <a:latin typeface="Comic Sans MS" panose="030F0702030302020204" pitchFamily="66" charset="0"/>
              </a:rPr>
              <a:t>Virtually Addressed Cache</a:t>
            </a:r>
            <a:r>
              <a:rPr lang="en-US" altLang="zh-CN" u="sng">
                <a:latin typeface="Comic Sans MS" panose="030F0702030302020204" pitchFamily="66" charset="0"/>
              </a:rPr>
              <a:t> </a:t>
            </a:r>
            <a:r>
              <a:rPr lang="en-US" altLang="zh-CN">
                <a:latin typeface="Comic Sans MS" panose="030F0702030302020204" pitchFamily="66" charset="0"/>
              </a:rPr>
              <a:t>or</a:t>
            </a:r>
          </a:p>
          <a:p>
            <a:pPr marL="285750" indent="-285750" eaLnBrk="1" hangingPunct="1">
              <a:lnSpc>
                <a:spcPct val="90000"/>
              </a:lnSpc>
              <a:buFont typeface="Wingdings" panose="05000000000000000000" pitchFamily="2" charset="2"/>
              <a:buNone/>
            </a:pPr>
            <a:r>
              <a:rPr lang="en-US" altLang="zh-CN">
                <a:latin typeface="Comic Sans MS" panose="030F0702030302020204" pitchFamily="66" charset="0"/>
              </a:rPr>
              <a:t>  just </a:t>
            </a:r>
            <a:r>
              <a:rPr lang="en-US" altLang="zh-CN" i="1" u="sng">
                <a:solidFill>
                  <a:srgbClr val="0000FF"/>
                </a:solidFill>
                <a:latin typeface="Comic Sans MS" panose="030F0702030302020204" pitchFamily="66" charset="0"/>
              </a:rPr>
              <a:t>Virtual Cache</a:t>
            </a:r>
            <a:r>
              <a:rPr lang="en-US" altLang="zh-CN" i="1" u="sng">
                <a:solidFill>
                  <a:schemeClr val="hlink"/>
                </a:solidFill>
                <a:latin typeface="Comic Sans MS" panose="030F0702030302020204" pitchFamily="66" charset="0"/>
              </a:rPr>
              <a:t> (</a:t>
            </a:r>
            <a:r>
              <a:rPr lang="en-US" altLang="zh-CN">
                <a:latin typeface="Comic Sans MS" panose="030F0702030302020204" pitchFamily="66" charset="0"/>
              </a:rPr>
              <a:t>vs. </a:t>
            </a:r>
            <a:r>
              <a:rPr lang="en-US" altLang="zh-CN" i="1" u="sng">
                <a:solidFill>
                  <a:srgbClr val="0000FF"/>
                </a:solidFill>
                <a:latin typeface="Comic Sans MS" panose="030F0702030302020204" pitchFamily="66" charset="0"/>
              </a:rPr>
              <a:t>Physical Cache)</a:t>
            </a:r>
            <a:endParaRPr lang="en-US" altLang="zh-CN" sz="2000">
              <a:solidFill>
                <a:srgbClr val="0000FF"/>
              </a:solidFill>
              <a:latin typeface="Comic Sans MS" panose="030F0702030302020204" pitchFamily="66" charset="0"/>
            </a:endParaRPr>
          </a:p>
        </p:txBody>
      </p:sp>
      <p:sp>
        <p:nvSpPr>
          <p:cNvPr id="51204" name="Rectangle 4"/>
          <p:cNvSpPr>
            <a:spLocks noGrp="1" noRot="1" noChangeArrowheads="1"/>
          </p:cNvSpPr>
          <p:nvPr>
            <p:ph sz="half" idx="2"/>
          </p:nvPr>
        </p:nvSpPr>
        <p:spPr>
          <a:xfrm>
            <a:off x="468313" y="2781300"/>
            <a:ext cx="8180387" cy="3178175"/>
          </a:xfrm>
        </p:spPr>
        <p:txBody>
          <a:bodyPr/>
          <a:lstStyle/>
          <a:p>
            <a:pPr eaLnBrk="1" hangingPunct="1"/>
            <a:r>
              <a:rPr lang="en-US" altLang="zh-CN">
                <a:latin typeface="Comic Sans MS" panose="030F0702030302020204" pitchFamily="66" charset="0"/>
              </a:rPr>
              <a:t>Every time process is switched logically must </a:t>
            </a:r>
            <a:r>
              <a:rPr lang="en-US" altLang="zh-CN">
                <a:solidFill>
                  <a:srgbClr val="3333FF"/>
                </a:solidFill>
                <a:latin typeface="Comic Sans MS" panose="030F0702030302020204" pitchFamily="66" charset="0"/>
              </a:rPr>
              <a:t>flush </a:t>
            </a:r>
            <a:r>
              <a:rPr lang="en-US" altLang="zh-CN">
                <a:latin typeface="Comic Sans MS" panose="030F0702030302020204" pitchFamily="66" charset="0"/>
              </a:rPr>
              <a:t>the cache; otherwise get false hits</a:t>
            </a:r>
          </a:p>
          <a:p>
            <a:pPr lvl="1" eaLnBrk="1" hangingPunct="1"/>
            <a:r>
              <a:rPr lang="en-US" altLang="zh-CN">
                <a:latin typeface="Comic Sans MS" panose="030F0702030302020204" pitchFamily="66" charset="0"/>
              </a:rPr>
              <a:t>Cost is time to flush + “compulsory” misses from empty cache</a:t>
            </a:r>
          </a:p>
          <a:p>
            <a:pPr lvl="1" eaLnBrk="1" hangingPunct="1"/>
            <a:r>
              <a:rPr lang="en-US" altLang="zh-CN">
                <a:latin typeface="Comic Sans MS" panose="030F0702030302020204" pitchFamily="66" charset="0"/>
              </a:rPr>
              <a:t>Add</a:t>
            </a:r>
            <a:r>
              <a:rPr lang="en-US" altLang="zh-CN" i="1">
                <a:latin typeface="Comic Sans MS" panose="030F0702030302020204" pitchFamily="66" charset="0"/>
              </a:rPr>
              <a:t> </a:t>
            </a:r>
            <a:r>
              <a:rPr lang="en-US" altLang="zh-CN" i="1" u="sng">
                <a:solidFill>
                  <a:srgbClr val="FF0000"/>
                </a:solidFill>
                <a:latin typeface="Comic Sans MS" panose="030F0702030302020204" pitchFamily="66" charset="0"/>
              </a:rPr>
              <a:t>process identifier tag</a:t>
            </a:r>
            <a:r>
              <a:rPr lang="en-US" altLang="zh-CN" u="sng">
                <a:solidFill>
                  <a:schemeClr val="hlink"/>
                </a:solidFill>
                <a:latin typeface="Comic Sans MS" panose="030F0702030302020204" pitchFamily="66" charset="0"/>
              </a:rPr>
              <a:t> </a:t>
            </a:r>
            <a:r>
              <a:rPr lang="en-US" altLang="zh-CN">
                <a:latin typeface="Comic Sans MS" panose="030F0702030302020204" pitchFamily="66" charset="0"/>
              </a:rPr>
              <a:t>that identifies process as well as address within process: can’t get a hit if wrong process</a:t>
            </a:r>
          </a:p>
          <a:p>
            <a:pPr eaLnBrk="1" hangingPunct="1"/>
            <a:endParaRPr lang="en-US" altLang="zh-CN" sz="200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0-#ppt_w/2"/>
                                          </p:val>
                                        </p:tav>
                                        <p:tav tm="100000">
                                          <p:val>
                                            <p:strVal val="#ppt_x"/>
                                          </p:val>
                                        </p:tav>
                                      </p:tavLst>
                                    </p:anim>
                                    <p:anim calcmode="lin" valueType="num">
                                      <p:cBhvr additive="base">
                                        <p:cTn id="8" dur="500" fill="hold"/>
                                        <p:tgtEl>
                                          <p:spTgt spid="51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51204"/>
                                        </p:tgtEl>
                                        <p:attrNameLst>
                                          <p:attrName>style.visibility</p:attrName>
                                        </p:attrNameLst>
                                      </p:cBhvr>
                                      <p:to>
                                        <p:strVal val="visible"/>
                                      </p:to>
                                    </p:set>
                                    <p:anim to="" calcmode="lin" valueType="num">
                                      <p:cBhvr>
                                        <p:cTn id="13" dur="1" fill="hold"/>
                                        <p:tgtEl>
                                          <p:spTgt spid="5120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rrowheads="1"/>
          </p:cNvSpPr>
          <p:nvPr>
            <p:ph type="title"/>
          </p:nvPr>
        </p:nvSpPr>
        <p:spPr/>
        <p:txBody>
          <a:bodyPr/>
          <a:lstStyle/>
          <a:p>
            <a:pPr eaLnBrk="1" hangingPunct="1"/>
            <a:r>
              <a:rPr lang="en-US" altLang="zh-CN"/>
              <a:t>Virtual cache </a:t>
            </a:r>
          </a:p>
        </p:txBody>
      </p:sp>
      <p:graphicFrame>
        <p:nvGraphicFramePr>
          <p:cNvPr id="105476" name="Object 2"/>
          <p:cNvGraphicFramePr>
            <a:graphicFrameLocks noChangeAspect="1"/>
          </p:cNvGraphicFramePr>
          <p:nvPr/>
        </p:nvGraphicFramePr>
        <p:xfrm>
          <a:off x="755650" y="1484313"/>
          <a:ext cx="7543800" cy="4191000"/>
        </p:xfrm>
        <a:graphic>
          <a:graphicData uri="http://schemas.openxmlformats.org/presentationml/2006/ole">
            <mc:AlternateContent xmlns:mc="http://schemas.openxmlformats.org/markup-compatibility/2006">
              <mc:Choice xmlns:v="urn:schemas-microsoft-com:vml" Requires="v">
                <p:oleObj name="图片" r:id="rId2" imgW="4572000" imgH="2181225" progId="Word.Picture.8">
                  <p:embed/>
                </p:oleObj>
              </mc:Choice>
              <mc:Fallback>
                <p:oleObj name="图片" r:id="rId2" imgW="4572000" imgH="2181225"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484313"/>
                        <a:ext cx="7543800" cy="41910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rrowheads="1"/>
          </p:cNvSpPr>
          <p:nvPr>
            <p:ph type="title"/>
          </p:nvPr>
        </p:nvSpPr>
        <p:spPr/>
        <p:txBody>
          <a:bodyPr/>
          <a:lstStyle/>
          <a:p>
            <a:pPr eaLnBrk="1" hangingPunct="1"/>
            <a:r>
              <a:rPr lang="en-US" altLang="zh-CN"/>
              <a:t>Dealing with aliases</a:t>
            </a:r>
          </a:p>
        </p:txBody>
      </p:sp>
      <p:sp>
        <p:nvSpPr>
          <p:cNvPr id="106499" name="Rectangle 3"/>
          <p:cNvSpPr>
            <a:spLocks noGrp="1" noRot="1" noChangeArrowheads="1"/>
          </p:cNvSpPr>
          <p:nvPr>
            <p:ph idx="1"/>
          </p:nvPr>
        </p:nvSpPr>
        <p:spPr/>
        <p:txBody>
          <a:bodyPr/>
          <a:lstStyle/>
          <a:p>
            <a:pPr eaLnBrk="1" hangingPunct="1">
              <a:lnSpc>
                <a:spcPct val="90000"/>
              </a:lnSpc>
            </a:pPr>
            <a:r>
              <a:rPr lang="en-US" altLang="zh-CN" dirty="0"/>
              <a:t>Dealing with </a:t>
            </a:r>
            <a:r>
              <a:rPr lang="en-US" altLang="zh-CN" i="1" u="sng" dirty="0">
                <a:solidFill>
                  <a:srgbClr val="FF0000"/>
                </a:solidFill>
              </a:rPr>
              <a:t>aliases</a:t>
            </a:r>
            <a:r>
              <a:rPr lang="en-US" altLang="zh-CN" i="1" dirty="0">
                <a:solidFill>
                  <a:schemeClr val="hlink"/>
                </a:solidFill>
              </a:rPr>
              <a:t> </a:t>
            </a:r>
            <a:r>
              <a:rPr lang="en-US" altLang="zh-CN" dirty="0"/>
              <a:t>(</a:t>
            </a:r>
            <a:r>
              <a:rPr lang="en-US" altLang="zh-CN" i="1" u="sng" dirty="0">
                <a:solidFill>
                  <a:srgbClr val="FF0000"/>
                </a:solidFill>
              </a:rPr>
              <a:t>synonyms</a:t>
            </a:r>
            <a:r>
              <a:rPr lang="en-US" altLang="zh-CN" dirty="0"/>
              <a:t>); Two different virtual addresses map  to same physical address</a:t>
            </a:r>
          </a:p>
          <a:p>
            <a:pPr eaLnBrk="1" hangingPunct="1">
              <a:lnSpc>
                <a:spcPct val="90000"/>
              </a:lnSpc>
            </a:pPr>
            <a:r>
              <a:rPr lang="en-US" altLang="zh-CN" dirty="0">
                <a:solidFill>
                  <a:schemeClr val="tx2"/>
                </a:solidFill>
              </a:rPr>
              <a:t>NO</a:t>
            </a:r>
            <a:r>
              <a:rPr lang="en-US" altLang="zh-CN" dirty="0"/>
              <a:t> aliasing!   What are the implications?</a:t>
            </a:r>
          </a:p>
          <a:p>
            <a:pPr eaLnBrk="1" hangingPunct="1">
              <a:lnSpc>
                <a:spcPct val="90000"/>
              </a:lnSpc>
            </a:pPr>
            <a:r>
              <a:rPr lang="en-US" altLang="zh-CN" dirty="0"/>
              <a:t>HW antialiasing: guarantees every cache block (virtual</a:t>
            </a:r>
            <a:r>
              <a:rPr lang="zh-CN" altLang="en-US" dirty="0"/>
              <a:t> </a:t>
            </a:r>
            <a:r>
              <a:rPr lang="en-US" altLang="zh-CN" dirty="0"/>
              <a:t>address)</a:t>
            </a:r>
            <a:r>
              <a:rPr lang="zh-CN" altLang="en-US" dirty="0"/>
              <a:t> </a:t>
            </a:r>
            <a:r>
              <a:rPr lang="en-US" altLang="zh-CN" dirty="0"/>
              <a:t>has unique address</a:t>
            </a:r>
          </a:p>
          <a:p>
            <a:pPr lvl="2" eaLnBrk="1" hangingPunct="1">
              <a:lnSpc>
                <a:spcPct val="90000"/>
              </a:lnSpc>
            </a:pPr>
            <a:r>
              <a:rPr lang="en-US" altLang="zh-CN" dirty="0"/>
              <a:t>verify on miss (rather than on every hit)</a:t>
            </a:r>
          </a:p>
          <a:p>
            <a:pPr lvl="2" eaLnBrk="1" hangingPunct="1">
              <a:lnSpc>
                <a:spcPct val="90000"/>
              </a:lnSpc>
            </a:pPr>
            <a:r>
              <a:rPr lang="en-US" altLang="zh-CN" dirty="0"/>
              <a:t>cache set size	&lt;= page size ?</a:t>
            </a:r>
          </a:p>
          <a:p>
            <a:pPr lvl="2" eaLnBrk="1" hangingPunct="1">
              <a:lnSpc>
                <a:spcPct val="90000"/>
              </a:lnSpc>
            </a:pPr>
            <a:r>
              <a:rPr lang="en-US" altLang="zh-CN" dirty="0"/>
              <a:t>what if it gets larger?</a:t>
            </a:r>
          </a:p>
          <a:p>
            <a:pPr eaLnBrk="1" hangingPunct="1">
              <a:lnSpc>
                <a:spcPct val="90000"/>
              </a:lnSpc>
            </a:pPr>
            <a:r>
              <a:rPr lang="en-US" altLang="zh-CN" dirty="0"/>
              <a:t>How can SW simplify the problem?  (called </a:t>
            </a:r>
            <a:r>
              <a:rPr lang="en-US" altLang="zh-CN" i="1" u="sng" dirty="0">
                <a:solidFill>
                  <a:srgbClr val="FF0000"/>
                </a:solidFill>
              </a:rPr>
              <a:t>page coloring</a:t>
            </a:r>
            <a:r>
              <a:rPr lang="en-US" altLang="zh-CN" i="1" u="sng" dirty="0">
                <a:solidFill>
                  <a:schemeClr val="hlink"/>
                </a:solidFill>
              </a:rPr>
              <a:t>)</a:t>
            </a:r>
            <a:endParaRPr lang="en-US" altLang="zh-CN" dirty="0"/>
          </a:p>
          <a:p>
            <a:pPr lvl="1" eaLnBrk="1" hangingPunct="1">
              <a:lnSpc>
                <a:spcPct val="90000"/>
              </a:lnSpc>
            </a:pPr>
            <a:r>
              <a:rPr lang="en-US" altLang="zh-CN" sz="2400" dirty="0"/>
              <a:t>I/O must interact with cache, so need virtual address</a:t>
            </a:r>
          </a:p>
        </p:txBody>
      </p:sp>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a:xfrm>
            <a:off x="285750" y="0"/>
            <a:ext cx="8559800" cy="1143000"/>
          </a:xfrm>
        </p:spPr>
        <p:txBody>
          <a:bodyPr/>
          <a:lstStyle/>
          <a:p>
            <a:pPr eaLnBrk="1" hangingPunct="1"/>
            <a:r>
              <a:rPr lang="en-US" altLang="zh-CN" sz="3600"/>
              <a:t>Aliases problem with Virtual cache</a:t>
            </a:r>
          </a:p>
        </p:txBody>
      </p:sp>
      <p:graphicFrame>
        <p:nvGraphicFramePr>
          <p:cNvPr id="107523" name="Object 2"/>
          <p:cNvGraphicFramePr>
            <a:graphicFrameLocks noGrp="1" noChangeAspect="1"/>
          </p:cNvGraphicFramePr>
          <p:nvPr>
            <p:ph idx="1"/>
          </p:nvPr>
        </p:nvGraphicFramePr>
        <p:xfrm>
          <a:off x="2506663" y="1071563"/>
          <a:ext cx="4343400" cy="4143375"/>
        </p:xfrm>
        <a:graphic>
          <a:graphicData uri="http://schemas.openxmlformats.org/presentationml/2006/ole">
            <mc:AlternateContent xmlns:mc="http://schemas.openxmlformats.org/markup-compatibility/2006">
              <mc:Choice xmlns:v="urn:schemas-microsoft-com:vml" Requires="v">
                <p:oleObj name="图片" r:id="rId2" imgW="3314700" imgH="3162300" progId="Word.Picture.8">
                  <p:embed/>
                </p:oleObj>
              </mc:Choice>
              <mc:Fallback>
                <p:oleObj name="图片" r:id="rId2" imgW="3314700" imgH="3162300"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663" y="1071563"/>
                        <a:ext cx="4343400" cy="4143375"/>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TextBox 5"/>
          <p:cNvSpPr txBox="1">
            <a:spLocks noChangeArrowheads="1"/>
          </p:cNvSpPr>
          <p:nvPr/>
        </p:nvSpPr>
        <p:spPr bwMode="auto">
          <a:xfrm>
            <a:off x="500063" y="5357813"/>
            <a:ext cx="832952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dirty="0">
                <a:solidFill>
                  <a:schemeClr val="tx2"/>
                </a:solidFill>
              </a:rPr>
              <a:t>If  the index and offset bits of two aliases are forced to be </a:t>
            </a:r>
          </a:p>
          <a:p>
            <a:pPr eaLnBrk="1" hangingPunct="1">
              <a:spcBef>
                <a:spcPct val="0"/>
              </a:spcBef>
              <a:buClrTx/>
              <a:buSzTx/>
              <a:buFontTx/>
              <a:buNone/>
            </a:pPr>
            <a:r>
              <a:rPr kumimoji="0" lang="en-US" altLang="zh-CN" sz="2000" dirty="0">
                <a:solidFill>
                  <a:srgbClr val="FF0000"/>
                </a:solidFill>
              </a:rPr>
              <a:t>the same</a:t>
            </a:r>
            <a:r>
              <a:rPr kumimoji="0" lang="en-US" altLang="zh-CN" sz="2000">
                <a:solidFill>
                  <a:schemeClr val="tx2"/>
                </a:solidFill>
              </a:rPr>
              <a:t>, then </a:t>
            </a:r>
            <a:r>
              <a:rPr kumimoji="0" lang="en-US" altLang="zh-CN" sz="2000" dirty="0">
                <a:solidFill>
                  <a:schemeClr val="tx2"/>
                </a:solidFill>
              </a:rPr>
              <a:t>the aliases address will map to the same block in cache.</a:t>
            </a:r>
            <a:endParaRPr kumimoji="0" lang="zh-CN" altLang="en-US" sz="4400" dirty="0">
              <a:solidFill>
                <a:schemeClr val="tx2"/>
              </a:solidFill>
            </a:endParaRPr>
          </a:p>
        </p:txBody>
      </p:sp>
      <p:sp>
        <p:nvSpPr>
          <p:cNvPr id="2" name="TextBox 1">
            <a:extLst>
              <a:ext uri="{FF2B5EF4-FFF2-40B4-BE49-F238E27FC236}">
                <a16:creationId xmlns:a16="http://schemas.microsoft.com/office/drawing/2014/main" id="{A0393CA0-309C-27BF-D5EA-27FED299B6CF}"/>
              </a:ext>
            </a:extLst>
          </p:cNvPr>
          <p:cNvSpPr txBox="1"/>
          <p:nvPr/>
        </p:nvSpPr>
        <p:spPr>
          <a:xfrm>
            <a:off x="5652120" y="845106"/>
            <a:ext cx="1415760" cy="369332"/>
          </a:xfrm>
          <a:prstGeom prst="rect">
            <a:avLst/>
          </a:prstGeom>
          <a:noFill/>
        </p:spPr>
        <p:txBody>
          <a:bodyPr wrap="square" rtlCol="0">
            <a:spAutoFit/>
          </a:bodyPr>
          <a:lstStyle/>
          <a:p>
            <a:pPr algn="ctr"/>
            <a:r>
              <a:rPr lang="en-US" sz="1800" dirty="0" err="1">
                <a:solidFill>
                  <a:srgbClr val="0000FF"/>
                </a:solidFill>
              </a:rPr>
              <a:t>虚拟地址</a:t>
            </a:r>
            <a:endParaRPr lang="en-CN" sz="1800" dirty="0">
              <a:solidFill>
                <a:srgbClr val="0000FF"/>
              </a:solidFill>
            </a:endParaRPr>
          </a:p>
        </p:txBody>
      </p:sp>
      <p:sp>
        <p:nvSpPr>
          <p:cNvPr id="3" name="TextBox 2">
            <a:extLst>
              <a:ext uri="{FF2B5EF4-FFF2-40B4-BE49-F238E27FC236}">
                <a16:creationId xmlns:a16="http://schemas.microsoft.com/office/drawing/2014/main" id="{2D6BC55F-6052-0659-BB4B-7181D44C1C6F}"/>
              </a:ext>
            </a:extLst>
          </p:cNvPr>
          <p:cNvSpPr txBox="1"/>
          <p:nvPr/>
        </p:nvSpPr>
        <p:spPr>
          <a:xfrm>
            <a:off x="4139952" y="1700808"/>
            <a:ext cx="1415760" cy="369332"/>
          </a:xfrm>
          <a:prstGeom prst="rect">
            <a:avLst/>
          </a:prstGeom>
          <a:noFill/>
        </p:spPr>
        <p:txBody>
          <a:bodyPr wrap="square" rtlCol="0">
            <a:spAutoFit/>
          </a:bodyPr>
          <a:lstStyle/>
          <a:p>
            <a:pPr algn="ctr"/>
            <a:r>
              <a:rPr lang="en-US" sz="1800" dirty="0" err="1">
                <a:solidFill>
                  <a:srgbClr val="0000FF"/>
                </a:solidFill>
              </a:rPr>
              <a:t>物理地址</a:t>
            </a:r>
            <a:endParaRPr lang="en-CN" sz="1800" dirty="0">
              <a:solidFill>
                <a:srgbClr val="0000FF"/>
              </a:solidFill>
            </a:endParaRPr>
          </a:p>
        </p:txBody>
      </p:sp>
      <p:sp>
        <p:nvSpPr>
          <p:cNvPr id="4" name="TextBox 3">
            <a:extLst>
              <a:ext uri="{FF2B5EF4-FFF2-40B4-BE49-F238E27FC236}">
                <a16:creationId xmlns:a16="http://schemas.microsoft.com/office/drawing/2014/main" id="{6565CB88-F488-DFF7-971E-532D8479C2E7}"/>
              </a:ext>
            </a:extLst>
          </p:cNvPr>
          <p:cNvSpPr txBox="1"/>
          <p:nvPr/>
        </p:nvSpPr>
        <p:spPr>
          <a:xfrm>
            <a:off x="2627784" y="1845231"/>
            <a:ext cx="1415760" cy="369332"/>
          </a:xfrm>
          <a:prstGeom prst="rect">
            <a:avLst/>
          </a:prstGeom>
          <a:noFill/>
        </p:spPr>
        <p:txBody>
          <a:bodyPr wrap="square" rtlCol="0">
            <a:spAutoFit/>
          </a:bodyPr>
          <a:lstStyle/>
          <a:p>
            <a:pPr algn="ctr"/>
            <a:r>
              <a:rPr lang="en-US" altLang="zh-CN" sz="1800" dirty="0">
                <a:solidFill>
                  <a:srgbClr val="0000FF"/>
                </a:solidFill>
              </a:rPr>
              <a:t>cache</a:t>
            </a:r>
            <a:endParaRPr lang="en-CN" sz="1800" dirty="0">
              <a:solidFill>
                <a:srgbClr val="0000FF"/>
              </a:solidFill>
            </a:endParaRPr>
          </a:p>
        </p:txBody>
      </p:sp>
      <p:sp>
        <p:nvSpPr>
          <p:cNvPr id="5" name="TextBox 4">
            <a:extLst>
              <a:ext uri="{FF2B5EF4-FFF2-40B4-BE49-F238E27FC236}">
                <a16:creationId xmlns:a16="http://schemas.microsoft.com/office/drawing/2014/main" id="{A621ECD6-96C5-9633-108B-1CB4A7F12755}"/>
              </a:ext>
            </a:extLst>
          </p:cNvPr>
          <p:cNvSpPr txBox="1"/>
          <p:nvPr/>
        </p:nvSpPr>
        <p:spPr>
          <a:xfrm>
            <a:off x="1187624" y="3464409"/>
            <a:ext cx="3960440" cy="646331"/>
          </a:xfrm>
          <a:prstGeom prst="rect">
            <a:avLst/>
          </a:prstGeom>
          <a:noFill/>
        </p:spPr>
        <p:txBody>
          <a:bodyPr wrap="square" rtlCol="0">
            <a:spAutoFit/>
          </a:bodyPr>
          <a:lstStyle/>
          <a:p>
            <a:r>
              <a:rPr lang="zh-CN" altLang="en-US" sz="1800" dirty="0">
                <a:solidFill>
                  <a:srgbClr val="0000FF"/>
                </a:solidFill>
              </a:rPr>
              <a:t>问题</a:t>
            </a:r>
            <a:r>
              <a:rPr lang="en-US" altLang="zh-CN" sz="1800" dirty="0">
                <a:solidFill>
                  <a:srgbClr val="0000FF"/>
                </a:solidFill>
              </a:rPr>
              <a:t>1.</a:t>
            </a:r>
            <a:r>
              <a:rPr lang="zh-CN" altLang="en-US" sz="1800" dirty="0">
                <a:solidFill>
                  <a:srgbClr val="0000FF"/>
                </a:solidFill>
              </a:rPr>
              <a:t> </a:t>
            </a:r>
            <a:r>
              <a:rPr lang="en-US" sz="1800" dirty="0" err="1">
                <a:solidFill>
                  <a:srgbClr val="0000FF"/>
                </a:solidFill>
              </a:rPr>
              <a:t>两个虚拟对应一个物理</a:t>
            </a:r>
            <a:r>
              <a:rPr lang="zh-CN" altLang="en-US" sz="1800" dirty="0">
                <a:solidFill>
                  <a:srgbClr val="0000FF"/>
                </a:solidFill>
              </a:rPr>
              <a:t>；</a:t>
            </a:r>
            <a:endParaRPr lang="en-US" altLang="zh-CN" sz="1800" dirty="0">
              <a:solidFill>
                <a:srgbClr val="0000FF"/>
              </a:solidFill>
            </a:endParaRPr>
          </a:p>
          <a:p>
            <a:r>
              <a:rPr lang="zh-CN" altLang="en-US" sz="1800" dirty="0">
                <a:solidFill>
                  <a:srgbClr val="0000FF"/>
                </a:solidFill>
              </a:rPr>
              <a:t>问题</a:t>
            </a:r>
            <a:r>
              <a:rPr lang="en-US" altLang="zh-CN" sz="1800" dirty="0">
                <a:solidFill>
                  <a:srgbClr val="0000FF"/>
                </a:solidFill>
              </a:rPr>
              <a:t>2.</a:t>
            </a:r>
            <a:r>
              <a:rPr lang="zh-CN" altLang="en-US" sz="1800" dirty="0">
                <a:solidFill>
                  <a:srgbClr val="0000FF"/>
                </a:solidFill>
              </a:rPr>
              <a:t> 映射到两个</a:t>
            </a:r>
            <a:r>
              <a:rPr lang="en-US" altLang="zh-CN" sz="1800" dirty="0">
                <a:solidFill>
                  <a:srgbClr val="0000FF"/>
                </a:solidFill>
              </a:rPr>
              <a:t>cache</a:t>
            </a:r>
            <a:r>
              <a:rPr lang="zh-CN" altLang="en-US" sz="1800" dirty="0">
                <a:solidFill>
                  <a:srgbClr val="0000FF"/>
                </a:solidFill>
              </a:rPr>
              <a:t> </a:t>
            </a:r>
            <a:r>
              <a:rPr lang="en-US" altLang="zh-CN" sz="1800" dirty="0">
                <a:solidFill>
                  <a:srgbClr val="0000FF"/>
                </a:solidFill>
              </a:rPr>
              <a:t>block,</a:t>
            </a:r>
            <a:r>
              <a:rPr lang="zh-CN" altLang="en-US" sz="1800" dirty="0">
                <a:solidFill>
                  <a:srgbClr val="0000FF"/>
                </a:solidFill>
              </a:rPr>
              <a:t> 浪费</a:t>
            </a:r>
            <a:endParaRPr lang="en-CN" sz="1800" dirty="0">
              <a:solidFill>
                <a:srgbClr val="0000FF"/>
              </a:solidFill>
            </a:endParaRPr>
          </a:p>
        </p:txBody>
      </p:sp>
      <p:sp>
        <p:nvSpPr>
          <p:cNvPr id="6" name="TextBox 5">
            <a:extLst>
              <a:ext uri="{FF2B5EF4-FFF2-40B4-BE49-F238E27FC236}">
                <a16:creationId xmlns:a16="http://schemas.microsoft.com/office/drawing/2014/main" id="{AD691E7F-B562-2589-278A-51E5D55B41E9}"/>
              </a:ext>
            </a:extLst>
          </p:cNvPr>
          <p:cNvSpPr txBox="1"/>
          <p:nvPr/>
        </p:nvSpPr>
        <p:spPr>
          <a:xfrm>
            <a:off x="7452320" y="4732378"/>
            <a:ext cx="1709422" cy="369332"/>
          </a:xfrm>
          <a:prstGeom prst="rect">
            <a:avLst/>
          </a:prstGeom>
          <a:noFill/>
        </p:spPr>
        <p:txBody>
          <a:bodyPr wrap="square" rtlCol="0">
            <a:spAutoFit/>
          </a:bodyPr>
          <a:lstStyle/>
          <a:p>
            <a:r>
              <a:rPr lang="zh-CN" altLang="en-CN" sz="1800" dirty="0">
                <a:solidFill>
                  <a:srgbClr val="0000FF"/>
                </a:solidFill>
              </a:rPr>
              <a:t>软件</a:t>
            </a:r>
            <a:r>
              <a:rPr lang="zh-CN" altLang="en-US" sz="1800" dirty="0">
                <a:solidFill>
                  <a:srgbClr val="0000FF"/>
                </a:solidFill>
              </a:rPr>
              <a:t>解决方法</a:t>
            </a:r>
            <a:endParaRPr lang="en-CN" sz="1800" dirty="0">
              <a:solidFill>
                <a:srgbClr val="0000FF"/>
              </a:solidFill>
            </a:endParaRPr>
          </a:p>
        </p:txBody>
      </p:sp>
      <p:sp>
        <p:nvSpPr>
          <p:cNvPr id="7" name="Rectangle 6">
            <a:extLst>
              <a:ext uri="{FF2B5EF4-FFF2-40B4-BE49-F238E27FC236}">
                <a16:creationId xmlns:a16="http://schemas.microsoft.com/office/drawing/2014/main" id="{4A1443E2-D1BB-AE98-EE3B-3B43A6B9FFF0}"/>
              </a:ext>
            </a:extLst>
          </p:cNvPr>
          <p:cNvSpPr/>
          <p:nvPr/>
        </p:nvSpPr>
        <p:spPr bwMode="auto">
          <a:xfrm>
            <a:off x="285750" y="4221087"/>
            <a:ext cx="8678738" cy="2065413"/>
          </a:xfrm>
          <a:prstGeom prst="rect">
            <a:avLst/>
          </a:prstGeom>
          <a:noFill/>
          <a:ln w="22225" cap="flat" cmpd="sng" algn="ctr">
            <a:solidFill>
              <a:srgbClr val="FF0000"/>
            </a:solidFill>
            <a:prstDash val="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Tree>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rrowheads="1"/>
          </p:cNvSpPr>
          <p:nvPr>
            <p:ph type="title"/>
          </p:nvPr>
        </p:nvSpPr>
        <p:spPr/>
        <p:txBody>
          <a:bodyPr/>
          <a:lstStyle/>
          <a:p>
            <a:pPr eaLnBrk="1" hangingPunct="1"/>
            <a:r>
              <a:rPr lang="en-US" altLang="zh-CN" sz="2400"/>
              <a:t>Overlap address translation and cache access</a:t>
            </a:r>
            <a:br>
              <a:rPr lang="en-US" altLang="zh-CN" sz="2400"/>
            </a:br>
            <a:r>
              <a:rPr lang="en-US" altLang="zh-CN" sz="2400">
                <a:solidFill>
                  <a:srgbClr val="3333FF"/>
                </a:solidFill>
              </a:rPr>
              <a:t>(Virtual indexed, physically tagged)</a:t>
            </a:r>
            <a:r>
              <a:rPr lang="en-US" altLang="zh-CN" sz="2400"/>
              <a:t> </a:t>
            </a:r>
          </a:p>
        </p:txBody>
      </p:sp>
      <p:graphicFrame>
        <p:nvGraphicFramePr>
          <p:cNvPr id="55300" name="Object 2"/>
          <p:cNvGraphicFramePr>
            <a:graphicFrameLocks noChangeAspect="1"/>
          </p:cNvGraphicFramePr>
          <p:nvPr/>
        </p:nvGraphicFramePr>
        <p:xfrm>
          <a:off x="762000" y="1600200"/>
          <a:ext cx="7497763" cy="4610100"/>
        </p:xfrm>
        <a:graphic>
          <a:graphicData uri="http://schemas.openxmlformats.org/presentationml/2006/ole">
            <mc:AlternateContent xmlns:mc="http://schemas.openxmlformats.org/markup-compatibility/2006">
              <mc:Choice xmlns:v="urn:schemas-microsoft-com:vml" Requires="v">
                <p:oleObj name="图片" r:id="rId2" imgW="4244622" imgH="2607733" progId="Word.Picture.8">
                  <p:embed/>
                </p:oleObj>
              </mc:Choice>
              <mc:Fallback>
                <p:oleObj name="图片" r:id="rId2" imgW="4244622" imgH="2607733"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00200"/>
                        <a:ext cx="7497763" cy="461010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爆炸形 1 5"/>
          <p:cNvSpPr/>
          <p:nvPr/>
        </p:nvSpPr>
        <p:spPr>
          <a:xfrm>
            <a:off x="4643438" y="1500188"/>
            <a:ext cx="4786312" cy="1500187"/>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altLang="zh-CN" sz="2000" b="1" dirty="0">
                <a:solidFill>
                  <a:schemeClr val="tx1"/>
                </a:solidFill>
              </a:rPr>
              <a:t>Any limitation ?</a:t>
            </a:r>
            <a:r>
              <a:rPr lang="zh-CN" altLang="en-US" sz="2000" b="1" dirty="0">
                <a:solidFill>
                  <a:schemeClr val="tx1"/>
                </a:solidFill>
              </a:rPr>
              <a:t> </a:t>
            </a:r>
            <a:r>
              <a:rPr lang="en-US" altLang="zh-CN" sz="2000" b="1" dirty="0">
                <a:solidFill>
                  <a:srgbClr val="0000FF"/>
                </a:solidFill>
              </a:rPr>
              <a:t>Cache</a:t>
            </a:r>
            <a:r>
              <a:rPr lang="zh-CN" altLang="en-US" sz="2000" b="1" dirty="0">
                <a:solidFill>
                  <a:srgbClr val="0000FF"/>
                </a:solidFill>
              </a:rPr>
              <a:t>容量限制</a:t>
            </a:r>
          </a:p>
        </p:txBody>
      </p:sp>
      <p:sp>
        <p:nvSpPr>
          <p:cNvPr id="2" name="TextBox 1">
            <a:extLst>
              <a:ext uri="{FF2B5EF4-FFF2-40B4-BE49-F238E27FC236}">
                <a16:creationId xmlns:a16="http://schemas.microsoft.com/office/drawing/2014/main" id="{F8A5C55F-9551-289E-9603-DA44F47717DF}"/>
              </a:ext>
            </a:extLst>
          </p:cNvPr>
          <p:cNvSpPr txBox="1"/>
          <p:nvPr/>
        </p:nvSpPr>
        <p:spPr>
          <a:xfrm>
            <a:off x="4788024" y="3228945"/>
            <a:ext cx="2160240" cy="707886"/>
          </a:xfrm>
          <a:prstGeom prst="rect">
            <a:avLst/>
          </a:prstGeom>
          <a:noFill/>
        </p:spPr>
        <p:txBody>
          <a:bodyPr wrap="square" rtlCol="0">
            <a:spAutoFit/>
          </a:bodyPr>
          <a:lstStyle/>
          <a:p>
            <a:r>
              <a:rPr lang="en-CN" sz="2000" dirty="0"/>
              <a:t>直接映射的</a:t>
            </a:r>
            <a:r>
              <a:rPr lang="en-US" altLang="zh-CN" sz="2000" dirty="0"/>
              <a:t>index,</a:t>
            </a:r>
            <a:r>
              <a:rPr lang="zh-CN" altLang="en-US" sz="2000" dirty="0"/>
              <a:t> 确定</a:t>
            </a:r>
            <a:r>
              <a:rPr lang="en-US" altLang="zh-CN" sz="2000" dirty="0" err="1"/>
              <a:t>cacheline</a:t>
            </a:r>
            <a:endParaRPr lang="en-CN" sz="2000" dirty="0"/>
          </a:p>
        </p:txBody>
      </p:sp>
      <p:sp>
        <p:nvSpPr>
          <p:cNvPr id="3" name="TextBox 2">
            <a:extLst>
              <a:ext uri="{FF2B5EF4-FFF2-40B4-BE49-F238E27FC236}">
                <a16:creationId xmlns:a16="http://schemas.microsoft.com/office/drawing/2014/main" id="{C5625E0D-02F8-88C2-268F-68E520D76466}"/>
              </a:ext>
            </a:extLst>
          </p:cNvPr>
          <p:cNvSpPr txBox="1"/>
          <p:nvPr/>
        </p:nvSpPr>
        <p:spPr>
          <a:xfrm>
            <a:off x="1302361" y="6202928"/>
            <a:ext cx="6192688" cy="461665"/>
          </a:xfrm>
          <a:prstGeom prst="rect">
            <a:avLst/>
          </a:prstGeom>
          <a:noFill/>
        </p:spPr>
        <p:txBody>
          <a:bodyPr wrap="square" rtlCol="0">
            <a:spAutoFit/>
          </a:bodyPr>
          <a:lstStyle/>
          <a:p>
            <a:r>
              <a:rPr lang="en-CN" sz="2400" dirty="0"/>
              <a:t>解决了占多个</a:t>
            </a:r>
            <a:r>
              <a:rPr lang="en-US" altLang="zh-CN" sz="2400" dirty="0" err="1"/>
              <a:t>cacheline</a:t>
            </a:r>
            <a:r>
              <a:rPr lang="zh-CN" altLang="en-US" sz="2400" dirty="0"/>
              <a:t>的问题</a:t>
            </a:r>
            <a:r>
              <a:rPr lang="en-US" altLang="zh-CN" sz="2400" dirty="0"/>
              <a:t>(</a:t>
            </a:r>
            <a:r>
              <a:rPr lang="zh-CN" altLang="en-US" sz="2400" dirty="0"/>
              <a:t>别名问题）</a:t>
            </a:r>
            <a:endParaRPr lang="en-CN" sz="24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 calcmode="lin" valueType="num">
                                      <p:cBhvr additive="base">
                                        <p:cTn id="7" dur="500" fill="hold"/>
                                        <p:tgtEl>
                                          <p:spTgt spid="55300"/>
                                        </p:tgtEl>
                                        <p:attrNameLst>
                                          <p:attrName>ppt_x</p:attrName>
                                        </p:attrNameLst>
                                      </p:cBhvr>
                                      <p:tavLst>
                                        <p:tav tm="0">
                                          <p:val>
                                            <p:strVal val="1+#ppt_w/2"/>
                                          </p:val>
                                        </p:tav>
                                        <p:tav tm="100000">
                                          <p:val>
                                            <p:strVal val="#ppt_x"/>
                                          </p:val>
                                        </p:tav>
                                      </p:tavLst>
                                    </p:anim>
                                    <p:anim calcmode="lin" valueType="num">
                                      <p:cBhvr additive="base">
                                        <p:cTn id="8" dur="500" fill="hold"/>
                                        <p:tgtEl>
                                          <p:spTgt spid="55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p:cNvSpPr>
            <a:spLocks noGrp="1"/>
          </p:cNvSpPr>
          <p:nvPr>
            <p:ph type="title"/>
          </p:nvPr>
        </p:nvSpPr>
        <p:spPr/>
        <p:txBody>
          <a:bodyPr/>
          <a:lstStyle/>
          <a:p>
            <a:pPr eaLnBrk="1" hangingPunct="1"/>
            <a:r>
              <a:rPr lang="en-US" altLang="zh-CN"/>
              <a:t>What’s the limitation?</a:t>
            </a:r>
            <a:endParaRPr lang="zh-CN" altLang="en-US"/>
          </a:p>
        </p:txBody>
      </p:sp>
      <p:graphicFrame>
        <p:nvGraphicFramePr>
          <p:cNvPr id="178178" name="Object 2"/>
          <p:cNvGraphicFramePr>
            <a:graphicFrameLocks noGrp="1" noChangeAspect="1"/>
          </p:cNvGraphicFramePr>
          <p:nvPr>
            <p:ph idx="1"/>
          </p:nvPr>
        </p:nvGraphicFramePr>
        <p:xfrm>
          <a:off x="2354263" y="1143000"/>
          <a:ext cx="4578350" cy="2813050"/>
        </p:xfrm>
        <a:graphic>
          <a:graphicData uri="http://schemas.openxmlformats.org/presentationml/2006/ole">
            <mc:AlternateContent xmlns:mc="http://schemas.openxmlformats.org/markup-compatibility/2006">
              <mc:Choice xmlns:v="urn:schemas-microsoft-com:vml" Requires="v">
                <p:oleObj name="图片" r:id="rId2" imgW="4244622" imgH="2607733" progId="Word.Picture.8">
                  <p:embed/>
                </p:oleObj>
              </mc:Choice>
              <mc:Fallback>
                <p:oleObj name="图片" r:id="rId2" imgW="4244622" imgH="2607733"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4263" y="1143000"/>
                        <a:ext cx="4578350" cy="2813050"/>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9572" name="TextBox 4"/>
          <p:cNvSpPr txBox="1">
            <a:spLocks noChangeArrowheads="1"/>
          </p:cNvSpPr>
          <p:nvPr/>
        </p:nvSpPr>
        <p:spPr bwMode="auto">
          <a:xfrm>
            <a:off x="571500" y="4000500"/>
            <a:ext cx="81438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dirty="0">
                <a:solidFill>
                  <a:schemeClr val="tx2"/>
                </a:solidFill>
              </a:rPr>
              <a:t>IF it’s </a:t>
            </a:r>
            <a:r>
              <a:rPr kumimoji="0" lang="en-US" altLang="zh-CN" sz="2400" dirty="0">
                <a:solidFill>
                  <a:srgbClr val="FF0000"/>
                </a:solidFill>
              </a:rPr>
              <a:t>direct map cache</a:t>
            </a:r>
            <a:r>
              <a:rPr kumimoji="0" lang="en-US" altLang="zh-CN" sz="2400" dirty="0">
                <a:solidFill>
                  <a:schemeClr val="tx2"/>
                </a:solidFill>
              </a:rPr>
              <a:t>, then  </a:t>
            </a:r>
          </a:p>
          <a:p>
            <a:pPr eaLnBrk="1" hangingPunct="1">
              <a:spcBef>
                <a:spcPct val="0"/>
              </a:spcBef>
              <a:buClrTx/>
              <a:buSzTx/>
              <a:buFontTx/>
              <a:buNone/>
            </a:pPr>
            <a:r>
              <a:rPr kumimoji="0" lang="en-US" altLang="zh-CN" sz="2400" dirty="0">
                <a:solidFill>
                  <a:schemeClr val="tx2"/>
                </a:solidFill>
              </a:rPr>
              <a:t>      Cache size = 2</a:t>
            </a:r>
            <a:r>
              <a:rPr kumimoji="0" lang="en-US" altLang="zh-CN" sz="2400" baseline="30000" dirty="0">
                <a:solidFill>
                  <a:schemeClr val="tx2"/>
                </a:solidFill>
              </a:rPr>
              <a:t>index</a:t>
            </a:r>
            <a:r>
              <a:rPr kumimoji="0" lang="en-US" altLang="zh-CN" sz="2400" dirty="0">
                <a:solidFill>
                  <a:schemeClr val="tx2"/>
                </a:solidFill>
              </a:rPr>
              <a:t> * 2</a:t>
            </a:r>
            <a:r>
              <a:rPr kumimoji="0" lang="en-US" altLang="zh-CN" sz="2400" baseline="30000" dirty="0">
                <a:solidFill>
                  <a:schemeClr val="tx2"/>
                </a:solidFill>
              </a:rPr>
              <a:t>blockoffset</a:t>
            </a:r>
            <a:r>
              <a:rPr kumimoji="0" lang="en-US" altLang="zh-CN" sz="2400" dirty="0">
                <a:solidFill>
                  <a:schemeClr val="tx2"/>
                </a:solidFill>
              </a:rPr>
              <a:t>  &lt;= 2 </a:t>
            </a:r>
            <a:r>
              <a:rPr kumimoji="0" lang="en-US" altLang="zh-CN" sz="2400" baseline="30000" dirty="0" err="1">
                <a:solidFill>
                  <a:schemeClr val="tx2"/>
                </a:solidFill>
              </a:rPr>
              <a:t>pageoffset</a:t>
            </a:r>
            <a:r>
              <a:rPr kumimoji="0" lang="en-US" altLang="zh-CN" sz="2400" dirty="0">
                <a:solidFill>
                  <a:schemeClr val="tx2"/>
                </a:solidFill>
              </a:rPr>
              <a:t>  </a:t>
            </a:r>
            <a:endParaRPr kumimoji="0" lang="zh-CN" altLang="en-US" sz="2400" dirty="0">
              <a:solidFill>
                <a:schemeClr val="tx2"/>
              </a:solidFill>
            </a:endParaRPr>
          </a:p>
        </p:txBody>
      </p:sp>
      <p:sp>
        <p:nvSpPr>
          <p:cNvPr id="109573" name="TextBox 5"/>
          <p:cNvSpPr txBox="1">
            <a:spLocks noChangeArrowheads="1"/>
          </p:cNvSpPr>
          <p:nvPr/>
        </p:nvSpPr>
        <p:spPr bwMode="auto">
          <a:xfrm>
            <a:off x="642938" y="5000625"/>
            <a:ext cx="81438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solidFill>
                  <a:srgbClr val="FF0000"/>
                </a:solidFill>
              </a:rPr>
              <a:t>How to solve this problem?</a:t>
            </a:r>
          </a:p>
          <a:p>
            <a:pPr eaLnBrk="1" hangingPunct="1">
              <a:spcBef>
                <a:spcPct val="0"/>
              </a:spcBef>
              <a:buClrTx/>
              <a:buSzTx/>
              <a:buFontTx/>
              <a:buNone/>
            </a:pPr>
            <a:r>
              <a:rPr kumimoji="0" lang="en-US" altLang="zh-CN" sz="2000">
                <a:solidFill>
                  <a:schemeClr val="tx2"/>
                </a:solidFill>
              </a:rPr>
              <a:t>      Use higher association.  Say it’s a 4 way, then cache size can reach 4 times 2</a:t>
            </a:r>
            <a:r>
              <a:rPr kumimoji="0" lang="en-US" altLang="zh-CN" sz="2000" baseline="30000">
                <a:solidFill>
                  <a:schemeClr val="tx2"/>
                </a:solidFill>
              </a:rPr>
              <a:t>pageoffset</a:t>
            </a:r>
            <a:r>
              <a:rPr kumimoji="0" lang="en-US" altLang="zh-CN" sz="2000">
                <a:solidFill>
                  <a:schemeClr val="tx2"/>
                </a:solidFill>
              </a:rPr>
              <a:t> with change nothing in index or tag or offset.</a:t>
            </a:r>
          </a:p>
        </p:txBody>
      </p:sp>
      <p:sp>
        <p:nvSpPr>
          <p:cNvPr id="2" name="TextBox 1">
            <a:extLst>
              <a:ext uri="{FF2B5EF4-FFF2-40B4-BE49-F238E27FC236}">
                <a16:creationId xmlns:a16="http://schemas.microsoft.com/office/drawing/2014/main" id="{05A046BD-35AC-422F-398A-C3E4A830B3A4}"/>
              </a:ext>
            </a:extLst>
          </p:cNvPr>
          <p:cNvSpPr txBox="1"/>
          <p:nvPr/>
        </p:nvSpPr>
        <p:spPr>
          <a:xfrm>
            <a:off x="827584" y="4715639"/>
            <a:ext cx="4972836" cy="400110"/>
          </a:xfrm>
          <a:prstGeom prst="rect">
            <a:avLst/>
          </a:prstGeom>
          <a:noFill/>
        </p:spPr>
        <p:txBody>
          <a:bodyPr wrap="none" rtlCol="0">
            <a:spAutoFit/>
          </a:bodyPr>
          <a:lstStyle/>
          <a:p>
            <a:r>
              <a:rPr lang="en-CN" sz="2000" dirty="0">
                <a:solidFill>
                  <a:srgbClr val="0000FF"/>
                </a:solidFill>
              </a:rPr>
              <a:t>直接映射时</a:t>
            </a:r>
            <a:r>
              <a:rPr lang="zh-CN" altLang="en-US" sz="2000" dirty="0">
                <a:solidFill>
                  <a:srgbClr val="0000FF"/>
                </a:solidFill>
              </a:rPr>
              <a:t>，</a:t>
            </a:r>
            <a:r>
              <a:rPr lang="en-US" altLang="zh-CN" sz="2000" dirty="0">
                <a:solidFill>
                  <a:srgbClr val="0000FF"/>
                </a:solidFill>
              </a:rPr>
              <a:t>cache</a:t>
            </a:r>
            <a:r>
              <a:rPr lang="zh-CN" altLang="en-US" sz="2000" dirty="0">
                <a:solidFill>
                  <a:srgbClr val="0000FF"/>
                </a:solidFill>
              </a:rPr>
              <a:t>的最大大小就是页大小</a:t>
            </a:r>
            <a:endParaRPr lang="en-CN" dirty="0">
              <a:solidFill>
                <a:srgbClr val="0000FF"/>
              </a:solidFill>
            </a:endParaRPr>
          </a:p>
        </p:txBody>
      </p:sp>
      <p:sp>
        <p:nvSpPr>
          <p:cNvPr id="4" name="TextBox 3">
            <a:extLst>
              <a:ext uri="{FF2B5EF4-FFF2-40B4-BE49-F238E27FC236}">
                <a16:creationId xmlns:a16="http://schemas.microsoft.com/office/drawing/2014/main" id="{5959B8ED-3C7B-D023-A0C5-790F4A31FBB6}"/>
              </a:ext>
            </a:extLst>
          </p:cNvPr>
          <p:cNvSpPr txBox="1"/>
          <p:nvPr/>
        </p:nvSpPr>
        <p:spPr>
          <a:xfrm>
            <a:off x="827584" y="6016625"/>
            <a:ext cx="6426759" cy="400110"/>
          </a:xfrm>
          <a:prstGeom prst="rect">
            <a:avLst/>
          </a:prstGeom>
          <a:noFill/>
        </p:spPr>
        <p:txBody>
          <a:bodyPr wrap="none" rtlCol="0">
            <a:spAutoFit/>
          </a:bodyPr>
          <a:lstStyle/>
          <a:p>
            <a:r>
              <a:rPr lang="en-US" altLang="zh-CN" sz="2000" dirty="0">
                <a:solidFill>
                  <a:srgbClr val="0000FF"/>
                </a:solidFill>
              </a:rPr>
              <a:t>4</a:t>
            </a:r>
            <a:r>
              <a:rPr lang="zh-CN" altLang="en-CN" sz="2000" dirty="0">
                <a:solidFill>
                  <a:srgbClr val="0000FF"/>
                </a:solidFill>
              </a:rPr>
              <a:t>路</a:t>
            </a:r>
            <a:r>
              <a:rPr lang="zh-CN" altLang="en-US" sz="2000" dirty="0">
                <a:solidFill>
                  <a:srgbClr val="0000FF"/>
                </a:solidFill>
              </a:rPr>
              <a:t>组相连</a:t>
            </a:r>
            <a:r>
              <a:rPr lang="en-CN" sz="2000" dirty="0">
                <a:solidFill>
                  <a:srgbClr val="0000FF"/>
                </a:solidFill>
              </a:rPr>
              <a:t>时</a:t>
            </a:r>
            <a:r>
              <a:rPr lang="zh-CN" altLang="en-US" sz="2000" dirty="0">
                <a:solidFill>
                  <a:srgbClr val="0000FF"/>
                </a:solidFill>
              </a:rPr>
              <a:t>，</a:t>
            </a:r>
            <a:r>
              <a:rPr lang="en-US" altLang="zh-CN" sz="2000" dirty="0">
                <a:solidFill>
                  <a:srgbClr val="0000FF"/>
                </a:solidFill>
              </a:rPr>
              <a:t>cache</a:t>
            </a:r>
            <a:r>
              <a:rPr lang="zh-CN" altLang="en-US" sz="2000" dirty="0">
                <a:solidFill>
                  <a:srgbClr val="0000FF"/>
                </a:solidFill>
              </a:rPr>
              <a:t>的</a:t>
            </a:r>
            <a:r>
              <a:rPr lang="en-US" altLang="zh-CN" sz="2000" dirty="0">
                <a:solidFill>
                  <a:srgbClr val="0000FF"/>
                </a:solidFill>
              </a:rPr>
              <a:t>4</a:t>
            </a:r>
            <a:r>
              <a:rPr lang="zh-CN" altLang="en-US" sz="2000" dirty="0">
                <a:solidFill>
                  <a:srgbClr val="0000FF"/>
                </a:solidFill>
              </a:rPr>
              <a:t>倍页大小，查找时同时比较</a:t>
            </a:r>
            <a:r>
              <a:rPr lang="en-US" altLang="zh-CN" sz="2000" dirty="0">
                <a:solidFill>
                  <a:srgbClr val="0000FF"/>
                </a:solidFill>
              </a:rPr>
              <a:t>4</a:t>
            </a:r>
            <a:r>
              <a:rPr lang="zh-CN" altLang="en-US" sz="2000" dirty="0">
                <a:solidFill>
                  <a:srgbClr val="0000FF"/>
                </a:solidFill>
              </a:rPr>
              <a:t>路</a:t>
            </a:r>
            <a:endParaRPr lang="en-CN" dirty="0">
              <a:solidFill>
                <a:srgbClr val="0000FF"/>
              </a:solidFill>
            </a:endParaRPr>
          </a:p>
        </p:txBody>
      </p:sp>
      <p:sp>
        <p:nvSpPr>
          <p:cNvPr id="5" name="TextBox 4">
            <a:extLst>
              <a:ext uri="{FF2B5EF4-FFF2-40B4-BE49-F238E27FC236}">
                <a16:creationId xmlns:a16="http://schemas.microsoft.com/office/drawing/2014/main" id="{65F93AFF-E6B5-F0DC-667D-2BA2E19B13CF}"/>
              </a:ext>
            </a:extLst>
          </p:cNvPr>
          <p:cNvSpPr txBox="1"/>
          <p:nvPr/>
        </p:nvSpPr>
        <p:spPr>
          <a:xfrm>
            <a:off x="5364981" y="1651120"/>
            <a:ext cx="3135263" cy="461665"/>
          </a:xfrm>
          <a:prstGeom prst="rect">
            <a:avLst/>
          </a:prstGeom>
          <a:noFill/>
        </p:spPr>
        <p:txBody>
          <a:bodyPr wrap="square" rtlCol="0">
            <a:spAutoFit/>
          </a:bodyPr>
          <a:lstStyle/>
          <a:p>
            <a:r>
              <a:rPr lang="en-CN" sz="2400" dirty="0">
                <a:solidFill>
                  <a:srgbClr val="0000FF"/>
                </a:solidFill>
              </a:rPr>
              <a:t>查找TLB和</a:t>
            </a:r>
            <a:r>
              <a:rPr lang="en-US" altLang="zh-CN" sz="2400" dirty="0" err="1">
                <a:solidFill>
                  <a:srgbClr val="0000FF"/>
                </a:solidFill>
              </a:rPr>
              <a:t>cahce</a:t>
            </a:r>
            <a:r>
              <a:rPr lang="zh-CN" altLang="en-US" sz="2400" dirty="0">
                <a:solidFill>
                  <a:srgbClr val="0000FF"/>
                </a:solidFill>
              </a:rPr>
              <a:t>并行</a:t>
            </a:r>
            <a:endParaRPr lang="en-CN" sz="2400" dirty="0">
              <a:solidFill>
                <a:srgbClr val="0000FF"/>
              </a:solidFill>
            </a:endParaRPr>
          </a:p>
        </p:txBody>
      </p:sp>
      <p:cxnSp>
        <p:nvCxnSpPr>
          <p:cNvPr id="7" name="Straight Arrow Connector 6">
            <a:extLst>
              <a:ext uri="{FF2B5EF4-FFF2-40B4-BE49-F238E27FC236}">
                <a16:creationId xmlns:a16="http://schemas.microsoft.com/office/drawing/2014/main" id="{04C0B81A-F32C-C200-A4C1-CA935EA068EA}"/>
              </a:ext>
            </a:extLst>
          </p:cNvPr>
          <p:cNvCxnSpPr>
            <a:cxnSpLocks/>
            <a:stCxn id="5" idx="1"/>
          </p:cNvCxnSpPr>
          <p:nvPr/>
        </p:nvCxnSpPr>
        <p:spPr bwMode="auto">
          <a:xfrm flipH="1" flipV="1">
            <a:off x="3269778" y="1868667"/>
            <a:ext cx="2095203" cy="13286"/>
          </a:xfrm>
          <a:prstGeom prst="straightConnector1">
            <a:avLst/>
          </a:prstGeom>
          <a:noFill/>
          <a:ln w="44450" cap="flat" cmpd="sng" algn="ctr">
            <a:solidFill>
              <a:schemeClr val="tx2"/>
            </a:solidFill>
            <a:prstDash val="sysDot"/>
            <a:round/>
            <a:headEnd type="none" w="sm" len="sm"/>
            <a:tailEnd type="triangle"/>
          </a:ln>
          <a:effectLst/>
        </p:spPr>
      </p:cxnSp>
      <p:cxnSp>
        <p:nvCxnSpPr>
          <p:cNvPr id="9" name="Straight Arrow Connector 8">
            <a:extLst>
              <a:ext uri="{FF2B5EF4-FFF2-40B4-BE49-F238E27FC236}">
                <a16:creationId xmlns:a16="http://schemas.microsoft.com/office/drawing/2014/main" id="{39A66C68-93F4-1A68-C2B3-754947D32F3F}"/>
              </a:ext>
            </a:extLst>
          </p:cNvPr>
          <p:cNvCxnSpPr>
            <a:cxnSpLocks/>
            <a:stCxn id="5" idx="1"/>
          </p:cNvCxnSpPr>
          <p:nvPr/>
        </p:nvCxnSpPr>
        <p:spPr bwMode="auto">
          <a:xfrm flipH="1">
            <a:off x="4211960" y="1881953"/>
            <a:ext cx="1153021" cy="900875"/>
          </a:xfrm>
          <a:prstGeom prst="straightConnector1">
            <a:avLst/>
          </a:prstGeom>
          <a:noFill/>
          <a:ln w="44450" cap="flat" cmpd="sng" algn="ctr">
            <a:solidFill>
              <a:schemeClr val="tx2"/>
            </a:solidFill>
            <a:prstDash val="sysDot"/>
            <a:round/>
            <a:headEnd type="none" w="sm" len="sm"/>
            <a:tailEnd type="triangle"/>
          </a:ln>
          <a:effectLst/>
        </p:spPr>
      </p:cxn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78178"/>
                                        </p:tgtEl>
                                        <p:attrNameLst>
                                          <p:attrName>style.visibility</p:attrName>
                                        </p:attrNameLst>
                                      </p:cBhvr>
                                      <p:to>
                                        <p:strVal val="visible"/>
                                      </p:to>
                                    </p:set>
                                    <p:anim calcmode="lin" valueType="num">
                                      <p:cBhvr additive="base">
                                        <p:cTn id="7" dur="500" fill="hold"/>
                                        <p:tgtEl>
                                          <p:spTgt spid="178178"/>
                                        </p:tgtEl>
                                        <p:attrNameLst>
                                          <p:attrName>ppt_x</p:attrName>
                                        </p:attrNameLst>
                                      </p:cBhvr>
                                      <p:tavLst>
                                        <p:tav tm="0">
                                          <p:val>
                                            <p:strVal val="1+#ppt_w/2"/>
                                          </p:val>
                                        </p:tav>
                                        <p:tav tm="100000">
                                          <p:val>
                                            <p:strVal val="#ppt_x"/>
                                          </p:val>
                                        </p:tav>
                                      </p:tavLst>
                                    </p:anim>
                                    <p:anim calcmode="lin" valueType="num">
                                      <p:cBhvr additive="base">
                                        <p:cTn id="8" dur="500" fill="hold"/>
                                        <p:tgtEl>
                                          <p:spTgt spid="1781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0594" name="组合 120"/>
          <p:cNvGrpSpPr>
            <a:grpSpLocks/>
          </p:cNvGrpSpPr>
          <p:nvPr/>
        </p:nvGrpSpPr>
        <p:grpSpPr bwMode="auto">
          <a:xfrm>
            <a:off x="393700" y="1644650"/>
            <a:ext cx="8497888" cy="4824413"/>
            <a:chOff x="1895168" y="1565509"/>
            <a:chExt cx="7981872" cy="4591943"/>
          </a:xfrm>
        </p:grpSpPr>
        <p:sp>
          <p:nvSpPr>
            <p:cNvPr id="119" name="矩形 118"/>
            <p:cNvSpPr/>
            <p:nvPr/>
          </p:nvSpPr>
          <p:spPr>
            <a:xfrm>
              <a:off x="1895168" y="2227329"/>
              <a:ext cx="4040888" cy="1724057"/>
            </a:xfrm>
            <a:prstGeom prst="rect">
              <a:avLst/>
            </a:prstGeom>
            <a:ln w="28575"/>
          </p:spPr>
          <p:style>
            <a:lnRef idx="2">
              <a:schemeClr val="accent6"/>
            </a:lnRef>
            <a:fillRef idx="1">
              <a:schemeClr val="lt1"/>
            </a:fillRef>
            <a:effectRef idx="0">
              <a:schemeClr val="accent6"/>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7" name="矩形 106"/>
            <p:cNvSpPr/>
            <p:nvPr/>
          </p:nvSpPr>
          <p:spPr>
            <a:xfrm>
              <a:off x="4969821" y="4008804"/>
              <a:ext cx="1087014" cy="2148648"/>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6" name="矩形 105"/>
            <p:cNvSpPr/>
            <p:nvPr/>
          </p:nvSpPr>
          <p:spPr>
            <a:xfrm>
              <a:off x="6062800" y="2441892"/>
              <a:ext cx="3703899" cy="3715560"/>
            </a:xfrm>
            <a:prstGeom prst="rect">
              <a:avLst/>
            </a:prstGeom>
            <a:ln w="28575"/>
          </p:spPr>
          <p:style>
            <a:lnRef idx="2">
              <a:schemeClr val="accent4"/>
            </a:lnRef>
            <a:fillRef idx="1">
              <a:schemeClr val="lt1"/>
            </a:fillRef>
            <a:effectRef idx="0">
              <a:schemeClr val="accent4"/>
            </a:effectRef>
            <a:fontRef idx="minor">
              <a:schemeClr val="dk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 name="矩形 3"/>
            <p:cNvSpPr/>
            <p:nvPr/>
          </p:nvSpPr>
          <p:spPr>
            <a:xfrm>
              <a:off x="2924029" y="1777050"/>
              <a:ext cx="4076674" cy="229673"/>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indent="950119" algn="just" eaLnBrk="1" fontAlgn="auto" hangingPunct="1">
                <a:spcBef>
                  <a:spcPts val="0"/>
                </a:spcBef>
                <a:spcAft>
                  <a:spcPts val="0"/>
                </a:spcAft>
                <a:defRPr/>
              </a:pPr>
              <a:endParaRPr lang="en-US" sz="788" kern="100" dirty="0">
                <a:solidFill>
                  <a:prstClr val="black"/>
                </a:solidFill>
                <a:latin typeface="Times New Roman" panose="02020603050405020304" pitchFamily="18" charset="0"/>
                <a:ea typeface="宋体" panose="02010600030101010101" pitchFamily="2" charset="-122"/>
              </a:endParaRPr>
            </a:p>
            <a:p>
              <a:pPr indent="950119" algn="just"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VPN: 3</a:t>
              </a:r>
              <a:r>
                <a:rPr lang="en-US" altLang="zh-CN" sz="1000" kern="100" dirty="0">
                  <a:solidFill>
                    <a:prstClr val="black"/>
                  </a:solidFill>
                  <a:latin typeface="Times New Roman" panose="02020603050405020304" pitchFamily="18" charset="0"/>
                </a:rPr>
                <a:t>0</a:t>
              </a:r>
              <a:r>
                <a:rPr lang="en-US" sz="1000" kern="100" dirty="0">
                  <a:solidFill>
                    <a:prstClr val="black"/>
                  </a:solidFill>
                  <a:latin typeface="Times New Roman" panose="02020603050405020304" pitchFamily="18" charset="0"/>
                  <a:ea typeface="宋体" panose="02010600030101010101" pitchFamily="2" charset="-122"/>
                </a:rPr>
                <a:t>bits                                                      </a:t>
              </a:r>
              <a:r>
                <a:rPr lang="en-US" altLang="zh-CN" sz="1000" kern="100" dirty="0">
                  <a:solidFill>
                    <a:prstClr val="black"/>
                  </a:solidFill>
                  <a:latin typeface="Times New Roman" panose="02020603050405020304" pitchFamily="18" charset="0"/>
                </a:rPr>
                <a:t>8</a:t>
              </a:r>
              <a:r>
                <a:rPr lang="en-US" sz="1000" kern="100" dirty="0">
                  <a:solidFill>
                    <a:prstClr val="black"/>
                  </a:solidFill>
                  <a:latin typeface="Times New Roman" panose="02020603050405020304" pitchFamily="18" charset="0"/>
                  <a:ea typeface="宋体" panose="02010600030101010101" pitchFamily="2" charset="-122"/>
                </a:rPr>
                <a:t>bits           </a:t>
              </a:r>
              <a:r>
                <a:rPr lang="en-US" altLang="zh-CN" sz="1000" kern="100" dirty="0">
                  <a:solidFill>
                    <a:prstClr val="black"/>
                  </a:solidFill>
                  <a:latin typeface="Times New Roman" panose="02020603050405020304" pitchFamily="18" charset="0"/>
                </a:rPr>
                <a:t>5</a:t>
              </a:r>
              <a:r>
                <a:rPr lang="en-US" sz="1000" kern="100" dirty="0">
                  <a:solidFill>
                    <a:prstClr val="black"/>
                  </a:solidFill>
                  <a:latin typeface="Times New Roman"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a:p>
              <a:pPr algn="ctr"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 </a:t>
              </a:r>
              <a:endParaRPr lang="zh-CN" altLang="en-US" sz="1000" kern="100" dirty="0">
                <a:solidFill>
                  <a:prstClr val="black"/>
                </a:solidFill>
                <a:latin typeface="Times New Roman" panose="02020603050405020304" pitchFamily="18" charset="0"/>
              </a:endParaRPr>
            </a:p>
          </p:txBody>
        </p:sp>
        <p:cxnSp>
          <p:nvCxnSpPr>
            <p:cNvPr id="5" name="直接连接符 4"/>
            <p:cNvCxnSpPr/>
            <p:nvPr/>
          </p:nvCxnSpPr>
          <p:spPr>
            <a:xfrm flipH="1">
              <a:off x="6496710"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flipH="1">
              <a:off x="5867465" y="1777050"/>
              <a:ext cx="0" cy="229673"/>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圆角右箭头 11"/>
            <p:cNvSpPr/>
            <p:nvPr/>
          </p:nvSpPr>
          <p:spPr>
            <a:xfrm flipV="1">
              <a:off x="6114988" y="2006722"/>
              <a:ext cx="266908" cy="1501938"/>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21" name="圆角右箭头 20"/>
            <p:cNvSpPr/>
            <p:nvPr/>
          </p:nvSpPr>
          <p:spPr>
            <a:xfrm flipV="1">
              <a:off x="6114988" y="3346984"/>
              <a:ext cx="266908" cy="188573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44" name="左箭头 43"/>
            <p:cNvSpPr/>
            <p:nvPr/>
          </p:nvSpPr>
          <p:spPr>
            <a:xfrm>
              <a:off x="5694497" y="4108530"/>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5" name="圆角右箭头 44"/>
            <p:cNvSpPr/>
            <p:nvPr/>
          </p:nvSpPr>
          <p:spPr>
            <a:xfrm flipV="1">
              <a:off x="5118932" y="4008804"/>
              <a:ext cx="280327" cy="220607"/>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7" name="左箭头 46"/>
            <p:cNvSpPr/>
            <p:nvPr/>
          </p:nvSpPr>
          <p:spPr>
            <a:xfrm>
              <a:off x="5776508" y="5873383"/>
              <a:ext cx="1440405" cy="11181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48" name="圆角右箭头 47"/>
            <p:cNvSpPr/>
            <p:nvPr/>
          </p:nvSpPr>
          <p:spPr>
            <a:xfrm rot="10800000" flipH="1">
              <a:off x="5118932" y="3813884"/>
              <a:ext cx="219193" cy="215167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49" name="左箭头 48"/>
            <p:cNvSpPr/>
            <p:nvPr/>
          </p:nvSpPr>
          <p:spPr>
            <a:xfrm flipH="1">
              <a:off x="5194978" y="5870361"/>
              <a:ext cx="308658" cy="10577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1" name="椭圆 50"/>
            <p:cNvSpPr/>
            <p:nvPr/>
          </p:nvSpPr>
          <p:spPr>
            <a:xfrm>
              <a:off x="5388822" y="4054134"/>
              <a:ext cx="305676" cy="255359"/>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52" name="椭圆 51"/>
            <p:cNvSpPr/>
            <p:nvPr/>
          </p:nvSpPr>
          <p:spPr>
            <a:xfrm>
              <a:off x="5511092" y="5787255"/>
              <a:ext cx="287782" cy="241761"/>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53" name="文本框 52"/>
            <p:cNvSpPr txBox="1"/>
            <p:nvPr/>
          </p:nvSpPr>
          <p:spPr>
            <a:xfrm>
              <a:off x="2457314" y="1710565"/>
              <a:ext cx="498028"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VA</a:t>
              </a:r>
              <a:endParaRPr lang="zh-CN" altLang="en-US" sz="1350" dirty="0">
                <a:solidFill>
                  <a:prstClr val="black"/>
                </a:solidFill>
                <a:latin typeface="Calibri" panose="020F0502020204030204"/>
              </a:endParaRPr>
            </a:p>
          </p:txBody>
        </p:sp>
        <p:grpSp>
          <p:nvGrpSpPr>
            <p:cNvPr id="110613" name="组合 102"/>
            <p:cNvGrpSpPr>
              <a:grpSpLocks/>
            </p:cNvGrpSpPr>
            <p:nvPr/>
          </p:nvGrpSpPr>
          <p:grpSpPr bwMode="auto">
            <a:xfrm>
              <a:off x="6310487" y="2694055"/>
              <a:ext cx="2970934" cy="1266474"/>
              <a:chOff x="6310487" y="2694055"/>
              <a:chExt cx="2970934" cy="1266474"/>
            </a:xfrm>
          </p:grpSpPr>
          <p:sp>
            <p:nvSpPr>
              <p:cNvPr id="11" name="矩形 10"/>
              <p:cNvSpPr/>
              <p:nvPr/>
            </p:nvSpPr>
            <p:spPr>
              <a:xfrm>
                <a:off x="6395315" y="2732005"/>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13" name="直接连接符 12"/>
              <p:cNvCxnSpPr/>
              <p:nvPr/>
            </p:nvCxnSpPr>
            <p:spPr>
              <a:xfrm flipV="1">
                <a:off x="6395315" y="28846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6395315" y="3037228"/>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flipV="1">
                <a:off x="6395315" y="3798774"/>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flipV="1">
                <a:off x="6395315" y="3360583"/>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flipV="1">
                <a:off x="6395315" y="3513195"/>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47407" y="2732005"/>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690553"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805898" y="2722939"/>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690553" y="3380226"/>
                <a:ext cx="1115345" cy="132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4" name="文本框 53"/>
              <p:cNvSpPr txBox="1"/>
              <p:nvPr/>
            </p:nvSpPr>
            <p:spPr>
              <a:xfrm>
                <a:off x="6310323" y="2694230"/>
                <a:ext cx="2970277"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grpSp>
          <p:nvGrpSpPr>
            <p:cNvPr id="110614" name="组合 103"/>
            <p:cNvGrpSpPr>
              <a:grpSpLocks/>
            </p:cNvGrpSpPr>
            <p:nvPr/>
          </p:nvGrpSpPr>
          <p:grpSpPr bwMode="auto">
            <a:xfrm>
              <a:off x="6296890" y="4412087"/>
              <a:ext cx="2970300" cy="1282797"/>
              <a:chOff x="6296890" y="4412087"/>
              <a:chExt cx="2970300" cy="1282797"/>
            </a:xfrm>
          </p:grpSpPr>
          <p:sp>
            <p:nvSpPr>
              <p:cNvPr id="22" name="矩形 21"/>
              <p:cNvSpPr/>
              <p:nvPr/>
            </p:nvSpPr>
            <p:spPr>
              <a:xfrm>
                <a:off x="6380404" y="4451527"/>
                <a:ext cx="2886775" cy="1219381"/>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23" name="直接连接符 22"/>
              <p:cNvCxnSpPr/>
              <p:nvPr/>
            </p:nvCxnSpPr>
            <p:spPr>
              <a:xfrm flipV="1">
                <a:off x="6380404" y="4604139"/>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6380404" y="4756750"/>
                <a:ext cx="288677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V="1">
                <a:off x="6380404" y="5518297"/>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flipV="1">
                <a:off x="6380404" y="5080105"/>
                <a:ext cx="2886775" cy="105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6380404" y="5232717"/>
                <a:ext cx="2886775" cy="10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6533988" y="445152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677134" y="4442461"/>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7805898" y="4466637"/>
                <a:ext cx="0" cy="122844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2" name="矩形 41"/>
              <p:cNvSpPr/>
              <p:nvPr/>
            </p:nvSpPr>
            <p:spPr>
              <a:xfrm>
                <a:off x="6684589" y="5099749"/>
                <a:ext cx="1121309" cy="1435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55" name="文本框 54"/>
              <p:cNvSpPr txBox="1"/>
              <p:nvPr/>
            </p:nvSpPr>
            <p:spPr>
              <a:xfrm>
                <a:off x="6296902" y="4412241"/>
                <a:ext cx="2970277" cy="234206"/>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 V   D           25 bits                                      256 bits</a:t>
                </a:r>
                <a:endParaRPr lang="zh-CN" altLang="en-US" sz="1800" dirty="0">
                  <a:solidFill>
                    <a:prstClr val="black"/>
                  </a:solidFill>
                  <a:latin typeface="Calibri" panose="020F0502020204030204"/>
                </a:endParaRPr>
              </a:p>
            </p:txBody>
          </p:sp>
        </p:grpSp>
        <p:sp>
          <p:nvSpPr>
            <p:cNvPr id="56" name="文本框 55"/>
            <p:cNvSpPr txBox="1"/>
            <p:nvPr/>
          </p:nvSpPr>
          <p:spPr>
            <a:xfrm>
              <a:off x="9277617" y="3058381"/>
              <a:ext cx="599423" cy="291624"/>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Calibri" panose="020F0502020204030204"/>
                </a:rPr>
                <a:t>bank0</a:t>
              </a:r>
              <a:endParaRPr lang="zh-CN" altLang="en-US" sz="825" dirty="0">
                <a:solidFill>
                  <a:prstClr val="black"/>
                </a:solidFill>
                <a:latin typeface="Calibri" panose="020F0502020204030204"/>
              </a:endParaRPr>
            </a:p>
          </p:txBody>
        </p:sp>
        <p:sp>
          <p:nvSpPr>
            <p:cNvPr id="57" name="文本框 56"/>
            <p:cNvSpPr txBox="1"/>
            <p:nvPr/>
          </p:nvSpPr>
          <p:spPr>
            <a:xfrm>
              <a:off x="9229902" y="4936560"/>
              <a:ext cx="599423" cy="293135"/>
            </a:xfrm>
            <a:prstGeom prst="rect">
              <a:avLst/>
            </a:prstGeom>
            <a:noFill/>
          </p:spPr>
          <p:txBody>
            <a:bodyPr wrap="none">
              <a:spAutoFit/>
            </a:bodyPr>
            <a:lstStyle/>
            <a:p>
              <a:pPr eaLnBrk="1" fontAlgn="auto" hangingPunct="1">
                <a:spcBef>
                  <a:spcPts val="0"/>
                </a:spcBef>
                <a:spcAft>
                  <a:spcPts val="0"/>
                </a:spcAft>
                <a:defRPr/>
              </a:pPr>
              <a:r>
                <a:rPr lang="en-US" altLang="zh-CN" sz="825" dirty="0">
                  <a:solidFill>
                    <a:prstClr val="black"/>
                  </a:solidFill>
                  <a:latin typeface="Calibri" panose="020F0502020204030204"/>
                </a:rPr>
                <a:t>bank1</a:t>
              </a:r>
              <a:endParaRPr lang="zh-CN" altLang="en-US" sz="825" dirty="0">
                <a:solidFill>
                  <a:prstClr val="black"/>
                </a:solidFill>
                <a:latin typeface="Calibri" panose="020F0502020204030204"/>
              </a:endParaRPr>
            </a:p>
          </p:txBody>
        </p:sp>
        <p:sp>
          <p:nvSpPr>
            <p:cNvPr id="110617" name="文本框 57"/>
            <p:cNvSpPr txBox="1">
              <a:spLocks noChangeArrowheads="1"/>
            </p:cNvSpPr>
            <p:nvPr/>
          </p:nvSpPr>
          <p:spPr bwMode="auto">
            <a:xfrm>
              <a:off x="6172257" y="2671566"/>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0</a:t>
              </a:r>
              <a:endParaRPr lang="zh-CN" altLang="en-US" sz="1000">
                <a:solidFill>
                  <a:srgbClr val="000000"/>
                </a:solidFill>
                <a:latin typeface="Calibri" panose="020F0502020204030204" pitchFamily="34" charset="0"/>
              </a:endParaRPr>
            </a:p>
          </p:txBody>
        </p:sp>
        <p:sp>
          <p:nvSpPr>
            <p:cNvPr id="110618" name="文本框 58"/>
            <p:cNvSpPr txBox="1">
              <a:spLocks noChangeArrowheads="1"/>
            </p:cNvSpPr>
            <p:nvPr/>
          </p:nvSpPr>
          <p:spPr bwMode="auto">
            <a:xfrm>
              <a:off x="6182087" y="4383003"/>
              <a:ext cx="235212"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0</a:t>
              </a:r>
              <a:endParaRPr lang="zh-CN" altLang="en-US" sz="1000">
                <a:solidFill>
                  <a:srgbClr val="000000"/>
                </a:solidFill>
                <a:latin typeface="Calibri" panose="020F0502020204030204" pitchFamily="34" charset="0"/>
              </a:endParaRPr>
            </a:p>
          </p:txBody>
        </p:sp>
        <p:sp>
          <p:nvSpPr>
            <p:cNvPr id="110619" name="文本框 59"/>
            <p:cNvSpPr txBox="1">
              <a:spLocks noChangeArrowheads="1"/>
            </p:cNvSpPr>
            <p:nvPr/>
          </p:nvSpPr>
          <p:spPr bwMode="auto">
            <a:xfrm>
              <a:off x="6090649" y="3727918"/>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255</a:t>
              </a:r>
              <a:endParaRPr lang="zh-CN" altLang="en-US" sz="1000">
                <a:solidFill>
                  <a:srgbClr val="000000"/>
                </a:solidFill>
                <a:latin typeface="Calibri" panose="020F0502020204030204" pitchFamily="34" charset="0"/>
              </a:endParaRPr>
            </a:p>
          </p:txBody>
        </p:sp>
        <p:sp>
          <p:nvSpPr>
            <p:cNvPr id="110620" name="文本框 60"/>
            <p:cNvSpPr txBox="1">
              <a:spLocks noChangeArrowheads="1"/>
            </p:cNvSpPr>
            <p:nvPr/>
          </p:nvSpPr>
          <p:spPr bwMode="auto">
            <a:xfrm>
              <a:off x="6056243" y="5482379"/>
              <a:ext cx="358650" cy="234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255</a:t>
              </a:r>
              <a:endParaRPr lang="zh-CN" altLang="en-US" sz="1000">
                <a:solidFill>
                  <a:srgbClr val="000000"/>
                </a:solidFill>
                <a:latin typeface="Calibri" panose="020F0502020204030204" pitchFamily="34" charset="0"/>
              </a:endParaRPr>
            </a:p>
          </p:txBody>
        </p:sp>
        <p:sp>
          <p:nvSpPr>
            <p:cNvPr id="79" name="右大括号 78"/>
            <p:cNvSpPr/>
            <p:nvPr/>
          </p:nvSpPr>
          <p:spPr>
            <a:xfrm rot="5400000">
              <a:off x="4335337" y="592352"/>
              <a:ext cx="116348" cy="2932999"/>
            </a:xfrm>
            <a:prstGeom prst="rightBrace">
              <a:avLst/>
            </a:prstGeom>
            <a:ln w="12700"/>
          </p:spPr>
          <p:style>
            <a:lnRef idx="1">
              <a:schemeClr val="accent1"/>
            </a:lnRef>
            <a:fillRef idx="0">
              <a:schemeClr val="accent1"/>
            </a:fillRef>
            <a:effectRef idx="0">
              <a:schemeClr val="accent1"/>
            </a:effectRef>
            <a:fontRef idx="minor">
              <a:schemeClr val="tx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cxnSp>
          <p:nvCxnSpPr>
            <p:cNvPr id="81" name="直接连接符 80"/>
            <p:cNvCxnSpPr>
              <a:stCxn id="79" idx="1"/>
              <a:endCxn id="79" idx="1"/>
            </p:cNvCxnSpPr>
            <p:nvPr/>
          </p:nvCxnSpPr>
          <p:spPr>
            <a:xfrm>
              <a:off x="4394256" y="2117026"/>
              <a:ext cx="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3" name="直接连接符 82"/>
            <p:cNvCxnSpPr>
              <a:stCxn id="79" idx="1"/>
            </p:cNvCxnSpPr>
            <p:nvPr/>
          </p:nvCxnSpPr>
          <p:spPr>
            <a:xfrm flipH="1">
              <a:off x="2012966" y="2117026"/>
              <a:ext cx="238129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H="1">
              <a:off x="2018930" y="2126092"/>
              <a:ext cx="1491" cy="1246578"/>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10625" name="组合 116"/>
            <p:cNvGrpSpPr>
              <a:grpSpLocks/>
            </p:cNvGrpSpPr>
            <p:nvPr/>
          </p:nvGrpSpPr>
          <p:grpSpPr bwMode="auto">
            <a:xfrm>
              <a:off x="2013159" y="2346287"/>
              <a:ext cx="3823608" cy="1090648"/>
              <a:chOff x="2175387" y="2346287"/>
              <a:chExt cx="3823608" cy="1090648"/>
            </a:xfrm>
          </p:grpSpPr>
          <p:grpSp>
            <p:nvGrpSpPr>
              <p:cNvPr id="110637" name="组合 101"/>
              <p:cNvGrpSpPr>
                <a:grpSpLocks/>
              </p:cNvGrpSpPr>
              <p:nvPr/>
            </p:nvGrpSpPr>
            <p:grpSpPr bwMode="auto">
              <a:xfrm>
                <a:off x="3000635" y="2346287"/>
                <a:ext cx="2998360" cy="1082104"/>
                <a:chOff x="3000635" y="2346287"/>
                <a:chExt cx="2998360" cy="1082104"/>
              </a:xfrm>
            </p:grpSpPr>
            <p:sp>
              <p:nvSpPr>
                <p:cNvPr id="67" name="矩形 66"/>
                <p:cNvSpPr/>
                <p:nvPr/>
              </p:nvSpPr>
              <p:spPr>
                <a:xfrm>
                  <a:off x="3078802" y="2379941"/>
                  <a:ext cx="2915105" cy="1041082"/>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788" kern="100">
                      <a:solidFill>
                        <a:prstClr val="black"/>
                      </a:solidFill>
                      <a:latin typeface="Times New Roman" panose="02020603050405020304" pitchFamily="18" charset="0"/>
                      <a:ea typeface="宋体" panose="02010600030101010101" pitchFamily="2" charset="-122"/>
                    </a:rPr>
                    <a:t> </a:t>
                  </a:r>
                  <a:endParaRPr lang="zh-CN" altLang="en-US" sz="788" kern="100">
                    <a:solidFill>
                      <a:prstClr val="black"/>
                    </a:solidFill>
                    <a:latin typeface="Times New Roman" panose="02020603050405020304" pitchFamily="18" charset="0"/>
                  </a:endParaRPr>
                </a:p>
              </p:txBody>
            </p:sp>
            <p:cxnSp>
              <p:nvCxnSpPr>
                <p:cNvPr id="68" name="直接连接符 67"/>
                <p:cNvCxnSpPr/>
                <p:nvPr/>
              </p:nvCxnSpPr>
              <p:spPr>
                <a:xfrm flipV="1">
                  <a:off x="3078802" y="2509888"/>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V="1">
                  <a:off x="3078802" y="2639834"/>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V="1">
                  <a:off x="3078802" y="329107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V="1">
                  <a:off x="3078802" y="2916347"/>
                  <a:ext cx="2915105" cy="755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V="1">
                  <a:off x="3078802" y="3046294"/>
                  <a:ext cx="2915105" cy="9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直接连接符 72"/>
                <p:cNvCxnSpPr/>
                <p:nvPr/>
              </p:nvCxnSpPr>
              <p:spPr>
                <a:xfrm>
                  <a:off x="3232385" y="2378430"/>
                  <a:ext cx="0" cy="10501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3377022"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4774185" y="2370875"/>
                  <a:ext cx="0" cy="1050148"/>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6" name="矩形 75"/>
                <p:cNvSpPr/>
                <p:nvPr/>
              </p:nvSpPr>
              <p:spPr>
                <a:xfrm>
                  <a:off x="4790588" y="2925413"/>
                  <a:ext cx="1207793" cy="1133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white"/>
                    </a:solidFill>
                  </a:endParaRPr>
                </a:p>
              </p:txBody>
            </p:sp>
            <p:sp>
              <p:nvSpPr>
                <p:cNvPr id="77" name="文本框 76"/>
                <p:cNvSpPr txBox="1"/>
                <p:nvPr/>
              </p:nvSpPr>
              <p:spPr>
                <a:xfrm>
                  <a:off x="2993808" y="2346699"/>
                  <a:ext cx="2998608" cy="234205"/>
                </a:xfrm>
                <a:prstGeom prst="rect">
                  <a:avLst/>
                </a:prstGeom>
                <a:noFill/>
              </p:spPr>
              <p:txBody>
                <a:bodyPr>
                  <a:spAutoFit/>
                </a:bodyPr>
                <a:lstStyle/>
                <a:p>
                  <a:pPr eaLnBrk="1" fontAlgn="auto" hangingPunct="1">
                    <a:spcBef>
                      <a:spcPts val="0"/>
                    </a:spcBef>
                    <a:spcAft>
                      <a:spcPts val="0"/>
                    </a:spcAft>
                    <a:defRPr/>
                  </a:pPr>
                  <a:r>
                    <a:rPr lang="en-US" altLang="zh-CN" sz="788" dirty="0">
                      <a:solidFill>
                        <a:prstClr val="black"/>
                      </a:solidFill>
                      <a:latin typeface="Calibri" panose="020F0502020204030204"/>
                    </a:rPr>
                    <a:t>  </a:t>
                  </a:r>
                  <a:r>
                    <a:rPr lang="en-US" altLang="zh-CN" sz="1000" dirty="0">
                      <a:solidFill>
                        <a:prstClr val="black"/>
                      </a:solidFill>
                      <a:latin typeface="Calibri" panose="020F0502020204030204"/>
                    </a:rPr>
                    <a:t>V    D                    30 bits                                   25 bits</a:t>
                  </a:r>
                  <a:endParaRPr lang="zh-CN" altLang="en-US" sz="1800" dirty="0">
                    <a:solidFill>
                      <a:prstClr val="black"/>
                    </a:solidFill>
                    <a:latin typeface="Calibri" panose="020F0502020204030204"/>
                  </a:endParaRPr>
                </a:p>
              </p:txBody>
            </p:sp>
          </p:grpSp>
          <p:cxnSp>
            <p:nvCxnSpPr>
              <p:cNvPr id="87" name="直接箭头连接符 86"/>
              <p:cNvCxnSpPr/>
              <p:nvPr/>
            </p:nvCxnSpPr>
            <p:spPr>
              <a:xfrm>
                <a:off x="2182649" y="247513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182649" y="2608102"/>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2182649" y="3016073"/>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p:cNvCxnSpPr/>
              <p:nvPr/>
            </p:nvCxnSpPr>
            <p:spPr>
              <a:xfrm>
                <a:off x="2175194" y="3363604"/>
                <a:ext cx="32207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nvGrpSpPr>
              <p:cNvPr id="110642" name="组合 95"/>
              <p:cNvGrpSpPr>
                <a:grpSpLocks/>
              </p:cNvGrpSpPr>
              <p:nvPr/>
            </p:nvGrpSpPr>
            <p:grpSpPr bwMode="auto">
              <a:xfrm flipH="1">
                <a:off x="2779354" y="2457841"/>
                <a:ext cx="305447" cy="888389"/>
                <a:chOff x="2755490" y="2457841"/>
                <a:chExt cx="329311" cy="888389"/>
              </a:xfrm>
            </p:grpSpPr>
            <p:cxnSp>
              <p:nvCxnSpPr>
                <p:cNvPr id="92" name="直接箭头连接符 91"/>
                <p:cNvCxnSpPr/>
                <p:nvPr/>
              </p:nvCxnSpPr>
              <p:spPr>
                <a:xfrm>
                  <a:off x="2763566" y="245851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2763566" y="2591481"/>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a:off x="2763566" y="2999453"/>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p:cNvCxnSpPr/>
                <p:nvPr/>
              </p:nvCxnSpPr>
              <p:spPr>
                <a:xfrm>
                  <a:off x="2755527" y="3346984"/>
                  <a:ext cx="32152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97" name="椭圆 96"/>
              <p:cNvSpPr/>
              <p:nvPr/>
            </p:nvSpPr>
            <p:spPr>
              <a:xfrm>
                <a:off x="2491307" y="2392029"/>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8" name="椭圆 97"/>
              <p:cNvSpPr/>
              <p:nvPr/>
            </p:nvSpPr>
            <p:spPr>
              <a:xfrm>
                <a:off x="2495780" y="2535574"/>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99" name="椭圆 98"/>
              <p:cNvSpPr/>
              <p:nvPr/>
            </p:nvSpPr>
            <p:spPr>
              <a:xfrm>
                <a:off x="2495780" y="2942035"/>
                <a:ext cx="295238" cy="155633"/>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sp>
            <p:nvSpPr>
              <p:cNvPr id="100" name="椭圆 99"/>
              <p:cNvSpPr/>
              <p:nvPr/>
            </p:nvSpPr>
            <p:spPr>
              <a:xfrm>
                <a:off x="2503236" y="3282010"/>
                <a:ext cx="295238" cy="155634"/>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US" altLang="zh-CN" sz="1350" dirty="0">
                    <a:solidFill>
                      <a:prstClr val="black"/>
                    </a:solidFill>
                  </a:rPr>
                  <a:t>=</a:t>
                </a:r>
                <a:endParaRPr lang="zh-CN" altLang="en-US" sz="1350" dirty="0">
                  <a:solidFill>
                    <a:prstClr val="black"/>
                  </a:solidFill>
                </a:endParaRPr>
              </a:p>
            </p:txBody>
          </p:sp>
        </p:grpSp>
        <p:sp>
          <p:nvSpPr>
            <p:cNvPr id="43" name="圆角右箭头 42"/>
            <p:cNvSpPr/>
            <p:nvPr/>
          </p:nvSpPr>
          <p:spPr>
            <a:xfrm rot="10800000">
              <a:off x="7097625" y="3499595"/>
              <a:ext cx="207263" cy="713194"/>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10627" name="文本框 100"/>
            <p:cNvSpPr txBox="1">
              <a:spLocks noChangeArrowheads="1"/>
            </p:cNvSpPr>
            <p:nvPr/>
          </p:nvSpPr>
          <p:spPr bwMode="auto">
            <a:xfrm>
              <a:off x="3705456" y="2187742"/>
              <a:ext cx="228781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VPN                                          PPN</a:t>
              </a:r>
              <a:endParaRPr lang="zh-CN" altLang="en-US" sz="1000">
                <a:solidFill>
                  <a:srgbClr val="000000"/>
                </a:solidFill>
                <a:latin typeface="Calibri" panose="020F0502020204030204" pitchFamily="34" charset="0"/>
              </a:endParaRPr>
            </a:p>
          </p:txBody>
        </p:sp>
        <p:sp>
          <p:nvSpPr>
            <p:cNvPr id="46" name="圆角右箭头 45"/>
            <p:cNvSpPr/>
            <p:nvPr/>
          </p:nvSpPr>
          <p:spPr>
            <a:xfrm rot="10800000">
              <a:off x="7176653" y="5264448"/>
              <a:ext cx="208754" cy="714706"/>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endParaRPr lang="zh-CN" altLang="en-US" sz="1350">
                <a:solidFill>
                  <a:prstClr val="black"/>
                </a:solidFill>
              </a:endParaRPr>
            </a:p>
          </p:txBody>
        </p:sp>
        <p:sp>
          <p:nvSpPr>
            <p:cNvPr id="105" name="文本框 104"/>
            <p:cNvSpPr txBox="1"/>
            <p:nvPr/>
          </p:nvSpPr>
          <p:spPr>
            <a:xfrm>
              <a:off x="6873960" y="2384473"/>
              <a:ext cx="815633" cy="400417"/>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Cache</a:t>
              </a:r>
              <a:endParaRPr lang="zh-CN" altLang="en-US" sz="1350" dirty="0">
                <a:solidFill>
                  <a:prstClr val="black"/>
                </a:solidFill>
                <a:latin typeface="Calibri" panose="020F0502020204030204"/>
              </a:endParaRPr>
            </a:p>
          </p:txBody>
        </p:sp>
        <p:cxnSp>
          <p:nvCxnSpPr>
            <p:cNvPr id="109" name="直接连接符 108"/>
            <p:cNvCxnSpPr/>
            <p:nvPr/>
          </p:nvCxnSpPr>
          <p:spPr>
            <a:xfrm>
              <a:off x="6056835" y="4200701"/>
              <a:ext cx="7455" cy="16787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H="1">
              <a:off x="6044907" y="5965554"/>
              <a:ext cx="11929" cy="18132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flipH="1">
              <a:off x="6053853" y="4016358"/>
              <a:ext cx="5964" cy="113326"/>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4604502" y="3683937"/>
              <a:ext cx="1225686" cy="149590"/>
            </a:xfrm>
            <a:prstGeom prst="rect">
              <a:avLst/>
            </a:prstGeom>
          </p:spPr>
          <p:style>
            <a:lnRef idx="2">
              <a:schemeClr val="accent1"/>
            </a:lnRef>
            <a:fillRef idx="1">
              <a:schemeClr val="lt1"/>
            </a:fillRef>
            <a:effectRef idx="0">
              <a:schemeClr val="accent1"/>
            </a:effectRef>
            <a:fontRef idx="minor">
              <a:schemeClr val="dk1"/>
            </a:fontRef>
          </p:style>
          <p:txBody>
            <a:bodyPr lIns="68580" tIns="34290" rIns="68580" bIns="34290" anchor="ctr"/>
            <a:lstStyle/>
            <a:p>
              <a:pPr algn="ctr" eaLnBrk="1" fontAlgn="auto" hangingPunct="1">
                <a:spcBef>
                  <a:spcPts val="0"/>
                </a:spcBef>
                <a:spcAft>
                  <a:spcPts val="0"/>
                </a:spcAft>
                <a:defRPr/>
              </a:pPr>
              <a:r>
                <a:rPr lang="en-US" sz="1000" kern="100" dirty="0">
                  <a:solidFill>
                    <a:prstClr val="black"/>
                  </a:solidFill>
                  <a:latin typeface="Times New Roman" panose="02020603050405020304" pitchFamily="18" charset="0"/>
                  <a:ea typeface="宋体" panose="02010600030101010101" pitchFamily="2" charset="-122"/>
                </a:rPr>
                <a:t>P</a:t>
              </a:r>
              <a:r>
                <a:rPr lang="en-US" altLang="zh-CN" sz="1000" kern="100" dirty="0">
                  <a:solidFill>
                    <a:prstClr val="black"/>
                  </a:solidFill>
                  <a:latin typeface="Times New Roman" panose="02020603050405020304" pitchFamily="18" charset="0"/>
                </a:rPr>
                <a:t>PN</a:t>
              </a:r>
              <a:r>
                <a:rPr lang="zh-CN" altLang="en-US" sz="1000" kern="100" dirty="0">
                  <a:solidFill>
                    <a:prstClr val="black"/>
                  </a:solidFill>
                  <a:latin typeface="Times New Roman" panose="02020603050405020304" pitchFamily="18" charset="0"/>
                </a:rPr>
                <a:t>：</a:t>
              </a:r>
              <a:r>
                <a:rPr lang="en-US" sz="1000" kern="100" dirty="0">
                  <a:solidFill>
                    <a:prstClr val="black"/>
                  </a:solidFill>
                  <a:latin typeface="Times New Roman" panose="02020603050405020304" pitchFamily="18" charset="0"/>
                  <a:ea typeface="宋体" panose="02010600030101010101" pitchFamily="2" charset="-122"/>
                </a:rPr>
                <a:t>2</a:t>
              </a:r>
              <a:r>
                <a:rPr lang="en-US" altLang="zh-CN" sz="1000" kern="100" dirty="0">
                  <a:solidFill>
                    <a:prstClr val="black"/>
                  </a:solidFill>
                  <a:latin typeface="Times New Roman" panose="02020603050405020304" pitchFamily="18" charset="0"/>
                </a:rPr>
                <a:t>5</a:t>
              </a:r>
              <a:r>
                <a:rPr lang="en-US" sz="1000" kern="100" dirty="0">
                  <a:solidFill>
                    <a:prstClr val="black"/>
                  </a:solidFill>
                  <a:latin typeface="Times New Roman" panose="02020603050405020304" pitchFamily="18" charset="0"/>
                  <a:ea typeface="宋体" panose="02010600030101010101" pitchFamily="2" charset="-122"/>
                </a:rPr>
                <a:t>bits</a:t>
              </a:r>
              <a:endParaRPr lang="zh-CN" altLang="en-US" sz="1000" kern="100" dirty="0">
                <a:solidFill>
                  <a:prstClr val="black"/>
                </a:solidFill>
                <a:latin typeface="Times New Roman" panose="02020603050405020304" pitchFamily="18" charset="0"/>
              </a:endParaRPr>
            </a:p>
          </p:txBody>
        </p:sp>
        <p:sp>
          <p:nvSpPr>
            <p:cNvPr id="110634" name="文本框 115"/>
            <p:cNvSpPr txBox="1">
              <a:spLocks noChangeArrowheads="1"/>
            </p:cNvSpPr>
            <p:nvPr/>
          </p:nvSpPr>
          <p:spPr bwMode="auto">
            <a:xfrm>
              <a:off x="5993269" y="1565509"/>
              <a:ext cx="1441823" cy="23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eaLnBrk="1" hangingPunct="1"/>
              <a:r>
                <a:rPr lang="en-US" altLang="zh-CN" sz="1000">
                  <a:solidFill>
                    <a:srgbClr val="000000"/>
                  </a:solidFill>
                  <a:latin typeface="Calibri" panose="020F0502020204030204" pitchFamily="34" charset="0"/>
                </a:rPr>
                <a:t>index    block offset</a:t>
              </a:r>
              <a:endParaRPr lang="zh-CN" altLang="en-US" sz="1000">
                <a:solidFill>
                  <a:srgbClr val="000000"/>
                </a:solidFill>
                <a:latin typeface="Calibri" panose="020F0502020204030204" pitchFamily="34" charset="0"/>
              </a:endParaRPr>
            </a:p>
          </p:txBody>
        </p:sp>
        <p:sp>
          <p:nvSpPr>
            <p:cNvPr id="10" name="下箭头 9"/>
            <p:cNvSpPr/>
            <p:nvPr/>
          </p:nvSpPr>
          <p:spPr>
            <a:xfrm>
              <a:off x="5101038" y="3050827"/>
              <a:ext cx="113324" cy="627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eaLnBrk="1" fontAlgn="auto" hangingPunct="1">
                <a:spcBef>
                  <a:spcPts val="0"/>
                </a:spcBef>
                <a:spcAft>
                  <a:spcPts val="0"/>
                </a:spcAft>
                <a:defRPr/>
              </a:pPr>
              <a:endParaRPr lang="zh-CN" altLang="en-US" sz="1350">
                <a:solidFill>
                  <a:prstClr val="white"/>
                </a:solidFill>
              </a:endParaRPr>
            </a:p>
          </p:txBody>
        </p:sp>
        <p:sp>
          <p:nvSpPr>
            <p:cNvPr id="120" name="文本框 119"/>
            <p:cNvSpPr txBox="1"/>
            <p:nvPr/>
          </p:nvSpPr>
          <p:spPr>
            <a:xfrm>
              <a:off x="2007001" y="3621987"/>
              <a:ext cx="581530" cy="400416"/>
            </a:xfrm>
            <a:prstGeom prst="rect">
              <a:avLst/>
            </a:prstGeom>
            <a:noFill/>
          </p:spPr>
          <p:txBody>
            <a:bodyPr wrap="none">
              <a:spAutoFit/>
            </a:bodyPr>
            <a:lstStyle/>
            <a:p>
              <a:pPr eaLnBrk="1" fontAlgn="auto" hangingPunct="1">
                <a:spcBef>
                  <a:spcPts val="0"/>
                </a:spcBef>
                <a:spcAft>
                  <a:spcPts val="0"/>
                </a:spcAft>
                <a:defRPr/>
              </a:pPr>
              <a:r>
                <a:rPr lang="en-US" altLang="zh-CN" sz="1350" dirty="0">
                  <a:solidFill>
                    <a:prstClr val="black"/>
                  </a:solidFill>
                  <a:latin typeface="Calibri" panose="020F0502020204030204"/>
                </a:rPr>
                <a:t>TLB</a:t>
              </a:r>
              <a:endParaRPr lang="zh-CN" altLang="en-US" sz="1350" dirty="0">
                <a:solidFill>
                  <a:prstClr val="black"/>
                </a:solidFill>
                <a:latin typeface="Calibri" panose="020F0502020204030204"/>
              </a:endParaRPr>
            </a:p>
          </p:txBody>
        </p:sp>
      </p:grpSp>
      <p:sp>
        <p:nvSpPr>
          <p:cNvPr id="3" name="标题 2"/>
          <p:cNvSpPr>
            <a:spLocks noGrp="1"/>
          </p:cNvSpPr>
          <p:nvPr>
            <p:ph type="title"/>
          </p:nvPr>
        </p:nvSpPr>
        <p:spPr>
          <a:xfrm>
            <a:off x="142875" y="-96838"/>
            <a:ext cx="9001125" cy="1325563"/>
          </a:xfrm>
        </p:spPr>
        <p:txBody>
          <a:bodyPr rtlCol="0">
            <a:normAutofit/>
          </a:bodyPr>
          <a:lstStyle/>
          <a:p>
            <a:pPr eaLnBrk="1" fontAlgn="auto" hangingPunct="1">
              <a:spcAft>
                <a:spcPts val="0"/>
              </a:spcAft>
              <a:defRPr/>
            </a:pPr>
            <a:r>
              <a:rPr kumimoji="1" lang="en-US" altLang="zh-CN" sz="4400" b="1" kern="0" dirty="0">
                <a:solidFill>
                  <a:srgbClr val="FF3300"/>
                </a:solidFill>
                <a:latin typeface="Comic Sans MS"/>
              </a:rPr>
              <a:t>Example:</a:t>
            </a:r>
            <a:r>
              <a:rPr kumimoji="1" lang="en-US" altLang="zh-CN" sz="2400" b="1" kern="0" dirty="0">
                <a:solidFill>
                  <a:srgbClr val="FF3300"/>
                </a:solidFill>
                <a:latin typeface="Comic Sans MS"/>
              </a:rPr>
              <a:t> </a:t>
            </a:r>
            <a:r>
              <a:rPr kumimoji="1" lang="en-US" altLang="zh-CN" sz="2400" b="1" kern="0" dirty="0">
                <a:solidFill>
                  <a:srgbClr val="3333FF"/>
                </a:solidFill>
                <a:latin typeface="Comic Sans MS"/>
              </a:rPr>
              <a:t>Virtual indexed, physically tagged cache</a:t>
            </a:r>
            <a:endParaRPr lang="zh-CN" altLang="en-US" dirty="0"/>
          </a:p>
        </p:txBody>
      </p:sp>
      <p:sp>
        <p:nvSpPr>
          <p:cNvPr id="110596" name="文本框 1"/>
          <p:cNvSpPr txBox="1">
            <a:spLocks noChangeArrowheads="1"/>
          </p:cNvSpPr>
          <p:nvPr/>
        </p:nvSpPr>
        <p:spPr bwMode="auto">
          <a:xfrm>
            <a:off x="49213" y="785813"/>
            <a:ext cx="89566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tx2"/>
                </a:solidFill>
                <a:latin typeface="Arial" panose="020B0604020202020204" pitchFamily="34" charset="0"/>
                <a:ea typeface="宋体" panose="02010600030101010101" pitchFamily="2" charset="-122"/>
              </a:defRPr>
            </a:lvl1pPr>
            <a:lvl2pPr marL="742950" indent="-285750">
              <a:defRPr sz="4400">
                <a:solidFill>
                  <a:schemeClr val="tx2"/>
                </a:solidFill>
                <a:latin typeface="Arial" panose="020B0604020202020204" pitchFamily="34" charset="0"/>
                <a:ea typeface="宋体" panose="02010600030101010101" pitchFamily="2" charset="-122"/>
              </a:defRPr>
            </a:lvl2pPr>
            <a:lvl3pPr marL="1143000" indent="-228600">
              <a:defRPr sz="4400">
                <a:solidFill>
                  <a:schemeClr val="tx2"/>
                </a:solidFill>
                <a:latin typeface="Arial" panose="020B0604020202020204" pitchFamily="34" charset="0"/>
                <a:ea typeface="宋体" panose="02010600030101010101" pitchFamily="2" charset="-122"/>
              </a:defRPr>
            </a:lvl3pPr>
            <a:lvl4pPr marL="1600200" indent="-228600">
              <a:defRPr sz="4400">
                <a:solidFill>
                  <a:schemeClr val="tx2"/>
                </a:solidFill>
                <a:latin typeface="Arial" panose="020B0604020202020204" pitchFamily="34" charset="0"/>
                <a:ea typeface="宋体" panose="02010600030101010101" pitchFamily="2" charset="-122"/>
              </a:defRPr>
            </a:lvl4pPr>
            <a:lvl5pPr marL="2057400" indent="-22860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r>
              <a:rPr lang="en-US" altLang="zh-CN" sz="1600" b="1"/>
              <a:t> Virtual address wide = 43 bits, Memory physical address wide = 38 bits, Page size = 8KB. </a:t>
            </a:r>
          </a:p>
          <a:p>
            <a:r>
              <a:rPr lang="en-US" altLang="zh-CN" sz="1600" b="1"/>
              <a:t>Cache capacity =16KB. If a virtually indexed and physically tagged cache is used.</a:t>
            </a:r>
          </a:p>
          <a:p>
            <a:r>
              <a:rPr lang="en-US" altLang="zh-CN" sz="1600" b="1"/>
              <a:t> And the cache is 2-way associative write back cache with 32 byte block size. </a:t>
            </a:r>
            <a:endParaRPr lang="zh-CN" alt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rrowheads="1"/>
          </p:cNvSpPr>
          <p:nvPr>
            <p:ph type="title"/>
          </p:nvPr>
        </p:nvSpPr>
        <p:spPr>
          <a:xfrm>
            <a:off x="285750" y="0"/>
            <a:ext cx="8858250" cy="1143000"/>
          </a:xfrm>
        </p:spPr>
        <p:txBody>
          <a:bodyPr/>
          <a:lstStyle/>
          <a:p>
            <a:pPr eaLnBrk="1" hangingPunct="1"/>
            <a:r>
              <a:rPr lang="en-US" altLang="zh-CN" sz="2800"/>
              <a:t>4</a:t>
            </a:r>
            <a:r>
              <a:rPr lang="en-US" altLang="zh-CN" sz="2800" baseline="30000"/>
              <a:t>th</a:t>
            </a:r>
            <a:r>
              <a:rPr lang="en-US" altLang="zh-CN" sz="2800"/>
              <a:t>  Hit Time Reduction Technique:</a:t>
            </a:r>
            <a:r>
              <a:rPr lang="en-US" altLang="zh-CN"/>
              <a:t>      </a:t>
            </a:r>
            <a:br>
              <a:rPr lang="en-US" altLang="zh-CN"/>
            </a:br>
            <a:r>
              <a:rPr lang="en-US" altLang="zh-CN"/>
              <a:t>  </a:t>
            </a:r>
            <a:r>
              <a:rPr lang="en-US" altLang="zh-CN">
                <a:solidFill>
                  <a:srgbClr val="0000FF"/>
                </a:solidFill>
              </a:rPr>
              <a:t>Trace caches</a:t>
            </a:r>
          </a:p>
        </p:txBody>
      </p:sp>
      <p:sp>
        <p:nvSpPr>
          <p:cNvPr id="111619" name="Rectangle 3"/>
          <p:cNvSpPr>
            <a:spLocks noGrp="1" noRot="1" noChangeArrowheads="1"/>
          </p:cNvSpPr>
          <p:nvPr>
            <p:ph idx="1"/>
          </p:nvPr>
        </p:nvSpPr>
        <p:spPr>
          <a:xfrm>
            <a:off x="882650" y="1700213"/>
            <a:ext cx="8261350" cy="4683125"/>
          </a:xfrm>
        </p:spPr>
        <p:txBody>
          <a:bodyPr/>
          <a:lstStyle/>
          <a:p>
            <a:pPr eaLnBrk="1" hangingPunct="1"/>
            <a:r>
              <a:rPr lang="en-US" altLang="zh-CN">
                <a:latin typeface="Comic Sans MS" panose="030F0702030302020204" pitchFamily="66" charset="0"/>
              </a:rPr>
              <a:t>Find a dynamic sequence of instructions including taken branches to load into a cache block.</a:t>
            </a:r>
          </a:p>
          <a:p>
            <a:pPr eaLnBrk="1" hangingPunct="1"/>
            <a:r>
              <a:rPr lang="en-US" altLang="zh-CN">
                <a:latin typeface="Comic Sans MS" panose="030F0702030302020204" pitchFamily="66" charset="0"/>
              </a:rPr>
              <a:t>The block determined by CPU instead of by memory layout.</a:t>
            </a:r>
          </a:p>
          <a:p>
            <a:pPr eaLnBrk="1" hangingPunct="1"/>
            <a:r>
              <a:rPr lang="en-US" altLang="zh-CN">
                <a:latin typeface="Comic Sans MS" panose="030F0702030302020204" pitchFamily="66" charset="0"/>
              </a:rPr>
              <a:t>Complicated address mapping mechanism</a:t>
            </a:r>
          </a:p>
        </p:txBody>
      </p:sp>
      <p:sp>
        <p:nvSpPr>
          <p:cNvPr id="2" name="TextBox 1">
            <a:extLst>
              <a:ext uri="{FF2B5EF4-FFF2-40B4-BE49-F238E27FC236}">
                <a16:creationId xmlns:a16="http://schemas.microsoft.com/office/drawing/2014/main" id="{883A0E59-CEB0-4EB2-2DCC-62E216C35BCB}"/>
              </a:ext>
            </a:extLst>
          </p:cNvPr>
          <p:cNvSpPr txBox="1"/>
          <p:nvPr/>
        </p:nvSpPr>
        <p:spPr>
          <a:xfrm>
            <a:off x="197768" y="4365104"/>
            <a:ext cx="8748464" cy="954107"/>
          </a:xfrm>
          <a:prstGeom prst="rect">
            <a:avLst/>
          </a:prstGeom>
          <a:noFill/>
        </p:spPr>
        <p:txBody>
          <a:bodyPr wrap="square" rtlCol="0">
            <a:spAutoFit/>
          </a:bodyPr>
          <a:lstStyle/>
          <a:p>
            <a:r>
              <a:rPr lang="en-CN" sz="2800" dirty="0"/>
              <a:t>把连续执行的多条指令</a:t>
            </a:r>
            <a:r>
              <a:rPr lang="zh-CN" altLang="en-US" sz="2800" dirty="0"/>
              <a:t>，一次打包放到</a:t>
            </a:r>
            <a:r>
              <a:rPr lang="en-US" altLang="zh-CN" sz="2800" dirty="0"/>
              <a:t>cache,</a:t>
            </a:r>
            <a:r>
              <a:rPr lang="zh-CN" altLang="en-US" sz="2800" dirty="0"/>
              <a:t> 而且是译码后的指令，节省</a:t>
            </a:r>
            <a:r>
              <a:rPr lang="en-US" altLang="zh-CN" sz="2800" dirty="0"/>
              <a:t>cache</a:t>
            </a:r>
            <a:r>
              <a:rPr lang="zh-CN" altLang="en-US" sz="2800" dirty="0"/>
              <a:t>空间和译码时间。</a:t>
            </a:r>
            <a:endParaRPr lang="en-CN" sz="2800" dirty="0"/>
          </a:p>
        </p:txBody>
      </p:sp>
    </p:spTree>
  </p:cSld>
  <p:clrMapOvr>
    <a:masterClrMapping/>
  </p:clrMapOvr>
  <p:transition spd="slow">
    <p:pull dir="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rrowheads="1"/>
          </p:cNvSpPr>
          <p:nvPr>
            <p:ph type="title"/>
          </p:nvPr>
        </p:nvSpPr>
        <p:spPr>
          <a:xfrm>
            <a:off x="1331913" y="0"/>
            <a:ext cx="7261225" cy="906463"/>
          </a:xfrm>
        </p:spPr>
        <p:txBody>
          <a:bodyPr/>
          <a:lstStyle/>
          <a:p>
            <a:pPr eaLnBrk="1" hangingPunct="1"/>
            <a:r>
              <a:rPr lang="en-US" altLang="zh-CN"/>
              <a:t>Why Trace Cache ?</a:t>
            </a:r>
          </a:p>
        </p:txBody>
      </p:sp>
      <p:sp>
        <p:nvSpPr>
          <p:cNvPr id="112643" name="Rectangle 3"/>
          <p:cNvSpPr>
            <a:spLocks noGrp="1" noRot="1" noChangeArrowheads="1"/>
          </p:cNvSpPr>
          <p:nvPr>
            <p:ph idx="1"/>
          </p:nvPr>
        </p:nvSpPr>
        <p:spPr/>
        <p:txBody>
          <a:bodyPr/>
          <a:lstStyle/>
          <a:p>
            <a:pPr eaLnBrk="1" hangingPunct="1"/>
            <a:r>
              <a:rPr lang="en-US" altLang="zh-CN"/>
              <a:t>Bring N instructions per cycle</a:t>
            </a:r>
          </a:p>
          <a:p>
            <a:pPr lvl="1" eaLnBrk="1" hangingPunct="1"/>
            <a:r>
              <a:rPr lang="en-US" altLang="zh-CN"/>
              <a:t>No I-cache misses</a:t>
            </a:r>
          </a:p>
          <a:p>
            <a:pPr lvl="1" eaLnBrk="1" hangingPunct="1"/>
            <a:r>
              <a:rPr lang="en-US" altLang="zh-CN"/>
              <a:t>No prediction miss</a:t>
            </a:r>
          </a:p>
          <a:p>
            <a:pPr lvl="1" eaLnBrk="1" hangingPunct="1"/>
            <a:r>
              <a:rPr lang="en-US" altLang="zh-CN">
                <a:solidFill>
                  <a:schemeClr val="tx2"/>
                </a:solidFill>
              </a:rPr>
              <a:t>No packet breaks</a:t>
            </a:r>
            <a:r>
              <a:rPr lang="en-US" altLang="zh-CN"/>
              <a:t>  !</a:t>
            </a:r>
          </a:p>
          <a:p>
            <a:pPr lvl="1" eaLnBrk="1" hangingPunct="1"/>
            <a:endParaRPr lang="en-US" altLang="zh-CN"/>
          </a:p>
          <a:p>
            <a:pPr lvl="1" eaLnBrk="1" hangingPunct="1">
              <a:buFont typeface="Wingdings" panose="05000000000000000000" pitchFamily="2" charset="2"/>
              <a:buNone/>
            </a:pPr>
            <a:r>
              <a:rPr lang="en-US" altLang="zh-CN"/>
              <a:t>Because branch in each 5 instruction, so cache can only provide a packet in one cycle.</a:t>
            </a:r>
          </a:p>
          <a:p>
            <a:pPr lvl="1" eaLnBrk="1" hangingPunct="1"/>
            <a:endParaRPr lang="en-US" altLang="zh-CN"/>
          </a:p>
          <a:p>
            <a:pPr lvl="1" eaLnBrk="1" hangingPunct="1">
              <a:buFont typeface="Wingdings" panose="05000000000000000000" pitchFamily="2" charset="2"/>
              <a:buNone/>
            </a:pPr>
            <a:endParaRPr lang="en-US" altLang="zh-CN"/>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rrowheads="1"/>
          </p:cNvSpPr>
          <p:nvPr>
            <p:ph type="title"/>
          </p:nvPr>
        </p:nvSpPr>
        <p:spPr/>
        <p:txBody>
          <a:bodyPr/>
          <a:lstStyle/>
          <a:p>
            <a:pPr eaLnBrk="1" hangingPunct="1"/>
            <a:r>
              <a:rPr lang="en-US" altLang="zh-CN"/>
              <a:t>What’s Trace ?</a:t>
            </a:r>
          </a:p>
        </p:txBody>
      </p:sp>
      <p:sp>
        <p:nvSpPr>
          <p:cNvPr id="113667" name="Rectangle 3"/>
          <p:cNvSpPr>
            <a:spLocks noGrp="1" noRot="1" noChangeArrowheads="1"/>
          </p:cNvSpPr>
          <p:nvPr>
            <p:ph idx="1"/>
          </p:nvPr>
        </p:nvSpPr>
        <p:spPr/>
        <p:txBody>
          <a:bodyPr/>
          <a:lstStyle/>
          <a:p>
            <a:pPr eaLnBrk="1" hangingPunct="1">
              <a:lnSpc>
                <a:spcPct val="90000"/>
              </a:lnSpc>
            </a:pPr>
            <a:r>
              <a:rPr lang="en-US" altLang="zh-CN" sz="2800" dirty="0">
                <a:solidFill>
                  <a:srgbClr val="FF0000"/>
                </a:solidFill>
                <a:latin typeface="Comic Sans MS" panose="030F0702030302020204" pitchFamily="66" charset="0"/>
              </a:rPr>
              <a:t>Trace:  dynamic instruction sequence</a:t>
            </a:r>
          </a:p>
          <a:p>
            <a:pPr eaLnBrk="1" hangingPunct="1">
              <a:lnSpc>
                <a:spcPct val="90000"/>
              </a:lnSpc>
            </a:pPr>
            <a:endParaRPr lang="en-US" altLang="zh-CN" sz="2800" dirty="0">
              <a:latin typeface="Comic Sans MS" panose="030F0702030302020204" pitchFamily="66" charset="0"/>
            </a:endParaRPr>
          </a:p>
          <a:p>
            <a:pPr eaLnBrk="1" hangingPunct="1">
              <a:lnSpc>
                <a:spcPct val="90000"/>
              </a:lnSpc>
            </a:pPr>
            <a:r>
              <a:rPr lang="en-US" altLang="zh-CN" sz="2800" dirty="0">
                <a:latin typeface="Comic Sans MS" panose="030F0702030302020204" pitchFamily="66" charset="0"/>
              </a:rPr>
              <a:t>When instructions ( operations ) retire from the pipeline, pack the instruction segments into </a:t>
            </a:r>
            <a:r>
              <a:rPr lang="en-US" altLang="zh-CN" sz="2800" dirty="0">
                <a:solidFill>
                  <a:srgbClr val="FF3300"/>
                </a:solidFill>
                <a:latin typeface="Comic Sans MS" panose="030F0702030302020204" pitchFamily="66" charset="0"/>
              </a:rPr>
              <a:t>TRACE</a:t>
            </a:r>
            <a:r>
              <a:rPr lang="en-US" altLang="zh-CN" sz="2800" dirty="0">
                <a:latin typeface="Comic Sans MS" panose="030F0702030302020204" pitchFamily="66" charset="0"/>
              </a:rPr>
              <a:t>, and store them in </a:t>
            </a:r>
            <a:r>
              <a:rPr lang="en-US" altLang="zh-CN" sz="2800" dirty="0">
                <a:solidFill>
                  <a:srgbClr val="FF0000"/>
                </a:solidFill>
                <a:latin typeface="Comic Sans MS" panose="030F0702030302020204" pitchFamily="66" charset="0"/>
              </a:rPr>
              <a:t>the TRACE cache</a:t>
            </a:r>
            <a:r>
              <a:rPr lang="en-US" altLang="zh-CN" sz="2800" dirty="0">
                <a:latin typeface="Comic Sans MS" panose="030F0702030302020204" pitchFamily="66" charset="0"/>
              </a:rPr>
              <a:t>, including the branch instructions.</a:t>
            </a:r>
          </a:p>
          <a:p>
            <a:pPr eaLnBrk="1" hangingPunct="1">
              <a:lnSpc>
                <a:spcPct val="90000"/>
              </a:lnSpc>
            </a:pPr>
            <a:endParaRPr lang="en-US" altLang="zh-CN" sz="2800" dirty="0">
              <a:latin typeface="Comic Sans MS" panose="030F0702030302020204" pitchFamily="66" charset="0"/>
            </a:endParaRPr>
          </a:p>
          <a:p>
            <a:pPr eaLnBrk="1" hangingPunct="1">
              <a:lnSpc>
                <a:spcPct val="90000"/>
              </a:lnSpc>
            </a:pPr>
            <a:r>
              <a:rPr lang="en-US" altLang="zh-CN" sz="2800" dirty="0">
                <a:latin typeface="Comic Sans MS" panose="030F0702030302020204" pitchFamily="66" charset="0"/>
              </a:rPr>
              <a:t>Though branch instruction may go a different target, but </a:t>
            </a:r>
            <a:r>
              <a:rPr lang="en-US" altLang="zh-CN" sz="2800" b="1" dirty="0">
                <a:solidFill>
                  <a:srgbClr val="FF3300"/>
                </a:solidFill>
                <a:latin typeface="Comic Sans MS" panose="030F0702030302020204" pitchFamily="66" charset="0"/>
              </a:rPr>
              <a:t>most times</a:t>
            </a:r>
            <a:r>
              <a:rPr lang="en-US" altLang="zh-CN" sz="2800" dirty="0">
                <a:latin typeface="Comic Sans MS" panose="030F0702030302020204" pitchFamily="66" charset="0"/>
              </a:rPr>
              <a:t> the next operation sequential will just be the same as the last sequential.    </a:t>
            </a:r>
            <a:r>
              <a:rPr lang="en-US" altLang="zh-CN" dirty="0">
                <a:latin typeface="Comic Sans MS" panose="030F0702030302020204" pitchFamily="66" charset="0"/>
              </a:rPr>
              <a:t>( locality )</a:t>
            </a:r>
          </a:p>
        </p:txBody>
      </p:sp>
    </p:spTree>
  </p:cSld>
  <p:clrMapOvr>
    <a:masterClrMapping/>
  </p:clrMapOvr>
  <p:transition spd="slow">
    <p:pull dir="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rrowheads="1"/>
          </p:cNvSpPr>
          <p:nvPr>
            <p:ph type="title"/>
          </p:nvPr>
        </p:nvSpPr>
        <p:spPr>
          <a:xfrm>
            <a:off x="0" y="0"/>
            <a:ext cx="9144000" cy="692150"/>
          </a:xfrm>
          <a:noFill/>
        </p:spPr>
        <p:txBody>
          <a:bodyPr lIns="90488" tIns="44450" rIns="90488" bIns="44450"/>
          <a:lstStyle/>
          <a:p>
            <a:pPr eaLnBrk="1" hangingPunct="1"/>
            <a:r>
              <a:rPr lang="en-US" altLang="zh-CN" sz="3600"/>
              <a:t>How to Improve Cache Performance?</a:t>
            </a:r>
          </a:p>
        </p:txBody>
      </p:sp>
      <p:sp>
        <p:nvSpPr>
          <p:cNvPr id="96259" name="Rectangle 3"/>
          <p:cNvSpPr>
            <a:spLocks noGrp="1" noRot="1" noChangeArrowheads="1"/>
          </p:cNvSpPr>
          <p:nvPr>
            <p:ph idx="1"/>
          </p:nvPr>
        </p:nvSpPr>
        <p:spPr>
          <a:xfrm>
            <a:off x="457200" y="1928813"/>
            <a:ext cx="8686800" cy="4373562"/>
          </a:xfrm>
        </p:spPr>
        <p:txBody>
          <a:bodyPr lIns="90488" tIns="44450" rIns="90488" bIns="44450"/>
          <a:lstStyle/>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1. Reduce the time to hit in the cache.</a:t>
            </a:r>
            <a:r>
              <a:rPr lang="en-US" altLang="zh-CN" sz="2400">
                <a:latin typeface="Comic Sans MS" panose="030F0702030302020204" pitchFamily="66" charset="0"/>
              </a:rPr>
              <a:t>--4</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small and simple caches</a:t>
            </a:r>
            <a:r>
              <a:rPr lang="en-US" altLang="zh-CN" sz="2400">
                <a:solidFill>
                  <a:srgbClr val="66FF33"/>
                </a:solidFill>
                <a:latin typeface="Comic Sans MS" panose="030F0702030302020204" pitchFamily="66" charset="0"/>
              </a:rPr>
              <a:t>, avoiding address translation</a:t>
            </a:r>
            <a:r>
              <a:rPr lang="en-US" altLang="zh-CN" sz="2400">
                <a:latin typeface="Comic Sans MS" panose="030F0702030302020204" pitchFamily="66" charset="0"/>
              </a:rPr>
              <a:t>, </a:t>
            </a:r>
            <a:r>
              <a:rPr lang="en-US" altLang="zh-CN" sz="2000" b="1">
                <a:latin typeface="Comic Sans MS" panose="030F0702030302020204" pitchFamily="66" charset="0"/>
              </a:rPr>
              <a:t> </a:t>
            </a:r>
            <a:r>
              <a:rPr lang="en-US" altLang="zh-CN" sz="2400">
                <a:latin typeface="Comic Sans MS" panose="030F0702030302020204" pitchFamily="66" charset="0"/>
              </a:rPr>
              <a:t>way prediction</a:t>
            </a:r>
            <a:r>
              <a:rPr lang="en-US" altLang="zh-CN" sz="2000" b="1">
                <a:latin typeface="Comic Sans MS" panose="030F0702030302020204" pitchFamily="66" charset="0"/>
              </a:rPr>
              <a:t> , </a:t>
            </a:r>
            <a:r>
              <a:rPr lang="en-US" altLang="zh-CN" sz="2400">
                <a:latin typeface="Comic Sans MS" panose="030F0702030302020204" pitchFamily="66" charset="0"/>
              </a:rPr>
              <a:t>and </a:t>
            </a:r>
            <a:r>
              <a:rPr lang="en-US" altLang="zh-CN" sz="2400">
                <a:solidFill>
                  <a:srgbClr val="FF3300"/>
                </a:solidFill>
                <a:latin typeface="Comic Sans MS" panose="030F0702030302020204" pitchFamily="66" charset="0"/>
              </a:rPr>
              <a:t>trace caches</a:t>
            </a:r>
            <a:r>
              <a:rPr lang="en-US" altLang="zh-CN" sz="2400">
                <a:latin typeface="Comic Sans MS" panose="030F0702030302020204" pitchFamily="66" charset="0"/>
              </a:rPr>
              <a:t>	</a:t>
            </a:r>
          </a:p>
          <a:p>
            <a:pPr marL="457200" indent="-457200" eaLnBrk="1" hangingPunct="1">
              <a:lnSpc>
                <a:spcPct val="80000"/>
              </a:lnSpc>
              <a:spcBef>
                <a:spcPct val="0"/>
              </a:spcBef>
              <a:buFont typeface="Wingdings" panose="05000000000000000000" pitchFamily="2" charset="2"/>
              <a:buNone/>
            </a:pPr>
            <a:r>
              <a:rPr lang="en-US" altLang="zh-CN" sz="2400">
                <a:solidFill>
                  <a:srgbClr val="3333FF"/>
                </a:solidFill>
                <a:latin typeface="Comic Sans MS" panose="030F0702030302020204" pitchFamily="66" charset="0"/>
              </a:rPr>
              <a:t>2. Increase cache bandwidth</a:t>
            </a:r>
            <a:r>
              <a:rPr lang="en-US" altLang="zh-CN" sz="2000" b="1">
                <a:latin typeface="Comic Sans MS" panose="030F0702030302020204" pitchFamily="66" charset="0"/>
              </a:rPr>
              <a:t> </a:t>
            </a:r>
            <a:r>
              <a:rPr lang="en-US" altLang="zh-CN" sz="2400">
                <a:solidFill>
                  <a:srgbClr val="0000FF"/>
                </a:solidFill>
                <a:latin typeface="Comic Sans MS" panose="030F0702030302020204" pitchFamily="66" charset="0"/>
              </a:rPr>
              <a:t>.</a:t>
            </a:r>
            <a:r>
              <a:rPr lang="en-US" altLang="zh-CN" sz="2400">
                <a:latin typeface="Comic Sans MS" panose="030F0702030302020204" pitchFamily="66" charset="0"/>
              </a:rPr>
              <a:t>--3</a:t>
            </a:r>
            <a:r>
              <a:rPr lang="en-US" altLang="zh-CN" sz="2000" b="1">
                <a:latin typeface="Comic Sans MS" panose="030F0702030302020204" pitchFamily="66" charset="0"/>
              </a:rPr>
              <a:t>  </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 pipelined cache access, multibanked caches, non-blocking caches,</a:t>
            </a:r>
          </a:p>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3. Reduce the miss penalty</a:t>
            </a:r>
            <a:r>
              <a:rPr lang="en-US" altLang="zh-CN" sz="2400">
                <a:latin typeface="Comic Sans MS" panose="030F0702030302020204" pitchFamily="66" charset="0"/>
              </a:rPr>
              <a:t>--4</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multilevel caches, </a:t>
            </a:r>
            <a:r>
              <a:rPr lang="en-US" altLang="zh-CN" sz="2400">
                <a:latin typeface="Comic Sans MS" panose="030F0702030302020204" pitchFamily="66" charset="0"/>
              </a:rPr>
              <a:t>critical word first, </a:t>
            </a:r>
            <a:r>
              <a:rPr lang="en-US" altLang="zh-CN" sz="2400">
                <a:solidFill>
                  <a:srgbClr val="66FF33"/>
                </a:solidFill>
                <a:latin typeface="Comic Sans MS" panose="030F0702030302020204" pitchFamily="66" charset="0"/>
              </a:rPr>
              <a:t>read miss prior to writes</a:t>
            </a:r>
            <a:r>
              <a:rPr lang="en-US" altLang="zh-CN" sz="2400">
                <a:latin typeface="Comic Sans MS" panose="030F0702030302020204" pitchFamily="66" charset="0"/>
              </a:rPr>
              <a:t>, merging write buffers, </a:t>
            </a:r>
            <a:r>
              <a:rPr lang="en-US" altLang="zh-CN" sz="2400">
                <a:solidFill>
                  <a:srgbClr val="B2B2B2"/>
                </a:solidFill>
                <a:latin typeface="Comic Sans MS" panose="030F0702030302020204" pitchFamily="66" charset="0"/>
              </a:rPr>
              <a:t>and victim caches</a:t>
            </a:r>
            <a:r>
              <a:rPr lang="en-US" altLang="zh-CN" sz="2000" b="1">
                <a:latin typeface="Comic Sans MS" panose="030F0702030302020204" pitchFamily="66" charset="0"/>
              </a:rPr>
              <a:t>	</a:t>
            </a:r>
            <a:r>
              <a:rPr lang="en-US" altLang="zh-CN" sz="2000">
                <a:latin typeface="Comic Sans MS" panose="030F0702030302020204" pitchFamily="66" charset="0"/>
              </a:rPr>
              <a:t>      </a:t>
            </a:r>
          </a:p>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4. Reduce the miss rate</a:t>
            </a:r>
            <a:r>
              <a:rPr lang="en-US" altLang="zh-CN" sz="2400">
                <a:latin typeface="Comic Sans MS" panose="030F0702030302020204" pitchFamily="66" charset="0"/>
              </a:rPr>
              <a:t>--4</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larger block size,   large cache size,  higher associativity</a:t>
            </a:r>
            <a:r>
              <a:rPr lang="en-US" altLang="zh-CN" sz="2400">
                <a:latin typeface="Comic Sans MS" panose="030F0702030302020204" pitchFamily="66" charset="0"/>
              </a:rPr>
              <a:t>,and compiler optimizations</a:t>
            </a:r>
            <a:endParaRPr lang="en-US" altLang="zh-CN">
              <a:latin typeface="Comic Sans MS" panose="030F0702030302020204" pitchFamily="66" charset="0"/>
            </a:endParaRPr>
          </a:p>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5. Reduce the miss penalty and miss rate via parallelism</a:t>
            </a:r>
            <a:r>
              <a:rPr lang="en-US" altLang="zh-CN" sz="2400">
                <a:latin typeface="Comic Sans MS" panose="030F0702030302020204" pitchFamily="66" charset="0"/>
              </a:rPr>
              <a:t>--2</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hardware prefetching,and compiler prefetching</a:t>
            </a:r>
            <a:r>
              <a:rPr lang="en-US" altLang="zh-CN" sz="2000" b="1">
                <a:latin typeface="Comic Sans MS" panose="030F0702030302020204" pitchFamily="66" charset="0"/>
              </a:rPr>
              <a:t>						</a:t>
            </a:r>
            <a:r>
              <a:rPr lang="en-US" altLang="zh-CN" sz="2000">
                <a:latin typeface="Comic Sans MS" panose="030F0702030302020204" pitchFamily="66" charset="0"/>
              </a:rPr>
              <a:t>	</a:t>
            </a:r>
            <a:r>
              <a:rPr lang="en-US" altLang="zh-CN" sz="2400">
                <a:solidFill>
                  <a:srgbClr val="0000FF"/>
                </a:solidFill>
                <a:latin typeface="Comic Sans MS" panose="030F0702030302020204" pitchFamily="66" charset="0"/>
              </a:rPr>
              <a:t> </a:t>
            </a:r>
            <a:r>
              <a:rPr lang="en-US" altLang="zh-CN" b="1"/>
              <a:t>	</a:t>
            </a:r>
            <a:r>
              <a:rPr lang="en-US" altLang="zh-CN"/>
              <a:t> </a:t>
            </a:r>
          </a:p>
        </p:txBody>
      </p:sp>
      <p:sp>
        <p:nvSpPr>
          <p:cNvPr id="96260" name="Text Box 4"/>
          <p:cNvSpPr txBox="1">
            <a:spLocks noChangeArrowheads="1"/>
          </p:cNvSpPr>
          <p:nvPr/>
        </p:nvSpPr>
        <p:spPr bwMode="auto">
          <a:xfrm>
            <a:off x="1000125" y="1285875"/>
            <a:ext cx="7078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800">
                <a:solidFill>
                  <a:srgbClr val="FF0000"/>
                </a:solidFill>
                <a:latin typeface="Comic Sans MS" panose="030F0702030302020204" pitchFamily="66" charset="0"/>
              </a:rPr>
              <a:t>AMAT = HitTime + MissRate</a:t>
            </a:r>
            <a:r>
              <a:rPr kumimoji="0" lang="en-US" altLang="zh-CN" sz="2800">
                <a:solidFill>
                  <a:srgbClr val="FF0000"/>
                </a:solidFill>
                <a:latin typeface="Comic Sans MS" panose="030F0702030302020204" pitchFamily="66" charset="0"/>
                <a:sym typeface="Symbol" panose="05050102010706020507" pitchFamily="18" charset="2"/>
              </a:rPr>
              <a:t>MissPenalty</a:t>
            </a:r>
            <a:endParaRPr kumimoji="0" lang="en-US" altLang="zh-CN" sz="2800">
              <a:solidFill>
                <a:srgbClr val="FF0000"/>
              </a:solidFill>
              <a:latin typeface="Comic Sans MS" panose="030F0702030302020204" pitchFamily="66" charset="0"/>
            </a:endParaRPr>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rrowheads="1"/>
          </p:cNvSpPr>
          <p:nvPr>
            <p:ph type="title"/>
          </p:nvPr>
        </p:nvSpPr>
        <p:spPr/>
        <p:txBody>
          <a:bodyPr/>
          <a:lstStyle/>
          <a:p>
            <a:pPr eaLnBrk="1" hangingPunct="1"/>
            <a:r>
              <a:rPr lang="en-US" altLang="zh-CN"/>
              <a:t>Whose propose ?</a:t>
            </a:r>
          </a:p>
        </p:txBody>
      </p:sp>
      <p:sp>
        <p:nvSpPr>
          <p:cNvPr id="114691" name="Rectangle 3"/>
          <p:cNvSpPr>
            <a:spLocks noGrp="1" noRot="1" noChangeArrowheads="1"/>
          </p:cNvSpPr>
          <p:nvPr>
            <p:ph idx="1"/>
          </p:nvPr>
        </p:nvSpPr>
        <p:spPr/>
        <p:txBody>
          <a:bodyPr/>
          <a:lstStyle/>
          <a:p>
            <a:pPr algn="just" eaLnBrk="1" hangingPunct="1"/>
            <a:r>
              <a:rPr lang="en-US" altLang="zh-CN">
                <a:latin typeface="Times New Roman" panose="02020603050405020304" pitchFamily="18" charset="0"/>
                <a:cs typeface="Times New Roman" panose="02020603050405020304" pitchFamily="18" charset="0"/>
              </a:rPr>
              <a:t>Peleg Weiser (1994) in Intel corporation</a:t>
            </a:r>
          </a:p>
          <a:p>
            <a:pPr algn="just" eaLnBrk="1" hangingPunct="1"/>
            <a:r>
              <a:rPr lang="en-US" altLang="zh-CN">
                <a:latin typeface="Times New Roman" panose="02020603050405020304" pitchFamily="18" charset="0"/>
                <a:cs typeface="Times New Roman" panose="02020603050405020304" pitchFamily="18" charset="0"/>
              </a:rPr>
              <a:t>Patel / Patt ( 1996)</a:t>
            </a:r>
          </a:p>
          <a:p>
            <a:pPr algn="just" eaLnBrk="1" hangingPunct="1"/>
            <a:r>
              <a:rPr lang="en-US" altLang="zh-CN">
                <a:latin typeface="Times New Roman" panose="02020603050405020304" pitchFamily="18" charset="0"/>
                <a:cs typeface="Times New Roman" panose="02020603050405020304" pitchFamily="18" charset="0"/>
              </a:rPr>
              <a:t>Rotenberg / J. Smith (1996) </a:t>
            </a:r>
          </a:p>
          <a:p>
            <a:pPr algn="just" eaLnBrk="1" hangingPunct="1"/>
            <a:endParaRPr lang="en-US" altLang="zh-CN">
              <a:latin typeface="Times New Roman" panose="02020603050405020304" pitchFamily="18" charset="0"/>
              <a:cs typeface="Times New Roman" panose="02020603050405020304" pitchFamily="18" charset="0"/>
            </a:endParaRPr>
          </a:p>
          <a:p>
            <a:pPr algn="just" eaLnBrk="1" hangingPunct="1"/>
            <a:r>
              <a:rPr lang="en-US" altLang="zh-CN">
                <a:latin typeface="Times New Roman" panose="02020603050405020304" pitchFamily="18" charset="0"/>
                <a:cs typeface="Times New Roman" panose="02020603050405020304" pitchFamily="18" charset="0"/>
              </a:rPr>
              <a:t>Paper:  ISCA</a:t>
            </a:r>
            <a:r>
              <a:rPr lang="en-US" altLang="zh-CN">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98</a:t>
            </a:r>
          </a:p>
          <a:p>
            <a:pPr eaLnBrk="1" hangingPunct="1"/>
            <a:endParaRPr lang="en-US" altLang="zh-CN">
              <a:cs typeface="Times New Roman" panose="02020603050405020304" pitchFamily="18" charset="0"/>
            </a:endParaRPr>
          </a:p>
        </p:txBody>
      </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rrowheads="1"/>
          </p:cNvSpPr>
          <p:nvPr>
            <p:ph type="title"/>
          </p:nvPr>
        </p:nvSpPr>
        <p:spPr/>
        <p:txBody>
          <a:bodyPr/>
          <a:lstStyle/>
          <a:p>
            <a:pPr eaLnBrk="1" hangingPunct="1"/>
            <a:r>
              <a:rPr lang="en-US" altLang="zh-CN"/>
              <a:t>Trace in CPU</a:t>
            </a:r>
          </a:p>
        </p:txBody>
      </p:sp>
      <p:sp>
        <p:nvSpPr>
          <p:cNvPr id="115716" name="Rectangle 4"/>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5717" name="Object 2"/>
          <p:cNvGraphicFramePr>
            <a:graphicFrameLocks noChangeAspect="1"/>
          </p:cNvGraphicFramePr>
          <p:nvPr/>
        </p:nvGraphicFramePr>
        <p:xfrm>
          <a:off x="1770063" y="1509713"/>
          <a:ext cx="5830887" cy="4675187"/>
        </p:xfrm>
        <a:graphic>
          <a:graphicData uri="http://schemas.openxmlformats.org/presentationml/2006/ole">
            <mc:AlternateContent xmlns:mc="http://schemas.openxmlformats.org/markup-compatibility/2006">
              <mc:Choice xmlns:v="urn:schemas-microsoft-com:vml" Requires="v">
                <p:oleObj name="Picture2" r:id="rId2" imgW="3009900" imgH="3000756" progId="Word.Picture.8">
                  <p:embed/>
                </p:oleObj>
              </mc:Choice>
              <mc:Fallback>
                <p:oleObj name="Picture2" r:id="rId2" imgW="3009900" imgH="3000756"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063" y="1509713"/>
                        <a:ext cx="5830887"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extBox 1">
            <a:extLst>
              <a:ext uri="{FF2B5EF4-FFF2-40B4-BE49-F238E27FC236}">
                <a16:creationId xmlns:a16="http://schemas.microsoft.com/office/drawing/2014/main" id="{47EA9D85-44CA-C0CC-20D9-A9384F95D7AF}"/>
              </a:ext>
            </a:extLst>
          </p:cNvPr>
          <p:cNvSpPr txBox="1"/>
          <p:nvPr/>
        </p:nvSpPr>
        <p:spPr>
          <a:xfrm>
            <a:off x="5112545" y="4437112"/>
            <a:ext cx="1872208" cy="523220"/>
          </a:xfrm>
          <a:prstGeom prst="rect">
            <a:avLst/>
          </a:prstGeom>
          <a:noFill/>
        </p:spPr>
        <p:txBody>
          <a:bodyPr wrap="square" rtlCol="0">
            <a:spAutoFit/>
          </a:bodyPr>
          <a:lstStyle/>
          <a:p>
            <a:pPr algn="ctr"/>
            <a:r>
              <a:rPr lang="en-CN" sz="2800" dirty="0"/>
              <a:t>译码后的</a:t>
            </a:r>
          </a:p>
        </p:txBody>
      </p:sp>
      <p:sp>
        <p:nvSpPr>
          <p:cNvPr id="3" name="TextBox 2">
            <a:extLst>
              <a:ext uri="{FF2B5EF4-FFF2-40B4-BE49-F238E27FC236}">
                <a16:creationId xmlns:a16="http://schemas.microsoft.com/office/drawing/2014/main" id="{9F15346E-2E5A-0ADC-AE88-33C76C6853D5}"/>
              </a:ext>
            </a:extLst>
          </p:cNvPr>
          <p:cNvSpPr txBox="1"/>
          <p:nvPr/>
        </p:nvSpPr>
        <p:spPr>
          <a:xfrm>
            <a:off x="1807096" y="5445224"/>
            <a:ext cx="1872208" cy="523220"/>
          </a:xfrm>
          <a:prstGeom prst="rect">
            <a:avLst/>
          </a:prstGeom>
          <a:noFill/>
        </p:spPr>
        <p:txBody>
          <a:bodyPr wrap="square" rtlCol="0">
            <a:spAutoFit/>
          </a:bodyPr>
          <a:lstStyle/>
          <a:p>
            <a:pPr algn="ctr"/>
            <a:r>
              <a:rPr lang="en-CN" sz="2800" dirty="0"/>
              <a:t>打包</a:t>
            </a:r>
          </a:p>
        </p:txBody>
      </p:sp>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Rot="1" noChangeArrowheads="1"/>
          </p:cNvSpPr>
          <p:nvPr>
            <p:ph type="title"/>
          </p:nvPr>
        </p:nvSpPr>
        <p:spPr/>
        <p:txBody>
          <a:bodyPr/>
          <a:lstStyle/>
          <a:p>
            <a:pPr eaLnBrk="1" hangingPunct="1"/>
            <a:r>
              <a:rPr lang="en-US" altLang="zh-CN"/>
              <a:t>Instruction segment</a:t>
            </a:r>
          </a:p>
        </p:txBody>
      </p:sp>
      <p:sp>
        <p:nvSpPr>
          <p:cNvPr id="116739" name="Rectangle 3"/>
          <p:cNvSpPr>
            <a:spLocks noChangeArrowheads="1"/>
          </p:cNvSpPr>
          <p:nvPr/>
        </p:nvSpPr>
        <p:spPr bwMode="auto">
          <a:xfrm>
            <a:off x="2743200" y="1790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6740" name="Object 2"/>
          <p:cNvGraphicFramePr>
            <a:graphicFrameLocks noChangeAspect="1"/>
          </p:cNvGraphicFramePr>
          <p:nvPr/>
        </p:nvGraphicFramePr>
        <p:xfrm>
          <a:off x="1447800" y="1371600"/>
          <a:ext cx="6934200" cy="4800600"/>
        </p:xfrm>
        <a:graphic>
          <a:graphicData uri="http://schemas.openxmlformats.org/presentationml/2006/ole">
            <mc:AlternateContent xmlns:mc="http://schemas.openxmlformats.org/markup-compatibility/2006">
              <mc:Choice xmlns:v="urn:schemas-microsoft-com:vml" Requires="v">
                <p:oleObj name="图片" r:id="rId2" imgW="3668889" imgH="3285067" progId="Word.Picture.8">
                  <p:embed/>
                </p:oleObj>
              </mc:Choice>
              <mc:Fallback>
                <p:oleObj name="图片" r:id="rId2" imgW="3668889" imgH="3285067"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371600"/>
                        <a:ext cx="6934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rrowheads="1"/>
          </p:cNvSpPr>
          <p:nvPr>
            <p:ph type="title"/>
          </p:nvPr>
        </p:nvSpPr>
        <p:spPr/>
        <p:txBody>
          <a:bodyPr/>
          <a:lstStyle/>
          <a:p>
            <a:pPr eaLnBrk="1" hangingPunct="1"/>
            <a:r>
              <a:rPr lang="en-US" altLang="zh-CN" sz="2800"/>
              <a:t>Pentium 4: </a:t>
            </a:r>
            <a:br>
              <a:rPr lang="en-US" altLang="zh-CN" sz="2800"/>
            </a:br>
            <a:r>
              <a:rPr lang="en-US" altLang="zh-CN" sz="2800"/>
              <a:t>trace cache, 12 instr./per cycle </a:t>
            </a:r>
          </a:p>
        </p:txBody>
      </p:sp>
      <p:sp>
        <p:nvSpPr>
          <p:cNvPr id="117763" name="Rectangle 3"/>
          <p:cNvSpPr>
            <a:spLocks noChangeArrowheads="1"/>
          </p:cNvSpPr>
          <p:nvPr/>
        </p:nvSpPr>
        <p:spPr bwMode="auto">
          <a:xfrm>
            <a:off x="1871663" y="1190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aphicFrame>
        <p:nvGraphicFramePr>
          <p:cNvPr id="117764" name="Object 2"/>
          <p:cNvGraphicFramePr>
            <a:graphicFrameLocks noChangeAspect="1"/>
          </p:cNvGraphicFramePr>
          <p:nvPr/>
        </p:nvGraphicFramePr>
        <p:xfrm>
          <a:off x="857250" y="1143000"/>
          <a:ext cx="7620000" cy="5181600"/>
        </p:xfrm>
        <a:graphic>
          <a:graphicData uri="http://schemas.openxmlformats.org/presentationml/2006/ole">
            <mc:AlternateContent xmlns:mc="http://schemas.openxmlformats.org/markup-compatibility/2006">
              <mc:Choice xmlns:v="urn:schemas-microsoft-com:vml" Requires="v">
                <p:oleObj r:id="rId2" imgW="5401056" imgH="4477512" progId="Word.Picture.8">
                  <p:embed/>
                </p:oleObj>
              </mc:Choice>
              <mc:Fallback>
                <p:oleObj r:id="rId2" imgW="5401056" imgH="4477512"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143000"/>
                        <a:ext cx="7620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rrowheads="1"/>
          </p:cNvSpPr>
          <p:nvPr>
            <p:ph type="title"/>
          </p:nvPr>
        </p:nvSpPr>
        <p:spPr>
          <a:xfrm>
            <a:off x="0" y="0"/>
            <a:ext cx="9144000" cy="1052513"/>
          </a:xfrm>
          <a:noFill/>
        </p:spPr>
        <p:txBody>
          <a:bodyPr lIns="90488" tIns="44450" rIns="90488" bIns="44450"/>
          <a:lstStyle/>
          <a:p>
            <a:pPr eaLnBrk="1" hangingPunct="1"/>
            <a:r>
              <a:rPr lang="en-US" altLang="zh-CN" sz="3600"/>
              <a:t>How to Improve Cache Performance?</a:t>
            </a:r>
          </a:p>
        </p:txBody>
      </p:sp>
      <p:sp>
        <p:nvSpPr>
          <p:cNvPr id="118787" name="Rectangle 3"/>
          <p:cNvSpPr>
            <a:spLocks noGrp="1" noRot="1" noChangeArrowheads="1"/>
          </p:cNvSpPr>
          <p:nvPr>
            <p:ph idx="1"/>
          </p:nvPr>
        </p:nvSpPr>
        <p:spPr>
          <a:xfrm>
            <a:off x="457200" y="1785938"/>
            <a:ext cx="8686800" cy="5072062"/>
          </a:xfrm>
        </p:spPr>
        <p:txBody>
          <a:bodyPr lIns="90488" tIns="44450" rIns="90488" bIns="44450"/>
          <a:lstStyle/>
          <a:p>
            <a:pPr marL="457200" indent="-457200" eaLnBrk="1" hangingPunct="1">
              <a:lnSpc>
                <a:spcPct val="9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1. Reduce the time to hit in the cache.</a:t>
            </a:r>
            <a:r>
              <a:rPr lang="en-US" altLang="zh-CN" sz="2400">
                <a:latin typeface="Comic Sans MS" panose="030F0702030302020204" pitchFamily="66" charset="0"/>
              </a:rPr>
              <a:t>--4</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small and simple caches</a:t>
            </a:r>
            <a:r>
              <a:rPr lang="en-US" altLang="zh-CN" sz="2400">
                <a:solidFill>
                  <a:srgbClr val="66FF33"/>
                </a:solidFill>
                <a:latin typeface="Comic Sans MS" panose="030F0702030302020204" pitchFamily="66" charset="0"/>
              </a:rPr>
              <a:t>, avoiding address translation</a:t>
            </a:r>
            <a:r>
              <a:rPr lang="en-US" altLang="zh-CN" sz="2400">
                <a:latin typeface="Comic Sans MS" panose="030F0702030302020204" pitchFamily="66" charset="0"/>
              </a:rPr>
              <a:t>, </a:t>
            </a:r>
            <a:r>
              <a:rPr lang="en-US" altLang="zh-CN" sz="2000" b="1">
                <a:latin typeface="Comic Sans MS" panose="030F0702030302020204" pitchFamily="66" charset="0"/>
              </a:rPr>
              <a:t> </a:t>
            </a:r>
            <a:r>
              <a:rPr lang="en-US" altLang="zh-CN" sz="2400">
                <a:latin typeface="Comic Sans MS" panose="030F0702030302020204" pitchFamily="66" charset="0"/>
              </a:rPr>
              <a:t>way prediction</a:t>
            </a:r>
            <a:r>
              <a:rPr lang="en-US" altLang="zh-CN" sz="2000" b="1">
                <a:latin typeface="Comic Sans MS" panose="030F0702030302020204" pitchFamily="66" charset="0"/>
              </a:rPr>
              <a:t> , </a:t>
            </a:r>
            <a:r>
              <a:rPr lang="en-US" altLang="zh-CN" sz="2400">
                <a:latin typeface="Comic Sans MS" panose="030F0702030302020204" pitchFamily="66" charset="0"/>
              </a:rPr>
              <a:t>and trace caches	</a:t>
            </a:r>
          </a:p>
          <a:p>
            <a:pPr marL="457200" indent="-457200" eaLnBrk="1" hangingPunct="1">
              <a:lnSpc>
                <a:spcPct val="90000"/>
              </a:lnSpc>
              <a:spcBef>
                <a:spcPct val="0"/>
              </a:spcBef>
              <a:buFont typeface="Wingdings" panose="05000000000000000000" pitchFamily="2" charset="2"/>
              <a:buNone/>
            </a:pPr>
            <a:r>
              <a:rPr lang="en-US" altLang="zh-CN" sz="2400">
                <a:solidFill>
                  <a:srgbClr val="FF3300"/>
                </a:solidFill>
                <a:latin typeface="Comic Sans MS" panose="030F0702030302020204" pitchFamily="66" charset="0"/>
              </a:rPr>
              <a:t>2. Increase cache bandwidth</a:t>
            </a:r>
            <a:r>
              <a:rPr lang="en-US" altLang="zh-CN" sz="2000" b="1">
                <a:solidFill>
                  <a:srgbClr val="FF3300"/>
                </a:solidFill>
                <a:latin typeface="Comic Sans MS" panose="030F0702030302020204" pitchFamily="66" charset="0"/>
              </a:rPr>
              <a:t> </a:t>
            </a:r>
            <a:r>
              <a:rPr lang="en-US" altLang="zh-CN" sz="2400">
                <a:solidFill>
                  <a:srgbClr val="FF3300"/>
                </a:solidFill>
                <a:latin typeface="Comic Sans MS" panose="030F0702030302020204" pitchFamily="66" charset="0"/>
              </a:rPr>
              <a:t>.--3</a:t>
            </a:r>
            <a:r>
              <a:rPr lang="en-US" altLang="zh-CN" sz="2000" b="1">
                <a:solidFill>
                  <a:srgbClr val="FF3300"/>
                </a:solidFill>
                <a:latin typeface="Comic Sans MS" panose="030F0702030302020204" pitchFamily="66" charset="0"/>
              </a:rPr>
              <a:t>  </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 pipelined cache access, multibanked caches, non-blocking caches,</a:t>
            </a:r>
          </a:p>
          <a:p>
            <a:pPr marL="457200" indent="-457200" eaLnBrk="1" hangingPunct="1">
              <a:lnSpc>
                <a:spcPct val="9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3. Reduce the miss penalty</a:t>
            </a:r>
            <a:r>
              <a:rPr lang="en-US" altLang="zh-CN" sz="2400">
                <a:latin typeface="Comic Sans MS" panose="030F0702030302020204" pitchFamily="66" charset="0"/>
              </a:rPr>
              <a:t>--4</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multilevel caches, </a:t>
            </a:r>
            <a:r>
              <a:rPr lang="en-US" altLang="zh-CN" sz="2400">
                <a:latin typeface="Comic Sans MS" panose="030F0702030302020204" pitchFamily="66" charset="0"/>
              </a:rPr>
              <a:t>critical word first, </a:t>
            </a:r>
            <a:r>
              <a:rPr lang="en-US" altLang="zh-CN" sz="2400">
                <a:solidFill>
                  <a:srgbClr val="66FF33"/>
                </a:solidFill>
                <a:latin typeface="Comic Sans MS" panose="030F0702030302020204" pitchFamily="66" charset="0"/>
              </a:rPr>
              <a:t>read miss prior to writes</a:t>
            </a:r>
            <a:r>
              <a:rPr lang="en-US" altLang="zh-CN" sz="2400">
                <a:latin typeface="Comic Sans MS" panose="030F0702030302020204" pitchFamily="66" charset="0"/>
              </a:rPr>
              <a:t>, merging write buffers, </a:t>
            </a:r>
            <a:r>
              <a:rPr lang="en-US" altLang="zh-CN" sz="2400">
                <a:solidFill>
                  <a:srgbClr val="B2B2B2"/>
                </a:solidFill>
                <a:latin typeface="Comic Sans MS" panose="030F0702030302020204" pitchFamily="66" charset="0"/>
              </a:rPr>
              <a:t>and victim caches</a:t>
            </a:r>
            <a:r>
              <a:rPr lang="en-US" altLang="zh-CN" sz="2000" b="1">
                <a:latin typeface="Comic Sans MS" panose="030F0702030302020204" pitchFamily="66" charset="0"/>
              </a:rPr>
              <a:t>	</a:t>
            </a:r>
            <a:r>
              <a:rPr lang="en-US" altLang="zh-CN" sz="2000">
                <a:latin typeface="Comic Sans MS" panose="030F0702030302020204" pitchFamily="66" charset="0"/>
              </a:rPr>
              <a:t>      </a:t>
            </a:r>
          </a:p>
          <a:p>
            <a:pPr marL="457200" indent="-457200" eaLnBrk="1" hangingPunct="1">
              <a:lnSpc>
                <a:spcPct val="9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4. Reduce the miss rate</a:t>
            </a:r>
            <a:r>
              <a:rPr lang="en-US" altLang="zh-CN" sz="2400">
                <a:latin typeface="Comic Sans MS" panose="030F0702030302020204" pitchFamily="66" charset="0"/>
              </a:rPr>
              <a:t>--4</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larger block size,   large cache size,  higher associativity</a:t>
            </a:r>
            <a:r>
              <a:rPr lang="en-US" altLang="zh-CN" sz="2400">
                <a:latin typeface="Comic Sans MS" panose="030F0702030302020204" pitchFamily="66" charset="0"/>
              </a:rPr>
              <a:t>,and compiler optimizations</a:t>
            </a:r>
            <a:endParaRPr lang="en-US" altLang="zh-CN">
              <a:latin typeface="Comic Sans MS" panose="030F0702030302020204" pitchFamily="66" charset="0"/>
            </a:endParaRPr>
          </a:p>
          <a:p>
            <a:pPr marL="457200" indent="-457200" eaLnBrk="1" hangingPunct="1">
              <a:lnSpc>
                <a:spcPct val="9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5. Reduce the miss penalty and miss rate via parallelism</a:t>
            </a:r>
            <a:r>
              <a:rPr lang="en-US" altLang="zh-CN" sz="2400">
                <a:latin typeface="Comic Sans MS" panose="030F0702030302020204" pitchFamily="66" charset="0"/>
              </a:rPr>
              <a:t>--2</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hardware prefetching,and compiler prefetching</a:t>
            </a:r>
            <a:r>
              <a:rPr lang="en-US" altLang="zh-CN" sz="2000" b="1">
                <a:latin typeface="Comic Sans MS" panose="030F0702030302020204" pitchFamily="66" charset="0"/>
              </a:rPr>
              <a:t>						</a:t>
            </a:r>
            <a:r>
              <a:rPr lang="en-US" altLang="zh-CN" sz="2000">
                <a:latin typeface="Comic Sans MS" panose="030F0702030302020204" pitchFamily="66" charset="0"/>
              </a:rPr>
              <a:t>	</a:t>
            </a:r>
            <a:r>
              <a:rPr lang="en-US" altLang="zh-CN" sz="2400">
                <a:solidFill>
                  <a:srgbClr val="0000FF"/>
                </a:solidFill>
                <a:latin typeface="Comic Sans MS" panose="030F0702030302020204" pitchFamily="66" charset="0"/>
              </a:rPr>
              <a:t> </a:t>
            </a:r>
            <a:r>
              <a:rPr lang="en-US" altLang="zh-CN" b="1"/>
              <a:t>	</a:t>
            </a:r>
            <a:r>
              <a:rPr lang="en-US" altLang="zh-CN"/>
              <a:t> </a:t>
            </a:r>
          </a:p>
        </p:txBody>
      </p:sp>
      <p:sp>
        <p:nvSpPr>
          <p:cNvPr id="118788" name="Text Box 4"/>
          <p:cNvSpPr txBox="1">
            <a:spLocks noChangeArrowheads="1"/>
          </p:cNvSpPr>
          <p:nvPr/>
        </p:nvSpPr>
        <p:spPr bwMode="auto">
          <a:xfrm>
            <a:off x="857250" y="1071563"/>
            <a:ext cx="7078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800">
                <a:solidFill>
                  <a:srgbClr val="FF0000"/>
                </a:solidFill>
                <a:latin typeface="Comic Sans MS" panose="030F0702030302020204" pitchFamily="66" charset="0"/>
              </a:rPr>
              <a:t>AMAT = HitTime + MissRate</a:t>
            </a:r>
            <a:r>
              <a:rPr kumimoji="0" lang="en-US" altLang="zh-CN" sz="2800">
                <a:solidFill>
                  <a:srgbClr val="FF0000"/>
                </a:solidFill>
                <a:latin typeface="Comic Sans MS" panose="030F0702030302020204" pitchFamily="66" charset="0"/>
                <a:sym typeface="Symbol" panose="05050102010706020507" pitchFamily="18" charset="2"/>
              </a:rPr>
              <a:t>MissPenalty</a:t>
            </a:r>
            <a:endParaRPr kumimoji="0" lang="en-US" altLang="zh-CN" sz="2800">
              <a:solidFill>
                <a:srgbClr val="FF0000"/>
              </a:solidFill>
              <a:latin typeface="Comic Sans MS" panose="030F0702030302020204" pitchFamily="66" charset="0"/>
            </a:endParaRPr>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a:xfrm>
            <a:off x="285750" y="0"/>
            <a:ext cx="8659813" cy="1196975"/>
          </a:xfrm>
        </p:spPr>
        <p:txBody>
          <a:bodyPr/>
          <a:lstStyle/>
          <a:p>
            <a:pPr eaLnBrk="1" hangingPunct="1"/>
            <a:r>
              <a:rPr lang="en-US" altLang="zh-CN" sz="3600" dirty="0"/>
              <a:t>1</a:t>
            </a:r>
            <a:r>
              <a:rPr lang="en-US" altLang="zh-CN" sz="3600" baseline="30000" dirty="0"/>
              <a:t>st</a:t>
            </a:r>
            <a:r>
              <a:rPr lang="en-US" altLang="zh-CN" sz="3600" dirty="0"/>
              <a:t>  Increasing cache bandwidth: </a:t>
            </a:r>
            <a:br>
              <a:rPr lang="en-US" altLang="zh-CN" sz="3600" dirty="0">
                <a:solidFill>
                  <a:srgbClr val="0000FF"/>
                </a:solidFill>
              </a:rPr>
            </a:br>
            <a:r>
              <a:rPr lang="en-US" altLang="zh-CN" sz="3600" dirty="0">
                <a:solidFill>
                  <a:srgbClr val="0000FF"/>
                </a:solidFill>
              </a:rPr>
              <a:t>Pipelined Caches </a:t>
            </a:r>
          </a:p>
        </p:txBody>
      </p:sp>
      <p:grpSp>
        <p:nvGrpSpPr>
          <p:cNvPr id="119812" name="Group 4"/>
          <p:cNvGrpSpPr>
            <a:grpSpLocks/>
          </p:cNvGrpSpPr>
          <p:nvPr/>
        </p:nvGrpSpPr>
        <p:grpSpPr bwMode="auto">
          <a:xfrm>
            <a:off x="500063" y="1143000"/>
            <a:ext cx="8305800" cy="5257800"/>
            <a:chOff x="240" y="624"/>
            <a:chExt cx="5232" cy="3600"/>
          </a:xfrm>
        </p:grpSpPr>
        <p:pic>
          <p:nvPicPr>
            <p:cNvPr id="1198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624"/>
              <a:ext cx="5232" cy="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sm" len="med"/>
                </a14:hiddenLine>
              </a:ext>
            </a:extLst>
          </p:spPr>
        </p:pic>
        <p:sp>
          <p:nvSpPr>
            <p:cNvPr id="119816" name="Rectangle 6"/>
            <p:cNvSpPr>
              <a:spLocks noChangeArrowheads="1"/>
            </p:cNvSpPr>
            <p:nvPr/>
          </p:nvSpPr>
          <p:spPr bwMode="auto">
            <a:xfrm>
              <a:off x="1287" y="1842"/>
              <a:ext cx="1200" cy="192"/>
            </a:xfrm>
            <a:prstGeom prst="rect">
              <a:avLst/>
            </a:prstGeom>
            <a:solidFill>
              <a:srgbClr val="FF899D">
                <a:alpha val="50195"/>
              </a:srgbClr>
            </a:solidFill>
            <a:ln>
              <a:noFill/>
            </a:ln>
            <a:extLst>
              <a:ext uri="{91240B29-F687-4F45-9708-019B960494DF}">
                <a14:hiddenLine xmlns:a14="http://schemas.microsoft.com/office/drawing/2010/main" w="19050">
                  <a:solidFill>
                    <a:srgbClr val="000000"/>
                  </a:solidFill>
                  <a:miter lim="800000"/>
                  <a:headEnd/>
                  <a:tailEnd type="none" w="sm" len="med"/>
                </a14:hiddenLine>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
        <p:nvSpPr>
          <p:cNvPr id="120837" name="Text Box 7"/>
          <p:cNvSpPr txBox="1">
            <a:spLocks noChangeArrowheads="1"/>
          </p:cNvSpPr>
          <p:nvPr/>
        </p:nvSpPr>
        <p:spPr bwMode="auto">
          <a:xfrm>
            <a:off x="0" y="5445125"/>
            <a:ext cx="3811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a:solidFill>
                  <a:schemeClr val="tx2"/>
                </a:solidFill>
              </a:rPr>
              <a:t>Hit in multiple cycles, </a:t>
            </a:r>
          </a:p>
          <a:p>
            <a:pPr eaLnBrk="1" hangingPunct="1">
              <a:spcBef>
                <a:spcPct val="0"/>
              </a:spcBef>
              <a:buClrTx/>
              <a:buSzTx/>
              <a:buFontTx/>
              <a:buNone/>
            </a:pPr>
            <a:r>
              <a:rPr kumimoji="0" lang="en-US" altLang="zh-CN" sz="2400">
                <a:solidFill>
                  <a:schemeClr val="tx2"/>
                </a:solidFill>
              </a:rPr>
              <a:t>giving fast clock cycle time</a:t>
            </a:r>
          </a:p>
        </p:txBody>
      </p:sp>
      <p:sp>
        <p:nvSpPr>
          <p:cNvPr id="120838" name="Text Box 8"/>
          <p:cNvSpPr txBox="1">
            <a:spLocks noChangeArrowheads="1"/>
          </p:cNvSpPr>
          <p:nvPr/>
        </p:nvSpPr>
        <p:spPr bwMode="auto">
          <a:xfrm>
            <a:off x="2000250" y="3571875"/>
            <a:ext cx="4686300" cy="400050"/>
          </a:xfrm>
          <a:prstGeom prst="rect">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000">
                <a:solidFill>
                  <a:schemeClr val="tx2"/>
                </a:solidFill>
              </a:rPr>
              <a:t>What problems for instruction pipeline ?</a:t>
            </a:r>
          </a:p>
        </p:txBody>
      </p:sp>
      <p:sp>
        <p:nvSpPr>
          <p:cNvPr id="2" name="TextBox 1">
            <a:extLst>
              <a:ext uri="{FF2B5EF4-FFF2-40B4-BE49-F238E27FC236}">
                <a16:creationId xmlns:a16="http://schemas.microsoft.com/office/drawing/2014/main" id="{0B19AF77-C031-97E0-D33B-45DF94C48B35}"/>
              </a:ext>
            </a:extLst>
          </p:cNvPr>
          <p:cNvSpPr txBox="1"/>
          <p:nvPr/>
        </p:nvSpPr>
        <p:spPr>
          <a:xfrm>
            <a:off x="815008" y="1333410"/>
            <a:ext cx="6133256" cy="400110"/>
          </a:xfrm>
          <a:prstGeom prst="rect">
            <a:avLst/>
          </a:prstGeom>
          <a:noFill/>
        </p:spPr>
        <p:txBody>
          <a:bodyPr wrap="square" rtlCol="0">
            <a:spAutoFit/>
          </a:bodyPr>
          <a:lstStyle/>
          <a:p>
            <a:r>
              <a:rPr lang="en-CN" sz="2000" dirty="0">
                <a:solidFill>
                  <a:srgbClr val="0000FF"/>
                </a:solidFill>
              </a:rPr>
              <a:t>本质</a:t>
            </a:r>
            <a:r>
              <a:rPr lang="zh-CN" altLang="en-US" sz="2000" dirty="0">
                <a:solidFill>
                  <a:srgbClr val="0000FF"/>
                </a:solidFill>
              </a:rPr>
              <a:t>：</a:t>
            </a:r>
            <a:r>
              <a:rPr lang="en-US" altLang="zh-CN" sz="2000" dirty="0">
                <a:solidFill>
                  <a:srgbClr val="0000FF"/>
                </a:solidFill>
              </a:rPr>
              <a:t>cache</a:t>
            </a:r>
            <a:r>
              <a:rPr lang="zh-CN" altLang="en-US" sz="2000" dirty="0">
                <a:solidFill>
                  <a:srgbClr val="0000FF"/>
                </a:solidFill>
              </a:rPr>
              <a:t>查找、</a:t>
            </a:r>
            <a:r>
              <a:rPr lang="en-US" altLang="zh-CN" sz="2000" dirty="0">
                <a:solidFill>
                  <a:srgbClr val="0000FF"/>
                </a:solidFill>
              </a:rPr>
              <a:t>tag</a:t>
            </a:r>
            <a:r>
              <a:rPr lang="zh-CN" altLang="en-US" sz="2000" dirty="0">
                <a:solidFill>
                  <a:srgbClr val="0000FF"/>
                </a:solidFill>
              </a:rPr>
              <a:t>比较、访问数据流水线执行。</a:t>
            </a:r>
            <a:endParaRPr lang="en-CN" sz="2000" dirty="0">
              <a:solidFill>
                <a:srgbClr val="0000FF"/>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0837"/>
                                        </p:tgtEl>
                                        <p:attrNameLst>
                                          <p:attrName>style.visibility</p:attrName>
                                        </p:attrNameLst>
                                      </p:cBhvr>
                                      <p:to>
                                        <p:strVal val="visible"/>
                                      </p:to>
                                    </p:set>
                                    <p:anim calcmode="lin" valueType="num">
                                      <p:cBhvr additive="base">
                                        <p:cTn id="7" dur="500" fill="hold"/>
                                        <p:tgtEl>
                                          <p:spTgt spid="120837"/>
                                        </p:tgtEl>
                                        <p:attrNameLst>
                                          <p:attrName>ppt_x</p:attrName>
                                        </p:attrNameLst>
                                      </p:cBhvr>
                                      <p:tavLst>
                                        <p:tav tm="0">
                                          <p:val>
                                            <p:strVal val="#ppt_x"/>
                                          </p:val>
                                        </p:tav>
                                        <p:tav tm="100000">
                                          <p:val>
                                            <p:strVal val="#ppt_x"/>
                                          </p:val>
                                        </p:tav>
                                      </p:tavLst>
                                    </p:anim>
                                    <p:anim calcmode="lin" valueType="num">
                                      <p:cBhvr additive="base">
                                        <p:cTn id="8" dur="500" fill="hold"/>
                                        <p:tgtEl>
                                          <p:spTgt spid="1208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20838"/>
                                        </p:tgtEl>
                                        <p:attrNameLst>
                                          <p:attrName>style.visibility</p:attrName>
                                        </p:attrNameLst>
                                      </p:cBhvr>
                                      <p:to>
                                        <p:strVal val="visible"/>
                                      </p:to>
                                    </p:set>
                                    <p:anim calcmode="lin" valueType="num">
                                      <p:cBhvr additive="base">
                                        <p:cTn id="13" dur="500" fill="hold"/>
                                        <p:tgtEl>
                                          <p:spTgt spid="120838"/>
                                        </p:tgtEl>
                                        <p:attrNameLst>
                                          <p:attrName>ppt_x</p:attrName>
                                        </p:attrNameLst>
                                      </p:cBhvr>
                                      <p:tavLst>
                                        <p:tav tm="0">
                                          <p:val>
                                            <p:strVal val="1+#ppt_w/2"/>
                                          </p:val>
                                        </p:tav>
                                        <p:tav tm="100000">
                                          <p:val>
                                            <p:strVal val="#ppt_x"/>
                                          </p:val>
                                        </p:tav>
                                      </p:tavLst>
                                    </p:anim>
                                    <p:anim calcmode="lin" valueType="num">
                                      <p:cBhvr additive="base">
                                        <p:cTn id="14" dur="500" fill="hold"/>
                                        <p:tgtEl>
                                          <p:spTgt spid="1208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p:bldP spid="12083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rrowheads="1"/>
          </p:cNvSpPr>
          <p:nvPr>
            <p:ph type="title"/>
          </p:nvPr>
        </p:nvSpPr>
        <p:spPr>
          <a:xfrm>
            <a:off x="428625" y="0"/>
            <a:ext cx="8715375" cy="1143000"/>
          </a:xfrm>
        </p:spPr>
        <p:txBody>
          <a:bodyPr/>
          <a:lstStyle/>
          <a:p>
            <a:pPr eaLnBrk="1" hangingPunct="1"/>
            <a:r>
              <a:rPr lang="en-US" altLang="zh-CN" sz="3600" dirty="0"/>
              <a:t>2</a:t>
            </a:r>
            <a:r>
              <a:rPr lang="en-US" altLang="zh-CN" sz="3600" baseline="30000" dirty="0"/>
              <a:t>nd</a:t>
            </a:r>
            <a:r>
              <a:rPr lang="en-US" altLang="zh-CN" sz="3600" dirty="0"/>
              <a:t>  Increasing cache bandwidth:</a:t>
            </a:r>
            <a:br>
              <a:rPr lang="en-US" altLang="zh-CN" sz="3600" dirty="0"/>
            </a:br>
            <a:r>
              <a:rPr lang="en-US" altLang="zh-CN" sz="3600" dirty="0">
                <a:solidFill>
                  <a:srgbClr val="0000FF"/>
                </a:solidFill>
              </a:rPr>
              <a:t>Nonblocking Caches</a:t>
            </a:r>
          </a:p>
        </p:txBody>
      </p:sp>
      <p:sp>
        <p:nvSpPr>
          <p:cNvPr id="11267" name="Rectangle 3"/>
          <p:cNvSpPr>
            <a:spLocks noGrp="1" noRot="1" noChangeArrowheads="1"/>
          </p:cNvSpPr>
          <p:nvPr>
            <p:ph idx="1"/>
          </p:nvPr>
        </p:nvSpPr>
        <p:spPr>
          <a:xfrm>
            <a:off x="214313" y="1285875"/>
            <a:ext cx="8642350" cy="4646613"/>
          </a:xfrm>
        </p:spPr>
        <p:txBody>
          <a:bodyPr/>
          <a:lstStyle/>
          <a:p>
            <a:pPr eaLnBrk="1" hangingPunct="1"/>
            <a:r>
              <a:rPr lang="en-US" altLang="zh-CN" sz="2800">
                <a:solidFill>
                  <a:srgbClr val="000000"/>
                </a:solidFill>
                <a:latin typeface="Comic Sans MS" panose="030F0702030302020204" pitchFamily="66" charset="0"/>
              </a:rPr>
              <a:t>A </a:t>
            </a:r>
            <a:r>
              <a:rPr lang="en-US" altLang="zh-CN" sz="2800">
                <a:solidFill>
                  <a:srgbClr val="0000FF"/>
                </a:solidFill>
                <a:latin typeface="Comic Sans MS" panose="030F0702030302020204" pitchFamily="66" charset="0"/>
              </a:rPr>
              <a:t>nonblocking</a:t>
            </a:r>
            <a:r>
              <a:rPr lang="en-US" altLang="zh-CN" sz="2800">
                <a:solidFill>
                  <a:srgbClr val="000000"/>
                </a:solidFill>
                <a:latin typeface="Comic Sans MS" panose="030F0702030302020204" pitchFamily="66" charset="0"/>
              </a:rPr>
              <a:t>(Lockup-free cache)</a:t>
            </a:r>
            <a:r>
              <a:rPr lang="en-US" altLang="zh-CN" sz="2800">
                <a:latin typeface="Comic Sans MS" panose="030F0702030302020204" pitchFamily="66" charset="0"/>
              </a:rPr>
              <a:t> </a:t>
            </a:r>
            <a:r>
              <a:rPr lang="en-US" altLang="zh-CN" sz="2800">
                <a:solidFill>
                  <a:srgbClr val="000000"/>
                </a:solidFill>
                <a:latin typeface="Comic Sans MS" panose="030F0702030302020204" pitchFamily="66" charset="0"/>
              </a:rPr>
              <a:t>cache,allows The cache to continues to supply hits while processing read misses ( </a:t>
            </a:r>
            <a:r>
              <a:rPr lang="en-US" altLang="zh-CN" sz="2800">
                <a:solidFill>
                  <a:srgbClr val="0000FF"/>
                </a:solidFill>
                <a:latin typeface="Comic Sans MS" panose="030F0702030302020204" pitchFamily="66" charset="0"/>
              </a:rPr>
              <a:t>hit under miss , hit under multiple miss</a:t>
            </a:r>
            <a:r>
              <a:rPr lang="en-US" altLang="zh-CN" sz="2800">
                <a:solidFill>
                  <a:srgbClr val="000000"/>
                </a:solidFill>
                <a:latin typeface="Comic Sans MS" panose="030F0702030302020204" pitchFamily="66" charset="0"/>
              </a:rPr>
              <a:t> ). </a:t>
            </a:r>
          </a:p>
          <a:p>
            <a:pPr eaLnBrk="1" hangingPunct="1"/>
            <a:r>
              <a:rPr lang="en-US" altLang="zh-CN" sz="2800">
                <a:solidFill>
                  <a:srgbClr val="000000"/>
                </a:solidFill>
                <a:latin typeface="Comic Sans MS" panose="030F0702030302020204" pitchFamily="66" charset="0"/>
              </a:rPr>
              <a:t>Complex caches can even have multiple outstanding misses ( </a:t>
            </a:r>
            <a:r>
              <a:rPr lang="en-US" altLang="zh-CN" sz="2800">
                <a:solidFill>
                  <a:srgbClr val="0000FF"/>
                </a:solidFill>
                <a:latin typeface="Comic Sans MS" panose="030F0702030302020204" pitchFamily="66" charset="0"/>
              </a:rPr>
              <a:t>miss under miss</a:t>
            </a:r>
            <a:r>
              <a:rPr lang="en-US" altLang="zh-CN" sz="2800">
                <a:solidFill>
                  <a:srgbClr val="000000"/>
                </a:solidFill>
                <a:latin typeface="Comic Sans MS" panose="030F0702030302020204" pitchFamily="66" charset="0"/>
              </a:rPr>
              <a:t> ). It will further lower effective miss penalty</a:t>
            </a:r>
          </a:p>
          <a:p>
            <a:pPr eaLnBrk="1" hangingPunct="1"/>
            <a:r>
              <a:rPr lang="en-US" altLang="zh-CN" sz="2800">
                <a:solidFill>
                  <a:srgbClr val="0000FF"/>
                </a:solidFill>
                <a:latin typeface="Comic Sans MS" panose="030F0702030302020204" pitchFamily="66" charset="0"/>
              </a:rPr>
              <a:t>Nonblocking</a:t>
            </a:r>
            <a:r>
              <a:rPr lang="en-US" altLang="zh-CN" sz="2800">
                <a:solidFill>
                  <a:schemeClr val="hlink"/>
                </a:solidFill>
                <a:latin typeface="Comic Sans MS" panose="030F0702030302020204" pitchFamily="66" charset="0"/>
              </a:rPr>
              <a:t>,</a:t>
            </a:r>
            <a:r>
              <a:rPr lang="en-US" altLang="zh-CN" sz="2800">
                <a:solidFill>
                  <a:srgbClr val="000000"/>
                </a:solidFill>
                <a:latin typeface="Comic Sans MS" panose="030F0702030302020204" pitchFamily="66" charset="0"/>
              </a:rPr>
              <a:t> in conjunction with out-of-order execution, can allow the CPU to continue executing instructions after a data cache miss. </a:t>
            </a:r>
            <a:endParaRPr lang="en-US" altLang="zh-CN" sz="2800"/>
          </a:p>
        </p:txBody>
      </p:sp>
      <p:sp>
        <p:nvSpPr>
          <p:cNvPr id="11268" name="AutoShape 4"/>
          <p:cNvSpPr>
            <a:spLocks noChangeArrowheads="1"/>
          </p:cNvSpPr>
          <p:nvPr/>
        </p:nvSpPr>
        <p:spPr bwMode="auto">
          <a:xfrm>
            <a:off x="827088" y="2781300"/>
            <a:ext cx="7264400" cy="781050"/>
          </a:xfrm>
          <a:prstGeom prst="star16">
            <a:avLst>
              <a:gd name="adj" fmla="val 37500"/>
            </a:avLst>
          </a:prstGeom>
          <a:solidFill>
            <a:srgbClr val="FFFF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marL="342900" indent="-342900">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en-US" altLang="zh-CN" sz="2400">
                <a:solidFill>
                  <a:schemeClr val="tx2"/>
                </a:solidFill>
              </a:rPr>
              <a:t>What</a:t>
            </a:r>
            <a:r>
              <a:rPr kumimoji="0" lang="en-US" altLang="zh-CN" sz="2400">
                <a:solidFill>
                  <a:schemeClr val="tx2"/>
                </a:solidFill>
                <a:latin typeface="Times New Roman" panose="02020603050405020304" pitchFamily="18" charset="0"/>
              </a:rPr>
              <a:t>’</a:t>
            </a:r>
            <a:r>
              <a:rPr kumimoji="0" lang="en-US" altLang="zh-CN" sz="2400">
                <a:solidFill>
                  <a:schemeClr val="tx2"/>
                </a:solidFill>
              </a:rPr>
              <a:t>s the precondition ?</a:t>
            </a:r>
          </a:p>
        </p:txBody>
      </p:sp>
      <p:sp>
        <p:nvSpPr>
          <p:cNvPr id="2" name="Rectangle 2">
            <a:extLst>
              <a:ext uri="{FF2B5EF4-FFF2-40B4-BE49-F238E27FC236}">
                <a16:creationId xmlns:a16="http://schemas.microsoft.com/office/drawing/2014/main" id="{1C3E97FE-9088-BED8-E50E-23785561A4AF}"/>
              </a:ext>
            </a:extLst>
          </p:cNvPr>
          <p:cNvSpPr txBox="1">
            <a:spLocks noRot="1" noChangeArrowheads="1"/>
          </p:cNvSpPr>
          <p:nvPr/>
        </p:nvSpPr>
        <p:spPr bwMode="auto">
          <a:xfrm>
            <a:off x="448571" y="5715000"/>
            <a:ext cx="6931741" cy="1143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a:lstStyle>
          <a:p>
            <a:pPr algn="ctr"/>
            <a:r>
              <a:rPr lang="zh-CN" altLang="en-US" sz="2400" kern="0" dirty="0">
                <a:solidFill>
                  <a:srgbClr val="0000FF"/>
                </a:solidFill>
              </a:rPr>
              <a:t>即使</a:t>
            </a:r>
            <a:r>
              <a:rPr lang="en-US" altLang="zh-CN" sz="2400" kern="0" dirty="0" err="1">
                <a:solidFill>
                  <a:srgbClr val="0000FF"/>
                </a:solidFill>
              </a:rPr>
              <a:t>cachemiss</a:t>
            </a:r>
            <a:r>
              <a:rPr lang="en-US" altLang="zh-CN" sz="2400" kern="0" dirty="0">
                <a:solidFill>
                  <a:srgbClr val="0000FF"/>
                </a:solidFill>
              </a:rPr>
              <a:t>,</a:t>
            </a:r>
            <a:r>
              <a:rPr lang="zh-CN" altLang="en-US" sz="2400" kern="0" dirty="0">
                <a:solidFill>
                  <a:srgbClr val="0000FF"/>
                </a:solidFill>
              </a:rPr>
              <a:t> 其他</a:t>
            </a:r>
            <a:r>
              <a:rPr lang="en-US" altLang="zh-CN" sz="2400" kern="0" dirty="0">
                <a:solidFill>
                  <a:srgbClr val="0000FF"/>
                </a:solidFill>
              </a:rPr>
              <a:t>cache</a:t>
            </a:r>
            <a:r>
              <a:rPr lang="zh-CN" altLang="en-US" sz="2400" kern="0" dirty="0">
                <a:solidFill>
                  <a:srgbClr val="0000FF"/>
                </a:solidFill>
              </a:rPr>
              <a:t>访问继续</a:t>
            </a:r>
            <a:endParaRPr lang="en-US" altLang="zh-CN" sz="2400" kern="0" dirty="0">
              <a:solidFill>
                <a:srgbClr val="0000FF"/>
              </a:solidFill>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P spid="112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rrowheads="1"/>
          </p:cNvSpPr>
          <p:nvPr>
            <p:ph type="title"/>
          </p:nvPr>
        </p:nvSpPr>
        <p:spPr>
          <a:xfrm>
            <a:off x="428625" y="285750"/>
            <a:ext cx="8501063" cy="704850"/>
          </a:xfrm>
        </p:spPr>
        <p:txBody>
          <a:bodyPr/>
          <a:lstStyle/>
          <a:p>
            <a:pPr eaLnBrk="1" hangingPunct="1"/>
            <a:r>
              <a:rPr lang="en-US" altLang="zh-CN" sz="3600"/>
              <a:t>Performance of Nonblocking cache</a:t>
            </a:r>
          </a:p>
        </p:txBody>
      </p:sp>
      <p:pic>
        <p:nvPicPr>
          <p:cNvPr id="1218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29" y="836712"/>
            <a:ext cx="8134350" cy="498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TextBox 1">
            <a:extLst>
              <a:ext uri="{FF2B5EF4-FFF2-40B4-BE49-F238E27FC236}">
                <a16:creationId xmlns:a16="http://schemas.microsoft.com/office/drawing/2014/main" id="{138E2A37-5980-BEE8-1B7F-2DF6056E7907}"/>
              </a:ext>
            </a:extLst>
          </p:cNvPr>
          <p:cNvSpPr txBox="1"/>
          <p:nvPr/>
        </p:nvSpPr>
        <p:spPr>
          <a:xfrm>
            <a:off x="218431" y="5819874"/>
            <a:ext cx="8606160" cy="461665"/>
          </a:xfrm>
          <a:prstGeom prst="rect">
            <a:avLst/>
          </a:prstGeom>
          <a:noFill/>
        </p:spPr>
        <p:txBody>
          <a:bodyPr wrap="square" rtlCol="0">
            <a:spAutoFit/>
          </a:bodyPr>
          <a:lstStyle/>
          <a:p>
            <a:pPr algn="ctr"/>
            <a:r>
              <a:rPr lang="en-CN" sz="2400" dirty="0"/>
              <a:t>Ca</a:t>
            </a:r>
            <a:r>
              <a:rPr lang="en-US" altLang="zh-CN" sz="2400" dirty="0" err="1"/>
              <a:t>che</a:t>
            </a:r>
            <a:r>
              <a:rPr lang="en-CN" sz="2400" dirty="0"/>
              <a:t>能</a:t>
            </a:r>
            <a:r>
              <a:rPr lang="en-US" sz="2400" dirty="0" err="1"/>
              <a:t>同时服务的</a:t>
            </a:r>
            <a:r>
              <a:rPr lang="en-CN" sz="2400" dirty="0"/>
              <a:t>miss越多</a:t>
            </a:r>
            <a:r>
              <a:rPr lang="zh-CN" altLang="en-US" sz="2400" dirty="0"/>
              <a:t>，</a:t>
            </a:r>
            <a:r>
              <a:rPr lang="en-US" altLang="zh-CN" sz="2400" dirty="0"/>
              <a:t>stall</a:t>
            </a:r>
            <a:r>
              <a:rPr lang="zh-CN" altLang="en-US" sz="2400" dirty="0"/>
              <a:t>时间越小</a:t>
            </a:r>
            <a:endParaRPr lang="en-CN" sz="2400" dirty="0"/>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C14B-6736-70D2-3E9A-8898804FADF4}"/>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334B2F15-3C06-735B-B6FD-F2B930E0B63B}"/>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688234511"/>
      </p:ext>
    </p:extLst>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Rot="1" noChangeArrowheads="1"/>
          </p:cNvSpPr>
          <p:nvPr>
            <p:ph type="title"/>
          </p:nvPr>
        </p:nvSpPr>
        <p:spPr>
          <a:xfrm>
            <a:off x="428625" y="0"/>
            <a:ext cx="8715375" cy="990600"/>
          </a:xfrm>
        </p:spPr>
        <p:txBody>
          <a:bodyPr/>
          <a:lstStyle/>
          <a:p>
            <a:pPr eaLnBrk="1" hangingPunct="1"/>
            <a:r>
              <a:rPr lang="en-US" altLang="zh-CN" sz="3600"/>
              <a:t>3</a:t>
            </a:r>
            <a:r>
              <a:rPr lang="en-US" altLang="zh-CN" sz="3600" baseline="30000"/>
              <a:t>nd</a:t>
            </a:r>
            <a:r>
              <a:rPr lang="en-US" altLang="zh-CN" sz="3600"/>
              <a:t>  Increasing cache bandwidth: </a:t>
            </a:r>
            <a:br>
              <a:rPr lang="en-US" altLang="zh-CN" sz="3600">
                <a:solidFill>
                  <a:srgbClr val="0000FF"/>
                </a:solidFill>
              </a:rPr>
            </a:br>
            <a:r>
              <a:rPr lang="en-US" altLang="zh-CN" sz="3600">
                <a:solidFill>
                  <a:srgbClr val="0000FF"/>
                </a:solidFill>
              </a:rPr>
              <a:t>Multibanked Caches</a:t>
            </a:r>
          </a:p>
        </p:txBody>
      </p:sp>
      <p:sp>
        <p:nvSpPr>
          <p:cNvPr id="122883" name="Rectangle 3"/>
          <p:cNvSpPr>
            <a:spLocks noGrp="1" noRot="1" noChangeArrowheads="1"/>
          </p:cNvSpPr>
          <p:nvPr>
            <p:ph idx="1"/>
          </p:nvPr>
        </p:nvSpPr>
        <p:spPr/>
        <p:txBody>
          <a:bodyPr/>
          <a:lstStyle/>
          <a:p>
            <a:pPr eaLnBrk="1" hangingPunct="1"/>
            <a:r>
              <a:rPr lang="en-US" altLang="zh-CN" sz="2800">
                <a:latin typeface="Comic Sans MS" panose="030F0702030302020204" pitchFamily="66" charset="0"/>
              </a:rPr>
              <a:t>Cache is divided into independent banks that can support simultaneous accesses like interleaved memory banks.</a:t>
            </a:r>
          </a:p>
          <a:p>
            <a:pPr lvl="1" eaLnBrk="1" hangingPunct="1"/>
            <a:r>
              <a:rPr lang="en-US" altLang="zh-CN" sz="2000">
                <a:latin typeface="Comic Sans MS" panose="030F0702030302020204" pitchFamily="66" charset="0"/>
              </a:rPr>
              <a:t>E.g.,T1 (“Niagara”) L2 has 4 banks</a:t>
            </a:r>
          </a:p>
          <a:p>
            <a:pPr eaLnBrk="1" hangingPunct="1"/>
            <a:r>
              <a:rPr lang="en-US" altLang="zh-CN" sz="2800">
                <a:latin typeface="Comic Sans MS" panose="030F0702030302020204" pitchFamily="66" charset="0"/>
              </a:rPr>
              <a:t>Banking works best when accesses naturally spread themselves across banks </a:t>
            </a:r>
            <a:r>
              <a:rPr lang="en-US" altLang="zh-CN" sz="2800">
                <a:latin typeface="Comic Sans MS" panose="030F0702030302020204" pitchFamily="66" charset="0"/>
                <a:sym typeface="Symbol" panose="05050102010706020507" pitchFamily="18" charset="2"/>
              </a:rPr>
              <a:t> m</a:t>
            </a:r>
            <a:r>
              <a:rPr lang="en-US" altLang="zh-CN" sz="2800">
                <a:latin typeface="Comic Sans MS" panose="030F0702030302020204" pitchFamily="66" charset="0"/>
              </a:rPr>
              <a:t>apping of addresses to banks affects behavior of memory system</a:t>
            </a:r>
          </a:p>
          <a:p>
            <a:pPr eaLnBrk="1" hangingPunct="1"/>
            <a:r>
              <a:rPr lang="en-US" altLang="zh-CN" sz="2800">
                <a:latin typeface="Comic Sans MS" panose="030F0702030302020204" pitchFamily="66" charset="0"/>
              </a:rPr>
              <a:t>Simple mapping that works well is “</a:t>
            </a:r>
            <a:r>
              <a:rPr lang="en-US" altLang="zh-CN" sz="2800">
                <a:solidFill>
                  <a:srgbClr val="0332B7"/>
                </a:solidFill>
                <a:latin typeface="Comic Sans MS" panose="030F0702030302020204" pitchFamily="66" charset="0"/>
              </a:rPr>
              <a:t>sequential interleaving</a:t>
            </a:r>
            <a:r>
              <a:rPr lang="en-US" altLang="zh-CN" sz="2800">
                <a:latin typeface="Comic Sans MS" panose="030F0702030302020204" pitchFamily="66" charset="0"/>
              </a:rPr>
              <a:t>”  </a:t>
            </a: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rrowheads="1"/>
          </p:cNvSpPr>
          <p:nvPr>
            <p:ph type="title"/>
          </p:nvPr>
        </p:nvSpPr>
        <p:spPr>
          <a:xfrm>
            <a:off x="214313" y="0"/>
            <a:ext cx="8929687" cy="1196975"/>
          </a:xfrm>
        </p:spPr>
        <p:txBody>
          <a:bodyPr/>
          <a:lstStyle/>
          <a:p>
            <a:pPr eaLnBrk="1" hangingPunct="1"/>
            <a:r>
              <a:rPr lang="en-US" altLang="zh-CN" sz="2800"/>
              <a:t>1</a:t>
            </a:r>
            <a:r>
              <a:rPr lang="en-US" altLang="zh-CN" sz="2800" baseline="30000"/>
              <a:t>st</a:t>
            </a:r>
            <a:r>
              <a:rPr lang="en-US" altLang="zh-CN" sz="2800"/>
              <a:t>  Hit Time Reduction Technique: </a:t>
            </a:r>
            <a:br>
              <a:rPr lang="en-US" altLang="zh-CN" sz="2800">
                <a:solidFill>
                  <a:srgbClr val="0000FF"/>
                </a:solidFill>
              </a:rPr>
            </a:br>
            <a:r>
              <a:rPr lang="en-US" altLang="zh-CN" sz="2800">
                <a:solidFill>
                  <a:srgbClr val="0000FF"/>
                </a:solidFill>
              </a:rPr>
              <a:t>Small and Simple Caches</a:t>
            </a:r>
          </a:p>
        </p:txBody>
      </p:sp>
      <p:sp>
        <p:nvSpPr>
          <p:cNvPr id="97283" name="Rectangle 3"/>
          <p:cNvSpPr>
            <a:spLocks noGrp="1" noRot="1" noChangeArrowheads="1"/>
          </p:cNvSpPr>
          <p:nvPr>
            <p:ph idx="1"/>
          </p:nvPr>
        </p:nvSpPr>
        <p:spPr>
          <a:xfrm>
            <a:off x="428625" y="1285875"/>
            <a:ext cx="8261350" cy="4467225"/>
          </a:xfrm>
        </p:spPr>
        <p:txBody>
          <a:bodyPr/>
          <a:lstStyle/>
          <a:p>
            <a:pPr eaLnBrk="1" hangingPunct="1">
              <a:lnSpc>
                <a:spcPct val="90000"/>
              </a:lnSpc>
              <a:buFont typeface="Wingdings" panose="05000000000000000000" pitchFamily="2" charset="2"/>
              <a:buNone/>
            </a:pPr>
            <a:r>
              <a:rPr lang="en-US" altLang="zh-CN" dirty="0">
                <a:latin typeface="Comic Sans MS" panose="030F0702030302020204" pitchFamily="66" charset="0"/>
              </a:rPr>
              <a:t>Using </a:t>
            </a:r>
            <a:r>
              <a:rPr lang="en-US" altLang="zh-CN" dirty="0">
                <a:solidFill>
                  <a:schemeClr val="tx2"/>
                </a:solidFill>
                <a:latin typeface="Comic Sans MS" panose="030F0702030302020204" pitchFamily="66" charset="0"/>
              </a:rPr>
              <a:t>sma</a:t>
            </a:r>
            <a:r>
              <a:rPr lang="en-US" altLang="zh-CN" dirty="0">
                <a:latin typeface="Comic Sans MS" panose="030F0702030302020204" pitchFamily="66" charset="0"/>
              </a:rPr>
              <a:t>ll and </a:t>
            </a:r>
            <a:r>
              <a:rPr lang="en-US" altLang="zh-CN" dirty="0">
                <a:solidFill>
                  <a:schemeClr val="tx2"/>
                </a:solidFill>
                <a:latin typeface="Comic Sans MS" panose="030F0702030302020204" pitchFamily="66" charset="0"/>
              </a:rPr>
              <a:t>Direct-mapped cache</a:t>
            </a:r>
          </a:p>
          <a:p>
            <a:pPr eaLnBrk="1" hangingPunct="1">
              <a:lnSpc>
                <a:spcPct val="90000"/>
              </a:lnSpc>
            </a:pPr>
            <a:r>
              <a:rPr lang="en-US" altLang="zh-CN" dirty="0">
                <a:latin typeface="Comic Sans MS" panose="030F0702030302020204" pitchFamily="66" charset="0"/>
              </a:rPr>
              <a:t>The less hardware that is necessary to implement a cache, the shorter the critical path through the hardware. </a:t>
            </a:r>
          </a:p>
          <a:p>
            <a:pPr eaLnBrk="1" hangingPunct="1">
              <a:lnSpc>
                <a:spcPct val="90000"/>
              </a:lnSpc>
            </a:pPr>
            <a:r>
              <a:rPr lang="en-US" altLang="zh-CN" dirty="0">
                <a:solidFill>
                  <a:srgbClr val="0000FF"/>
                </a:solidFill>
                <a:latin typeface="Comic Sans MS" panose="030F0702030302020204" pitchFamily="66" charset="0"/>
              </a:rPr>
              <a:t>Direct-mapped</a:t>
            </a:r>
            <a:r>
              <a:rPr lang="en-US" altLang="zh-CN" dirty="0">
                <a:latin typeface="Comic Sans MS" panose="030F0702030302020204" pitchFamily="66" charset="0"/>
              </a:rPr>
              <a:t> is faster than set associative for both reads and writes. </a:t>
            </a:r>
          </a:p>
          <a:p>
            <a:pPr eaLnBrk="1" hangingPunct="1">
              <a:lnSpc>
                <a:spcPct val="90000"/>
              </a:lnSpc>
            </a:pPr>
            <a:r>
              <a:rPr lang="en-US" altLang="zh-CN" dirty="0">
                <a:latin typeface="Comic Sans MS" panose="030F0702030302020204" pitchFamily="66" charset="0"/>
              </a:rPr>
              <a:t>Fitting the cache </a:t>
            </a:r>
            <a:r>
              <a:rPr lang="en-US" altLang="zh-CN" dirty="0">
                <a:solidFill>
                  <a:srgbClr val="0000FF"/>
                </a:solidFill>
                <a:latin typeface="Comic Sans MS" panose="030F0702030302020204" pitchFamily="66" charset="0"/>
              </a:rPr>
              <a:t>on the chip with the CPU</a:t>
            </a:r>
            <a:r>
              <a:rPr lang="en-US" altLang="zh-CN" dirty="0">
                <a:latin typeface="Comic Sans MS" panose="030F0702030302020204" pitchFamily="66" charset="0"/>
              </a:rPr>
              <a:t> is also very important for fast access times. </a:t>
            </a:r>
            <a:endParaRPr lang="en-US" altLang="zh-CN" dirty="0"/>
          </a:p>
        </p:txBody>
      </p:sp>
    </p:spTree>
  </p:cSld>
  <p:clrMapOvr>
    <a:masterClrMapping/>
  </p:clrMapOvr>
  <p:transition spd="slow">
    <p:pull dir="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rrowheads="1"/>
          </p:cNvSpPr>
          <p:nvPr>
            <p:ph type="title"/>
          </p:nvPr>
        </p:nvSpPr>
        <p:spPr/>
        <p:txBody>
          <a:bodyPr/>
          <a:lstStyle/>
          <a:p>
            <a:pPr eaLnBrk="1" hangingPunct="1"/>
            <a:endParaRPr lang="zh-CN" altLang="zh-CN"/>
          </a:p>
        </p:txBody>
      </p:sp>
      <p:sp>
        <p:nvSpPr>
          <p:cNvPr id="123907" name="Rectangle 3"/>
          <p:cNvSpPr>
            <a:spLocks noGrp="1" noRot="1" noChangeArrowheads="1"/>
          </p:cNvSpPr>
          <p:nvPr>
            <p:ph idx="1"/>
          </p:nvPr>
        </p:nvSpPr>
        <p:spPr>
          <a:xfrm>
            <a:off x="377825" y="5300663"/>
            <a:ext cx="8766175" cy="576262"/>
          </a:xfrm>
        </p:spPr>
        <p:txBody>
          <a:bodyPr/>
          <a:lstStyle/>
          <a:p>
            <a:pPr eaLnBrk="1" hangingPunct="1">
              <a:lnSpc>
                <a:spcPct val="90000"/>
              </a:lnSpc>
              <a:buFont typeface="Wingdings" panose="05000000000000000000" pitchFamily="2" charset="2"/>
              <a:buNone/>
            </a:pPr>
            <a:r>
              <a:rPr lang="en-US" altLang="zh-CN" sz="1600" b="1"/>
              <a:t>Single banked                          two bank                          two bank                  two bank</a:t>
            </a:r>
          </a:p>
          <a:p>
            <a:pPr eaLnBrk="1" hangingPunct="1">
              <a:lnSpc>
                <a:spcPct val="90000"/>
              </a:lnSpc>
              <a:buFont typeface="Wingdings" panose="05000000000000000000" pitchFamily="2" charset="2"/>
              <a:buNone/>
            </a:pPr>
            <a:r>
              <a:rPr lang="en-US" altLang="zh-CN" sz="1600" b="1"/>
              <a:t>                                              consecutive                     interleaving           group interleaving</a:t>
            </a:r>
          </a:p>
        </p:txBody>
      </p:sp>
      <p:pic>
        <p:nvPicPr>
          <p:cNvPr id="1239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8712200" cy="507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rrowheads="1"/>
          </p:cNvSpPr>
          <p:nvPr>
            <p:ph type="title"/>
          </p:nvPr>
        </p:nvSpPr>
        <p:spPr>
          <a:xfrm>
            <a:off x="214313" y="0"/>
            <a:ext cx="8929687" cy="1484313"/>
          </a:xfrm>
          <a:noFill/>
        </p:spPr>
        <p:txBody>
          <a:bodyPr lIns="90488" tIns="44450" rIns="90488" bIns="44450"/>
          <a:lstStyle/>
          <a:p>
            <a:pPr eaLnBrk="1" hangingPunct="1"/>
            <a:r>
              <a:rPr lang="en-US" altLang="zh-CN" sz="3600"/>
              <a:t>Summary: Increase Cache Bandwidth</a:t>
            </a:r>
          </a:p>
        </p:txBody>
      </p:sp>
      <p:sp>
        <p:nvSpPr>
          <p:cNvPr id="124931" name="Rectangle 3"/>
          <p:cNvSpPr>
            <a:spLocks noGrp="1" noRot="1" noChangeArrowheads="1"/>
          </p:cNvSpPr>
          <p:nvPr>
            <p:ph idx="1"/>
          </p:nvPr>
        </p:nvSpPr>
        <p:spPr>
          <a:xfrm>
            <a:off x="0" y="1989138"/>
            <a:ext cx="8893175" cy="2994025"/>
          </a:xfrm>
        </p:spPr>
        <p:txBody>
          <a:bodyPr lIns="90488" tIns="44450" rIns="90488" bIns="44450"/>
          <a:lstStyle/>
          <a:p>
            <a:pPr lvl="1" eaLnBrk="1" hangingPunct="1">
              <a:buFont typeface="Wingdings" panose="05000000000000000000" pitchFamily="2" charset="2"/>
              <a:buNone/>
            </a:pPr>
            <a:r>
              <a:rPr lang="en-US" altLang="zh-CN" dirty="0">
                <a:latin typeface="Comic Sans MS" panose="030F0702030302020204" pitchFamily="66" charset="0"/>
              </a:rPr>
              <a:t>1. Increase bandwidth via </a:t>
            </a:r>
            <a:r>
              <a:rPr lang="en-US" altLang="zh-CN" dirty="0">
                <a:solidFill>
                  <a:srgbClr val="0000FF"/>
                </a:solidFill>
                <a:latin typeface="Comic Sans MS" panose="030F0702030302020204" pitchFamily="66" charset="0"/>
              </a:rPr>
              <a:t>pipelined cache access</a:t>
            </a:r>
          </a:p>
          <a:p>
            <a:pPr lvl="1" eaLnBrk="1" hangingPunct="1">
              <a:buFont typeface="Wingdings" panose="05000000000000000000" pitchFamily="2" charset="2"/>
              <a:buNone/>
            </a:pPr>
            <a:r>
              <a:rPr lang="en-US" altLang="zh-CN" dirty="0">
                <a:latin typeface="Comic Sans MS" panose="030F0702030302020204" pitchFamily="66" charset="0"/>
              </a:rPr>
              <a:t>2. Increase bandwidth via </a:t>
            </a:r>
            <a:r>
              <a:rPr lang="en-US" altLang="zh-CN" dirty="0" err="1">
                <a:solidFill>
                  <a:srgbClr val="0000FF"/>
                </a:solidFill>
                <a:latin typeface="Comic Sans MS" panose="030F0702030302020204" pitchFamily="66" charset="0"/>
              </a:rPr>
              <a:t>multibanked</a:t>
            </a:r>
            <a:r>
              <a:rPr lang="en-US" altLang="zh-CN" dirty="0">
                <a:solidFill>
                  <a:srgbClr val="0000FF"/>
                </a:solidFill>
                <a:latin typeface="Comic Sans MS" panose="030F0702030302020204" pitchFamily="66" charset="0"/>
              </a:rPr>
              <a:t> caches</a:t>
            </a:r>
            <a:r>
              <a:rPr lang="en-US" altLang="zh-CN" dirty="0">
                <a:latin typeface="Comic Sans MS" panose="030F0702030302020204" pitchFamily="66" charset="0"/>
              </a:rPr>
              <a:t>, </a:t>
            </a:r>
          </a:p>
          <a:p>
            <a:pPr lvl="1" eaLnBrk="1" hangingPunct="1">
              <a:buFont typeface="Wingdings" panose="05000000000000000000" pitchFamily="2" charset="2"/>
              <a:buNone/>
            </a:pPr>
            <a:r>
              <a:rPr lang="en-US" altLang="zh-CN" dirty="0">
                <a:latin typeface="Comic Sans MS" panose="030F0702030302020204" pitchFamily="66" charset="0"/>
              </a:rPr>
              <a:t>3. Increase bandwidth via </a:t>
            </a:r>
            <a:r>
              <a:rPr lang="en-US" altLang="zh-CN" dirty="0">
                <a:solidFill>
                  <a:srgbClr val="0000FF"/>
                </a:solidFill>
                <a:latin typeface="Comic Sans MS" panose="030F0702030302020204" pitchFamily="66" charset="0"/>
              </a:rPr>
              <a:t>non-blocking caches,</a:t>
            </a:r>
          </a:p>
        </p:txBody>
      </p:sp>
    </p:spTree>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rrowheads="1"/>
          </p:cNvSpPr>
          <p:nvPr>
            <p:ph type="title"/>
          </p:nvPr>
        </p:nvSpPr>
        <p:spPr>
          <a:xfrm>
            <a:off x="214313" y="0"/>
            <a:ext cx="8929687" cy="1052513"/>
          </a:xfrm>
          <a:noFill/>
        </p:spPr>
        <p:txBody>
          <a:bodyPr lIns="90488" tIns="44450" rIns="90488" bIns="44450"/>
          <a:lstStyle/>
          <a:p>
            <a:pPr eaLnBrk="1" hangingPunct="1"/>
            <a:r>
              <a:rPr lang="en-US" altLang="zh-CN" sz="3600"/>
              <a:t>How to Improve Cache Performance?</a:t>
            </a:r>
          </a:p>
        </p:txBody>
      </p:sp>
      <p:sp>
        <p:nvSpPr>
          <p:cNvPr id="125955" name="Rectangle 3"/>
          <p:cNvSpPr>
            <a:spLocks noGrp="1" noRot="1" noChangeArrowheads="1"/>
          </p:cNvSpPr>
          <p:nvPr>
            <p:ph idx="1"/>
          </p:nvPr>
        </p:nvSpPr>
        <p:spPr>
          <a:xfrm>
            <a:off x="457200" y="1643063"/>
            <a:ext cx="8686800" cy="5172075"/>
          </a:xfrm>
        </p:spPr>
        <p:txBody>
          <a:bodyPr lIns="90488" tIns="44450" rIns="90488" bIns="44450"/>
          <a:lstStyle/>
          <a:p>
            <a:pPr marL="457200" indent="-457200" eaLnBrk="1" hangingPunct="1">
              <a:lnSpc>
                <a:spcPct val="9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1. Reduce the time to hit in the cache.--4</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small and simple caches</a:t>
            </a:r>
            <a:r>
              <a:rPr lang="en-US" altLang="zh-CN" sz="2400">
                <a:solidFill>
                  <a:srgbClr val="66FF33"/>
                </a:solidFill>
                <a:latin typeface="Comic Sans MS" panose="030F0702030302020204" pitchFamily="66" charset="0"/>
              </a:rPr>
              <a:t>, avoiding address translation</a:t>
            </a:r>
            <a:r>
              <a:rPr lang="en-US" altLang="zh-CN" sz="2400">
                <a:latin typeface="Comic Sans MS" panose="030F0702030302020204" pitchFamily="66" charset="0"/>
              </a:rPr>
              <a:t>, </a:t>
            </a:r>
            <a:r>
              <a:rPr lang="en-US" altLang="zh-CN" sz="2000" b="1">
                <a:latin typeface="Comic Sans MS" panose="030F0702030302020204" pitchFamily="66" charset="0"/>
              </a:rPr>
              <a:t> </a:t>
            </a:r>
            <a:r>
              <a:rPr lang="en-US" altLang="zh-CN" sz="2400">
                <a:latin typeface="Comic Sans MS" panose="030F0702030302020204" pitchFamily="66" charset="0"/>
              </a:rPr>
              <a:t>way prediction</a:t>
            </a:r>
            <a:r>
              <a:rPr lang="en-US" altLang="zh-CN" sz="2000" b="1">
                <a:latin typeface="Comic Sans MS" panose="030F0702030302020204" pitchFamily="66" charset="0"/>
              </a:rPr>
              <a:t> , </a:t>
            </a:r>
            <a:r>
              <a:rPr lang="en-US" altLang="zh-CN" sz="2400">
                <a:latin typeface="Comic Sans MS" panose="030F0702030302020204" pitchFamily="66" charset="0"/>
              </a:rPr>
              <a:t>and trace caches	</a:t>
            </a:r>
          </a:p>
          <a:p>
            <a:pPr marL="457200" indent="-457200" eaLnBrk="1" hangingPunct="1">
              <a:lnSpc>
                <a:spcPct val="9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2. Increase cache bandwidth</a:t>
            </a:r>
            <a:r>
              <a:rPr lang="en-US" altLang="zh-CN" sz="2000" b="1">
                <a:solidFill>
                  <a:srgbClr val="0000FF"/>
                </a:solidFill>
                <a:latin typeface="Comic Sans MS" panose="030F0702030302020204" pitchFamily="66" charset="0"/>
              </a:rPr>
              <a:t> </a:t>
            </a:r>
            <a:r>
              <a:rPr lang="en-US" altLang="zh-CN" sz="2400">
                <a:solidFill>
                  <a:srgbClr val="0000FF"/>
                </a:solidFill>
                <a:latin typeface="Comic Sans MS" panose="030F0702030302020204" pitchFamily="66" charset="0"/>
              </a:rPr>
              <a:t>.--3</a:t>
            </a:r>
            <a:r>
              <a:rPr lang="en-US" altLang="zh-CN" sz="2000" b="1">
                <a:solidFill>
                  <a:srgbClr val="FF3300"/>
                </a:solidFill>
                <a:latin typeface="Comic Sans MS" panose="030F0702030302020204" pitchFamily="66" charset="0"/>
              </a:rPr>
              <a:t>  </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 pipelined cache access, multibanked caches, non-blocking caches,</a:t>
            </a:r>
          </a:p>
          <a:p>
            <a:pPr marL="457200" indent="-457200" eaLnBrk="1" hangingPunct="1">
              <a:lnSpc>
                <a:spcPct val="90000"/>
              </a:lnSpc>
              <a:spcBef>
                <a:spcPct val="0"/>
              </a:spcBef>
              <a:buFont typeface="Wingdings" panose="05000000000000000000" pitchFamily="2" charset="2"/>
              <a:buNone/>
            </a:pPr>
            <a:r>
              <a:rPr lang="en-US" altLang="zh-CN" sz="2400">
                <a:solidFill>
                  <a:srgbClr val="FF3300"/>
                </a:solidFill>
                <a:latin typeface="Comic Sans MS" panose="030F0702030302020204" pitchFamily="66" charset="0"/>
              </a:rPr>
              <a:t>3. Reduce the miss penalty--4</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multilevel caches, </a:t>
            </a:r>
            <a:r>
              <a:rPr lang="en-US" altLang="zh-CN" sz="2400">
                <a:latin typeface="Comic Sans MS" panose="030F0702030302020204" pitchFamily="66" charset="0"/>
              </a:rPr>
              <a:t>critical word first, </a:t>
            </a:r>
            <a:r>
              <a:rPr lang="en-US" altLang="zh-CN" sz="2400">
                <a:solidFill>
                  <a:srgbClr val="66FF33"/>
                </a:solidFill>
                <a:latin typeface="Comic Sans MS" panose="030F0702030302020204" pitchFamily="66" charset="0"/>
              </a:rPr>
              <a:t>read miss prior to writes</a:t>
            </a:r>
            <a:r>
              <a:rPr lang="en-US" altLang="zh-CN" sz="2400">
                <a:latin typeface="Comic Sans MS" panose="030F0702030302020204" pitchFamily="66" charset="0"/>
              </a:rPr>
              <a:t>, merging write buffers, </a:t>
            </a:r>
            <a:r>
              <a:rPr lang="en-US" altLang="zh-CN" sz="2400">
                <a:solidFill>
                  <a:srgbClr val="B2B2B2"/>
                </a:solidFill>
                <a:latin typeface="Comic Sans MS" panose="030F0702030302020204" pitchFamily="66" charset="0"/>
              </a:rPr>
              <a:t>and victim caches</a:t>
            </a:r>
            <a:r>
              <a:rPr lang="en-US" altLang="zh-CN" sz="2000" b="1">
                <a:latin typeface="Comic Sans MS" panose="030F0702030302020204" pitchFamily="66" charset="0"/>
              </a:rPr>
              <a:t>	</a:t>
            </a:r>
            <a:r>
              <a:rPr lang="en-US" altLang="zh-CN" sz="2000">
                <a:latin typeface="Comic Sans MS" panose="030F0702030302020204" pitchFamily="66" charset="0"/>
              </a:rPr>
              <a:t>      </a:t>
            </a:r>
          </a:p>
          <a:p>
            <a:pPr marL="457200" indent="-457200" eaLnBrk="1" hangingPunct="1">
              <a:lnSpc>
                <a:spcPct val="9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4. Reduce the miss rate--4</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larger block size,   large cache size,  higher associativity</a:t>
            </a:r>
            <a:r>
              <a:rPr lang="en-US" altLang="zh-CN" sz="2400">
                <a:latin typeface="Comic Sans MS" panose="030F0702030302020204" pitchFamily="66" charset="0"/>
              </a:rPr>
              <a:t>,and compiler optimizations</a:t>
            </a:r>
            <a:endParaRPr lang="en-US" altLang="zh-CN">
              <a:latin typeface="Comic Sans MS" panose="030F0702030302020204" pitchFamily="66" charset="0"/>
            </a:endParaRPr>
          </a:p>
          <a:p>
            <a:pPr marL="457200" indent="-457200" eaLnBrk="1" hangingPunct="1">
              <a:lnSpc>
                <a:spcPct val="9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5. Reduce the miss penalty and miss rate via parallelism--2</a:t>
            </a:r>
          </a:p>
          <a:p>
            <a:pPr marL="457200" indent="-457200" eaLnBrk="1" hangingPunct="1">
              <a:lnSpc>
                <a:spcPct val="9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hardware prefetching, compiler prefetching</a:t>
            </a:r>
            <a:r>
              <a:rPr lang="en-US" altLang="zh-CN" sz="2000" b="1">
                <a:latin typeface="Comic Sans MS" panose="030F0702030302020204" pitchFamily="66" charset="0"/>
              </a:rPr>
              <a:t>						</a:t>
            </a:r>
            <a:r>
              <a:rPr lang="en-US" altLang="zh-CN" sz="2000">
                <a:latin typeface="Comic Sans MS" panose="030F0702030302020204" pitchFamily="66" charset="0"/>
              </a:rPr>
              <a:t>	</a:t>
            </a:r>
            <a:r>
              <a:rPr lang="en-US" altLang="zh-CN" sz="2400">
                <a:solidFill>
                  <a:srgbClr val="0000FF"/>
                </a:solidFill>
                <a:latin typeface="Comic Sans MS" panose="030F0702030302020204" pitchFamily="66" charset="0"/>
              </a:rPr>
              <a:t> </a:t>
            </a:r>
            <a:r>
              <a:rPr lang="en-US" altLang="zh-CN" b="1"/>
              <a:t>	</a:t>
            </a:r>
            <a:r>
              <a:rPr lang="en-US" altLang="zh-CN"/>
              <a:t> </a:t>
            </a:r>
          </a:p>
        </p:txBody>
      </p:sp>
      <p:sp>
        <p:nvSpPr>
          <p:cNvPr id="125956" name="Text Box 4"/>
          <p:cNvSpPr txBox="1">
            <a:spLocks noChangeArrowheads="1"/>
          </p:cNvSpPr>
          <p:nvPr/>
        </p:nvSpPr>
        <p:spPr bwMode="auto">
          <a:xfrm>
            <a:off x="857250" y="1071563"/>
            <a:ext cx="7078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800">
                <a:solidFill>
                  <a:srgbClr val="FF0000"/>
                </a:solidFill>
                <a:latin typeface="Comic Sans MS" panose="030F0702030302020204" pitchFamily="66" charset="0"/>
              </a:rPr>
              <a:t>AMAT = HitTime + MissRate</a:t>
            </a:r>
            <a:r>
              <a:rPr kumimoji="0" lang="en-US" altLang="zh-CN" sz="2800">
                <a:solidFill>
                  <a:srgbClr val="FF0000"/>
                </a:solidFill>
                <a:latin typeface="Comic Sans MS" panose="030F0702030302020204" pitchFamily="66" charset="0"/>
                <a:sym typeface="Symbol" panose="05050102010706020507" pitchFamily="18" charset="2"/>
              </a:rPr>
              <a:t>MissPenalty</a:t>
            </a:r>
            <a:endParaRPr kumimoji="0" lang="en-US" altLang="zh-CN" sz="2800">
              <a:solidFill>
                <a:srgbClr val="FF0000"/>
              </a:solidFill>
              <a:latin typeface="Comic Sans MS" panose="030F0702030302020204" pitchFamily="66" charset="0"/>
            </a:endParaRPr>
          </a:p>
        </p:txBody>
      </p:sp>
    </p:spTree>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rrowheads="1"/>
          </p:cNvSpPr>
          <p:nvPr>
            <p:ph type="title"/>
          </p:nvPr>
        </p:nvSpPr>
        <p:spPr>
          <a:xfrm>
            <a:off x="285750" y="0"/>
            <a:ext cx="8858250" cy="996950"/>
          </a:xfrm>
          <a:noFill/>
        </p:spPr>
        <p:txBody>
          <a:bodyPr lIns="90488" tIns="44450" rIns="90488" bIns="44450"/>
          <a:lstStyle/>
          <a:p>
            <a:pPr eaLnBrk="1" hangingPunct="1"/>
            <a:r>
              <a:rPr lang="en-US" altLang="zh-CN" sz="3600"/>
              <a:t>1</a:t>
            </a:r>
            <a:r>
              <a:rPr lang="en-US" altLang="zh-CN" sz="3600" baseline="30000"/>
              <a:t>st</a:t>
            </a:r>
            <a:r>
              <a:rPr lang="en-US" altLang="zh-CN" sz="3600"/>
              <a:t> Miss Penalty Reduction Technique:</a:t>
            </a:r>
            <a:r>
              <a:rPr lang="en-US" altLang="zh-CN"/>
              <a:t> </a:t>
            </a:r>
            <a:r>
              <a:rPr lang="en-US" altLang="zh-CN">
                <a:solidFill>
                  <a:srgbClr val="0000FF"/>
                </a:solidFill>
              </a:rPr>
              <a:t>Multilevel Caches</a:t>
            </a:r>
          </a:p>
        </p:txBody>
      </p:sp>
      <p:sp>
        <p:nvSpPr>
          <p:cNvPr id="126979" name="Rectangle 3"/>
          <p:cNvSpPr>
            <a:spLocks noGrp="1" noRot="1" noChangeArrowheads="1"/>
          </p:cNvSpPr>
          <p:nvPr>
            <p:ph idx="1"/>
          </p:nvPr>
        </p:nvSpPr>
        <p:spPr>
          <a:xfrm>
            <a:off x="381000" y="1268413"/>
            <a:ext cx="8763000" cy="5105400"/>
          </a:xfrm>
        </p:spPr>
        <p:txBody>
          <a:bodyPr lIns="90488" tIns="44450" rIns="90488" bIns="44450"/>
          <a:lstStyle/>
          <a:p>
            <a:pPr marL="457200" indent="-457200" eaLnBrk="1" hangingPunct="1">
              <a:lnSpc>
                <a:spcPct val="115000"/>
              </a:lnSpc>
              <a:spcBef>
                <a:spcPct val="0"/>
              </a:spcBef>
            </a:pPr>
            <a:r>
              <a:rPr lang="en-US" altLang="zh-CN" sz="2400" dirty="0">
                <a:solidFill>
                  <a:srgbClr val="000000"/>
                </a:solidFill>
                <a:latin typeface="Comic Sans MS" panose="030F0702030302020204" pitchFamily="66" charset="0"/>
              </a:rPr>
              <a:t>This method focuses on the interface between the cache and main memory.</a:t>
            </a:r>
            <a:r>
              <a:rPr lang="en-US" altLang="zh-CN" sz="2400" dirty="0">
                <a:solidFill>
                  <a:schemeClr val="hlink"/>
                </a:solidFill>
                <a:latin typeface="Comic Sans MS" panose="030F0702030302020204" pitchFamily="66" charset="0"/>
              </a:rPr>
              <a:t> </a:t>
            </a:r>
          </a:p>
          <a:p>
            <a:pPr marL="457200" indent="-457200" eaLnBrk="1" hangingPunct="1">
              <a:lnSpc>
                <a:spcPct val="115000"/>
              </a:lnSpc>
              <a:spcBef>
                <a:spcPct val="0"/>
              </a:spcBef>
            </a:pPr>
            <a:r>
              <a:rPr lang="en-US" altLang="zh-CN" sz="2400" dirty="0">
                <a:solidFill>
                  <a:srgbClr val="000000"/>
                </a:solidFill>
                <a:latin typeface="Comic Sans MS" panose="030F0702030302020204" pitchFamily="66" charset="0"/>
              </a:rPr>
              <a:t>Add an </a:t>
            </a:r>
            <a:r>
              <a:rPr lang="en-US" altLang="zh-CN" sz="2400" dirty="0">
                <a:latin typeface="Comic Sans MS" panose="030F0702030302020204" pitchFamily="66" charset="0"/>
              </a:rPr>
              <a:t>second-level cache between main memory and a small, fast first-level cache,</a:t>
            </a:r>
            <a:r>
              <a:rPr lang="en-US" altLang="zh-CN" sz="2400" dirty="0">
                <a:solidFill>
                  <a:srgbClr val="FF0000"/>
                </a:solidFill>
                <a:latin typeface="Comic Sans MS" panose="030F0702030302020204" pitchFamily="66" charset="0"/>
              </a:rPr>
              <a:t> </a:t>
            </a:r>
            <a:r>
              <a:rPr lang="en-US" altLang="zh-CN" sz="2400" b="1" dirty="0">
                <a:solidFill>
                  <a:srgbClr val="0000FF"/>
                </a:solidFill>
                <a:latin typeface="Comic Sans MS" panose="030F0702030302020204" pitchFamily="66" charset="0"/>
              </a:rPr>
              <a:t>to make the cache fast and large.</a:t>
            </a:r>
            <a:r>
              <a:rPr lang="en-US" altLang="zh-CN" sz="2400" b="1" dirty="0">
                <a:solidFill>
                  <a:srgbClr val="000000"/>
                </a:solidFill>
                <a:latin typeface="Comic Sans MS" panose="030F0702030302020204" pitchFamily="66" charset="0"/>
              </a:rPr>
              <a:t> </a:t>
            </a:r>
          </a:p>
          <a:p>
            <a:pPr marL="457200" indent="-457200" eaLnBrk="1" hangingPunct="1">
              <a:lnSpc>
                <a:spcPct val="115000"/>
              </a:lnSpc>
              <a:spcBef>
                <a:spcPct val="0"/>
              </a:spcBef>
            </a:pPr>
            <a:r>
              <a:rPr lang="en-US" altLang="zh-CN" sz="2400" dirty="0">
                <a:solidFill>
                  <a:srgbClr val="FF3300"/>
                </a:solidFill>
                <a:latin typeface="Comic Sans MS" panose="030F0702030302020204" pitchFamily="66" charset="0"/>
              </a:rPr>
              <a:t>The smaller first-level cache</a:t>
            </a:r>
            <a:r>
              <a:rPr lang="en-US" altLang="zh-CN" sz="2400" dirty="0">
                <a:solidFill>
                  <a:srgbClr val="000000"/>
                </a:solidFill>
                <a:latin typeface="Comic Sans MS" panose="030F0702030302020204" pitchFamily="66" charset="0"/>
              </a:rPr>
              <a:t> </a:t>
            </a:r>
            <a:r>
              <a:rPr lang="en-US" altLang="zh-CN" sz="2400" dirty="0">
                <a:solidFill>
                  <a:srgbClr val="FF3300"/>
                </a:solidFill>
                <a:latin typeface="Comic Sans MS" panose="030F0702030302020204" pitchFamily="66" charset="0"/>
              </a:rPr>
              <a:t>is fast</a:t>
            </a:r>
            <a:r>
              <a:rPr lang="en-US" altLang="zh-CN" sz="2400" dirty="0">
                <a:solidFill>
                  <a:srgbClr val="000000"/>
                </a:solidFill>
                <a:latin typeface="Comic Sans MS" panose="030F0702030302020204" pitchFamily="66" charset="0"/>
              </a:rPr>
              <a:t> enough to match the clock cycle time of the fast CPU and to fit on the chip with the CPU, thereby lessening the </a:t>
            </a:r>
            <a:r>
              <a:rPr lang="en-US" altLang="zh-CN" sz="2400" dirty="0">
                <a:solidFill>
                  <a:schemeClr val="tx2"/>
                </a:solidFill>
                <a:latin typeface="Comic Sans MS" panose="030F0702030302020204" pitchFamily="66" charset="0"/>
              </a:rPr>
              <a:t>hits time.</a:t>
            </a:r>
            <a:endParaRPr lang="en-US" altLang="zh-CN" sz="2400" i="1" dirty="0">
              <a:solidFill>
                <a:schemeClr val="tx2"/>
              </a:solidFill>
              <a:latin typeface="Comic Sans MS" panose="030F0702030302020204" pitchFamily="66" charset="0"/>
            </a:endParaRPr>
          </a:p>
          <a:p>
            <a:pPr marL="457200" indent="-457200" eaLnBrk="1" hangingPunct="1">
              <a:lnSpc>
                <a:spcPct val="115000"/>
              </a:lnSpc>
              <a:spcBef>
                <a:spcPct val="0"/>
              </a:spcBef>
            </a:pPr>
            <a:r>
              <a:rPr lang="en-US" altLang="zh-CN" sz="2400" dirty="0">
                <a:solidFill>
                  <a:srgbClr val="FF3300"/>
                </a:solidFill>
                <a:latin typeface="Comic Sans MS" panose="030F0702030302020204" pitchFamily="66" charset="0"/>
              </a:rPr>
              <a:t>The second-level cache</a:t>
            </a:r>
            <a:r>
              <a:rPr lang="en-US" altLang="zh-CN" dirty="0">
                <a:solidFill>
                  <a:srgbClr val="FF3300"/>
                </a:solidFill>
                <a:latin typeface="Comic Sans MS" panose="030F0702030302020204" pitchFamily="66" charset="0"/>
              </a:rPr>
              <a:t> </a:t>
            </a:r>
            <a:r>
              <a:rPr lang="en-US" altLang="zh-CN" sz="2400" dirty="0">
                <a:solidFill>
                  <a:srgbClr val="FF3300"/>
                </a:solidFill>
                <a:latin typeface="Comic Sans MS" panose="030F0702030302020204" pitchFamily="66" charset="0"/>
              </a:rPr>
              <a:t>can be large</a:t>
            </a:r>
            <a:r>
              <a:rPr lang="en-US" altLang="zh-CN" sz="2400" dirty="0">
                <a:solidFill>
                  <a:srgbClr val="000000"/>
                </a:solidFill>
                <a:latin typeface="Comic Sans MS" panose="030F0702030302020204" pitchFamily="66" charset="0"/>
              </a:rPr>
              <a:t> enough to capture many memory accesses that would go to main memory, thereby lessening the effective </a:t>
            </a:r>
            <a:r>
              <a:rPr lang="en-US" altLang="zh-CN" sz="2400" dirty="0">
                <a:solidFill>
                  <a:schemeClr val="tx2"/>
                </a:solidFill>
                <a:latin typeface="Comic Sans MS" panose="030F0702030302020204" pitchFamily="66" charset="0"/>
              </a:rPr>
              <a:t>miss penalty.</a:t>
            </a:r>
            <a:r>
              <a:rPr lang="en-US" altLang="zh-CN" dirty="0">
                <a:solidFill>
                  <a:srgbClr val="000000"/>
                </a:solidFill>
                <a:latin typeface="Comic Sans MS" panose="030F0702030302020204" pitchFamily="66" charset="0"/>
              </a:rPr>
              <a:t> </a:t>
            </a:r>
            <a:endParaRPr lang="en-US" altLang="zh-CN" sz="2400" dirty="0">
              <a:solidFill>
                <a:srgbClr val="000000"/>
              </a:solidFill>
              <a:latin typeface="Comic Sans MS" panose="030F0702030302020204" pitchFamily="66" charset="0"/>
            </a:endParaRPr>
          </a:p>
        </p:txBody>
      </p:sp>
    </p:spTree>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2"/>
          <p:cNvSpPr>
            <a:spLocks noGrp="1" noRot="1" noChangeArrowheads="1"/>
          </p:cNvSpPr>
          <p:nvPr>
            <p:ph type="title"/>
          </p:nvPr>
        </p:nvSpPr>
        <p:spPr>
          <a:xfrm>
            <a:off x="285750" y="0"/>
            <a:ext cx="8324850" cy="836613"/>
          </a:xfrm>
          <a:noFill/>
        </p:spPr>
        <p:txBody>
          <a:bodyPr lIns="90488" tIns="44450" rIns="90488" bIns="44450"/>
          <a:lstStyle/>
          <a:p>
            <a:pPr eaLnBrk="1" hangingPunct="1"/>
            <a:r>
              <a:rPr lang="en-US" altLang="zh-CN" sz="3600"/>
              <a:t>Parameter about Multilevel cache</a:t>
            </a:r>
          </a:p>
        </p:txBody>
      </p:sp>
      <p:sp>
        <p:nvSpPr>
          <p:cNvPr id="128003" name="Rectangle 3"/>
          <p:cNvSpPr>
            <a:spLocks noGrp="1" noRot="1" noChangeArrowheads="1"/>
          </p:cNvSpPr>
          <p:nvPr>
            <p:ph idx="1"/>
          </p:nvPr>
        </p:nvSpPr>
        <p:spPr>
          <a:xfrm>
            <a:off x="0" y="1143000"/>
            <a:ext cx="8915400" cy="5105400"/>
          </a:xfrm>
        </p:spPr>
        <p:txBody>
          <a:bodyPr lIns="90488" tIns="44450" rIns="90488" bIns="44450"/>
          <a:lstStyle/>
          <a:p>
            <a:pPr marL="285750" indent="-285750" eaLnBrk="1" hangingPunct="1">
              <a:lnSpc>
                <a:spcPct val="90000"/>
              </a:lnSpc>
            </a:pPr>
            <a:r>
              <a:rPr lang="en-US" altLang="zh-CN" sz="2000">
                <a:latin typeface="Comic Sans MS" panose="030F0702030302020204" pitchFamily="66" charset="0"/>
              </a:rPr>
              <a:t>The performance of a two-level cache is calculated in a similar way to the performance for a single level cache.</a:t>
            </a:r>
            <a:r>
              <a:rPr lang="en-US" altLang="zh-CN">
                <a:latin typeface="Comic Sans MS" panose="030F0702030302020204" pitchFamily="66" charset="0"/>
              </a:rPr>
              <a:t> </a:t>
            </a:r>
          </a:p>
          <a:p>
            <a:pPr marL="285750" indent="-285750" eaLnBrk="1" hangingPunct="1">
              <a:lnSpc>
                <a:spcPct val="90000"/>
              </a:lnSpc>
            </a:pPr>
            <a:r>
              <a:rPr lang="en-US" altLang="zh-CN" sz="2000">
                <a:solidFill>
                  <a:srgbClr val="0000FF"/>
                </a:solidFill>
                <a:latin typeface="Comic Sans MS" panose="030F0702030302020204" pitchFamily="66" charset="0"/>
              </a:rPr>
              <a:t>L2 Equations</a:t>
            </a:r>
            <a:endParaRPr lang="en-US" altLang="zh-CN" sz="1600">
              <a:solidFill>
                <a:srgbClr val="0000FF"/>
              </a:solidFill>
              <a:latin typeface="Comic Sans MS" panose="030F0702030302020204" pitchFamily="66" charset="0"/>
            </a:endParaRPr>
          </a:p>
          <a:p>
            <a:pPr marL="285750" indent="-285750" algn="ctr" eaLnBrk="1" hangingPunct="1">
              <a:lnSpc>
                <a:spcPct val="90000"/>
              </a:lnSpc>
              <a:buFont typeface="Wingdings" panose="05000000000000000000" pitchFamily="2" charset="2"/>
              <a:buNone/>
            </a:pPr>
            <a:r>
              <a:rPr lang="en-US" altLang="zh-CN" sz="2000">
                <a:latin typeface="Comic Sans MS" panose="030F0702030302020204" pitchFamily="66" charset="0"/>
              </a:rPr>
              <a:t>	</a:t>
            </a:r>
          </a:p>
          <a:p>
            <a:pPr marL="285750" indent="-285750" algn="ctr"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a:latin typeface="Comic Sans MS" panose="030F0702030302020204" pitchFamily="66" charset="0"/>
              </a:rPr>
              <a:t>AMAT = Hit Time</a:t>
            </a:r>
            <a:r>
              <a:rPr lang="en-US" altLang="zh-CN" sz="1800" baseline="-25000">
                <a:latin typeface="Comic Sans MS" panose="030F0702030302020204" pitchFamily="66" charset="0"/>
              </a:rPr>
              <a:t>L1</a:t>
            </a:r>
            <a:r>
              <a:rPr lang="en-US" altLang="zh-CN" sz="1800">
                <a:latin typeface="Comic Sans MS" panose="030F0702030302020204" pitchFamily="66" charset="0"/>
              </a:rPr>
              <a:t> + Miss Rate</a:t>
            </a:r>
            <a:r>
              <a:rPr lang="en-US" altLang="zh-CN" sz="1800" baseline="-25000">
                <a:latin typeface="Comic Sans MS" panose="030F0702030302020204" pitchFamily="66" charset="0"/>
              </a:rPr>
              <a:t>L1</a:t>
            </a:r>
            <a:r>
              <a:rPr lang="en-US" altLang="zh-CN" sz="1800">
                <a:latin typeface="Comic Sans MS" panose="030F0702030302020204" pitchFamily="66" charset="0"/>
              </a:rPr>
              <a:t> x Miss Penalty</a:t>
            </a:r>
            <a:r>
              <a:rPr lang="en-US" altLang="zh-CN" sz="1800" baseline="-25000">
                <a:latin typeface="Comic Sans MS" panose="030F0702030302020204" pitchFamily="66" charset="0"/>
              </a:rPr>
              <a:t>L1</a:t>
            </a:r>
            <a:br>
              <a:rPr lang="en-US" altLang="zh-CN" sz="1800" baseline="-25000">
                <a:latin typeface="Comic Sans MS" panose="030F0702030302020204" pitchFamily="66" charset="0"/>
              </a:rPr>
            </a:br>
            <a:endParaRPr lang="en-US" altLang="zh-CN" sz="1800" baseline="-250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a:latin typeface="Comic Sans MS" panose="030F0702030302020204" pitchFamily="66" charset="0"/>
              </a:rPr>
              <a:t>Miss Penalty</a:t>
            </a:r>
            <a:r>
              <a:rPr lang="en-US" altLang="zh-CN" sz="1800" baseline="-25000">
                <a:latin typeface="Comic Sans MS" panose="030F0702030302020204" pitchFamily="66" charset="0"/>
              </a:rPr>
              <a:t>L1</a:t>
            </a:r>
            <a:r>
              <a:rPr lang="en-US" altLang="zh-CN" sz="1800">
                <a:latin typeface="Comic Sans MS" panose="030F0702030302020204" pitchFamily="66" charset="0"/>
              </a:rPr>
              <a:t> = Hit Time</a:t>
            </a:r>
            <a:r>
              <a:rPr lang="en-US" altLang="zh-CN" sz="1800" baseline="-25000">
                <a:latin typeface="Comic Sans MS" panose="030F0702030302020204" pitchFamily="66" charset="0"/>
              </a:rPr>
              <a:t>L2</a:t>
            </a:r>
            <a:r>
              <a:rPr lang="en-US" altLang="zh-CN" sz="1800">
                <a:latin typeface="Comic Sans MS" panose="030F0702030302020204" pitchFamily="66" charset="0"/>
              </a:rPr>
              <a:t> + Miss Rate</a:t>
            </a:r>
            <a:r>
              <a:rPr lang="en-US" altLang="zh-CN" sz="1800" baseline="-25000">
                <a:latin typeface="Comic Sans MS" panose="030F0702030302020204" pitchFamily="66" charset="0"/>
              </a:rPr>
              <a:t>L2</a:t>
            </a:r>
            <a:r>
              <a:rPr lang="en-US" altLang="zh-CN" sz="1800">
                <a:latin typeface="Comic Sans MS" panose="030F0702030302020204" pitchFamily="66" charset="0"/>
              </a:rPr>
              <a:t> x Miss Penalty</a:t>
            </a:r>
            <a:r>
              <a:rPr lang="en-US" altLang="zh-CN" sz="1800" baseline="-25000">
                <a:latin typeface="Comic Sans MS" panose="030F0702030302020204" pitchFamily="66" charset="0"/>
              </a:rPr>
              <a:t>L2</a:t>
            </a: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a:latin typeface="Comic Sans MS" panose="030F0702030302020204" pitchFamily="66" charset="0"/>
              </a:rPr>
              <a:t>	</a:t>
            </a: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endParaRPr lang="en-US" altLang="zh-CN" sz="18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1800">
                <a:latin typeface="Comic Sans MS" panose="030F0702030302020204" pitchFamily="66" charset="0"/>
              </a:rPr>
              <a:t>AMAT = Hit Time</a:t>
            </a:r>
            <a:r>
              <a:rPr lang="en-US" altLang="zh-CN" sz="1800" baseline="-25000">
                <a:latin typeface="Comic Sans MS" panose="030F0702030302020204" pitchFamily="66" charset="0"/>
              </a:rPr>
              <a:t>L1</a:t>
            </a:r>
            <a:r>
              <a:rPr lang="en-US" altLang="zh-CN" sz="1800">
                <a:latin typeface="Comic Sans MS" panose="030F0702030302020204" pitchFamily="66" charset="0"/>
              </a:rPr>
              <a:t> +</a:t>
            </a:r>
            <a:r>
              <a:rPr lang="en-US" altLang="zh-CN" sz="1800" u="sng">
                <a:solidFill>
                  <a:schemeClr val="hlink"/>
                </a:solidFill>
                <a:latin typeface="Comic Sans MS" panose="030F0702030302020204" pitchFamily="66" charset="0"/>
              </a:rPr>
              <a:t> </a:t>
            </a:r>
          </a:p>
          <a:p>
            <a:pPr marL="285750" indent="-285750" eaLnBrk="1" hangingPunct="1">
              <a:lnSpc>
                <a:spcPct val="90000"/>
              </a:lnSpc>
              <a:buFont typeface="Wingdings" panose="05000000000000000000" pitchFamily="2" charset="2"/>
              <a:buNone/>
            </a:pPr>
            <a:r>
              <a:rPr lang="en-US" altLang="zh-CN" sz="1800">
                <a:solidFill>
                  <a:schemeClr val="hlink"/>
                </a:solidFill>
                <a:latin typeface="Comic Sans MS" panose="030F0702030302020204" pitchFamily="66" charset="0"/>
              </a:rPr>
              <a:t>		    </a:t>
            </a:r>
            <a:r>
              <a:rPr lang="en-US" altLang="zh-CN" sz="1800" u="sng">
                <a:solidFill>
                  <a:srgbClr val="0000FF"/>
                </a:solidFill>
                <a:latin typeface="Comic Sans MS" panose="030F0702030302020204" pitchFamily="66" charset="0"/>
              </a:rPr>
              <a:t>Miss Rate</a:t>
            </a:r>
            <a:r>
              <a:rPr lang="en-US" altLang="zh-CN" sz="1800" u="sng" baseline="-25000">
                <a:solidFill>
                  <a:srgbClr val="0000FF"/>
                </a:solidFill>
                <a:latin typeface="Comic Sans MS" panose="030F0702030302020204" pitchFamily="66" charset="0"/>
              </a:rPr>
              <a:t>L1</a:t>
            </a:r>
            <a:r>
              <a:rPr lang="en-US" altLang="zh-CN" sz="1800" u="sng">
                <a:solidFill>
                  <a:schemeClr val="hlink"/>
                </a:solidFill>
                <a:latin typeface="Comic Sans MS" panose="030F0702030302020204" pitchFamily="66" charset="0"/>
              </a:rPr>
              <a:t> </a:t>
            </a:r>
            <a:r>
              <a:rPr lang="en-US" altLang="zh-CN" sz="1800">
                <a:latin typeface="Comic Sans MS" panose="030F0702030302020204" pitchFamily="66" charset="0"/>
              </a:rPr>
              <a:t>x (Hit Time</a:t>
            </a:r>
            <a:r>
              <a:rPr lang="en-US" altLang="zh-CN" sz="1800" baseline="-25000">
                <a:latin typeface="Comic Sans MS" panose="030F0702030302020204" pitchFamily="66" charset="0"/>
              </a:rPr>
              <a:t>L2</a:t>
            </a:r>
            <a:r>
              <a:rPr lang="en-US" altLang="zh-CN" sz="1800">
                <a:latin typeface="Comic Sans MS" panose="030F0702030302020204" pitchFamily="66" charset="0"/>
              </a:rPr>
              <a:t> +</a:t>
            </a:r>
            <a:r>
              <a:rPr lang="en-US" altLang="zh-CN" sz="1800" u="sng">
                <a:solidFill>
                  <a:schemeClr val="hlink"/>
                </a:solidFill>
                <a:latin typeface="Comic Sans MS" panose="030F0702030302020204" pitchFamily="66" charset="0"/>
              </a:rPr>
              <a:t> </a:t>
            </a:r>
            <a:r>
              <a:rPr lang="en-US" altLang="zh-CN" sz="1800" u="sng">
                <a:solidFill>
                  <a:srgbClr val="0000FF"/>
                </a:solidFill>
                <a:latin typeface="Comic Sans MS" panose="030F0702030302020204" pitchFamily="66" charset="0"/>
              </a:rPr>
              <a:t>Miss Rate</a:t>
            </a:r>
            <a:r>
              <a:rPr lang="en-US" altLang="zh-CN" sz="1800" u="sng" baseline="-25000">
                <a:solidFill>
                  <a:srgbClr val="0000FF"/>
                </a:solidFill>
                <a:latin typeface="Comic Sans MS" panose="030F0702030302020204" pitchFamily="66" charset="0"/>
              </a:rPr>
              <a:t>L2</a:t>
            </a:r>
            <a:r>
              <a:rPr lang="en-US" altLang="zh-CN" sz="1800" u="sng">
                <a:solidFill>
                  <a:schemeClr val="hlink"/>
                </a:solidFill>
                <a:latin typeface="Comic Sans MS" panose="030F0702030302020204" pitchFamily="66" charset="0"/>
              </a:rPr>
              <a:t> </a:t>
            </a:r>
            <a:r>
              <a:rPr lang="en-US" altLang="zh-CN" sz="1800">
                <a:latin typeface="Comic Sans MS" panose="030F0702030302020204" pitchFamily="66" charset="0"/>
              </a:rPr>
              <a:t>* Miss Penalty</a:t>
            </a:r>
            <a:r>
              <a:rPr lang="en-US" altLang="zh-CN" sz="1800" baseline="-25000">
                <a:latin typeface="Comic Sans MS" panose="030F0702030302020204" pitchFamily="66" charset="0"/>
              </a:rPr>
              <a:t>L2</a:t>
            </a:r>
            <a:r>
              <a:rPr lang="en-US" altLang="zh-CN" sz="1800">
                <a:latin typeface="Comic Sans MS" panose="030F0702030302020204" pitchFamily="66" charset="0"/>
              </a:rPr>
              <a:t>)</a:t>
            </a:r>
          </a:p>
        </p:txBody>
      </p:sp>
      <p:grpSp>
        <p:nvGrpSpPr>
          <p:cNvPr id="2" name="Group 4"/>
          <p:cNvGrpSpPr>
            <a:grpSpLocks/>
          </p:cNvGrpSpPr>
          <p:nvPr/>
        </p:nvGrpSpPr>
        <p:grpSpPr bwMode="auto">
          <a:xfrm>
            <a:off x="2143125" y="4000500"/>
            <a:ext cx="6351588" cy="1571625"/>
            <a:chOff x="1536" y="1980"/>
            <a:chExt cx="3611" cy="1140"/>
          </a:xfrm>
        </p:grpSpPr>
        <p:graphicFrame>
          <p:nvGraphicFramePr>
            <p:cNvPr id="128008" name="Object 2"/>
            <p:cNvGraphicFramePr>
              <a:graphicFrameLocks noChangeAspect="1"/>
            </p:cNvGraphicFramePr>
            <p:nvPr/>
          </p:nvGraphicFramePr>
          <p:xfrm>
            <a:off x="1739" y="1980"/>
            <a:ext cx="3408" cy="960"/>
          </p:xfrm>
          <a:graphic>
            <a:graphicData uri="http://schemas.openxmlformats.org/presentationml/2006/ole">
              <mc:AlternateContent xmlns:mc="http://schemas.openxmlformats.org/markup-compatibility/2006">
                <mc:Choice xmlns:v="urn:schemas-microsoft-com:vml" Requires="v">
                  <p:oleObj name="Equation" r:id="rId2" imgW="2819400" imgH="927100" progId="Equation.3">
                    <p:embed/>
                  </p:oleObj>
                </mc:Choice>
                <mc:Fallback>
                  <p:oleObj name="Equation" r:id="rId2" imgW="2819400" imgH="927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 y="1980"/>
                          <a:ext cx="3408" cy="960"/>
                        </a:xfrm>
                        <a:prstGeom prst="rect">
                          <a:avLst/>
                        </a:prstGeom>
                        <a:solidFill>
                          <a:srgbClr val="A6F6E5"/>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8009" name="Line 6"/>
            <p:cNvSpPr>
              <a:spLocks noChangeShapeType="1"/>
            </p:cNvSpPr>
            <p:nvPr/>
          </p:nvSpPr>
          <p:spPr bwMode="auto">
            <a:xfrm flipH="1">
              <a:off x="1536" y="2291"/>
              <a:ext cx="244" cy="829"/>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2714625" y="1928813"/>
            <a:ext cx="6215063" cy="1600200"/>
            <a:chOff x="1373" y="1056"/>
            <a:chExt cx="3431" cy="1296"/>
          </a:xfrm>
        </p:grpSpPr>
        <p:sp>
          <p:nvSpPr>
            <p:cNvPr id="128006" name="Rectangle 8"/>
            <p:cNvSpPr>
              <a:spLocks noChangeArrowheads="1"/>
            </p:cNvSpPr>
            <p:nvPr/>
          </p:nvSpPr>
          <p:spPr bwMode="auto">
            <a:xfrm>
              <a:off x="1373" y="1056"/>
              <a:ext cx="3431" cy="823"/>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i="1">
                  <a:latin typeface="Times" panose="02020603050405020304" pitchFamily="18" charset="0"/>
                </a:rPr>
                <a:t>So the </a:t>
              </a:r>
              <a:r>
                <a:rPr kumimoji="0" lang="en-US" altLang="zh-CN" sz="2000" i="1">
                  <a:solidFill>
                    <a:schemeClr val="tx2"/>
                  </a:solidFill>
                  <a:latin typeface="Times" panose="02020603050405020304" pitchFamily="18" charset="0"/>
                </a:rPr>
                <a:t>miss penalty for level 1</a:t>
              </a:r>
              <a:r>
                <a:rPr kumimoji="0" lang="en-US" altLang="zh-CN" sz="2000" i="1">
                  <a:latin typeface="Times" panose="02020603050405020304" pitchFamily="18" charset="0"/>
                </a:rPr>
                <a:t> is calculated using the hit time, miss rate, and miss penalty for the level 2 cache.</a:t>
              </a:r>
              <a:r>
                <a:rPr kumimoji="0" lang="en-US" altLang="zh-CN" sz="2000">
                  <a:latin typeface="Times" panose="02020603050405020304" pitchFamily="18" charset="0"/>
                </a:rPr>
                <a:t> </a:t>
              </a:r>
            </a:p>
          </p:txBody>
        </p:sp>
        <p:sp>
          <p:nvSpPr>
            <p:cNvPr id="128007" name="Line 9"/>
            <p:cNvSpPr>
              <a:spLocks noChangeShapeType="1"/>
            </p:cNvSpPr>
            <p:nvPr/>
          </p:nvSpPr>
          <p:spPr bwMode="auto">
            <a:xfrm flipH="1">
              <a:off x="2880" y="1632"/>
              <a:ext cx="96" cy="720"/>
            </a:xfrm>
            <a:prstGeom prst="line">
              <a:avLst/>
            </a:prstGeom>
            <a:noFill/>
            <a:ln w="381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ppt_x"/>
                                          </p:val>
                                        </p:tav>
                                        <p:tav tm="100000">
                                          <p:val>
                                            <p:strVal val="#ppt_x"/>
                                          </p:val>
                                        </p:tav>
                                      </p:tavLst>
                                    </p:anim>
                                    <p:anim calcmode="lin" valueType="num">
                                      <p:cBhvr>
                                        <p:cTn id="8" dur="500" fill="hold"/>
                                        <p:tgtEl>
                                          <p:spTgt spid="3"/>
                                        </p:tgtEl>
                                        <p:attrNameLst>
                                          <p:attrName>ppt_y</p:attrName>
                                        </p:attrNameLst>
                                      </p:cBhvr>
                                      <p:tavLst>
                                        <p:tav tm="0">
                                          <p:val>
                                            <p:strVal val="#ppt_y-#ppt_h/2"/>
                                          </p:val>
                                        </p:tav>
                                        <p:tav tm="100000">
                                          <p:val>
                                            <p:strVal val="#ppt_y"/>
                                          </p:val>
                                        </p:tav>
                                      </p:tavLst>
                                    </p:anim>
                                    <p:anim calcmode="lin" valueType="num">
                                      <p:cBhvr>
                                        <p:cTn id="9" dur="500" fill="hold"/>
                                        <p:tgtEl>
                                          <p:spTgt spid="3"/>
                                        </p:tgtEl>
                                        <p:attrNameLst>
                                          <p:attrName>ppt_w</p:attrName>
                                        </p:attrNameLst>
                                      </p:cBhvr>
                                      <p:tavLst>
                                        <p:tav tm="0">
                                          <p:val>
                                            <p:strVal val="#ppt_w"/>
                                          </p:val>
                                        </p:tav>
                                        <p:tav tm="100000">
                                          <p:val>
                                            <p:strVal val="#ppt_w"/>
                                          </p:val>
                                        </p:tav>
                                      </p:tavLst>
                                    </p:anim>
                                    <p:anim calcmode="lin" valueType="num">
                                      <p:cBhvr>
                                        <p:cTn id="10" dur="500" fill="hold"/>
                                        <p:tgtEl>
                                          <p:spTgt spid="3"/>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42"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arn(out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rrowheads="1"/>
          </p:cNvSpPr>
          <p:nvPr>
            <p:ph type="title"/>
          </p:nvPr>
        </p:nvSpPr>
        <p:spPr>
          <a:xfrm>
            <a:off x="285750" y="188913"/>
            <a:ext cx="8858250" cy="1008062"/>
          </a:xfrm>
        </p:spPr>
        <p:txBody>
          <a:bodyPr/>
          <a:lstStyle/>
          <a:p>
            <a:pPr eaLnBrk="1" hangingPunct="1"/>
            <a:r>
              <a:rPr lang="en-US" altLang="zh-CN" sz="3600"/>
              <a:t>Two conceptions for two-level cache</a:t>
            </a:r>
          </a:p>
        </p:txBody>
      </p:sp>
      <p:sp>
        <p:nvSpPr>
          <p:cNvPr id="129027"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a:solidFill>
                  <a:srgbClr val="0000FF"/>
                </a:solidFill>
                <a:latin typeface="Comic Sans MS" panose="030F0702030302020204" pitchFamily="66" charset="0"/>
              </a:rPr>
              <a:t>Definitions:</a:t>
            </a:r>
            <a:endParaRPr lang="en-US" altLang="zh-CN" sz="2000">
              <a:solidFill>
                <a:srgbClr val="0000FF"/>
              </a:solidFill>
              <a:latin typeface="Comic Sans MS" panose="030F0702030302020204" pitchFamily="66" charset="0"/>
            </a:endParaRPr>
          </a:p>
          <a:p>
            <a:pPr lvl="1" eaLnBrk="1" hangingPunct="1">
              <a:lnSpc>
                <a:spcPct val="90000"/>
              </a:lnSpc>
            </a:pPr>
            <a:r>
              <a:rPr lang="en-US" altLang="zh-CN" sz="2400">
                <a:solidFill>
                  <a:srgbClr val="FF0000"/>
                </a:solidFill>
                <a:latin typeface="Comic Sans MS" panose="030F0702030302020204" pitchFamily="66" charset="0"/>
              </a:rPr>
              <a:t>Local miss rate</a:t>
            </a:r>
            <a:r>
              <a:rPr lang="en-US" altLang="zh-CN" sz="2400">
                <a:latin typeface="Comic Sans MS" panose="030F0702030302020204" pitchFamily="66" charset="0"/>
              </a:rPr>
              <a:t>— misses in this cache divided by the total number of memory accesses</a:t>
            </a:r>
            <a:r>
              <a:rPr lang="en-US" altLang="zh-CN" sz="2400">
                <a:solidFill>
                  <a:schemeClr val="hlink"/>
                </a:solidFill>
                <a:latin typeface="Comic Sans MS" panose="030F0702030302020204" pitchFamily="66" charset="0"/>
              </a:rPr>
              <a:t> </a:t>
            </a:r>
            <a:r>
              <a:rPr lang="en-US" altLang="zh-CN" sz="2400">
                <a:solidFill>
                  <a:schemeClr val="tx2"/>
                </a:solidFill>
                <a:latin typeface="Comic Sans MS" panose="030F0702030302020204" pitchFamily="66" charset="0"/>
              </a:rPr>
              <a:t>to this cache</a:t>
            </a:r>
            <a:r>
              <a:rPr lang="en-US" altLang="zh-CN" sz="2400">
                <a:latin typeface="Comic Sans MS" panose="030F0702030302020204" pitchFamily="66" charset="0"/>
              </a:rPr>
              <a:t> (Miss rate</a:t>
            </a:r>
            <a:r>
              <a:rPr lang="en-US" altLang="zh-CN" sz="2400" baseline="-25000">
                <a:latin typeface="Comic Sans MS" panose="030F0702030302020204" pitchFamily="66" charset="0"/>
              </a:rPr>
              <a:t>L2</a:t>
            </a:r>
            <a:r>
              <a:rPr lang="en-US" altLang="zh-CN" sz="2400">
                <a:latin typeface="Comic Sans MS" panose="030F0702030302020204" pitchFamily="66" charset="0"/>
              </a:rPr>
              <a:t>)</a:t>
            </a:r>
          </a:p>
          <a:p>
            <a:pPr lvl="1" eaLnBrk="1" hangingPunct="1">
              <a:lnSpc>
                <a:spcPct val="90000"/>
              </a:lnSpc>
            </a:pPr>
            <a:r>
              <a:rPr lang="en-US" altLang="zh-CN" sz="2400">
                <a:solidFill>
                  <a:srgbClr val="FF0000"/>
                </a:solidFill>
                <a:latin typeface="Comic Sans MS" panose="030F0702030302020204" pitchFamily="66" charset="0"/>
              </a:rPr>
              <a:t>Global miss rate</a:t>
            </a:r>
            <a:r>
              <a:rPr lang="en-US" altLang="zh-CN" sz="2400">
                <a:latin typeface="Comic Sans MS" panose="030F0702030302020204" pitchFamily="66" charset="0"/>
              </a:rPr>
              <a:t>—misses in this cache divided by the total number of memory accesses </a:t>
            </a:r>
            <a:r>
              <a:rPr lang="en-US" altLang="zh-CN" sz="2400">
                <a:solidFill>
                  <a:schemeClr val="tx2"/>
                </a:solidFill>
                <a:latin typeface="Comic Sans MS" panose="030F0702030302020204" pitchFamily="66" charset="0"/>
              </a:rPr>
              <a:t>generated by the CPU</a:t>
            </a:r>
            <a:r>
              <a:rPr lang="en-US" altLang="zh-CN">
                <a:solidFill>
                  <a:schemeClr val="tx2"/>
                </a:solidFill>
                <a:latin typeface="Comic Sans MS" panose="030F0702030302020204" pitchFamily="66" charset="0"/>
              </a:rPr>
              <a:t> </a:t>
            </a:r>
          </a:p>
          <a:p>
            <a:pPr eaLnBrk="1" hangingPunct="1"/>
            <a:endParaRPr lang="en-US" altLang="zh-CN">
              <a:solidFill>
                <a:schemeClr val="tx2"/>
              </a:solidFill>
            </a:endParaRPr>
          </a:p>
        </p:txBody>
      </p:sp>
      <p:sp>
        <p:nvSpPr>
          <p:cNvPr id="129028" name="日期占位符 3"/>
          <p:cNvSpPr>
            <a:spLocks noGrp="1"/>
          </p:cNvSpPr>
          <p:nvPr>
            <p:ph type="dt" sz="quarter" idx="4294967295"/>
          </p:nvPr>
        </p:nvSpPr>
        <p:spPr>
          <a:xfrm>
            <a:off x="0" y="6308725"/>
            <a:ext cx="2289175" cy="320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1400">
                <a:solidFill>
                  <a:srgbClr val="000000"/>
                </a:solidFill>
              </a:rPr>
              <a:t>Feb.2008_jxh_Introduction</a:t>
            </a:r>
          </a:p>
        </p:txBody>
      </p:sp>
      <p:grpSp>
        <p:nvGrpSpPr>
          <p:cNvPr id="2" name="Group 4"/>
          <p:cNvGrpSpPr>
            <a:grpSpLocks/>
          </p:cNvGrpSpPr>
          <p:nvPr/>
        </p:nvGrpSpPr>
        <p:grpSpPr bwMode="auto">
          <a:xfrm>
            <a:off x="314325" y="3789363"/>
            <a:ext cx="8829675" cy="2774950"/>
            <a:chOff x="198" y="1632"/>
            <a:chExt cx="5562" cy="1748"/>
          </a:xfrm>
        </p:grpSpPr>
        <p:sp>
          <p:nvSpPr>
            <p:cNvPr id="129030" name="Text Box 5"/>
            <p:cNvSpPr txBox="1">
              <a:spLocks noChangeArrowheads="1"/>
            </p:cNvSpPr>
            <p:nvPr/>
          </p:nvSpPr>
          <p:spPr bwMode="auto">
            <a:xfrm>
              <a:off x="198" y="1632"/>
              <a:ext cx="5562" cy="1748"/>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2200">
                  <a:latin typeface="CG Omega"/>
                </a:rPr>
                <a:t>Using the terms above, the global miss for the first-level cache is stall just Miss rate</a:t>
              </a:r>
              <a:r>
                <a:rPr kumimoji="0" lang="en-US" altLang="zh-CN" sz="2200" baseline="-25000">
                  <a:latin typeface="CG Omega"/>
                </a:rPr>
                <a:t>L1</a:t>
              </a:r>
              <a:r>
                <a:rPr kumimoji="0" lang="en-US" altLang="zh-CN" sz="2200">
                  <a:latin typeface="CG Omega"/>
                </a:rPr>
                <a:t>, but for the second-level cache it is : </a:t>
              </a: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spcBef>
                  <a:spcPct val="50000"/>
                </a:spcBef>
                <a:buClrTx/>
                <a:buSzTx/>
                <a:buFontTx/>
                <a:buNone/>
              </a:pPr>
              <a:endParaRPr kumimoji="0" lang="en-US" altLang="zh-CN" sz="2200">
                <a:latin typeface="CG Omega"/>
              </a:endParaRPr>
            </a:p>
            <a:p>
              <a:pPr algn="ctr">
                <a:spcBef>
                  <a:spcPct val="50000"/>
                </a:spcBef>
                <a:buClrTx/>
                <a:buSzTx/>
                <a:buFontTx/>
                <a:buNone/>
              </a:pPr>
              <a:endParaRPr kumimoji="0" lang="en-US" altLang="zh-CN" sz="2200">
                <a:latin typeface="CG Omega"/>
              </a:endParaRPr>
            </a:p>
          </p:txBody>
        </p:sp>
        <p:graphicFrame>
          <p:nvGraphicFramePr>
            <p:cNvPr id="129031" name="Object 2"/>
            <p:cNvGraphicFramePr>
              <a:graphicFrameLocks noChangeAspect="1"/>
            </p:cNvGraphicFramePr>
            <p:nvPr/>
          </p:nvGraphicFramePr>
          <p:xfrm>
            <a:off x="240" y="2112"/>
            <a:ext cx="5520" cy="1056"/>
          </p:xfrm>
          <a:graphic>
            <a:graphicData uri="http://schemas.openxmlformats.org/presentationml/2006/ole">
              <mc:AlternateContent xmlns:mc="http://schemas.openxmlformats.org/markup-compatibility/2006">
                <mc:Choice xmlns:v="urn:schemas-microsoft-com:vml" Requires="v">
                  <p:oleObj name="Equation" r:id="rId2" imgW="4876800" imgH="927100" progId="Equation.3">
                    <p:embed/>
                  </p:oleObj>
                </mc:Choice>
                <mc:Fallback>
                  <p:oleObj name="Equation" r:id="rId2" imgW="4876800" imgH="9271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 y="2112"/>
                          <a:ext cx="5520" cy="10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rrowheads="1"/>
          </p:cNvSpPr>
          <p:nvPr>
            <p:ph type="title"/>
          </p:nvPr>
        </p:nvSpPr>
        <p:spPr>
          <a:xfrm>
            <a:off x="214313" y="0"/>
            <a:ext cx="8929687" cy="1125538"/>
          </a:xfrm>
          <a:noFill/>
        </p:spPr>
        <p:txBody>
          <a:bodyPr lIns="90488" tIns="44450" rIns="90488" bIns="44450"/>
          <a:lstStyle/>
          <a:p>
            <a:pPr eaLnBrk="1" hangingPunct="1"/>
            <a:r>
              <a:rPr lang="en-US" altLang="zh-CN" sz="3600"/>
              <a:t>2</a:t>
            </a:r>
            <a:r>
              <a:rPr lang="en-US" altLang="zh-CN" sz="3600" baseline="30000"/>
              <a:t>nd</a:t>
            </a:r>
            <a:r>
              <a:rPr lang="en-US" altLang="zh-CN" sz="3600"/>
              <a:t> Miss Penalty Reduction Technique: </a:t>
            </a:r>
            <a:r>
              <a:rPr lang="en-US" altLang="zh-CN" sz="3600">
                <a:solidFill>
                  <a:srgbClr val="0000FF"/>
                </a:solidFill>
              </a:rPr>
              <a:t>Critical Word First and Early Restart</a:t>
            </a:r>
          </a:p>
        </p:txBody>
      </p:sp>
      <p:sp>
        <p:nvSpPr>
          <p:cNvPr id="126979" name="Rectangle 3"/>
          <p:cNvSpPr>
            <a:spLocks noGrp="1" noRot="1" noChangeArrowheads="1"/>
          </p:cNvSpPr>
          <p:nvPr>
            <p:ph idx="1"/>
          </p:nvPr>
        </p:nvSpPr>
        <p:spPr>
          <a:xfrm>
            <a:off x="250825" y="1125538"/>
            <a:ext cx="8382000" cy="5105400"/>
          </a:xfrm>
        </p:spPr>
        <p:txBody>
          <a:bodyPr lIns="90488" tIns="44450" rIns="90488" bIns="44450"/>
          <a:lstStyle/>
          <a:p>
            <a:pPr marL="457200" indent="-457200" eaLnBrk="1" hangingPunct="1">
              <a:lnSpc>
                <a:spcPct val="90000"/>
              </a:lnSpc>
            </a:pPr>
            <a:r>
              <a:rPr lang="en-US" altLang="zh-CN" dirty="0">
                <a:latin typeface="Comic Sans MS" panose="030F0702030302020204" pitchFamily="66" charset="0"/>
              </a:rPr>
              <a:t>Don’t wait for full block to be loaded before restarting CPU</a:t>
            </a:r>
          </a:p>
          <a:p>
            <a:pPr marL="800100" lvl="1" indent="-342900" eaLnBrk="1" hangingPunct="1">
              <a:lnSpc>
                <a:spcPct val="90000"/>
              </a:lnSpc>
            </a:pPr>
            <a:r>
              <a:rPr lang="en-US" altLang="zh-CN" sz="2400" i="1" u="sng" dirty="0">
                <a:solidFill>
                  <a:srgbClr val="FF0000"/>
                </a:solidFill>
                <a:latin typeface="Comic Sans MS" panose="030F0702030302020204" pitchFamily="66" charset="0"/>
              </a:rPr>
              <a:t>Critical Word First</a:t>
            </a:r>
            <a:r>
              <a:rPr lang="en-US" altLang="zh-CN" sz="2400" dirty="0">
                <a:latin typeface="Comic Sans MS" panose="030F0702030302020204" pitchFamily="66" charset="0"/>
              </a:rPr>
              <a:t>—Request the missed word first from memory and send it to the CPU as soon as it arrives; let the CPU continue execution while filling the rest of the words in the block. Also called </a:t>
            </a:r>
            <a:r>
              <a:rPr lang="en-US" altLang="zh-CN" sz="2400" i="1" dirty="0">
                <a:solidFill>
                  <a:srgbClr val="0000FF"/>
                </a:solidFill>
                <a:latin typeface="Comic Sans MS" panose="030F0702030302020204" pitchFamily="66" charset="0"/>
              </a:rPr>
              <a:t>wrapped fetch</a:t>
            </a:r>
            <a:r>
              <a:rPr lang="en-US" altLang="zh-CN" sz="2400" dirty="0">
                <a:latin typeface="Comic Sans MS" panose="030F0702030302020204" pitchFamily="66" charset="0"/>
              </a:rPr>
              <a:t> and </a:t>
            </a:r>
            <a:r>
              <a:rPr lang="en-US" altLang="zh-CN" sz="2400" i="1" dirty="0">
                <a:solidFill>
                  <a:srgbClr val="0000FF"/>
                </a:solidFill>
                <a:latin typeface="Comic Sans MS" panose="030F0702030302020204" pitchFamily="66" charset="0"/>
              </a:rPr>
              <a:t>requested word  first</a:t>
            </a:r>
          </a:p>
          <a:p>
            <a:pPr marL="800100" lvl="1" indent="-342900" eaLnBrk="1" hangingPunct="1">
              <a:lnSpc>
                <a:spcPct val="90000"/>
              </a:lnSpc>
            </a:pPr>
            <a:r>
              <a:rPr lang="en-US" altLang="zh-CN" sz="2400" i="1" u="sng" dirty="0">
                <a:solidFill>
                  <a:srgbClr val="FF0000"/>
                </a:solidFill>
                <a:latin typeface="Comic Sans MS" panose="030F0702030302020204" pitchFamily="66" charset="0"/>
              </a:rPr>
              <a:t>Early restart</a:t>
            </a:r>
            <a:r>
              <a:rPr lang="en-US" altLang="zh-CN" sz="2400" dirty="0">
                <a:latin typeface="Comic Sans MS" panose="030F0702030302020204" pitchFamily="66" charset="0"/>
              </a:rPr>
              <a:t>—As soon as the requested word of the block arrives, send it to the CPU and let the CPU continue execution</a:t>
            </a:r>
          </a:p>
          <a:p>
            <a:pPr marL="457200" indent="-457200" eaLnBrk="1" hangingPunct="1">
              <a:lnSpc>
                <a:spcPct val="90000"/>
              </a:lnSpc>
            </a:pPr>
            <a:r>
              <a:rPr lang="en-US" altLang="zh-CN" dirty="0">
                <a:latin typeface="Comic Sans MS" panose="030F0702030302020204" pitchFamily="66" charset="0"/>
              </a:rPr>
              <a:t>Generally </a:t>
            </a:r>
            <a:r>
              <a:rPr lang="en-US" altLang="zh-CN" dirty="0">
                <a:solidFill>
                  <a:srgbClr val="0000FF"/>
                </a:solidFill>
                <a:latin typeface="Comic Sans MS" panose="030F0702030302020204" pitchFamily="66" charset="0"/>
              </a:rPr>
              <a:t>useful only in large blocks</a:t>
            </a:r>
            <a:r>
              <a:rPr lang="en-US" altLang="zh-CN" dirty="0">
                <a:latin typeface="Comic Sans MS" panose="030F0702030302020204" pitchFamily="66" charset="0"/>
              </a:rPr>
              <a:t>, </a:t>
            </a:r>
          </a:p>
          <a:p>
            <a:pPr marL="457200" indent="-457200" eaLnBrk="1" hangingPunct="1">
              <a:lnSpc>
                <a:spcPct val="90000"/>
              </a:lnSpc>
            </a:pPr>
            <a:r>
              <a:rPr lang="en-US" altLang="zh-CN" dirty="0">
                <a:latin typeface="Comic Sans MS" panose="030F0702030302020204" pitchFamily="66" charset="0"/>
              </a:rPr>
              <a:t>Spatial locality =&gt; </a:t>
            </a:r>
            <a:r>
              <a:rPr lang="en-US" altLang="zh-CN" sz="2400" dirty="0">
                <a:latin typeface="Comic Sans MS" panose="030F0702030302020204" pitchFamily="66" charset="0"/>
              </a:rPr>
              <a:t>tend to want next sequential word, so not clear if benefit by early restart</a:t>
            </a:r>
            <a:endParaRPr lang="en-US" altLang="zh-CN" sz="2400" dirty="0">
              <a:solidFill>
                <a:srgbClr val="000000"/>
              </a:solidFill>
              <a:latin typeface="Comic Sans MS" panose="030F0702030302020204" pitchFamily="66" charset="0"/>
            </a:endParaRPr>
          </a:p>
        </p:txBody>
      </p:sp>
      <p:sp>
        <p:nvSpPr>
          <p:cNvPr id="2" name="TextBox 1">
            <a:extLst>
              <a:ext uri="{FF2B5EF4-FFF2-40B4-BE49-F238E27FC236}">
                <a16:creationId xmlns:a16="http://schemas.microsoft.com/office/drawing/2014/main" id="{167C4729-8C10-4D92-D2C0-576FD1580ECE}"/>
              </a:ext>
            </a:extLst>
          </p:cNvPr>
          <p:cNvSpPr txBox="1"/>
          <p:nvPr/>
        </p:nvSpPr>
        <p:spPr>
          <a:xfrm>
            <a:off x="3275856" y="1484784"/>
            <a:ext cx="4467890" cy="369332"/>
          </a:xfrm>
          <a:prstGeom prst="rect">
            <a:avLst/>
          </a:prstGeom>
          <a:noFill/>
        </p:spPr>
        <p:txBody>
          <a:bodyPr wrap="none" rtlCol="0">
            <a:spAutoFit/>
          </a:bodyPr>
          <a:lstStyle/>
          <a:p>
            <a:r>
              <a:rPr lang="en-CN" sz="1800" dirty="0"/>
              <a:t>一个</a:t>
            </a:r>
            <a:r>
              <a:rPr lang="en-US" altLang="zh-CN" sz="1800" dirty="0"/>
              <a:t>line</a:t>
            </a:r>
            <a:r>
              <a:rPr lang="zh-CN" altLang="en-US" sz="1800" dirty="0"/>
              <a:t>可能有好几个字，用户只需要一字</a:t>
            </a:r>
            <a:endParaRPr lang="en-CN" sz="18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69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69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69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Rot="1" noChangeArrowheads="1"/>
          </p:cNvSpPr>
          <p:nvPr>
            <p:ph type="title"/>
          </p:nvPr>
        </p:nvSpPr>
        <p:spPr>
          <a:xfrm>
            <a:off x="1331913" y="152400"/>
            <a:ext cx="7812087" cy="1066800"/>
          </a:xfrm>
          <a:noFill/>
        </p:spPr>
        <p:txBody>
          <a:bodyPr lIns="90488" tIns="44450" rIns="90488" bIns="44450"/>
          <a:lstStyle/>
          <a:p>
            <a:pPr eaLnBrk="1" hangingPunct="1"/>
            <a:r>
              <a:rPr lang="en-US" altLang="zh-CN" sz="3900"/>
              <a:t>Example:</a:t>
            </a:r>
            <a:r>
              <a:rPr lang="en-US" altLang="zh-CN"/>
              <a:t> Critical Word First</a:t>
            </a:r>
          </a:p>
        </p:txBody>
      </p:sp>
      <p:sp>
        <p:nvSpPr>
          <p:cNvPr id="28675" name="Rectangle 3"/>
          <p:cNvSpPr>
            <a:spLocks noGrp="1" noRot="1" noChangeArrowheads="1"/>
          </p:cNvSpPr>
          <p:nvPr>
            <p:ph idx="1"/>
          </p:nvPr>
        </p:nvSpPr>
        <p:spPr>
          <a:xfrm>
            <a:off x="152400" y="1341438"/>
            <a:ext cx="8991600" cy="2819400"/>
          </a:xfrm>
        </p:spPr>
        <p:txBody>
          <a:bodyPr lIns="90488" tIns="44450" rIns="90488" bIns="44450"/>
          <a:lstStyle/>
          <a:p>
            <a:pPr marL="457200" indent="-457200" eaLnBrk="1" hangingPunct="1">
              <a:lnSpc>
                <a:spcPct val="90000"/>
              </a:lnSpc>
              <a:spcBef>
                <a:spcPct val="0"/>
              </a:spcBef>
              <a:buFont typeface="Wingdings" panose="05000000000000000000" pitchFamily="2" charset="2"/>
              <a:buNone/>
            </a:pPr>
            <a:r>
              <a:rPr lang="en-US" altLang="zh-CN" sz="3400">
                <a:solidFill>
                  <a:srgbClr val="0000FF"/>
                </a:solidFill>
                <a:latin typeface="Comic Sans MS" panose="030F0702030302020204" pitchFamily="66" charset="0"/>
              </a:rPr>
              <a:t>Assume:</a:t>
            </a:r>
            <a:r>
              <a:rPr lang="en-US" altLang="zh-CN" sz="3400">
                <a:solidFill>
                  <a:schemeClr val="hlink"/>
                </a:solidFill>
                <a:latin typeface="Comic Sans MS" panose="030F0702030302020204" pitchFamily="66" charset="0"/>
              </a:rPr>
              <a:t> </a:t>
            </a:r>
          </a:p>
          <a:p>
            <a:pPr marL="457200" indent="-457200" eaLnBrk="1" hangingPunct="1">
              <a:lnSpc>
                <a:spcPct val="90000"/>
              </a:lnSpc>
              <a:spcBef>
                <a:spcPct val="0"/>
              </a:spcBef>
              <a:buFont typeface="Wingdings" panose="05000000000000000000" pitchFamily="2" charset="2"/>
              <a:buNone/>
            </a:pPr>
            <a:r>
              <a:rPr lang="en-US" altLang="zh-CN" sz="3400">
                <a:solidFill>
                  <a:schemeClr val="hlink"/>
                </a:solidFill>
                <a:latin typeface="Comic Sans MS" panose="030F0702030302020204" pitchFamily="66" charset="0"/>
              </a:rPr>
              <a:t>   </a:t>
            </a:r>
            <a:r>
              <a:rPr lang="en-US" altLang="zh-CN" sz="2400">
                <a:latin typeface="Comic Sans MS" panose="030F0702030302020204" pitchFamily="66" charset="0"/>
              </a:rPr>
              <a:t>cache block</a:t>
            </a:r>
            <a:r>
              <a:rPr lang="zh-CN" altLang="en-US" sz="2400">
                <a:latin typeface="Comic Sans MS" panose="030F0702030302020204" pitchFamily="66" charset="0"/>
              </a:rPr>
              <a:t>＝</a:t>
            </a:r>
            <a:r>
              <a:rPr lang="en-US" altLang="zh-CN" sz="2400">
                <a:latin typeface="Comic Sans MS" panose="030F0702030302020204" pitchFamily="66" charset="0"/>
              </a:rPr>
              <a:t>64-byte </a:t>
            </a:r>
          </a:p>
          <a:p>
            <a:pPr marL="457200" indent="-457200" eaLnBrk="1" hangingPunct="1">
              <a:lnSpc>
                <a:spcPct val="90000"/>
              </a:lnSpc>
              <a:spcBef>
                <a:spcPct val="0"/>
              </a:spcBef>
              <a:buFont typeface="Wingdings" panose="05000000000000000000" pitchFamily="2" charset="2"/>
              <a:buNone/>
            </a:pPr>
            <a:r>
              <a:rPr lang="en-US" altLang="zh-CN" sz="2400">
                <a:latin typeface="Comic Sans MS" panose="030F0702030302020204" pitchFamily="66" charset="0"/>
              </a:rPr>
              <a:t>	L2: take 11 CLK to get the critical 8 bytes,(AMD Athlon)</a:t>
            </a:r>
          </a:p>
          <a:p>
            <a:pPr marL="457200" indent="-457200" eaLnBrk="1" hangingPunct="1">
              <a:lnSpc>
                <a:spcPct val="90000"/>
              </a:lnSpc>
              <a:spcBef>
                <a:spcPct val="0"/>
              </a:spcBef>
              <a:buFont typeface="Wingdings" panose="05000000000000000000" pitchFamily="2" charset="2"/>
              <a:buNone/>
            </a:pPr>
            <a:r>
              <a:rPr lang="en-US" altLang="zh-CN" sz="2400">
                <a:latin typeface="Comic Sans MS" panose="030F0702030302020204" pitchFamily="66" charset="0"/>
              </a:rPr>
              <a:t>		 and then 2 CLK per 8 byte to fetch the rest of the</a:t>
            </a:r>
          </a:p>
          <a:p>
            <a:pPr marL="457200" indent="-457200" eaLnBrk="1" hangingPunct="1">
              <a:lnSpc>
                <a:spcPct val="90000"/>
              </a:lnSpc>
              <a:spcBef>
                <a:spcPct val="0"/>
              </a:spcBef>
              <a:buFont typeface="Wingdings" panose="05000000000000000000" pitchFamily="2" charset="2"/>
              <a:buNone/>
            </a:pPr>
            <a:r>
              <a:rPr lang="en-US" altLang="zh-CN" sz="2400">
                <a:latin typeface="Comic Sans MS" panose="030F0702030302020204" pitchFamily="66" charset="0"/>
              </a:rPr>
              <a:t>           block</a:t>
            </a:r>
          </a:p>
          <a:p>
            <a:pPr marL="457200" indent="-457200" eaLnBrk="1" hangingPunct="1">
              <a:lnSpc>
                <a:spcPct val="90000"/>
              </a:lnSpc>
              <a:spcBef>
                <a:spcPct val="0"/>
              </a:spcBef>
              <a:buFont typeface="Wingdings" panose="05000000000000000000" pitchFamily="2" charset="2"/>
              <a:buNone/>
            </a:pPr>
            <a:r>
              <a:rPr lang="en-US" altLang="zh-CN" sz="2400">
                <a:latin typeface="Comic Sans MS" panose="030F0702030302020204" pitchFamily="66" charset="0"/>
              </a:rPr>
              <a:t>		There will be no other accesses to rest of the block</a:t>
            </a:r>
          </a:p>
          <a:p>
            <a:pPr marL="457200" indent="-457200" eaLnBrk="1" hangingPunct="1">
              <a:lnSpc>
                <a:spcPct val="90000"/>
              </a:lnSpc>
              <a:spcBef>
                <a:spcPct val="0"/>
              </a:spcBef>
              <a:buFont typeface="Wingdings" panose="05000000000000000000" pitchFamily="2" charset="2"/>
              <a:buNone/>
            </a:pPr>
            <a:r>
              <a:rPr lang="en-US" altLang="zh-CN">
                <a:solidFill>
                  <a:srgbClr val="0000FF"/>
                </a:solidFill>
                <a:latin typeface="Comic Sans MS" panose="030F0702030302020204" pitchFamily="66" charset="0"/>
              </a:rPr>
              <a:t>Calculate the average miss penalty for critical word first.</a:t>
            </a:r>
          </a:p>
          <a:p>
            <a:pPr marL="457200" indent="-457200" eaLnBrk="1" hangingPunct="1">
              <a:lnSpc>
                <a:spcPct val="90000"/>
              </a:lnSpc>
              <a:spcBef>
                <a:spcPct val="0"/>
              </a:spcBef>
              <a:buFont typeface="Wingdings" panose="05000000000000000000" pitchFamily="2" charset="2"/>
              <a:buNone/>
            </a:pPr>
            <a:r>
              <a:rPr lang="en-US" altLang="zh-CN">
                <a:solidFill>
                  <a:schemeClr val="hlink"/>
                </a:solidFill>
                <a:latin typeface="Comic Sans MS" panose="030F0702030302020204" pitchFamily="66" charset="0"/>
              </a:rPr>
              <a:t>	</a:t>
            </a:r>
            <a:r>
              <a:rPr lang="en-US" altLang="zh-CN" sz="2400">
                <a:latin typeface="Comic Sans MS" panose="030F0702030302020204" pitchFamily="66" charset="0"/>
              </a:rPr>
              <a:t>Then assuming the following instructions read data sequentially 8 bytes at a time from the rest of the block</a:t>
            </a:r>
          </a:p>
          <a:p>
            <a:pPr marL="457200" indent="-457200" eaLnBrk="1" hangingPunct="1">
              <a:lnSpc>
                <a:spcPct val="90000"/>
              </a:lnSpc>
              <a:spcBef>
                <a:spcPct val="0"/>
              </a:spcBef>
              <a:buFont typeface="Wingdings" panose="05000000000000000000" pitchFamily="2" charset="2"/>
              <a:buNone/>
            </a:pPr>
            <a:r>
              <a:rPr lang="en-US" altLang="zh-CN">
                <a:solidFill>
                  <a:srgbClr val="0000FF"/>
                </a:solidFill>
                <a:latin typeface="Comic Sans MS" panose="030F0702030302020204" pitchFamily="66" charset="0"/>
              </a:rPr>
              <a:t>Compare the times with and without critical word first.</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blinds(horizontal)">
                                      <p:cBhvr>
                                        <p:cTn id="7" dur="500"/>
                                        <p:tgtEl>
                                          <p:spTgt spid="28675">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11" dur="500"/>
                                        <p:tgtEl>
                                          <p:spTgt spid="28675">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5" dur="500"/>
                                        <p:tgtEl>
                                          <p:spTgt spid="28675">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Effect transition="in" filter="blinds(horizontal)">
                                      <p:cBhvr>
                                        <p:cTn id="19" dur="500"/>
                                        <p:tgtEl>
                                          <p:spTgt spid="28675">
                                            <p:txEl>
                                              <p:pRg st="3" end="3"/>
                                            </p:txEl>
                                          </p:spTgt>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animEffect transition="in" filter="blinds(horizontal)">
                                      <p:cBhvr>
                                        <p:cTn id="23" dur="500"/>
                                        <p:tgtEl>
                                          <p:spTgt spid="28675">
                                            <p:txEl>
                                              <p:pRg st="4" end="4"/>
                                            </p:txEl>
                                          </p:spTgt>
                                        </p:tgtEl>
                                      </p:cBhvr>
                                    </p:animEffect>
                                  </p:childTnLst>
                                </p:cTn>
                              </p:par>
                            </p:childTnLst>
                          </p:cTn>
                        </p:par>
                        <p:par>
                          <p:cTn id="24" fill="hold" nodeType="afterGroup">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animEffect transition="in" filter="blinds(horizontal)">
                                      <p:cBhvr>
                                        <p:cTn id="27" dur="500"/>
                                        <p:tgtEl>
                                          <p:spTgt spid="28675">
                                            <p:txEl>
                                              <p:pRg st="5" end="5"/>
                                            </p:txEl>
                                          </p:spTgt>
                                        </p:tgtEl>
                                      </p:cBhvr>
                                    </p:animEffect>
                                  </p:childTnLst>
                                </p:cTn>
                              </p:par>
                            </p:childTnLst>
                          </p:cTn>
                        </p:par>
                        <p:par>
                          <p:cTn id="28" fill="hold" nodeType="afterGroup">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28675">
                                            <p:txEl>
                                              <p:pRg st="6" end="6"/>
                                            </p:txEl>
                                          </p:spTgt>
                                        </p:tgtEl>
                                        <p:attrNameLst>
                                          <p:attrName>style.visibility</p:attrName>
                                        </p:attrNameLst>
                                      </p:cBhvr>
                                      <p:to>
                                        <p:strVal val="visible"/>
                                      </p:to>
                                    </p:set>
                                    <p:animEffect transition="in" filter="blinds(horizontal)">
                                      <p:cBhvr>
                                        <p:cTn id="31" dur="500"/>
                                        <p:tgtEl>
                                          <p:spTgt spid="28675">
                                            <p:txEl>
                                              <p:pRg st="6" end="6"/>
                                            </p:txEl>
                                          </p:spTgt>
                                        </p:tgtEl>
                                      </p:cBhvr>
                                    </p:animEffect>
                                  </p:childTnLst>
                                </p:cTn>
                              </p:par>
                            </p:childTnLst>
                          </p:cTn>
                        </p:par>
                        <p:par>
                          <p:cTn id="32" fill="hold" nodeType="afterGroup">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28675">
                                            <p:txEl>
                                              <p:pRg st="7" end="7"/>
                                            </p:txEl>
                                          </p:spTgt>
                                        </p:tgtEl>
                                        <p:attrNameLst>
                                          <p:attrName>style.visibility</p:attrName>
                                        </p:attrNameLst>
                                      </p:cBhvr>
                                      <p:to>
                                        <p:strVal val="visible"/>
                                      </p:to>
                                    </p:set>
                                    <p:animEffect transition="in" filter="blinds(horizontal)">
                                      <p:cBhvr>
                                        <p:cTn id="35" dur="500"/>
                                        <p:tgtEl>
                                          <p:spTgt spid="28675">
                                            <p:txEl>
                                              <p:pRg st="7" end="7"/>
                                            </p:txEl>
                                          </p:spTgt>
                                        </p:tgtEl>
                                      </p:cBhvr>
                                    </p:animEffect>
                                  </p:childTnLst>
                                </p:cTn>
                              </p:par>
                            </p:childTnLst>
                          </p:cTn>
                        </p:par>
                        <p:par>
                          <p:cTn id="36" fill="hold" nodeType="afterGroup">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28675">
                                            <p:txEl>
                                              <p:pRg st="8" end="8"/>
                                            </p:txEl>
                                          </p:spTgt>
                                        </p:tgtEl>
                                        <p:attrNameLst>
                                          <p:attrName>style.visibility</p:attrName>
                                        </p:attrNameLst>
                                      </p:cBhvr>
                                      <p:to>
                                        <p:strVal val="visible"/>
                                      </p:to>
                                    </p:set>
                                    <p:animEffect transition="in" filter="blinds(horizontal)">
                                      <p:cBhvr>
                                        <p:cTn id="39" dur="500"/>
                                        <p:tgtEl>
                                          <p:spTgt spid="286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autoUpdateAnimBg="0"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rrowheads="1"/>
          </p:cNvSpPr>
          <p:nvPr>
            <p:ph type="title"/>
          </p:nvPr>
        </p:nvSpPr>
        <p:spPr>
          <a:xfrm>
            <a:off x="285750" y="0"/>
            <a:ext cx="8858250" cy="1571625"/>
          </a:xfrm>
        </p:spPr>
        <p:txBody>
          <a:bodyPr/>
          <a:lstStyle/>
          <a:p>
            <a:pPr eaLnBrk="1" hangingPunct="1"/>
            <a:r>
              <a:rPr lang="en-US" altLang="zh-CN" sz="3600"/>
              <a:t>3rd Miss Penalty Reduction Technique: </a:t>
            </a:r>
            <a:br>
              <a:rPr lang="en-US" altLang="zh-CN" sz="3600"/>
            </a:br>
            <a:r>
              <a:rPr lang="en-US" altLang="zh-CN" sz="2400">
                <a:solidFill>
                  <a:srgbClr val="0000FF"/>
                </a:solidFill>
              </a:rPr>
              <a:t>Giving Priority to Read Misses</a:t>
            </a:r>
            <a:r>
              <a:rPr lang="en-US" altLang="zh-CN" sz="4000">
                <a:solidFill>
                  <a:srgbClr val="0000FF"/>
                </a:solidFill>
              </a:rPr>
              <a:t> </a:t>
            </a:r>
            <a:r>
              <a:rPr lang="en-US" altLang="zh-CN" sz="3600">
                <a:solidFill>
                  <a:srgbClr val="0000FF"/>
                </a:solidFill>
              </a:rPr>
              <a:t>over Writes</a:t>
            </a:r>
          </a:p>
        </p:txBody>
      </p:sp>
      <p:sp>
        <p:nvSpPr>
          <p:cNvPr id="132099" name="Rectangle 3"/>
          <p:cNvSpPr>
            <a:spLocks noGrp="1" noRot="1" noChangeArrowheads="1"/>
          </p:cNvSpPr>
          <p:nvPr>
            <p:ph idx="1"/>
          </p:nvPr>
        </p:nvSpPr>
        <p:spPr>
          <a:xfrm>
            <a:off x="395288" y="1773238"/>
            <a:ext cx="8458200" cy="2251075"/>
          </a:xfrm>
        </p:spPr>
        <p:txBody>
          <a:bodyPr/>
          <a:lstStyle/>
          <a:p>
            <a:pPr eaLnBrk="1" hangingPunct="1">
              <a:lnSpc>
                <a:spcPct val="90000"/>
              </a:lnSpc>
            </a:pPr>
            <a:r>
              <a:rPr lang="en-US" altLang="zh-CN">
                <a:latin typeface="Comic Sans MS" panose="030F0702030302020204" pitchFamily="66" charset="0"/>
              </a:rPr>
              <a:t>If a system has a write buffer, writes can be delayed to come after reads. </a:t>
            </a:r>
          </a:p>
          <a:p>
            <a:pPr eaLnBrk="1" hangingPunct="1">
              <a:lnSpc>
                <a:spcPct val="90000"/>
              </a:lnSpc>
            </a:pPr>
            <a:r>
              <a:rPr lang="en-US" altLang="zh-CN">
                <a:latin typeface="Comic Sans MS" panose="030F0702030302020204" pitchFamily="66" charset="0"/>
              </a:rPr>
              <a:t>The system must, however, be careful to check the write buffer to see if the value being read is about to be written.</a:t>
            </a:r>
            <a:r>
              <a:rPr lang="en-US" altLang="zh-CN"/>
              <a:t> </a:t>
            </a:r>
          </a:p>
        </p:txBody>
      </p:sp>
      <p:sp>
        <p:nvSpPr>
          <p:cNvPr id="2" name="TextBox 1">
            <a:extLst>
              <a:ext uri="{FF2B5EF4-FFF2-40B4-BE49-F238E27FC236}">
                <a16:creationId xmlns:a16="http://schemas.microsoft.com/office/drawing/2014/main" id="{70E5F38C-BC8E-6C4D-8AA2-5BB70DF35A79}"/>
              </a:ext>
            </a:extLst>
          </p:cNvPr>
          <p:cNvSpPr txBox="1"/>
          <p:nvPr/>
        </p:nvSpPr>
        <p:spPr>
          <a:xfrm>
            <a:off x="209058" y="3789040"/>
            <a:ext cx="8964488" cy="1384995"/>
          </a:xfrm>
          <a:prstGeom prst="rect">
            <a:avLst/>
          </a:prstGeom>
          <a:noFill/>
        </p:spPr>
        <p:txBody>
          <a:bodyPr wrap="square" rtlCol="0">
            <a:spAutoFit/>
          </a:bodyPr>
          <a:lstStyle/>
          <a:p>
            <a:r>
              <a:rPr lang="en-US" altLang="zh-CN" sz="2800" dirty="0"/>
              <a:t>Write</a:t>
            </a:r>
            <a:r>
              <a:rPr lang="zh-CN" altLang="en-US" sz="2800" dirty="0"/>
              <a:t> </a:t>
            </a:r>
            <a:r>
              <a:rPr lang="en-US" altLang="zh-CN" sz="2800" dirty="0"/>
              <a:t>through:</a:t>
            </a:r>
            <a:r>
              <a:rPr lang="zh-CN" altLang="en-US" sz="2800" dirty="0"/>
              <a:t> </a:t>
            </a:r>
            <a:r>
              <a:rPr lang="en-CN" sz="2800" dirty="0"/>
              <a:t>原来后面的读需要等数据写到</a:t>
            </a:r>
            <a:r>
              <a:rPr lang="en-US" altLang="zh-CN" sz="2800" dirty="0"/>
              <a:t>Mem</a:t>
            </a:r>
            <a:r>
              <a:rPr lang="zh-CN" altLang="en-US" sz="2800" dirty="0"/>
              <a:t>后才进行；现在有</a:t>
            </a:r>
            <a:r>
              <a:rPr lang="en-US" altLang="zh-CN" sz="2800" dirty="0"/>
              <a:t>buffer</a:t>
            </a:r>
            <a:r>
              <a:rPr lang="zh-CN" altLang="en-US" sz="2800" dirty="0"/>
              <a:t>， 可以在写入</a:t>
            </a:r>
            <a:r>
              <a:rPr lang="en-US" altLang="zh-CN" sz="2800" dirty="0"/>
              <a:t>buffer</a:t>
            </a:r>
            <a:r>
              <a:rPr lang="zh-CN" altLang="en-US" sz="2800" dirty="0"/>
              <a:t>后但</a:t>
            </a:r>
            <a:r>
              <a:rPr lang="en-US" altLang="zh-CN" sz="2800" dirty="0"/>
              <a:t>Mem</a:t>
            </a:r>
            <a:r>
              <a:rPr lang="zh-CN" altLang="en-US" sz="2800" dirty="0"/>
              <a:t>前可以读出来。</a:t>
            </a:r>
            <a:r>
              <a:rPr lang="en-US" altLang="zh-CN" sz="2800" dirty="0"/>
              <a:t>//</a:t>
            </a:r>
            <a:r>
              <a:rPr lang="zh-CN" altLang="en-US" sz="2800" dirty="0"/>
              <a:t>写</a:t>
            </a:r>
            <a:r>
              <a:rPr lang="en-US" altLang="zh-CN" sz="2800" dirty="0"/>
              <a:t>buffer</a:t>
            </a:r>
            <a:r>
              <a:rPr lang="zh-CN" altLang="en-US" sz="2800" dirty="0"/>
              <a:t>在</a:t>
            </a:r>
            <a:r>
              <a:rPr lang="en-US" altLang="zh-CN" sz="2800" dirty="0"/>
              <a:t>cache</a:t>
            </a:r>
            <a:r>
              <a:rPr lang="zh-CN" altLang="en-US" sz="2800" dirty="0"/>
              <a:t>和</a:t>
            </a:r>
            <a:r>
              <a:rPr lang="en-US" altLang="zh-CN" sz="2800" dirty="0"/>
              <a:t>mem</a:t>
            </a:r>
            <a:r>
              <a:rPr lang="zh-CN" altLang="en-US" sz="2800" dirty="0"/>
              <a:t>之间。</a:t>
            </a:r>
            <a:endParaRPr lang="en-CN" sz="2800" dirty="0"/>
          </a:p>
        </p:txBody>
      </p:sp>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rrowheads="1"/>
          </p:cNvSpPr>
          <p:nvPr>
            <p:ph type="title"/>
          </p:nvPr>
        </p:nvSpPr>
        <p:spPr/>
        <p:txBody>
          <a:bodyPr/>
          <a:lstStyle/>
          <a:p>
            <a:pPr eaLnBrk="1" hangingPunct="1"/>
            <a:r>
              <a:rPr lang="en-US" altLang="zh-CN"/>
              <a:t>Write buffer</a:t>
            </a:r>
          </a:p>
        </p:txBody>
      </p:sp>
      <p:sp>
        <p:nvSpPr>
          <p:cNvPr id="133123" name="Rectangle 3"/>
          <p:cNvSpPr>
            <a:spLocks noGrp="1" noRot="1" noChangeArrowheads="1"/>
          </p:cNvSpPr>
          <p:nvPr>
            <p:ph idx="1"/>
          </p:nvPr>
        </p:nvSpPr>
        <p:spPr/>
        <p:txBody>
          <a:bodyPr/>
          <a:lstStyle/>
          <a:p>
            <a:pPr eaLnBrk="1" hangingPunct="1"/>
            <a:endParaRPr lang="zh-CN" altLang="zh-CN"/>
          </a:p>
        </p:txBody>
      </p:sp>
      <p:sp>
        <p:nvSpPr>
          <p:cNvPr id="30724" name="Rectangle 4"/>
          <p:cNvSpPr>
            <a:spLocks noChangeArrowheads="1"/>
          </p:cNvSpPr>
          <p:nvPr/>
        </p:nvSpPr>
        <p:spPr bwMode="auto">
          <a:xfrm>
            <a:off x="357188" y="1143000"/>
            <a:ext cx="8534400" cy="2327275"/>
          </a:xfrm>
          <a:prstGeom prst="rect">
            <a:avLst/>
          </a:prstGeom>
          <a:solidFill>
            <a:srgbClr val="C0D2FE"/>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Char char="•"/>
            </a:pPr>
            <a:r>
              <a:rPr kumimoji="0" lang="en-US" altLang="zh-CN" sz="2400">
                <a:solidFill>
                  <a:srgbClr val="0000FF"/>
                </a:solidFill>
                <a:latin typeface="Comic Sans MS" panose="030F0702030302020204" pitchFamily="66" charset="0"/>
              </a:rPr>
              <a:t>Write-back</a:t>
            </a:r>
            <a:r>
              <a:rPr kumimoji="0" lang="en-US" altLang="zh-CN" sz="2400">
                <a:latin typeface="Comic Sans MS" panose="030F0702030302020204" pitchFamily="66" charset="0"/>
              </a:rPr>
              <a:t> want buffer to hold displaced blocks</a:t>
            </a:r>
          </a:p>
          <a:p>
            <a:pPr lvl="1">
              <a:lnSpc>
                <a:spcPct val="90000"/>
              </a:lnSpc>
              <a:spcBef>
                <a:spcPct val="30000"/>
              </a:spcBef>
            </a:pPr>
            <a:r>
              <a:rPr kumimoji="0" lang="en-US" altLang="zh-CN" sz="2000">
                <a:latin typeface="Comic Sans MS" panose="030F0702030302020204" pitchFamily="66" charset="0"/>
              </a:rPr>
              <a:t>Read miss replacing dirty block</a:t>
            </a:r>
          </a:p>
          <a:p>
            <a:pPr lvl="1">
              <a:lnSpc>
                <a:spcPct val="90000"/>
              </a:lnSpc>
              <a:spcBef>
                <a:spcPct val="30000"/>
              </a:spcBef>
            </a:pPr>
            <a:r>
              <a:rPr kumimoji="0" lang="en-US" altLang="zh-CN" sz="2000">
                <a:latin typeface="Comic Sans MS" panose="030F0702030302020204" pitchFamily="66" charset="0"/>
              </a:rPr>
              <a:t>Normal: Write dirty block to </a:t>
            </a:r>
            <a:r>
              <a:rPr kumimoji="0" lang="en-US" altLang="zh-CN" sz="2400">
                <a:solidFill>
                  <a:schemeClr val="tx2"/>
                </a:solidFill>
              </a:rPr>
              <a:t>memory, and then do the read</a:t>
            </a:r>
          </a:p>
          <a:p>
            <a:pPr lvl="1">
              <a:lnSpc>
                <a:spcPct val="90000"/>
              </a:lnSpc>
              <a:spcBef>
                <a:spcPct val="30000"/>
              </a:spcBef>
            </a:pPr>
            <a:r>
              <a:rPr kumimoji="0" lang="en-US" altLang="zh-CN" sz="2400">
                <a:solidFill>
                  <a:schemeClr val="tx2"/>
                </a:solidFill>
              </a:rPr>
              <a:t>Instead copy the dirty block to a write buffer, then do the </a:t>
            </a:r>
            <a:r>
              <a:rPr kumimoji="0" lang="en-US" altLang="zh-CN" sz="1800">
                <a:latin typeface="Comic Sans MS" panose="030F0702030302020204" pitchFamily="66" charset="0"/>
              </a:rPr>
              <a:t>read, and then do the write</a:t>
            </a:r>
          </a:p>
          <a:p>
            <a:pPr lvl="1">
              <a:lnSpc>
                <a:spcPct val="90000"/>
              </a:lnSpc>
              <a:spcBef>
                <a:spcPct val="30000"/>
              </a:spcBef>
            </a:pPr>
            <a:r>
              <a:rPr kumimoji="0" lang="en-US" altLang="zh-CN" sz="1800">
                <a:latin typeface="Comic Sans MS" panose="030F0702030302020204" pitchFamily="66" charset="0"/>
              </a:rPr>
              <a:t>CPU stall less since restarts as soon as do read</a:t>
            </a:r>
          </a:p>
        </p:txBody>
      </p:sp>
      <p:sp>
        <p:nvSpPr>
          <p:cNvPr id="30725" name="Rectangle 5"/>
          <p:cNvSpPr>
            <a:spLocks noChangeArrowheads="1"/>
          </p:cNvSpPr>
          <p:nvPr/>
        </p:nvSpPr>
        <p:spPr bwMode="auto">
          <a:xfrm>
            <a:off x="609600" y="3571875"/>
            <a:ext cx="8534400" cy="245586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ClrTx/>
              <a:buSzPct val="100000"/>
              <a:buFontTx/>
              <a:buChar char="•"/>
            </a:pPr>
            <a:r>
              <a:rPr kumimoji="0" lang="en-US" altLang="zh-CN" sz="2400">
                <a:solidFill>
                  <a:srgbClr val="0000FF"/>
                </a:solidFill>
                <a:latin typeface="Comic Sans MS" panose="030F0702030302020204" pitchFamily="66" charset="0"/>
              </a:rPr>
              <a:t>Write-through</a:t>
            </a:r>
            <a:r>
              <a:rPr kumimoji="0" lang="en-US" altLang="zh-CN" sz="2400">
                <a:latin typeface="Comic Sans MS" panose="030F0702030302020204" pitchFamily="66" charset="0"/>
              </a:rPr>
              <a:t> want write buffers =&gt; RAW conflicts with main memory reads on cache misses</a:t>
            </a:r>
          </a:p>
          <a:p>
            <a:pPr lvl="1">
              <a:lnSpc>
                <a:spcPct val="90000"/>
              </a:lnSpc>
              <a:spcBef>
                <a:spcPct val="50000"/>
              </a:spcBef>
            </a:pPr>
            <a:r>
              <a:rPr kumimoji="0" lang="en-US" altLang="zh-CN" sz="2400">
                <a:latin typeface="Comic Sans MS" panose="030F0702030302020204" pitchFamily="66" charset="0"/>
              </a:rPr>
              <a:t>If simply wait for write buffer to empty, might increase read miss penalty (old MIPS 1000 by 50% )</a:t>
            </a:r>
          </a:p>
          <a:p>
            <a:pPr lvl="1">
              <a:lnSpc>
                <a:spcPct val="90000"/>
              </a:lnSpc>
              <a:spcBef>
                <a:spcPct val="50000"/>
              </a:spcBef>
            </a:pPr>
            <a:r>
              <a:rPr kumimoji="0" lang="en-US" altLang="zh-CN" sz="2400">
                <a:latin typeface="Comic Sans MS" panose="030F0702030302020204" pitchFamily="66" charset="0"/>
              </a:rPr>
              <a:t>Check write buffer contents before read; </a:t>
            </a:r>
            <a:br>
              <a:rPr kumimoji="0" lang="en-US" altLang="zh-CN" sz="2400">
                <a:latin typeface="Comic Sans MS" panose="030F0702030302020204" pitchFamily="66" charset="0"/>
              </a:rPr>
            </a:br>
            <a:r>
              <a:rPr kumimoji="0" lang="en-US" altLang="zh-CN" sz="2400">
                <a:latin typeface="Comic Sans MS" panose="030F0702030302020204" pitchFamily="66" charset="0"/>
              </a:rPr>
              <a:t>if no conflicts, let the memory access continue</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Effect transition="in" filter="box(in)">
                                      <p:cBhvr>
                                        <p:cTn id="7" dur="500"/>
                                        <p:tgtEl>
                                          <p:spTgt spid="307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30724"/>
                                        </p:tgtEl>
                                        <p:attrNameLst>
                                          <p:attrName>style.visibility</p:attrName>
                                        </p:attrNameLst>
                                      </p:cBhvr>
                                      <p:to>
                                        <p:strVal val="visible"/>
                                      </p:to>
                                    </p:set>
                                    <p:animEffect transition="in" filter="barn(inHorizontal)">
                                      <p:cBhvr>
                                        <p:cTn id="12" dur="5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nimBg="1" autoUpdateAnimBg="0"/>
      <p:bldP spid="3072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rrowheads="1"/>
          </p:cNvSpPr>
          <p:nvPr>
            <p:ph type="title"/>
          </p:nvPr>
        </p:nvSpPr>
        <p:spPr>
          <a:xfrm>
            <a:off x="357188" y="0"/>
            <a:ext cx="8607425" cy="1125538"/>
          </a:xfrm>
        </p:spPr>
        <p:txBody>
          <a:bodyPr/>
          <a:lstStyle/>
          <a:p>
            <a:pPr eaLnBrk="1" hangingPunct="1"/>
            <a:r>
              <a:rPr lang="en-US" altLang="zh-CN"/>
              <a:t>Hit time varies with size and associativity</a:t>
            </a:r>
          </a:p>
        </p:txBody>
      </p:sp>
      <p:graphicFrame>
        <p:nvGraphicFramePr>
          <p:cNvPr id="2" name="Object 2"/>
          <p:cNvGraphicFramePr>
            <a:graphicFrameLocks noGrp="1" noChangeAspect="1"/>
          </p:cNvGraphicFramePr>
          <p:nvPr>
            <p:ph type="chart" idx="1"/>
          </p:nvPr>
        </p:nvGraphicFramePr>
        <p:xfrm>
          <a:off x="427037" y="1531144"/>
          <a:ext cx="8289925" cy="3984625"/>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07DD7265-7424-71BE-F916-29E4B26C1294}"/>
              </a:ext>
            </a:extLst>
          </p:cNvPr>
          <p:cNvSpPr txBox="1"/>
          <p:nvPr/>
        </p:nvSpPr>
        <p:spPr>
          <a:xfrm>
            <a:off x="1115616" y="5430838"/>
            <a:ext cx="6048672" cy="584775"/>
          </a:xfrm>
          <a:prstGeom prst="rect">
            <a:avLst/>
          </a:prstGeom>
          <a:noFill/>
        </p:spPr>
        <p:txBody>
          <a:bodyPr wrap="square" rtlCol="0">
            <a:spAutoFit/>
          </a:bodyPr>
          <a:lstStyle/>
          <a:p>
            <a:pPr algn="ctr"/>
            <a:r>
              <a:rPr lang="en-CN" sz="3200" dirty="0"/>
              <a:t>W</a:t>
            </a:r>
            <a:r>
              <a:rPr lang="en-US" altLang="zh-CN" sz="3200" dirty="0"/>
              <a:t>ay</a:t>
            </a:r>
            <a:r>
              <a:rPr lang="zh-CN" altLang="en-US" sz="3200" dirty="0"/>
              <a:t>越大，时间越长</a:t>
            </a:r>
            <a:endParaRPr lang="en-CN" sz="3200" dirty="0"/>
          </a:p>
        </p:txBody>
      </p:sp>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rrowheads="1"/>
          </p:cNvSpPr>
          <p:nvPr>
            <p:ph type="title"/>
          </p:nvPr>
        </p:nvSpPr>
        <p:spPr>
          <a:xfrm>
            <a:off x="214313" y="0"/>
            <a:ext cx="8929687" cy="1143000"/>
          </a:xfrm>
        </p:spPr>
        <p:txBody>
          <a:bodyPr/>
          <a:lstStyle/>
          <a:p>
            <a:pPr eaLnBrk="1" hangingPunct="1"/>
            <a:r>
              <a:rPr lang="en-US" altLang="zh-CN" sz="2800"/>
              <a:t>4</a:t>
            </a:r>
            <a:r>
              <a:rPr lang="en-US" altLang="zh-CN" sz="2800" baseline="30000"/>
              <a:t>th</a:t>
            </a:r>
            <a:r>
              <a:rPr lang="en-US" altLang="zh-CN" sz="2800"/>
              <a:t> Miss Penalty Reduction Technique: </a:t>
            </a:r>
            <a:br>
              <a:rPr lang="en-US" altLang="zh-CN" sz="2800"/>
            </a:br>
            <a:r>
              <a:rPr lang="en-US" altLang="zh-CN" sz="2800">
                <a:solidFill>
                  <a:srgbClr val="0000FF"/>
                </a:solidFill>
              </a:rPr>
              <a:t>Merging write Buffer</a:t>
            </a:r>
          </a:p>
        </p:txBody>
      </p:sp>
      <p:sp>
        <p:nvSpPr>
          <p:cNvPr id="134147" name="Rectangle 3"/>
          <p:cNvSpPr>
            <a:spLocks noGrp="1" noRot="1" noChangeArrowheads="1"/>
          </p:cNvSpPr>
          <p:nvPr>
            <p:ph idx="1"/>
          </p:nvPr>
        </p:nvSpPr>
        <p:spPr>
          <a:xfrm>
            <a:off x="250825" y="1196975"/>
            <a:ext cx="8686800" cy="4953000"/>
          </a:xfrm>
        </p:spPr>
        <p:txBody>
          <a:bodyPr/>
          <a:lstStyle/>
          <a:p>
            <a:pPr marL="285750" indent="-285750" eaLnBrk="1" hangingPunct="1">
              <a:lnSpc>
                <a:spcPct val="90000"/>
              </a:lnSpc>
            </a:pPr>
            <a:r>
              <a:rPr lang="en-US" altLang="zh-CN">
                <a:latin typeface="Comic Sans MS" panose="030F0702030302020204" pitchFamily="66" charset="0"/>
              </a:rPr>
              <a:t>One word writes replaces with multiword writes, and it improves buffers’s efficiency.</a:t>
            </a:r>
          </a:p>
          <a:p>
            <a:pPr marL="285750" indent="-285750" eaLnBrk="1" hangingPunct="1">
              <a:lnSpc>
                <a:spcPct val="90000"/>
              </a:lnSpc>
            </a:pPr>
            <a:endParaRPr lang="en-US" altLang="zh-CN">
              <a:latin typeface="Comic Sans MS" panose="030F0702030302020204" pitchFamily="66" charset="0"/>
            </a:endParaRPr>
          </a:p>
          <a:p>
            <a:pPr marL="285750" indent="-285750" eaLnBrk="1" hangingPunct="1">
              <a:lnSpc>
                <a:spcPct val="90000"/>
              </a:lnSpc>
            </a:pPr>
            <a:r>
              <a:rPr lang="en-US" altLang="zh-CN">
                <a:solidFill>
                  <a:srgbClr val="0000FF"/>
                </a:solidFill>
                <a:latin typeface="Comic Sans MS" panose="030F0702030302020204" pitchFamily="66" charset="0"/>
              </a:rPr>
              <a:t>In write-through</a:t>
            </a:r>
            <a:r>
              <a:rPr lang="en-US" altLang="zh-CN">
                <a:latin typeface="Comic Sans MS" panose="030F0702030302020204" pitchFamily="66" charset="0"/>
              </a:rPr>
              <a:t> ,When write misses if the buffer contains other modified blocks,the addresses can be checked to see if the address of this new data matches the address of a valid write buffer entry.If so,</a:t>
            </a:r>
            <a:r>
              <a:rPr lang="en-US" altLang="zh-CN">
                <a:solidFill>
                  <a:srgbClr val="0000FF"/>
                </a:solidFill>
                <a:latin typeface="Comic Sans MS" panose="030F0702030302020204" pitchFamily="66" charset="0"/>
              </a:rPr>
              <a:t>the new data are combined with that entry.</a:t>
            </a:r>
          </a:p>
          <a:p>
            <a:pPr marL="285750" indent="-285750" eaLnBrk="1" hangingPunct="1">
              <a:lnSpc>
                <a:spcPct val="90000"/>
              </a:lnSpc>
            </a:pPr>
            <a:endParaRPr lang="en-US" altLang="zh-CN">
              <a:solidFill>
                <a:schemeClr val="hlink"/>
              </a:solidFill>
              <a:latin typeface="Comic Sans MS" panose="030F0702030302020204" pitchFamily="66" charset="0"/>
            </a:endParaRPr>
          </a:p>
          <a:p>
            <a:pPr marL="285750" indent="-285750" eaLnBrk="1" hangingPunct="1">
              <a:lnSpc>
                <a:spcPct val="90000"/>
              </a:lnSpc>
            </a:pPr>
            <a:r>
              <a:rPr lang="en-US" altLang="zh-CN">
                <a:solidFill>
                  <a:srgbClr val="0000FF"/>
                </a:solidFill>
                <a:latin typeface="Comic Sans MS" panose="030F0702030302020204" pitchFamily="66" charset="0"/>
              </a:rPr>
              <a:t>The optimization also reduces stalls due to the write buffer being full.</a:t>
            </a:r>
          </a:p>
        </p:txBody>
      </p:sp>
    </p:spTree>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rrowheads="1"/>
          </p:cNvSpPr>
          <p:nvPr>
            <p:ph type="title"/>
          </p:nvPr>
        </p:nvSpPr>
        <p:spPr/>
        <p:txBody>
          <a:bodyPr/>
          <a:lstStyle/>
          <a:p>
            <a:pPr eaLnBrk="1" hangingPunct="1"/>
            <a:r>
              <a:rPr lang="en-US" altLang="zh-CN"/>
              <a:t>Write merging</a:t>
            </a:r>
          </a:p>
        </p:txBody>
      </p:sp>
      <p:sp>
        <p:nvSpPr>
          <p:cNvPr id="135171" name="Rectangle 3"/>
          <p:cNvSpPr>
            <a:spLocks noGrp="1" noRot="1" noChangeArrowheads="1"/>
          </p:cNvSpPr>
          <p:nvPr>
            <p:ph idx="1"/>
          </p:nvPr>
        </p:nvSpPr>
        <p:spPr/>
        <p:txBody>
          <a:bodyPr/>
          <a:lstStyle/>
          <a:p>
            <a:pPr eaLnBrk="1" hangingPunct="1"/>
            <a:endParaRPr lang="zh-CN" altLang="zh-CN"/>
          </a:p>
        </p:txBody>
      </p:sp>
      <p:grpSp>
        <p:nvGrpSpPr>
          <p:cNvPr id="2" name="Group 4"/>
          <p:cNvGrpSpPr>
            <a:grpSpLocks/>
          </p:cNvGrpSpPr>
          <p:nvPr/>
        </p:nvGrpSpPr>
        <p:grpSpPr bwMode="auto">
          <a:xfrm>
            <a:off x="323850" y="1196975"/>
            <a:ext cx="8610600" cy="4724400"/>
            <a:chOff x="480" y="942"/>
            <a:chExt cx="4848" cy="2544"/>
          </a:xfrm>
        </p:grpSpPr>
        <p:sp>
          <p:nvSpPr>
            <p:cNvPr id="135173" name="Rectangle 5"/>
            <p:cNvSpPr>
              <a:spLocks noChangeArrowheads="1"/>
            </p:cNvSpPr>
            <p:nvPr/>
          </p:nvSpPr>
          <p:spPr bwMode="auto">
            <a:xfrm>
              <a:off x="480" y="942"/>
              <a:ext cx="4848" cy="2544"/>
            </a:xfrm>
            <a:prstGeom prst="rect">
              <a:avLst/>
            </a:prstGeom>
            <a:solidFill>
              <a:srgbClr val="D2FAF1"/>
            </a:solidFill>
            <a:ln>
              <a:noFill/>
            </a:ln>
            <a:extLs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pic>
          <p:nvPicPr>
            <p:cNvPr id="13517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 y="958"/>
              <a:ext cx="4742" cy="2477"/>
            </a:xfrm>
            <a:prstGeom prst="rect">
              <a:avLst/>
            </a:prstGeom>
            <a:solidFill>
              <a:srgbClr val="D2FAF1"/>
            </a:solidFill>
            <a:ln>
              <a:noFill/>
            </a:ln>
            <a:extLst>
              <a:ext uri="{91240B29-F687-4F45-9708-019B960494DF}">
                <a14:hiddenLine xmlns:a14="http://schemas.microsoft.com/office/drawing/2010/main" w="19050">
                  <a:solidFill>
                    <a:srgbClr val="000000"/>
                  </a:solidFill>
                  <a:miter lim="800000"/>
                  <a:headEnd/>
                  <a:tailEnd/>
                </a14:hiddenLine>
              </a:ext>
            </a:extLst>
          </p:spPr>
        </p:pic>
      </p:grpSp>
      <p:sp>
        <p:nvSpPr>
          <p:cNvPr id="3" name="TextBox 2">
            <a:extLst>
              <a:ext uri="{FF2B5EF4-FFF2-40B4-BE49-F238E27FC236}">
                <a16:creationId xmlns:a16="http://schemas.microsoft.com/office/drawing/2014/main" id="{2C55C5E7-BB0E-5256-AB93-A6D792C591E6}"/>
              </a:ext>
            </a:extLst>
          </p:cNvPr>
          <p:cNvSpPr txBox="1"/>
          <p:nvPr/>
        </p:nvSpPr>
        <p:spPr>
          <a:xfrm>
            <a:off x="-35496" y="5949280"/>
            <a:ext cx="9144000" cy="830997"/>
          </a:xfrm>
          <a:prstGeom prst="rect">
            <a:avLst/>
          </a:prstGeom>
          <a:noFill/>
        </p:spPr>
        <p:txBody>
          <a:bodyPr wrap="square" rtlCol="0">
            <a:spAutoFit/>
          </a:bodyPr>
          <a:lstStyle/>
          <a:p>
            <a:r>
              <a:rPr lang="en-US" altLang="zh-CN" sz="2400" dirty="0"/>
              <a:t>1</a:t>
            </a:r>
            <a:r>
              <a:rPr lang="zh-CN" altLang="en-US" sz="2400" dirty="0"/>
              <a:t>）</a:t>
            </a:r>
            <a:r>
              <a:rPr lang="en-US" sz="2400" dirty="0" err="1"/>
              <a:t>原来一个一个的写四次</a:t>
            </a:r>
            <a:r>
              <a:rPr lang="zh-CN" altLang="en-US" sz="2400" dirty="0"/>
              <a:t>；现在一下子写一行、</a:t>
            </a:r>
            <a:r>
              <a:rPr lang="en-US" altLang="zh-CN" sz="2400" dirty="0"/>
              <a:t>1</a:t>
            </a:r>
            <a:r>
              <a:rPr lang="zh-CN" altLang="en-US" sz="2400" dirty="0"/>
              <a:t>次</a:t>
            </a:r>
            <a:endParaRPr lang="en-US" altLang="zh-CN" sz="2400" dirty="0"/>
          </a:p>
          <a:p>
            <a:r>
              <a:rPr lang="en-US" altLang="zh-CN" sz="2400" dirty="0"/>
              <a:t>2</a:t>
            </a:r>
            <a:r>
              <a:rPr lang="zh-CN" altLang="en-US" sz="2400" dirty="0"/>
              <a:t>）原来空间浪费，</a:t>
            </a:r>
            <a:r>
              <a:rPr lang="en-US" altLang="zh-CN" sz="2400" dirty="0"/>
              <a:t>4</a:t>
            </a:r>
            <a:r>
              <a:rPr lang="zh-CN" altLang="en-US" sz="2400" dirty="0"/>
              <a:t>行，现在</a:t>
            </a:r>
            <a:r>
              <a:rPr lang="en-US" altLang="zh-CN" sz="2400" dirty="0"/>
              <a:t>1</a:t>
            </a:r>
            <a:r>
              <a:rPr lang="zh-CN" altLang="en-US" sz="2400" dirty="0"/>
              <a:t>行</a:t>
            </a:r>
            <a:endParaRPr lang="en-CN" sz="2400" dirty="0"/>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rrowheads="1"/>
          </p:cNvSpPr>
          <p:nvPr>
            <p:ph type="title"/>
          </p:nvPr>
        </p:nvSpPr>
        <p:spPr>
          <a:xfrm>
            <a:off x="285750" y="0"/>
            <a:ext cx="8858250" cy="1143000"/>
          </a:xfrm>
        </p:spPr>
        <p:txBody>
          <a:bodyPr/>
          <a:lstStyle/>
          <a:p>
            <a:pPr eaLnBrk="1" hangingPunct="1"/>
            <a:r>
              <a:rPr lang="en-US" altLang="zh-CN" sz="2800"/>
              <a:t>Miss Penalty Reduction Technique: </a:t>
            </a:r>
            <a:br>
              <a:rPr lang="en-US" altLang="zh-CN" sz="2800"/>
            </a:br>
            <a:r>
              <a:rPr lang="en-US" altLang="zh-CN" sz="2800">
                <a:solidFill>
                  <a:srgbClr val="B2B2B2"/>
                </a:solidFill>
              </a:rPr>
              <a:t>Victim Caches</a:t>
            </a:r>
          </a:p>
        </p:txBody>
      </p:sp>
      <p:sp>
        <p:nvSpPr>
          <p:cNvPr id="136195" name="Rectangle 3"/>
          <p:cNvSpPr>
            <a:spLocks noGrp="1" noRot="1" noChangeArrowheads="1"/>
          </p:cNvSpPr>
          <p:nvPr>
            <p:ph idx="1"/>
          </p:nvPr>
        </p:nvSpPr>
        <p:spPr>
          <a:xfrm>
            <a:off x="285750" y="1285875"/>
            <a:ext cx="8534400" cy="4876800"/>
          </a:xfrm>
        </p:spPr>
        <p:txBody>
          <a:bodyPr/>
          <a:lstStyle/>
          <a:p>
            <a:pPr eaLnBrk="1" hangingPunct="1">
              <a:lnSpc>
                <a:spcPct val="90000"/>
              </a:lnSpc>
            </a:pPr>
            <a:r>
              <a:rPr lang="en-US" altLang="zh-CN" sz="2800">
                <a:latin typeface="Comic Sans MS" panose="030F0702030302020204" pitchFamily="66" charset="0"/>
              </a:rPr>
              <a:t>A </a:t>
            </a:r>
            <a:r>
              <a:rPr lang="en-US" altLang="zh-CN" sz="2800">
                <a:solidFill>
                  <a:srgbClr val="0000FF"/>
                </a:solidFill>
                <a:latin typeface="Comic Sans MS" panose="030F0702030302020204" pitchFamily="66" charset="0"/>
              </a:rPr>
              <a:t>victim cache</a:t>
            </a:r>
            <a:r>
              <a:rPr lang="en-US" altLang="zh-CN" sz="2800">
                <a:latin typeface="Comic Sans MS" panose="030F0702030302020204" pitchFamily="66" charset="0"/>
              </a:rPr>
              <a:t> is a small (usually, but not necessarily) fully-associative cache that holds a few of the most recently replaced blocks or victims from the main cache. </a:t>
            </a:r>
          </a:p>
          <a:p>
            <a:pPr eaLnBrk="1" hangingPunct="1">
              <a:lnSpc>
                <a:spcPct val="90000"/>
              </a:lnSpc>
            </a:pPr>
            <a:r>
              <a:rPr lang="en-US" altLang="zh-CN" sz="2800">
                <a:latin typeface="Comic Sans MS" panose="030F0702030302020204" pitchFamily="66" charset="0"/>
              </a:rPr>
              <a:t>This cache is checked on a miss data before going to next lower-level memory(main memory).</a:t>
            </a:r>
          </a:p>
          <a:p>
            <a:pPr lvl="1" eaLnBrk="1" hangingPunct="1">
              <a:lnSpc>
                <a:spcPct val="90000"/>
              </a:lnSpc>
            </a:pPr>
            <a:r>
              <a:rPr lang="en-US" altLang="zh-CN" sz="2400">
                <a:latin typeface="Comic Sans MS" panose="030F0702030302020204" pitchFamily="66" charset="0"/>
              </a:rPr>
              <a:t>to see if they have the desired item</a:t>
            </a:r>
          </a:p>
          <a:p>
            <a:pPr lvl="1" eaLnBrk="1" hangingPunct="1">
              <a:lnSpc>
                <a:spcPct val="90000"/>
              </a:lnSpc>
            </a:pPr>
            <a:r>
              <a:rPr lang="en-US" altLang="zh-CN" sz="2400">
                <a:latin typeface="Comic Sans MS" panose="030F0702030302020204" pitchFamily="66" charset="0"/>
              </a:rPr>
              <a:t>If found, the victim block and the cache block are swapped. </a:t>
            </a:r>
          </a:p>
          <a:p>
            <a:pPr lvl="1" eaLnBrk="1" hangingPunct="1">
              <a:lnSpc>
                <a:spcPct val="90000"/>
              </a:lnSpc>
            </a:pPr>
            <a:r>
              <a:rPr lang="en-US" altLang="zh-CN" sz="2400">
                <a:latin typeface="Comic Sans MS" panose="030F0702030302020204" pitchFamily="66" charset="0"/>
              </a:rPr>
              <a:t>The AMD Athlon has a victim caches (write buffer for write back blocks ) with 8 entries. </a:t>
            </a:r>
          </a:p>
        </p:txBody>
      </p:sp>
    </p:spTree>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pPr eaLnBrk="1" hangingPunct="1"/>
            <a:r>
              <a:rPr lang="en-US" altLang="zh-CN"/>
              <a:t>The Victim Cache</a:t>
            </a:r>
          </a:p>
        </p:txBody>
      </p:sp>
      <p:graphicFrame>
        <p:nvGraphicFramePr>
          <p:cNvPr id="34819" name="Object 2"/>
          <p:cNvGraphicFramePr>
            <a:graphicFrameLocks noChangeAspect="1"/>
          </p:cNvGraphicFramePr>
          <p:nvPr/>
        </p:nvGraphicFramePr>
        <p:xfrm>
          <a:off x="1042988" y="1125538"/>
          <a:ext cx="6705600" cy="4732337"/>
        </p:xfrm>
        <a:graphic>
          <a:graphicData uri="http://schemas.openxmlformats.org/presentationml/2006/ole">
            <mc:AlternateContent xmlns:mc="http://schemas.openxmlformats.org/markup-compatibility/2006">
              <mc:Choice xmlns:v="urn:schemas-microsoft-com:vml" Requires="v">
                <p:oleObj name="位图图像" r:id="rId2" imgW="3977985" imgH="3223539" progId="Paint.Picture">
                  <p:embed/>
                </p:oleObj>
              </mc:Choice>
              <mc:Fallback>
                <p:oleObj name="位图图像" r:id="rId2" imgW="3977985" imgH="3223539" progId="Paint.Picture">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125538"/>
                        <a:ext cx="6705600" cy="4732337"/>
                      </a:xfrm>
                      <a:prstGeom prst="rect">
                        <a:avLst/>
                      </a:prstGeom>
                      <a:noFill/>
                      <a:ln w="19050">
                        <a:solidFill>
                          <a:schemeClr val="hlink"/>
                        </a:solidFill>
                        <a:miter lim="800000"/>
                        <a:headEnd/>
                        <a:tailEnd/>
                      </a:ln>
                      <a:effectLst>
                        <a:outerShdw dist="107763" dir="8100000" algn="ctr" rotWithShape="0">
                          <a:srgbClr val="808080"/>
                        </a:outerShdw>
                      </a:effectLst>
                      <a:extLst>
                        <a:ext uri="{909E8E84-426E-40DD-AFC4-6F175D3DCCD1}">
                          <a14:hiddenFill xmlns:a14="http://schemas.microsoft.com/office/drawing/2010/main">
                            <a:solidFill>
                              <a:schemeClr val="bg1"/>
                            </a:solidFill>
                          </a14:hiddenFill>
                        </a:ext>
                      </a:extLst>
                    </p:spPr>
                  </p:pic>
                </p:oleObj>
              </mc:Fallback>
            </mc:AlternateContent>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linds(vertical)">
                                      <p:cBhvr>
                                        <p:cTn id="7" dur="500"/>
                                        <p:tgtEl>
                                          <p:spTgt spid="3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a:xfrm>
            <a:off x="0" y="0"/>
            <a:ext cx="8893175" cy="806450"/>
          </a:xfrm>
          <a:noFill/>
        </p:spPr>
        <p:txBody>
          <a:bodyPr lIns="90488" tIns="44450" rIns="90488" bIns="44450"/>
          <a:lstStyle/>
          <a:p>
            <a:pPr eaLnBrk="1" hangingPunct="1"/>
            <a:r>
              <a:rPr lang="en-US" altLang="zh-CN"/>
              <a:t>How to combine victim Cache ?</a:t>
            </a:r>
          </a:p>
        </p:txBody>
      </p:sp>
      <p:sp>
        <p:nvSpPr>
          <p:cNvPr id="138243" name="Rectangle 3"/>
          <p:cNvSpPr>
            <a:spLocks noGrp="1" noRot="1" noChangeArrowheads="1"/>
          </p:cNvSpPr>
          <p:nvPr>
            <p:ph idx="1"/>
          </p:nvPr>
        </p:nvSpPr>
        <p:spPr>
          <a:xfrm>
            <a:off x="323850" y="981075"/>
            <a:ext cx="4267200" cy="47244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a:solidFill>
                  <a:srgbClr val="0000FF"/>
                </a:solidFill>
                <a:latin typeface="Comic Sans MS" panose="030F0702030302020204" pitchFamily="66" charset="0"/>
              </a:rPr>
              <a:t>How to combine fast hit time of direct mapped </a:t>
            </a:r>
            <a:br>
              <a:rPr lang="en-US" altLang="zh-CN" sz="2400">
                <a:solidFill>
                  <a:srgbClr val="0000FF"/>
                </a:solidFill>
                <a:latin typeface="Comic Sans MS" panose="030F0702030302020204" pitchFamily="66" charset="0"/>
              </a:rPr>
            </a:br>
            <a:r>
              <a:rPr lang="en-US" altLang="zh-CN" sz="2400">
                <a:solidFill>
                  <a:srgbClr val="0000FF"/>
                </a:solidFill>
                <a:latin typeface="Comic Sans MS" panose="030F0702030302020204" pitchFamily="66" charset="0"/>
              </a:rPr>
              <a:t>yet still avoid conflict misses?</a:t>
            </a:r>
            <a:r>
              <a:rPr lang="en-US" altLang="zh-CN" sz="2400">
                <a:solidFill>
                  <a:schemeClr val="hlink"/>
                </a:solidFill>
                <a:latin typeface="Comic Sans MS" panose="030F0702030302020204" pitchFamily="66" charset="0"/>
              </a:rPr>
              <a:t> </a:t>
            </a:r>
            <a:endParaRPr lang="en-US" altLang="zh-CN" sz="2400">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sz="2400">
                <a:latin typeface="Comic Sans MS" panose="030F0702030302020204" pitchFamily="66" charset="0"/>
              </a:rPr>
              <a:t>Add buffer to place data discarded from cache</a:t>
            </a:r>
          </a:p>
          <a:p>
            <a:pPr marL="228600" indent="-228600" eaLnBrk="1" hangingPunct="1">
              <a:lnSpc>
                <a:spcPct val="90000"/>
              </a:lnSpc>
              <a:tabLst>
                <a:tab pos="1828800" algn="r"/>
                <a:tab pos="3200400" algn="r"/>
                <a:tab pos="4572000" algn="r"/>
                <a:tab pos="5943600" algn="r"/>
              </a:tabLst>
            </a:pPr>
            <a:r>
              <a:rPr lang="en-US" altLang="zh-CN" sz="2400">
                <a:latin typeface="Comic Sans MS" panose="030F0702030302020204" pitchFamily="66" charset="0"/>
              </a:rPr>
              <a:t>Jouppi [1990]: 4-entry victim cache removed 20% to 95% of conflicts for a 4 KB direct mapped data cache</a:t>
            </a:r>
          </a:p>
          <a:p>
            <a:pPr marL="228600" indent="-228600" eaLnBrk="1" hangingPunct="1">
              <a:lnSpc>
                <a:spcPct val="90000"/>
              </a:lnSpc>
              <a:tabLst>
                <a:tab pos="1828800" algn="r"/>
                <a:tab pos="3200400" algn="r"/>
                <a:tab pos="4572000" algn="r"/>
                <a:tab pos="5943600" algn="r"/>
              </a:tabLst>
            </a:pPr>
            <a:r>
              <a:rPr lang="en-US" altLang="zh-CN" sz="2400">
                <a:latin typeface="Comic Sans MS" panose="030F0702030302020204" pitchFamily="66" charset="0"/>
              </a:rPr>
              <a:t>Used in Alpha, HP machines</a:t>
            </a:r>
          </a:p>
        </p:txBody>
      </p:sp>
      <p:grpSp>
        <p:nvGrpSpPr>
          <p:cNvPr id="138244" name="Group 4"/>
          <p:cNvGrpSpPr>
            <a:grpSpLocks/>
          </p:cNvGrpSpPr>
          <p:nvPr/>
        </p:nvGrpSpPr>
        <p:grpSpPr bwMode="auto">
          <a:xfrm>
            <a:off x="4500563" y="1341438"/>
            <a:ext cx="4495800" cy="4554537"/>
            <a:chOff x="2628" y="1019"/>
            <a:chExt cx="2832" cy="2869"/>
          </a:xfrm>
        </p:grpSpPr>
        <p:sp>
          <p:nvSpPr>
            <p:cNvPr id="138245" name="Rectangle 5"/>
            <p:cNvSpPr>
              <a:spLocks noChangeArrowheads="1"/>
            </p:cNvSpPr>
            <p:nvPr/>
          </p:nvSpPr>
          <p:spPr bwMode="auto">
            <a:xfrm>
              <a:off x="3997" y="3573"/>
              <a:ext cx="904"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To Next Lower Level In</a:t>
              </a:r>
              <a:endParaRPr kumimoji="0" lang="en-US" altLang="zh-CN" sz="1800">
                <a:latin typeface="Comic Sans MS" panose="030F0702030302020204" pitchFamily="66" charset="0"/>
              </a:endParaRPr>
            </a:p>
          </p:txBody>
        </p:sp>
        <p:sp>
          <p:nvSpPr>
            <p:cNvPr id="138246" name="Rectangle 6"/>
            <p:cNvSpPr>
              <a:spLocks noChangeArrowheads="1"/>
            </p:cNvSpPr>
            <p:nvPr/>
          </p:nvSpPr>
          <p:spPr bwMode="auto">
            <a:xfrm>
              <a:off x="4262" y="3675"/>
              <a:ext cx="377"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Hierarchy</a:t>
              </a:r>
              <a:endParaRPr kumimoji="0" lang="en-US" altLang="zh-CN" sz="1800">
                <a:latin typeface="Comic Sans MS" panose="030F0702030302020204" pitchFamily="66" charset="0"/>
              </a:endParaRPr>
            </a:p>
          </p:txBody>
        </p:sp>
        <p:sp>
          <p:nvSpPr>
            <p:cNvPr id="138247" name="Rectangle 7"/>
            <p:cNvSpPr>
              <a:spLocks noChangeArrowheads="1"/>
            </p:cNvSpPr>
            <p:nvPr/>
          </p:nvSpPr>
          <p:spPr bwMode="auto">
            <a:xfrm>
              <a:off x="3619" y="1019"/>
              <a:ext cx="1841"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48" name="Rectangle 8"/>
            <p:cNvSpPr>
              <a:spLocks noChangeArrowheads="1"/>
            </p:cNvSpPr>
            <p:nvPr/>
          </p:nvSpPr>
          <p:spPr bwMode="auto">
            <a:xfrm>
              <a:off x="4133" y="1396"/>
              <a:ext cx="448"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100">
                  <a:solidFill>
                    <a:srgbClr val="000000"/>
                  </a:solidFill>
                </a:rPr>
                <a:t>DATA</a:t>
              </a:r>
              <a:endParaRPr kumimoji="0" lang="en-US" altLang="zh-CN" sz="1800">
                <a:latin typeface="Comic Sans MS" panose="030F0702030302020204" pitchFamily="66" charset="0"/>
              </a:endParaRPr>
            </a:p>
          </p:txBody>
        </p:sp>
        <p:sp>
          <p:nvSpPr>
            <p:cNvPr id="138249" name="Rectangle 9"/>
            <p:cNvSpPr>
              <a:spLocks noChangeArrowheads="1"/>
            </p:cNvSpPr>
            <p:nvPr/>
          </p:nvSpPr>
          <p:spPr bwMode="auto">
            <a:xfrm>
              <a:off x="3237" y="1019"/>
              <a:ext cx="382" cy="956"/>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0" name="Rectangle 10"/>
            <p:cNvSpPr>
              <a:spLocks noChangeArrowheads="1"/>
            </p:cNvSpPr>
            <p:nvPr/>
          </p:nvSpPr>
          <p:spPr bwMode="auto">
            <a:xfrm>
              <a:off x="3282" y="1421"/>
              <a:ext cx="3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TAGS</a:t>
              </a:r>
              <a:endParaRPr kumimoji="0" lang="en-US" altLang="zh-CN" sz="1800">
                <a:latin typeface="Comic Sans MS" panose="030F0702030302020204" pitchFamily="66" charset="0"/>
              </a:endParaRPr>
            </a:p>
          </p:txBody>
        </p:sp>
        <p:sp>
          <p:nvSpPr>
            <p:cNvPr id="138251" name="Line 11"/>
            <p:cNvSpPr>
              <a:spLocks noChangeShapeType="1"/>
            </p:cNvSpPr>
            <p:nvPr/>
          </p:nvSpPr>
          <p:spPr bwMode="auto">
            <a:xfrm>
              <a:off x="2918" y="1019"/>
              <a:ext cx="1" cy="1289"/>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52" name="Rectangle 12"/>
            <p:cNvSpPr>
              <a:spLocks noChangeArrowheads="1"/>
            </p:cNvSpPr>
            <p:nvPr/>
          </p:nvSpPr>
          <p:spPr bwMode="auto">
            <a:xfrm>
              <a:off x="3520" y="242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3" name="Rectangle 13"/>
            <p:cNvSpPr>
              <a:spLocks noChangeArrowheads="1"/>
            </p:cNvSpPr>
            <p:nvPr/>
          </p:nvSpPr>
          <p:spPr bwMode="auto">
            <a:xfrm>
              <a:off x="3588" y="2479"/>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54" name="Rectangle 14"/>
            <p:cNvSpPr>
              <a:spLocks noChangeArrowheads="1"/>
            </p:cNvSpPr>
            <p:nvPr/>
          </p:nvSpPr>
          <p:spPr bwMode="auto">
            <a:xfrm>
              <a:off x="2628" y="242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5" name="Rectangle 15"/>
            <p:cNvSpPr>
              <a:spLocks noChangeArrowheads="1"/>
            </p:cNvSpPr>
            <p:nvPr/>
          </p:nvSpPr>
          <p:spPr bwMode="auto">
            <a:xfrm>
              <a:off x="2685" y="250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56" name="Rectangle 16"/>
            <p:cNvSpPr>
              <a:spLocks noChangeArrowheads="1"/>
            </p:cNvSpPr>
            <p:nvPr/>
          </p:nvSpPr>
          <p:spPr bwMode="auto">
            <a:xfrm>
              <a:off x="3520" y="268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7" name="Rectangle 17"/>
            <p:cNvSpPr>
              <a:spLocks noChangeArrowheads="1"/>
            </p:cNvSpPr>
            <p:nvPr/>
          </p:nvSpPr>
          <p:spPr bwMode="auto">
            <a:xfrm>
              <a:off x="3588" y="273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58" name="Rectangle 18"/>
            <p:cNvSpPr>
              <a:spLocks noChangeArrowheads="1"/>
            </p:cNvSpPr>
            <p:nvPr/>
          </p:nvSpPr>
          <p:spPr bwMode="auto">
            <a:xfrm>
              <a:off x="2628" y="268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59" name="Rectangle 19"/>
            <p:cNvSpPr>
              <a:spLocks noChangeArrowheads="1"/>
            </p:cNvSpPr>
            <p:nvPr/>
          </p:nvSpPr>
          <p:spPr bwMode="auto">
            <a:xfrm>
              <a:off x="2685" y="276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0" name="Rectangle 20"/>
            <p:cNvSpPr>
              <a:spLocks noChangeArrowheads="1"/>
            </p:cNvSpPr>
            <p:nvPr/>
          </p:nvSpPr>
          <p:spPr bwMode="auto">
            <a:xfrm>
              <a:off x="3520" y="2939"/>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1" name="Rectangle 21"/>
            <p:cNvSpPr>
              <a:spLocks noChangeArrowheads="1"/>
            </p:cNvSpPr>
            <p:nvPr/>
          </p:nvSpPr>
          <p:spPr bwMode="auto">
            <a:xfrm>
              <a:off x="3588" y="2990"/>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62" name="Rectangle 22"/>
            <p:cNvSpPr>
              <a:spLocks noChangeArrowheads="1"/>
            </p:cNvSpPr>
            <p:nvPr/>
          </p:nvSpPr>
          <p:spPr bwMode="auto">
            <a:xfrm>
              <a:off x="2628" y="2939"/>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3" name="Rectangle 23"/>
            <p:cNvSpPr>
              <a:spLocks noChangeArrowheads="1"/>
            </p:cNvSpPr>
            <p:nvPr/>
          </p:nvSpPr>
          <p:spPr bwMode="auto">
            <a:xfrm>
              <a:off x="2685" y="3015"/>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4" name="Rectangle 24"/>
            <p:cNvSpPr>
              <a:spLocks noChangeArrowheads="1"/>
            </p:cNvSpPr>
            <p:nvPr/>
          </p:nvSpPr>
          <p:spPr bwMode="auto">
            <a:xfrm>
              <a:off x="3520" y="3194"/>
              <a:ext cx="1401"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5" name="Rectangle 25"/>
            <p:cNvSpPr>
              <a:spLocks noChangeArrowheads="1"/>
            </p:cNvSpPr>
            <p:nvPr/>
          </p:nvSpPr>
          <p:spPr bwMode="auto">
            <a:xfrm>
              <a:off x="3588" y="3245"/>
              <a:ext cx="133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600">
                  <a:solidFill>
                    <a:srgbClr val="000000"/>
                  </a:solidFill>
                </a:rPr>
                <a:t>One Cache line of Data</a:t>
              </a:r>
              <a:endParaRPr kumimoji="0" lang="en-US" altLang="zh-CN" sz="1800">
                <a:latin typeface="Comic Sans MS" panose="030F0702030302020204" pitchFamily="66" charset="0"/>
              </a:endParaRPr>
            </a:p>
          </p:txBody>
        </p:sp>
        <p:sp>
          <p:nvSpPr>
            <p:cNvPr id="138266" name="Rectangle 26"/>
            <p:cNvSpPr>
              <a:spLocks noChangeArrowheads="1"/>
            </p:cNvSpPr>
            <p:nvPr/>
          </p:nvSpPr>
          <p:spPr bwMode="auto">
            <a:xfrm>
              <a:off x="2628" y="3194"/>
              <a:ext cx="892" cy="255"/>
            </a:xfrm>
            <a:prstGeom prst="rect">
              <a:avLst/>
            </a:prstGeom>
            <a:solidFill>
              <a:srgbClr val="FFFFFF"/>
            </a:solidFill>
            <a:ln w="3175">
              <a:solidFill>
                <a:srgbClr val="000000"/>
              </a:solidFill>
              <a:miter lim="800000"/>
              <a:headEnd/>
              <a:tailEnd/>
            </a:ln>
          </p:spPr>
          <p:txBody>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67" name="Rectangle 27"/>
            <p:cNvSpPr>
              <a:spLocks noChangeArrowheads="1"/>
            </p:cNvSpPr>
            <p:nvPr/>
          </p:nvSpPr>
          <p:spPr bwMode="auto">
            <a:xfrm>
              <a:off x="2685" y="3270"/>
              <a:ext cx="811" cy="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100">
                  <a:solidFill>
                    <a:srgbClr val="000000"/>
                  </a:solidFill>
                </a:rPr>
                <a:t>Tag and Comparator</a:t>
              </a:r>
              <a:endParaRPr kumimoji="0" lang="en-US" altLang="zh-CN" sz="1800">
                <a:latin typeface="Comic Sans MS" panose="030F0702030302020204" pitchFamily="66" charset="0"/>
              </a:endParaRPr>
            </a:p>
          </p:txBody>
        </p:sp>
        <p:sp>
          <p:nvSpPr>
            <p:cNvPr id="138268" name="Freeform 28"/>
            <p:cNvSpPr>
              <a:spLocks/>
            </p:cNvSpPr>
            <p:nvPr/>
          </p:nvSpPr>
          <p:spPr bwMode="auto">
            <a:xfrm>
              <a:off x="2868" y="2304"/>
              <a:ext cx="83" cy="125"/>
            </a:xfrm>
            <a:custGeom>
              <a:avLst/>
              <a:gdLst>
                <a:gd name="T0" fmla="*/ 83 w 83"/>
                <a:gd name="T1" fmla="*/ 0 h 125"/>
                <a:gd name="T2" fmla="*/ 41 w 83"/>
                <a:gd name="T3" fmla="*/ 125 h 125"/>
                <a:gd name="T4" fmla="*/ 0 w 83"/>
                <a:gd name="T5" fmla="*/ 0 h 125"/>
                <a:gd name="T6" fmla="*/ 83 w 83"/>
                <a:gd name="T7" fmla="*/ 0 h 125"/>
                <a:gd name="T8" fmla="*/ 0 60000 65536"/>
                <a:gd name="T9" fmla="*/ 0 60000 65536"/>
                <a:gd name="T10" fmla="*/ 0 60000 65536"/>
                <a:gd name="T11" fmla="*/ 0 60000 65536"/>
                <a:gd name="T12" fmla="*/ 0 w 83"/>
                <a:gd name="T13" fmla="*/ 0 h 125"/>
                <a:gd name="T14" fmla="*/ 83 w 83"/>
                <a:gd name="T15" fmla="*/ 125 h 125"/>
              </a:gdLst>
              <a:ahLst/>
              <a:cxnLst>
                <a:cxn ang="T8">
                  <a:pos x="T0" y="T1"/>
                </a:cxn>
                <a:cxn ang="T9">
                  <a:pos x="T2" y="T3"/>
                </a:cxn>
                <a:cxn ang="T10">
                  <a:pos x="T4" y="T5"/>
                </a:cxn>
                <a:cxn ang="T11">
                  <a:pos x="T6" y="T7"/>
                </a:cxn>
              </a:cxnLst>
              <a:rect l="T12" t="T13" r="T14" b="T15"/>
              <a:pathLst>
                <a:path w="83" h="125">
                  <a:moveTo>
                    <a:pt x="83" y="0"/>
                  </a:moveTo>
                  <a:lnTo>
                    <a:pt x="41" y="125"/>
                  </a:lnTo>
                  <a:lnTo>
                    <a:pt x="0" y="0"/>
                  </a:lnTo>
                  <a:lnTo>
                    <a:pt x="8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69" name="Line 29"/>
            <p:cNvSpPr>
              <a:spLocks noChangeShapeType="1"/>
            </p:cNvSpPr>
            <p:nvPr/>
          </p:nvSpPr>
          <p:spPr bwMode="auto">
            <a:xfrm>
              <a:off x="2918" y="1529"/>
              <a:ext cx="204" cy="1"/>
            </a:xfrm>
            <a:prstGeom prst="line">
              <a:avLst/>
            </a:prstGeom>
            <a:noFill/>
            <a:ln w="46038">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8270" name="Freeform 30"/>
            <p:cNvSpPr>
              <a:spLocks/>
            </p:cNvSpPr>
            <p:nvPr/>
          </p:nvSpPr>
          <p:spPr bwMode="auto">
            <a:xfrm>
              <a:off x="3112" y="1487"/>
              <a:ext cx="125" cy="84"/>
            </a:xfrm>
            <a:custGeom>
              <a:avLst/>
              <a:gdLst>
                <a:gd name="T0" fmla="*/ 0 w 125"/>
                <a:gd name="T1" fmla="*/ 0 h 84"/>
                <a:gd name="T2" fmla="*/ 125 w 125"/>
                <a:gd name="T3" fmla="*/ 42 h 84"/>
                <a:gd name="T4" fmla="*/ 0 w 125"/>
                <a:gd name="T5" fmla="*/ 84 h 84"/>
                <a:gd name="T6" fmla="*/ 0 w 125"/>
                <a:gd name="T7" fmla="*/ 0 h 84"/>
                <a:gd name="T8" fmla="*/ 0 60000 65536"/>
                <a:gd name="T9" fmla="*/ 0 60000 65536"/>
                <a:gd name="T10" fmla="*/ 0 60000 65536"/>
                <a:gd name="T11" fmla="*/ 0 60000 65536"/>
                <a:gd name="T12" fmla="*/ 0 w 125"/>
                <a:gd name="T13" fmla="*/ 0 h 84"/>
                <a:gd name="T14" fmla="*/ 125 w 125"/>
                <a:gd name="T15" fmla="*/ 84 h 84"/>
              </a:gdLst>
              <a:ahLst/>
              <a:cxnLst>
                <a:cxn ang="T8">
                  <a:pos x="T0" y="T1"/>
                </a:cxn>
                <a:cxn ang="T9">
                  <a:pos x="T2" y="T3"/>
                </a:cxn>
                <a:cxn ang="T10">
                  <a:pos x="T4" y="T5"/>
                </a:cxn>
                <a:cxn ang="T11">
                  <a:pos x="T6" y="T7"/>
                </a:cxn>
              </a:cxnLst>
              <a:rect l="T12" t="T13" r="T14" b="T15"/>
              <a:pathLst>
                <a:path w="125" h="84">
                  <a:moveTo>
                    <a:pt x="0" y="0"/>
                  </a:moveTo>
                  <a:lnTo>
                    <a:pt x="125" y="42"/>
                  </a:lnTo>
                  <a:lnTo>
                    <a:pt x="0" y="84"/>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8271" name="AutoShape 31"/>
            <p:cNvSpPr>
              <a:spLocks noChangeArrowheads="1"/>
            </p:cNvSpPr>
            <p:nvPr/>
          </p:nvSpPr>
          <p:spPr bwMode="auto">
            <a:xfrm>
              <a:off x="3732" y="1968"/>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2" name="AutoShape 32"/>
            <p:cNvSpPr>
              <a:spLocks noChangeArrowheads="1"/>
            </p:cNvSpPr>
            <p:nvPr/>
          </p:nvSpPr>
          <p:spPr bwMode="auto">
            <a:xfrm>
              <a:off x="3732" y="3456"/>
              <a:ext cx="240" cy="432"/>
            </a:xfrm>
            <a:prstGeom prst="downArrow">
              <a:avLst>
                <a:gd name="adj1" fmla="val 50000"/>
                <a:gd name="adj2" fmla="val 45000"/>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38273" name="AutoShape 33"/>
            <p:cNvSpPr>
              <a:spLocks noChangeArrowheads="1"/>
            </p:cNvSpPr>
            <p:nvPr/>
          </p:nvSpPr>
          <p:spPr bwMode="auto">
            <a:xfrm>
              <a:off x="4980" y="1968"/>
              <a:ext cx="192" cy="1776"/>
            </a:xfrm>
            <a:prstGeom prst="upArrow">
              <a:avLst>
                <a:gd name="adj1" fmla="val 50000"/>
                <a:gd name="adj2" fmla="val 113013"/>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grpSp>
    </p:spTree>
  </p:cSld>
  <p:clrMapOvr>
    <a:masterClrMapping/>
  </p:clrMapOvr>
  <p:transition spd="slow">
    <p:pull dir="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a:xfrm>
            <a:off x="0" y="0"/>
            <a:ext cx="9144000" cy="1219200"/>
          </a:xfrm>
          <a:noFill/>
        </p:spPr>
        <p:txBody>
          <a:bodyPr lIns="90488" tIns="44450" rIns="90488" bIns="44450"/>
          <a:lstStyle/>
          <a:p>
            <a:pPr eaLnBrk="1" hangingPunct="1"/>
            <a:r>
              <a:rPr lang="en-US" altLang="zh-CN" sz="4000"/>
              <a:t>Summary: Miss Penalty Reduction</a:t>
            </a:r>
          </a:p>
        </p:txBody>
      </p:sp>
      <p:sp>
        <p:nvSpPr>
          <p:cNvPr id="139267" name="Rectangle 3"/>
          <p:cNvSpPr>
            <a:spLocks noGrp="1" noRot="1" noChangeArrowheads="1"/>
          </p:cNvSpPr>
          <p:nvPr>
            <p:ph idx="1"/>
          </p:nvPr>
        </p:nvSpPr>
        <p:spPr>
          <a:xfrm>
            <a:off x="250825" y="2781300"/>
            <a:ext cx="8477250" cy="2994025"/>
          </a:xfrm>
        </p:spPr>
        <p:txBody>
          <a:bodyPr lIns="90488" tIns="44450" rIns="90488" bIns="44450"/>
          <a:lstStyle/>
          <a:p>
            <a:pPr lvl="1" eaLnBrk="1" hangingPunct="1">
              <a:buFont typeface="Wingdings" panose="05000000000000000000" pitchFamily="2" charset="2"/>
              <a:buNone/>
            </a:pPr>
            <a:r>
              <a:rPr lang="en-US" altLang="zh-CN" dirty="0">
                <a:latin typeface="Comic Sans MS" panose="030F0702030302020204" pitchFamily="66" charset="0"/>
              </a:rPr>
              <a:t>1. Reduce penalty via </a:t>
            </a:r>
            <a:r>
              <a:rPr lang="en-US" altLang="zh-CN" dirty="0">
                <a:solidFill>
                  <a:srgbClr val="0000FF"/>
                </a:solidFill>
                <a:latin typeface="Comic Sans MS" panose="030F0702030302020204" pitchFamily="66" charset="0"/>
              </a:rPr>
              <a:t>Multilevel Caches</a:t>
            </a:r>
          </a:p>
          <a:p>
            <a:pPr lvl="1" eaLnBrk="1" hangingPunct="1">
              <a:buFont typeface="Wingdings" panose="05000000000000000000" pitchFamily="2" charset="2"/>
              <a:buNone/>
            </a:pPr>
            <a:r>
              <a:rPr lang="en-US" altLang="zh-CN" dirty="0">
                <a:latin typeface="Comic Sans MS" panose="030F0702030302020204" pitchFamily="66" charset="0"/>
              </a:rPr>
              <a:t>2. Reduce penalty via </a:t>
            </a:r>
            <a:r>
              <a:rPr lang="en-US" altLang="zh-CN" dirty="0">
                <a:solidFill>
                  <a:srgbClr val="006600"/>
                </a:solidFill>
                <a:latin typeface="Comic Sans MS" panose="030F0702030302020204" pitchFamily="66" charset="0"/>
              </a:rPr>
              <a:t>Critical Word First</a:t>
            </a:r>
            <a:r>
              <a:rPr lang="en-US" altLang="zh-CN" dirty="0">
                <a:latin typeface="Comic Sans MS" panose="030F0702030302020204" pitchFamily="66" charset="0"/>
              </a:rPr>
              <a:t> </a:t>
            </a:r>
          </a:p>
          <a:p>
            <a:pPr lvl="1" eaLnBrk="1" hangingPunct="1">
              <a:buFont typeface="Wingdings" panose="05000000000000000000" pitchFamily="2" charset="2"/>
              <a:buNone/>
            </a:pPr>
            <a:r>
              <a:rPr lang="en-US" altLang="zh-CN" dirty="0">
                <a:latin typeface="Comic Sans MS" panose="030F0702030302020204" pitchFamily="66" charset="0"/>
              </a:rPr>
              <a:t>3. Reduce penalty via </a:t>
            </a:r>
            <a:r>
              <a:rPr lang="en-US" altLang="zh-CN" dirty="0">
                <a:solidFill>
                  <a:srgbClr val="0000FF"/>
                </a:solidFill>
                <a:latin typeface="Comic Sans MS" panose="030F0702030302020204" pitchFamily="66" charset="0"/>
              </a:rPr>
              <a:t>Read Misses over Writes</a:t>
            </a:r>
          </a:p>
          <a:p>
            <a:pPr lvl="1" eaLnBrk="1" hangingPunct="1">
              <a:buFont typeface="Wingdings" panose="05000000000000000000" pitchFamily="2" charset="2"/>
              <a:buNone/>
            </a:pPr>
            <a:r>
              <a:rPr lang="en-US" altLang="zh-CN" dirty="0">
                <a:latin typeface="Comic Sans MS" panose="030F0702030302020204" pitchFamily="66" charset="0"/>
              </a:rPr>
              <a:t>4. Reducing penalty via </a:t>
            </a:r>
            <a:r>
              <a:rPr lang="en-US" altLang="zh-CN" dirty="0">
                <a:solidFill>
                  <a:srgbClr val="006600"/>
                </a:solidFill>
                <a:latin typeface="Comic Sans MS" panose="030F0702030302020204" pitchFamily="66" charset="0"/>
              </a:rPr>
              <a:t>Merging write Buffer</a:t>
            </a:r>
          </a:p>
        </p:txBody>
      </p:sp>
      <p:graphicFrame>
        <p:nvGraphicFramePr>
          <p:cNvPr id="139268" name="Object 2">
            <a:hlinkClick r:id="" action="ppaction://ole?verb=0"/>
          </p:cNvPr>
          <p:cNvGraphicFramePr>
            <a:graphicFrameLocks/>
          </p:cNvGraphicFramePr>
          <p:nvPr/>
        </p:nvGraphicFramePr>
        <p:xfrm>
          <a:off x="152400" y="1752600"/>
          <a:ext cx="8864600" cy="533400"/>
        </p:xfrm>
        <a:graphic>
          <a:graphicData uri="http://schemas.openxmlformats.org/presentationml/2006/ole">
            <mc:AlternateContent xmlns:mc="http://schemas.openxmlformats.org/markup-compatibility/2006">
              <mc:Choice xmlns:v="urn:schemas-microsoft-com:vml" Requires="v">
                <p:oleObj name="Equation" r:id="rId2" imgW="6657975" imgH="409575" progId="Equation.3">
                  <p:embed/>
                </p:oleObj>
              </mc:Choice>
              <mc:Fallback>
                <p:oleObj name="Equation" r:id="rId2" imgW="6657975" imgH="409575" progId="Equation.3">
                  <p:embed/>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52600"/>
                        <a:ext cx="88646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269" name="Oval 5"/>
          <p:cNvSpPr>
            <a:spLocks noChangeArrowheads="1"/>
          </p:cNvSpPr>
          <p:nvPr/>
        </p:nvSpPr>
        <p:spPr bwMode="auto">
          <a:xfrm>
            <a:off x="5638800" y="1752600"/>
            <a:ext cx="1524000" cy="5334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Tree>
  </p:cSld>
  <p:clrMapOvr>
    <a:masterClrMapping/>
  </p:clrMapOvr>
  <p:transition spd="slow">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p:nvPr>
        </p:nvSpPr>
        <p:spPr>
          <a:xfrm>
            <a:off x="0" y="0"/>
            <a:ext cx="9144000" cy="692150"/>
          </a:xfrm>
          <a:noFill/>
        </p:spPr>
        <p:txBody>
          <a:bodyPr lIns="90488" tIns="44450" rIns="90488" bIns="44450"/>
          <a:lstStyle/>
          <a:p>
            <a:pPr eaLnBrk="1" hangingPunct="1"/>
            <a:r>
              <a:rPr lang="en-US" altLang="zh-CN" sz="3600"/>
              <a:t> How to Improve Cache Performance?</a:t>
            </a:r>
          </a:p>
        </p:txBody>
      </p:sp>
      <p:sp>
        <p:nvSpPr>
          <p:cNvPr id="140291" name="Rectangle 3"/>
          <p:cNvSpPr>
            <a:spLocks noGrp="1" noRot="1" noChangeArrowheads="1"/>
          </p:cNvSpPr>
          <p:nvPr>
            <p:ph idx="1"/>
          </p:nvPr>
        </p:nvSpPr>
        <p:spPr>
          <a:xfrm>
            <a:off x="250825" y="1628775"/>
            <a:ext cx="8686800" cy="4924425"/>
          </a:xfrm>
        </p:spPr>
        <p:txBody>
          <a:bodyPr lIns="90488" tIns="44450" rIns="90488" bIns="44450"/>
          <a:lstStyle/>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1. Reduce the time to hit in the cache.</a:t>
            </a:r>
            <a:r>
              <a:rPr lang="en-US" altLang="zh-CN" sz="2400">
                <a:latin typeface="Comic Sans MS" panose="030F0702030302020204" pitchFamily="66" charset="0"/>
              </a:rPr>
              <a:t>--4</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small and simple caches</a:t>
            </a:r>
            <a:r>
              <a:rPr lang="en-US" altLang="zh-CN" sz="2400">
                <a:solidFill>
                  <a:srgbClr val="66FF33"/>
                </a:solidFill>
                <a:latin typeface="Comic Sans MS" panose="030F0702030302020204" pitchFamily="66" charset="0"/>
              </a:rPr>
              <a:t>, avoiding address translation</a:t>
            </a:r>
            <a:r>
              <a:rPr lang="en-US" altLang="zh-CN" sz="2400">
                <a:latin typeface="Comic Sans MS" panose="030F0702030302020204" pitchFamily="66" charset="0"/>
              </a:rPr>
              <a:t>, </a:t>
            </a:r>
            <a:r>
              <a:rPr lang="en-US" altLang="zh-CN" sz="2000" b="1">
                <a:latin typeface="Comic Sans MS" panose="030F0702030302020204" pitchFamily="66" charset="0"/>
              </a:rPr>
              <a:t> </a:t>
            </a:r>
            <a:r>
              <a:rPr lang="en-US" altLang="zh-CN" sz="2400">
                <a:latin typeface="Comic Sans MS" panose="030F0702030302020204" pitchFamily="66" charset="0"/>
              </a:rPr>
              <a:t>way prediction</a:t>
            </a:r>
            <a:r>
              <a:rPr lang="en-US" altLang="zh-CN" sz="2000" b="1">
                <a:latin typeface="Comic Sans MS" panose="030F0702030302020204" pitchFamily="66" charset="0"/>
              </a:rPr>
              <a:t> , </a:t>
            </a:r>
            <a:r>
              <a:rPr lang="en-US" altLang="zh-CN" sz="2400">
                <a:latin typeface="Comic Sans MS" panose="030F0702030302020204" pitchFamily="66" charset="0"/>
              </a:rPr>
              <a:t>and </a:t>
            </a:r>
            <a:r>
              <a:rPr lang="en-US" altLang="zh-CN" sz="2400">
                <a:solidFill>
                  <a:srgbClr val="FF3300"/>
                </a:solidFill>
                <a:latin typeface="Comic Sans MS" panose="030F0702030302020204" pitchFamily="66" charset="0"/>
              </a:rPr>
              <a:t>trace caches</a:t>
            </a:r>
            <a:r>
              <a:rPr lang="en-US" altLang="zh-CN" sz="2400">
                <a:latin typeface="Comic Sans MS" panose="030F0702030302020204" pitchFamily="66" charset="0"/>
              </a:rPr>
              <a:t>	</a:t>
            </a:r>
          </a:p>
          <a:p>
            <a:pPr marL="457200" indent="-457200" eaLnBrk="1" hangingPunct="1">
              <a:lnSpc>
                <a:spcPct val="80000"/>
              </a:lnSpc>
              <a:spcBef>
                <a:spcPct val="0"/>
              </a:spcBef>
              <a:buFont typeface="Wingdings" panose="05000000000000000000" pitchFamily="2" charset="2"/>
              <a:buNone/>
            </a:pPr>
            <a:r>
              <a:rPr lang="en-US" altLang="zh-CN" sz="2400">
                <a:solidFill>
                  <a:srgbClr val="3333FF"/>
                </a:solidFill>
                <a:latin typeface="Comic Sans MS" panose="030F0702030302020204" pitchFamily="66" charset="0"/>
              </a:rPr>
              <a:t>2. Increase cache bandwidth</a:t>
            </a:r>
            <a:r>
              <a:rPr lang="en-US" altLang="zh-CN" sz="2000" b="1">
                <a:latin typeface="Comic Sans MS" panose="030F0702030302020204" pitchFamily="66" charset="0"/>
              </a:rPr>
              <a:t> </a:t>
            </a:r>
            <a:r>
              <a:rPr lang="en-US" altLang="zh-CN" sz="2400">
                <a:solidFill>
                  <a:srgbClr val="0000FF"/>
                </a:solidFill>
                <a:latin typeface="Comic Sans MS" panose="030F0702030302020204" pitchFamily="66" charset="0"/>
              </a:rPr>
              <a:t>.</a:t>
            </a:r>
            <a:r>
              <a:rPr lang="en-US" altLang="zh-CN" sz="2400">
                <a:latin typeface="Comic Sans MS" panose="030F0702030302020204" pitchFamily="66" charset="0"/>
              </a:rPr>
              <a:t>--3</a:t>
            </a:r>
            <a:r>
              <a:rPr lang="en-US" altLang="zh-CN" sz="2000" b="1">
                <a:latin typeface="Comic Sans MS" panose="030F0702030302020204" pitchFamily="66" charset="0"/>
              </a:rPr>
              <a:t>  </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 pipelined cache access, multibanked caches, non-blocking caches,</a:t>
            </a:r>
          </a:p>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3. Reduce the miss penalty</a:t>
            </a:r>
            <a:r>
              <a:rPr lang="en-US" altLang="zh-CN" sz="2400">
                <a:latin typeface="Comic Sans MS" panose="030F0702030302020204" pitchFamily="66" charset="0"/>
              </a:rPr>
              <a:t>--4</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multilevel caches, </a:t>
            </a:r>
            <a:r>
              <a:rPr lang="en-US" altLang="zh-CN" sz="2400">
                <a:latin typeface="Comic Sans MS" panose="030F0702030302020204" pitchFamily="66" charset="0"/>
              </a:rPr>
              <a:t>critical word first, </a:t>
            </a:r>
            <a:r>
              <a:rPr lang="en-US" altLang="zh-CN" sz="2400">
                <a:solidFill>
                  <a:srgbClr val="66FF33"/>
                </a:solidFill>
                <a:latin typeface="Comic Sans MS" panose="030F0702030302020204" pitchFamily="66" charset="0"/>
              </a:rPr>
              <a:t>read miss prior to writes</a:t>
            </a:r>
            <a:r>
              <a:rPr lang="en-US" altLang="zh-CN" sz="2400">
                <a:latin typeface="Comic Sans MS" panose="030F0702030302020204" pitchFamily="66" charset="0"/>
              </a:rPr>
              <a:t>, merging write buffers, </a:t>
            </a:r>
            <a:r>
              <a:rPr lang="en-US" altLang="zh-CN" sz="2400">
                <a:solidFill>
                  <a:srgbClr val="B2B2B2"/>
                </a:solidFill>
                <a:latin typeface="Comic Sans MS" panose="030F0702030302020204" pitchFamily="66" charset="0"/>
              </a:rPr>
              <a:t>and victim caches</a:t>
            </a:r>
            <a:r>
              <a:rPr lang="en-US" altLang="zh-CN" sz="2000" b="1">
                <a:latin typeface="Comic Sans MS" panose="030F0702030302020204" pitchFamily="66" charset="0"/>
              </a:rPr>
              <a:t>	</a:t>
            </a:r>
            <a:r>
              <a:rPr lang="en-US" altLang="zh-CN" sz="2000">
                <a:latin typeface="Comic Sans MS" panose="030F0702030302020204" pitchFamily="66" charset="0"/>
              </a:rPr>
              <a:t>      </a:t>
            </a:r>
          </a:p>
          <a:p>
            <a:pPr marL="457200" indent="-457200" eaLnBrk="1" hangingPunct="1">
              <a:lnSpc>
                <a:spcPct val="80000"/>
              </a:lnSpc>
              <a:spcBef>
                <a:spcPct val="0"/>
              </a:spcBef>
              <a:buFont typeface="Wingdings" panose="05000000000000000000" pitchFamily="2" charset="2"/>
              <a:buNone/>
            </a:pPr>
            <a:r>
              <a:rPr lang="en-US" altLang="zh-CN" sz="2400">
                <a:solidFill>
                  <a:srgbClr val="FF0000"/>
                </a:solidFill>
                <a:latin typeface="Comic Sans MS" panose="030F0702030302020204" pitchFamily="66" charset="0"/>
              </a:rPr>
              <a:t>4. Reduce the miss rate--4</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larger block size,   large cache size,  higher associativity</a:t>
            </a:r>
            <a:r>
              <a:rPr lang="en-US" altLang="zh-CN" sz="2400">
                <a:latin typeface="Comic Sans MS" panose="030F0702030302020204" pitchFamily="66" charset="0"/>
              </a:rPr>
              <a:t>,and compiler optimizations</a:t>
            </a:r>
            <a:endParaRPr lang="en-US" altLang="zh-CN">
              <a:latin typeface="Comic Sans MS" panose="030F0702030302020204" pitchFamily="66" charset="0"/>
            </a:endParaRPr>
          </a:p>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5. Reduce the miss penalty and miss rate via parallelism</a:t>
            </a:r>
            <a:r>
              <a:rPr lang="en-US" altLang="zh-CN" sz="2400">
                <a:latin typeface="Comic Sans MS" panose="030F0702030302020204" pitchFamily="66" charset="0"/>
              </a:rPr>
              <a:t>--2</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hardware prefetching,and compiler prefetching</a:t>
            </a:r>
            <a:r>
              <a:rPr lang="en-US" altLang="zh-CN" sz="2000" b="1">
                <a:latin typeface="Comic Sans MS" panose="030F0702030302020204" pitchFamily="66" charset="0"/>
              </a:rPr>
              <a:t>						</a:t>
            </a:r>
            <a:r>
              <a:rPr lang="en-US" altLang="zh-CN" sz="2000">
                <a:latin typeface="Comic Sans MS" panose="030F0702030302020204" pitchFamily="66" charset="0"/>
              </a:rPr>
              <a:t>	</a:t>
            </a:r>
            <a:r>
              <a:rPr lang="en-US" altLang="zh-CN" sz="2400">
                <a:solidFill>
                  <a:srgbClr val="0000FF"/>
                </a:solidFill>
                <a:latin typeface="Comic Sans MS" panose="030F0702030302020204" pitchFamily="66" charset="0"/>
              </a:rPr>
              <a:t> </a:t>
            </a:r>
            <a:r>
              <a:rPr lang="en-US" altLang="zh-CN" b="1"/>
              <a:t>	</a:t>
            </a:r>
            <a:r>
              <a:rPr lang="en-US" altLang="zh-CN"/>
              <a:t> </a:t>
            </a:r>
          </a:p>
        </p:txBody>
      </p:sp>
      <p:sp>
        <p:nvSpPr>
          <p:cNvPr id="140292" name="Text Box 4"/>
          <p:cNvSpPr txBox="1">
            <a:spLocks noChangeArrowheads="1"/>
          </p:cNvSpPr>
          <p:nvPr/>
        </p:nvSpPr>
        <p:spPr bwMode="auto">
          <a:xfrm>
            <a:off x="857250" y="1000125"/>
            <a:ext cx="70786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a:solidFill>
                  <a:srgbClr val="FF0000"/>
                </a:solidFill>
                <a:latin typeface="Comic Sans MS" panose="030F0702030302020204" pitchFamily="66" charset="0"/>
              </a:rPr>
              <a:t>AMAT = HitTime + MissRate</a:t>
            </a:r>
            <a:r>
              <a:rPr lang="en-US" altLang="zh-CN" sz="2800">
                <a:solidFill>
                  <a:srgbClr val="FF0000"/>
                </a:solidFill>
                <a:latin typeface="Comic Sans MS" panose="030F0702030302020204" pitchFamily="66" charset="0"/>
                <a:sym typeface="Symbol" panose="05050102010706020507" pitchFamily="18" charset="2"/>
              </a:rPr>
              <a:t>MissPenalty</a:t>
            </a:r>
            <a:endParaRPr lang="en-US" altLang="zh-CN" sz="2800">
              <a:solidFill>
                <a:srgbClr val="FF0000"/>
              </a:solidFill>
              <a:latin typeface="Comic Sans MS" panose="030F0702030302020204" pitchFamily="66" charset="0"/>
            </a:endParaRPr>
          </a:p>
        </p:txBody>
      </p:sp>
    </p:spTree>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a:xfrm>
            <a:off x="285750" y="0"/>
            <a:ext cx="8858250" cy="1125538"/>
          </a:xfrm>
          <a:noFill/>
        </p:spPr>
        <p:txBody>
          <a:bodyPr lIns="90488" tIns="44450" rIns="90488" bIns="44450"/>
          <a:lstStyle/>
          <a:p>
            <a:pPr eaLnBrk="1" hangingPunct="1"/>
            <a:r>
              <a:rPr lang="en-US" altLang="zh-CN"/>
              <a:t>  </a:t>
            </a:r>
            <a:r>
              <a:rPr lang="en-US" altLang="zh-CN" sz="3600"/>
              <a:t>Where misses come from?</a:t>
            </a:r>
          </a:p>
        </p:txBody>
      </p:sp>
      <p:sp>
        <p:nvSpPr>
          <p:cNvPr id="24579" name="Rectangle 3"/>
          <p:cNvSpPr>
            <a:spLocks noGrp="1" noRot="1" noChangeArrowheads="1"/>
          </p:cNvSpPr>
          <p:nvPr>
            <p:ph idx="1"/>
          </p:nvPr>
        </p:nvSpPr>
        <p:spPr>
          <a:xfrm>
            <a:off x="152400" y="1052513"/>
            <a:ext cx="8991600" cy="5334000"/>
          </a:xfrm>
        </p:spPr>
        <p:txBody>
          <a:bodyPr lIns="90488" tIns="44450" rIns="90488" bIns="44450"/>
          <a:lstStyle/>
          <a:p>
            <a:pPr marL="285750" indent="-285750" eaLnBrk="1" hangingPunct="1">
              <a:lnSpc>
                <a:spcPct val="90000"/>
              </a:lnSpc>
            </a:pPr>
            <a:r>
              <a:rPr lang="en-US" altLang="zh-CN" sz="2000" dirty="0">
                <a:latin typeface="Comic Sans MS" panose="030F0702030302020204" pitchFamily="66" charset="0"/>
              </a:rPr>
              <a:t>Classifying Misses: 3 Cs</a:t>
            </a:r>
          </a:p>
          <a:p>
            <a:pPr marL="685800" lvl="1" indent="-228600" eaLnBrk="1" hangingPunct="1">
              <a:lnSpc>
                <a:spcPct val="90000"/>
              </a:lnSpc>
            </a:pPr>
            <a:r>
              <a:rPr lang="en-US" altLang="zh-CN" sz="2400" dirty="0">
                <a:solidFill>
                  <a:srgbClr val="FF0000"/>
                </a:solidFill>
                <a:latin typeface="Comic Sans MS" panose="030F0702030302020204" pitchFamily="66" charset="0"/>
              </a:rPr>
              <a:t>Compulsory</a:t>
            </a:r>
            <a:r>
              <a:rPr lang="en-US" altLang="zh-CN" sz="1800" dirty="0">
                <a:latin typeface="Comic Sans MS" panose="030F0702030302020204" pitchFamily="66" charset="0"/>
              </a:rPr>
              <a:t>—The first access to a block is not in the cache, so the block must be brought into the cache. Also called </a:t>
            </a:r>
            <a:r>
              <a:rPr lang="en-US" altLang="zh-CN" sz="1800" i="1" dirty="0">
                <a:solidFill>
                  <a:srgbClr val="0000FF"/>
                </a:solidFill>
                <a:latin typeface="Comic Sans MS" panose="030F0702030302020204" pitchFamily="66" charset="0"/>
              </a:rPr>
              <a:t>cold start misses</a:t>
            </a:r>
            <a:r>
              <a:rPr lang="en-US" altLang="zh-CN" sz="1800" dirty="0">
                <a:latin typeface="Comic Sans MS" panose="030F0702030302020204" pitchFamily="66" charset="0"/>
              </a:rPr>
              <a:t> or </a:t>
            </a:r>
            <a:r>
              <a:rPr lang="en-US" altLang="zh-CN" sz="1800" i="1" dirty="0">
                <a:solidFill>
                  <a:srgbClr val="0000FF"/>
                </a:solidFill>
                <a:latin typeface="Comic Sans MS" panose="030F0702030302020204" pitchFamily="66" charset="0"/>
              </a:rPr>
              <a:t>first reference misses</a:t>
            </a:r>
            <a:r>
              <a:rPr lang="en-US" altLang="zh-CN" sz="1800" dirty="0">
                <a:solidFill>
                  <a:srgbClr val="0000FF"/>
                </a:solidFill>
                <a:latin typeface="Comic Sans MS" panose="030F0702030302020204" pitchFamily="66" charset="0"/>
              </a:rPr>
              <a:t>.</a:t>
            </a:r>
            <a:br>
              <a:rPr lang="en-US" altLang="zh-CN" sz="1800" dirty="0">
                <a:solidFill>
                  <a:srgbClr val="0000FF"/>
                </a:solidFill>
                <a:latin typeface="Comic Sans MS" panose="030F0702030302020204" pitchFamily="66" charset="0"/>
              </a:rPr>
            </a:br>
            <a:r>
              <a:rPr lang="en-US" altLang="zh-CN" sz="1800" i="1" dirty="0">
                <a:solidFill>
                  <a:schemeClr val="hlink"/>
                </a:solidFill>
                <a:latin typeface="Comic Sans MS" panose="030F0702030302020204" pitchFamily="66" charset="0"/>
              </a:rPr>
              <a:t>(Misses in even an Infinite Cache)</a:t>
            </a:r>
            <a:endParaRPr lang="en-US" altLang="zh-CN" sz="1800" dirty="0">
              <a:solidFill>
                <a:schemeClr val="hlink"/>
              </a:solidFill>
              <a:latin typeface="Comic Sans MS" panose="030F0702030302020204" pitchFamily="66" charset="0"/>
            </a:endParaRPr>
          </a:p>
          <a:p>
            <a:pPr marL="685800" lvl="1" indent="-228600" eaLnBrk="1" hangingPunct="1">
              <a:lnSpc>
                <a:spcPct val="90000"/>
              </a:lnSpc>
            </a:pPr>
            <a:r>
              <a:rPr lang="en-US" altLang="zh-CN" sz="2400" dirty="0">
                <a:solidFill>
                  <a:srgbClr val="FF0000"/>
                </a:solidFill>
                <a:latin typeface="Comic Sans MS" panose="030F0702030302020204" pitchFamily="66" charset="0"/>
              </a:rPr>
              <a:t>Capacity</a:t>
            </a:r>
            <a:r>
              <a:rPr lang="en-US" altLang="zh-CN" sz="2000" dirty="0">
                <a:latin typeface="Comic Sans MS" panose="030F0702030302020204" pitchFamily="66" charset="0"/>
              </a:rPr>
              <a:t>—If the cache cannot contain all the blocks needed during execution of a program, </a:t>
            </a:r>
            <a:r>
              <a:rPr lang="en-US" altLang="zh-CN" sz="2000" dirty="0">
                <a:solidFill>
                  <a:srgbClr val="0000FF"/>
                </a:solidFill>
                <a:latin typeface="Comic Sans MS" panose="030F0702030302020204" pitchFamily="66" charset="0"/>
              </a:rPr>
              <a:t>capacity misses</a:t>
            </a:r>
            <a:r>
              <a:rPr lang="en-US" altLang="zh-CN" sz="2000" dirty="0">
                <a:solidFill>
                  <a:schemeClr val="hlink"/>
                </a:solidFill>
                <a:latin typeface="Comic Sans MS" panose="030F0702030302020204" pitchFamily="66" charset="0"/>
              </a:rPr>
              <a:t> </a:t>
            </a:r>
            <a:r>
              <a:rPr lang="en-US" altLang="zh-CN" sz="2000" dirty="0">
                <a:latin typeface="Comic Sans MS" panose="030F0702030302020204" pitchFamily="66" charset="0"/>
              </a:rPr>
              <a:t>will occur due to blocks being discarded and later retrieved.</a:t>
            </a:r>
            <a:br>
              <a:rPr lang="en-US" altLang="zh-CN" sz="2000" dirty="0">
                <a:latin typeface="Comic Sans MS" panose="030F0702030302020204" pitchFamily="66" charset="0"/>
              </a:rPr>
            </a:br>
            <a:r>
              <a:rPr lang="en-US" altLang="zh-CN" sz="2000" i="1" dirty="0">
                <a:solidFill>
                  <a:schemeClr val="hlink"/>
                </a:solidFill>
                <a:latin typeface="Comic Sans MS" panose="030F0702030302020204" pitchFamily="66" charset="0"/>
              </a:rPr>
              <a:t>(Misses in Fully Associative Size X Cache)</a:t>
            </a:r>
            <a:endParaRPr lang="en-US" altLang="zh-CN" sz="2000" dirty="0">
              <a:solidFill>
                <a:schemeClr val="hlink"/>
              </a:solidFill>
              <a:latin typeface="Comic Sans MS" panose="030F0702030302020204" pitchFamily="66" charset="0"/>
            </a:endParaRPr>
          </a:p>
          <a:p>
            <a:pPr marL="685800" lvl="1" indent="-228600" eaLnBrk="1" hangingPunct="1">
              <a:lnSpc>
                <a:spcPct val="90000"/>
              </a:lnSpc>
            </a:pPr>
            <a:r>
              <a:rPr lang="en-US" altLang="zh-CN" sz="2400" dirty="0">
                <a:solidFill>
                  <a:srgbClr val="FF0000"/>
                </a:solidFill>
                <a:latin typeface="Comic Sans MS" panose="030F0702030302020204" pitchFamily="66" charset="0"/>
              </a:rPr>
              <a:t>Conflict</a:t>
            </a:r>
            <a:r>
              <a:rPr lang="en-US" altLang="zh-CN" sz="1600" dirty="0">
                <a:latin typeface="Comic Sans MS" panose="030F0702030302020204" pitchFamily="66" charset="0"/>
              </a:rPr>
              <a:t>—</a:t>
            </a:r>
            <a:r>
              <a:rPr lang="en-US" altLang="zh-CN" sz="2000" dirty="0">
                <a:latin typeface="Comic Sans MS" panose="030F0702030302020204" pitchFamily="66" charset="0"/>
              </a:rPr>
              <a:t>If block-placement strategy is set associative or direct mapped, conflict misses (in addition to compulsory &amp; capacity misses) will occur because a block can be discarded and later retrieved if too many blocks map to its set. Also called </a:t>
            </a:r>
            <a:r>
              <a:rPr lang="en-US" altLang="zh-CN" sz="2000" i="1" dirty="0">
                <a:solidFill>
                  <a:srgbClr val="0000FF"/>
                </a:solidFill>
                <a:latin typeface="Comic Sans MS" panose="030F0702030302020204" pitchFamily="66" charset="0"/>
              </a:rPr>
              <a:t>collision misses</a:t>
            </a:r>
            <a:r>
              <a:rPr lang="en-US" altLang="zh-CN" sz="2000" dirty="0">
                <a:latin typeface="Comic Sans MS" panose="030F0702030302020204" pitchFamily="66" charset="0"/>
              </a:rPr>
              <a:t> or </a:t>
            </a:r>
            <a:r>
              <a:rPr lang="en-US" altLang="zh-CN" sz="2000" i="1" dirty="0">
                <a:solidFill>
                  <a:srgbClr val="0000FF"/>
                </a:solidFill>
                <a:latin typeface="Comic Sans MS" panose="030F0702030302020204" pitchFamily="66" charset="0"/>
              </a:rPr>
              <a:t>interference misses</a:t>
            </a:r>
            <a:r>
              <a:rPr lang="en-US" altLang="zh-CN" sz="2000" dirty="0">
                <a:solidFill>
                  <a:srgbClr val="0000FF"/>
                </a:solidFill>
                <a:latin typeface="Comic Sans MS" panose="030F0702030302020204" pitchFamily="66" charset="0"/>
              </a:rPr>
              <a:t>.</a:t>
            </a:r>
            <a:br>
              <a:rPr lang="en-US" altLang="zh-CN" sz="2000" dirty="0">
                <a:latin typeface="Comic Sans MS" panose="030F0702030302020204" pitchFamily="66" charset="0"/>
              </a:rPr>
            </a:br>
            <a:r>
              <a:rPr lang="en-US" altLang="zh-CN" sz="2000" i="1" dirty="0">
                <a:solidFill>
                  <a:schemeClr val="hlink"/>
                </a:solidFill>
                <a:latin typeface="Comic Sans MS" panose="030F0702030302020204" pitchFamily="66" charset="0"/>
              </a:rPr>
              <a:t>(Misses in N-way Associative, Size X Cache)</a:t>
            </a:r>
          </a:p>
          <a:p>
            <a:pPr marL="285750" indent="-285750" eaLnBrk="1" hangingPunct="1">
              <a:lnSpc>
                <a:spcPct val="90000"/>
              </a:lnSpc>
            </a:pPr>
            <a:r>
              <a:rPr lang="en-US" altLang="zh-CN" sz="2000" dirty="0">
                <a:latin typeface="Comic Sans MS" panose="030F0702030302020204" pitchFamily="66" charset="0"/>
              </a:rPr>
              <a:t>4th “C”:</a:t>
            </a:r>
          </a:p>
          <a:p>
            <a:pPr marL="685800" lvl="1" indent="-228600" eaLnBrk="1" hangingPunct="1">
              <a:lnSpc>
                <a:spcPct val="90000"/>
              </a:lnSpc>
            </a:pPr>
            <a:r>
              <a:rPr lang="en-US" altLang="zh-CN" sz="2400" dirty="0">
                <a:solidFill>
                  <a:srgbClr val="FF0000"/>
                </a:solidFill>
                <a:latin typeface="Comic Sans MS" panose="030F0702030302020204" pitchFamily="66" charset="0"/>
              </a:rPr>
              <a:t>Coherence </a:t>
            </a:r>
            <a:r>
              <a:rPr lang="en-US" altLang="zh-CN" sz="2000" dirty="0">
                <a:latin typeface="Comic Sans MS" panose="030F0702030302020204" pitchFamily="66" charset="0"/>
              </a:rPr>
              <a:t>- Misses caused by cache coherence.</a:t>
            </a:r>
            <a:endParaRPr lang="en-US" altLang="zh-CN" sz="2000" i="1" dirty="0">
              <a:solidFill>
                <a:schemeClr val="accent1"/>
              </a:solidFill>
              <a:latin typeface="Comic Sans MS" panose="030F0702030302020204" pitchFamily="66"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 calcmode="lin" valueType="num">
                                      <p:cBhvr additive="base">
                                        <p:cTn id="7" dur="500" fill="hold"/>
                                        <p:tgtEl>
                                          <p:spTgt spid="24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4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4579">
                                            <p:txEl>
                                              <p:pRg st="1" end="1"/>
                                            </p:txEl>
                                          </p:spTgt>
                                        </p:tgtEl>
                                        <p:attrNameLst>
                                          <p:attrName>style.visibility</p:attrName>
                                        </p:attrNameLst>
                                      </p:cBhvr>
                                      <p:to>
                                        <p:strVal val="visible"/>
                                      </p:to>
                                    </p:set>
                                    <p:anim calcmode="lin" valueType="num">
                                      <p:cBhvr additive="base">
                                        <p:cTn id="13" dur="500" fill="hold"/>
                                        <p:tgtEl>
                                          <p:spTgt spid="24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4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4579">
                                            <p:txEl>
                                              <p:pRg st="2" end="2"/>
                                            </p:txEl>
                                          </p:spTgt>
                                        </p:tgtEl>
                                        <p:attrNameLst>
                                          <p:attrName>style.visibility</p:attrName>
                                        </p:attrNameLst>
                                      </p:cBhvr>
                                      <p:to>
                                        <p:strVal val="visible"/>
                                      </p:to>
                                    </p:set>
                                    <p:anim calcmode="lin" valueType="num">
                                      <p:cBhvr additive="base">
                                        <p:cTn id="19" dur="500" fill="hold"/>
                                        <p:tgtEl>
                                          <p:spTgt spid="24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4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4579">
                                            <p:txEl>
                                              <p:pRg st="3" end="3"/>
                                            </p:txEl>
                                          </p:spTgt>
                                        </p:tgtEl>
                                        <p:attrNameLst>
                                          <p:attrName>style.visibility</p:attrName>
                                        </p:attrNameLst>
                                      </p:cBhvr>
                                      <p:to>
                                        <p:strVal val="visible"/>
                                      </p:to>
                                    </p:set>
                                    <p:anim calcmode="lin" valueType="num">
                                      <p:cBhvr additive="base">
                                        <p:cTn id="25" dur="500" fill="hold"/>
                                        <p:tgtEl>
                                          <p:spTgt spid="24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45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4579">
                                            <p:txEl>
                                              <p:pRg st="4" end="4"/>
                                            </p:txEl>
                                          </p:spTgt>
                                        </p:tgtEl>
                                        <p:attrNameLst>
                                          <p:attrName>style.visibility</p:attrName>
                                        </p:attrNameLst>
                                      </p:cBhvr>
                                      <p:to>
                                        <p:strVal val="visible"/>
                                      </p:to>
                                    </p:set>
                                    <p:anim calcmode="lin" valueType="num">
                                      <p:cBhvr additive="base">
                                        <p:cTn id="31" dur="500" fill="hold"/>
                                        <p:tgtEl>
                                          <p:spTgt spid="2457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457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4579">
                                            <p:txEl>
                                              <p:pRg st="5" end="5"/>
                                            </p:txEl>
                                          </p:spTgt>
                                        </p:tgtEl>
                                        <p:attrNameLst>
                                          <p:attrName>style.visibility</p:attrName>
                                        </p:attrNameLst>
                                      </p:cBhvr>
                                      <p:to>
                                        <p:strVal val="visible"/>
                                      </p:to>
                                    </p:set>
                                    <p:anim calcmode="lin" valueType="num">
                                      <p:cBhvr additive="base">
                                        <p:cTn id="37" dur="500" fill="hold"/>
                                        <p:tgtEl>
                                          <p:spTgt spid="24579">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45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bldLvl="2"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rrowheads="1"/>
          </p:cNvSpPr>
          <p:nvPr>
            <p:ph type="title"/>
          </p:nvPr>
        </p:nvSpPr>
        <p:spPr>
          <a:xfrm>
            <a:off x="357188" y="0"/>
            <a:ext cx="8786812" cy="1196975"/>
          </a:xfrm>
        </p:spPr>
        <p:txBody>
          <a:bodyPr/>
          <a:lstStyle/>
          <a:p>
            <a:pPr eaLnBrk="1" hangingPunct="1"/>
            <a:r>
              <a:rPr lang="en-US" altLang="zh-CN" dirty="0"/>
              <a:t>3Cs Absolute Miss Rate </a:t>
            </a:r>
            <a:r>
              <a:rPr lang="en-US" altLang="zh-CN" sz="2400" dirty="0"/>
              <a:t>(SPEC92)</a:t>
            </a:r>
          </a:p>
        </p:txBody>
      </p:sp>
      <p:graphicFrame>
        <p:nvGraphicFramePr>
          <p:cNvPr id="2" name="Object 3"/>
          <p:cNvGraphicFramePr>
            <a:graphicFrameLocks noGrp="1" noChangeAspect="1"/>
          </p:cNvGraphicFramePr>
          <p:nvPr>
            <p:ph idx="1"/>
          </p:nvPr>
        </p:nvGraphicFramePr>
        <p:xfrm>
          <a:off x="549275" y="1176338"/>
          <a:ext cx="8013700" cy="524192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spd="slow">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rrowheads="1"/>
          </p:cNvSpPr>
          <p:nvPr>
            <p:ph type="title"/>
          </p:nvPr>
        </p:nvSpPr>
        <p:spPr/>
        <p:txBody>
          <a:bodyPr/>
          <a:lstStyle/>
          <a:p>
            <a:pPr eaLnBrk="1" hangingPunct="1"/>
            <a:r>
              <a:rPr lang="en-US" altLang="zh-CN"/>
              <a:t>3Cs Relative Miss Rate</a:t>
            </a:r>
          </a:p>
        </p:txBody>
      </p:sp>
      <p:graphicFrame>
        <p:nvGraphicFramePr>
          <p:cNvPr id="2" name="Object 3"/>
          <p:cNvGraphicFramePr>
            <a:graphicFrameLocks noChangeAspect="1"/>
          </p:cNvGraphicFramePr>
          <p:nvPr/>
        </p:nvGraphicFramePr>
        <p:xfrm>
          <a:off x="374650" y="1103313"/>
          <a:ext cx="8375650" cy="4448175"/>
        </p:xfrm>
        <a:graphic>
          <a:graphicData uri="http://schemas.openxmlformats.org/drawingml/2006/chart">
            <c:chart xmlns:c="http://schemas.openxmlformats.org/drawingml/2006/chart" xmlns:r="http://schemas.openxmlformats.org/officeDocument/2006/relationships" r:id="rId2"/>
          </a:graphicData>
        </a:graphic>
      </p:graphicFrame>
      <p:sp>
        <p:nvSpPr>
          <p:cNvPr id="144388" name="Rectangle 4"/>
          <p:cNvSpPr>
            <a:spLocks noChangeArrowheads="1"/>
          </p:cNvSpPr>
          <p:nvPr/>
        </p:nvSpPr>
        <p:spPr bwMode="auto">
          <a:xfrm>
            <a:off x="0" y="5661025"/>
            <a:ext cx="3394075"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a:t>Flaws: for fixed block size</a:t>
            </a:r>
          </a:p>
          <a:p>
            <a:pPr>
              <a:spcBef>
                <a:spcPct val="0"/>
              </a:spcBef>
              <a:buClrTx/>
              <a:buSzTx/>
              <a:buFontTx/>
              <a:buNone/>
            </a:pPr>
            <a:r>
              <a:rPr kumimoji="0" lang="en-US" altLang="zh-CN" sz="2000" b="1"/>
              <a:t>Good: insight =&gt; invention</a:t>
            </a:r>
          </a:p>
        </p:txBody>
      </p:sp>
    </p:spTree>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type="title"/>
          </p:nvPr>
        </p:nvSpPr>
        <p:spPr/>
        <p:txBody>
          <a:bodyPr/>
          <a:lstStyle/>
          <a:p>
            <a:pPr eaLnBrk="1" hangingPunct="1"/>
            <a:r>
              <a:rPr lang="en-US" altLang="zh-CN" sz="2800" dirty="0"/>
              <a:t>2</a:t>
            </a:r>
            <a:r>
              <a:rPr lang="en-US" altLang="zh-CN" sz="2800" baseline="30000" dirty="0"/>
              <a:t>nd</a:t>
            </a:r>
            <a:r>
              <a:rPr lang="en-US" altLang="zh-CN" sz="2800" dirty="0"/>
              <a:t>  Hit Time Reduction Technique:</a:t>
            </a:r>
            <a:br>
              <a:rPr lang="en-US" altLang="zh-CN" sz="2800" dirty="0"/>
            </a:br>
            <a:r>
              <a:rPr lang="en-US" altLang="zh-CN" sz="2800" dirty="0"/>
              <a:t> </a:t>
            </a:r>
            <a:r>
              <a:rPr lang="en-US" altLang="zh-CN" sz="2800" dirty="0">
                <a:solidFill>
                  <a:srgbClr val="0000FF"/>
                </a:solidFill>
              </a:rPr>
              <a:t>Way Prediction </a:t>
            </a:r>
          </a:p>
        </p:txBody>
      </p:sp>
      <p:sp>
        <p:nvSpPr>
          <p:cNvPr id="99331" name="Rectangle 3"/>
          <p:cNvSpPr>
            <a:spLocks noGrp="1" noRot="1" noChangeArrowheads="1"/>
          </p:cNvSpPr>
          <p:nvPr>
            <p:ph idx="1"/>
          </p:nvPr>
        </p:nvSpPr>
        <p:spPr/>
        <p:txBody>
          <a:bodyPr/>
          <a:lstStyle/>
          <a:p>
            <a:pPr eaLnBrk="1" hangingPunct="1"/>
            <a:r>
              <a:rPr lang="en-US" altLang="zh-CN" sz="2700" dirty="0">
                <a:solidFill>
                  <a:srgbClr val="FF0000"/>
                </a:solidFill>
                <a:latin typeface="Comic Sans MS" panose="030F0702030302020204" pitchFamily="66" charset="0"/>
              </a:rPr>
              <a:t>Way Prediction</a:t>
            </a:r>
            <a:r>
              <a:rPr lang="en-US" altLang="zh-CN" sz="2700" dirty="0">
                <a:solidFill>
                  <a:srgbClr val="0000FF"/>
                </a:solidFill>
                <a:latin typeface="Comic Sans MS" panose="030F0702030302020204" pitchFamily="66" charset="0"/>
              </a:rPr>
              <a:t> </a:t>
            </a:r>
            <a:r>
              <a:rPr lang="en-US" altLang="zh-CN" sz="2700" dirty="0">
                <a:latin typeface="Comic Sans MS" panose="030F0702030302020204" pitchFamily="66" charset="0"/>
              </a:rPr>
              <a:t>(P</a:t>
            </a:r>
            <a:r>
              <a:rPr lang="en-US" altLang="zh-CN" sz="2400" dirty="0">
                <a:latin typeface="Comic Sans MS" panose="030F0702030302020204" pitchFamily="66" charset="0"/>
              </a:rPr>
              <a:t>entium 4 )</a:t>
            </a:r>
            <a:endParaRPr lang="en-US" altLang="zh-CN" sz="2700" dirty="0">
              <a:solidFill>
                <a:srgbClr val="0000FF"/>
              </a:solidFill>
              <a:latin typeface="Comic Sans MS" panose="030F0702030302020204" pitchFamily="66" charset="0"/>
            </a:endParaRPr>
          </a:p>
          <a:p>
            <a:pPr lvl="1" eaLnBrk="1" hangingPunct="1"/>
            <a:r>
              <a:rPr lang="en-US" altLang="zh-CN" sz="2400" dirty="0">
                <a:solidFill>
                  <a:srgbClr val="0000FF"/>
                </a:solidFill>
                <a:latin typeface="Comic Sans MS" panose="030F0702030302020204" pitchFamily="66" charset="0"/>
              </a:rPr>
              <a:t>Extra bits are kept in the cache to predict the way,</a:t>
            </a:r>
            <a:r>
              <a:rPr lang="zh-CN" altLang="en-US" sz="2400" dirty="0">
                <a:solidFill>
                  <a:srgbClr val="0000FF"/>
                </a:solidFill>
                <a:latin typeface="Comic Sans MS" panose="030F0702030302020204" pitchFamily="66" charset="0"/>
              </a:rPr>
              <a:t> </a:t>
            </a:r>
            <a:r>
              <a:rPr lang="en-US" altLang="zh-CN" sz="2400" dirty="0">
                <a:solidFill>
                  <a:srgbClr val="0000FF"/>
                </a:solidFill>
                <a:latin typeface="Comic Sans MS" panose="030F0702030302020204" pitchFamily="66" charset="0"/>
              </a:rPr>
              <a:t>or block within</a:t>
            </a:r>
            <a:r>
              <a:rPr lang="en-US" altLang="zh-CN" sz="2400" dirty="0">
                <a:latin typeface="Comic Sans MS" panose="030F0702030302020204" pitchFamily="66" charset="0"/>
              </a:rPr>
              <a:t> </a:t>
            </a:r>
            <a:r>
              <a:rPr lang="en-US" altLang="zh-CN" sz="2400" dirty="0">
                <a:solidFill>
                  <a:srgbClr val="0000FF"/>
                </a:solidFill>
                <a:latin typeface="Comic Sans MS" panose="030F0702030302020204" pitchFamily="66" charset="0"/>
              </a:rPr>
              <a:t>set of the</a:t>
            </a:r>
            <a:r>
              <a:rPr lang="en-US" altLang="zh-CN" sz="2400" dirty="0">
                <a:latin typeface="Comic Sans MS" panose="030F0702030302020204" pitchFamily="66" charset="0"/>
              </a:rPr>
              <a:t> </a:t>
            </a:r>
            <a:r>
              <a:rPr lang="en-US" altLang="zh-CN" sz="2400" i="1" dirty="0">
                <a:solidFill>
                  <a:srgbClr val="FF0000"/>
                </a:solidFill>
                <a:latin typeface="Comic Sans MS" panose="030F0702030302020204" pitchFamily="66" charset="0"/>
              </a:rPr>
              <a:t>next</a:t>
            </a:r>
            <a:r>
              <a:rPr lang="en-US" altLang="zh-CN" sz="2400" dirty="0">
                <a:solidFill>
                  <a:srgbClr val="FF0000"/>
                </a:solidFill>
                <a:latin typeface="Comic Sans MS" panose="030F0702030302020204" pitchFamily="66" charset="0"/>
              </a:rPr>
              <a:t> </a:t>
            </a:r>
            <a:r>
              <a:rPr lang="en-US" altLang="zh-CN" sz="2400" dirty="0">
                <a:solidFill>
                  <a:srgbClr val="0000FF"/>
                </a:solidFill>
                <a:latin typeface="Comic Sans MS" panose="030F0702030302020204" pitchFamily="66" charset="0"/>
              </a:rPr>
              <a:t>cache access</a:t>
            </a:r>
            <a:r>
              <a:rPr lang="en-US" altLang="zh-CN" sz="2400" dirty="0">
                <a:latin typeface="Comic Sans MS" panose="030F0702030302020204" pitchFamily="66" charset="0"/>
              </a:rPr>
              <a:t>.</a:t>
            </a:r>
          </a:p>
          <a:p>
            <a:pPr lvl="1" eaLnBrk="1" hangingPunct="1"/>
            <a:r>
              <a:rPr lang="en-US" altLang="zh-CN" sz="2400" dirty="0">
                <a:latin typeface="Comic Sans MS" panose="030F0702030302020204" pitchFamily="66" charset="0"/>
              </a:rPr>
              <a:t>If the predictor </a:t>
            </a:r>
            <a:r>
              <a:rPr lang="en-US" altLang="zh-CN" sz="2400" dirty="0">
                <a:solidFill>
                  <a:srgbClr val="FF0000"/>
                </a:solidFill>
                <a:latin typeface="Comic Sans MS" panose="030F0702030302020204" pitchFamily="66" charset="0"/>
              </a:rPr>
              <a:t>is correct</a:t>
            </a:r>
            <a:r>
              <a:rPr lang="en-US" altLang="zh-CN" sz="2400" dirty="0">
                <a:latin typeface="Comic Sans MS" panose="030F0702030302020204" pitchFamily="66" charset="0"/>
              </a:rPr>
              <a:t>, the instruction cache latency is </a:t>
            </a:r>
            <a:r>
              <a:rPr lang="en-US" altLang="zh-CN" sz="2400" dirty="0">
                <a:solidFill>
                  <a:srgbClr val="FF0000"/>
                </a:solidFill>
                <a:latin typeface="Comic Sans MS" panose="030F0702030302020204" pitchFamily="66" charset="0"/>
              </a:rPr>
              <a:t>1 clock clock cycle</a:t>
            </a:r>
            <a:r>
              <a:rPr lang="en-US" altLang="zh-CN" sz="2400" dirty="0">
                <a:latin typeface="Comic Sans MS" panose="030F0702030302020204" pitchFamily="66" charset="0"/>
              </a:rPr>
              <a:t>.</a:t>
            </a:r>
          </a:p>
          <a:p>
            <a:pPr lvl="1" eaLnBrk="1" hangingPunct="1"/>
            <a:r>
              <a:rPr lang="en-US" altLang="zh-CN" sz="2400" dirty="0">
                <a:latin typeface="Comic Sans MS" panose="030F0702030302020204" pitchFamily="66" charset="0"/>
              </a:rPr>
              <a:t>If not,</a:t>
            </a:r>
            <a:r>
              <a:rPr lang="zh-CN" altLang="en-US" sz="2400" dirty="0">
                <a:latin typeface="Comic Sans MS" panose="030F0702030302020204" pitchFamily="66" charset="0"/>
              </a:rPr>
              <a:t> </a:t>
            </a:r>
            <a:r>
              <a:rPr lang="en-US" altLang="zh-CN" sz="2400" dirty="0">
                <a:latin typeface="Comic Sans MS" panose="030F0702030302020204" pitchFamily="66" charset="0"/>
              </a:rPr>
              <a:t>it tries the other block, changes the way predictor, and has a latency of </a:t>
            </a:r>
            <a:r>
              <a:rPr lang="en-US" altLang="zh-CN" sz="2400" dirty="0">
                <a:solidFill>
                  <a:srgbClr val="FF0000"/>
                </a:solidFill>
                <a:latin typeface="Comic Sans MS" panose="030F0702030302020204" pitchFamily="66" charset="0"/>
              </a:rPr>
              <a:t>1 extra clock cycles</a:t>
            </a:r>
            <a:r>
              <a:rPr lang="en-US" altLang="zh-CN" sz="2400" dirty="0">
                <a:latin typeface="Comic Sans MS" panose="030F0702030302020204" pitchFamily="66" charset="0"/>
              </a:rPr>
              <a:t>.</a:t>
            </a:r>
          </a:p>
          <a:p>
            <a:pPr lvl="1" eaLnBrk="1" hangingPunct="1"/>
            <a:r>
              <a:rPr lang="en-US" altLang="zh-CN" sz="2400" dirty="0">
                <a:latin typeface="Comic Sans MS" panose="030F0702030302020204" pitchFamily="66" charset="0"/>
              </a:rPr>
              <a:t>Simulation using SPEC95 suggested set prediction accuracy is excess of 85%, so way prediction saves pipeline stage in more than 85% of the instruction fetches.</a:t>
            </a:r>
            <a:endParaRPr lang="en-US" altLang="zh-CN" sz="2400" dirty="0"/>
          </a:p>
        </p:txBody>
      </p:sp>
    </p:spTree>
  </p:cSld>
  <p:clrMapOvr>
    <a:masterClrMapping/>
  </p:clrMapOvr>
  <p:transition spd="slow">
    <p:pull dir="ru"/>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5410" name="Rectangle 2"/>
          <p:cNvSpPr>
            <a:spLocks noGrp="1" noRot="1" noChangeArrowheads="1"/>
          </p:cNvSpPr>
          <p:nvPr>
            <p:ph type="title"/>
          </p:nvPr>
        </p:nvSpPr>
        <p:spPr/>
        <p:txBody>
          <a:bodyPr/>
          <a:lstStyle/>
          <a:p>
            <a:pPr eaLnBrk="1" hangingPunct="1"/>
            <a:r>
              <a:rPr lang="en-US" altLang="zh-CN"/>
              <a:t>Reducing Cache Miss Rate</a:t>
            </a:r>
          </a:p>
        </p:txBody>
      </p:sp>
      <p:sp>
        <p:nvSpPr>
          <p:cNvPr id="29699" name="Rectangle 3"/>
          <p:cNvSpPr>
            <a:spLocks noGrp="1" noRot="1" noChangeArrowheads="1"/>
          </p:cNvSpPr>
          <p:nvPr>
            <p:ph idx="1"/>
          </p:nvPr>
        </p:nvSpPr>
        <p:spPr>
          <a:xfrm>
            <a:off x="323850" y="1412875"/>
            <a:ext cx="8621713" cy="4683125"/>
          </a:xfrm>
        </p:spPr>
        <p:txBody>
          <a:bodyPr/>
          <a:lstStyle/>
          <a:p>
            <a:pPr eaLnBrk="1" hangingPunct="1"/>
            <a:r>
              <a:rPr lang="en-US" altLang="zh-CN" sz="2800">
                <a:latin typeface="Comic Sans MS" panose="030F0702030302020204" pitchFamily="66" charset="0"/>
              </a:rPr>
              <a:t>To reduce cache miss rate, we have to eliminate some of the misses due to the three C's. </a:t>
            </a:r>
          </a:p>
          <a:p>
            <a:pPr eaLnBrk="1" hangingPunct="1">
              <a:buFont typeface="Wingdings" panose="05000000000000000000" pitchFamily="2" charset="2"/>
              <a:buNone/>
            </a:pPr>
            <a:r>
              <a:rPr lang="en-US" altLang="zh-CN" sz="2800">
                <a:latin typeface="Comic Sans MS" panose="030F0702030302020204" pitchFamily="66" charset="0"/>
              </a:rPr>
              <a:t> </a:t>
            </a:r>
          </a:p>
          <a:p>
            <a:pPr eaLnBrk="1" hangingPunct="1"/>
            <a:r>
              <a:rPr lang="en-US" altLang="zh-CN" sz="2800">
                <a:latin typeface="Comic Sans MS" panose="030F0702030302020204" pitchFamily="66" charset="0"/>
              </a:rPr>
              <a:t>We cannot reduce capacity misses much except by making the cache larger. </a:t>
            </a:r>
          </a:p>
          <a:p>
            <a:pPr eaLnBrk="1" hangingPunct="1">
              <a:buFont typeface="Wingdings" panose="05000000000000000000" pitchFamily="2" charset="2"/>
              <a:buNone/>
            </a:pPr>
            <a:r>
              <a:rPr lang="en-US" altLang="zh-CN" sz="2800">
                <a:latin typeface="Comic Sans MS" panose="030F0702030302020204" pitchFamily="66" charset="0"/>
              </a:rPr>
              <a:t> </a:t>
            </a:r>
          </a:p>
          <a:p>
            <a:pPr eaLnBrk="1" hangingPunct="1"/>
            <a:r>
              <a:rPr lang="en-US" altLang="zh-CN" sz="2800">
                <a:latin typeface="Comic Sans MS" panose="030F0702030302020204" pitchFamily="66" charset="0"/>
              </a:rPr>
              <a:t>We can, however, reduce the conflict misses and compulsory misses in several ways: </a:t>
            </a:r>
          </a:p>
          <a:p>
            <a:pPr eaLnBrk="1" hangingPunct="1"/>
            <a:endParaRPr lang="en-US" altLang="zh-CN">
              <a:latin typeface="Comic Sans MS" panose="030F0702030302020204" pitchFamily="66"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1000"/>
                                  </p:stCondLst>
                                  <p:childTnLst>
                                    <p:set>
                                      <p:cBhvr>
                                        <p:cTn id="6" dur="1" fill="hold">
                                          <p:stCondLst>
                                            <p:cond delay="0"/>
                                          </p:stCondLst>
                                        </p:cTn>
                                        <p:tgtEl>
                                          <p:spTgt spid="29699">
                                            <p:txEl>
                                              <p:pRg st="0" end="0"/>
                                            </p:txEl>
                                          </p:spTgt>
                                        </p:tgtEl>
                                        <p:attrNameLst>
                                          <p:attrName>style.visibility</p:attrName>
                                        </p:attrNameLst>
                                      </p:cBhvr>
                                      <p:to>
                                        <p:strVal val="visible"/>
                                      </p:to>
                                    </p:set>
                                    <p:animEffect transition="in" filter="checkerboard(across)">
                                      <p:cBhvr>
                                        <p:cTn id="7" dur="500"/>
                                        <p:tgtEl>
                                          <p:spTgt spid="29699">
                                            <p:txEl>
                                              <p:pRg st="0" end="0"/>
                                            </p:txEl>
                                          </p:spTgt>
                                        </p:tgtEl>
                                      </p:cBhvr>
                                    </p:animEffect>
                                  </p:childTnLst>
                                </p:cTn>
                              </p:par>
                            </p:childTnLst>
                          </p:cTn>
                        </p:par>
                        <p:par>
                          <p:cTn id="8" fill="hold" nodeType="afterGroup">
                            <p:stCondLst>
                              <p:cond delay="1500"/>
                            </p:stCondLst>
                            <p:childTnLst>
                              <p:par>
                                <p:cTn id="9" presetID="5" presetClass="entr" presetSubtype="10" fill="hold" grpId="0" nodeType="afterEffect">
                                  <p:stCondLst>
                                    <p:cond delay="1000"/>
                                  </p:stCondLst>
                                  <p:childTnLst>
                                    <p:set>
                                      <p:cBhvr>
                                        <p:cTn id="10" dur="1" fill="hold">
                                          <p:stCondLst>
                                            <p:cond delay="0"/>
                                          </p:stCondLst>
                                        </p:cTn>
                                        <p:tgtEl>
                                          <p:spTgt spid="29699">
                                            <p:txEl>
                                              <p:pRg st="1" end="1"/>
                                            </p:txEl>
                                          </p:spTgt>
                                        </p:tgtEl>
                                        <p:attrNameLst>
                                          <p:attrName>style.visibility</p:attrName>
                                        </p:attrNameLst>
                                      </p:cBhvr>
                                      <p:to>
                                        <p:strVal val="visible"/>
                                      </p:to>
                                    </p:set>
                                    <p:animEffect transition="in" filter="checkerboard(across)">
                                      <p:cBhvr>
                                        <p:cTn id="11" dur="500"/>
                                        <p:tgtEl>
                                          <p:spTgt spid="29699">
                                            <p:txEl>
                                              <p:pRg st="1" end="1"/>
                                            </p:txEl>
                                          </p:spTgt>
                                        </p:tgtEl>
                                      </p:cBhvr>
                                    </p:animEffect>
                                  </p:childTnLst>
                                </p:cTn>
                              </p:par>
                            </p:childTnLst>
                          </p:cTn>
                        </p:par>
                        <p:par>
                          <p:cTn id="12" fill="hold" nodeType="afterGroup">
                            <p:stCondLst>
                              <p:cond delay="3000"/>
                            </p:stCondLst>
                            <p:childTnLst>
                              <p:par>
                                <p:cTn id="13" presetID="5" presetClass="entr" presetSubtype="10" fill="hold" grpId="0" nodeType="afterEffect">
                                  <p:stCondLst>
                                    <p:cond delay="1000"/>
                                  </p:stCondLst>
                                  <p:childTnLst>
                                    <p:set>
                                      <p:cBhvr>
                                        <p:cTn id="14" dur="1" fill="hold">
                                          <p:stCondLst>
                                            <p:cond delay="0"/>
                                          </p:stCondLst>
                                        </p:cTn>
                                        <p:tgtEl>
                                          <p:spTgt spid="29699">
                                            <p:txEl>
                                              <p:pRg st="2" end="2"/>
                                            </p:txEl>
                                          </p:spTgt>
                                        </p:tgtEl>
                                        <p:attrNameLst>
                                          <p:attrName>style.visibility</p:attrName>
                                        </p:attrNameLst>
                                      </p:cBhvr>
                                      <p:to>
                                        <p:strVal val="visible"/>
                                      </p:to>
                                    </p:set>
                                    <p:animEffect transition="in" filter="checkerboard(across)">
                                      <p:cBhvr>
                                        <p:cTn id="15" dur="500"/>
                                        <p:tgtEl>
                                          <p:spTgt spid="29699">
                                            <p:txEl>
                                              <p:pRg st="2" end="2"/>
                                            </p:txEl>
                                          </p:spTgt>
                                        </p:tgtEl>
                                      </p:cBhvr>
                                    </p:animEffect>
                                  </p:childTnLst>
                                </p:cTn>
                              </p:par>
                            </p:childTnLst>
                          </p:cTn>
                        </p:par>
                        <p:par>
                          <p:cTn id="16" fill="hold" nodeType="afterGroup">
                            <p:stCondLst>
                              <p:cond delay="4500"/>
                            </p:stCondLst>
                            <p:childTnLst>
                              <p:par>
                                <p:cTn id="17" presetID="5" presetClass="entr" presetSubtype="10" fill="hold" grpId="0" nodeType="afterEffect">
                                  <p:stCondLst>
                                    <p:cond delay="1000"/>
                                  </p:stCondLst>
                                  <p:childTnLst>
                                    <p:set>
                                      <p:cBhvr>
                                        <p:cTn id="18" dur="1" fill="hold">
                                          <p:stCondLst>
                                            <p:cond delay="0"/>
                                          </p:stCondLst>
                                        </p:cTn>
                                        <p:tgtEl>
                                          <p:spTgt spid="29699">
                                            <p:txEl>
                                              <p:pRg st="3" end="3"/>
                                            </p:txEl>
                                          </p:spTgt>
                                        </p:tgtEl>
                                        <p:attrNameLst>
                                          <p:attrName>style.visibility</p:attrName>
                                        </p:attrNameLst>
                                      </p:cBhvr>
                                      <p:to>
                                        <p:strVal val="visible"/>
                                      </p:to>
                                    </p:set>
                                    <p:animEffect transition="in" filter="checkerboard(across)">
                                      <p:cBhvr>
                                        <p:cTn id="19" dur="500"/>
                                        <p:tgtEl>
                                          <p:spTgt spid="29699">
                                            <p:txEl>
                                              <p:pRg st="3" end="3"/>
                                            </p:txEl>
                                          </p:spTgt>
                                        </p:tgtEl>
                                      </p:cBhvr>
                                    </p:animEffect>
                                  </p:childTnLst>
                                </p:cTn>
                              </p:par>
                            </p:childTnLst>
                          </p:cTn>
                        </p:par>
                        <p:par>
                          <p:cTn id="20" fill="hold" nodeType="afterGroup">
                            <p:stCondLst>
                              <p:cond delay="6000"/>
                            </p:stCondLst>
                            <p:childTnLst>
                              <p:par>
                                <p:cTn id="21" presetID="5" presetClass="entr" presetSubtype="10" fill="hold" grpId="0" nodeType="afterEffect">
                                  <p:stCondLst>
                                    <p:cond delay="1000"/>
                                  </p:stCondLst>
                                  <p:childTnLst>
                                    <p:set>
                                      <p:cBhvr>
                                        <p:cTn id="22" dur="1" fill="hold">
                                          <p:stCondLst>
                                            <p:cond delay="0"/>
                                          </p:stCondLst>
                                        </p:cTn>
                                        <p:tgtEl>
                                          <p:spTgt spid="29699">
                                            <p:txEl>
                                              <p:pRg st="4" end="4"/>
                                            </p:txEl>
                                          </p:spTgt>
                                        </p:tgtEl>
                                        <p:attrNameLst>
                                          <p:attrName>style.visibility</p:attrName>
                                        </p:attrNameLst>
                                      </p:cBhvr>
                                      <p:to>
                                        <p:strVal val="visible"/>
                                      </p:to>
                                    </p:set>
                                    <p:animEffect transition="in" filter="checkerboard(across)">
                                      <p:cBhvr>
                                        <p:cTn id="23" dur="500"/>
                                        <p:tgtEl>
                                          <p:spTgt spid="296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autoUpdateAnimBg="0" advAuto="100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rrowheads="1"/>
          </p:cNvSpPr>
          <p:nvPr>
            <p:ph type="title"/>
          </p:nvPr>
        </p:nvSpPr>
        <p:spPr>
          <a:xfrm>
            <a:off x="2344738" y="0"/>
            <a:ext cx="6340475" cy="981075"/>
          </a:xfrm>
          <a:noFill/>
        </p:spPr>
        <p:txBody>
          <a:bodyPr lIns="90488" tIns="44450" rIns="90488" bIns="44450"/>
          <a:lstStyle/>
          <a:p>
            <a:pPr eaLnBrk="1" hangingPunct="1"/>
            <a:r>
              <a:rPr lang="en-US" altLang="zh-CN"/>
              <a:t>Cache Organization?</a:t>
            </a:r>
          </a:p>
        </p:txBody>
      </p:sp>
      <p:sp>
        <p:nvSpPr>
          <p:cNvPr id="146435" name="Rectangle 3"/>
          <p:cNvSpPr>
            <a:spLocks noGrp="1" noRot="1" noChangeArrowheads="1"/>
          </p:cNvSpPr>
          <p:nvPr>
            <p:ph idx="1"/>
          </p:nvPr>
        </p:nvSpPr>
        <p:spPr>
          <a:xfrm>
            <a:off x="468313" y="1341438"/>
            <a:ext cx="8477250" cy="4754562"/>
          </a:xfrm>
        </p:spPr>
        <p:txBody>
          <a:bodyPr lIns="90488" tIns="44450" rIns="90488" bIns="44450"/>
          <a:lstStyle/>
          <a:p>
            <a:pPr marL="457200" indent="-457200" eaLnBrk="1" hangingPunct="1">
              <a:lnSpc>
                <a:spcPct val="90000"/>
              </a:lnSpc>
            </a:pPr>
            <a:r>
              <a:rPr lang="en-US" altLang="zh-CN" dirty="0">
                <a:solidFill>
                  <a:srgbClr val="FF0000"/>
                </a:solidFill>
                <a:latin typeface="Comic Sans MS" panose="030F0702030302020204" pitchFamily="66" charset="0"/>
              </a:rPr>
              <a:t>Assume total cache size not changed</a:t>
            </a:r>
            <a:r>
              <a:rPr lang="en-US" altLang="zh-CN" dirty="0">
                <a:latin typeface="Comic Sans MS" panose="030F0702030302020204" pitchFamily="66" charset="0"/>
              </a:rPr>
              <a:t>:</a:t>
            </a:r>
          </a:p>
          <a:p>
            <a:pPr marL="457200" indent="-457200" eaLnBrk="1" hangingPunct="1">
              <a:lnSpc>
                <a:spcPct val="90000"/>
              </a:lnSpc>
            </a:pPr>
            <a:r>
              <a:rPr lang="en-US" altLang="zh-CN" dirty="0">
                <a:latin typeface="Comic Sans MS" panose="030F0702030302020204" pitchFamily="66" charset="0"/>
              </a:rPr>
              <a:t>What happens if:</a:t>
            </a:r>
          </a:p>
          <a:p>
            <a:pPr marL="457200" indent="-457200" eaLnBrk="1" hangingPunct="1">
              <a:lnSpc>
                <a:spcPct val="90000"/>
              </a:lnSpc>
              <a:buFont typeface="Wingdings" panose="05000000000000000000" pitchFamily="2" charset="2"/>
              <a:buNone/>
            </a:pPr>
            <a:endParaRPr lang="en-US" altLang="zh-CN" dirty="0">
              <a:latin typeface="Comic Sans MS" panose="030F0702030302020204" pitchFamily="66" charset="0"/>
            </a:endParaRPr>
          </a:p>
          <a:p>
            <a:pPr marL="457200" indent="-457200" eaLnBrk="1" hangingPunct="1">
              <a:lnSpc>
                <a:spcPct val="90000"/>
              </a:lnSpc>
              <a:buFontTx/>
              <a:buAutoNum type="arabicParenR"/>
            </a:pPr>
            <a:r>
              <a:rPr lang="en-US" altLang="zh-CN" dirty="0">
                <a:latin typeface="Comic Sans MS" panose="030F0702030302020204" pitchFamily="66" charset="0"/>
              </a:rPr>
              <a:t>Change Block Size: </a:t>
            </a:r>
          </a:p>
          <a:p>
            <a:pPr marL="457200" indent="-457200" eaLnBrk="1" hangingPunct="1">
              <a:lnSpc>
                <a:spcPct val="90000"/>
              </a:lnSpc>
              <a:buFontTx/>
              <a:buAutoNum type="arabicParenR"/>
            </a:pPr>
            <a:endParaRPr lang="en-US" altLang="zh-CN" dirty="0">
              <a:latin typeface="Comic Sans MS" panose="030F0702030302020204" pitchFamily="66" charset="0"/>
            </a:endParaRPr>
          </a:p>
          <a:p>
            <a:pPr marL="457200" indent="-457200" eaLnBrk="1" hangingPunct="1">
              <a:lnSpc>
                <a:spcPct val="90000"/>
              </a:lnSpc>
              <a:buFontTx/>
              <a:buAutoNum type="arabicParenR"/>
            </a:pPr>
            <a:r>
              <a:rPr lang="en-US" altLang="zh-CN" dirty="0">
                <a:latin typeface="Comic Sans MS" panose="030F0702030302020204" pitchFamily="66" charset="0"/>
              </a:rPr>
              <a:t>Change Associativity: </a:t>
            </a:r>
            <a:br>
              <a:rPr lang="en-US" altLang="zh-CN" dirty="0">
                <a:latin typeface="Comic Sans MS" panose="030F0702030302020204" pitchFamily="66" charset="0"/>
              </a:rPr>
            </a:br>
            <a:endParaRPr lang="en-US" altLang="zh-CN" dirty="0">
              <a:latin typeface="Comic Sans MS" panose="030F0702030302020204" pitchFamily="66" charset="0"/>
            </a:endParaRPr>
          </a:p>
          <a:p>
            <a:pPr marL="457200" indent="-457200" eaLnBrk="1" hangingPunct="1">
              <a:lnSpc>
                <a:spcPct val="90000"/>
              </a:lnSpc>
              <a:buFont typeface="Wingdings" panose="05000000000000000000" pitchFamily="2" charset="2"/>
              <a:buNone/>
            </a:pPr>
            <a:r>
              <a:rPr lang="en-US" altLang="zh-CN" dirty="0">
                <a:solidFill>
                  <a:srgbClr val="FF0000"/>
                </a:solidFill>
                <a:latin typeface="Comic Sans MS" panose="030F0702030302020204" pitchFamily="66" charset="0"/>
              </a:rPr>
              <a:t>3)</a:t>
            </a:r>
            <a:r>
              <a:rPr lang="en-US" altLang="zh-CN" dirty="0">
                <a:latin typeface="Comic Sans MS" panose="030F0702030302020204" pitchFamily="66" charset="0"/>
              </a:rPr>
              <a:t> Change Compiler: </a:t>
            </a:r>
          </a:p>
          <a:p>
            <a:pPr marL="457200" indent="-457200" eaLnBrk="1" hangingPunct="1">
              <a:lnSpc>
                <a:spcPct val="90000"/>
              </a:lnSpc>
              <a:buFont typeface="Wingdings" panose="05000000000000000000" pitchFamily="2" charset="2"/>
              <a:buNone/>
            </a:pPr>
            <a:br>
              <a:rPr lang="en-US" altLang="zh-CN" dirty="0">
                <a:latin typeface="Comic Sans MS" panose="030F0702030302020204" pitchFamily="66" charset="0"/>
              </a:rPr>
            </a:br>
            <a:r>
              <a:rPr lang="en-US" altLang="zh-CN" dirty="0">
                <a:latin typeface="Comic Sans MS" panose="030F0702030302020204" pitchFamily="66" charset="0"/>
              </a:rPr>
              <a:t>Which of 3Cs is obviously affected?</a:t>
            </a:r>
          </a:p>
        </p:txBody>
      </p:sp>
    </p:spTree>
  </p:cSld>
  <p:clrMapOvr>
    <a:masterClrMapping/>
  </p:clrMapOvr>
  <p:transition spd="slow">
    <p:pull dir="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rrowheads="1"/>
          </p:cNvSpPr>
          <p:nvPr>
            <p:ph type="title"/>
          </p:nvPr>
        </p:nvSpPr>
        <p:spPr>
          <a:xfrm>
            <a:off x="214313" y="0"/>
            <a:ext cx="8548687" cy="1295400"/>
          </a:xfrm>
        </p:spPr>
        <p:txBody>
          <a:bodyPr/>
          <a:lstStyle/>
          <a:p>
            <a:pPr eaLnBrk="1" hangingPunct="1"/>
            <a:r>
              <a:rPr lang="en-US" altLang="zh-CN" sz="2400"/>
              <a:t>1st Miss Rate Reduction Technique: </a:t>
            </a:r>
            <a:r>
              <a:rPr lang="en-US" altLang="zh-CN" sz="2800">
                <a:solidFill>
                  <a:srgbClr val="0000FF"/>
                </a:solidFill>
              </a:rPr>
              <a:t>Larger Block Size</a:t>
            </a:r>
            <a:r>
              <a:rPr lang="en-US" altLang="zh-CN" sz="2400"/>
              <a:t> </a:t>
            </a:r>
            <a:r>
              <a:rPr lang="en-US" altLang="zh-CN" sz="2000"/>
              <a:t>(fixed size&amp;assoc)</a:t>
            </a:r>
            <a:endParaRPr lang="en-US" altLang="zh-CN" sz="2400"/>
          </a:p>
        </p:txBody>
      </p:sp>
      <p:sp>
        <p:nvSpPr>
          <p:cNvPr id="148483" name="Rectangle 3"/>
          <p:cNvSpPr>
            <a:spLocks noGrp="1" noRot="1" noChangeArrowheads="1"/>
          </p:cNvSpPr>
          <p:nvPr>
            <p:ph idx="1"/>
          </p:nvPr>
        </p:nvSpPr>
        <p:spPr>
          <a:xfrm>
            <a:off x="323850" y="1412875"/>
            <a:ext cx="8610600" cy="4724400"/>
          </a:xfrm>
        </p:spPr>
        <p:txBody>
          <a:bodyPr/>
          <a:lstStyle/>
          <a:p>
            <a:pPr marL="285750" indent="-285750" eaLnBrk="1" hangingPunct="1">
              <a:lnSpc>
                <a:spcPct val="90000"/>
              </a:lnSpc>
            </a:pPr>
            <a:r>
              <a:rPr lang="en-US" altLang="zh-CN" sz="2800">
                <a:solidFill>
                  <a:srgbClr val="000000"/>
                </a:solidFill>
                <a:latin typeface="Comic Sans MS" panose="030F0702030302020204" pitchFamily="66" charset="0"/>
              </a:rPr>
              <a:t>Larger blocks decrease the compulsory miss rate by taking advantage of spatial locality.</a:t>
            </a:r>
            <a:r>
              <a:rPr lang="en-US" altLang="zh-CN" sz="2800">
                <a:solidFill>
                  <a:schemeClr val="hlink"/>
                </a:solidFill>
                <a:latin typeface="Comic Sans MS" panose="030F0702030302020204" pitchFamily="66" charset="0"/>
              </a:rPr>
              <a:t> </a:t>
            </a:r>
          </a:p>
          <a:p>
            <a:pPr marL="285750" indent="-285750" eaLnBrk="1" hangingPunct="1">
              <a:lnSpc>
                <a:spcPct val="90000"/>
              </a:lnSpc>
            </a:pPr>
            <a:r>
              <a:rPr lang="en-US" altLang="zh-CN" sz="2800">
                <a:solidFill>
                  <a:srgbClr val="FF0000"/>
                </a:solidFill>
                <a:latin typeface="Comic Sans MS" panose="030F0702030302020204" pitchFamily="66" charset="0"/>
              </a:rPr>
              <a:t>Drawback</a:t>
            </a:r>
            <a:r>
              <a:rPr lang="en-US" altLang="zh-CN" sz="2800">
                <a:solidFill>
                  <a:srgbClr val="0000FF"/>
                </a:solidFill>
                <a:latin typeface="Comic Sans MS" panose="030F0702030302020204" pitchFamily="66" charset="0"/>
              </a:rPr>
              <a:t>--curve is U-shaped</a:t>
            </a:r>
            <a:r>
              <a:rPr lang="en-US" altLang="zh-CN" i="1">
                <a:solidFill>
                  <a:srgbClr val="0000FF"/>
                </a:solidFill>
                <a:latin typeface="Palatino" pitchFamily="18" charset="0"/>
              </a:rPr>
              <a:t> </a:t>
            </a:r>
            <a:endParaRPr lang="en-US" altLang="zh-CN">
              <a:solidFill>
                <a:srgbClr val="0000FF"/>
              </a:solidFill>
            </a:endParaRPr>
          </a:p>
          <a:p>
            <a:pPr marL="685800" lvl="1" indent="-228600" eaLnBrk="1" hangingPunct="1">
              <a:lnSpc>
                <a:spcPct val="90000"/>
              </a:lnSpc>
            </a:pPr>
            <a:r>
              <a:rPr lang="en-US" altLang="zh-CN" sz="2000">
                <a:solidFill>
                  <a:srgbClr val="000000"/>
                </a:solidFill>
                <a:latin typeface="Comic Sans MS" panose="030F0702030302020204" pitchFamily="66" charset="0"/>
              </a:rPr>
              <a:t>However, they may increase the </a:t>
            </a:r>
            <a:r>
              <a:rPr lang="en-US" altLang="zh-CN" sz="2000">
                <a:solidFill>
                  <a:srgbClr val="0000FF"/>
                </a:solidFill>
                <a:latin typeface="Comic Sans MS" panose="030F0702030302020204" pitchFamily="66" charset="0"/>
              </a:rPr>
              <a:t>miss penalty</a:t>
            </a:r>
            <a:r>
              <a:rPr lang="en-US" altLang="zh-CN" sz="2000">
                <a:solidFill>
                  <a:srgbClr val="000000"/>
                </a:solidFill>
                <a:latin typeface="Comic Sans MS" panose="030F0702030302020204" pitchFamily="66" charset="0"/>
              </a:rPr>
              <a:t> by requiring more data to be fetched per miss.</a:t>
            </a:r>
            <a:r>
              <a:rPr lang="en-US" altLang="zh-CN" sz="2000">
                <a:solidFill>
                  <a:schemeClr val="hlink"/>
                </a:solidFill>
                <a:latin typeface="Comic Sans MS" panose="030F0702030302020204" pitchFamily="66" charset="0"/>
              </a:rPr>
              <a:t> </a:t>
            </a:r>
          </a:p>
          <a:p>
            <a:pPr marL="685800" lvl="1" indent="-228600" eaLnBrk="1" hangingPunct="1">
              <a:lnSpc>
                <a:spcPct val="90000"/>
              </a:lnSpc>
            </a:pPr>
            <a:r>
              <a:rPr lang="en-US" altLang="zh-CN" sz="2000">
                <a:solidFill>
                  <a:srgbClr val="000000"/>
                </a:solidFill>
                <a:latin typeface="Comic Sans MS" panose="030F0702030302020204" pitchFamily="66" charset="0"/>
              </a:rPr>
              <a:t>In addition, they will almost certainly increase </a:t>
            </a:r>
            <a:r>
              <a:rPr lang="en-US" altLang="zh-CN" sz="2000">
                <a:solidFill>
                  <a:srgbClr val="0000FF"/>
                </a:solidFill>
                <a:latin typeface="Comic Sans MS" panose="030F0702030302020204" pitchFamily="66" charset="0"/>
              </a:rPr>
              <a:t>conflict misses</a:t>
            </a:r>
            <a:r>
              <a:rPr lang="en-US" altLang="zh-CN" sz="2000">
                <a:solidFill>
                  <a:srgbClr val="000000"/>
                </a:solidFill>
                <a:latin typeface="Comic Sans MS" panose="030F0702030302020204" pitchFamily="66" charset="0"/>
              </a:rPr>
              <a:t> since fewer blocks can be stored in the cache.</a:t>
            </a:r>
            <a:r>
              <a:rPr lang="en-US" altLang="zh-CN" sz="2000">
                <a:solidFill>
                  <a:schemeClr val="hlink"/>
                </a:solidFill>
                <a:latin typeface="Comic Sans MS" panose="030F0702030302020204" pitchFamily="66" charset="0"/>
              </a:rPr>
              <a:t> </a:t>
            </a:r>
          </a:p>
          <a:p>
            <a:pPr marL="685800" lvl="1" indent="-228600" eaLnBrk="1" hangingPunct="1">
              <a:lnSpc>
                <a:spcPct val="90000"/>
              </a:lnSpc>
            </a:pPr>
            <a:r>
              <a:rPr lang="en-US" altLang="zh-CN" sz="2000">
                <a:solidFill>
                  <a:srgbClr val="000000"/>
                </a:solidFill>
                <a:latin typeface="Comic Sans MS" panose="030F0702030302020204" pitchFamily="66" charset="0"/>
              </a:rPr>
              <a:t>And maybe even </a:t>
            </a:r>
            <a:r>
              <a:rPr lang="en-US" altLang="zh-CN" sz="2000">
                <a:solidFill>
                  <a:srgbClr val="0000FF"/>
                </a:solidFill>
                <a:latin typeface="Comic Sans MS" panose="030F0702030302020204" pitchFamily="66" charset="0"/>
              </a:rPr>
              <a:t>capacity misses</a:t>
            </a:r>
            <a:r>
              <a:rPr lang="en-US" altLang="zh-CN" sz="2000">
                <a:solidFill>
                  <a:srgbClr val="000000"/>
                </a:solidFill>
                <a:latin typeface="Comic Sans MS" panose="030F0702030302020204" pitchFamily="66" charset="0"/>
              </a:rPr>
              <a:t> in small caches</a:t>
            </a:r>
          </a:p>
          <a:p>
            <a:pPr marL="285750" indent="-285750" eaLnBrk="1" hangingPunct="1">
              <a:lnSpc>
                <a:spcPct val="90000"/>
              </a:lnSpc>
            </a:pPr>
            <a:r>
              <a:rPr lang="en-US" altLang="zh-CN" sz="2800">
                <a:solidFill>
                  <a:srgbClr val="0000FF"/>
                </a:solidFill>
                <a:latin typeface="Comic Sans MS" panose="030F0702030302020204" pitchFamily="66" charset="0"/>
              </a:rPr>
              <a:t>Trade-off</a:t>
            </a:r>
            <a:r>
              <a:rPr lang="en-US" altLang="zh-CN" sz="2800">
                <a:solidFill>
                  <a:schemeClr val="hlink"/>
                </a:solidFill>
                <a:latin typeface="Comic Sans MS" panose="030F0702030302020204" pitchFamily="66" charset="0"/>
              </a:rPr>
              <a:t> </a:t>
            </a:r>
          </a:p>
          <a:p>
            <a:pPr marL="685800" lvl="1" indent="-228600" eaLnBrk="1" hangingPunct="1">
              <a:lnSpc>
                <a:spcPct val="90000"/>
              </a:lnSpc>
            </a:pPr>
            <a:r>
              <a:rPr lang="en-US" altLang="zh-CN" sz="1800">
                <a:latin typeface="Comic Sans MS" panose="030F0702030302020204" pitchFamily="66" charset="0"/>
              </a:rPr>
              <a:t>Trying to </a:t>
            </a:r>
            <a:r>
              <a:rPr lang="en-US" altLang="zh-CN" sz="1800">
                <a:solidFill>
                  <a:srgbClr val="0000FF"/>
                </a:solidFill>
                <a:latin typeface="Comic Sans MS" panose="030F0702030302020204" pitchFamily="66" charset="0"/>
              </a:rPr>
              <a:t>minimize </a:t>
            </a:r>
            <a:r>
              <a:rPr lang="en-US" altLang="zh-CN" sz="1800">
                <a:latin typeface="Comic Sans MS" panose="030F0702030302020204" pitchFamily="66" charset="0"/>
              </a:rPr>
              <a:t>both the </a:t>
            </a:r>
            <a:r>
              <a:rPr lang="en-US" altLang="zh-CN" sz="1800">
                <a:solidFill>
                  <a:srgbClr val="0000FF"/>
                </a:solidFill>
                <a:latin typeface="Comic Sans MS" panose="030F0702030302020204" pitchFamily="66" charset="0"/>
              </a:rPr>
              <a:t>miss rate</a:t>
            </a:r>
            <a:r>
              <a:rPr lang="en-US" altLang="zh-CN" sz="1800">
                <a:latin typeface="Comic Sans MS" panose="030F0702030302020204" pitchFamily="66" charset="0"/>
              </a:rPr>
              <a:t> and the </a:t>
            </a:r>
            <a:r>
              <a:rPr lang="en-US" altLang="zh-CN" sz="1800">
                <a:solidFill>
                  <a:srgbClr val="0000FF"/>
                </a:solidFill>
                <a:latin typeface="Comic Sans MS" panose="030F0702030302020204" pitchFamily="66" charset="0"/>
              </a:rPr>
              <a:t>miss penalty</a:t>
            </a:r>
            <a:r>
              <a:rPr lang="en-US" altLang="zh-CN" sz="1800">
                <a:latin typeface="Comic Sans MS" panose="030F0702030302020204" pitchFamily="66" charset="0"/>
              </a:rPr>
              <a:t>.</a:t>
            </a:r>
          </a:p>
          <a:p>
            <a:pPr marL="685800" lvl="1" indent="-228600" eaLnBrk="1" hangingPunct="1">
              <a:lnSpc>
                <a:spcPct val="90000"/>
              </a:lnSpc>
            </a:pPr>
            <a:r>
              <a:rPr lang="en-US" altLang="zh-CN" sz="1800">
                <a:latin typeface="Comic Sans MS" panose="030F0702030302020204" pitchFamily="66" charset="0"/>
              </a:rPr>
              <a:t>The selection of block size depends on both the </a:t>
            </a:r>
            <a:r>
              <a:rPr lang="en-US" altLang="zh-CN" sz="1800">
                <a:solidFill>
                  <a:srgbClr val="0000FF"/>
                </a:solidFill>
                <a:latin typeface="Comic Sans MS" panose="030F0702030302020204" pitchFamily="66" charset="0"/>
              </a:rPr>
              <a:t>latency</a:t>
            </a:r>
            <a:r>
              <a:rPr lang="en-US" altLang="zh-CN" sz="1800">
                <a:solidFill>
                  <a:schemeClr val="hlink"/>
                </a:solidFill>
                <a:latin typeface="Comic Sans MS" panose="030F0702030302020204" pitchFamily="66" charset="0"/>
              </a:rPr>
              <a:t> </a:t>
            </a:r>
            <a:r>
              <a:rPr lang="en-US" altLang="zh-CN" sz="1800">
                <a:latin typeface="Comic Sans MS" panose="030F0702030302020204" pitchFamily="66" charset="0"/>
              </a:rPr>
              <a:t>and </a:t>
            </a:r>
            <a:r>
              <a:rPr lang="en-US" altLang="zh-CN" sz="1800">
                <a:solidFill>
                  <a:srgbClr val="0000FF"/>
                </a:solidFill>
                <a:latin typeface="Comic Sans MS" panose="030F0702030302020204" pitchFamily="66" charset="0"/>
              </a:rPr>
              <a:t>bandwidth</a:t>
            </a:r>
            <a:r>
              <a:rPr lang="en-US" altLang="zh-CN" sz="1800">
                <a:latin typeface="Comic Sans MS" panose="030F0702030302020204" pitchFamily="66" charset="0"/>
              </a:rPr>
              <a:t> of lower-level memory</a:t>
            </a:r>
          </a:p>
        </p:txBody>
      </p:sp>
    </p:spTree>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rrowheads="1"/>
          </p:cNvSpPr>
          <p:nvPr>
            <p:ph type="title"/>
          </p:nvPr>
        </p:nvSpPr>
        <p:spPr/>
        <p:txBody>
          <a:bodyPr/>
          <a:lstStyle/>
          <a:p>
            <a:pPr eaLnBrk="1" hangingPunct="1"/>
            <a:r>
              <a:rPr lang="en-US" altLang="zh-CN"/>
              <a:t>Miss Rate relates Block size</a:t>
            </a:r>
          </a:p>
        </p:txBody>
      </p:sp>
      <p:graphicFrame>
        <p:nvGraphicFramePr>
          <p:cNvPr id="33849" name="Group 57"/>
          <p:cNvGraphicFramePr>
            <a:graphicFrameLocks noGrp="1"/>
          </p:cNvGraphicFramePr>
          <p:nvPr>
            <p:extLst>
              <p:ext uri="{D42A27DB-BD31-4B8C-83A1-F6EECF244321}">
                <p14:modId xmlns:p14="http://schemas.microsoft.com/office/powerpoint/2010/main" val="3872868901"/>
              </p:ext>
            </p:extLst>
          </p:nvPr>
        </p:nvGraphicFramePr>
        <p:xfrm>
          <a:off x="762000" y="1600200"/>
          <a:ext cx="7391400" cy="3352802"/>
        </p:xfrm>
        <a:graphic>
          <a:graphicData uri="http://schemas.openxmlformats.org/drawingml/2006/table">
            <a:tbl>
              <a:tblPr/>
              <a:tblGrid>
                <a:gridCol w="161607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435100">
                  <a:extLst>
                    <a:ext uri="{9D8B030D-6E8A-4147-A177-3AD203B41FA5}">
                      <a16:colId xmlns:a16="http://schemas.microsoft.com/office/drawing/2014/main" val="20002"/>
                    </a:ext>
                  </a:extLst>
                </a:gridCol>
                <a:gridCol w="1436688">
                  <a:extLst>
                    <a:ext uri="{9D8B030D-6E8A-4147-A177-3AD203B41FA5}">
                      <a16:colId xmlns:a16="http://schemas.microsoft.com/office/drawing/2014/main" val="20003"/>
                    </a:ext>
                  </a:extLst>
                </a:gridCol>
                <a:gridCol w="1436687">
                  <a:extLst>
                    <a:ext uri="{9D8B030D-6E8A-4147-A177-3AD203B41FA5}">
                      <a16:colId xmlns:a16="http://schemas.microsoft.com/office/drawing/2014/main" val="20004"/>
                    </a:ext>
                  </a:extLst>
                </a:gridCol>
              </a:tblGrid>
              <a:tr h="49053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Block size</a:t>
                      </a:r>
                    </a:p>
                  </a:txBody>
                  <a:tcPr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Cache size</a:t>
                      </a:r>
                    </a:p>
                  </a:txBody>
                  <a:tcPr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8895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16K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64K</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256K</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1"/>
                  </a:ext>
                </a:extLst>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16</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8.57%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3.94%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2.04%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1.09%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2"/>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32</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7.24%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2.87%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1.35%</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0.70%</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3"/>
                  </a:ext>
                </a:extLst>
              </a:tr>
              <a:tr h="490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64</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charset="0"/>
                          <a:ea typeface="宋体" pitchFamily="2" charset="-122"/>
                        </a:rPr>
                        <a:t>7.00%</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charset="0"/>
                          <a:ea typeface="宋体" pitchFamily="2" charset="-122"/>
                        </a:rPr>
                        <a:t>2.64%</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1.06%</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0.51%</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4"/>
                  </a:ext>
                </a:extLst>
              </a:tr>
              <a:tr h="4889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128</a:t>
                      </a:r>
                    </a:p>
                  </a:txBody>
                  <a:tcPr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7.78%</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2.77%</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0000"/>
                          </a:solidFill>
                          <a:effectLst/>
                          <a:latin typeface="Arial" charset="0"/>
                          <a:ea typeface="宋体" pitchFamily="2" charset="-122"/>
                        </a:rPr>
                        <a:t>1.02%</a:t>
                      </a:r>
                    </a:p>
                  </a:txBody>
                  <a:tcPr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FF0000"/>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5"/>
                  </a:ext>
                </a:extLst>
              </a:tr>
              <a:tr h="4143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256</a:t>
                      </a:r>
                    </a:p>
                  </a:txBody>
                  <a:tcPr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Arial" charset="0"/>
                          <a:ea typeface="宋体" pitchFamily="2" charset="-122"/>
                        </a:rPr>
                        <a:t>9.51%</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3.29%</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1.15%</a:t>
                      </a:r>
                    </a:p>
                  </a:txBody>
                  <a:tcPr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Arial" charset="0"/>
                          <a:ea typeface="宋体" pitchFamily="2" charset="-122"/>
                        </a:rPr>
                        <a:t>0.49%</a:t>
                      </a:r>
                    </a:p>
                  </a:txBody>
                  <a:tcPr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3849"/>
                                        </p:tgtEl>
                                        <p:attrNameLst>
                                          <p:attrName>style.visibility</p:attrName>
                                        </p:attrNameLst>
                                      </p:cBhvr>
                                      <p:to>
                                        <p:strVal val="visible"/>
                                      </p:to>
                                    </p:set>
                                    <p:animEffect transition="in" filter="checkerboard(across)">
                                      <p:cBhvr>
                                        <p:cTn id="7" dur="500"/>
                                        <p:tgtEl>
                                          <p:spTgt spid="33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3"/>
          <p:cNvSpPr>
            <a:spLocks noGrp="1" noRot="1" noChangeArrowheads="1"/>
          </p:cNvSpPr>
          <p:nvPr>
            <p:ph type="title"/>
          </p:nvPr>
        </p:nvSpPr>
        <p:spPr>
          <a:xfrm>
            <a:off x="285750" y="0"/>
            <a:ext cx="9255125" cy="1052513"/>
          </a:xfrm>
          <a:noFill/>
        </p:spPr>
        <p:txBody>
          <a:bodyPr lIns="90488" tIns="44450" rIns="90488" bIns="44450"/>
          <a:lstStyle/>
          <a:p>
            <a:pPr eaLnBrk="1" hangingPunct="1"/>
            <a:r>
              <a:rPr lang="en-US" altLang="zh-CN" sz="2800"/>
              <a:t>Performance curve is U-shaped</a:t>
            </a:r>
            <a:r>
              <a:rPr lang="en-US" altLang="zh-CN" sz="2400"/>
              <a:t> </a:t>
            </a:r>
          </a:p>
        </p:txBody>
      </p:sp>
      <p:pic>
        <p:nvPicPr>
          <p:cNvPr id="150531"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16000"/>
            <a:ext cx="7918450" cy="500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grpSp>
        <p:nvGrpSpPr>
          <p:cNvPr id="2" name="Group 4"/>
          <p:cNvGrpSpPr>
            <a:grpSpLocks/>
          </p:cNvGrpSpPr>
          <p:nvPr/>
        </p:nvGrpSpPr>
        <p:grpSpPr bwMode="auto">
          <a:xfrm>
            <a:off x="304800" y="2463800"/>
            <a:ext cx="3352800" cy="2744788"/>
            <a:chOff x="192" y="1584"/>
            <a:chExt cx="2112" cy="1729"/>
          </a:xfrm>
        </p:grpSpPr>
        <p:sp>
          <p:nvSpPr>
            <p:cNvPr id="150538" name="Text Box 5"/>
            <p:cNvSpPr txBox="1">
              <a:spLocks noChangeArrowheads="1"/>
            </p:cNvSpPr>
            <p:nvPr/>
          </p:nvSpPr>
          <p:spPr bwMode="auto">
            <a:xfrm>
              <a:off x="192" y="2736"/>
              <a:ext cx="864"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FF0000"/>
                  </a:solidFill>
                  <a:latin typeface="Comic Sans MS" panose="030F0702030302020204" pitchFamily="66" charset="0"/>
                </a:rPr>
                <a:t>Reduced</a:t>
              </a:r>
              <a:r>
                <a:rPr kumimoji="0" lang="en-US" altLang="zh-CN" sz="1800" b="1">
                  <a:solidFill>
                    <a:schemeClr val="accent2"/>
                  </a:solidFill>
                  <a:latin typeface="Comic Sans MS" panose="030F0702030302020204" pitchFamily="66" charset="0"/>
                </a:rPr>
                <a:t> </a:t>
              </a:r>
            </a:p>
            <a:p>
              <a:pPr algn="ctr">
                <a:spcBef>
                  <a:spcPct val="0"/>
                </a:spcBef>
                <a:buClrTx/>
                <a:buSzTx/>
                <a:buFontTx/>
                <a:buNone/>
              </a:pPr>
              <a:r>
                <a:rPr kumimoji="0" lang="en-US" altLang="zh-CN" sz="1800" b="1">
                  <a:solidFill>
                    <a:srgbClr val="FF0000"/>
                  </a:solidFill>
                  <a:latin typeface="Comic Sans MS" panose="030F0702030302020204" pitchFamily="66" charset="0"/>
                </a:rPr>
                <a:t>compulsory</a:t>
              </a:r>
            </a:p>
            <a:p>
              <a:pPr algn="ctr">
                <a:spcBef>
                  <a:spcPct val="0"/>
                </a:spcBef>
                <a:buClrTx/>
                <a:buSzTx/>
                <a:buFontTx/>
                <a:buNone/>
              </a:pPr>
              <a:r>
                <a:rPr kumimoji="0" lang="en-US" altLang="zh-CN" sz="1800" b="1">
                  <a:solidFill>
                    <a:srgbClr val="FF0000"/>
                  </a:solidFill>
                  <a:latin typeface="Comic Sans MS" panose="030F0702030302020204" pitchFamily="66" charset="0"/>
                </a:rPr>
                <a:t>misses</a:t>
              </a:r>
            </a:p>
          </p:txBody>
        </p:sp>
        <p:sp>
          <p:nvSpPr>
            <p:cNvPr id="150539" name="Oval 6"/>
            <p:cNvSpPr>
              <a:spLocks noChangeArrowheads="1"/>
            </p:cNvSpPr>
            <p:nvPr/>
          </p:nvSpPr>
          <p:spPr bwMode="auto">
            <a:xfrm>
              <a:off x="1056" y="1584"/>
              <a:ext cx="1248" cy="528"/>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40" name="Line 7"/>
            <p:cNvSpPr>
              <a:spLocks noChangeShapeType="1"/>
            </p:cNvSpPr>
            <p:nvPr/>
          </p:nvSpPr>
          <p:spPr bwMode="auto">
            <a:xfrm flipH="1">
              <a:off x="912" y="2064"/>
              <a:ext cx="480" cy="576"/>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grpSp>
        <p:nvGrpSpPr>
          <p:cNvPr id="3" name="Group 8"/>
          <p:cNvGrpSpPr>
            <a:grpSpLocks/>
          </p:cNvGrpSpPr>
          <p:nvPr/>
        </p:nvGrpSpPr>
        <p:grpSpPr bwMode="auto">
          <a:xfrm>
            <a:off x="4419600" y="1701800"/>
            <a:ext cx="3048000" cy="4211638"/>
            <a:chOff x="2784" y="1104"/>
            <a:chExt cx="1920" cy="2653"/>
          </a:xfrm>
        </p:grpSpPr>
        <p:sp>
          <p:nvSpPr>
            <p:cNvPr id="150535" name="Text Box 9"/>
            <p:cNvSpPr txBox="1">
              <a:spLocks noChangeArrowheads="1"/>
            </p:cNvSpPr>
            <p:nvPr/>
          </p:nvSpPr>
          <p:spPr bwMode="auto">
            <a:xfrm>
              <a:off x="3882" y="3168"/>
              <a:ext cx="822" cy="589"/>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solidFill>
                    <a:srgbClr val="0000FF"/>
                  </a:solidFill>
                  <a:latin typeface="Comic Sans MS" panose="030F0702030302020204" pitchFamily="66" charset="0"/>
                </a:rPr>
                <a:t>Increased</a:t>
              </a:r>
            </a:p>
            <a:p>
              <a:pPr algn="ctr">
                <a:spcBef>
                  <a:spcPct val="0"/>
                </a:spcBef>
                <a:buClrTx/>
                <a:buSzTx/>
                <a:buFontTx/>
                <a:buNone/>
              </a:pPr>
              <a:r>
                <a:rPr kumimoji="0" lang="en-US" altLang="zh-CN" sz="1800" b="1">
                  <a:solidFill>
                    <a:srgbClr val="0000FF"/>
                  </a:solidFill>
                  <a:latin typeface="Comic Sans MS" panose="030F0702030302020204" pitchFamily="66" charset="0"/>
                </a:rPr>
                <a:t>Conflict</a:t>
              </a:r>
            </a:p>
            <a:p>
              <a:pPr algn="ctr">
                <a:spcBef>
                  <a:spcPct val="0"/>
                </a:spcBef>
                <a:buClrTx/>
                <a:buSzTx/>
                <a:buFontTx/>
                <a:buNone/>
              </a:pPr>
              <a:r>
                <a:rPr kumimoji="0" lang="en-US" altLang="zh-CN" sz="1800" b="1">
                  <a:solidFill>
                    <a:srgbClr val="0000FF"/>
                  </a:solidFill>
                  <a:latin typeface="Comic Sans MS" panose="030F0702030302020204" pitchFamily="66" charset="0"/>
                </a:rPr>
                <a:t>Misses</a:t>
              </a:r>
            </a:p>
          </p:txBody>
        </p:sp>
        <p:sp>
          <p:nvSpPr>
            <p:cNvPr id="150536" name="Oval 10"/>
            <p:cNvSpPr>
              <a:spLocks noChangeArrowheads="1"/>
            </p:cNvSpPr>
            <p:nvPr/>
          </p:nvSpPr>
          <p:spPr bwMode="auto">
            <a:xfrm>
              <a:off x="2784" y="1104"/>
              <a:ext cx="1248" cy="816"/>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0537" name="Line 11"/>
            <p:cNvSpPr>
              <a:spLocks noChangeShapeType="1"/>
            </p:cNvSpPr>
            <p:nvPr/>
          </p:nvSpPr>
          <p:spPr bwMode="auto">
            <a:xfrm>
              <a:off x="3552" y="1920"/>
              <a:ext cx="672" cy="120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34828" name="Text Box 12"/>
          <p:cNvSpPr txBox="1">
            <a:spLocks noChangeArrowheads="1"/>
          </p:cNvSpPr>
          <p:nvPr/>
        </p:nvSpPr>
        <p:spPr bwMode="auto">
          <a:xfrm>
            <a:off x="395288" y="5876925"/>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000" b="1">
                <a:latin typeface="Comic Sans MS" panose="030F0702030302020204" pitchFamily="66" charset="0"/>
              </a:rPr>
              <a:t>What else drives up block size?</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48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rrowheads="1"/>
          </p:cNvSpPr>
          <p:nvPr>
            <p:ph type="title"/>
          </p:nvPr>
        </p:nvSpPr>
        <p:spPr>
          <a:xfrm>
            <a:off x="357188" y="0"/>
            <a:ext cx="8786812" cy="1143000"/>
          </a:xfrm>
        </p:spPr>
        <p:txBody>
          <a:bodyPr/>
          <a:lstStyle/>
          <a:p>
            <a:pPr eaLnBrk="1" hangingPunct="1"/>
            <a:r>
              <a:rPr lang="en-US" altLang="zh-CN"/>
              <a:t>Example: Larger Block Size</a:t>
            </a:r>
            <a:br>
              <a:rPr lang="en-US" altLang="zh-CN"/>
            </a:br>
            <a:r>
              <a:rPr lang="en-US" altLang="zh-CN"/>
              <a:t>(C-26)</a:t>
            </a:r>
            <a:endParaRPr lang="en-US" altLang="zh-CN" sz="2400"/>
          </a:p>
        </p:txBody>
      </p:sp>
      <p:sp>
        <p:nvSpPr>
          <p:cNvPr id="151555" name="Rectangle 3"/>
          <p:cNvSpPr>
            <a:spLocks noGrp="1" noRot="1" noChangeArrowheads="1"/>
          </p:cNvSpPr>
          <p:nvPr>
            <p:ph idx="1"/>
          </p:nvPr>
        </p:nvSpPr>
        <p:spPr>
          <a:xfrm>
            <a:off x="611188" y="1125538"/>
            <a:ext cx="8261350" cy="4683125"/>
          </a:xfrm>
        </p:spPr>
        <p:txBody>
          <a:bodyPr/>
          <a:lstStyle/>
          <a:p>
            <a:pPr eaLnBrk="1" hangingPunct="1">
              <a:lnSpc>
                <a:spcPct val="90000"/>
              </a:lnSpc>
            </a:pPr>
            <a:r>
              <a:rPr lang="en-US" altLang="zh-CN" dirty="0">
                <a:solidFill>
                  <a:srgbClr val="0000FF"/>
                </a:solidFill>
                <a:latin typeface="Comic Sans MS" panose="030F0702030302020204" pitchFamily="66" charset="0"/>
              </a:rPr>
              <a:t>Assume:</a:t>
            </a:r>
            <a:r>
              <a:rPr lang="en-US" altLang="zh-CN" dirty="0">
                <a:latin typeface="Comic Sans MS" panose="030F0702030302020204" pitchFamily="66" charset="0"/>
              </a:rPr>
              <a:t> memory takes 80 clock cycles of overhead and then delivers 16 bytes every 2 cycles. </a:t>
            </a:r>
          </a:p>
          <a:p>
            <a:pPr eaLnBrk="1" hangingPunct="1">
              <a:lnSpc>
                <a:spcPct val="90000"/>
              </a:lnSpc>
            </a:pPr>
            <a:r>
              <a:rPr lang="en-US" altLang="zh-CN" dirty="0">
                <a:latin typeface="Comic Sans MS" panose="030F0702030302020204" pitchFamily="66" charset="0"/>
              </a:rPr>
              <a:t>1 clock cycle hit time independent of block size.  </a:t>
            </a:r>
          </a:p>
          <a:p>
            <a:pPr eaLnBrk="1" hangingPunct="1">
              <a:lnSpc>
                <a:spcPct val="90000"/>
              </a:lnSpc>
            </a:pPr>
            <a:r>
              <a:rPr lang="en-US" altLang="zh-CN" dirty="0">
                <a:solidFill>
                  <a:srgbClr val="0000FF"/>
                </a:solidFill>
                <a:latin typeface="Comic Sans MS" panose="030F0702030302020204" pitchFamily="66" charset="0"/>
              </a:rPr>
              <a:t>Which block size has the smallest AMAT for each size in Fig.5.17 ?</a:t>
            </a:r>
          </a:p>
          <a:p>
            <a:pPr eaLnBrk="1" hangingPunct="1">
              <a:lnSpc>
                <a:spcPct val="90000"/>
              </a:lnSpc>
            </a:pPr>
            <a:r>
              <a:rPr lang="en-US" altLang="zh-CN" dirty="0">
                <a:solidFill>
                  <a:srgbClr val="FF0000"/>
                </a:solidFill>
                <a:latin typeface="Comic Sans MS" panose="030F0702030302020204" pitchFamily="66" charset="0"/>
              </a:rPr>
              <a:t>Answer:</a:t>
            </a:r>
          </a:p>
          <a:p>
            <a:pPr lvl="1" eaLnBrk="1" hangingPunct="1">
              <a:lnSpc>
                <a:spcPct val="90000"/>
              </a:lnSpc>
              <a:buFont typeface="Wingdings" panose="05000000000000000000" pitchFamily="2" charset="2"/>
              <a:buNone/>
            </a:pPr>
            <a:r>
              <a:rPr lang="en-US" altLang="zh-CN" sz="2400" dirty="0">
                <a:latin typeface="Comic Sans MS" panose="030F0702030302020204" pitchFamily="66" charset="0"/>
              </a:rPr>
              <a:t>AMAT</a:t>
            </a:r>
            <a:r>
              <a:rPr lang="en-US" altLang="zh-CN" sz="2400" baseline="-18000" dirty="0">
                <a:latin typeface="Comic Sans MS" panose="030F0702030302020204" pitchFamily="66" charset="0"/>
              </a:rPr>
              <a:t>16-byte block, 4KB</a:t>
            </a:r>
            <a:r>
              <a:rPr lang="en-US" altLang="zh-CN" sz="2400" dirty="0">
                <a:latin typeface="Comic Sans MS" panose="030F0702030302020204" pitchFamily="66" charset="0"/>
              </a:rPr>
              <a:t> = 1+(8.57%*82)=8.027 </a:t>
            </a:r>
          </a:p>
          <a:p>
            <a:pPr lvl="1" eaLnBrk="1" hangingPunct="1">
              <a:lnSpc>
                <a:spcPct val="90000"/>
              </a:lnSpc>
              <a:buFont typeface="Wingdings" panose="05000000000000000000" pitchFamily="2" charset="2"/>
              <a:buNone/>
            </a:pPr>
            <a:r>
              <a:rPr lang="en-US" altLang="zh-CN" sz="2400" dirty="0">
                <a:latin typeface="Comic Sans MS" panose="030F0702030302020204" pitchFamily="66" charset="0"/>
              </a:rPr>
              <a:t>AMAT</a:t>
            </a:r>
            <a:r>
              <a:rPr lang="en-US" altLang="zh-CN" sz="2400" baseline="-18000" dirty="0">
                <a:latin typeface="Comic Sans MS" panose="030F0702030302020204" pitchFamily="66" charset="0"/>
              </a:rPr>
              <a:t>256-byte block</a:t>
            </a:r>
            <a:r>
              <a:rPr lang="en-US" altLang="zh-CN" sz="2400" dirty="0">
                <a:latin typeface="Comic Sans MS" panose="030F0702030302020204" pitchFamily="66" charset="0"/>
              </a:rPr>
              <a:t>, </a:t>
            </a:r>
            <a:r>
              <a:rPr lang="en-US" altLang="zh-CN" sz="2400" baseline="-18000" dirty="0">
                <a:latin typeface="Comic Sans MS" panose="030F0702030302020204" pitchFamily="66" charset="0"/>
              </a:rPr>
              <a:t>256KB</a:t>
            </a:r>
            <a:r>
              <a:rPr lang="en-US" altLang="zh-CN" sz="2400" dirty="0">
                <a:latin typeface="Comic Sans MS" panose="030F0702030302020204" pitchFamily="66" charset="0"/>
              </a:rPr>
              <a:t>= 1+(0.49%*112)=1.549</a:t>
            </a:r>
          </a:p>
        </p:txBody>
      </p:sp>
      <p:sp>
        <p:nvSpPr>
          <p:cNvPr id="2" name="TextBox 1">
            <a:extLst>
              <a:ext uri="{FF2B5EF4-FFF2-40B4-BE49-F238E27FC236}">
                <a16:creationId xmlns:a16="http://schemas.microsoft.com/office/drawing/2014/main" id="{2840DE3E-0E0B-61C6-DC1B-B1DDABA54EBD}"/>
              </a:ext>
            </a:extLst>
          </p:cNvPr>
          <p:cNvSpPr txBox="1"/>
          <p:nvPr/>
        </p:nvSpPr>
        <p:spPr>
          <a:xfrm>
            <a:off x="1879477" y="4653136"/>
            <a:ext cx="4752528" cy="769441"/>
          </a:xfrm>
          <a:prstGeom prst="rect">
            <a:avLst/>
          </a:prstGeom>
          <a:noFill/>
        </p:spPr>
        <p:txBody>
          <a:bodyPr wrap="square" rtlCol="0">
            <a:spAutoFit/>
          </a:bodyPr>
          <a:lstStyle/>
          <a:p>
            <a:pPr algn="ctr"/>
            <a:r>
              <a:rPr lang="en-CN" dirty="0"/>
              <a:t>查前</a:t>
            </a:r>
            <a:r>
              <a:rPr lang="en-US" altLang="zh-CN" dirty="0"/>
              <a:t>2</a:t>
            </a:r>
            <a:r>
              <a:rPr lang="zh-CN" altLang="en-US" dirty="0"/>
              <a:t>页的表就好</a:t>
            </a:r>
            <a:endParaRPr lang="en-CN" dirty="0"/>
          </a:p>
        </p:txBody>
      </p:sp>
    </p:spTree>
  </p:cSld>
  <p:clrMapOvr>
    <a:masterClrMapping/>
  </p:clrMapOvr>
  <p:transition spd="slow">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84CBC-54AA-44F1-6F48-53A215F536EF}"/>
              </a:ext>
            </a:extLst>
          </p:cNvPr>
          <p:cNvSpPr>
            <a:spLocks noGrp="1"/>
          </p:cNvSpPr>
          <p:nvPr>
            <p:ph type="title"/>
          </p:nvPr>
        </p:nvSpPr>
        <p:spPr/>
        <p:txBody>
          <a:bodyPr/>
          <a:lstStyle/>
          <a:p>
            <a:endParaRPr lang="en-CN"/>
          </a:p>
        </p:txBody>
      </p:sp>
      <p:sp>
        <p:nvSpPr>
          <p:cNvPr id="3" name="Content Placeholder 2">
            <a:extLst>
              <a:ext uri="{FF2B5EF4-FFF2-40B4-BE49-F238E27FC236}">
                <a16:creationId xmlns:a16="http://schemas.microsoft.com/office/drawing/2014/main" id="{B6AD400E-988B-4BAF-0325-332F32771B14}"/>
              </a:ext>
            </a:extLst>
          </p:cNvPr>
          <p:cNvSpPr>
            <a:spLocks noGrp="1"/>
          </p:cNvSpPr>
          <p:nvPr>
            <p:ph idx="1"/>
          </p:nvPr>
        </p:nvSpPr>
        <p:spPr/>
        <p:txBody>
          <a:bodyPr/>
          <a:lstStyle/>
          <a:p>
            <a:endParaRPr lang="en-CN"/>
          </a:p>
        </p:txBody>
      </p:sp>
    </p:spTree>
    <p:extLst>
      <p:ext uri="{BB962C8B-B14F-4D97-AF65-F5344CB8AC3E}">
        <p14:creationId xmlns:p14="http://schemas.microsoft.com/office/powerpoint/2010/main" val="1785634905"/>
      </p:ext>
    </p:extLst>
  </p:cSld>
  <p:clrMapOvr>
    <a:masterClrMapping/>
  </p:clrMapOvr>
  <p:transition spd="slow">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11"/>
          <p:cNvSpPr>
            <a:spLocks noGrp="1" noRot="1" noChangeArrowheads="1"/>
          </p:cNvSpPr>
          <p:nvPr>
            <p:ph type="title"/>
          </p:nvPr>
        </p:nvSpPr>
        <p:spPr>
          <a:xfrm>
            <a:off x="357188" y="188913"/>
            <a:ext cx="8786812" cy="936625"/>
          </a:xfrm>
        </p:spPr>
        <p:txBody>
          <a:bodyPr/>
          <a:lstStyle/>
          <a:p>
            <a:pPr eaLnBrk="1" hangingPunct="1"/>
            <a:r>
              <a:rPr lang="en-US" altLang="zh-CN" sz="2800"/>
              <a:t>2</a:t>
            </a:r>
            <a:r>
              <a:rPr lang="en-US" altLang="zh-CN" sz="2800" baseline="30000"/>
              <a:t>nd</a:t>
            </a:r>
            <a:r>
              <a:rPr lang="en-US" altLang="zh-CN" sz="2800"/>
              <a:t> Miss Rate Reduction Technique: </a:t>
            </a:r>
            <a:br>
              <a:rPr lang="en-US" altLang="zh-CN" sz="2800"/>
            </a:br>
            <a:r>
              <a:rPr lang="en-US" altLang="zh-CN">
                <a:solidFill>
                  <a:srgbClr val="0000FF"/>
                </a:solidFill>
              </a:rPr>
              <a:t>Larger Caches</a:t>
            </a:r>
            <a:endParaRPr lang="en-US" altLang="zh-CN"/>
          </a:p>
        </p:txBody>
      </p:sp>
      <p:sp>
        <p:nvSpPr>
          <p:cNvPr id="152579" name="Rectangle 2"/>
          <p:cNvSpPr>
            <a:spLocks noGrp="1" noRot="1" noChangeArrowheads="1"/>
          </p:cNvSpPr>
          <p:nvPr>
            <p:ph idx="1"/>
          </p:nvPr>
        </p:nvSpPr>
        <p:spPr>
          <a:xfrm>
            <a:off x="358775" y="5445125"/>
            <a:ext cx="8785225" cy="762000"/>
          </a:xfrm>
        </p:spPr>
        <p:txBody>
          <a:bodyPr/>
          <a:lstStyle/>
          <a:p>
            <a:pPr marL="285750" indent="-285750" eaLnBrk="1" hangingPunct="1">
              <a:lnSpc>
                <a:spcPct val="90000"/>
              </a:lnSpc>
            </a:pPr>
            <a:r>
              <a:rPr lang="en-US" altLang="zh-CN" sz="2400">
                <a:solidFill>
                  <a:srgbClr val="0000FF"/>
                </a:solidFill>
                <a:latin typeface="Comic Sans MS" panose="030F0702030302020204" pitchFamily="66" charset="0"/>
              </a:rPr>
              <a:t>rule of thumb:</a:t>
            </a:r>
            <a:r>
              <a:rPr lang="en-US" altLang="zh-CN" sz="2400">
                <a:latin typeface="Comic Sans MS" panose="030F0702030302020204" pitchFamily="66" charset="0"/>
              </a:rPr>
              <a:t> 2 x size =&gt; 25% cut in miss rate</a:t>
            </a:r>
          </a:p>
          <a:p>
            <a:pPr marL="285750" indent="-285750" eaLnBrk="1" hangingPunct="1">
              <a:lnSpc>
                <a:spcPct val="90000"/>
              </a:lnSpc>
            </a:pPr>
            <a:r>
              <a:rPr lang="en-US" altLang="zh-CN" sz="2400">
                <a:latin typeface="Comic Sans MS" panose="030F0702030302020204" pitchFamily="66" charset="0"/>
              </a:rPr>
              <a:t>What does it reduce ?</a:t>
            </a:r>
          </a:p>
        </p:txBody>
      </p:sp>
      <p:pic>
        <p:nvPicPr>
          <p:cNvPr id="152580"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981075"/>
            <a:ext cx="7134225" cy="4459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pSp>
        <p:nvGrpSpPr>
          <p:cNvPr id="2" name="Group 4"/>
          <p:cNvGrpSpPr>
            <a:grpSpLocks/>
          </p:cNvGrpSpPr>
          <p:nvPr/>
        </p:nvGrpSpPr>
        <p:grpSpPr bwMode="auto">
          <a:xfrm>
            <a:off x="1835150" y="2276475"/>
            <a:ext cx="990600" cy="2209800"/>
            <a:chOff x="1200" y="1440"/>
            <a:chExt cx="624" cy="1392"/>
          </a:xfrm>
        </p:grpSpPr>
        <p:sp>
          <p:nvSpPr>
            <p:cNvPr id="152586" name="Line 5"/>
            <p:cNvSpPr>
              <a:spLocks noChangeShapeType="1"/>
            </p:cNvSpPr>
            <p:nvPr/>
          </p:nvSpPr>
          <p:spPr bwMode="auto">
            <a:xfrm flipV="1">
              <a:off x="1776" y="1440"/>
              <a:ext cx="0" cy="1392"/>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7" name="Line 6"/>
            <p:cNvSpPr>
              <a:spLocks noChangeShapeType="1"/>
            </p:cNvSpPr>
            <p:nvPr/>
          </p:nvSpPr>
          <p:spPr bwMode="auto">
            <a:xfrm flipH="1">
              <a:off x="1200" y="1440"/>
              <a:ext cx="624"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3" name="Group 7"/>
          <p:cNvGrpSpPr>
            <a:grpSpLocks/>
          </p:cNvGrpSpPr>
          <p:nvPr/>
        </p:nvGrpSpPr>
        <p:grpSpPr bwMode="auto">
          <a:xfrm>
            <a:off x="1908175" y="2781300"/>
            <a:ext cx="1676400" cy="1752600"/>
            <a:chOff x="1296" y="1776"/>
            <a:chExt cx="1056" cy="1104"/>
          </a:xfrm>
        </p:grpSpPr>
        <p:sp>
          <p:nvSpPr>
            <p:cNvPr id="152584" name="Line 8"/>
            <p:cNvSpPr>
              <a:spLocks noChangeShapeType="1"/>
            </p:cNvSpPr>
            <p:nvPr/>
          </p:nvSpPr>
          <p:spPr bwMode="auto">
            <a:xfrm flipV="1">
              <a:off x="2304" y="1776"/>
              <a:ext cx="0" cy="1104"/>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52585" name="Line 9"/>
            <p:cNvSpPr>
              <a:spLocks noChangeShapeType="1"/>
            </p:cNvSpPr>
            <p:nvPr/>
          </p:nvSpPr>
          <p:spPr bwMode="auto">
            <a:xfrm flipH="1">
              <a:off x="1296" y="1776"/>
              <a:ext cx="1056"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52583" name="Rectangle 10"/>
          <p:cNvSpPr>
            <a:spLocks noChangeArrowheads="1"/>
          </p:cNvSpPr>
          <p:nvPr/>
        </p:nvSpPr>
        <p:spPr bwMode="auto">
          <a:xfrm>
            <a:off x="5791200" y="1828800"/>
            <a:ext cx="2620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3600" b="1">
                <a:solidFill>
                  <a:srgbClr val="0000FF"/>
                </a:solidFill>
                <a:latin typeface="Comic Sans MS" panose="030F0702030302020204" pitchFamily="66" charset="0"/>
              </a:rPr>
              <a:t>Cache Size</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rrowheads="1"/>
          </p:cNvSpPr>
          <p:nvPr>
            <p:ph type="title"/>
          </p:nvPr>
        </p:nvSpPr>
        <p:spPr>
          <a:xfrm>
            <a:off x="285750" y="0"/>
            <a:ext cx="8659813" cy="936625"/>
          </a:xfrm>
        </p:spPr>
        <p:txBody>
          <a:bodyPr/>
          <a:lstStyle/>
          <a:p>
            <a:pPr eaLnBrk="1" hangingPunct="1"/>
            <a:r>
              <a:rPr lang="en-US" altLang="zh-CN" dirty="0"/>
              <a:t>Pro. Vs. cons for large caches</a:t>
            </a:r>
          </a:p>
        </p:txBody>
      </p:sp>
      <p:sp>
        <p:nvSpPr>
          <p:cNvPr id="153603" name="Rectangle 3"/>
          <p:cNvSpPr>
            <a:spLocks noGrp="1" noRot="1" noChangeArrowheads="1"/>
          </p:cNvSpPr>
          <p:nvPr>
            <p:ph idx="1"/>
          </p:nvPr>
        </p:nvSpPr>
        <p:spPr>
          <a:xfrm>
            <a:off x="73024" y="909861"/>
            <a:ext cx="9134476" cy="2089150"/>
          </a:xfrm>
        </p:spPr>
        <p:txBody>
          <a:bodyPr/>
          <a:lstStyle/>
          <a:p>
            <a:pPr eaLnBrk="1" hangingPunct="1"/>
            <a:r>
              <a:rPr lang="en-US" altLang="zh-CN" sz="2400" dirty="0">
                <a:solidFill>
                  <a:srgbClr val="0000FF"/>
                </a:solidFill>
                <a:latin typeface="Comic Sans MS" panose="030F0702030302020204" pitchFamily="66" charset="0"/>
              </a:rPr>
              <a:t>Pro</a:t>
            </a:r>
            <a:r>
              <a:rPr lang="en-US" altLang="zh-CN" sz="2400" dirty="0">
                <a:latin typeface="Comic Sans MS" panose="030F0702030302020204" pitchFamily="66" charset="0"/>
              </a:rPr>
              <a:t>.</a:t>
            </a:r>
          </a:p>
          <a:p>
            <a:pPr lvl="1" eaLnBrk="1" hangingPunct="1"/>
            <a:r>
              <a:rPr lang="en-US" altLang="zh-CN" sz="2000" dirty="0">
                <a:latin typeface="Comic Sans MS" panose="030F0702030302020204" pitchFamily="66" charset="0"/>
              </a:rPr>
              <a:t>Reduce capacity misses (</a:t>
            </a:r>
            <a:r>
              <a:rPr lang="zh-CN" altLang="en-US" sz="2000" dirty="0">
                <a:latin typeface="Comic Sans MS" panose="030F0702030302020204" pitchFamily="66" charset="0"/>
              </a:rPr>
              <a:t>表格里无</a:t>
            </a:r>
            <a:r>
              <a:rPr lang="en-US" altLang="zh-CN" sz="2000" dirty="0">
                <a:latin typeface="Comic Sans MS" panose="030F0702030302020204" pitchFamily="66" charset="0"/>
              </a:rPr>
              <a:t>)</a:t>
            </a:r>
          </a:p>
          <a:p>
            <a:pPr eaLnBrk="1" hangingPunct="1"/>
            <a:r>
              <a:rPr lang="en-US" altLang="zh-CN" sz="2400" dirty="0">
                <a:solidFill>
                  <a:srgbClr val="0000FF"/>
                </a:solidFill>
                <a:latin typeface="Comic Sans MS" panose="030F0702030302020204" pitchFamily="66" charset="0"/>
              </a:rPr>
              <a:t>Con.</a:t>
            </a:r>
          </a:p>
          <a:p>
            <a:pPr lvl="1"/>
            <a:r>
              <a:rPr lang="en-US" altLang="zh-CN" sz="2000" dirty="0">
                <a:latin typeface="Comic Sans MS" panose="030F0702030302020204" pitchFamily="66" charset="0"/>
              </a:rPr>
              <a:t>Longer hit time,  Higher cost, </a:t>
            </a:r>
            <a:r>
              <a:rPr lang="en-US" altLang="zh-CN" sz="2000" dirty="0">
                <a:solidFill>
                  <a:schemeClr val="tx2"/>
                </a:solidFill>
                <a:latin typeface="Comic Sans MS" panose="030F0702030302020204" pitchFamily="66" charset="0"/>
              </a:rPr>
              <a:t>AMAT curve is U-shaped</a:t>
            </a:r>
            <a:r>
              <a:rPr lang="zh-CN" altLang="en-US" sz="2000" dirty="0">
                <a:solidFill>
                  <a:schemeClr val="tx2"/>
                </a:solidFill>
                <a:latin typeface="Comic Sans MS" panose="030F0702030302020204" pitchFamily="66" charset="0"/>
              </a:rPr>
              <a:t> ？</a:t>
            </a:r>
            <a:r>
              <a:rPr lang="en-US" altLang="zh-CN" sz="2000" dirty="0">
                <a:latin typeface="Comic Sans MS" panose="030F0702030302020204" pitchFamily="66" charset="0"/>
              </a:rPr>
              <a:t>(</a:t>
            </a:r>
            <a:r>
              <a:rPr lang="zh-CN" altLang="en-US" sz="2000" dirty="0">
                <a:latin typeface="Comic Sans MS" panose="030F0702030302020204" pitchFamily="66" charset="0"/>
              </a:rPr>
              <a:t>表格里无，更大</a:t>
            </a:r>
            <a:r>
              <a:rPr lang="en-US" altLang="zh-CN" sz="2000" dirty="0">
                <a:latin typeface="Comic Sans MS" panose="030F0702030302020204" pitchFamily="66" charset="0"/>
              </a:rPr>
              <a:t>size</a:t>
            </a:r>
            <a:r>
              <a:rPr lang="zh-CN" altLang="en-US" sz="2000" dirty="0">
                <a:latin typeface="Comic Sans MS" panose="030F0702030302020204" pitchFamily="66" charset="0"/>
              </a:rPr>
              <a:t>出现</a:t>
            </a:r>
            <a:r>
              <a:rPr lang="en-US" altLang="zh-CN" sz="2000" dirty="0">
                <a:latin typeface="Comic Sans MS" panose="030F0702030302020204" pitchFamily="66" charset="0"/>
              </a:rPr>
              <a:t>)</a:t>
            </a:r>
            <a:endParaRPr lang="en-US" altLang="zh-CN" sz="2000" dirty="0">
              <a:solidFill>
                <a:schemeClr val="tx2"/>
              </a:solidFill>
              <a:latin typeface="Comic Sans MS" panose="030F0702030302020204" pitchFamily="66" charset="0"/>
            </a:endParaRPr>
          </a:p>
          <a:p>
            <a:pPr eaLnBrk="1" hangingPunct="1"/>
            <a:r>
              <a:rPr lang="en-US" altLang="zh-CN" sz="2400" dirty="0">
                <a:latin typeface="Comic Sans MS" panose="030F0702030302020204" pitchFamily="66" charset="0"/>
              </a:rPr>
              <a:t>Popular in off-chip caches</a:t>
            </a:r>
          </a:p>
        </p:txBody>
      </p:sp>
      <p:graphicFrame>
        <p:nvGraphicFramePr>
          <p:cNvPr id="37892" name="Group 4"/>
          <p:cNvGraphicFramePr>
            <a:graphicFrameLocks noGrp="1"/>
          </p:cNvGraphicFramePr>
          <p:nvPr>
            <p:extLst>
              <p:ext uri="{D42A27DB-BD31-4B8C-83A1-F6EECF244321}">
                <p14:modId xmlns:p14="http://schemas.microsoft.com/office/powerpoint/2010/main" val="2078298120"/>
              </p:ext>
            </p:extLst>
          </p:nvPr>
        </p:nvGraphicFramePr>
        <p:xfrm>
          <a:off x="136525" y="3284538"/>
          <a:ext cx="9007475" cy="3078214"/>
        </p:xfrm>
        <a:graphic>
          <a:graphicData uri="http://schemas.openxmlformats.org/drawingml/2006/table">
            <a:tbl>
              <a:tblPr/>
              <a:tblGrid>
                <a:gridCol w="1616075">
                  <a:extLst>
                    <a:ext uri="{9D8B030D-6E8A-4147-A177-3AD203B41FA5}">
                      <a16:colId xmlns:a16="http://schemas.microsoft.com/office/drawing/2014/main" val="20000"/>
                    </a:ext>
                  </a:extLst>
                </a:gridCol>
                <a:gridCol w="1616075">
                  <a:extLst>
                    <a:ext uri="{9D8B030D-6E8A-4147-A177-3AD203B41FA5}">
                      <a16:colId xmlns:a16="http://schemas.microsoft.com/office/drawing/2014/main" val="20001"/>
                    </a:ext>
                  </a:extLst>
                </a:gridCol>
                <a:gridCol w="1466850">
                  <a:extLst>
                    <a:ext uri="{9D8B030D-6E8A-4147-A177-3AD203B41FA5}">
                      <a16:colId xmlns:a16="http://schemas.microsoft.com/office/drawing/2014/main" val="20002"/>
                    </a:ext>
                  </a:extLst>
                </a:gridCol>
                <a:gridCol w="1435100">
                  <a:extLst>
                    <a:ext uri="{9D8B030D-6E8A-4147-A177-3AD203B41FA5}">
                      <a16:colId xmlns:a16="http://schemas.microsoft.com/office/drawing/2014/main" val="20003"/>
                    </a:ext>
                  </a:extLst>
                </a:gridCol>
                <a:gridCol w="1436688">
                  <a:extLst>
                    <a:ext uri="{9D8B030D-6E8A-4147-A177-3AD203B41FA5}">
                      <a16:colId xmlns:a16="http://schemas.microsoft.com/office/drawing/2014/main" val="20004"/>
                    </a:ext>
                  </a:extLst>
                </a:gridCol>
                <a:gridCol w="1436687">
                  <a:extLst>
                    <a:ext uri="{9D8B030D-6E8A-4147-A177-3AD203B41FA5}">
                      <a16:colId xmlns:a16="http://schemas.microsoft.com/office/drawing/2014/main" val="20005"/>
                    </a:ext>
                  </a:extLst>
                </a:gridCol>
              </a:tblGrid>
              <a:tr h="396195">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Block size</a:t>
                      </a:r>
                    </a:p>
                  </a:txBody>
                  <a:tcPr marT="45701" marB="45701" anchor="ctr" horzOverflow="overflow">
                    <a:lnL cap="flat">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Miss penalty</a:t>
                      </a:r>
                    </a:p>
                  </a:txBody>
                  <a:tcPr marT="45701" marB="45701" anchor="ctr" horzOverflow="overflow">
                    <a:lnL>
                      <a:noFill/>
                    </a:lnL>
                    <a:lnR>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Cache size</a:t>
                      </a:r>
                    </a:p>
                  </a:txBody>
                  <a:tcPr marT="45701" marB="45701" anchor="ctr" horzOverflow="overflow">
                    <a:lnL>
                      <a:noFill/>
                    </a:lnL>
                    <a:lnR cap="flat">
                      <a:noFill/>
                    </a:lnR>
                    <a:lnT w="28575"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96195">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16K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64K</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256K</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1"/>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B050"/>
                          </a:solidFill>
                          <a:effectLst/>
                          <a:latin typeface="Arial" charset="0"/>
                          <a:ea typeface="宋体" pitchFamily="2" charset="-122"/>
                        </a:rPr>
                        <a:t>8.027 (AMAT)</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4.231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2.673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1.894</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2"/>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32</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84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7.082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3.411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2.134</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1.588</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3"/>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64</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7.160</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3.323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1.933</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1.449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4"/>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128</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96</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8.469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3.659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1.979</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charset="0"/>
                          <a:ea typeface="宋体" pitchFamily="2" charset="-122"/>
                        </a:rPr>
                        <a:t>1.470</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12700"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5"/>
                  </a:ext>
                </a:extLst>
              </a:tr>
              <a:tr h="39619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256</a:t>
                      </a:r>
                    </a:p>
                  </a:txBody>
                  <a:tcPr marT="45701" marB="45701" anchor="ctr" horzOverflow="overflow">
                    <a:lnL cap="flat">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112</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11.651</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4.685</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charset="0"/>
                          <a:ea typeface="宋体" pitchFamily="2" charset="-122"/>
                        </a:rPr>
                        <a:t>2.288</a:t>
                      </a:r>
                    </a:p>
                  </a:txBody>
                  <a:tcPr marT="45701" marB="45701" anchor="ctr" horzOverflow="overflow">
                    <a:lnL>
                      <a:noFill/>
                    </a:lnL>
                    <a:lnR>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B050"/>
                          </a:solidFill>
                          <a:effectLst/>
                          <a:latin typeface="Arial" charset="0"/>
                          <a:ea typeface="宋体" pitchFamily="2" charset="-122"/>
                        </a:rPr>
                        <a:t>1.549</a:t>
                      </a:r>
                    </a:p>
                  </a:txBody>
                  <a:tcPr marT="45701" marB="45701" anchor="ctr" horzOverflow="overflow">
                    <a:lnL>
                      <a:noFill/>
                    </a:lnL>
                    <a:lnR cap="flat">
                      <a:noFill/>
                    </a:lnR>
                    <a:lnT w="12700" cap="flat" cmpd="sng" algn="ctr">
                      <a:solidFill>
                        <a:schemeClr val="tx1"/>
                      </a:solidFill>
                      <a:prstDash val="solid"/>
                      <a:round/>
                      <a:headEnd type="none" w="med" len="med"/>
                      <a:tailEnd type="triangle" w="med" len="med"/>
                    </a:lnT>
                    <a:lnB w="28575" cap="flat" cmpd="sng" algn="ctr">
                      <a:solidFill>
                        <a:schemeClr val="tx1"/>
                      </a:solidFill>
                      <a:prstDash val="solid"/>
                      <a:round/>
                      <a:headEnd type="none" w="med" len="med"/>
                      <a:tailEnd type="triangle" w="med" len="med"/>
                    </a:lnB>
                    <a:lnTlToBr>
                      <a:noFill/>
                    </a:lnTlToBr>
                    <a:lnBlToTr>
                      <a:noFill/>
                    </a:lnBlToTr>
                    <a:solidFill>
                      <a:srgbClr val="FFFFCC"/>
                    </a:solidFill>
                  </a:tcPr>
                </a:tc>
                <a:extLst>
                  <a:ext uri="{0D108BD9-81ED-4DB2-BD59-A6C34878D82A}">
                    <a16:rowId xmlns:a16="http://schemas.microsoft.com/office/drawing/2014/main" val="10006"/>
                  </a:ext>
                </a:extLst>
              </a:tr>
            </a:tbl>
          </a:graphicData>
        </a:graphic>
      </p:graphicFrame>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checkerboard(across)">
                                      <p:cBhvr>
                                        <p:cTn id="7" dur="500"/>
                                        <p:tgtEl>
                                          <p:spTgt spid="37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p:txBody>
          <a:bodyPr/>
          <a:lstStyle/>
          <a:p>
            <a:pPr eaLnBrk="1" hangingPunct="1"/>
            <a:r>
              <a:rPr lang="en-US" altLang="zh-CN" sz="2400"/>
              <a:t>3</a:t>
            </a:r>
            <a:r>
              <a:rPr lang="en-US" altLang="zh-CN" sz="2400" baseline="30000"/>
              <a:t>rd</a:t>
            </a:r>
            <a:r>
              <a:rPr lang="en-US" altLang="zh-CN" sz="2400"/>
              <a:t> Miss Rate Reduction Technique: </a:t>
            </a:r>
            <a:br>
              <a:rPr lang="en-US" altLang="zh-CN" sz="2400"/>
            </a:br>
            <a:r>
              <a:rPr lang="en-US" altLang="zh-CN" sz="2800">
                <a:solidFill>
                  <a:srgbClr val="0000FF"/>
                </a:solidFill>
              </a:rPr>
              <a:t>Higher Associativity</a:t>
            </a:r>
            <a:endParaRPr lang="en-US" altLang="zh-CN" sz="2400"/>
          </a:p>
        </p:txBody>
      </p:sp>
      <p:sp>
        <p:nvSpPr>
          <p:cNvPr id="154627" name="Rectangle 3"/>
          <p:cNvSpPr>
            <a:spLocks noGrp="1" noRot="1" noChangeArrowheads="1"/>
          </p:cNvSpPr>
          <p:nvPr>
            <p:ph idx="1"/>
          </p:nvPr>
        </p:nvSpPr>
        <p:spPr>
          <a:xfrm>
            <a:off x="323850" y="1484313"/>
            <a:ext cx="8550275" cy="4683125"/>
          </a:xfrm>
        </p:spPr>
        <p:txBody>
          <a:bodyPr/>
          <a:lstStyle/>
          <a:p>
            <a:pPr marL="285750" indent="-285750" eaLnBrk="1" hangingPunct="1">
              <a:lnSpc>
                <a:spcPct val="90000"/>
              </a:lnSpc>
            </a:pPr>
            <a:r>
              <a:rPr lang="en-US" altLang="zh-CN" sz="2800">
                <a:solidFill>
                  <a:srgbClr val="000000"/>
                </a:solidFill>
                <a:latin typeface="Comic Sans MS" panose="030F0702030302020204" pitchFamily="66" charset="0"/>
              </a:rPr>
              <a:t>Conflict</a:t>
            </a:r>
            <a:r>
              <a:rPr lang="en-US" altLang="zh-CN" sz="2800">
                <a:latin typeface="Comic Sans MS" panose="030F0702030302020204" pitchFamily="66" charset="0"/>
              </a:rPr>
              <a:t> </a:t>
            </a:r>
            <a:r>
              <a:rPr lang="en-US" altLang="zh-CN" sz="2800">
                <a:solidFill>
                  <a:srgbClr val="000000"/>
                </a:solidFill>
                <a:latin typeface="Comic Sans MS" panose="030F0702030302020204" pitchFamily="66" charset="0"/>
              </a:rPr>
              <a:t>misses can be a problem for caches with low associativity (especially direct-mapped). </a:t>
            </a:r>
            <a:endParaRPr lang="en-US" altLang="zh-CN" sz="2800">
              <a:latin typeface="Comic Sans MS" panose="030F0702030302020204" pitchFamily="66" charset="0"/>
            </a:endParaRPr>
          </a:p>
          <a:p>
            <a:pPr marL="285750" indent="-285750" eaLnBrk="1" hangingPunct="1">
              <a:lnSpc>
                <a:spcPct val="90000"/>
              </a:lnSpc>
            </a:pPr>
            <a:r>
              <a:rPr lang="en-US" altLang="zh-CN" sz="2800">
                <a:solidFill>
                  <a:srgbClr val="000000"/>
                </a:solidFill>
                <a:latin typeface="Comic Sans MS" panose="030F0702030302020204" pitchFamily="66" charset="0"/>
              </a:rPr>
              <a:t>With higher associativity decreasing Conflict</a:t>
            </a:r>
            <a:r>
              <a:rPr lang="en-US" altLang="zh-CN" sz="2800">
                <a:latin typeface="Comic Sans MS" panose="030F0702030302020204" pitchFamily="66" charset="0"/>
              </a:rPr>
              <a:t> </a:t>
            </a:r>
            <a:r>
              <a:rPr lang="en-US" altLang="zh-CN" sz="2800">
                <a:solidFill>
                  <a:srgbClr val="000000"/>
                </a:solidFill>
                <a:latin typeface="Comic Sans MS" panose="030F0702030302020204" pitchFamily="66" charset="0"/>
              </a:rPr>
              <a:t>misses to improve miss rate</a:t>
            </a:r>
          </a:p>
          <a:p>
            <a:pPr marL="285750" indent="-285750" eaLnBrk="1" hangingPunct="1">
              <a:lnSpc>
                <a:spcPct val="90000"/>
              </a:lnSpc>
              <a:buFont typeface="Wingdings" panose="05000000000000000000" pitchFamily="2" charset="2"/>
              <a:buNone/>
            </a:pPr>
            <a:r>
              <a:rPr lang="en-US" altLang="zh-CN" sz="3400">
                <a:solidFill>
                  <a:srgbClr val="0000FF"/>
                </a:solidFill>
              </a:rPr>
              <a:t>cache rule of thumb</a:t>
            </a:r>
            <a:r>
              <a:rPr lang="en-US" altLang="zh-CN" sz="3400">
                <a:solidFill>
                  <a:schemeClr val="hlink"/>
                </a:solidFill>
              </a:rPr>
              <a:t> </a:t>
            </a:r>
          </a:p>
          <a:p>
            <a:pPr marL="285750" indent="-285750" eaLnBrk="1" hangingPunct="1">
              <a:lnSpc>
                <a:spcPct val="90000"/>
              </a:lnSpc>
            </a:pPr>
            <a:r>
              <a:rPr lang="en-US" altLang="zh-CN" sz="2400">
                <a:solidFill>
                  <a:srgbClr val="0000FF"/>
                </a:solidFill>
                <a:latin typeface="Comic Sans MS" panose="030F0702030302020204" pitchFamily="66" charset="0"/>
              </a:rPr>
              <a:t>2:1 rule of thumb</a:t>
            </a:r>
            <a:r>
              <a:rPr lang="en-US" altLang="zh-CN" sz="2400">
                <a:solidFill>
                  <a:schemeClr val="hlink"/>
                </a:solidFill>
                <a:latin typeface="Comic Sans MS" panose="030F0702030302020204" pitchFamily="66" charset="0"/>
              </a:rPr>
              <a:t> </a:t>
            </a:r>
            <a:r>
              <a:rPr lang="en-US" altLang="zh-CN" sz="2400" i="1" u="sng">
                <a:solidFill>
                  <a:srgbClr val="FF0000"/>
                </a:solidFill>
                <a:latin typeface="Comic Sans MS" panose="030F0702030302020204" pitchFamily="66" charset="0"/>
              </a:rPr>
              <a:t>a direct-mapped cache of size N has the same miss rate as a 2-way set-associative cache of size N/2. </a:t>
            </a:r>
          </a:p>
          <a:p>
            <a:pPr marL="285750" indent="-285750" eaLnBrk="1" hangingPunct="1">
              <a:lnSpc>
                <a:spcPct val="90000"/>
              </a:lnSpc>
            </a:pPr>
            <a:r>
              <a:rPr lang="en-US" altLang="zh-CN" sz="2400" i="1">
                <a:solidFill>
                  <a:srgbClr val="000000"/>
                </a:solidFill>
                <a:latin typeface="Comic Sans MS" panose="030F0702030302020204" pitchFamily="66" charset="0"/>
              </a:rPr>
              <a:t>Eight-way set associative is for practical purposes as effective in reducing misses for these sized cache as fully associative.</a:t>
            </a:r>
          </a:p>
        </p:txBody>
      </p:sp>
    </p:spTree>
  </p:cSld>
  <p:clrMapOvr>
    <a:masterClrMapping/>
  </p:clrMapOvr>
  <p:transition spd="slow">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a:xfrm>
            <a:off x="214313" y="0"/>
            <a:ext cx="9144000" cy="1071563"/>
          </a:xfrm>
        </p:spPr>
        <p:txBody>
          <a:bodyPr/>
          <a:lstStyle/>
          <a:p>
            <a:pPr eaLnBrk="1" hangingPunct="1"/>
            <a:r>
              <a:rPr lang="en-US" altLang="zh-CN" sz="2400"/>
              <a:t>3</a:t>
            </a:r>
            <a:r>
              <a:rPr lang="en-US" altLang="zh-CN" sz="2400" baseline="30000"/>
              <a:t>rd</a:t>
            </a:r>
            <a:r>
              <a:rPr lang="en-US" altLang="zh-CN" sz="2400"/>
              <a:t>  Hit Time Reduction Technique: </a:t>
            </a:r>
            <a:br>
              <a:rPr lang="en-US" altLang="zh-CN" sz="2400">
                <a:solidFill>
                  <a:srgbClr val="0000FF"/>
                </a:solidFill>
              </a:rPr>
            </a:br>
            <a:r>
              <a:rPr lang="en-US" altLang="zh-CN" sz="2400">
                <a:solidFill>
                  <a:srgbClr val="3366FF"/>
                </a:solidFill>
              </a:rPr>
              <a:t>Avoiding Address Translation during Indexing of the Cache</a:t>
            </a:r>
          </a:p>
        </p:txBody>
      </p:sp>
      <p:sp>
        <p:nvSpPr>
          <p:cNvPr id="47107" name="Rectangle 3"/>
          <p:cNvSpPr>
            <a:spLocks noGrp="1" noRot="1" noChangeArrowheads="1"/>
          </p:cNvSpPr>
          <p:nvPr>
            <p:ph idx="1"/>
          </p:nvPr>
        </p:nvSpPr>
        <p:spPr>
          <a:xfrm>
            <a:off x="611188" y="3429000"/>
            <a:ext cx="8305800" cy="2684463"/>
          </a:xfrm>
        </p:spPr>
        <p:txBody>
          <a:bodyPr/>
          <a:lstStyle/>
          <a:p>
            <a:pPr marL="285750" indent="-285750" eaLnBrk="1" hangingPunct="1">
              <a:lnSpc>
                <a:spcPct val="90000"/>
              </a:lnSpc>
            </a:pPr>
            <a:r>
              <a:rPr lang="en-US" altLang="zh-CN">
                <a:latin typeface="Comic Sans MS" panose="030F0702030302020204" pitchFamily="66" charset="0"/>
              </a:rPr>
              <a:t>Page table is a large data structure in memory</a:t>
            </a:r>
          </a:p>
          <a:p>
            <a:pPr marL="285750" indent="-285750" eaLnBrk="1" hangingPunct="1">
              <a:lnSpc>
                <a:spcPct val="90000"/>
              </a:lnSpc>
            </a:pPr>
            <a:r>
              <a:rPr lang="en-US" altLang="zh-CN">
                <a:solidFill>
                  <a:schemeClr val="tx2"/>
                </a:solidFill>
                <a:latin typeface="Comic Sans MS" panose="030F0702030302020204" pitchFamily="66" charset="0"/>
              </a:rPr>
              <a:t>TWO</a:t>
            </a:r>
            <a:r>
              <a:rPr lang="en-US" altLang="zh-CN">
                <a:latin typeface="Comic Sans MS" panose="030F0702030302020204" pitchFamily="66" charset="0"/>
              </a:rPr>
              <a:t> </a:t>
            </a:r>
            <a:r>
              <a:rPr lang="en-US" altLang="zh-CN">
                <a:solidFill>
                  <a:schemeClr val="tx2"/>
                </a:solidFill>
                <a:latin typeface="Comic Sans MS" panose="030F0702030302020204" pitchFamily="66" charset="0"/>
              </a:rPr>
              <a:t>memory accesses for every load, store, or instruction fetch!!!</a:t>
            </a:r>
          </a:p>
          <a:p>
            <a:pPr marL="285750" indent="-285750" eaLnBrk="1" hangingPunct="1">
              <a:lnSpc>
                <a:spcPct val="90000"/>
              </a:lnSpc>
            </a:pPr>
            <a:r>
              <a:rPr lang="en-US" altLang="zh-CN">
                <a:latin typeface="Comic Sans MS" panose="030F0702030302020204" pitchFamily="66" charset="0"/>
              </a:rPr>
              <a:t>Virtually addressed cache?</a:t>
            </a:r>
          </a:p>
          <a:p>
            <a:pPr marL="685800" lvl="1" indent="-228600" eaLnBrk="1" hangingPunct="1">
              <a:lnSpc>
                <a:spcPct val="90000"/>
              </a:lnSpc>
            </a:pPr>
            <a:r>
              <a:rPr lang="en-US" altLang="zh-CN" sz="2400">
                <a:latin typeface="Comic Sans MS" panose="030F0702030302020204" pitchFamily="66" charset="0"/>
              </a:rPr>
              <a:t>synonym problem</a:t>
            </a:r>
          </a:p>
          <a:p>
            <a:pPr marL="285750" indent="-285750" eaLnBrk="1" hangingPunct="1">
              <a:lnSpc>
                <a:spcPct val="90000"/>
              </a:lnSpc>
            </a:pPr>
            <a:r>
              <a:rPr lang="en-US" altLang="zh-CN">
                <a:latin typeface="Comic Sans MS" panose="030F0702030302020204" pitchFamily="66" charset="0"/>
              </a:rPr>
              <a:t>Cache the address translations?</a:t>
            </a:r>
          </a:p>
        </p:txBody>
      </p:sp>
      <p:grpSp>
        <p:nvGrpSpPr>
          <p:cNvPr id="2" name="Group 4"/>
          <p:cNvGrpSpPr>
            <a:grpSpLocks/>
          </p:cNvGrpSpPr>
          <p:nvPr/>
        </p:nvGrpSpPr>
        <p:grpSpPr bwMode="auto">
          <a:xfrm>
            <a:off x="1187450" y="1412875"/>
            <a:ext cx="6565900" cy="1795463"/>
            <a:chOff x="632" y="885"/>
            <a:chExt cx="4136" cy="1131"/>
          </a:xfrm>
        </p:grpSpPr>
        <p:sp>
          <p:nvSpPr>
            <p:cNvPr id="100357" name="Line 5"/>
            <p:cNvSpPr>
              <a:spLocks noChangeShapeType="1"/>
            </p:cNvSpPr>
            <p:nvPr/>
          </p:nvSpPr>
          <p:spPr bwMode="auto">
            <a:xfrm>
              <a:off x="664" y="1109"/>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8" name="Line 6"/>
            <p:cNvSpPr>
              <a:spLocks noChangeShapeType="1"/>
            </p:cNvSpPr>
            <p:nvPr/>
          </p:nvSpPr>
          <p:spPr bwMode="auto">
            <a:xfrm>
              <a:off x="1288" y="1117"/>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59" name="Line 7"/>
            <p:cNvSpPr>
              <a:spLocks noChangeShapeType="1"/>
            </p:cNvSpPr>
            <p:nvPr/>
          </p:nvSpPr>
          <p:spPr bwMode="auto">
            <a:xfrm flipH="1">
              <a:off x="632" y="1725"/>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0" name="Rectangle 8"/>
            <p:cNvSpPr>
              <a:spLocks noChangeArrowheads="1"/>
            </p:cNvSpPr>
            <p:nvPr/>
          </p:nvSpPr>
          <p:spPr bwMode="auto">
            <a:xfrm>
              <a:off x="696" y="1341"/>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CPU</a:t>
              </a:r>
            </a:p>
          </p:txBody>
        </p:sp>
        <p:sp>
          <p:nvSpPr>
            <p:cNvPr id="100361" name="Rectangle 9"/>
            <p:cNvSpPr>
              <a:spLocks noChangeArrowheads="1"/>
            </p:cNvSpPr>
            <p:nvPr/>
          </p:nvSpPr>
          <p:spPr bwMode="auto">
            <a:xfrm>
              <a:off x="1704" y="933"/>
              <a:ext cx="672" cy="7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Trans-</a:t>
              </a:r>
            </a:p>
            <a:p>
              <a:pPr algn="ctr">
                <a:spcBef>
                  <a:spcPct val="0"/>
                </a:spcBef>
                <a:buClrTx/>
                <a:buSzTx/>
                <a:buFontTx/>
                <a:buNone/>
              </a:pPr>
              <a:r>
                <a:rPr kumimoji="0" lang="en-US" altLang="zh-CN" sz="1800">
                  <a:latin typeface="Comic Sans MS" panose="030F0702030302020204" pitchFamily="66" charset="0"/>
                </a:rPr>
                <a:t>lation</a:t>
              </a:r>
            </a:p>
          </p:txBody>
        </p:sp>
        <p:sp>
          <p:nvSpPr>
            <p:cNvPr id="100362" name="Rectangle 10"/>
            <p:cNvSpPr>
              <a:spLocks noChangeArrowheads="1"/>
            </p:cNvSpPr>
            <p:nvPr/>
          </p:nvSpPr>
          <p:spPr bwMode="auto">
            <a:xfrm>
              <a:off x="2856" y="1133"/>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Cache</a:t>
              </a:r>
            </a:p>
          </p:txBody>
        </p:sp>
        <p:sp>
          <p:nvSpPr>
            <p:cNvPr id="100363" name="Rectangle 11"/>
            <p:cNvSpPr>
              <a:spLocks noChangeArrowheads="1"/>
            </p:cNvSpPr>
            <p:nvPr/>
          </p:nvSpPr>
          <p:spPr bwMode="auto">
            <a:xfrm>
              <a:off x="4096" y="885"/>
              <a:ext cx="672" cy="824"/>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Main</a:t>
              </a:r>
            </a:p>
            <a:p>
              <a:pPr algn="ctr">
                <a:spcBef>
                  <a:spcPct val="0"/>
                </a:spcBef>
                <a:buClrTx/>
                <a:buSzTx/>
                <a:buFontTx/>
                <a:buNone/>
              </a:pPr>
              <a:r>
                <a:rPr kumimoji="0" lang="en-US" altLang="zh-CN" sz="1800">
                  <a:latin typeface="Comic Sans MS" panose="030F0702030302020204" pitchFamily="66" charset="0"/>
                </a:rPr>
                <a:t>Memory</a:t>
              </a:r>
            </a:p>
          </p:txBody>
        </p:sp>
        <p:sp>
          <p:nvSpPr>
            <p:cNvPr id="100364" name="Line 12"/>
            <p:cNvSpPr>
              <a:spLocks noChangeShapeType="1"/>
            </p:cNvSpPr>
            <p:nvPr/>
          </p:nvSpPr>
          <p:spPr bwMode="auto">
            <a:xfrm>
              <a:off x="1296" y="1221"/>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5" name="Line 13"/>
            <p:cNvSpPr>
              <a:spLocks noChangeShapeType="1"/>
            </p:cNvSpPr>
            <p:nvPr/>
          </p:nvSpPr>
          <p:spPr bwMode="auto">
            <a:xfrm>
              <a:off x="2376" y="1221"/>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6" name="Line 14"/>
            <p:cNvSpPr>
              <a:spLocks noChangeShapeType="1"/>
            </p:cNvSpPr>
            <p:nvPr/>
          </p:nvSpPr>
          <p:spPr bwMode="auto">
            <a:xfrm>
              <a:off x="3536" y="1205"/>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7" name="Line 15"/>
            <p:cNvSpPr>
              <a:spLocks noChangeShapeType="1"/>
            </p:cNvSpPr>
            <p:nvPr/>
          </p:nvSpPr>
          <p:spPr bwMode="auto">
            <a:xfrm flipH="1">
              <a:off x="3952" y="1613"/>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8" name="Line 16"/>
            <p:cNvSpPr>
              <a:spLocks noChangeShapeType="1"/>
            </p:cNvSpPr>
            <p:nvPr/>
          </p:nvSpPr>
          <p:spPr bwMode="auto">
            <a:xfrm>
              <a:off x="3960" y="1621"/>
              <a:ext cx="0" cy="36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69" name="Line 17"/>
            <p:cNvSpPr>
              <a:spLocks noChangeShapeType="1"/>
            </p:cNvSpPr>
            <p:nvPr/>
          </p:nvSpPr>
          <p:spPr bwMode="auto">
            <a:xfrm flipH="1">
              <a:off x="1440" y="1989"/>
              <a:ext cx="252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0" name="Line 18"/>
            <p:cNvSpPr>
              <a:spLocks noChangeShapeType="1"/>
            </p:cNvSpPr>
            <p:nvPr/>
          </p:nvSpPr>
          <p:spPr bwMode="auto">
            <a:xfrm flipV="1">
              <a:off x="1448" y="1645"/>
              <a:ext cx="0" cy="3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1" name="Line 19"/>
            <p:cNvSpPr>
              <a:spLocks noChangeShapeType="1"/>
            </p:cNvSpPr>
            <p:nvPr/>
          </p:nvSpPr>
          <p:spPr bwMode="auto">
            <a:xfrm flipH="1">
              <a:off x="1280" y="1653"/>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2" name="Line 20"/>
            <p:cNvSpPr>
              <a:spLocks noChangeShapeType="1"/>
            </p:cNvSpPr>
            <p:nvPr/>
          </p:nvSpPr>
          <p:spPr bwMode="auto">
            <a:xfrm flipV="1">
              <a:off x="3696" y="1621"/>
              <a:ext cx="0" cy="37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3" name="Line 21"/>
            <p:cNvSpPr>
              <a:spLocks noChangeShapeType="1"/>
            </p:cNvSpPr>
            <p:nvPr/>
          </p:nvSpPr>
          <p:spPr bwMode="auto">
            <a:xfrm flipH="1">
              <a:off x="3528" y="1629"/>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4" name="Line 22"/>
            <p:cNvSpPr>
              <a:spLocks noChangeShapeType="1"/>
            </p:cNvSpPr>
            <p:nvPr/>
          </p:nvSpPr>
          <p:spPr bwMode="auto">
            <a:xfrm flipH="1">
              <a:off x="2688" y="1613"/>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5" name="Line 23"/>
            <p:cNvSpPr>
              <a:spLocks noChangeShapeType="1"/>
            </p:cNvSpPr>
            <p:nvPr/>
          </p:nvSpPr>
          <p:spPr bwMode="auto">
            <a:xfrm>
              <a:off x="2688" y="1605"/>
              <a:ext cx="0" cy="36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0376" name="Oval 24"/>
            <p:cNvSpPr>
              <a:spLocks noChangeArrowheads="1"/>
            </p:cNvSpPr>
            <p:nvPr/>
          </p:nvSpPr>
          <p:spPr bwMode="auto">
            <a:xfrm>
              <a:off x="3696" y="1965"/>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0377" name="Rectangle 25"/>
            <p:cNvSpPr>
              <a:spLocks noChangeArrowheads="1"/>
            </p:cNvSpPr>
            <p:nvPr/>
          </p:nvSpPr>
          <p:spPr bwMode="auto">
            <a:xfrm>
              <a:off x="1312" y="1053"/>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VA</a:t>
              </a:r>
            </a:p>
          </p:txBody>
        </p:sp>
        <p:sp>
          <p:nvSpPr>
            <p:cNvPr id="100378" name="Rectangle 26"/>
            <p:cNvSpPr>
              <a:spLocks noChangeArrowheads="1"/>
            </p:cNvSpPr>
            <p:nvPr/>
          </p:nvSpPr>
          <p:spPr bwMode="auto">
            <a:xfrm>
              <a:off x="2392" y="1053"/>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PA</a:t>
              </a:r>
            </a:p>
          </p:txBody>
        </p:sp>
        <p:sp>
          <p:nvSpPr>
            <p:cNvPr id="100379" name="Rectangle 27"/>
            <p:cNvSpPr>
              <a:spLocks noChangeArrowheads="1"/>
            </p:cNvSpPr>
            <p:nvPr/>
          </p:nvSpPr>
          <p:spPr bwMode="auto">
            <a:xfrm>
              <a:off x="3568" y="1037"/>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0380" name="Rectangle 28"/>
            <p:cNvSpPr>
              <a:spLocks noChangeArrowheads="1"/>
            </p:cNvSpPr>
            <p:nvPr/>
          </p:nvSpPr>
          <p:spPr bwMode="auto">
            <a:xfrm>
              <a:off x="2440" y="1661"/>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0381" name="Rectangle 29"/>
            <p:cNvSpPr>
              <a:spLocks noChangeArrowheads="1"/>
            </p:cNvSpPr>
            <p:nvPr/>
          </p:nvSpPr>
          <p:spPr bwMode="auto">
            <a:xfrm>
              <a:off x="1848" y="1837"/>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data</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4" presetClass="entr" presetSubtype="0" fill="hold" grpId="0" nodeType="clickEffect">
                                  <p:stCondLst>
                                    <p:cond delay="0"/>
                                  </p:stCondLst>
                                  <p:childTnLst>
                                    <p:set>
                                      <p:cBhvr>
                                        <p:cTn id="10" dur="1" fill="hold">
                                          <p:stCondLst>
                                            <p:cond delay="0"/>
                                          </p:stCondLst>
                                        </p:cTn>
                                        <p:tgtEl>
                                          <p:spTgt spid="47107">
                                            <p:txEl>
                                              <p:pRg st="0" end="0"/>
                                            </p:txEl>
                                          </p:spTgt>
                                        </p:tgtEl>
                                        <p:attrNameLst>
                                          <p:attrName>style.visibility</p:attrName>
                                        </p:attrNameLst>
                                      </p:cBhvr>
                                      <p:to>
                                        <p:strVal val="visible"/>
                                      </p:to>
                                    </p:set>
                                    <p:anim to="" calcmode="lin" valueType="num">
                                      <p:cBhvr>
                                        <p:cTn id="11" dur="1" fill="hold"/>
                                        <p:tgtEl>
                                          <p:spTgt spid="47107">
                                            <p:txEl>
                                              <p:pRg st="0" end="0"/>
                                            </p:txEl>
                                          </p:spTgt>
                                        </p:tgtEl>
                                        <p:attrNameLst>
                                          <p:attrName/>
                                        </p:attrNameLst>
                                      </p:cBhvr>
                                    </p:anim>
                                  </p:childTnLst>
                                </p:cTn>
                              </p:par>
                            </p:childTnLst>
                          </p:cTn>
                        </p:par>
                      </p:childTnLst>
                    </p:cTn>
                  </p:par>
                  <p:par>
                    <p:cTn id="12" fill="hold" nodeType="clickPar">
                      <p:stCondLst>
                        <p:cond delay="indefinite"/>
                      </p:stCondLst>
                      <p:childTnLst>
                        <p:par>
                          <p:cTn id="13" fill="hold" nodeType="withGroup">
                            <p:stCondLst>
                              <p:cond delay="0"/>
                            </p:stCondLst>
                            <p:childTnLst>
                              <p:par>
                                <p:cTn id="14" presetID="24" presetClass="entr" presetSubtype="0" fill="hold" grpId="0" nodeType="clickEffect">
                                  <p:stCondLst>
                                    <p:cond delay="0"/>
                                  </p:stCondLst>
                                  <p:childTnLst>
                                    <p:set>
                                      <p:cBhvr>
                                        <p:cTn id="15" dur="1" fill="hold">
                                          <p:stCondLst>
                                            <p:cond delay="0"/>
                                          </p:stCondLst>
                                        </p:cTn>
                                        <p:tgtEl>
                                          <p:spTgt spid="47107">
                                            <p:txEl>
                                              <p:pRg st="1" end="1"/>
                                            </p:txEl>
                                          </p:spTgt>
                                        </p:tgtEl>
                                        <p:attrNameLst>
                                          <p:attrName>style.visibility</p:attrName>
                                        </p:attrNameLst>
                                      </p:cBhvr>
                                      <p:to>
                                        <p:strVal val="visible"/>
                                      </p:to>
                                    </p:set>
                                    <p:anim to="" calcmode="lin" valueType="num">
                                      <p:cBhvr>
                                        <p:cTn id="16" dur="1" fill="hold"/>
                                        <p:tgtEl>
                                          <p:spTgt spid="47107">
                                            <p:txEl>
                                              <p:pRg st="1" end="1"/>
                                            </p:txEl>
                                          </p:spTgt>
                                        </p:tgtEl>
                                        <p:attrNameLst>
                                          <p:attrName/>
                                        </p:attrNameLst>
                                      </p:cBhvr>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4" presetClass="entr" presetSubtype="0" fill="hold" grpId="0" nodeType="clickEffect">
                                  <p:stCondLst>
                                    <p:cond delay="0"/>
                                  </p:stCondLst>
                                  <p:childTnLst>
                                    <p:set>
                                      <p:cBhvr>
                                        <p:cTn id="20" dur="1" fill="hold">
                                          <p:stCondLst>
                                            <p:cond delay="0"/>
                                          </p:stCondLst>
                                        </p:cTn>
                                        <p:tgtEl>
                                          <p:spTgt spid="47107">
                                            <p:txEl>
                                              <p:pRg st="2" end="2"/>
                                            </p:txEl>
                                          </p:spTgt>
                                        </p:tgtEl>
                                        <p:attrNameLst>
                                          <p:attrName>style.visibility</p:attrName>
                                        </p:attrNameLst>
                                      </p:cBhvr>
                                      <p:to>
                                        <p:strVal val="visible"/>
                                      </p:to>
                                    </p:set>
                                    <p:anim to="" calcmode="lin" valueType="num">
                                      <p:cBhvr>
                                        <p:cTn id="21" dur="1" fill="hold"/>
                                        <p:tgtEl>
                                          <p:spTgt spid="47107">
                                            <p:txEl>
                                              <p:pRg st="2" end="2"/>
                                            </p:txEl>
                                          </p:spTgt>
                                        </p:tgtEl>
                                        <p:attrNameLst>
                                          <p:attrName/>
                                        </p:attrNameLst>
                                      </p:cBhvr>
                                    </p:anim>
                                  </p:childTnLst>
                                </p:cTn>
                              </p:par>
                              <p:par>
                                <p:cTn id="22" presetID="24" presetClass="entr" presetSubtype="0" fill="hold" grpId="0" nodeType="withEffect">
                                  <p:stCondLst>
                                    <p:cond delay="0"/>
                                  </p:stCondLst>
                                  <p:childTnLst>
                                    <p:set>
                                      <p:cBhvr>
                                        <p:cTn id="23" dur="1" fill="hold">
                                          <p:stCondLst>
                                            <p:cond delay="0"/>
                                          </p:stCondLst>
                                        </p:cTn>
                                        <p:tgtEl>
                                          <p:spTgt spid="47107">
                                            <p:txEl>
                                              <p:pRg st="3" end="3"/>
                                            </p:txEl>
                                          </p:spTgt>
                                        </p:tgtEl>
                                        <p:attrNameLst>
                                          <p:attrName>style.visibility</p:attrName>
                                        </p:attrNameLst>
                                      </p:cBhvr>
                                      <p:to>
                                        <p:strVal val="visible"/>
                                      </p:to>
                                    </p:set>
                                    <p:anim to="" calcmode="lin" valueType="num">
                                      <p:cBhvr>
                                        <p:cTn id="24" dur="1" fill="hold"/>
                                        <p:tgtEl>
                                          <p:spTgt spid="47107">
                                            <p:txEl>
                                              <p:pRg st="3" end="3"/>
                                            </p:txEl>
                                          </p:spTgt>
                                        </p:tgtEl>
                                        <p:attrNameLst>
                                          <p:attrName/>
                                        </p:attrNameLst>
                                      </p:cBhvr>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4" presetClass="entr" presetSubtype="0" fill="hold" grpId="0" nodeType="clickEffect">
                                  <p:stCondLst>
                                    <p:cond delay="0"/>
                                  </p:stCondLst>
                                  <p:childTnLst>
                                    <p:set>
                                      <p:cBhvr>
                                        <p:cTn id="28" dur="1" fill="hold">
                                          <p:stCondLst>
                                            <p:cond delay="0"/>
                                          </p:stCondLst>
                                        </p:cTn>
                                        <p:tgtEl>
                                          <p:spTgt spid="47107">
                                            <p:txEl>
                                              <p:pRg st="4" end="4"/>
                                            </p:txEl>
                                          </p:spTgt>
                                        </p:tgtEl>
                                        <p:attrNameLst>
                                          <p:attrName>style.visibility</p:attrName>
                                        </p:attrNameLst>
                                      </p:cBhvr>
                                      <p:to>
                                        <p:strVal val="visible"/>
                                      </p:to>
                                    </p:set>
                                    <p:anim to="" calcmode="lin" valueType="num">
                                      <p:cBhvr>
                                        <p:cTn id="29" dur="1" fill="hold"/>
                                        <p:tgtEl>
                                          <p:spTgt spid="47107">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3"/>
          <p:cNvSpPr>
            <a:spLocks noGrp="1" noRot="1" noChangeArrowheads="1"/>
          </p:cNvSpPr>
          <p:nvPr>
            <p:ph type="title"/>
          </p:nvPr>
        </p:nvSpPr>
        <p:spPr>
          <a:xfrm>
            <a:off x="428625" y="0"/>
            <a:ext cx="8464550" cy="908050"/>
          </a:xfrm>
          <a:noFill/>
        </p:spPr>
        <p:txBody>
          <a:bodyPr lIns="90488" tIns="44450" rIns="90488" bIns="44450"/>
          <a:lstStyle/>
          <a:p>
            <a:pPr eaLnBrk="1" hangingPunct="1"/>
            <a:r>
              <a:rPr lang="en-US" altLang="zh-CN"/>
              <a:t>Associativity</a:t>
            </a:r>
          </a:p>
        </p:txBody>
      </p:sp>
      <p:graphicFrame>
        <p:nvGraphicFramePr>
          <p:cNvPr id="3" name="Object 12"/>
          <p:cNvGraphicFramePr>
            <a:graphicFrameLocks noGrp="1" noChangeAspect="1"/>
          </p:cNvGraphicFramePr>
          <p:nvPr>
            <p:ph type="chart" idx="1"/>
            <p:extLst>
              <p:ext uri="{D42A27DB-BD31-4B8C-83A1-F6EECF244321}">
                <p14:modId xmlns:p14="http://schemas.microsoft.com/office/powerpoint/2010/main" val="38661219"/>
              </p:ext>
            </p:extLst>
          </p:nvPr>
        </p:nvGraphicFramePr>
        <p:xfrm>
          <a:off x="926306" y="1174339"/>
          <a:ext cx="7469187" cy="4581525"/>
        </p:xfrm>
        <a:graphic>
          <a:graphicData uri="http://schemas.openxmlformats.org/drawingml/2006/chart">
            <c:chart xmlns:c="http://schemas.openxmlformats.org/drawingml/2006/chart" xmlns:r="http://schemas.openxmlformats.org/officeDocument/2006/relationships" r:id="rId2"/>
          </a:graphicData>
        </a:graphic>
      </p:graphicFrame>
      <p:grpSp>
        <p:nvGrpSpPr>
          <p:cNvPr id="155652" name="Group 4"/>
          <p:cNvGrpSpPr>
            <a:grpSpLocks/>
          </p:cNvGrpSpPr>
          <p:nvPr/>
        </p:nvGrpSpPr>
        <p:grpSpPr bwMode="auto">
          <a:xfrm>
            <a:off x="3352800" y="2133600"/>
            <a:ext cx="2392363" cy="1320800"/>
            <a:chOff x="2272" y="900"/>
            <a:chExt cx="1507" cy="832"/>
          </a:xfrm>
        </p:grpSpPr>
        <p:sp>
          <p:nvSpPr>
            <p:cNvPr id="155661" name="Rectangle 5"/>
            <p:cNvSpPr>
              <a:spLocks noChangeArrowheads="1"/>
            </p:cNvSpPr>
            <p:nvPr/>
          </p:nvSpPr>
          <p:spPr bwMode="auto">
            <a:xfrm>
              <a:off x="2951" y="943"/>
              <a:ext cx="828" cy="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b="1"/>
                <a:t>Conflict</a:t>
              </a:r>
            </a:p>
          </p:txBody>
        </p:sp>
        <p:sp>
          <p:nvSpPr>
            <p:cNvPr id="155662" name="Line 6"/>
            <p:cNvSpPr>
              <a:spLocks noChangeShapeType="1"/>
            </p:cNvSpPr>
            <p:nvPr/>
          </p:nvSpPr>
          <p:spPr bwMode="auto">
            <a:xfrm>
              <a:off x="2272" y="900"/>
              <a:ext cx="712" cy="13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5663" name="Line 7"/>
            <p:cNvSpPr>
              <a:spLocks noChangeShapeType="1"/>
            </p:cNvSpPr>
            <p:nvPr/>
          </p:nvSpPr>
          <p:spPr bwMode="auto">
            <a:xfrm>
              <a:off x="3076" y="1176"/>
              <a:ext cx="196" cy="5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9950" name="Line 14"/>
          <p:cNvSpPr>
            <a:spLocks noChangeShapeType="1"/>
          </p:cNvSpPr>
          <p:nvPr/>
        </p:nvSpPr>
        <p:spPr bwMode="auto">
          <a:xfrm flipV="1">
            <a:off x="2436813" y="2205038"/>
            <a:ext cx="0" cy="2952750"/>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Line 15"/>
          <p:cNvSpPr>
            <a:spLocks noChangeShapeType="1"/>
          </p:cNvSpPr>
          <p:nvPr/>
        </p:nvSpPr>
        <p:spPr bwMode="auto">
          <a:xfrm flipV="1">
            <a:off x="3106738" y="2276475"/>
            <a:ext cx="0" cy="288131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2" name="Line 16"/>
          <p:cNvSpPr>
            <a:spLocks noChangeShapeType="1"/>
          </p:cNvSpPr>
          <p:nvPr/>
        </p:nvSpPr>
        <p:spPr bwMode="auto">
          <a:xfrm flipV="1">
            <a:off x="3779838" y="3141663"/>
            <a:ext cx="0" cy="2016125"/>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Line 17"/>
          <p:cNvSpPr>
            <a:spLocks noChangeShapeType="1"/>
          </p:cNvSpPr>
          <p:nvPr/>
        </p:nvSpPr>
        <p:spPr bwMode="auto">
          <a:xfrm>
            <a:off x="1331913" y="3611563"/>
            <a:ext cx="3240087"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4" name="Line 18"/>
          <p:cNvSpPr>
            <a:spLocks noChangeShapeType="1"/>
          </p:cNvSpPr>
          <p:nvPr/>
        </p:nvSpPr>
        <p:spPr bwMode="auto">
          <a:xfrm>
            <a:off x="1547813" y="3327400"/>
            <a:ext cx="1584325" cy="0"/>
          </a:xfrm>
          <a:prstGeom prst="line">
            <a:avLst/>
          </a:prstGeom>
          <a:noFill/>
          <a:ln w="22225">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Line 19"/>
          <p:cNvSpPr>
            <a:spLocks noChangeShapeType="1"/>
          </p:cNvSpPr>
          <p:nvPr/>
        </p:nvSpPr>
        <p:spPr bwMode="auto">
          <a:xfrm flipV="1">
            <a:off x="1763713" y="2420938"/>
            <a:ext cx="720725" cy="0"/>
          </a:xfrm>
          <a:prstGeom prst="line">
            <a:avLst/>
          </a:prstGeom>
          <a:noFill/>
          <a:ln w="3175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5659" name="Text Box 20"/>
          <p:cNvSpPr txBox="1">
            <a:spLocks noChangeArrowheads="1"/>
          </p:cNvSpPr>
          <p:nvPr/>
        </p:nvSpPr>
        <p:spPr bwMode="auto">
          <a:xfrm>
            <a:off x="428625" y="571500"/>
            <a:ext cx="2654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1">
                <a:solidFill>
                  <a:srgbClr val="0000FF"/>
                </a:solidFill>
              </a:rPr>
              <a:t>2:1 rule of thumb</a:t>
            </a:r>
          </a:p>
        </p:txBody>
      </p:sp>
      <mc:AlternateContent xmlns:mc="http://schemas.openxmlformats.org/markup-compatibility/2006" xmlns:p14="http://schemas.microsoft.com/office/powerpoint/2010/main">
        <mc:Choice Requires="p14">
          <p:contentPart p14:bwMode="auto" r:id="rId3">
            <p14:nvContentPartPr>
              <p14:cNvPr id="2" name="墨迹 1"/>
              <p14:cNvContentPartPr/>
              <p14:nvPr/>
            </p14:nvContentPartPr>
            <p14:xfrm>
              <a:off x="1567440" y="2260080"/>
              <a:ext cx="2336040" cy="1522800"/>
            </p14:xfrm>
          </p:contentPart>
        </mc:Choice>
        <mc:Fallback xmlns="">
          <p:pic>
            <p:nvPicPr>
              <p:cNvPr id="2" name="墨迹 1"/>
              <p:cNvPicPr/>
              <p:nvPr/>
            </p:nvPicPr>
            <p:blipFill>
              <a:blip r:embed="rId6"/>
              <a:stretch>
                <a:fillRect/>
              </a:stretch>
            </p:blipFill>
            <p:spPr>
              <a:xfrm>
                <a:off x="1558080" y="2250720"/>
                <a:ext cx="2354760" cy="1541520"/>
              </a:xfrm>
              <a:prstGeom prst="rect">
                <a:avLst/>
              </a:prstGeom>
            </p:spPr>
          </p:pic>
        </mc:Fallback>
      </mc:AlternateContent>
      <p:sp>
        <p:nvSpPr>
          <p:cNvPr id="5" name="Oval 4">
            <a:extLst>
              <a:ext uri="{FF2B5EF4-FFF2-40B4-BE49-F238E27FC236}">
                <a16:creationId xmlns:a16="http://schemas.microsoft.com/office/drawing/2014/main" id="{6946BF5D-D3E7-B952-A4D8-B36EB076F06F}"/>
              </a:ext>
            </a:extLst>
          </p:cNvPr>
          <p:cNvSpPr/>
          <p:nvPr/>
        </p:nvSpPr>
        <p:spPr bwMode="auto">
          <a:xfrm>
            <a:off x="1223756" y="2259533"/>
            <a:ext cx="1548041" cy="360040"/>
          </a:xfrm>
          <a:prstGeom prst="ellipse">
            <a:avLst/>
          </a:prstGeom>
          <a:noFill/>
          <a:ln w="9525" cap="flat" cmpd="sng" algn="ctr">
            <a:solidFill>
              <a:srgbClr val="FF0000"/>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
        <p:nvSpPr>
          <p:cNvPr id="10" name="Oval 9">
            <a:extLst>
              <a:ext uri="{FF2B5EF4-FFF2-40B4-BE49-F238E27FC236}">
                <a16:creationId xmlns:a16="http://schemas.microsoft.com/office/drawing/2014/main" id="{43279E1A-4DBE-BA4C-969D-2A7FBB6399DF}"/>
              </a:ext>
            </a:extLst>
          </p:cNvPr>
          <p:cNvSpPr/>
          <p:nvPr/>
        </p:nvSpPr>
        <p:spPr bwMode="auto">
          <a:xfrm>
            <a:off x="1895247" y="3157162"/>
            <a:ext cx="1548041" cy="360040"/>
          </a:xfrm>
          <a:prstGeom prst="ellipse">
            <a:avLst/>
          </a:prstGeom>
          <a:noFill/>
          <a:ln w="9525" cap="flat" cmpd="sng" algn="ctr">
            <a:solidFill>
              <a:srgbClr val="FF0000"/>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
        <p:nvSpPr>
          <p:cNvPr id="11" name="Oval 10">
            <a:extLst>
              <a:ext uri="{FF2B5EF4-FFF2-40B4-BE49-F238E27FC236}">
                <a16:creationId xmlns:a16="http://schemas.microsoft.com/office/drawing/2014/main" id="{7DBDEFDC-CA8A-08A5-B358-1C85E92E249E}"/>
              </a:ext>
            </a:extLst>
          </p:cNvPr>
          <p:cNvSpPr/>
          <p:nvPr/>
        </p:nvSpPr>
        <p:spPr bwMode="auto">
          <a:xfrm>
            <a:off x="2689699" y="3465102"/>
            <a:ext cx="1548041" cy="360040"/>
          </a:xfrm>
          <a:prstGeom prst="ellipse">
            <a:avLst/>
          </a:prstGeom>
          <a:noFill/>
          <a:ln w="9525" cap="flat" cmpd="sng" algn="ctr">
            <a:solidFill>
              <a:srgbClr val="FF0000"/>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9950"/>
                                        </p:tgtEl>
                                        <p:attrNameLst>
                                          <p:attrName>style.visibility</p:attrName>
                                        </p:attrNameLst>
                                      </p:cBhvr>
                                      <p:to>
                                        <p:strVal val="visible"/>
                                      </p:to>
                                    </p:set>
                                    <p:animEffect transition="in" filter="fade">
                                      <p:cBhvr>
                                        <p:cTn id="7" dur="1000"/>
                                        <p:tgtEl>
                                          <p:spTgt spid="39950"/>
                                        </p:tgtEl>
                                      </p:cBhvr>
                                    </p:animEffect>
                                    <p:anim calcmode="lin" valueType="num">
                                      <p:cBhvr>
                                        <p:cTn id="8" dur="1000" fill="hold"/>
                                        <p:tgtEl>
                                          <p:spTgt spid="39950"/>
                                        </p:tgtEl>
                                        <p:attrNameLst>
                                          <p:attrName>ppt_x</p:attrName>
                                        </p:attrNameLst>
                                      </p:cBhvr>
                                      <p:tavLst>
                                        <p:tav tm="0">
                                          <p:val>
                                            <p:strVal val="#ppt_x"/>
                                          </p:val>
                                        </p:tav>
                                        <p:tav tm="100000">
                                          <p:val>
                                            <p:strVal val="#ppt_x"/>
                                          </p:val>
                                        </p:tav>
                                      </p:tavLst>
                                    </p:anim>
                                    <p:anim calcmode="lin" valueType="num">
                                      <p:cBhvr>
                                        <p:cTn id="9" dur="1000" fill="hold"/>
                                        <p:tgtEl>
                                          <p:spTgt spid="3995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9951"/>
                                        </p:tgtEl>
                                        <p:attrNameLst>
                                          <p:attrName>style.visibility</p:attrName>
                                        </p:attrNameLst>
                                      </p:cBhvr>
                                      <p:to>
                                        <p:strVal val="visible"/>
                                      </p:to>
                                    </p:set>
                                    <p:animEffect transition="in" filter="fade">
                                      <p:cBhvr>
                                        <p:cTn id="12" dur="1000"/>
                                        <p:tgtEl>
                                          <p:spTgt spid="39951"/>
                                        </p:tgtEl>
                                      </p:cBhvr>
                                    </p:animEffect>
                                    <p:anim calcmode="lin" valueType="num">
                                      <p:cBhvr>
                                        <p:cTn id="13" dur="1000" fill="hold"/>
                                        <p:tgtEl>
                                          <p:spTgt spid="39951"/>
                                        </p:tgtEl>
                                        <p:attrNameLst>
                                          <p:attrName>ppt_x</p:attrName>
                                        </p:attrNameLst>
                                      </p:cBhvr>
                                      <p:tavLst>
                                        <p:tav tm="0">
                                          <p:val>
                                            <p:strVal val="#ppt_x"/>
                                          </p:val>
                                        </p:tav>
                                        <p:tav tm="100000">
                                          <p:val>
                                            <p:strVal val="#ppt_x"/>
                                          </p:val>
                                        </p:tav>
                                      </p:tavLst>
                                    </p:anim>
                                    <p:anim calcmode="lin" valueType="num">
                                      <p:cBhvr>
                                        <p:cTn id="14" dur="1000" fill="hold"/>
                                        <p:tgtEl>
                                          <p:spTgt spid="3995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9952"/>
                                        </p:tgtEl>
                                        <p:attrNameLst>
                                          <p:attrName>style.visibility</p:attrName>
                                        </p:attrNameLst>
                                      </p:cBhvr>
                                      <p:to>
                                        <p:strVal val="visible"/>
                                      </p:to>
                                    </p:set>
                                    <p:animEffect transition="in" filter="fade">
                                      <p:cBhvr>
                                        <p:cTn id="17" dur="1000"/>
                                        <p:tgtEl>
                                          <p:spTgt spid="39952"/>
                                        </p:tgtEl>
                                      </p:cBhvr>
                                    </p:animEffect>
                                    <p:anim calcmode="lin" valueType="num">
                                      <p:cBhvr>
                                        <p:cTn id="18" dur="1000" fill="hold"/>
                                        <p:tgtEl>
                                          <p:spTgt spid="39952"/>
                                        </p:tgtEl>
                                        <p:attrNameLst>
                                          <p:attrName>ppt_x</p:attrName>
                                        </p:attrNameLst>
                                      </p:cBhvr>
                                      <p:tavLst>
                                        <p:tav tm="0">
                                          <p:val>
                                            <p:strVal val="#ppt_x"/>
                                          </p:val>
                                        </p:tav>
                                        <p:tav tm="100000">
                                          <p:val>
                                            <p:strVal val="#ppt_x"/>
                                          </p:val>
                                        </p:tav>
                                      </p:tavLst>
                                    </p:anim>
                                    <p:anim calcmode="lin" valueType="num">
                                      <p:cBhvr>
                                        <p:cTn id="19" dur="1000" fill="hold"/>
                                        <p:tgtEl>
                                          <p:spTgt spid="39952"/>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9953"/>
                                        </p:tgtEl>
                                        <p:attrNameLst>
                                          <p:attrName>style.visibility</p:attrName>
                                        </p:attrNameLst>
                                      </p:cBhvr>
                                      <p:to>
                                        <p:strVal val="visible"/>
                                      </p:to>
                                    </p:set>
                                  </p:childTnLst>
                                  <p:subTnLst>
                                    <p:set>
                                      <p:cBhvr override="childStyle">
                                        <p:cTn dur="1" fill="hold" display="0" masterRel="nextClick" afterEffect="1"/>
                                        <p:tgtEl>
                                          <p:spTgt spid="39953"/>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9954"/>
                                        </p:tgtEl>
                                        <p:attrNameLst>
                                          <p:attrName>style.visibility</p:attrName>
                                        </p:attrNameLst>
                                      </p:cBhvr>
                                      <p:to>
                                        <p:strVal val="visible"/>
                                      </p:to>
                                    </p:set>
                                    <p:animEffect transition="in" filter="fade">
                                      <p:cBhvr>
                                        <p:cTn id="28" dur="1000"/>
                                        <p:tgtEl>
                                          <p:spTgt spid="39954"/>
                                        </p:tgtEl>
                                      </p:cBhvr>
                                    </p:animEffect>
                                    <p:anim calcmode="lin" valueType="num">
                                      <p:cBhvr>
                                        <p:cTn id="29" dur="1000" fill="hold"/>
                                        <p:tgtEl>
                                          <p:spTgt spid="39954"/>
                                        </p:tgtEl>
                                        <p:attrNameLst>
                                          <p:attrName>ppt_x</p:attrName>
                                        </p:attrNameLst>
                                      </p:cBhvr>
                                      <p:tavLst>
                                        <p:tav tm="0">
                                          <p:val>
                                            <p:strVal val="#ppt_x"/>
                                          </p:val>
                                        </p:tav>
                                        <p:tav tm="100000">
                                          <p:val>
                                            <p:strVal val="#ppt_x"/>
                                          </p:val>
                                        </p:tav>
                                      </p:tavLst>
                                    </p:anim>
                                    <p:anim calcmode="lin" valueType="num">
                                      <p:cBhvr>
                                        <p:cTn id="30" dur="1000" fill="hold"/>
                                        <p:tgtEl>
                                          <p:spTgt spid="39954"/>
                                        </p:tgtEl>
                                        <p:attrNameLst>
                                          <p:attrName>ppt_y</p:attrName>
                                        </p:attrNameLst>
                                      </p:cBhvr>
                                      <p:tavLst>
                                        <p:tav tm="0">
                                          <p:val>
                                            <p:strVal val="#ppt_y+.1"/>
                                          </p:val>
                                        </p:tav>
                                        <p:tav tm="100000">
                                          <p:val>
                                            <p:strVal val="#ppt_y"/>
                                          </p:val>
                                        </p:tav>
                                      </p:tavLst>
                                    </p:anim>
                                  </p:childTnLst>
                                  <p:subTnLst>
                                    <p:set>
                                      <p:cBhvr override="childStyle">
                                        <p:cTn dur="1" fill="hold" display="0" masterRel="nextClick" afterEffect="1"/>
                                        <p:tgtEl>
                                          <p:spTgt spid="3995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9955"/>
                                        </p:tgtEl>
                                        <p:attrNameLst>
                                          <p:attrName>style.visibility</p:attrName>
                                        </p:attrNameLst>
                                      </p:cBhvr>
                                      <p:to>
                                        <p:strVal val="visible"/>
                                      </p:to>
                                    </p:set>
                                    <p:animEffect transition="in" filter="fade">
                                      <p:cBhvr>
                                        <p:cTn id="35" dur="1000"/>
                                        <p:tgtEl>
                                          <p:spTgt spid="39955"/>
                                        </p:tgtEl>
                                      </p:cBhvr>
                                    </p:animEffect>
                                    <p:anim calcmode="lin" valueType="num">
                                      <p:cBhvr>
                                        <p:cTn id="36" dur="1000" fill="hold"/>
                                        <p:tgtEl>
                                          <p:spTgt spid="39955"/>
                                        </p:tgtEl>
                                        <p:attrNameLst>
                                          <p:attrName>ppt_x</p:attrName>
                                        </p:attrNameLst>
                                      </p:cBhvr>
                                      <p:tavLst>
                                        <p:tav tm="0">
                                          <p:val>
                                            <p:strVal val="#ppt_x"/>
                                          </p:val>
                                        </p:tav>
                                        <p:tav tm="100000">
                                          <p:val>
                                            <p:strVal val="#ppt_x"/>
                                          </p:val>
                                        </p:tav>
                                      </p:tavLst>
                                    </p:anim>
                                    <p:anim calcmode="lin" valueType="num">
                                      <p:cBhvr>
                                        <p:cTn id="37" dur="1000" fill="hold"/>
                                        <p:tgtEl>
                                          <p:spTgt spid="3995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50" grpId="0" animBg="1"/>
      <p:bldP spid="39951" grpId="0" animBg="1"/>
      <p:bldP spid="39952" grpId="0" animBg="1"/>
      <p:bldP spid="39953" grpId="0" animBg="1"/>
      <p:bldP spid="39954" grpId="0" animBg="1"/>
      <p:bldP spid="3995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Rot="1" noChangeArrowheads="1"/>
          </p:cNvSpPr>
          <p:nvPr>
            <p:ph type="title"/>
          </p:nvPr>
        </p:nvSpPr>
        <p:spPr>
          <a:xfrm>
            <a:off x="1187624" y="0"/>
            <a:ext cx="7812086" cy="981075"/>
          </a:xfrm>
          <a:noFill/>
        </p:spPr>
        <p:txBody>
          <a:bodyPr lIns="90488" tIns="44450" rIns="90488" bIns="44450"/>
          <a:lstStyle/>
          <a:p>
            <a:pPr eaLnBrk="1" hangingPunct="1"/>
            <a:r>
              <a:rPr lang="zh-CN" altLang="en-US" sz="3200" b="1" dirty="0">
                <a:latin typeface="+mn-ea"/>
                <a:ea typeface="+mn-ea"/>
              </a:rPr>
              <a:t>组相连问题：</a:t>
            </a:r>
            <a:r>
              <a:rPr lang="en-US" altLang="zh-CN" sz="3200" dirty="0"/>
              <a:t>Associativity vs Cycle Time</a:t>
            </a:r>
          </a:p>
        </p:txBody>
      </p:sp>
      <p:sp>
        <p:nvSpPr>
          <p:cNvPr id="156675" name="Rectangle 3"/>
          <p:cNvSpPr>
            <a:spLocks noGrp="1" noRot="1" noChangeArrowheads="1"/>
          </p:cNvSpPr>
          <p:nvPr>
            <p:ph idx="1"/>
          </p:nvPr>
        </p:nvSpPr>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dirty="0">
                <a:latin typeface="Comic Sans MS" panose="030F0702030302020204" pitchFamily="66" charset="0"/>
              </a:rPr>
              <a:t>Beware: </a:t>
            </a:r>
            <a:r>
              <a:rPr lang="en-US" altLang="zh-CN" dirty="0">
                <a:solidFill>
                  <a:srgbClr val="0000FF"/>
                </a:solidFill>
                <a:latin typeface="Comic Sans MS" panose="030F0702030302020204" pitchFamily="66" charset="0"/>
              </a:rPr>
              <a:t>Execution time is only final measure</a:t>
            </a:r>
            <a:r>
              <a:rPr lang="en-US" altLang="zh-CN" dirty="0">
                <a:latin typeface="Comic Sans MS" panose="030F0702030302020204" pitchFamily="66" charset="0"/>
              </a:rPr>
              <a:t>!</a:t>
            </a:r>
          </a:p>
          <a:p>
            <a:pPr marL="228600" indent="-228600" eaLnBrk="1" hangingPunct="1">
              <a:lnSpc>
                <a:spcPct val="90000"/>
              </a:lnSpc>
              <a:tabLst>
                <a:tab pos="1828800" algn="r"/>
                <a:tab pos="3200400" algn="r"/>
                <a:tab pos="4572000" algn="r"/>
                <a:tab pos="5943600" algn="r"/>
              </a:tabLst>
            </a:pPr>
            <a:r>
              <a:rPr lang="en-US" altLang="zh-CN" dirty="0">
                <a:latin typeface="Comic Sans MS" panose="030F0702030302020204" pitchFamily="66" charset="0"/>
              </a:rPr>
              <a:t>Why is cycle time tied to hit time?</a:t>
            </a:r>
          </a:p>
          <a:p>
            <a:pPr marL="685800" lvl="1" indent="-228600" eaLnBrk="1" hangingPunct="1">
              <a:lnSpc>
                <a:spcPct val="90000"/>
              </a:lnSpc>
              <a:tabLst>
                <a:tab pos="1828800" algn="r"/>
                <a:tab pos="3200400" algn="r"/>
                <a:tab pos="4572000" algn="r"/>
                <a:tab pos="5943600" algn="r"/>
              </a:tabLst>
            </a:pPr>
            <a:endParaRPr lang="en-US" altLang="zh-CN" dirty="0">
              <a:latin typeface="Comic Sans MS" panose="030F0702030302020204" pitchFamily="66" charset="0"/>
            </a:endParaRPr>
          </a:p>
          <a:p>
            <a:pPr marL="228600" indent="-228600" eaLnBrk="1" hangingPunct="1">
              <a:lnSpc>
                <a:spcPct val="90000"/>
              </a:lnSpc>
              <a:tabLst>
                <a:tab pos="1828800" algn="r"/>
                <a:tab pos="3200400" algn="r"/>
                <a:tab pos="4572000" algn="r"/>
                <a:tab pos="5943600" algn="r"/>
              </a:tabLst>
            </a:pPr>
            <a:r>
              <a:rPr lang="en-US" altLang="zh-CN" dirty="0">
                <a:latin typeface="Comic Sans MS" panose="030F0702030302020204" pitchFamily="66" charset="0"/>
              </a:rPr>
              <a:t>Will </a:t>
            </a:r>
            <a:r>
              <a:rPr lang="en-US" altLang="zh-CN" dirty="0">
                <a:solidFill>
                  <a:schemeClr val="tx2"/>
                </a:solidFill>
                <a:latin typeface="Comic Sans MS" panose="030F0702030302020204" pitchFamily="66" charset="0"/>
              </a:rPr>
              <a:t>Clock Cycle time </a:t>
            </a:r>
            <a:r>
              <a:rPr lang="en-US" altLang="zh-CN" dirty="0">
                <a:latin typeface="Comic Sans MS" panose="030F0702030302020204" pitchFamily="66" charset="0"/>
              </a:rPr>
              <a:t>increase?</a:t>
            </a:r>
          </a:p>
          <a:p>
            <a:pPr marL="685800" lvl="1" indent="-228600" eaLnBrk="1" hangingPunct="1">
              <a:lnSpc>
                <a:spcPct val="90000"/>
              </a:lnSpc>
              <a:tabLst>
                <a:tab pos="1828800" algn="r"/>
                <a:tab pos="3200400" algn="r"/>
                <a:tab pos="4572000" algn="r"/>
                <a:tab pos="5943600" algn="r"/>
              </a:tabLst>
            </a:pPr>
            <a:r>
              <a:rPr lang="en-US" altLang="zh-CN" dirty="0">
                <a:latin typeface="Comic Sans MS" panose="030F0702030302020204" pitchFamily="66" charset="0"/>
              </a:rPr>
              <a:t>Hill [1988] suggested hit time for 2-way vs. 1-way </a:t>
            </a:r>
            <a:br>
              <a:rPr lang="en-US" altLang="zh-CN" dirty="0">
                <a:latin typeface="Comic Sans MS" panose="030F0702030302020204" pitchFamily="66" charset="0"/>
              </a:rPr>
            </a:br>
            <a:r>
              <a:rPr lang="en-US" altLang="zh-CN" dirty="0">
                <a:latin typeface="Comic Sans MS" panose="030F0702030302020204" pitchFamily="66" charset="0"/>
              </a:rPr>
              <a:t>external cache +10%</a:t>
            </a:r>
            <a:r>
              <a:rPr lang="zh-CN" altLang="en-US" dirty="0">
                <a:latin typeface="Comic Sans MS" panose="030F0702030302020204" pitchFamily="66" charset="0"/>
              </a:rPr>
              <a:t>：</a:t>
            </a:r>
            <a:r>
              <a:rPr lang="en-US" altLang="zh-CN" dirty="0">
                <a:solidFill>
                  <a:schemeClr val="tx2"/>
                </a:solidFill>
                <a:latin typeface="Comic Sans MS" panose="030F0702030302020204" pitchFamily="66" charset="0"/>
              </a:rPr>
              <a:t> </a:t>
            </a:r>
            <a:r>
              <a:rPr lang="zh-CN" altLang="en-US" dirty="0">
                <a:solidFill>
                  <a:schemeClr val="tx2"/>
                </a:solidFill>
                <a:latin typeface="Comic Sans MS" panose="030F0702030302020204" pitchFamily="66" charset="0"/>
              </a:rPr>
              <a:t>片外</a:t>
            </a:r>
            <a:r>
              <a:rPr lang="en-US" altLang="zh-CN" dirty="0">
                <a:solidFill>
                  <a:schemeClr val="tx2"/>
                </a:solidFill>
                <a:latin typeface="Comic Sans MS" panose="030F0702030302020204" pitchFamily="66" charset="0"/>
              </a:rPr>
              <a:t>+10%</a:t>
            </a:r>
            <a:br>
              <a:rPr lang="en-US" altLang="zh-CN" dirty="0">
                <a:latin typeface="Comic Sans MS" panose="030F0702030302020204" pitchFamily="66" charset="0"/>
              </a:rPr>
            </a:br>
            <a:r>
              <a:rPr lang="en-US" altLang="zh-CN" dirty="0">
                <a:latin typeface="Comic Sans MS" panose="030F0702030302020204" pitchFamily="66" charset="0"/>
              </a:rPr>
              <a:t>internal + 2% </a:t>
            </a:r>
            <a:r>
              <a:rPr lang="zh-CN" altLang="en-US" dirty="0">
                <a:latin typeface="Comic Sans MS" panose="030F0702030302020204" pitchFamily="66" charset="0"/>
              </a:rPr>
              <a:t>：</a:t>
            </a:r>
            <a:r>
              <a:rPr lang="zh-CN" altLang="en-US" dirty="0">
                <a:solidFill>
                  <a:schemeClr val="tx2"/>
                </a:solidFill>
                <a:latin typeface="Comic Sans MS" panose="030F0702030302020204" pitchFamily="66" charset="0"/>
              </a:rPr>
              <a:t>片内</a:t>
            </a:r>
            <a:r>
              <a:rPr lang="en-US" altLang="zh-CN" dirty="0">
                <a:solidFill>
                  <a:schemeClr val="tx2"/>
                </a:solidFill>
                <a:latin typeface="Comic Sans MS" panose="030F0702030302020204" pitchFamily="66" charset="0"/>
              </a:rPr>
              <a:t>+2%</a:t>
            </a:r>
            <a:br>
              <a:rPr lang="en-US" altLang="zh-CN" dirty="0">
                <a:latin typeface="Comic Sans MS" panose="030F0702030302020204" pitchFamily="66" charset="0"/>
              </a:rPr>
            </a:br>
            <a:endParaRPr lang="en-US" altLang="zh-CN" dirty="0">
              <a:latin typeface="Comic Sans MS" panose="030F0702030302020204" pitchFamily="66" charset="0"/>
            </a:endParaRPr>
          </a:p>
          <a:p>
            <a:pPr marL="685800" lvl="1" indent="-228600" eaLnBrk="1" hangingPunct="1">
              <a:lnSpc>
                <a:spcPct val="90000"/>
              </a:lnSpc>
              <a:tabLst>
                <a:tab pos="1828800" algn="r"/>
                <a:tab pos="3200400" algn="r"/>
                <a:tab pos="4572000" algn="r"/>
                <a:tab pos="5943600" algn="r"/>
              </a:tabLst>
            </a:pPr>
            <a:r>
              <a:rPr lang="en-US" altLang="zh-CN" dirty="0">
                <a:latin typeface="Comic Sans MS" panose="030F0702030302020204" pitchFamily="66" charset="0"/>
              </a:rPr>
              <a:t>suggested big and </a:t>
            </a:r>
            <a:r>
              <a:rPr lang="en-US" altLang="zh-CN" dirty="0">
                <a:solidFill>
                  <a:schemeClr val="tx2"/>
                </a:solidFill>
                <a:latin typeface="Comic Sans MS" panose="030F0702030302020204" pitchFamily="66" charset="0"/>
              </a:rPr>
              <a:t>dumb</a:t>
            </a:r>
            <a:r>
              <a:rPr lang="en-US" altLang="zh-CN" dirty="0">
                <a:latin typeface="Comic Sans MS" panose="030F0702030302020204" pitchFamily="66" charset="0"/>
              </a:rPr>
              <a:t> caches</a:t>
            </a:r>
            <a:r>
              <a:rPr lang="zh-CN" altLang="en-US" dirty="0">
                <a:latin typeface="Comic Sans MS" panose="030F0702030302020204" pitchFamily="66" charset="0"/>
              </a:rPr>
              <a:t>：笨拙简单的</a:t>
            </a:r>
            <a:endParaRPr lang="en-US" altLang="zh-CN" dirty="0">
              <a:latin typeface="Comic Sans MS" panose="030F0702030302020204" pitchFamily="66" charset="0"/>
            </a:endParaRPr>
          </a:p>
        </p:txBody>
      </p:sp>
      <p:sp>
        <p:nvSpPr>
          <p:cNvPr id="2" name="TextBox 1">
            <a:extLst>
              <a:ext uri="{FF2B5EF4-FFF2-40B4-BE49-F238E27FC236}">
                <a16:creationId xmlns:a16="http://schemas.microsoft.com/office/drawing/2014/main" id="{4201B0D4-B18E-D430-15D5-5FD1ED0E9853}"/>
              </a:ext>
            </a:extLst>
          </p:cNvPr>
          <p:cNvSpPr txBox="1"/>
          <p:nvPr/>
        </p:nvSpPr>
        <p:spPr>
          <a:xfrm>
            <a:off x="395536" y="4869160"/>
            <a:ext cx="8208912" cy="1077218"/>
          </a:xfrm>
          <a:prstGeom prst="rect">
            <a:avLst/>
          </a:prstGeom>
          <a:noFill/>
        </p:spPr>
        <p:txBody>
          <a:bodyPr wrap="square" rtlCol="0">
            <a:spAutoFit/>
          </a:bodyPr>
          <a:lstStyle/>
          <a:p>
            <a:r>
              <a:rPr lang="en-CN" sz="3200" dirty="0">
                <a:solidFill>
                  <a:srgbClr val="0000FF"/>
                </a:solidFill>
              </a:rPr>
              <a:t>组相连电路复杂</a:t>
            </a:r>
            <a:r>
              <a:rPr lang="zh-CN" altLang="en-US" sz="3200" dirty="0">
                <a:solidFill>
                  <a:srgbClr val="0000FF"/>
                </a:solidFill>
              </a:rPr>
              <a:t>，比较时间长，一个</a:t>
            </a:r>
            <a:r>
              <a:rPr lang="en-US" altLang="zh-CN" sz="3200" dirty="0">
                <a:solidFill>
                  <a:srgbClr val="0000FF"/>
                </a:solidFill>
              </a:rPr>
              <a:t>Cycle</a:t>
            </a:r>
            <a:r>
              <a:rPr lang="zh-CN" altLang="en-US" sz="3200" dirty="0">
                <a:solidFill>
                  <a:srgbClr val="0000FF"/>
                </a:solidFill>
              </a:rPr>
              <a:t>可能比较不完，周期加长，影响整个效率。</a:t>
            </a:r>
            <a:endParaRPr lang="en-CN" sz="3200" dirty="0">
              <a:solidFill>
                <a:srgbClr val="0000FF"/>
              </a:solidFill>
            </a:endParaRPr>
          </a:p>
        </p:txBody>
      </p:sp>
    </p:spTree>
  </p:cSld>
  <p:clrMapOvr>
    <a:masterClrMapping/>
  </p:clrMapOvr>
  <p:transition spd="slow">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rrowheads="1"/>
          </p:cNvSpPr>
          <p:nvPr>
            <p:ph type="title"/>
          </p:nvPr>
        </p:nvSpPr>
        <p:spPr>
          <a:xfrm>
            <a:off x="357188" y="0"/>
            <a:ext cx="8058150" cy="1285875"/>
          </a:xfrm>
          <a:noFill/>
        </p:spPr>
        <p:txBody>
          <a:bodyPr lIns="90488" tIns="44450" rIns="90488" bIns="44450"/>
          <a:lstStyle/>
          <a:p>
            <a:pPr eaLnBrk="1" hangingPunct="1"/>
            <a:r>
              <a:rPr lang="en-US" altLang="zh-CN" sz="4000" dirty="0"/>
              <a:t>Avg. Memory Access Time vs. Miss Rate (</a:t>
            </a:r>
            <a:r>
              <a:rPr lang="en-US" altLang="zh-CN" sz="2000" dirty="0"/>
              <a:t>P430</a:t>
            </a:r>
            <a:r>
              <a:rPr lang="en-US" altLang="zh-CN" sz="4000" dirty="0"/>
              <a:t>)</a:t>
            </a:r>
          </a:p>
        </p:txBody>
      </p:sp>
      <p:sp>
        <p:nvSpPr>
          <p:cNvPr id="157699" name="Rectangle 3"/>
          <p:cNvSpPr>
            <a:spLocks noGrp="1" noRot="1" noChangeArrowheads="1"/>
          </p:cNvSpPr>
          <p:nvPr>
            <p:ph idx="1"/>
          </p:nvPr>
        </p:nvSpPr>
        <p:spPr>
          <a:xfrm>
            <a:off x="395288" y="1196975"/>
            <a:ext cx="8401050" cy="4852988"/>
          </a:xfrm>
        </p:spPr>
        <p:txBody>
          <a:bodyPr lIns="90488" tIns="44450" rIns="90488" bIns="44450"/>
          <a:lstStyle/>
          <a:p>
            <a:pPr marL="285750" indent="-285750" eaLnBrk="1" hangingPunct="1">
              <a:lnSpc>
                <a:spcPct val="90000"/>
              </a:lnSpc>
            </a:pPr>
            <a:r>
              <a:rPr lang="en-US" altLang="zh-CN" sz="2400" dirty="0"/>
              <a:t>Example: assume CCT = </a:t>
            </a:r>
            <a:r>
              <a:rPr lang="en-US" altLang="zh-CN" sz="2400" dirty="0">
                <a:solidFill>
                  <a:schemeClr val="tx2"/>
                </a:solidFill>
              </a:rPr>
              <a:t>1.36</a:t>
            </a:r>
            <a:r>
              <a:rPr lang="en-US" altLang="zh-CN" sz="2400" dirty="0"/>
              <a:t> for 2-way, </a:t>
            </a:r>
            <a:r>
              <a:rPr lang="en-US" altLang="zh-CN" sz="2400" dirty="0">
                <a:solidFill>
                  <a:schemeClr val="tx2"/>
                </a:solidFill>
              </a:rPr>
              <a:t>1.44</a:t>
            </a:r>
            <a:r>
              <a:rPr lang="en-US" altLang="zh-CN" sz="2400" dirty="0"/>
              <a:t> for 4-way, </a:t>
            </a:r>
            <a:r>
              <a:rPr lang="en-US" altLang="zh-CN" sz="2400" dirty="0">
                <a:solidFill>
                  <a:schemeClr val="tx2"/>
                </a:solidFill>
              </a:rPr>
              <a:t>1.52</a:t>
            </a:r>
            <a:r>
              <a:rPr lang="en-US" altLang="zh-CN" sz="2400" dirty="0"/>
              <a:t> for 8-way vs. CCT direct mapped</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Cache Size	            Associativity</a:t>
            </a:r>
            <a:r>
              <a:rPr lang="zh-CN" altLang="en-US" sz="2000" dirty="0">
                <a:latin typeface="Comic Sans MS" panose="030F0702030302020204" pitchFamily="66" charset="0"/>
              </a:rPr>
              <a:t> </a:t>
            </a:r>
            <a:r>
              <a:rPr lang="en-US" altLang="zh-CN" sz="2000" dirty="0">
                <a:latin typeface="Comic Sans MS" panose="030F0702030302020204" pitchFamily="66" charset="0"/>
              </a:rPr>
              <a:t>(AMAT)			</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(KB)	1-way	2-way	4-way	8-way</a:t>
            </a:r>
          </a:p>
          <a:p>
            <a:pPr marL="285750" indent="-285750" eaLnBrk="1" hangingPunct="1">
              <a:lnSpc>
                <a:spcPct val="90000"/>
              </a:lnSpc>
              <a:buFont typeface="Wingdings" panose="05000000000000000000" pitchFamily="2" charset="2"/>
              <a:buNone/>
            </a:pPr>
            <a:endParaRPr lang="en-US" altLang="zh-CN" sz="2000" dirty="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4	3.44	3.25	3.22	</a:t>
            </a:r>
            <a:r>
              <a:rPr lang="en-US" altLang="zh-CN" sz="2000" dirty="0">
                <a:solidFill>
                  <a:srgbClr val="FF0000"/>
                </a:solidFill>
                <a:latin typeface="Comic Sans MS" panose="030F0702030302020204" pitchFamily="66" charset="0"/>
              </a:rPr>
              <a:t>3.28</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8	2.69	2.58	2.55	</a:t>
            </a:r>
            <a:r>
              <a:rPr lang="en-US" altLang="zh-CN" sz="2000" dirty="0">
                <a:solidFill>
                  <a:srgbClr val="FF0000"/>
                </a:solidFill>
                <a:latin typeface="Comic Sans MS" panose="030F0702030302020204" pitchFamily="66" charset="0"/>
              </a:rPr>
              <a:t>2.62</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16	2.33	</a:t>
            </a:r>
            <a:r>
              <a:rPr lang="en-US" altLang="zh-CN" sz="2000" dirty="0">
                <a:solidFill>
                  <a:srgbClr val="FF0000"/>
                </a:solidFill>
                <a:latin typeface="Comic Sans MS" panose="030F0702030302020204" pitchFamily="66" charset="0"/>
              </a:rPr>
              <a:t>2.40	2.46	2.53</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32	2.06	</a:t>
            </a:r>
            <a:r>
              <a:rPr lang="en-US" altLang="zh-CN" sz="2000" dirty="0">
                <a:solidFill>
                  <a:srgbClr val="FF0000"/>
                </a:solidFill>
                <a:latin typeface="Comic Sans MS" panose="030F0702030302020204" pitchFamily="66" charset="0"/>
              </a:rPr>
              <a:t>2.30	2.37	2.45</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64	1.92	</a:t>
            </a:r>
            <a:r>
              <a:rPr lang="en-US" altLang="zh-CN" sz="2000" dirty="0">
                <a:solidFill>
                  <a:srgbClr val="FF0000"/>
                </a:solidFill>
                <a:latin typeface="Comic Sans MS" panose="030F0702030302020204" pitchFamily="66" charset="0"/>
              </a:rPr>
              <a:t>2.24	2.18	2.25</a:t>
            </a:r>
          </a:p>
          <a:p>
            <a:pPr marL="285750" indent="-285750" eaLnBrk="1" hangingPunct="1">
              <a:lnSpc>
                <a:spcPct val="90000"/>
              </a:lnSpc>
              <a:buFont typeface="Wingdings" panose="05000000000000000000" pitchFamily="2" charset="2"/>
              <a:buNone/>
            </a:pPr>
            <a:r>
              <a:rPr lang="en-US" altLang="zh-CN" sz="2000" dirty="0">
                <a:solidFill>
                  <a:schemeClr val="hlink"/>
                </a:solidFill>
                <a:latin typeface="Comic Sans MS" panose="030F0702030302020204" pitchFamily="66" charset="0"/>
              </a:rPr>
              <a:t> 		</a:t>
            </a:r>
            <a:r>
              <a:rPr lang="en-US" altLang="zh-CN" sz="2000" dirty="0">
                <a:latin typeface="Comic Sans MS" panose="030F0702030302020204" pitchFamily="66" charset="0"/>
              </a:rPr>
              <a:t>128	1.52</a:t>
            </a:r>
            <a:r>
              <a:rPr lang="en-US" altLang="zh-CN" sz="2000" dirty="0">
                <a:solidFill>
                  <a:schemeClr val="hlink"/>
                </a:solidFill>
                <a:latin typeface="Comic Sans MS" panose="030F0702030302020204" pitchFamily="66" charset="0"/>
              </a:rPr>
              <a:t>	</a:t>
            </a:r>
            <a:r>
              <a:rPr lang="en-US" altLang="zh-CN" sz="2000" dirty="0">
                <a:solidFill>
                  <a:srgbClr val="FF0000"/>
                </a:solidFill>
                <a:latin typeface="Comic Sans MS" panose="030F0702030302020204" pitchFamily="66" charset="0"/>
              </a:rPr>
              <a:t>1.84	1.92	2.00</a:t>
            </a:r>
          </a:p>
          <a:p>
            <a:pPr marL="285750" indent="-285750" eaLnBrk="1" hangingPunct="1">
              <a:lnSpc>
                <a:spcPct val="90000"/>
              </a:lnSpc>
              <a:buFont typeface="Wingdings" panose="05000000000000000000" pitchFamily="2" charset="2"/>
              <a:buNone/>
            </a:pPr>
            <a:r>
              <a:rPr lang="en-US" altLang="zh-CN" sz="2000" dirty="0">
                <a:solidFill>
                  <a:schemeClr val="hlink"/>
                </a:solidFill>
                <a:latin typeface="Comic Sans MS" panose="030F0702030302020204" pitchFamily="66" charset="0"/>
              </a:rPr>
              <a:t> 		</a:t>
            </a:r>
            <a:r>
              <a:rPr lang="en-US" altLang="zh-CN" sz="2000" dirty="0">
                <a:latin typeface="Comic Sans MS" panose="030F0702030302020204" pitchFamily="66" charset="0"/>
              </a:rPr>
              <a:t>256	1.32</a:t>
            </a:r>
            <a:r>
              <a:rPr lang="en-US" altLang="zh-CN" sz="2000" dirty="0">
                <a:solidFill>
                  <a:schemeClr val="hlink"/>
                </a:solidFill>
                <a:latin typeface="Comic Sans MS" panose="030F0702030302020204" pitchFamily="66" charset="0"/>
              </a:rPr>
              <a:t>	</a:t>
            </a:r>
            <a:r>
              <a:rPr lang="en-US" altLang="zh-CN" sz="2000" dirty="0">
                <a:solidFill>
                  <a:srgbClr val="FF0000"/>
                </a:solidFill>
                <a:latin typeface="Comic Sans MS" panose="030F0702030302020204" pitchFamily="66" charset="0"/>
              </a:rPr>
              <a:t>1.66	1.74	1.82</a:t>
            </a:r>
          </a:p>
          <a:p>
            <a:pPr marL="285750" indent="-285750" eaLnBrk="1" hangingPunct="1">
              <a:lnSpc>
                <a:spcPct val="90000"/>
              </a:lnSpc>
              <a:buFont typeface="Wingdings" panose="05000000000000000000" pitchFamily="2" charset="2"/>
              <a:buNone/>
            </a:pPr>
            <a:r>
              <a:rPr lang="en-US" altLang="zh-CN" sz="2000" dirty="0">
                <a:solidFill>
                  <a:schemeClr val="hlink"/>
                </a:solidFill>
                <a:latin typeface="Comic Sans MS" panose="030F0702030302020204" pitchFamily="66" charset="0"/>
              </a:rPr>
              <a:t> 		</a:t>
            </a:r>
            <a:r>
              <a:rPr lang="en-US" altLang="zh-CN" sz="2000" dirty="0">
                <a:latin typeface="Comic Sans MS" panose="030F0702030302020204" pitchFamily="66" charset="0"/>
              </a:rPr>
              <a:t>512	1.20</a:t>
            </a:r>
            <a:r>
              <a:rPr lang="en-US" altLang="zh-CN" sz="2000" dirty="0">
                <a:solidFill>
                  <a:schemeClr val="hlink"/>
                </a:solidFill>
                <a:latin typeface="Comic Sans MS" panose="030F0702030302020204" pitchFamily="66" charset="0"/>
              </a:rPr>
              <a:t>	</a:t>
            </a:r>
            <a:r>
              <a:rPr lang="en-US" altLang="zh-CN" sz="2000" dirty="0">
                <a:solidFill>
                  <a:srgbClr val="FF0000"/>
                </a:solidFill>
                <a:latin typeface="Comic Sans MS" panose="030F0702030302020204" pitchFamily="66" charset="0"/>
              </a:rPr>
              <a:t>1.55	1.59	1.66</a:t>
            </a:r>
          </a:p>
          <a:p>
            <a:pPr marL="285750" indent="-285750" eaLnBrk="1" hangingPunct="1">
              <a:lnSpc>
                <a:spcPct val="90000"/>
              </a:lnSpc>
              <a:buFont typeface="Wingdings" panose="05000000000000000000" pitchFamily="2" charset="2"/>
              <a:buNone/>
            </a:pPr>
            <a:r>
              <a:rPr lang="en-US" altLang="zh-CN" sz="2400" dirty="0">
                <a:solidFill>
                  <a:srgbClr val="0000FF"/>
                </a:solidFill>
              </a:rPr>
              <a:t>(</a:t>
            </a:r>
            <a:r>
              <a:rPr lang="en-US" altLang="zh-CN" sz="2400" u="sng" dirty="0">
                <a:solidFill>
                  <a:srgbClr val="FF0000"/>
                </a:solidFill>
              </a:rPr>
              <a:t>Red</a:t>
            </a:r>
            <a:r>
              <a:rPr lang="en-US" altLang="zh-CN" sz="2400" dirty="0">
                <a:solidFill>
                  <a:srgbClr val="0000FF"/>
                </a:solidFill>
              </a:rPr>
              <a:t> means A.M.A.T. </a:t>
            </a:r>
            <a:r>
              <a:rPr lang="en-US" altLang="zh-CN" sz="2400" u="sng" dirty="0">
                <a:solidFill>
                  <a:srgbClr val="0000FF"/>
                </a:solidFill>
              </a:rPr>
              <a:t>not</a:t>
            </a:r>
            <a:r>
              <a:rPr lang="en-US" altLang="zh-CN" sz="2400" dirty="0">
                <a:solidFill>
                  <a:srgbClr val="0000FF"/>
                </a:solidFill>
              </a:rPr>
              <a:t> improved by more associativity)</a:t>
            </a:r>
          </a:p>
        </p:txBody>
      </p:sp>
      <p:grpSp>
        <p:nvGrpSpPr>
          <p:cNvPr id="157700" name="Group 4"/>
          <p:cNvGrpSpPr>
            <a:grpSpLocks/>
          </p:cNvGrpSpPr>
          <p:nvPr/>
        </p:nvGrpSpPr>
        <p:grpSpPr bwMode="auto">
          <a:xfrm>
            <a:off x="1258888" y="2205038"/>
            <a:ext cx="4697412" cy="3384550"/>
            <a:chOff x="805" y="1536"/>
            <a:chExt cx="2959" cy="2132"/>
          </a:xfrm>
        </p:grpSpPr>
        <p:sp>
          <p:nvSpPr>
            <p:cNvPr id="157701" name="Rectangle 5"/>
            <p:cNvSpPr>
              <a:spLocks noChangeArrowheads="1"/>
            </p:cNvSpPr>
            <p:nvPr/>
          </p:nvSpPr>
          <p:spPr bwMode="auto">
            <a:xfrm>
              <a:off x="808" y="1536"/>
              <a:ext cx="2956" cy="2132"/>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57702" name="Line 6"/>
            <p:cNvSpPr>
              <a:spLocks noChangeShapeType="1"/>
            </p:cNvSpPr>
            <p:nvPr/>
          </p:nvSpPr>
          <p:spPr bwMode="auto">
            <a:xfrm>
              <a:off x="805" y="1920"/>
              <a:ext cx="295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3" name="Line 7"/>
            <p:cNvSpPr>
              <a:spLocks noChangeShapeType="1"/>
            </p:cNvSpPr>
            <p:nvPr/>
          </p:nvSpPr>
          <p:spPr bwMode="auto">
            <a:xfrm>
              <a:off x="14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4" name="Line 8"/>
            <p:cNvSpPr>
              <a:spLocks noChangeShapeType="1"/>
            </p:cNvSpPr>
            <p:nvPr/>
          </p:nvSpPr>
          <p:spPr bwMode="auto">
            <a:xfrm>
              <a:off x="2004"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5" name="Line 9"/>
            <p:cNvSpPr>
              <a:spLocks noChangeShapeType="1"/>
            </p:cNvSpPr>
            <p:nvPr/>
          </p:nvSpPr>
          <p:spPr bwMode="auto">
            <a:xfrm>
              <a:off x="25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7706" name="Line 10"/>
            <p:cNvSpPr>
              <a:spLocks noChangeShapeType="1"/>
            </p:cNvSpPr>
            <p:nvPr/>
          </p:nvSpPr>
          <p:spPr bwMode="auto">
            <a:xfrm>
              <a:off x="3180" y="1948"/>
              <a:ext cx="0" cy="172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slow">
    <p:pull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rrowheads="1"/>
          </p:cNvSpPr>
          <p:nvPr>
            <p:ph type="title"/>
          </p:nvPr>
        </p:nvSpPr>
        <p:spPr>
          <a:xfrm>
            <a:off x="357188" y="188913"/>
            <a:ext cx="8786812" cy="954087"/>
          </a:xfrm>
          <a:noFill/>
        </p:spPr>
        <p:txBody>
          <a:bodyPr lIns="90488" tIns="44450" rIns="90488" bIns="44450"/>
          <a:lstStyle/>
          <a:p>
            <a:pPr eaLnBrk="1" hangingPunct="1"/>
            <a:r>
              <a:rPr lang="en-US" altLang="zh-CN" sz="2400"/>
              <a:t>4th Miss Rate Reduction Technique: Way Prediction and </a:t>
            </a:r>
            <a:r>
              <a:rPr lang="en-US" altLang="zh-CN" sz="2400">
                <a:solidFill>
                  <a:srgbClr val="0000FF"/>
                </a:solidFill>
              </a:rPr>
              <a:t>Pseudo-Associative</a:t>
            </a:r>
            <a:r>
              <a:rPr lang="en-US" altLang="zh-CN" sz="2400"/>
              <a:t> </a:t>
            </a:r>
            <a:r>
              <a:rPr lang="en-US" altLang="zh-CN" sz="2400">
                <a:solidFill>
                  <a:srgbClr val="0000FF"/>
                </a:solidFill>
              </a:rPr>
              <a:t>Cache</a:t>
            </a:r>
            <a:endParaRPr lang="en-US" altLang="zh-CN" sz="2400"/>
          </a:p>
        </p:txBody>
      </p:sp>
      <p:sp>
        <p:nvSpPr>
          <p:cNvPr id="158723" name="Rectangle 3"/>
          <p:cNvSpPr>
            <a:spLocks noGrp="1" noRot="1" noChangeArrowheads="1"/>
          </p:cNvSpPr>
          <p:nvPr>
            <p:ph idx="1"/>
          </p:nvPr>
        </p:nvSpPr>
        <p:spPr>
          <a:xfrm>
            <a:off x="0" y="1371600"/>
            <a:ext cx="9144000" cy="5181600"/>
          </a:xfrm>
        </p:spPr>
        <p:txBody>
          <a:bodyPr lIns="90488" tIns="44450" rIns="90488" bIns="44450"/>
          <a:lstStyle/>
          <a:p>
            <a:pPr marL="228600" indent="-228600" eaLnBrk="1" hangingPunct="1">
              <a:buFont typeface="Wingdings" panose="05000000000000000000" pitchFamily="2" charset="2"/>
              <a:buNone/>
              <a:tabLst>
                <a:tab pos="1828800" algn="r"/>
                <a:tab pos="3200400" algn="r"/>
                <a:tab pos="4572000" algn="r"/>
                <a:tab pos="5943600" algn="r"/>
              </a:tabLst>
            </a:pPr>
            <a:r>
              <a:rPr lang="en-US" altLang="zh-CN" sz="2600" dirty="0">
                <a:latin typeface="Comic Sans MS" panose="030F0702030302020204" pitchFamily="66" charset="0"/>
              </a:rPr>
              <a:t>Using two Technique reduces conflict misses and yet maintains hit speed of direct-mapped cache</a:t>
            </a:r>
          </a:p>
          <a:p>
            <a:pPr marL="685800" lvl="1" indent="-228600" eaLnBrk="1" hangingPunct="1">
              <a:tabLst>
                <a:tab pos="1828800" algn="r"/>
                <a:tab pos="3200400" algn="r"/>
                <a:tab pos="4572000" algn="r"/>
                <a:tab pos="5943600" algn="r"/>
              </a:tabLst>
            </a:pPr>
            <a:r>
              <a:rPr lang="en-US" altLang="zh-CN" sz="2400" dirty="0">
                <a:solidFill>
                  <a:srgbClr val="0000FF"/>
                </a:solidFill>
                <a:latin typeface="Comic Sans MS" panose="030F0702030302020204" pitchFamily="66" charset="0"/>
              </a:rPr>
              <a:t>Predictive bit             -  Pseudo-Associative</a:t>
            </a:r>
          </a:p>
          <a:p>
            <a:pPr marL="228600" indent="-228600" eaLnBrk="1" hangingPunct="1">
              <a:tabLst>
                <a:tab pos="1828800" algn="r"/>
                <a:tab pos="3200400" algn="r"/>
                <a:tab pos="4572000" algn="r"/>
                <a:tab pos="5943600" algn="r"/>
              </a:tabLst>
            </a:pPr>
            <a:r>
              <a:rPr lang="en-US" altLang="zh-CN" sz="2200" dirty="0">
                <a:solidFill>
                  <a:srgbClr val="FF0000"/>
                </a:solidFill>
                <a:latin typeface="Comic Sans MS" panose="030F0702030302020204" pitchFamily="66" charset="0"/>
              </a:rPr>
              <a:t>Way Prediction</a:t>
            </a:r>
            <a:r>
              <a:rPr lang="en-US" altLang="zh-CN" sz="2200" dirty="0">
                <a:solidFill>
                  <a:srgbClr val="0000FF"/>
                </a:solidFill>
                <a:latin typeface="Comic Sans MS" panose="030F0702030302020204" pitchFamily="66" charset="0"/>
              </a:rPr>
              <a:t> (</a:t>
            </a:r>
            <a:r>
              <a:rPr lang="en-US" altLang="zh-CN" sz="2000" dirty="0">
                <a:latin typeface="Comic Sans MS" panose="030F0702030302020204" pitchFamily="66" charset="0"/>
              </a:rPr>
              <a:t>Alpha 21264 )</a:t>
            </a:r>
            <a:endParaRPr lang="en-US" altLang="zh-CN" sz="2200" dirty="0">
              <a:solidFill>
                <a:srgbClr val="0000FF"/>
              </a:solidFill>
              <a:latin typeface="Comic Sans MS" panose="030F0702030302020204" pitchFamily="66" charset="0"/>
            </a:endParaRPr>
          </a:p>
          <a:p>
            <a:pPr marL="685800" lvl="1" indent="-228600" eaLnBrk="1" hangingPunct="1">
              <a:tabLst>
                <a:tab pos="1828800" algn="r"/>
                <a:tab pos="3200400" algn="r"/>
                <a:tab pos="4572000" algn="r"/>
                <a:tab pos="5943600" algn="r"/>
              </a:tabLst>
            </a:pPr>
            <a:r>
              <a:rPr lang="en-US" altLang="zh-CN" sz="2000" dirty="0">
                <a:solidFill>
                  <a:srgbClr val="0000FF"/>
                </a:solidFill>
                <a:latin typeface="Comic Sans MS" panose="030F0702030302020204" pitchFamily="66" charset="0"/>
              </a:rPr>
              <a:t>Extra bits are kept in the cache to predict the way,</a:t>
            </a:r>
            <a:r>
              <a:rPr lang="zh-CN" altLang="en-US" sz="2000" dirty="0">
                <a:solidFill>
                  <a:srgbClr val="0000FF"/>
                </a:solidFill>
                <a:latin typeface="Comic Sans MS" panose="030F0702030302020204" pitchFamily="66" charset="0"/>
              </a:rPr>
              <a:t> </a:t>
            </a:r>
            <a:r>
              <a:rPr lang="en-US" altLang="zh-CN" sz="2000" dirty="0">
                <a:solidFill>
                  <a:srgbClr val="0000FF"/>
                </a:solidFill>
                <a:latin typeface="Comic Sans MS" panose="030F0702030302020204" pitchFamily="66" charset="0"/>
              </a:rPr>
              <a:t>or block within</a:t>
            </a:r>
            <a:r>
              <a:rPr lang="en-US" altLang="zh-CN" sz="2000" dirty="0">
                <a:latin typeface="Comic Sans MS" panose="030F0702030302020204" pitchFamily="66" charset="0"/>
              </a:rPr>
              <a:t> </a:t>
            </a:r>
            <a:r>
              <a:rPr lang="en-US" altLang="zh-CN" sz="2000" dirty="0">
                <a:solidFill>
                  <a:srgbClr val="0000FF"/>
                </a:solidFill>
                <a:latin typeface="Comic Sans MS" panose="030F0702030302020204" pitchFamily="66" charset="0"/>
              </a:rPr>
              <a:t>set of the</a:t>
            </a:r>
            <a:r>
              <a:rPr lang="en-US" altLang="zh-CN" sz="2000" dirty="0">
                <a:latin typeface="Comic Sans MS" panose="030F0702030302020204" pitchFamily="66" charset="0"/>
              </a:rPr>
              <a:t> </a:t>
            </a:r>
            <a:r>
              <a:rPr lang="en-US" altLang="zh-CN" sz="2000" i="1" dirty="0">
                <a:solidFill>
                  <a:srgbClr val="FF0000"/>
                </a:solidFill>
                <a:latin typeface="Comic Sans MS" panose="030F0702030302020204" pitchFamily="66" charset="0"/>
              </a:rPr>
              <a:t>next</a:t>
            </a:r>
            <a:r>
              <a:rPr lang="en-US" altLang="zh-CN" sz="2000" dirty="0">
                <a:solidFill>
                  <a:srgbClr val="FF0000"/>
                </a:solidFill>
                <a:latin typeface="Comic Sans MS" panose="030F0702030302020204" pitchFamily="66" charset="0"/>
              </a:rPr>
              <a:t> </a:t>
            </a:r>
            <a:r>
              <a:rPr lang="en-US" altLang="zh-CN" sz="2000" dirty="0">
                <a:solidFill>
                  <a:srgbClr val="0000FF"/>
                </a:solidFill>
                <a:latin typeface="Comic Sans MS" panose="030F0702030302020204" pitchFamily="66" charset="0"/>
              </a:rPr>
              <a:t>cache access</a:t>
            </a:r>
            <a:r>
              <a:rPr lang="en-US" altLang="zh-CN" sz="2000" dirty="0">
                <a:latin typeface="Comic Sans MS" panose="030F0702030302020204" pitchFamily="66" charset="0"/>
              </a:rPr>
              <a:t>.</a:t>
            </a:r>
          </a:p>
          <a:p>
            <a:pPr marL="685800" lvl="1" indent="-228600" eaLnBrk="1" hangingPunct="1">
              <a:tabLst>
                <a:tab pos="1828800" algn="r"/>
                <a:tab pos="3200400" algn="r"/>
                <a:tab pos="4572000" algn="r"/>
                <a:tab pos="5943600" algn="r"/>
              </a:tabLst>
            </a:pPr>
            <a:r>
              <a:rPr lang="en-US" altLang="zh-CN" sz="2000" dirty="0">
                <a:latin typeface="Comic Sans MS" panose="030F0702030302020204" pitchFamily="66" charset="0"/>
              </a:rPr>
              <a:t>If the predictor is correct, </a:t>
            </a:r>
            <a:r>
              <a:rPr lang="en-US" altLang="zh-CN" sz="2000" dirty="0">
                <a:solidFill>
                  <a:srgbClr val="FF0000"/>
                </a:solidFill>
                <a:latin typeface="Comic Sans MS" panose="030F0702030302020204" pitchFamily="66" charset="0"/>
              </a:rPr>
              <a:t>the instruction cache latency is 1 clock clock cycle.</a:t>
            </a:r>
          </a:p>
          <a:p>
            <a:pPr marL="685800" lvl="1" indent="-228600" eaLnBrk="1" hangingPunct="1">
              <a:tabLst>
                <a:tab pos="1828800" algn="r"/>
                <a:tab pos="3200400" algn="r"/>
                <a:tab pos="4572000" algn="r"/>
                <a:tab pos="5943600" algn="r"/>
              </a:tabLst>
            </a:pPr>
            <a:r>
              <a:rPr lang="en-US" altLang="zh-CN" sz="2000" dirty="0">
                <a:latin typeface="Comic Sans MS" panose="030F0702030302020204" pitchFamily="66" charset="0"/>
              </a:rPr>
              <a:t>If </a:t>
            </a:r>
            <a:r>
              <a:rPr lang="en-US" altLang="zh-CN" sz="2000" dirty="0" err="1">
                <a:latin typeface="Comic Sans MS" panose="030F0702030302020204" pitchFamily="66" charset="0"/>
              </a:rPr>
              <a:t>not,it</a:t>
            </a:r>
            <a:r>
              <a:rPr lang="en-US" altLang="zh-CN" sz="2000" dirty="0">
                <a:latin typeface="Comic Sans MS" panose="030F0702030302020204" pitchFamily="66" charset="0"/>
              </a:rPr>
              <a:t> tries the other block, changes the way predictor, and has a latency of 3 clock cycles.</a:t>
            </a:r>
          </a:p>
          <a:p>
            <a:pPr marL="685800" lvl="1" indent="-228600" eaLnBrk="1" hangingPunct="1">
              <a:tabLst>
                <a:tab pos="1828800" algn="r"/>
                <a:tab pos="3200400" algn="r"/>
                <a:tab pos="4572000" algn="r"/>
                <a:tab pos="5943600" algn="r"/>
              </a:tabLst>
            </a:pPr>
            <a:r>
              <a:rPr lang="en-US" altLang="zh-CN" sz="2000" dirty="0">
                <a:latin typeface="Comic Sans MS" panose="030F0702030302020204" pitchFamily="66" charset="0"/>
              </a:rPr>
              <a:t>Simulation using SPEC95 suggested set prediction accuracy is excess of 85%, so way prediction saves pipeline stage in more than 85% of the instruction fetches.</a:t>
            </a:r>
          </a:p>
        </p:txBody>
      </p:sp>
    </p:spTree>
  </p:cSld>
  <p:clrMapOvr>
    <a:masterClrMapping/>
  </p:clrMapOvr>
  <p:transition spd="slow">
    <p:pull dir="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Rot="1" noChangeArrowheads="1"/>
          </p:cNvSpPr>
          <p:nvPr>
            <p:ph type="title"/>
          </p:nvPr>
        </p:nvSpPr>
        <p:spPr>
          <a:xfrm>
            <a:off x="285750" y="0"/>
            <a:ext cx="8782050" cy="1295400"/>
          </a:xfrm>
          <a:noFill/>
        </p:spPr>
        <p:txBody>
          <a:bodyPr lIns="90488" tIns="44450" rIns="90488" bIns="44450"/>
          <a:lstStyle/>
          <a:p>
            <a:pPr eaLnBrk="1" hangingPunct="1"/>
            <a:r>
              <a:rPr lang="en-US" altLang="zh-CN" sz="2800" dirty="0"/>
              <a:t>Pseudo-Associative Cache </a:t>
            </a:r>
            <a:br>
              <a:rPr lang="en-US" altLang="zh-CN" sz="2800" dirty="0"/>
            </a:br>
            <a:r>
              <a:rPr lang="en-US" altLang="zh-CN" sz="2800" dirty="0"/>
              <a:t>(column associative)</a:t>
            </a:r>
          </a:p>
        </p:txBody>
      </p:sp>
      <p:sp>
        <p:nvSpPr>
          <p:cNvPr id="159747" name="Rectangle 3"/>
          <p:cNvSpPr>
            <a:spLocks noGrp="1" noRot="1" noChangeArrowheads="1"/>
          </p:cNvSpPr>
          <p:nvPr>
            <p:ph idx="1"/>
          </p:nvPr>
        </p:nvSpPr>
        <p:spPr>
          <a:xfrm>
            <a:off x="228600" y="1524000"/>
            <a:ext cx="8915400" cy="4876800"/>
          </a:xfrm>
        </p:spPr>
        <p:txBody>
          <a:bodyPr lIns="90488" tIns="44450" rIns="90488" bIns="44450"/>
          <a:lstStyle/>
          <a:p>
            <a:pPr marL="228600" indent="-228600" eaLnBrk="1" hangingPunct="1">
              <a:lnSpc>
                <a:spcPct val="90000"/>
              </a:lnSpc>
              <a:tabLst>
                <a:tab pos="1828800" algn="r"/>
                <a:tab pos="3200400" algn="r"/>
                <a:tab pos="4572000" algn="r"/>
                <a:tab pos="5943600" algn="r"/>
              </a:tabLst>
            </a:pPr>
            <a:r>
              <a:rPr lang="en-US" altLang="zh-CN" sz="2400" dirty="0">
                <a:solidFill>
                  <a:srgbClr val="0000FF"/>
                </a:solidFill>
                <a:latin typeface="Comic Sans MS" panose="030F0702030302020204" pitchFamily="66" charset="0"/>
              </a:rPr>
              <a:t>How to combine fast hit time of Direct Mapped and have the lower conflict misses of 2-way SA</a:t>
            </a:r>
            <a:r>
              <a:rPr lang="zh-CN" altLang="en-US" sz="2400" dirty="0">
                <a:solidFill>
                  <a:srgbClr val="0000FF"/>
                </a:solidFill>
                <a:latin typeface="Comic Sans MS" panose="030F0702030302020204" pitchFamily="66" charset="0"/>
              </a:rPr>
              <a:t> </a:t>
            </a:r>
            <a:r>
              <a:rPr lang="en-US" altLang="zh-CN" sz="2400" dirty="0">
                <a:solidFill>
                  <a:srgbClr val="0000FF"/>
                </a:solidFill>
                <a:latin typeface="Comic Sans MS" panose="030F0702030302020204" pitchFamily="66" charset="0"/>
              </a:rPr>
              <a:t>(</a:t>
            </a:r>
            <a:r>
              <a:rPr lang="zh-CN" altLang="en-US" sz="2400" dirty="0">
                <a:solidFill>
                  <a:srgbClr val="0000FF"/>
                </a:solidFill>
                <a:latin typeface="Comic Sans MS" panose="030F0702030302020204" pitchFamily="66" charset="0"/>
              </a:rPr>
              <a:t>组相关</a:t>
            </a:r>
            <a:r>
              <a:rPr lang="en-US" altLang="zh-CN" sz="2400" dirty="0">
                <a:solidFill>
                  <a:srgbClr val="0000FF"/>
                </a:solidFill>
                <a:latin typeface="Comic Sans MS" panose="030F0702030302020204" pitchFamily="66" charset="0"/>
              </a:rPr>
              <a:t>) cache? </a:t>
            </a:r>
          </a:p>
          <a:p>
            <a:pPr marL="228600" indent="-228600" eaLnBrk="1" hangingPunct="1">
              <a:lnSpc>
                <a:spcPct val="90000"/>
              </a:lnSpc>
              <a:tabLst>
                <a:tab pos="1828800" algn="r"/>
                <a:tab pos="3200400" algn="r"/>
                <a:tab pos="4572000" algn="r"/>
                <a:tab pos="5943600" algn="r"/>
              </a:tabLst>
            </a:pPr>
            <a:r>
              <a:rPr lang="en-US" altLang="zh-CN" sz="2400" dirty="0">
                <a:latin typeface="Comic Sans MS" panose="030F0702030302020204" pitchFamily="66" charset="0"/>
              </a:rPr>
              <a:t>Divide cache: on a miss, check other half of cache to see if there, if so have a </a:t>
            </a:r>
            <a:r>
              <a:rPr lang="en-US" altLang="zh-CN" sz="2400" u="sng" dirty="0">
                <a:solidFill>
                  <a:srgbClr val="0000FF"/>
                </a:solidFill>
                <a:latin typeface="Comic Sans MS" panose="030F0702030302020204" pitchFamily="66" charset="0"/>
              </a:rPr>
              <a:t>pseudo-hit</a:t>
            </a:r>
            <a:r>
              <a:rPr lang="en-US" altLang="zh-CN" sz="2400" dirty="0">
                <a:solidFill>
                  <a:schemeClr val="hlink"/>
                </a:solidFill>
                <a:latin typeface="Comic Sans MS" panose="030F0702030302020204" pitchFamily="66" charset="0"/>
              </a:rPr>
              <a:t> </a:t>
            </a:r>
            <a:r>
              <a:rPr lang="en-US" altLang="zh-CN" sz="2400" dirty="0">
                <a:latin typeface="Comic Sans MS" panose="030F0702030302020204" pitchFamily="66" charset="0"/>
              </a:rPr>
              <a:t> (slow hit)</a:t>
            </a:r>
            <a:endParaRPr lang="en-US" altLang="zh-CN" sz="1800" dirty="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dirty="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r>
              <a:rPr lang="zh-CN" altLang="en-US" sz="2000" dirty="0">
                <a:latin typeface="Comic Sans MS" panose="030F0702030302020204" pitchFamily="66" charset="0"/>
              </a:rPr>
              <a:t>直接：</a:t>
            </a:r>
            <a:endParaRPr lang="en-US" altLang="zh-CN" sz="2000" dirty="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dirty="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r>
              <a:rPr lang="zh-CN" altLang="en-US" sz="2000" dirty="0">
                <a:latin typeface="Comic Sans MS" panose="030F0702030302020204" pitchFamily="66" charset="0"/>
              </a:rPr>
              <a:t>伪相连：</a:t>
            </a:r>
            <a:endParaRPr lang="en-US" altLang="zh-CN" sz="2000" dirty="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000" dirty="0">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endParaRPr lang="en-US" altLang="zh-CN" sz="2400" dirty="0">
              <a:solidFill>
                <a:srgbClr val="0000FF"/>
              </a:solidFill>
              <a:latin typeface="Comic Sans MS" panose="030F0702030302020204" pitchFamily="66" charset="0"/>
            </a:endParaRPr>
          </a:p>
          <a:p>
            <a:pPr marL="228600" indent="-228600" eaLnBrk="1" hangingPunct="1">
              <a:lnSpc>
                <a:spcPct val="90000"/>
              </a:lnSpc>
              <a:buFont typeface="Wingdings" panose="05000000000000000000" pitchFamily="2" charset="2"/>
              <a:buNone/>
              <a:tabLst>
                <a:tab pos="1828800" algn="r"/>
                <a:tab pos="3200400" algn="r"/>
                <a:tab pos="4572000" algn="r"/>
                <a:tab pos="5943600" algn="r"/>
              </a:tabLst>
            </a:pPr>
            <a:r>
              <a:rPr lang="en-US" altLang="zh-CN" sz="2400" dirty="0">
                <a:solidFill>
                  <a:srgbClr val="0000FF"/>
                </a:solidFill>
                <a:latin typeface="Comic Sans MS" panose="030F0702030302020204" pitchFamily="66" charset="0"/>
              </a:rPr>
              <a:t>Drawback:</a:t>
            </a:r>
            <a:r>
              <a:rPr lang="en-US" altLang="zh-CN" sz="2400" dirty="0">
                <a:latin typeface="Comic Sans MS" panose="030F0702030302020204" pitchFamily="66" charset="0"/>
              </a:rPr>
              <a:t> CPU pipeline is hard if hit takes 1 or 2 cycles</a:t>
            </a:r>
          </a:p>
          <a:p>
            <a:pPr marL="685800" lvl="1" indent="-228600" eaLnBrk="1" hangingPunct="1">
              <a:lnSpc>
                <a:spcPct val="90000"/>
              </a:lnSpc>
              <a:tabLst>
                <a:tab pos="1828800" algn="r"/>
                <a:tab pos="3200400" algn="r"/>
                <a:tab pos="4572000" algn="r"/>
                <a:tab pos="5943600" algn="r"/>
              </a:tabLst>
            </a:pPr>
            <a:r>
              <a:rPr lang="en-US" altLang="zh-CN" sz="2400" dirty="0">
                <a:latin typeface="Comic Sans MS" panose="030F0702030302020204" pitchFamily="66" charset="0"/>
              </a:rPr>
              <a:t>Better for caches not tied directly to  processor (L2)</a:t>
            </a:r>
          </a:p>
          <a:p>
            <a:pPr marL="685800" lvl="1" indent="-228600" eaLnBrk="1" hangingPunct="1">
              <a:lnSpc>
                <a:spcPct val="90000"/>
              </a:lnSpc>
              <a:tabLst>
                <a:tab pos="1828800" algn="r"/>
                <a:tab pos="3200400" algn="r"/>
                <a:tab pos="4572000" algn="r"/>
                <a:tab pos="5943600" algn="r"/>
              </a:tabLst>
            </a:pPr>
            <a:r>
              <a:rPr lang="en-US" altLang="zh-CN" sz="2400" dirty="0">
                <a:latin typeface="Comic Sans MS" panose="030F0702030302020204" pitchFamily="66" charset="0"/>
              </a:rPr>
              <a:t>Used in MIPS R1000 L2 cache, similar in UltraSPARC</a:t>
            </a:r>
          </a:p>
        </p:txBody>
      </p:sp>
      <p:sp>
        <p:nvSpPr>
          <p:cNvPr id="159748" name="Rectangle 4"/>
          <p:cNvSpPr>
            <a:spLocks noChangeArrowheads="1"/>
          </p:cNvSpPr>
          <p:nvPr/>
        </p:nvSpPr>
        <p:spPr bwMode="auto">
          <a:xfrm>
            <a:off x="4418013" y="4791075"/>
            <a:ext cx="7143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Time</a:t>
            </a:r>
          </a:p>
        </p:txBody>
      </p:sp>
      <p:grpSp>
        <p:nvGrpSpPr>
          <p:cNvPr id="159749" name="Group 5"/>
          <p:cNvGrpSpPr>
            <a:grpSpLocks/>
          </p:cNvGrpSpPr>
          <p:nvPr/>
        </p:nvGrpSpPr>
        <p:grpSpPr bwMode="auto">
          <a:xfrm>
            <a:off x="1295400" y="3276600"/>
            <a:ext cx="7327900" cy="1323975"/>
            <a:chOff x="816" y="2256"/>
            <a:chExt cx="4616" cy="834"/>
          </a:xfrm>
        </p:grpSpPr>
        <p:sp>
          <p:nvSpPr>
            <p:cNvPr id="159750" name="Rectangle 6"/>
            <p:cNvSpPr>
              <a:spLocks noChangeArrowheads="1"/>
            </p:cNvSpPr>
            <p:nvPr/>
          </p:nvSpPr>
          <p:spPr bwMode="auto">
            <a:xfrm>
              <a:off x="891" y="2256"/>
              <a:ext cx="68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Hit Time</a:t>
              </a:r>
            </a:p>
          </p:txBody>
        </p:sp>
        <p:sp>
          <p:nvSpPr>
            <p:cNvPr id="159751" name="Rectangle 7"/>
            <p:cNvSpPr>
              <a:spLocks noChangeArrowheads="1"/>
            </p:cNvSpPr>
            <p:nvPr/>
          </p:nvSpPr>
          <p:spPr bwMode="auto">
            <a:xfrm>
              <a:off x="855" y="2604"/>
              <a:ext cx="124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Pseudo Hit Time</a:t>
              </a:r>
            </a:p>
          </p:txBody>
        </p:sp>
        <p:sp>
          <p:nvSpPr>
            <p:cNvPr id="159752" name="Rectangle 8"/>
            <p:cNvSpPr>
              <a:spLocks noChangeArrowheads="1"/>
            </p:cNvSpPr>
            <p:nvPr/>
          </p:nvSpPr>
          <p:spPr bwMode="auto">
            <a:xfrm>
              <a:off x="3087" y="2580"/>
              <a:ext cx="98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b="1"/>
                <a:t>Miss Penalty</a:t>
              </a:r>
            </a:p>
          </p:txBody>
        </p:sp>
        <p:sp>
          <p:nvSpPr>
            <p:cNvPr id="159753" name="Line 9"/>
            <p:cNvSpPr>
              <a:spLocks noChangeShapeType="1"/>
            </p:cNvSpPr>
            <p:nvPr/>
          </p:nvSpPr>
          <p:spPr bwMode="auto">
            <a:xfrm>
              <a:off x="840" y="2550"/>
              <a:ext cx="764"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4" name="Line 10"/>
            <p:cNvSpPr>
              <a:spLocks noChangeShapeType="1"/>
            </p:cNvSpPr>
            <p:nvPr/>
          </p:nvSpPr>
          <p:spPr bwMode="auto">
            <a:xfrm>
              <a:off x="816" y="2850"/>
              <a:ext cx="1352" cy="0"/>
            </a:xfrm>
            <a:prstGeom prst="line">
              <a:avLst/>
            </a:prstGeom>
            <a:noFill/>
            <a:ln w="25400">
              <a:solidFill>
                <a:srgbClr val="00008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5" name="Line 11"/>
            <p:cNvSpPr>
              <a:spLocks noChangeShapeType="1"/>
            </p:cNvSpPr>
            <p:nvPr/>
          </p:nvSpPr>
          <p:spPr bwMode="auto">
            <a:xfrm>
              <a:off x="2160" y="2850"/>
              <a:ext cx="3020"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9756" name="Line 12"/>
            <p:cNvSpPr>
              <a:spLocks noChangeShapeType="1"/>
            </p:cNvSpPr>
            <p:nvPr/>
          </p:nvSpPr>
          <p:spPr bwMode="auto">
            <a:xfrm>
              <a:off x="816" y="3090"/>
              <a:ext cx="4616" cy="0"/>
            </a:xfrm>
            <a:prstGeom prst="line">
              <a:avLst/>
            </a:prstGeom>
            <a:noFill/>
            <a:ln w="254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slow">
    <p:pull dir="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Rot="1" noChangeArrowheads="1"/>
          </p:cNvSpPr>
          <p:nvPr>
            <p:ph type="title"/>
          </p:nvPr>
        </p:nvSpPr>
        <p:spPr/>
        <p:txBody>
          <a:bodyPr/>
          <a:lstStyle/>
          <a:p>
            <a:pPr eaLnBrk="1" hangingPunct="1"/>
            <a:r>
              <a:rPr lang="en-US" altLang="zh-CN"/>
              <a:t>Pseudo-Associative Cache</a:t>
            </a:r>
          </a:p>
        </p:txBody>
      </p:sp>
      <p:graphicFrame>
        <p:nvGraphicFramePr>
          <p:cNvPr id="160771" name="Object 3"/>
          <p:cNvGraphicFramePr>
            <a:graphicFrameLocks noChangeAspect="1"/>
          </p:cNvGraphicFramePr>
          <p:nvPr/>
        </p:nvGraphicFramePr>
        <p:xfrm>
          <a:off x="684213" y="1052513"/>
          <a:ext cx="7772400" cy="5105400"/>
        </p:xfrm>
        <a:graphic>
          <a:graphicData uri="http://schemas.openxmlformats.org/presentationml/2006/ole">
            <mc:AlternateContent xmlns:mc="http://schemas.openxmlformats.org/markup-compatibility/2006">
              <mc:Choice xmlns:v="urn:schemas-microsoft-com:vml" Requires="v">
                <p:oleObj name="图片" r:id="rId3" imgW="4114800" imgH="3172206" progId="Word.Picture.8">
                  <p:embed/>
                </p:oleObj>
              </mc:Choice>
              <mc:Fallback>
                <p:oleObj name="图片" r:id="rId3" imgW="4114800" imgH="3172206" progId="Word.Picture.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052513"/>
                        <a:ext cx="7772400" cy="5105400"/>
                      </a:xfrm>
                      <a:prstGeom prst="rect">
                        <a:avLst/>
                      </a:prstGeom>
                      <a:solidFill>
                        <a:srgbClr val="EAEAEA"/>
                      </a:solidFill>
                      <a:ln>
                        <a:noFill/>
                      </a:ln>
                      <a:effectLst/>
                      <a:extLst>
                        <a:ext uri="{91240B29-F687-4F45-9708-019B960494DF}">
                          <a14:hiddenLine xmlns:a14="http://schemas.microsoft.com/office/drawing/2010/main" w="9525">
                            <a:solidFill>
                              <a:srgbClr val="660066"/>
                            </a:solidFill>
                            <a:miter lim="800000"/>
                            <a:headEnd/>
                            <a:tailEnd/>
                          </a14:hiddenLine>
                        </a:ext>
                        <a:ext uri="{AF507438-7753-43E0-B8FC-AC1667EBCBE1}">
                          <a14:hiddenEffects xmlns:a14="http://schemas.microsoft.com/office/drawing/2010/main">
                            <a:effectLst>
                              <a:outerShdw dist="35921" dir="2700000" algn="ctr" rotWithShape="0">
                                <a:srgbClr val="FFCC99"/>
                              </a:outerShdw>
                            </a:effectLst>
                          </a14:hiddenEffects>
                        </a:ext>
                      </a:extLst>
                    </p:spPr>
                  </p:pic>
                </p:oleObj>
              </mc:Fallback>
            </mc:AlternateContent>
          </a:graphicData>
        </a:graphic>
      </p:graphicFrame>
      <p:sp>
        <p:nvSpPr>
          <p:cNvPr id="2" name="TextBox 1">
            <a:extLst>
              <a:ext uri="{FF2B5EF4-FFF2-40B4-BE49-F238E27FC236}">
                <a16:creationId xmlns:a16="http://schemas.microsoft.com/office/drawing/2014/main" id="{AA42F9E1-7102-5955-3D00-042946F44B62}"/>
              </a:ext>
            </a:extLst>
          </p:cNvPr>
          <p:cNvSpPr txBox="1"/>
          <p:nvPr/>
        </p:nvSpPr>
        <p:spPr>
          <a:xfrm>
            <a:off x="1691680" y="5157192"/>
            <a:ext cx="3877985" cy="584775"/>
          </a:xfrm>
          <a:prstGeom prst="rect">
            <a:avLst/>
          </a:prstGeom>
          <a:noFill/>
        </p:spPr>
        <p:txBody>
          <a:bodyPr wrap="none" rtlCol="0">
            <a:spAutoFit/>
          </a:bodyPr>
          <a:lstStyle/>
          <a:p>
            <a:r>
              <a:rPr lang="en-CN" sz="3200" dirty="0"/>
              <a:t>还要加一个取反的位</a:t>
            </a:r>
          </a:p>
        </p:txBody>
      </p:sp>
      <p:sp>
        <p:nvSpPr>
          <p:cNvPr id="3" name="Rectangle 2">
            <a:extLst>
              <a:ext uri="{FF2B5EF4-FFF2-40B4-BE49-F238E27FC236}">
                <a16:creationId xmlns:a16="http://schemas.microsoft.com/office/drawing/2014/main" id="{56AECEA5-B76B-1B4D-668D-AA8B980564D6}"/>
              </a:ext>
            </a:extLst>
          </p:cNvPr>
          <p:cNvSpPr/>
          <p:nvPr/>
        </p:nvSpPr>
        <p:spPr bwMode="auto">
          <a:xfrm>
            <a:off x="1547664" y="2492896"/>
            <a:ext cx="792088" cy="576064"/>
          </a:xfrm>
          <a:prstGeom prst="rect">
            <a:avLst/>
          </a:prstGeom>
          <a:noFill/>
          <a:ln w="53975" cap="flat" cmpd="sng" algn="ctr">
            <a:solidFill>
              <a:schemeClr val="tx2"/>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
        <p:nvSpPr>
          <p:cNvPr id="4" name="TextBox 3">
            <a:extLst>
              <a:ext uri="{FF2B5EF4-FFF2-40B4-BE49-F238E27FC236}">
                <a16:creationId xmlns:a16="http://schemas.microsoft.com/office/drawing/2014/main" id="{6513F295-6797-29F1-AD5D-C585670399A8}"/>
              </a:ext>
            </a:extLst>
          </p:cNvPr>
          <p:cNvSpPr txBox="1"/>
          <p:nvPr/>
        </p:nvSpPr>
        <p:spPr>
          <a:xfrm>
            <a:off x="1331914" y="5706129"/>
            <a:ext cx="4576385" cy="523220"/>
          </a:xfrm>
          <a:prstGeom prst="rect">
            <a:avLst/>
          </a:prstGeom>
          <a:noFill/>
        </p:spPr>
        <p:txBody>
          <a:bodyPr wrap="square" rtlCol="0">
            <a:spAutoFit/>
          </a:bodyPr>
          <a:lstStyle/>
          <a:p>
            <a:pPr algn="ctr"/>
            <a:r>
              <a:rPr lang="en-CN" sz="2800" dirty="0"/>
              <a:t>不命中时查找另一个位置</a:t>
            </a:r>
          </a:p>
        </p:txBody>
      </p:sp>
    </p:spTree>
  </p:cSld>
  <p:clrMapOvr>
    <a:masterClrMapping/>
  </p:clrMapOvr>
  <p:transition spd="slow">
    <p:pull dir="ru"/>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Rot="1" noChangeArrowheads="1"/>
          </p:cNvSpPr>
          <p:nvPr>
            <p:ph type="title"/>
          </p:nvPr>
        </p:nvSpPr>
        <p:spPr>
          <a:xfrm>
            <a:off x="285750" y="0"/>
            <a:ext cx="8401050" cy="1295400"/>
          </a:xfrm>
          <a:noFill/>
        </p:spPr>
        <p:txBody>
          <a:bodyPr lIns="90488" tIns="44450" rIns="90488" bIns="44450"/>
          <a:lstStyle/>
          <a:p>
            <a:pPr eaLnBrk="1" hangingPunct="1"/>
            <a:r>
              <a:rPr lang="en-US" altLang="zh-CN" sz="2400"/>
              <a:t>4th Miss Rate Reduction Technique: </a:t>
            </a:r>
            <a:br>
              <a:rPr lang="en-US" altLang="zh-CN" sz="2400"/>
            </a:br>
            <a:r>
              <a:rPr lang="en-US" altLang="zh-CN" sz="2800">
                <a:solidFill>
                  <a:srgbClr val="0000FF"/>
                </a:solidFill>
              </a:rPr>
              <a:t>Compiler Optimizations</a:t>
            </a:r>
            <a:endParaRPr lang="en-US" altLang="zh-CN" sz="2800"/>
          </a:p>
        </p:txBody>
      </p:sp>
      <p:sp>
        <p:nvSpPr>
          <p:cNvPr id="46083" name="Rectangle 3"/>
          <p:cNvSpPr>
            <a:spLocks noGrp="1" noRot="1" noChangeArrowheads="1"/>
          </p:cNvSpPr>
          <p:nvPr>
            <p:ph idx="1"/>
          </p:nvPr>
        </p:nvSpPr>
        <p:spPr>
          <a:xfrm>
            <a:off x="250825" y="1196975"/>
            <a:ext cx="8705850" cy="5181600"/>
          </a:xfrm>
        </p:spPr>
        <p:txBody>
          <a:bodyPr lIns="90488" tIns="44450" rIns="90488" bIns="44450"/>
          <a:lstStyle/>
          <a:p>
            <a:pPr eaLnBrk="1" hangingPunct="1">
              <a:lnSpc>
                <a:spcPct val="90000"/>
              </a:lnSpc>
            </a:pPr>
            <a:r>
              <a:rPr lang="en-US" altLang="zh-CN" sz="2200" dirty="0">
                <a:latin typeface="Comic Sans MS" panose="030F0702030302020204" pitchFamily="66" charset="0"/>
              </a:rPr>
              <a:t>The techniques reduces miss rates </a:t>
            </a:r>
            <a:r>
              <a:rPr lang="en-US" altLang="zh-CN" sz="2200" i="1" dirty="0">
                <a:solidFill>
                  <a:srgbClr val="0000FF"/>
                </a:solidFill>
                <a:latin typeface="Comic Sans MS" panose="030F0702030302020204" pitchFamily="66" charset="0"/>
              </a:rPr>
              <a:t>without</a:t>
            </a:r>
            <a:r>
              <a:rPr lang="en-US" altLang="zh-CN" sz="2200" dirty="0">
                <a:latin typeface="Comic Sans MS" panose="030F0702030302020204" pitchFamily="66" charset="0"/>
              </a:rPr>
              <a:t> any hardware changes and reorders instruction sequence with compiler.</a:t>
            </a:r>
          </a:p>
          <a:p>
            <a:pPr eaLnBrk="1" hangingPunct="1">
              <a:lnSpc>
                <a:spcPct val="90000"/>
              </a:lnSpc>
            </a:pPr>
            <a:r>
              <a:rPr lang="en-US" altLang="zh-CN" sz="2200" dirty="0">
                <a:solidFill>
                  <a:srgbClr val="0000FF"/>
                </a:solidFill>
                <a:latin typeface="Comic Sans MS" panose="030F0702030302020204" pitchFamily="66" charset="0"/>
              </a:rPr>
              <a:t>Instructions</a:t>
            </a:r>
          </a:p>
          <a:p>
            <a:pPr lvl="1" eaLnBrk="1" hangingPunct="1">
              <a:lnSpc>
                <a:spcPct val="90000"/>
              </a:lnSpc>
            </a:pPr>
            <a:r>
              <a:rPr lang="en-US" altLang="zh-CN" sz="2200" dirty="0">
                <a:solidFill>
                  <a:schemeClr val="tx2"/>
                </a:solidFill>
                <a:latin typeface="Comic Sans MS" panose="030F0702030302020204" pitchFamily="66" charset="0"/>
              </a:rPr>
              <a:t>Reorder procedures in memory </a:t>
            </a:r>
            <a:r>
              <a:rPr lang="en-US" altLang="zh-CN" sz="2200" dirty="0">
                <a:latin typeface="Comic Sans MS" panose="030F0702030302020204" pitchFamily="66" charset="0"/>
              </a:rPr>
              <a:t>so as to reduce conflict misses</a:t>
            </a:r>
          </a:p>
          <a:p>
            <a:pPr lvl="1" eaLnBrk="1" hangingPunct="1">
              <a:lnSpc>
                <a:spcPct val="90000"/>
              </a:lnSpc>
            </a:pPr>
            <a:r>
              <a:rPr lang="en-US" altLang="zh-CN" sz="2200" dirty="0">
                <a:latin typeface="Comic Sans MS" panose="030F0702030302020204" pitchFamily="66" charset="0"/>
              </a:rPr>
              <a:t>Profiling to </a:t>
            </a:r>
            <a:r>
              <a:rPr lang="en-US" altLang="zh-CN" sz="2200" dirty="0">
                <a:solidFill>
                  <a:schemeClr val="tx2"/>
                </a:solidFill>
                <a:latin typeface="Comic Sans MS" panose="030F0702030302020204" pitchFamily="66" charset="0"/>
              </a:rPr>
              <a:t>look at conflicts</a:t>
            </a:r>
            <a:r>
              <a:rPr lang="zh-CN" altLang="en-US" sz="2200" dirty="0">
                <a:solidFill>
                  <a:schemeClr val="tx2"/>
                </a:solidFill>
                <a:latin typeface="Comic Sans MS" panose="030F0702030302020204" pitchFamily="66" charset="0"/>
              </a:rPr>
              <a:t> </a:t>
            </a:r>
            <a:r>
              <a:rPr lang="en-US" altLang="zh-CN" sz="2200" dirty="0">
                <a:latin typeface="Comic Sans MS" panose="030F0702030302020204" pitchFamily="66" charset="0"/>
              </a:rPr>
              <a:t>(using tools they developed)</a:t>
            </a:r>
          </a:p>
          <a:p>
            <a:pPr eaLnBrk="1" hangingPunct="1">
              <a:lnSpc>
                <a:spcPct val="90000"/>
              </a:lnSpc>
            </a:pPr>
            <a:r>
              <a:rPr lang="en-US" altLang="zh-CN" sz="2200" dirty="0">
                <a:solidFill>
                  <a:srgbClr val="0000FF"/>
                </a:solidFill>
                <a:latin typeface="Comic Sans MS" panose="030F0702030302020204" pitchFamily="66" charset="0"/>
              </a:rPr>
              <a:t>Data</a:t>
            </a:r>
          </a:p>
          <a:p>
            <a:pPr lvl="1" eaLnBrk="1" hangingPunct="1">
              <a:lnSpc>
                <a:spcPct val="90000"/>
              </a:lnSpc>
            </a:pPr>
            <a:r>
              <a:rPr lang="en-US" altLang="zh-CN" sz="2200" i="1" dirty="0">
                <a:solidFill>
                  <a:srgbClr val="0000FF"/>
                </a:solidFill>
                <a:latin typeface="Comic Sans MS" panose="030F0702030302020204" pitchFamily="66" charset="0"/>
              </a:rPr>
              <a:t>Merging Arrays</a:t>
            </a:r>
            <a:r>
              <a:rPr lang="en-US" altLang="zh-CN" sz="2200" dirty="0">
                <a:solidFill>
                  <a:srgbClr val="0000FF"/>
                </a:solidFill>
                <a:latin typeface="Comic Sans MS" panose="030F0702030302020204" pitchFamily="66" charset="0"/>
              </a:rPr>
              <a:t>:</a:t>
            </a:r>
            <a:r>
              <a:rPr lang="en-US" altLang="zh-CN" sz="2200" dirty="0">
                <a:latin typeface="Comic Sans MS" panose="030F0702030302020204" pitchFamily="66" charset="0"/>
              </a:rPr>
              <a:t> improve spatial locality by single array of compound elements vs. 2 arrays</a:t>
            </a:r>
          </a:p>
          <a:p>
            <a:pPr lvl="1" eaLnBrk="1" hangingPunct="1">
              <a:lnSpc>
                <a:spcPct val="90000"/>
              </a:lnSpc>
            </a:pPr>
            <a:r>
              <a:rPr lang="en-US" altLang="zh-CN" sz="2200" i="1" dirty="0">
                <a:solidFill>
                  <a:srgbClr val="0000FF"/>
                </a:solidFill>
                <a:latin typeface="Comic Sans MS" panose="030F0702030302020204" pitchFamily="66" charset="0"/>
              </a:rPr>
              <a:t>Loop Interchange</a:t>
            </a:r>
            <a:r>
              <a:rPr lang="en-US" altLang="zh-CN" sz="2200" dirty="0">
                <a:solidFill>
                  <a:srgbClr val="0000FF"/>
                </a:solidFill>
                <a:latin typeface="Comic Sans MS" panose="030F0702030302020204" pitchFamily="66" charset="0"/>
              </a:rPr>
              <a:t>:</a:t>
            </a:r>
            <a:r>
              <a:rPr lang="en-US" altLang="zh-CN" sz="2200" dirty="0">
                <a:latin typeface="Comic Sans MS" panose="030F0702030302020204" pitchFamily="66" charset="0"/>
              </a:rPr>
              <a:t> change nesting of loops to access data in order stored in memory</a:t>
            </a:r>
          </a:p>
          <a:p>
            <a:pPr lvl="1" eaLnBrk="1" hangingPunct="1">
              <a:lnSpc>
                <a:spcPct val="90000"/>
              </a:lnSpc>
            </a:pPr>
            <a:r>
              <a:rPr lang="en-US" altLang="zh-CN" sz="2200" i="1" dirty="0">
                <a:solidFill>
                  <a:srgbClr val="0000FF"/>
                </a:solidFill>
                <a:latin typeface="Comic Sans MS" panose="030F0702030302020204" pitchFamily="66" charset="0"/>
              </a:rPr>
              <a:t>Loop Fusion</a:t>
            </a:r>
            <a:r>
              <a:rPr lang="en-US" altLang="zh-CN" sz="2200" dirty="0">
                <a:latin typeface="Comic Sans MS" panose="030F0702030302020204" pitchFamily="66" charset="0"/>
              </a:rPr>
              <a:t>: Combine 2 independent loops that have same looping and some variables overlap</a:t>
            </a:r>
          </a:p>
          <a:p>
            <a:pPr lvl="1" eaLnBrk="1" hangingPunct="1">
              <a:lnSpc>
                <a:spcPct val="90000"/>
              </a:lnSpc>
            </a:pPr>
            <a:r>
              <a:rPr lang="en-US" altLang="zh-CN" sz="2200" i="1" dirty="0">
                <a:solidFill>
                  <a:srgbClr val="0000FF"/>
                </a:solidFill>
                <a:latin typeface="Comic Sans MS" panose="030F0702030302020204" pitchFamily="66" charset="0"/>
              </a:rPr>
              <a:t>Blocking</a:t>
            </a:r>
            <a:r>
              <a:rPr lang="en-US" altLang="zh-CN" sz="2200" dirty="0">
                <a:latin typeface="Comic Sans MS" panose="030F0702030302020204" pitchFamily="66" charset="0"/>
              </a:rPr>
              <a:t>: Improve temporal locality by accessing “blocks” of data repeatedly vs. going down whole columns or rows</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anim calcmode="lin" valueType="num">
                                      <p:cBhvr additive="base">
                                        <p:cTn id="7" dur="500" fill="hold"/>
                                        <p:tgtEl>
                                          <p:spTgt spid="4608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60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6083">
                                            <p:txEl>
                                              <p:pRg st="1" end="1"/>
                                            </p:txEl>
                                          </p:spTgt>
                                        </p:tgtEl>
                                        <p:attrNameLst>
                                          <p:attrName>style.visibility</p:attrName>
                                        </p:attrNameLst>
                                      </p:cBhvr>
                                      <p:to>
                                        <p:strVal val="visible"/>
                                      </p:to>
                                    </p:set>
                                    <p:anim calcmode="lin" valueType="num">
                                      <p:cBhvr additive="base">
                                        <p:cTn id="13" dur="500" fill="hold"/>
                                        <p:tgtEl>
                                          <p:spTgt spid="4608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608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6083">
                                            <p:txEl>
                                              <p:pRg st="2" end="2"/>
                                            </p:txEl>
                                          </p:spTgt>
                                        </p:tgtEl>
                                        <p:attrNameLst>
                                          <p:attrName>style.visibility</p:attrName>
                                        </p:attrNameLst>
                                      </p:cBhvr>
                                      <p:to>
                                        <p:strVal val="visible"/>
                                      </p:to>
                                    </p:set>
                                    <p:anim calcmode="lin" valueType="num">
                                      <p:cBhvr additive="base">
                                        <p:cTn id="17" dur="500" fill="hold"/>
                                        <p:tgtEl>
                                          <p:spTgt spid="460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4608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46083">
                                            <p:txEl>
                                              <p:pRg st="3" end="3"/>
                                            </p:txEl>
                                          </p:spTgt>
                                        </p:tgtEl>
                                        <p:attrNameLst>
                                          <p:attrName>style.visibility</p:attrName>
                                        </p:attrNameLst>
                                      </p:cBhvr>
                                      <p:to>
                                        <p:strVal val="visible"/>
                                      </p:to>
                                    </p:set>
                                    <p:anim calcmode="lin" valueType="num">
                                      <p:cBhvr additive="base">
                                        <p:cTn id="21" dur="500" fill="hold"/>
                                        <p:tgtEl>
                                          <p:spTgt spid="4608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4608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46083">
                                            <p:txEl>
                                              <p:pRg st="4" end="4"/>
                                            </p:txEl>
                                          </p:spTgt>
                                        </p:tgtEl>
                                        <p:attrNameLst>
                                          <p:attrName>style.visibility</p:attrName>
                                        </p:attrNameLst>
                                      </p:cBhvr>
                                      <p:to>
                                        <p:strVal val="visible"/>
                                      </p:to>
                                    </p:set>
                                    <p:anim calcmode="lin" valueType="num">
                                      <p:cBhvr additive="base">
                                        <p:cTn id="27" dur="500" fill="hold"/>
                                        <p:tgtEl>
                                          <p:spTgt spid="4608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4608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46083">
                                            <p:txEl>
                                              <p:pRg st="5" end="5"/>
                                            </p:txEl>
                                          </p:spTgt>
                                        </p:tgtEl>
                                        <p:attrNameLst>
                                          <p:attrName>style.visibility</p:attrName>
                                        </p:attrNameLst>
                                      </p:cBhvr>
                                      <p:to>
                                        <p:strVal val="visible"/>
                                      </p:to>
                                    </p:set>
                                    <p:anim calcmode="lin" valueType="num">
                                      <p:cBhvr additive="base">
                                        <p:cTn id="31" dur="500" fill="hold"/>
                                        <p:tgtEl>
                                          <p:spTgt spid="4608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4608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46083">
                                            <p:txEl>
                                              <p:pRg st="6" end="6"/>
                                            </p:txEl>
                                          </p:spTgt>
                                        </p:tgtEl>
                                        <p:attrNameLst>
                                          <p:attrName>style.visibility</p:attrName>
                                        </p:attrNameLst>
                                      </p:cBhvr>
                                      <p:to>
                                        <p:strVal val="visible"/>
                                      </p:to>
                                    </p:set>
                                    <p:anim calcmode="lin" valueType="num">
                                      <p:cBhvr additive="base">
                                        <p:cTn id="35" dur="500" fill="hold"/>
                                        <p:tgtEl>
                                          <p:spTgt spid="4608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4608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46083">
                                            <p:txEl>
                                              <p:pRg st="7" end="7"/>
                                            </p:txEl>
                                          </p:spTgt>
                                        </p:tgtEl>
                                        <p:attrNameLst>
                                          <p:attrName>style.visibility</p:attrName>
                                        </p:attrNameLst>
                                      </p:cBhvr>
                                      <p:to>
                                        <p:strVal val="visible"/>
                                      </p:to>
                                    </p:set>
                                    <p:anim calcmode="lin" valueType="num">
                                      <p:cBhvr additive="base">
                                        <p:cTn id="39" dur="500" fill="hold"/>
                                        <p:tgtEl>
                                          <p:spTgt spid="4608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4608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46083">
                                            <p:txEl>
                                              <p:pRg st="8" end="8"/>
                                            </p:txEl>
                                          </p:spTgt>
                                        </p:tgtEl>
                                        <p:attrNameLst>
                                          <p:attrName>style.visibility</p:attrName>
                                        </p:attrNameLst>
                                      </p:cBhvr>
                                      <p:to>
                                        <p:strVal val="visible"/>
                                      </p:to>
                                    </p:set>
                                    <p:anim calcmode="lin" valueType="num">
                                      <p:cBhvr additive="base">
                                        <p:cTn id="43" dur="500" fill="hold"/>
                                        <p:tgtEl>
                                          <p:spTgt spid="4608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4608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Rot="1" noChangeArrowheads="1"/>
          </p:cNvSpPr>
          <p:nvPr>
            <p:ph type="title"/>
          </p:nvPr>
        </p:nvSpPr>
        <p:spPr/>
        <p:txBody>
          <a:bodyPr/>
          <a:lstStyle/>
          <a:p>
            <a:pPr marL="685800" indent="-685800" eaLnBrk="1" hangingPunct="1">
              <a:buFontTx/>
              <a:buAutoNum type="alphaLcPeriod"/>
            </a:pPr>
            <a:r>
              <a:rPr lang="en-US" altLang="zh-CN">
                <a:solidFill>
                  <a:srgbClr val="FF0000"/>
                </a:solidFill>
              </a:rPr>
              <a:t>Merging Arrays</a:t>
            </a:r>
          </a:p>
        </p:txBody>
      </p:sp>
      <p:sp>
        <p:nvSpPr>
          <p:cNvPr id="162819" name="Rectangle 3"/>
          <p:cNvSpPr>
            <a:spLocks noGrp="1" noRot="1" noChangeArrowheads="1"/>
          </p:cNvSpPr>
          <p:nvPr>
            <p:ph idx="1"/>
          </p:nvPr>
        </p:nvSpPr>
        <p:spPr/>
        <p:txBody>
          <a:bodyPr/>
          <a:lstStyle/>
          <a:p>
            <a:pPr eaLnBrk="1" hangingPunct="1">
              <a:lnSpc>
                <a:spcPct val="90000"/>
              </a:lnSpc>
            </a:pPr>
            <a:r>
              <a:rPr lang="en-US" altLang="zh-CN" sz="2400" dirty="0">
                <a:latin typeface="Comic Sans MS" panose="030F0702030302020204" pitchFamily="66" charset="0"/>
              </a:rPr>
              <a:t>Combining independent matrices into a single compound array.</a:t>
            </a:r>
          </a:p>
          <a:p>
            <a:pPr eaLnBrk="1" hangingPunct="1">
              <a:lnSpc>
                <a:spcPct val="90000"/>
              </a:lnSpc>
            </a:pPr>
            <a:r>
              <a:rPr lang="en-US" altLang="zh-CN" sz="2400" dirty="0">
                <a:solidFill>
                  <a:schemeClr val="tx2"/>
                </a:solidFill>
                <a:latin typeface="Comic Sans MS" panose="030F0702030302020204" pitchFamily="66" charset="0"/>
              </a:rPr>
              <a:t>Improving spatial locality</a:t>
            </a:r>
          </a:p>
          <a:p>
            <a:pPr eaLnBrk="1" hangingPunct="1">
              <a:lnSpc>
                <a:spcPct val="90000"/>
              </a:lnSpc>
            </a:pPr>
            <a:r>
              <a:rPr lang="en-US" altLang="zh-CN" sz="2400" dirty="0">
                <a:solidFill>
                  <a:srgbClr val="0000FF"/>
                </a:solidFill>
                <a:latin typeface="Comic Sans MS" panose="030F0702030302020204" pitchFamily="66" charset="0"/>
              </a:rPr>
              <a:t>Example</a:t>
            </a:r>
          </a:p>
          <a:p>
            <a:pPr lvl="1" eaLnBrk="1" hangingPunct="1">
              <a:lnSpc>
                <a:spcPct val="90000"/>
              </a:lnSpc>
              <a:buFont typeface="Wingdings" panose="05000000000000000000" pitchFamily="2" charset="2"/>
              <a:buNone/>
            </a:pPr>
            <a:r>
              <a:rPr lang="en-US" altLang="zh-CN" sz="1800" dirty="0">
                <a:latin typeface="Comic Sans MS" panose="030F0702030302020204" pitchFamily="66" charset="0"/>
              </a:rPr>
              <a:t>/*before*/</a:t>
            </a:r>
          </a:p>
          <a:p>
            <a:pPr lvl="1" eaLnBrk="1" hangingPunct="1">
              <a:lnSpc>
                <a:spcPct val="90000"/>
              </a:lnSpc>
              <a:buFont typeface="Wingdings" panose="05000000000000000000" pitchFamily="2" charset="2"/>
              <a:buNone/>
            </a:pPr>
            <a:r>
              <a:rPr lang="en-US" altLang="zh-CN" sz="1800" dirty="0">
                <a:latin typeface="Comic Sans MS" panose="030F0702030302020204" pitchFamily="66" charset="0"/>
              </a:rPr>
              <a:t>Int </a:t>
            </a:r>
            <a:r>
              <a:rPr lang="en-US" altLang="zh-CN" sz="1800" dirty="0" err="1">
                <a:latin typeface="Comic Sans MS" panose="030F0702030302020204" pitchFamily="66" charset="0"/>
              </a:rPr>
              <a:t>val</a:t>
            </a:r>
            <a:r>
              <a:rPr lang="en-US" altLang="zh-CN" sz="1800" dirty="0">
                <a:latin typeface="Comic Sans MS" panose="030F0702030302020204" pitchFamily="66" charset="0"/>
              </a:rPr>
              <a:t>[SIZE];</a:t>
            </a:r>
          </a:p>
          <a:p>
            <a:pPr lvl="1" eaLnBrk="1" hangingPunct="1">
              <a:lnSpc>
                <a:spcPct val="90000"/>
              </a:lnSpc>
              <a:buFont typeface="Wingdings" panose="05000000000000000000" pitchFamily="2" charset="2"/>
              <a:buNone/>
            </a:pPr>
            <a:r>
              <a:rPr lang="en-US" altLang="zh-CN" sz="1800" dirty="0">
                <a:latin typeface="Comic Sans MS" panose="030F0702030302020204" pitchFamily="66" charset="0"/>
              </a:rPr>
              <a:t>Int key[SIZE];</a:t>
            </a:r>
          </a:p>
          <a:p>
            <a:pPr eaLnBrk="1" hangingPunct="1">
              <a:lnSpc>
                <a:spcPct val="90000"/>
              </a:lnSpc>
              <a:buFont typeface="Wingdings" panose="05000000000000000000" pitchFamily="2" charset="2"/>
              <a:buNone/>
            </a:pPr>
            <a:endParaRPr lang="en-US" altLang="zh-CN" sz="2000" dirty="0">
              <a:latin typeface="Comic Sans MS" panose="030F0702030302020204" pitchFamily="66" charset="0"/>
            </a:endParaRPr>
          </a:p>
          <a:p>
            <a:pPr lvl="1" eaLnBrk="1" hangingPunct="1">
              <a:lnSpc>
                <a:spcPct val="90000"/>
              </a:lnSpc>
              <a:buFont typeface="Wingdings" panose="05000000000000000000" pitchFamily="2" charset="2"/>
              <a:buNone/>
            </a:pPr>
            <a:r>
              <a:rPr lang="en-US" altLang="zh-CN" sz="1800" dirty="0">
                <a:solidFill>
                  <a:srgbClr val="0000FF"/>
                </a:solidFill>
                <a:latin typeface="Comic Sans MS" panose="030F0702030302020204" pitchFamily="66" charset="0"/>
              </a:rPr>
              <a:t>/*after*/</a:t>
            </a:r>
          </a:p>
          <a:p>
            <a:pPr lvl="1" eaLnBrk="1" hangingPunct="1">
              <a:lnSpc>
                <a:spcPct val="90000"/>
              </a:lnSpc>
              <a:buFont typeface="Wingdings" panose="05000000000000000000" pitchFamily="2" charset="2"/>
              <a:buNone/>
            </a:pPr>
            <a:r>
              <a:rPr lang="en-US" altLang="zh-CN" sz="1800" dirty="0">
                <a:latin typeface="Comic Sans MS" panose="030F0702030302020204" pitchFamily="66" charset="0"/>
              </a:rPr>
              <a:t>Struct merge{</a:t>
            </a:r>
          </a:p>
          <a:p>
            <a:pPr lvl="1" eaLnBrk="1" hangingPunct="1">
              <a:lnSpc>
                <a:spcPct val="90000"/>
              </a:lnSpc>
              <a:buFont typeface="Wingdings" panose="05000000000000000000" pitchFamily="2" charset="2"/>
              <a:buNone/>
            </a:pPr>
            <a:r>
              <a:rPr lang="en-US" altLang="zh-CN" sz="1800" dirty="0">
                <a:latin typeface="Comic Sans MS" panose="030F0702030302020204" pitchFamily="66" charset="0"/>
              </a:rPr>
              <a:t>     int </a:t>
            </a:r>
            <a:r>
              <a:rPr lang="en-US" altLang="zh-CN" sz="1800" dirty="0" err="1">
                <a:latin typeface="Comic Sans MS" panose="030F0702030302020204" pitchFamily="66" charset="0"/>
              </a:rPr>
              <a:t>val</a:t>
            </a:r>
            <a:r>
              <a:rPr lang="en-US" altLang="zh-CN" sz="1800" dirty="0">
                <a:latin typeface="Comic Sans MS" panose="030F0702030302020204" pitchFamily="66" charset="0"/>
              </a:rPr>
              <a:t>;</a:t>
            </a:r>
          </a:p>
          <a:p>
            <a:pPr lvl="1" eaLnBrk="1" hangingPunct="1">
              <a:lnSpc>
                <a:spcPct val="90000"/>
              </a:lnSpc>
              <a:buFont typeface="Wingdings" panose="05000000000000000000" pitchFamily="2" charset="2"/>
              <a:buNone/>
            </a:pPr>
            <a:r>
              <a:rPr lang="en-US" altLang="zh-CN" sz="1800" dirty="0">
                <a:latin typeface="Comic Sans MS" panose="030F0702030302020204" pitchFamily="66" charset="0"/>
              </a:rPr>
              <a:t>     int  key;</a:t>
            </a:r>
          </a:p>
          <a:p>
            <a:pPr lvl="1" eaLnBrk="1" hangingPunct="1">
              <a:lnSpc>
                <a:spcPct val="90000"/>
              </a:lnSpc>
              <a:buFont typeface="Wingdings" panose="05000000000000000000" pitchFamily="2" charset="2"/>
              <a:buNone/>
            </a:pPr>
            <a:r>
              <a:rPr lang="en-US" altLang="zh-CN" sz="1800" dirty="0">
                <a:latin typeface="Comic Sans MS" panose="030F0702030302020204" pitchFamily="66" charset="0"/>
              </a:rPr>
              <a:t>}</a:t>
            </a:r>
          </a:p>
          <a:p>
            <a:pPr lvl="1" eaLnBrk="1" hangingPunct="1">
              <a:lnSpc>
                <a:spcPct val="90000"/>
              </a:lnSpc>
              <a:buFont typeface="Wingdings" panose="05000000000000000000" pitchFamily="2" charset="2"/>
              <a:buNone/>
            </a:pPr>
            <a:r>
              <a:rPr lang="en-US" altLang="zh-CN" sz="1800" dirty="0">
                <a:latin typeface="Comic Sans MS" panose="030F0702030302020204" pitchFamily="66" charset="0"/>
              </a:rPr>
              <a:t>Struct merge </a:t>
            </a:r>
            <a:r>
              <a:rPr lang="en-US" altLang="zh-CN" sz="1800" dirty="0" err="1">
                <a:latin typeface="Comic Sans MS" panose="030F0702030302020204" pitchFamily="66" charset="0"/>
              </a:rPr>
              <a:t>merged_array</a:t>
            </a:r>
            <a:r>
              <a:rPr lang="en-US" altLang="zh-CN" sz="1800" dirty="0">
                <a:latin typeface="Comic Sans MS" panose="030F0702030302020204" pitchFamily="66" charset="0"/>
              </a:rPr>
              <a:t>[SIZE]</a:t>
            </a:r>
          </a:p>
        </p:txBody>
      </p:sp>
      <p:sp>
        <p:nvSpPr>
          <p:cNvPr id="4" name="TextBox 3">
            <a:extLst>
              <a:ext uri="{FF2B5EF4-FFF2-40B4-BE49-F238E27FC236}">
                <a16:creationId xmlns:a16="http://schemas.microsoft.com/office/drawing/2014/main" id="{AA1CD472-0CA6-286C-60DC-0D5014B6AE36}"/>
              </a:ext>
            </a:extLst>
          </p:cNvPr>
          <p:cNvSpPr txBox="1"/>
          <p:nvPr/>
        </p:nvSpPr>
        <p:spPr>
          <a:xfrm>
            <a:off x="5292080" y="1787815"/>
            <a:ext cx="3755849" cy="4247317"/>
          </a:xfrm>
          <a:prstGeom prst="rect">
            <a:avLst/>
          </a:prstGeom>
          <a:noFill/>
        </p:spPr>
        <p:txBody>
          <a:bodyPr wrap="square">
            <a:spAutoFit/>
          </a:bodyPr>
          <a:lstStyle/>
          <a:p>
            <a:r>
              <a:rPr lang="en-US" sz="1800" dirty="0"/>
              <a:t>**</a:t>
            </a:r>
            <a:r>
              <a:rPr lang="zh-CN" altLang="en-US" sz="1800" dirty="0"/>
              <a:t>合并数组**：通过将多个数组合并成一个包含复合元素的单一数组，可以提高空间局部性。空间局部性是指程序倾向于访问相邻的内存位置。如果有两个数组，它们分别存储不同类型的数据，但这些数据在逻辑上是相关的，那么将它们合并成一个数组，每个元素包含所有需要的数据，可以减少访问相同数据所需的跳跃次数。例如，如果有两个数组分别存储坐标的</a:t>
            </a:r>
            <a:r>
              <a:rPr lang="en-US" sz="1800" dirty="0"/>
              <a:t>X</a:t>
            </a:r>
            <a:r>
              <a:rPr lang="zh-CN" altLang="en-US" sz="1800" dirty="0"/>
              <a:t>和</a:t>
            </a:r>
            <a:r>
              <a:rPr lang="en-US" sz="1800" dirty="0"/>
              <a:t>Y</a:t>
            </a:r>
            <a:r>
              <a:rPr lang="zh-CN" altLang="en-US" sz="1800" dirty="0"/>
              <a:t>值，合并后每个元素存储一个坐标对（</a:t>
            </a:r>
            <a:r>
              <a:rPr lang="en-US" sz="1800" dirty="0"/>
              <a:t>X, Y），</a:t>
            </a:r>
            <a:r>
              <a:rPr lang="zh-CN" altLang="en-US" sz="1800" dirty="0"/>
              <a:t>这样访问时可以减少跳转，提高缓存命中率。</a:t>
            </a:r>
          </a:p>
          <a:p>
            <a:endParaRPr lang="zh-CN" altLang="en-US" sz="1800" dirty="0"/>
          </a:p>
        </p:txBody>
      </p:sp>
    </p:spTree>
  </p:cSld>
  <p:clrMapOvr>
    <a:masterClrMapping/>
  </p:clrMapOvr>
  <p:transition spd="slow">
    <p:pull dir="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Rot="1" noChangeArrowheads="1"/>
          </p:cNvSpPr>
          <p:nvPr>
            <p:ph type="title"/>
          </p:nvPr>
        </p:nvSpPr>
        <p:spPr>
          <a:xfrm>
            <a:off x="1871663" y="196850"/>
            <a:ext cx="6340475" cy="587375"/>
          </a:xfrm>
          <a:noFill/>
        </p:spPr>
        <p:txBody>
          <a:bodyPr lIns="90488" tIns="44450" rIns="90488" bIns="44450"/>
          <a:lstStyle/>
          <a:p>
            <a:pPr eaLnBrk="1" hangingPunct="1"/>
            <a:r>
              <a:rPr lang="en-US" altLang="zh-CN"/>
              <a:t>b.	Loop Interchange</a:t>
            </a:r>
          </a:p>
        </p:txBody>
      </p:sp>
      <p:sp>
        <p:nvSpPr>
          <p:cNvPr id="163843" name="Rectangle 3"/>
          <p:cNvSpPr>
            <a:spLocks noGrp="1" noRot="1" noChangeArrowheads="1"/>
          </p:cNvSpPr>
          <p:nvPr>
            <p:ph idx="1"/>
          </p:nvPr>
        </p:nvSpPr>
        <p:spPr>
          <a:xfrm>
            <a:off x="539750" y="1844675"/>
            <a:ext cx="8001000" cy="4343400"/>
          </a:xfrm>
        </p:spPr>
        <p:txBody>
          <a:bodyPr lIns="90488" tIns="44450" rIns="90488" bIns="44450"/>
          <a:lstStyle/>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Before */</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for (k = 0; k &lt; 100; k = k+1)</a:t>
            </a:r>
            <a:endParaRPr lang="en-US" altLang="zh-CN" sz="2000" dirty="0">
              <a:solidFill>
                <a:schemeClr val="accent1"/>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dirty="0">
                <a:solidFill>
                  <a:schemeClr val="accent1"/>
                </a:solidFill>
                <a:latin typeface="Comic Sans MS" panose="030F0702030302020204" pitchFamily="66" charset="0"/>
              </a:rPr>
              <a:t>	</a:t>
            </a:r>
            <a:r>
              <a:rPr lang="en-US" altLang="zh-CN" sz="2000" dirty="0">
                <a:solidFill>
                  <a:srgbClr val="0000FF"/>
                </a:solidFill>
                <a:latin typeface="Comic Sans MS" panose="030F0702030302020204" pitchFamily="66" charset="0"/>
              </a:rPr>
              <a:t>for (j = 0; j &lt; 100; j = j+1)</a:t>
            </a:r>
          </a:p>
          <a:p>
            <a:pPr marL="285750" indent="-285750" eaLnBrk="1" hangingPunct="1">
              <a:lnSpc>
                <a:spcPct val="90000"/>
              </a:lnSpc>
              <a:buFont typeface="Wingdings" panose="05000000000000000000" pitchFamily="2" charset="2"/>
              <a:buNone/>
            </a:pPr>
            <a:r>
              <a:rPr lang="en-US" altLang="zh-CN" sz="2000" dirty="0">
                <a:solidFill>
                  <a:srgbClr val="0000FF"/>
                </a:solidFill>
                <a:latin typeface="Comic Sans MS" panose="030F0702030302020204" pitchFamily="66" charset="0"/>
              </a:rPr>
              <a:t>		for (</a:t>
            </a:r>
            <a:r>
              <a:rPr lang="en-US" altLang="zh-CN" sz="2000" dirty="0" err="1">
                <a:solidFill>
                  <a:srgbClr val="0000FF"/>
                </a:solidFill>
                <a:latin typeface="Comic Sans MS" panose="030F0702030302020204" pitchFamily="66" charset="0"/>
              </a:rPr>
              <a:t>i</a:t>
            </a:r>
            <a:r>
              <a:rPr lang="en-US" altLang="zh-CN" sz="2000" dirty="0">
                <a:solidFill>
                  <a:srgbClr val="0000FF"/>
                </a:solidFill>
                <a:latin typeface="Comic Sans MS" panose="030F0702030302020204" pitchFamily="66" charset="0"/>
              </a:rPr>
              <a:t> = 0; </a:t>
            </a:r>
            <a:r>
              <a:rPr lang="en-US" altLang="zh-CN" sz="2000" dirty="0" err="1">
                <a:solidFill>
                  <a:srgbClr val="0000FF"/>
                </a:solidFill>
                <a:latin typeface="Comic Sans MS" panose="030F0702030302020204" pitchFamily="66" charset="0"/>
              </a:rPr>
              <a:t>i</a:t>
            </a:r>
            <a:r>
              <a:rPr lang="en-US" altLang="zh-CN" sz="2000" dirty="0">
                <a:solidFill>
                  <a:srgbClr val="0000FF"/>
                </a:solidFill>
                <a:latin typeface="Comic Sans MS" panose="030F0702030302020204" pitchFamily="66" charset="0"/>
              </a:rPr>
              <a:t> &lt; 5000; </a:t>
            </a:r>
            <a:r>
              <a:rPr lang="en-US" altLang="zh-CN" sz="2000" dirty="0" err="1">
                <a:solidFill>
                  <a:srgbClr val="0000FF"/>
                </a:solidFill>
                <a:latin typeface="Comic Sans MS" panose="030F0702030302020204" pitchFamily="66" charset="0"/>
              </a:rPr>
              <a:t>i</a:t>
            </a:r>
            <a:r>
              <a:rPr lang="en-US" altLang="zh-CN" sz="2000" dirty="0">
                <a:solidFill>
                  <a:srgbClr val="0000FF"/>
                </a:solidFill>
                <a:latin typeface="Comic Sans MS" panose="030F0702030302020204" pitchFamily="66" charset="0"/>
              </a:rPr>
              <a:t> = i+1)</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x[</a:t>
            </a:r>
            <a:r>
              <a:rPr lang="en-US" altLang="zh-CN" sz="2000" dirty="0" err="1">
                <a:latin typeface="Comic Sans MS" panose="030F0702030302020204" pitchFamily="66" charset="0"/>
              </a:rPr>
              <a:t>i</a:t>
            </a:r>
            <a:r>
              <a:rPr lang="en-US" altLang="zh-CN" sz="2000" dirty="0">
                <a:latin typeface="Comic Sans MS" panose="030F0702030302020204" pitchFamily="66" charset="0"/>
              </a:rPr>
              <a:t>][j] = 2 * x[</a:t>
            </a:r>
            <a:r>
              <a:rPr lang="en-US" altLang="zh-CN" sz="2000" dirty="0" err="1">
                <a:latin typeface="Comic Sans MS" panose="030F0702030302020204" pitchFamily="66" charset="0"/>
              </a:rPr>
              <a:t>i</a:t>
            </a:r>
            <a:r>
              <a:rPr lang="en-US" altLang="zh-CN" sz="2000" dirty="0">
                <a:latin typeface="Comic Sans MS" panose="030F0702030302020204" pitchFamily="66" charset="0"/>
              </a:rPr>
              <a:t>][j];</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After */</a:t>
            </a: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for (k = 0; k &lt; 100; k = k+1)</a:t>
            </a:r>
            <a:endParaRPr lang="en-US" altLang="zh-CN" sz="2000" dirty="0">
              <a:solidFill>
                <a:schemeClr val="hlink"/>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dirty="0">
                <a:solidFill>
                  <a:schemeClr val="hlink"/>
                </a:solidFill>
                <a:latin typeface="Comic Sans MS" panose="030F0702030302020204" pitchFamily="66" charset="0"/>
              </a:rPr>
              <a:t>	</a:t>
            </a:r>
            <a:r>
              <a:rPr lang="en-US" altLang="zh-CN" sz="2000" u="sng" dirty="0">
                <a:solidFill>
                  <a:srgbClr val="0000FF"/>
                </a:solidFill>
                <a:latin typeface="Comic Sans MS" panose="030F0702030302020204" pitchFamily="66" charset="0"/>
              </a:rPr>
              <a:t>for (</a:t>
            </a:r>
            <a:r>
              <a:rPr lang="en-US" altLang="zh-CN" sz="2000" u="sng" dirty="0" err="1">
                <a:solidFill>
                  <a:srgbClr val="0000FF"/>
                </a:solidFill>
                <a:latin typeface="Comic Sans MS" panose="030F0702030302020204" pitchFamily="66" charset="0"/>
              </a:rPr>
              <a:t>i</a:t>
            </a:r>
            <a:r>
              <a:rPr lang="en-US" altLang="zh-CN" sz="2000" u="sng" dirty="0">
                <a:solidFill>
                  <a:srgbClr val="0000FF"/>
                </a:solidFill>
                <a:latin typeface="Comic Sans MS" panose="030F0702030302020204" pitchFamily="66" charset="0"/>
              </a:rPr>
              <a:t> = 0; </a:t>
            </a:r>
            <a:r>
              <a:rPr lang="en-US" altLang="zh-CN" sz="2000" u="sng" dirty="0" err="1">
                <a:solidFill>
                  <a:srgbClr val="0000FF"/>
                </a:solidFill>
                <a:latin typeface="Comic Sans MS" panose="030F0702030302020204" pitchFamily="66" charset="0"/>
              </a:rPr>
              <a:t>i</a:t>
            </a:r>
            <a:r>
              <a:rPr lang="en-US" altLang="zh-CN" sz="2000" u="sng" dirty="0">
                <a:solidFill>
                  <a:srgbClr val="0000FF"/>
                </a:solidFill>
                <a:latin typeface="Comic Sans MS" panose="030F0702030302020204" pitchFamily="66" charset="0"/>
              </a:rPr>
              <a:t> &lt; 5000; </a:t>
            </a:r>
            <a:r>
              <a:rPr lang="en-US" altLang="zh-CN" sz="2000" u="sng" dirty="0" err="1">
                <a:solidFill>
                  <a:srgbClr val="0000FF"/>
                </a:solidFill>
                <a:latin typeface="Comic Sans MS" panose="030F0702030302020204" pitchFamily="66" charset="0"/>
              </a:rPr>
              <a:t>i</a:t>
            </a:r>
            <a:r>
              <a:rPr lang="en-US" altLang="zh-CN" sz="2000" u="sng" dirty="0">
                <a:solidFill>
                  <a:srgbClr val="0000FF"/>
                </a:solidFill>
                <a:latin typeface="Comic Sans MS" panose="030F0702030302020204" pitchFamily="66" charset="0"/>
              </a:rPr>
              <a:t> = i+1)</a:t>
            </a:r>
            <a:endParaRPr lang="en-US" altLang="zh-CN" sz="2000" dirty="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dirty="0">
                <a:solidFill>
                  <a:srgbClr val="0000FF"/>
                </a:solidFill>
                <a:latin typeface="Comic Sans MS" panose="030F0702030302020204" pitchFamily="66" charset="0"/>
              </a:rPr>
              <a:t>		</a:t>
            </a:r>
            <a:r>
              <a:rPr lang="en-US" altLang="zh-CN" sz="2000" u="sng" dirty="0">
                <a:solidFill>
                  <a:srgbClr val="0000FF"/>
                </a:solidFill>
                <a:latin typeface="Comic Sans MS" panose="030F0702030302020204" pitchFamily="66" charset="0"/>
              </a:rPr>
              <a:t>for (j = 0; j &lt; 100; j = j+1)</a:t>
            </a:r>
            <a:endParaRPr lang="en-US" altLang="zh-CN" sz="2000" dirty="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000" dirty="0">
                <a:latin typeface="Comic Sans MS" panose="030F0702030302020204" pitchFamily="66" charset="0"/>
              </a:rPr>
              <a:t>			x[</a:t>
            </a:r>
            <a:r>
              <a:rPr lang="en-US" altLang="zh-CN" sz="2000" dirty="0" err="1">
                <a:latin typeface="Comic Sans MS" panose="030F0702030302020204" pitchFamily="66" charset="0"/>
              </a:rPr>
              <a:t>i</a:t>
            </a:r>
            <a:r>
              <a:rPr lang="en-US" altLang="zh-CN" sz="2000" dirty="0">
                <a:latin typeface="Comic Sans MS" panose="030F0702030302020204" pitchFamily="66" charset="0"/>
              </a:rPr>
              <a:t>][j] = 2 * x[</a:t>
            </a:r>
            <a:r>
              <a:rPr lang="en-US" altLang="zh-CN" sz="2000" dirty="0" err="1">
                <a:latin typeface="Comic Sans MS" panose="030F0702030302020204" pitchFamily="66" charset="0"/>
              </a:rPr>
              <a:t>i</a:t>
            </a:r>
            <a:r>
              <a:rPr lang="en-US" altLang="zh-CN" sz="2000" dirty="0">
                <a:latin typeface="Comic Sans MS" panose="030F0702030302020204" pitchFamily="66" charset="0"/>
              </a:rPr>
              <a:t>][j];</a:t>
            </a:r>
            <a:br>
              <a:rPr lang="en-US" altLang="zh-CN" sz="2000" dirty="0">
                <a:latin typeface="Comic Sans MS" panose="030F0702030302020204" pitchFamily="66" charset="0"/>
              </a:rPr>
            </a:br>
            <a:endParaRPr lang="en-US" altLang="zh-CN" sz="2000" dirty="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400" dirty="0">
                <a:solidFill>
                  <a:srgbClr val="FF0000"/>
                </a:solidFill>
                <a:latin typeface="Comic Sans MS" panose="030F0702030302020204" pitchFamily="66" charset="0"/>
              </a:rPr>
              <a:t>Sequential accesses instead of striding through memory every 100 words</a:t>
            </a:r>
            <a:r>
              <a:rPr lang="en-US" altLang="zh-CN" dirty="0">
                <a:solidFill>
                  <a:srgbClr val="FF0000"/>
                </a:solidFill>
                <a:latin typeface="Comic Sans MS" panose="030F0702030302020204" pitchFamily="66" charset="0"/>
              </a:rPr>
              <a:t>; </a:t>
            </a:r>
          </a:p>
        </p:txBody>
      </p:sp>
      <p:sp>
        <p:nvSpPr>
          <p:cNvPr id="163844" name="Arc 4"/>
          <p:cNvSpPr>
            <a:spLocks/>
          </p:cNvSpPr>
          <p:nvPr/>
        </p:nvSpPr>
        <p:spPr bwMode="auto">
          <a:xfrm rot="-10680000">
            <a:off x="1581150" y="4645025"/>
            <a:ext cx="622300" cy="354013"/>
          </a:xfrm>
          <a:custGeom>
            <a:avLst/>
            <a:gdLst>
              <a:gd name="T0" fmla="*/ 0 w 21655"/>
              <a:gd name="T1" fmla="*/ 0 h 21600"/>
              <a:gd name="T2" fmla="*/ 2147483646 w 21655"/>
              <a:gd name="T3" fmla="*/ 2147483646 h 21600"/>
              <a:gd name="T4" fmla="*/ 2147483646 w 21655"/>
              <a:gd name="T5" fmla="*/ 2147483646 h 21600"/>
              <a:gd name="T6" fmla="*/ 0 60000 65536"/>
              <a:gd name="T7" fmla="*/ 0 60000 65536"/>
              <a:gd name="T8" fmla="*/ 0 60000 65536"/>
              <a:gd name="T9" fmla="*/ 0 w 21655"/>
              <a:gd name="T10" fmla="*/ 0 h 21600"/>
              <a:gd name="T11" fmla="*/ 21655 w 21655"/>
              <a:gd name="T12" fmla="*/ 21600 h 21600"/>
            </a:gdLst>
            <a:ahLst/>
            <a:cxnLst>
              <a:cxn ang="T6">
                <a:pos x="T0" y="T1"/>
              </a:cxn>
              <a:cxn ang="T7">
                <a:pos x="T2" y="T3"/>
              </a:cxn>
              <a:cxn ang="T8">
                <a:pos x="T4" y="T5"/>
              </a:cxn>
            </a:cxnLst>
            <a:rect l="T9" t="T10" r="T11" b="T12"/>
            <a:pathLst>
              <a:path w="21655" h="21600" fill="none" extrusionOk="0">
                <a:moveTo>
                  <a:pt x="0" y="0"/>
                </a:moveTo>
                <a:cubicBezTo>
                  <a:pt x="18" y="0"/>
                  <a:pt x="36" y="-1"/>
                  <a:pt x="55" y="0"/>
                </a:cubicBezTo>
                <a:cubicBezTo>
                  <a:pt x="11984" y="0"/>
                  <a:pt x="21655" y="9670"/>
                  <a:pt x="21655" y="21600"/>
                </a:cubicBezTo>
              </a:path>
              <a:path w="21655" h="21600" stroke="0" extrusionOk="0">
                <a:moveTo>
                  <a:pt x="0" y="0"/>
                </a:moveTo>
                <a:cubicBezTo>
                  <a:pt x="18" y="0"/>
                  <a:pt x="36" y="-1"/>
                  <a:pt x="55" y="0"/>
                </a:cubicBezTo>
                <a:cubicBezTo>
                  <a:pt x="11984" y="0"/>
                  <a:pt x="21655" y="9670"/>
                  <a:pt x="21655" y="21600"/>
                </a:cubicBezTo>
                <a:lnTo>
                  <a:pt x="55" y="21600"/>
                </a:lnTo>
                <a:lnTo>
                  <a:pt x="0" y="0"/>
                </a:lnTo>
                <a:close/>
              </a:path>
            </a:pathLst>
          </a:custGeom>
          <a:noFill/>
          <a:ln w="25400" cap="rnd">
            <a:solidFill>
              <a:schemeClr val="hlink"/>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3845" name="Rectangle 5"/>
          <p:cNvSpPr>
            <a:spLocks noChangeArrowheads="1"/>
          </p:cNvSpPr>
          <p:nvPr/>
        </p:nvSpPr>
        <p:spPr bwMode="auto">
          <a:xfrm>
            <a:off x="311150" y="1006475"/>
            <a:ext cx="8610600" cy="830997"/>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2400" i="1" dirty="0">
                <a:solidFill>
                  <a:srgbClr val="000000"/>
                </a:solidFill>
                <a:latin typeface="Comic Sans MS" panose="030F0702030302020204" pitchFamily="66" charset="0"/>
              </a:rPr>
              <a:t>By switching the order in which loops execute, misses can be reduced </a:t>
            </a:r>
            <a:r>
              <a:rPr kumimoji="0" lang="en-US" altLang="zh-CN" sz="2400" i="1" dirty="0">
                <a:solidFill>
                  <a:srgbClr val="FF0000"/>
                </a:solidFill>
                <a:latin typeface="Comic Sans MS" panose="030F0702030302020204" pitchFamily="66" charset="0"/>
              </a:rPr>
              <a:t>due to improvements in spatial locality</a:t>
            </a:r>
            <a:r>
              <a:rPr kumimoji="0" lang="en-US" altLang="zh-CN" sz="2400" i="1" dirty="0">
                <a:solidFill>
                  <a:srgbClr val="000000"/>
                </a:solidFill>
                <a:latin typeface="Comic Sans MS" panose="030F0702030302020204" pitchFamily="66" charset="0"/>
              </a:rPr>
              <a:t>.</a:t>
            </a:r>
            <a:r>
              <a:rPr kumimoji="0" lang="en-US" altLang="zh-CN" sz="2400" dirty="0">
                <a:latin typeface="Comic Sans MS" panose="030F0702030302020204" pitchFamily="66" charset="0"/>
              </a:rPr>
              <a:t> </a:t>
            </a:r>
          </a:p>
        </p:txBody>
      </p:sp>
      <p:sp>
        <p:nvSpPr>
          <p:cNvPr id="3" name="TextBox 2">
            <a:extLst>
              <a:ext uri="{FF2B5EF4-FFF2-40B4-BE49-F238E27FC236}">
                <a16:creationId xmlns:a16="http://schemas.microsoft.com/office/drawing/2014/main" id="{FA244255-2011-B181-F9B6-A0912F4828B3}"/>
              </a:ext>
            </a:extLst>
          </p:cNvPr>
          <p:cNvSpPr txBox="1"/>
          <p:nvPr/>
        </p:nvSpPr>
        <p:spPr>
          <a:xfrm>
            <a:off x="4848406" y="1959709"/>
            <a:ext cx="3900058" cy="3477875"/>
          </a:xfrm>
          <a:prstGeom prst="rect">
            <a:avLst/>
          </a:prstGeom>
          <a:noFill/>
        </p:spPr>
        <p:txBody>
          <a:bodyPr wrap="square">
            <a:spAutoFit/>
          </a:bodyPr>
          <a:lstStyle/>
          <a:p>
            <a:pPr algn="l">
              <a:buFont typeface="Arial" panose="020B0604020202020204" pitchFamily="34" charset="0"/>
              <a:buChar char="•"/>
            </a:pPr>
            <a:r>
              <a:rPr lang="zh-CN" altLang="en-US" sz="2000" b="1" i="0" dirty="0">
                <a:effectLst/>
                <a:highlight>
                  <a:srgbClr val="FFFFFF"/>
                </a:highlight>
                <a:latin typeface="-apple-system"/>
              </a:rPr>
              <a:t>循环交换</a:t>
            </a:r>
            <a:r>
              <a:rPr lang="zh-CN" altLang="en-US" sz="2000" b="0" i="0" dirty="0">
                <a:effectLst/>
                <a:highlight>
                  <a:srgbClr val="FFFFFF"/>
                </a:highlight>
                <a:latin typeface="-apple-system"/>
              </a:rPr>
              <a:t>：通过改变循环的嵌套顺序来按照数据在内存中存储的顺序访问数据。如果数据是按行存储的，但是循环是先遍历列再遍历行，那么每次迭代都会跳过很多内存位置，这会降低缓存命中率。通过交换循环的顺序，使得外层循环遍历行，内层循环遍历列，可以确保每次迭代都按照数据的物理存储顺序访问，从而提高空间局部性。</a:t>
            </a:r>
          </a:p>
        </p:txBody>
      </p:sp>
    </p:spTree>
  </p:cSld>
  <p:clrMapOvr>
    <a:masterClrMapping/>
  </p:clrMapOvr>
  <p:transition spd="slow">
    <p:pull dir="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rrowheads="1"/>
          </p:cNvSpPr>
          <p:nvPr>
            <p:ph type="title"/>
          </p:nvPr>
        </p:nvSpPr>
        <p:spPr/>
        <p:txBody>
          <a:bodyPr/>
          <a:lstStyle/>
          <a:p>
            <a:pPr eaLnBrk="1" hangingPunct="1"/>
            <a:r>
              <a:rPr lang="en-US" altLang="zh-CN" dirty="0"/>
              <a:t>c. Loop fusion</a:t>
            </a:r>
          </a:p>
        </p:txBody>
      </p:sp>
      <p:sp>
        <p:nvSpPr>
          <p:cNvPr id="164867" name="Rectangle 3"/>
          <p:cNvSpPr>
            <a:spLocks noGrp="1" noRot="1" noChangeArrowheads="1"/>
          </p:cNvSpPr>
          <p:nvPr>
            <p:ph idx="1"/>
          </p:nvPr>
        </p:nvSpPr>
        <p:spPr/>
        <p:txBody>
          <a:bodyPr/>
          <a:lstStyle/>
          <a:p>
            <a:pPr eaLnBrk="1" hangingPunct="1"/>
            <a:r>
              <a:rPr lang="en-US" altLang="zh-CN" sz="2400" dirty="0">
                <a:latin typeface="Comic Sans MS" panose="030F0702030302020204" pitchFamily="66" charset="0"/>
              </a:rPr>
              <a:t>By fusion the code into a single loop, the data that are fetched into </a:t>
            </a:r>
            <a:r>
              <a:rPr lang="en-US" altLang="zh-CN" sz="2400" dirty="0">
                <a:solidFill>
                  <a:srgbClr val="FF0000"/>
                </a:solidFill>
                <a:latin typeface="Comic Sans MS" panose="030F0702030302020204" pitchFamily="66" charset="0"/>
              </a:rPr>
              <a:t>the cache can be used repeatedly </a:t>
            </a:r>
            <a:r>
              <a:rPr lang="en-US" altLang="zh-CN" sz="2400" dirty="0">
                <a:latin typeface="Comic Sans MS" panose="030F0702030302020204" pitchFamily="66" charset="0"/>
              </a:rPr>
              <a:t>before being swapped out.</a:t>
            </a:r>
          </a:p>
          <a:p>
            <a:pPr eaLnBrk="1" hangingPunct="1"/>
            <a:r>
              <a:rPr lang="en-US" altLang="zh-CN" sz="2400" dirty="0">
                <a:latin typeface="Comic Sans MS" panose="030F0702030302020204" pitchFamily="66" charset="0"/>
              </a:rPr>
              <a:t>Improving the </a:t>
            </a:r>
            <a:r>
              <a:rPr lang="en-US" altLang="zh-CN" sz="2400" dirty="0">
                <a:solidFill>
                  <a:schemeClr val="tx2"/>
                </a:solidFill>
                <a:latin typeface="Comic Sans MS" panose="030F0702030302020204" pitchFamily="66" charset="0"/>
              </a:rPr>
              <a:t>temporal locality</a:t>
            </a:r>
          </a:p>
          <a:p>
            <a:pPr eaLnBrk="1" hangingPunct="1"/>
            <a:r>
              <a:rPr lang="en-US" altLang="zh-CN" sz="2400" dirty="0">
                <a:solidFill>
                  <a:srgbClr val="0000FF"/>
                </a:solidFill>
                <a:latin typeface="Comic Sans MS" panose="030F0702030302020204" pitchFamily="66" charset="0"/>
              </a:rPr>
              <a:t>Example:</a:t>
            </a:r>
          </a:p>
          <a:p>
            <a:pPr eaLnBrk="1" hangingPunct="1">
              <a:buFont typeface="Wingdings" panose="05000000000000000000" pitchFamily="2" charset="2"/>
              <a:buNone/>
            </a:pPr>
            <a:r>
              <a:rPr lang="en-US" altLang="zh-CN" sz="2000" dirty="0">
                <a:latin typeface="Comic Sans MS" panose="030F0702030302020204" pitchFamily="66" charset="0"/>
              </a:rPr>
              <a:t>/*before*/				</a:t>
            </a:r>
          </a:p>
          <a:p>
            <a:pPr eaLnBrk="1" hangingPunct="1">
              <a:buFont typeface="Wingdings" panose="05000000000000000000" pitchFamily="2" charset="2"/>
              <a:buNone/>
            </a:pPr>
            <a:r>
              <a:rPr lang="en-US" altLang="zh-CN" sz="2000" dirty="0">
                <a:latin typeface="Comic Sans MS" panose="030F0702030302020204" pitchFamily="66" charset="0"/>
              </a:rPr>
              <a:t>/*</a:t>
            </a:r>
            <a:r>
              <a:rPr lang="en-US" altLang="zh-CN" sz="2000" dirty="0">
                <a:solidFill>
                  <a:srgbClr val="0000FF"/>
                </a:solidFill>
                <a:latin typeface="Comic Sans MS" panose="030F0702030302020204" pitchFamily="66" charset="0"/>
              </a:rPr>
              <a:t>after</a:t>
            </a:r>
            <a:r>
              <a:rPr lang="en-US" altLang="zh-CN" sz="2000" dirty="0">
                <a:latin typeface="Comic Sans MS" panose="030F0702030302020204" pitchFamily="66" charset="0"/>
              </a:rPr>
              <a:t>*/</a:t>
            </a:r>
          </a:p>
          <a:p>
            <a:pPr eaLnBrk="1" hangingPunct="1">
              <a:buFont typeface="Wingdings" panose="05000000000000000000" pitchFamily="2" charset="2"/>
              <a:buNone/>
            </a:pPr>
            <a:r>
              <a:rPr lang="en-US" altLang="zh-CN" sz="2000" dirty="0">
                <a:latin typeface="Comic Sans MS" panose="030F0702030302020204" pitchFamily="66" charset="0"/>
              </a:rPr>
              <a:t>For (</a:t>
            </a:r>
            <a:r>
              <a:rPr lang="en-US" altLang="zh-CN" sz="2000" dirty="0" err="1">
                <a:latin typeface="Comic Sans MS" panose="030F0702030302020204" pitchFamily="66" charset="0"/>
              </a:rPr>
              <a:t>i</a:t>
            </a:r>
            <a:r>
              <a:rPr lang="en-US" altLang="zh-CN" sz="2000" dirty="0">
                <a:latin typeface="Comic Sans MS" panose="030F0702030302020204" pitchFamily="66" charset="0"/>
              </a:rPr>
              <a:t>=0; </a:t>
            </a:r>
            <a:r>
              <a:rPr lang="en-US" altLang="zh-CN" sz="2000" dirty="0" err="1">
                <a:latin typeface="Comic Sans MS" panose="030F0702030302020204" pitchFamily="66" charset="0"/>
              </a:rPr>
              <a:t>i</a:t>
            </a:r>
            <a:r>
              <a:rPr lang="en-US" altLang="zh-CN" sz="2000" dirty="0">
                <a:latin typeface="Comic Sans MS" panose="030F0702030302020204" pitchFamily="66" charset="0"/>
              </a:rPr>
              <a:t>&lt;N; </a:t>
            </a:r>
            <a:r>
              <a:rPr lang="en-US" altLang="zh-CN" sz="2000" dirty="0" err="1">
                <a:latin typeface="Comic Sans MS" panose="030F0702030302020204" pitchFamily="66" charset="0"/>
              </a:rPr>
              <a:t>i</a:t>
            </a:r>
            <a:r>
              <a:rPr lang="en-US" altLang="zh-CN" sz="2000" dirty="0">
                <a:latin typeface="Comic Sans MS" panose="030F0702030302020204" pitchFamily="66" charset="0"/>
              </a:rPr>
              <a:t>=i+1)			For (</a:t>
            </a:r>
            <a:r>
              <a:rPr lang="en-US" altLang="zh-CN" sz="2000" dirty="0" err="1">
                <a:latin typeface="Comic Sans MS" panose="030F0702030302020204" pitchFamily="66" charset="0"/>
              </a:rPr>
              <a:t>i</a:t>
            </a:r>
            <a:r>
              <a:rPr lang="en-US" altLang="zh-CN" sz="2000" dirty="0">
                <a:latin typeface="Comic Sans MS" panose="030F0702030302020204" pitchFamily="66" charset="0"/>
              </a:rPr>
              <a:t>=0; </a:t>
            </a:r>
            <a:r>
              <a:rPr lang="en-US" altLang="zh-CN" sz="2000" dirty="0" err="1">
                <a:latin typeface="Comic Sans MS" panose="030F0702030302020204" pitchFamily="66" charset="0"/>
              </a:rPr>
              <a:t>i</a:t>
            </a:r>
            <a:r>
              <a:rPr lang="en-US" altLang="zh-CN" sz="2000" dirty="0">
                <a:latin typeface="Comic Sans MS" panose="030F0702030302020204" pitchFamily="66" charset="0"/>
              </a:rPr>
              <a:t>&lt;N; </a:t>
            </a:r>
            <a:r>
              <a:rPr lang="en-US" altLang="zh-CN" sz="2000" dirty="0" err="1">
                <a:latin typeface="Comic Sans MS" panose="030F0702030302020204" pitchFamily="66" charset="0"/>
              </a:rPr>
              <a:t>i</a:t>
            </a:r>
            <a:r>
              <a:rPr lang="en-US" altLang="zh-CN" sz="2000" dirty="0">
                <a:latin typeface="Comic Sans MS" panose="030F0702030302020204" pitchFamily="66" charset="0"/>
              </a:rPr>
              <a:t>=i+1)</a:t>
            </a:r>
          </a:p>
          <a:p>
            <a:pPr eaLnBrk="1" hangingPunct="1">
              <a:buFont typeface="Wingdings" panose="05000000000000000000" pitchFamily="2" charset="2"/>
              <a:buNone/>
            </a:pPr>
            <a:r>
              <a:rPr lang="en-US" altLang="zh-CN" sz="2000" dirty="0">
                <a:latin typeface="Comic Sans MS" panose="030F0702030302020204" pitchFamily="66" charset="0"/>
              </a:rPr>
              <a:t>For (</a:t>
            </a:r>
            <a:r>
              <a:rPr lang="en-US" altLang="zh-CN" sz="2000" dirty="0" err="1">
                <a:latin typeface="Comic Sans MS" panose="030F0702030302020204" pitchFamily="66" charset="0"/>
              </a:rPr>
              <a:t>i</a:t>
            </a:r>
            <a:r>
              <a:rPr lang="en-US" altLang="zh-CN" sz="2000" dirty="0">
                <a:latin typeface="Comic Sans MS" panose="030F0702030302020204" pitchFamily="66" charset="0"/>
              </a:rPr>
              <a:t>=0; j&lt;N; j=i+1)			For (j=0; j&lt;N; j=i+1)</a:t>
            </a:r>
          </a:p>
          <a:p>
            <a:pPr eaLnBrk="1" hangingPunct="1">
              <a:buFont typeface="Wingdings" panose="05000000000000000000" pitchFamily="2" charset="2"/>
              <a:buNone/>
            </a:pPr>
            <a:r>
              <a:rPr lang="en-US" altLang="zh-CN" sz="2000" dirty="0">
                <a:latin typeface="Comic Sans MS" panose="030F0702030302020204" pitchFamily="66" charset="0"/>
              </a:rPr>
              <a:t> 		 a[</a:t>
            </a:r>
            <a:r>
              <a:rPr lang="en-US" altLang="zh-CN" sz="2000" dirty="0" err="1">
                <a:latin typeface="Comic Sans MS" panose="030F0702030302020204" pitchFamily="66" charset="0"/>
              </a:rPr>
              <a:t>i</a:t>
            </a:r>
            <a:r>
              <a:rPr lang="en-US" altLang="zh-CN" sz="2000" dirty="0">
                <a:latin typeface="Comic Sans MS" panose="030F0702030302020204" pitchFamily="66" charset="0"/>
              </a:rPr>
              <a:t>][j]=1/b[</a:t>
            </a:r>
            <a:r>
              <a:rPr lang="en-US" altLang="zh-CN" sz="2000" dirty="0" err="1">
                <a:latin typeface="Comic Sans MS" panose="030F0702030302020204" pitchFamily="66" charset="0"/>
              </a:rPr>
              <a:t>i</a:t>
            </a:r>
            <a:r>
              <a:rPr lang="en-US" altLang="zh-CN" sz="2000" dirty="0">
                <a:latin typeface="Comic Sans MS" panose="030F0702030302020204" pitchFamily="66" charset="0"/>
              </a:rPr>
              <a:t>][j]*c[</a:t>
            </a:r>
            <a:r>
              <a:rPr lang="en-US" altLang="zh-CN" sz="2000" dirty="0" err="1">
                <a:latin typeface="Comic Sans MS" panose="030F0702030302020204" pitchFamily="66" charset="0"/>
              </a:rPr>
              <a:t>i</a:t>
            </a:r>
            <a:r>
              <a:rPr lang="en-US" altLang="zh-CN" sz="2000" dirty="0">
                <a:latin typeface="Comic Sans MS" panose="030F0702030302020204" pitchFamily="66" charset="0"/>
              </a:rPr>
              <a:t>][j];		{	</a:t>
            </a:r>
          </a:p>
          <a:p>
            <a:pPr eaLnBrk="1" hangingPunct="1">
              <a:buFont typeface="Wingdings" panose="05000000000000000000" pitchFamily="2" charset="2"/>
              <a:buNone/>
            </a:pPr>
            <a:r>
              <a:rPr lang="en-US" altLang="zh-CN" sz="2000" dirty="0">
                <a:latin typeface="Comic Sans MS" panose="030F0702030302020204" pitchFamily="66" charset="0"/>
              </a:rPr>
              <a:t>For (</a:t>
            </a:r>
            <a:r>
              <a:rPr lang="en-US" altLang="zh-CN" sz="2000" dirty="0" err="1">
                <a:latin typeface="Comic Sans MS" panose="030F0702030302020204" pitchFamily="66" charset="0"/>
              </a:rPr>
              <a:t>i</a:t>
            </a:r>
            <a:r>
              <a:rPr lang="en-US" altLang="zh-CN" sz="2000" dirty="0">
                <a:latin typeface="Comic Sans MS" panose="030F0702030302020204" pitchFamily="66" charset="0"/>
              </a:rPr>
              <a:t>=0; </a:t>
            </a:r>
            <a:r>
              <a:rPr lang="en-US" altLang="zh-CN" sz="2000" dirty="0" err="1">
                <a:latin typeface="Comic Sans MS" panose="030F0702030302020204" pitchFamily="66" charset="0"/>
              </a:rPr>
              <a:t>i</a:t>
            </a:r>
            <a:r>
              <a:rPr lang="en-US" altLang="zh-CN" sz="2000" dirty="0">
                <a:latin typeface="Comic Sans MS" panose="030F0702030302020204" pitchFamily="66" charset="0"/>
              </a:rPr>
              <a:t>&lt;N; </a:t>
            </a:r>
            <a:r>
              <a:rPr lang="en-US" altLang="zh-CN" sz="2000" dirty="0" err="1">
                <a:latin typeface="Comic Sans MS" panose="030F0702030302020204" pitchFamily="66" charset="0"/>
              </a:rPr>
              <a:t>i</a:t>
            </a:r>
            <a:r>
              <a:rPr lang="en-US" altLang="zh-CN" sz="2000" dirty="0">
                <a:latin typeface="Comic Sans MS" panose="030F0702030302020204" pitchFamily="66" charset="0"/>
              </a:rPr>
              <a:t>=i+1)</a:t>
            </a:r>
          </a:p>
          <a:p>
            <a:pPr eaLnBrk="1" hangingPunct="1">
              <a:buFont typeface="Wingdings" panose="05000000000000000000" pitchFamily="2" charset="2"/>
              <a:buNone/>
            </a:pPr>
            <a:r>
              <a:rPr lang="en-US" altLang="zh-CN" sz="2000" dirty="0">
                <a:latin typeface="Comic Sans MS" panose="030F0702030302020204" pitchFamily="66" charset="0"/>
              </a:rPr>
              <a:t>                                                                    a[</a:t>
            </a:r>
            <a:r>
              <a:rPr lang="en-US" altLang="zh-CN" sz="2000" dirty="0" err="1">
                <a:latin typeface="Comic Sans MS" panose="030F0702030302020204" pitchFamily="66" charset="0"/>
              </a:rPr>
              <a:t>i</a:t>
            </a:r>
            <a:r>
              <a:rPr lang="en-US" altLang="zh-CN" sz="2000" dirty="0">
                <a:latin typeface="Comic Sans MS" panose="030F0702030302020204" pitchFamily="66" charset="0"/>
              </a:rPr>
              <a:t>][j]=1/b[</a:t>
            </a:r>
            <a:r>
              <a:rPr lang="en-US" altLang="zh-CN" sz="2000" dirty="0" err="1">
                <a:latin typeface="Comic Sans MS" panose="030F0702030302020204" pitchFamily="66" charset="0"/>
              </a:rPr>
              <a:t>i</a:t>
            </a:r>
            <a:r>
              <a:rPr lang="en-US" altLang="zh-CN" sz="2000" dirty="0">
                <a:latin typeface="Comic Sans MS" panose="030F0702030302020204" pitchFamily="66" charset="0"/>
              </a:rPr>
              <a:t>][j]*c[</a:t>
            </a:r>
            <a:r>
              <a:rPr lang="en-US" altLang="zh-CN" sz="2000" dirty="0" err="1">
                <a:latin typeface="Comic Sans MS" panose="030F0702030302020204" pitchFamily="66" charset="0"/>
              </a:rPr>
              <a:t>i</a:t>
            </a:r>
            <a:r>
              <a:rPr lang="en-US" altLang="zh-CN" sz="2000" dirty="0">
                <a:latin typeface="Comic Sans MS" panose="030F0702030302020204" pitchFamily="66" charset="0"/>
              </a:rPr>
              <a:t>][j];</a:t>
            </a:r>
          </a:p>
          <a:p>
            <a:pPr eaLnBrk="1" hangingPunct="1">
              <a:buFont typeface="Wingdings" panose="05000000000000000000" pitchFamily="2" charset="2"/>
              <a:buNone/>
            </a:pPr>
            <a:r>
              <a:rPr lang="en-US" altLang="zh-CN" sz="2000" dirty="0">
                <a:latin typeface="Comic Sans MS" panose="030F0702030302020204" pitchFamily="66" charset="0"/>
              </a:rPr>
              <a:t>For (j=0; j&lt;N; j=j+1)			        d[</a:t>
            </a:r>
            <a:r>
              <a:rPr lang="en-US" altLang="zh-CN" sz="2000" dirty="0" err="1">
                <a:latin typeface="Comic Sans MS" panose="030F0702030302020204" pitchFamily="66" charset="0"/>
              </a:rPr>
              <a:t>i</a:t>
            </a:r>
            <a:r>
              <a:rPr lang="en-US" altLang="zh-CN" sz="2000" dirty="0">
                <a:latin typeface="Comic Sans MS" panose="030F0702030302020204" pitchFamily="66" charset="0"/>
              </a:rPr>
              <a:t>][j]=a[</a:t>
            </a:r>
            <a:r>
              <a:rPr lang="en-US" altLang="zh-CN" sz="2000" dirty="0" err="1">
                <a:latin typeface="Comic Sans MS" panose="030F0702030302020204" pitchFamily="66" charset="0"/>
              </a:rPr>
              <a:t>i</a:t>
            </a:r>
            <a:r>
              <a:rPr lang="en-US" altLang="zh-CN" sz="2000" dirty="0">
                <a:latin typeface="Comic Sans MS" panose="030F0702030302020204" pitchFamily="66" charset="0"/>
              </a:rPr>
              <a:t>][j]*c[</a:t>
            </a:r>
            <a:r>
              <a:rPr lang="en-US" altLang="zh-CN" sz="2000" dirty="0" err="1">
                <a:latin typeface="Comic Sans MS" panose="030F0702030302020204" pitchFamily="66" charset="0"/>
              </a:rPr>
              <a:t>i</a:t>
            </a:r>
            <a:r>
              <a:rPr lang="en-US" altLang="zh-CN" sz="2000" dirty="0">
                <a:latin typeface="Comic Sans MS" panose="030F0702030302020204" pitchFamily="66" charset="0"/>
              </a:rPr>
              <a:t>][j];</a:t>
            </a:r>
          </a:p>
          <a:p>
            <a:pPr eaLnBrk="1" hangingPunct="1">
              <a:buFont typeface="Wingdings" panose="05000000000000000000" pitchFamily="2" charset="2"/>
              <a:buNone/>
            </a:pPr>
            <a:r>
              <a:rPr lang="en-US" altLang="zh-CN" sz="2000" dirty="0">
                <a:latin typeface="Comic Sans MS" panose="030F0702030302020204" pitchFamily="66" charset="0"/>
              </a:rPr>
              <a:t>  		d[</a:t>
            </a:r>
            <a:r>
              <a:rPr lang="en-US" altLang="zh-CN" sz="2000" dirty="0" err="1">
                <a:latin typeface="Comic Sans MS" panose="030F0702030302020204" pitchFamily="66" charset="0"/>
              </a:rPr>
              <a:t>i</a:t>
            </a:r>
            <a:r>
              <a:rPr lang="en-US" altLang="zh-CN" sz="2000" dirty="0">
                <a:latin typeface="Comic Sans MS" panose="030F0702030302020204" pitchFamily="66" charset="0"/>
              </a:rPr>
              <a:t>][j]=a[</a:t>
            </a:r>
            <a:r>
              <a:rPr lang="en-US" altLang="zh-CN" sz="2000" dirty="0" err="1">
                <a:latin typeface="Comic Sans MS" panose="030F0702030302020204" pitchFamily="66" charset="0"/>
              </a:rPr>
              <a:t>i</a:t>
            </a:r>
            <a:r>
              <a:rPr lang="en-US" altLang="zh-CN" sz="2000" dirty="0">
                <a:latin typeface="Comic Sans MS" panose="030F0702030302020204" pitchFamily="66" charset="0"/>
              </a:rPr>
              <a:t>][j]*c[</a:t>
            </a:r>
            <a:r>
              <a:rPr lang="en-US" altLang="zh-CN" sz="2000" dirty="0" err="1">
                <a:latin typeface="Comic Sans MS" panose="030F0702030302020204" pitchFamily="66" charset="0"/>
              </a:rPr>
              <a:t>i</a:t>
            </a:r>
            <a:r>
              <a:rPr lang="en-US" altLang="zh-CN" sz="2000" dirty="0">
                <a:latin typeface="Comic Sans MS" panose="030F0702030302020204" pitchFamily="66" charset="0"/>
              </a:rPr>
              <a:t>][j];		}</a:t>
            </a:r>
          </a:p>
        </p:txBody>
      </p:sp>
      <p:sp>
        <p:nvSpPr>
          <p:cNvPr id="2" name="TextBox 1">
            <a:extLst>
              <a:ext uri="{FF2B5EF4-FFF2-40B4-BE49-F238E27FC236}">
                <a16:creationId xmlns:a16="http://schemas.microsoft.com/office/drawing/2014/main" id="{36BCBFAD-B9FC-B654-6E86-D3B5B61E31C9}"/>
              </a:ext>
            </a:extLst>
          </p:cNvPr>
          <p:cNvSpPr txBox="1"/>
          <p:nvPr/>
        </p:nvSpPr>
        <p:spPr>
          <a:xfrm>
            <a:off x="1475656" y="6165304"/>
            <a:ext cx="5976664" cy="461665"/>
          </a:xfrm>
          <a:prstGeom prst="rect">
            <a:avLst/>
          </a:prstGeom>
          <a:noFill/>
        </p:spPr>
        <p:txBody>
          <a:bodyPr wrap="square" rtlCol="0">
            <a:spAutoFit/>
          </a:bodyPr>
          <a:lstStyle/>
          <a:p>
            <a:pPr algn="ctr"/>
            <a:r>
              <a:rPr lang="en-CN" sz="2400" dirty="0"/>
              <a:t>访问数组中同样数据</a:t>
            </a:r>
            <a:r>
              <a:rPr lang="zh-CN" altLang="en-US" sz="2400" dirty="0"/>
              <a:t>。</a:t>
            </a:r>
            <a:endParaRPr lang="en-CN" sz="2400" dirty="0"/>
          </a:p>
        </p:txBody>
      </p:sp>
      <p:sp>
        <p:nvSpPr>
          <p:cNvPr id="4" name="TextBox 3">
            <a:extLst>
              <a:ext uri="{FF2B5EF4-FFF2-40B4-BE49-F238E27FC236}">
                <a16:creationId xmlns:a16="http://schemas.microsoft.com/office/drawing/2014/main" id="{A6A44FE4-FFFA-408F-84EA-3630D47FE7F7}"/>
              </a:ext>
            </a:extLst>
          </p:cNvPr>
          <p:cNvSpPr txBox="1"/>
          <p:nvPr/>
        </p:nvSpPr>
        <p:spPr>
          <a:xfrm>
            <a:off x="5166519" y="1923020"/>
            <a:ext cx="4064247" cy="1600438"/>
          </a:xfrm>
          <a:prstGeom prst="rect">
            <a:avLst/>
          </a:prstGeom>
          <a:noFill/>
        </p:spPr>
        <p:txBody>
          <a:bodyPr wrap="square">
            <a:spAutoFit/>
          </a:bodyPr>
          <a:lstStyle/>
          <a:p>
            <a:pPr algn="l">
              <a:buFont typeface="Arial" panose="020B0604020202020204" pitchFamily="34" charset="0"/>
              <a:buChar char="•"/>
            </a:pPr>
            <a:r>
              <a:rPr lang="zh-CN" altLang="en-US" sz="1400" b="1" i="0" dirty="0">
                <a:effectLst/>
                <a:highlight>
                  <a:srgbClr val="FFFFFF"/>
                </a:highlight>
                <a:latin typeface="-apple-system"/>
              </a:rPr>
              <a:t>循环融合</a:t>
            </a:r>
            <a:r>
              <a:rPr lang="zh-CN" altLang="en-US" sz="1400" b="0" i="0" dirty="0">
                <a:effectLst/>
                <a:highlight>
                  <a:srgbClr val="FFFFFF"/>
                </a:highlight>
                <a:latin typeface="-apple-system"/>
              </a:rPr>
              <a:t>：将两个独立的循环合并成一个循环，这两个循环有相同的循环结构，并且有一些变量重叠。如果两个循环访问相同的数据集，并且可以保证不会相互干扰，那么将它们合并可以减少循环的开销，因为每次循环迭代都会执行更多的操作，这样可以减少循环控制的开销，并且可能提高缓存命中率，因为数据被访问得更频繁。</a:t>
            </a:r>
          </a:p>
        </p:txBody>
      </p:sp>
    </p:spTree>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a:xfrm>
            <a:off x="2832100" y="55563"/>
            <a:ext cx="4338638" cy="700087"/>
          </a:xfrm>
          <a:noFill/>
        </p:spPr>
        <p:txBody>
          <a:bodyPr lIns="90488" tIns="44450" rIns="90488" bIns="44450"/>
          <a:lstStyle/>
          <a:p>
            <a:pPr eaLnBrk="1" hangingPunct="1"/>
            <a:r>
              <a:rPr lang="en-US" altLang="zh-CN"/>
              <a:t>TLBs</a:t>
            </a:r>
          </a:p>
        </p:txBody>
      </p:sp>
      <p:sp>
        <p:nvSpPr>
          <p:cNvPr id="101379" name="Rectangle 3"/>
          <p:cNvSpPr>
            <a:spLocks noChangeArrowheads="1"/>
          </p:cNvSpPr>
          <p:nvPr/>
        </p:nvSpPr>
        <p:spPr bwMode="auto">
          <a:xfrm>
            <a:off x="468313" y="1125538"/>
            <a:ext cx="838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Comic Sans MS" panose="030F0702030302020204" pitchFamily="66" charset="0"/>
              </a:rPr>
              <a:t>A way to speed up translation is to use a special cache of recently used page table entries  --  this has many names, but the most frequently used is </a:t>
            </a:r>
            <a:r>
              <a:rPr kumimoji="0" lang="en-US" altLang="zh-CN" sz="2400" i="1">
                <a:solidFill>
                  <a:srgbClr val="0000FF"/>
                </a:solidFill>
                <a:latin typeface="Comic Sans MS" panose="030F0702030302020204" pitchFamily="66" charset="0"/>
              </a:rPr>
              <a:t>Translation Lookaside Buffer</a:t>
            </a:r>
            <a:r>
              <a:rPr kumimoji="0" lang="en-US" altLang="zh-CN" sz="2400">
                <a:solidFill>
                  <a:srgbClr val="0000FF"/>
                </a:solidFill>
                <a:latin typeface="Comic Sans MS" panose="030F0702030302020204" pitchFamily="66" charset="0"/>
              </a:rPr>
              <a:t> or </a:t>
            </a:r>
            <a:r>
              <a:rPr kumimoji="0" lang="en-US" altLang="zh-CN" sz="2400" i="1">
                <a:solidFill>
                  <a:srgbClr val="0000FF"/>
                </a:solidFill>
                <a:latin typeface="Comic Sans MS" panose="030F0702030302020204" pitchFamily="66" charset="0"/>
              </a:rPr>
              <a:t>TLB</a:t>
            </a:r>
          </a:p>
        </p:txBody>
      </p:sp>
      <p:grpSp>
        <p:nvGrpSpPr>
          <p:cNvPr id="101380" name="Group 4"/>
          <p:cNvGrpSpPr>
            <a:grpSpLocks/>
          </p:cNvGrpSpPr>
          <p:nvPr/>
        </p:nvGrpSpPr>
        <p:grpSpPr bwMode="auto">
          <a:xfrm>
            <a:off x="971550" y="2852738"/>
            <a:ext cx="6870700" cy="1460500"/>
            <a:chOff x="792" y="1224"/>
            <a:chExt cx="4328" cy="920"/>
          </a:xfrm>
        </p:grpSpPr>
        <p:sp>
          <p:nvSpPr>
            <p:cNvPr id="101382" name="Rectangle 5"/>
            <p:cNvSpPr>
              <a:spLocks noChangeArrowheads="1"/>
            </p:cNvSpPr>
            <p:nvPr/>
          </p:nvSpPr>
          <p:spPr bwMode="auto">
            <a:xfrm>
              <a:off x="792" y="1224"/>
              <a:ext cx="4312" cy="920"/>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1383" name="Rectangle 6"/>
            <p:cNvSpPr>
              <a:spLocks noChangeArrowheads="1"/>
            </p:cNvSpPr>
            <p:nvPr/>
          </p:nvSpPr>
          <p:spPr bwMode="auto">
            <a:xfrm>
              <a:off x="792" y="1240"/>
              <a:ext cx="4309"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t>Virtual Address         Physical Address   Dirty   Ref   Valid   Access</a:t>
              </a:r>
            </a:p>
          </p:txBody>
        </p:sp>
        <p:sp>
          <p:nvSpPr>
            <p:cNvPr id="101384" name="Line 7"/>
            <p:cNvSpPr>
              <a:spLocks noChangeShapeType="1"/>
            </p:cNvSpPr>
            <p:nvPr/>
          </p:nvSpPr>
          <p:spPr bwMode="auto">
            <a:xfrm>
              <a:off x="1944"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5" name="Line 8"/>
            <p:cNvSpPr>
              <a:spLocks noChangeShapeType="1"/>
            </p:cNvSpPr>
            <p:nvPr/>
          </p:nvSpPr>
          <p:spPr bwMode="auto">
            <a:xfrm>
              <a:off x="3272" y="1256"/>
              <a:ext cx="0" cy="8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6" name="Line 9"/>
            <p:cNvSpPr>
              <a:spLocks noChangeShapeType="1"/>
            </p:cNvSpPr>
            <p:nvPr/>
          </p:nvSpPr>
          <p:spPr bwMode="auto">
            <a:xfrm>
              <a:off x="3712" y="1224"/>
              <a:ext cx="0" cy="92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7" name="Line 10"/>
            <p:cNvSpPr>
              <a:spLocks noChangeShapeType="1"/>
            </p:cNvSpPr>
            <p:nvPr/>
          </p:nvSpPr>
          <p:spPr bwMode="auto">
            <a:xfrm>
              <a:off x="4072" y="1224"/>
              <a:ext cx="0" cy="9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8" name="Line 11"/>
            <p:cNvSpPr>
              <a:spLocks noChangeShapeType="1"/>
            </p:cNvSpPr>
            <p:nvPr/>
          </p:nvSpPr>
          <p:spPr bwMode="auto">
            <a:xfrm>
              <a:off x="4544" y="1224"/>
              <a:ext cx="0" cy="88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1389" name="Line 12"/>
            <p:cNvSpPr>
              <a:spLocks noChangeShapeType="1"/>
            </p:cNvSpPr>
            <p:nvPr/>
          </p:nvSpPr>
          <p:spPr bwMode="auto">
            <a:xfrm>
              <a:off x="800" y="1408"/>
              <a:ext cx="43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1381" name="Rectangle 13"/>
          <p:cNvSpPr>
            <a:spLocks noChangeArrowheads="1"/>
          </p:cNvSpPr>
          <p:nvPr/>
        </p:nvSpPr>
        <p:spPr bwMode="auto">
          <a:xfrm>
            <a:off x="609600" y="4648200"/>
            <a:ext cx="756285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400">
                <a:latin typeface="Comic Sans MS" panose="030F0702030302020204" pitchFamily="66" charset="0"/>
              </a:rPr>
              <a:t>Really just a cache on the page table mappings</a:t>
            </a:r>
          </a:p>
          <a:p>
            <a:pPr>
              <a:lnSpc>
                <a:spcPct val="85000"/>
              </a:lnSpc>
              <a:spcBef>
                <a:spcPct val="0"/>
              </a:spcBef>
              <a:buClrTx/>
              <a:buSzTx/>
              <a:buFontTx/>
              <a:buNone/>
            </a:pPr>
            <a:endParaRPr kumimoji="0" lang="en-US" altLang="zh-CN" sz="2400">
              <a:latin typeface="Comic Sans MS" panose="030F0702030302020204" pitchFamily="66" charset="0"/>
            </a:endParaRPr>
          </a:p>
          <a:p>
            <a:pPr>
              <a:lnSpc>
                <a:spcPct val="85000"/>
              </a:lnSpc>
              <a:spcBef>
                <a:spcPct val="0"/>
              </a:spcBef>
              <a:buClrTx/>
              <a:buSzTx/>
              <a:buFontTx/>
              <a:buNone/>
            </a:pPr>
            <a:r>
              <a:rPr kumimoji="0" lang="en-US" altLang="zh-CN" sz="2400">
                <a:latin typeface="Comic Sans MS" panose="030F0702030302020204" pitchFamily="66" charset="0"/>
              </a:rPr>
              <a:t>TLB access time comparable to cache access time</a:t>
            </a:r>
          </a:p>
          <a:p>
            <a:pPr>
              <a:lnSpc>
                <a:spcPct val="85000"/>
              </a:lnSpc>
              <a:spcBef>
                <a:spcPct val="0"/>
              </a:spcBef>
              <a:buClrTx/>
              <a:buSzTx/>
              <a:buFontTx/>
              <a:buNone/>
            </a:pPr>
            <a:r>
              <a:rPr kumimoji="0" lang="en-US" altLang="zh-CN" sz="2400">
                <a:latin typeface="Comic Sans MS" panose="030F0702030302020204" pitchFamily="66" charset="0"/>
              </a:rPr>
              <a:t>      (much less than main memory access time)</a:t>
            </a:r>
          </a:p>
        </p:txBody>
      </p:sp>
    </p:spTree>
  </p:cSld>
  <p:clrMapOvr>
    <a:masterClrMapping/>
  </p:clrMapOvr>
  <p:transition spd="slow">
    <p:pull dir="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38F0-DB39-9A7C-B492-6CE0FE0AD39F}"/>
              </a:ext>
            </a:extLst>
          </p:cNvPr>
          <p:cNvSpPr>
            <a:spLocks noGrp="1"/>
          </p:cNvSpPr>
          <p:nvPr>
            <p:ph type="title"/>
          </p:nvPr>
        </p:nvSpPr>
        <p:spPr/>
        <p:txBody>
          <a:bodyPr/>
          <a:lstStyle/>
          <a:p>
            <a:r>
              <a:rPr lang="zh-CN" altLang="en-US" b="1" dirty="0"/>
              <a:t>分块</a:t>
            </a:r>
            <a:endParaRPr lang="en-CN" b="1" dirty="0"/>
          </a:p>
        </p:txBody>
      </p:sp>
      <p:sp>
        <p:nvSpPr>
          <p:cNvPr id="3" name="Content Placeholder 2">
            <a:extLst>
              <a:ext uri="{FF2B5EF4-FFF2-40B4-BE49-F238E27FC236}">
                <a16:creationId xmlns:a16="http://schemas.microsoft.com/office/drawing/2014/main" id="{1137C9F4-DB38-77CA-5757-076652FC3899}"/>
              </a:ext>
            </a:extLst>
          </p:cNvPr>
          <p:cNvSpPr>
            <a:spLocks noGrp="1"/>
          </p:cNvSpPr>
          <p:nvPr>
            <p:ph idx="1"/>
          </p:nvPr>
        </p:nvSpPr>
        <p:spPr/>
        <p:txBody>
          <a:bodyPr/>
          <a:lstStyle/>
          <a:p>
            <a:r>
              <a:rPr lang="zh-CN" altLang="en-US" sz="2800" b="0" i="0" dirty="0">
                <a:solidFill>
                  <a:schemeClr val="tx2"/>
                </a:solidFill>
                <a:effectLst/>
                <a:highlight>
                  <a:srgbClr val="FFFFFF"/>
                </a:highlight>
                <a:latin typeface="-apple-system"/>
              </a:rPr>
              <a:t>通过重复访问数据的“块”，而不是一次性遍历整列或整行，来提高时间局部性。</a:t>
            </a:r>
            <a:endParaRPr lang="en-US" altLang="zh-CN" sz="2800" b="0" i="0" dirty="0">
              <a:solidFill>
                <a:schemeClr val="tx2"/>
              </a:solidFill>
              <a:effectLst/>
              <a:highlight>
                <a:srgbClr val="FFFFFF"/>
              </a:highlight>
              <a:latin typeface="-apple-system"/>
            </a:endParaRPr>
          </a:p>
          <a:p>
            <a:r>
              <a:rPr lang="zh-CN" altLang="en-US" sz="2800" b="0" i="0" dirty="0">
                <a:solidFill>
                  <a:schemeClr val="tx2"/>
                </a:solidFill>
                <a:effectLst/>
                <a:highlight>
                  <a:srgbClr val="FFFFFF"/>
                </a:highlight>
                <a:latin typeface="-apple-system"/>
              </a:rPr>
              <a:t>时间局部性是指程序倾向于重复访问相同的数据。</a:t>
            </a:r>
            <a:endParaRPr lang="en-US" altLang="zh-CN" sz="2800" b="0" i="0" dirty="0">
              <a:solidFill>
                <a:schemeClr val="tx2"/>
              </a:solidFill>
              <a:effectLst/>
              <a:highlight>
                <a:srgbClr val="FFFFFF"/>
              </a:highlight>
              <a:latin typeface="-apple-system"/>
            </a:endParaRPr>
          </a:p>
          <a:p>
            <a:r>
              <a:rPr lang="zh-CN" altLang="en-US" sz="2800" b="0" i="0" dirty="0">
                <a:solidFill>
                  <a:schemeClr val="tx2"/>
                </a:solidFill>
                <a:effectLst/>
                <a:highlight>
                  <a:srgbClr val="FFFFFF"/>
                </a:highlight>
                <a:latin typeface="-apple-system"/>
              </a:rPr>
              <a:t>通过将数据分成块，并在循环中重复访问这些块，可以确保最近访问过的数据仍然在缓存中，从而提高缓存命中率。这种方法通常用于矩阵乘法等操作，其中数据可以被划分为较小的子矩阵，这些子矩阵在计算过程中会被多次访问。</a:t>
            </a:r>
          </a:p>
          <a:p>
            <a:endParaRPr lang="en-CN" dirty="0"/>
          </a:p>
        </p:txBody>
      </p:sp>
    </p:spTree>
    <p:extLst>
      <p:ext uri="{BB962C8B-B14F-4D97-AF65-F5344CB8AC3E}">
        <p14:creationId xmlns:p14="http://schemas.microsoft.com/office/powerpoint/2010/main" val="3981824713"/>
      </p:ext>
    </p:extLst>
  </p:cSld>
  <p:clrMapOvr>
    <a:masterClrMapping/>
  </p:clrMapOvr>
  <p:transition spd="slow">
    <p:pull dir="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Rot="1" noChangeArrowheads="1"/>
          </p:cNvSpPr>
          <p:nvPr>
            <p:ph type="title"/>
          </p:nvPr>
        </p:nvSpPr>
        <p:spPr>
          <a:xfrm>
            <a:off x="214313" y="0"/>
            <a:ext cx="9326562" cy="800100"/>
          </a:xfrm>
          <a:noFill/>
        </p:spPr>
        <p:txBody>
          <a:bodyPr lIns="90488" tIns="44450" rIns="90488" bIns="44450"/>
          <a:lstStyle/>
          <a:p>
            <a:pPr eaLnBrk="1" hangingPunct="1"/>
            <a:r>
              <a:rPr lang="en-US" altLang="zh-CN" sz="2800"/>
              <a:t>d. Unoptimized Matrix Multiplication</a:t>
            </a:r>
            <a:r>
              <a:rPr lang="en-US" altLang="zh-CN" sz="2800" i="1">
                <a:solidFill>
                  <a:srgbClr val="000000"/>
                </a:solidFill>
                <a:latin typeface="Palatino" pitchFamily="18" charset="0"/>
              </a:rPr>
              <a:t> </a:t>
            </a:r>
          </a:p>
        </p:txBody>
      </p:sp>
      <p:sp>
        <p:nvSpPr>
          <p:cNvPr id="165891" name="Rectangle 3"/>
          <p:cNvSpPr>
            <a:spLocks noGrp="1" noRot="1" noChangeArrowheads="1"/>
          </p:cNvSpPr>
          <p:nvPr>
            <p:ph idx="1"/>
          </p:nvPr>
        </p:nvSpPr>
        <p:spPr>
          <a:xfrm>
            <a:off x="163513" y="1085850"/>
            <a:ext cx="7696200" cy="5314950"/>
          </a:xfrm>
        </p:spPr>
        <p:txBody>
          <a:bodyPr lIns="90488" tIns="44450" rIns="90488" bIns="44450"/>
          <a:lstStyle/>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a:t>
            </a:r>
            <a:r>
              <a:rPr lang="en-US" altLang="zh-CN" sz="2000" dirty="0">
                <a:solidFill>
                  <a:schemeClr val="hlink"/>
                </a:solidFill>
                <a:latin typeface="Comic Sans MS" panose="030F0702030302020204" pitchFamily="66" charset="0"/>
              </a:rPr>
              <a:t> </a:t>
            </a:r>
            <a:r>
              <a:rPr lang="en-US" altLang="zh-CN" sz="2000" dirty="0">
                <a:solidFill>
                  <a:srgbClr val="0000FF"/>
                </a:solidFill>
                <a:latin typeface="Comic Sans MS" panose="030F0702030302020204" pitchFamily="66" charset="0"/>
              </a:rPr>
              <a:t>Before</a:t>
            </a:r>
            <a:r>
              <a:rPr lang="en-US" altLang="zh-CN" sz="2000" dirty="0">
                <a:latin typeface="Comic Sans MS"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for (</a:t>
            </a:r>
            <a:r>
              <a:rPr lang="en-US" altLang="zh-CN" sz="2000" u="sng" dirty="0" err="1">
                <a:solidFill>
                  <a:srgbClr val="FF0000"/>
                </a:solidFill>
                <a:latin typeface="Comic Sans MS" panose="030F0702030302020204" pitchFamily="66" charset="0"/>
              </a:rPr>
              <a:t>i</a:t>
            </a:r>
            <a:r>
              <a:rPr lang="en-US" altLang="zh-CN" sz="2000" dirty="0">
                <a:solidFill>
                  <a:srgbClr val="FF0000"/>
                </a:solidFill>
                <a:latin typeface="Comic Sans MS" panose="030F0702030302020204" pitchFamily="66" charset="0"/>
              </a:rPr>
              <a:t> </a:t>
            </a:r>
            <a:r>
              <a:rPr lang="en-US" altLang="zh-CN" sz="2000" dirty="0">
                <a:latin typeface="Comic Sans MS" panose="030F0702030302020204" pitchFamily="66" charset="0"/>
              </a:rPr>
              <a:t>= 0; </a:t>
            </a:r>
            <a:r>
              <a:rPr lang="en-US" altLang="zh-CN" sz="2000" dirty="0" err="1">
                <a:latin typeface="Comic Sans MS" panose="030F0702030302020204" pitchFamily="66" charset="0"/>
              </a:rPr>
              <a:t>i</a:t>
            </a:r>
            <a:r>
              <a:rPr lang="en-US" altLang="zh-CN" sz="2000" dirty="0">
                <a:latin typeface="Comic Sans MS" panose="030F0702030302020204" pitchFamily="66" charset="0"/>
              </a:rPr>
              <a:t> &lt; N; </a:t>
            </a:r>
            <a:r>
              <a:rPr lang="en-US" altLang="zh-CN" sz="2000" dirty="0" err="1">
                <a:latin typeface="Comic Sans MS" panose="030F0702030302020204" pitchFamily="66" charset="0"/>
              </a:rPr>
              <a:t>i</a:t>
            </a:r>
            <a:r>
              <a:rPr lang="en-US" altLang="zh-CN" sz="2000" dirty="0">
                <a:latin typeface="Comic Sans MS" panose="030F0702030302020204" pitchFamily="66" charset="0"/>
              </a:rPr>
              <a:t>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a:t>
            </a:r>
            <a:r>
              <a:rPr lang="en-US" altLang="zh-CN" sz="2000" dirty="0">
                <a:solidFill>
                  <a:srgbClr val="0000FF"/>
                </a:solidFill>
                <a:latin typeface="Comic Sans MS" panose="030F0702030302020204" pitchFamily="66" charset="0"/>
              </a:rPr>
              <a:t>for </a:t>
            </a:r>
            <a:r>
              <a:rPr lang="en-US" altLang="zh-CN" sz="2000" dirty="0">
                <a:latin typeface="Comic Sans MS" panose="030F0702030302020204" pitchFamily="66" charset="0"/>
              </a:rPr>
              <a:t>(</a:t>
            </a:r>
            <a:r>
              <a:rPr lang="en-US" altLang="zh-CN" sz="2000" dirty="0">
                <a:solidFill>
                  <a:srgbClr val="0000FF"/>
                </a:solidFill>
                <a:latin typeface="Comic Sans MS" panose="030F0702030302020204" pitchFamily="66" charset="0"/>
              </a:rPr>
              <a:t>j</a:t>
            </a:r>
            <a:r>
              <a:rPr lang="en-US" altLang="zh-CN" sz="2000" dirty="0">
                <a:latin typeface="Comic Sans MS" panose="030F0702030302020204" pitchFamily="66" charset="0"/>
              </a:rPr>
              <a:t> = 0; j &lt; N; j = j+1)</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a:t>
            </a:r>
            <a:r>
              <a:rPr lang="en-US" altLang="zh-CN" sz="2000" dirty="0">
                <a:solidFill>
                  <a:srgbClr val="0000FF"/>
                </a:solidFill>
                <a:latin typeface="Comic Sans MS" panose="030F0702030302020204" pitchFamily="66" charset="0"/>
              </a:rPr>
              <a:t>for</a:t>
            </a:r>
            <a:r>
              <a:rPr lang="en-US" altLang="zh-CN" sz="2000" dirty="0">
                <a:latin typeface="Comic Sans MS" panose="030F0702030302020204" pitchFamily="66" charset="0"/>
              </a:rPr>
              <a:t> (</a:t>
            </a:r>
            <a:r>
              <a:rPr lang="en-US" altLang="zh-CN" sz="2000" dirty="0">
                <a:solidFill>
                  <a:srgbClr val="FF0000"/>
                </a:solidFill>
                <a:latin typeface="Comic Sans MS" panose="030F0702030302020204" pitchFamily="66" charset="0"/>
              </a:rPr>
              <a:t>k </a:t>
            </a:r>
            <a:r>
              <a:rPr lang="en-US" altLang="zh-CN" sz="2000" dirty="0">
                <a:latin typeface="Comic Sans MS" panose="030F0702030302020204" pitchFamily="66" charset="0"/>
              </a:rPr>
              <a:t>= 0; k &lt; N; k = k+1)</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r = r + y[</a:t>
            </a:r>
            <a:r>
              <a:rPr lang="en-US" altLang="zh-CN" sz="2000" u="sng" dirty="0" err="1">
                <a:solidFill>
                  <a:srgbClr val="FF0000"/>
                </a:solidFill>
                <a:latin typeface="Comic Sans MS" panose="030F0702030302020204" pitchFamily="66" charset="0"/>
              </a:rPr>
              <a:t>i</a:t>
            </a:r>
            <a:r>
              <a:rPr lang="en-US" altLang="zh-CN" sz="2000" dirty="0">
                <a:latin typeface="Comic Sans MS" panose="030F0702030302020204" pitchFamily="66" charset="0"/>
              </a:rPr>
              <a:t>][</a:t>
            </a:r>
            <a:r>
              <a:rPr lang="en-US" altLang="zh-CN" sz="2000" dirty="0">
                <a:solidFill>
                  <a:srgbClr val="FF0000"/>
                </a:solidFill>
                <a:latin typeface="Comic Sans MS" panose="030F0702030302020204" pitchFamily="66" charset="0"/>
              </a:rPr>
              <a:t>k</a:t>
            </a:r>
            <a:r>
              <a:rPr lang="en-US" altLang="zh-CN" sz="2000" dirty="0">
                <a:latin typeface="Comic Sans MS" panose="030F0702030302020204" pitchFamily="66" charset="0"/>
              </a:rPr>
              <a:t>]*z[</a:t>
            </a:r>
            <a:r>
              <a:rPr lang="en-US" altLang="zh-CN" sz="2000" dirty="0">
                <a:solidFill>
                  <a:srgbClr val="FF0000"/>
                </a:solidFill>
                <a:latin typeface="Comic Sans MS" panose="030F0702030302020204" pitchFamily="66" charset="0"/>
              </a:rPr>
              <a:t>k</a:t>
            </a:r>
            <a:r>
              <a:rPr lang="en-US" altLang="zh-CN" sz="2000" dirty="0">
                <a:latin typeface="Comic Sans MS" panose="030F0702030302020204" pitchFamily="66" charset="0"/>
              </a:rPr>
              <a:t>][</a:t>
            </a:r>
            <a:r>
              <a:rPr lang="en-US" altLang="zh-CN" sz="2000" dirty="0">
                <a:solidFill>
                  <a:srgbClr val="0000FF"/>
                </a:solidFill>
                <a:latin typeface="Comic Sans MS" panose="030F0702030302020204" pitchFamily="66" charset="0"/>
              </a:rPr>
              <a:t>j</a:t>
            </a:r>
            <a:r>
              <a:rPr lang="en-US" altLang="zh-CN" sz="2000" dirty="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x[</a:t>
            </a:r>
            <a:r>
              <a:rPr lang="en-US" altLang="zh-CN" sz="2000" u="sng" dirty="0" err="1">
                <a:solidFill>
                  <a:srgbClr val="FF0000"/>
                </a:solidFill>
                <a:latin typeface="Comic Sans MS" panose="030F0702030302020204" pitchFamily="66" charset="0"/>
              </a:rPr>
              <a:t>i</a:t>
            </a:r>
            <a:r>
              <a:rPr lang="en-US" altLang="zh-CN" sz="2000" dirty="0">
                <a:latin typeface="Comic Sans MS" panose="030F0702030302020204" pitchFamily="66" charset="0"/>
              </a:rPr>
              <a:t>][</a:t>
            </a:r>
            <a:r>
              <a:rPr lang="en-US" altLang="zh-CN" sz="2000" dirty="0">
                <a:solidFill>
                  <a:srgbClr val="0000FF"/>
                </a:solidFill>
                <a:latin typeface="Comic Sans MS" panose="030F0702030302020204" pitchFamily="66" charset="0"/>
              </a:rPr>
              <a:t>j</a:t>
            </a:r>
            <a:r>
              <a:rPr lang="en-US" altLang="zh-CN" sz="2000" dirty="0">
                <a:latin typeface="Comic Sans MS"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a:t>
            </a:r>
          </a:p>
          <a:p>
            <a:pPr marL="285750" indent="-285750" eaLnBrk="1" hangingPunct="1">
              <a:lnSpc>
                <a:spcPct val="90000"/>
              </a:lnSpc>
              <a:tabLst>
                <a:tab pos="685800" algn="l"/>
                <a:tab pos="1085850" algn="l"/>
              </a:tabLst>
            </a:pPr>
            <a:r>
              <a:rPr lang="en-US" altLang="zh-CN" sz="2400" dirty="0">
                <a:latin typeface="Comic Sans MS" panose="030F0702030302020204" pitchFamily="66" charset="0"/>
              </a:rPr>
              <a:t>Two Inner Loops:</a:t>
            </a:r>
          </a:p>
          <a:p>
            <a:pPr marL="685800" lvl="1" indent="-228600" eaLnBrk="1" hangingPunct="1">
              <a:lnSpc>
                <a:spcPct val="90000"/>
              </a:lnSpc>
              <a:tabLst>
                <a:tab pos="685800" algn="l"/>
                <a:tab pos="1085850" algn="l"/>
              </a:tabLst>
            </a:pPr>
            <a:r>
              <a:rPr lang="en-US" altLang="zh-CN" sz="2000" dirty="0">
                <a:latin typeface="Comic Sans MS" panose="030F0702030302020204" pitchFamily="66" charset="0"/>
              </a:rPr>
              <a:t>Write N elements of 1 row  of X[ ]</a:t>
            </a:r>
          </a:p>
          <a:p>
            <a:pPr marL="685800" lvl="1" indent="-228600" eaLnBrk="1" hangingPunct="1">
              <a:lnSpc>
                <a:spcPct val="90000"/>
              </a:lnSpc>
              <a:tabLst>
                <a:tab pos="685800" algn="l"/>
                <a:tab pos="1085850" algn="l"/>
              </a:tabLst>
            </a:pPr>
            <a:r>
              <a:rPr lang="en-US" altLang="zh-CN" sz="2000" dirty="0">
                <a:latin typeface="Comic Sans MS" panose="030F0702030302020204" pitchFamily="66" charset="0"/>
              </a:rPr>
              <a:t>Read N elements of 1 row of Y[ ] repeatedly</a:t>
            </a:r>
          </a:p>
          <a:p>
            <a:pPr marL="685800" lvl="1" indent="-228600" eaLnBrk="1" hangingPunct="1">
              <a:lnSpc>
                <a:spcPct val="90000"/>
              </a:lnSpc>
              <a:tabLst>
                <a:tab pos="685800" algn="l"/>
                <a:tab pos="1085850" algn="l"/>
              </a:tabLst>
            </a:pPr>
            <a:r>
              <a:rPr lang="en-US" altLang="zh-CN" sz="2000" dirty="0">
                <a:latin typeface="Comic Sans MS" panose="030F0702030302020204" pitchFamily="66" charset="0"/>
              </a:rPr>
              <a:t>Read all </a:t>
            </a:r>
            <a:r>
              <a:rPr lang="en-US" altLang="zh-CN" sz="2000" dirty="0" err="1">
                <a:latin typeface="Comic Sans MS" panose="030F0702030302020204" pitchFamily="66" charset="0"/>
              </a:rPr>
              <a:t>NxN</a:t>
            </a:r>
            <a:r>
              <a:rPr lang="en-US" altLang="zh-CN" sz="2000" dirty="0">
                <a:latin typeface="Comic Sans MS" panose="030F0702030302020204" pitchFamily="66" charset="0"/>
              </a:rPr>
              <a:t> elements of Z[ ]</a:t>
            </a:r>
          </a:p>
          <a:p>
            <a:pPr marL="285750" indent="-285750" eaLnBrk="1" hangingPunct="1">
              <a:lnSpc>
                <a:spcPct val="90000"/>
              </a:lnSpc>
              <a:tabLst>
                <a:tab pos="685800" algn="l"/>
                <a:tab pos="1085850" algn="l"/>
              </a:tabLst>
            </a:pPr>
            <a:r>
              <a:rPr lang="en-US" altLang="zh-CN" sz="2400" dirty="0">
                <a:latin typeface="Comic Sans MS" panose="030F0702030302020204" pitchFamily="66" charset="0"/>
              </a:rPr>
              <a:t>Capacity Misses a function of N &amp; Cache Size:</a:t>
            </a:r>
          </a:p>
          <a:p>
            <a:pPr marL="685800" lvl="1" indent="-228600" eaLnBrk="1" hangingPunct="1">
              <a:lnSpc>
                <a:spcPct val="90000"/>
              </a:lnSpc>
              <a:tabLst>
                <a:tab pos="685800" algn="l"/>
                <a:tab pos="1085850" algn="l"/>
              </a:tabLst>
            </a:pPr>
            <a:r>
              <a:rPr lang="en-US" altLang="zh-CN" sz="2000" dirty="0">
                <a:latin typeface="Comic Sans MS" panose="030F0702030302020204" pitchFamily="66" charset="0"/>
              </a:rPr>
              <a:t>2N</a:t>
            </a:r>
            <a:r>
              <a:rPr lang="en-US" altLang="zh-CN" sz="2000" baseline="30000" dirty="0">
                <a:latin typeface="Comic Sans MS" panose="030F0702030302020204" pitchFamily="66" charset="0"/>
              </a:rPr>
              <a:t>3 </a:t>
            </a:r>
            <a:r>
              <a:rPr lang="en-US" altLang="zh-CN" sz="2000" dirty="0">
                <a:latin typeface="Comic Sans MS" panose="030F0702030302020204" pitchFamily="66" charset="0"/>
              </a:rPr>
              <a:t>+ N</a:t>
            </a:r>
            <a:r>
              <a:rPr lang="en-US" altLang="zh-CN" sz="2000" baseline="30000" dirty="0">
                <a:latin typeface="Comic Sans MS" panose="030F0702030302020204" pitchFamily="66" charset="0"/>
              </a:rPr>
              <a:t>2</a:t>
            </a:r>
            <a:r>
              <a:rPr lang="en-US" altLang="zh-CN" sz="2000" dirty="0">
                <a:latin typeface="Comic Sans MS" panose="030F0702030302020204" pitchFamily="66" charset="0"/>
              </a:rPr>
              <a:t> =&gt; (assuming no conflict; otherwise …)</a:t>
            </a:r>
          </a:p>
          <a:p>
            <a:pPr marL="285750" indent="-285750" eaLnBrk="1" hangingPunct="1">
              <a:lnSpc>
                <a:spcPct val="90000"/>
              </a:lnSpc>
              <a:tabLst>
                <a:tab pos="685800" algn="l"/>
                <a:tab pos="1085850" algn="l"/>
              </a:tabLst>
            </a:pPr>
            <a:r>
              <a:rPr lang="en-US" altLang="zh-CN" sz="2400" dirty="0">
                <a:latin typeface="Comic Sans MS" panose="030F0702030302020204" pitchFamily="66" charset="0"/>
              </a:rPr>
              <a:t>Idea: </a:t>
            </a:r>
            <a:r>
              <a:rPr lang="en-US" altLang="zh-CN" sz="2400" dirty="0">
                <a:solidFill>
                  <a:srgbClr val="FF0000"/>
                </a:solidFill>
                <a:latin typeface="Comic Sans MS" panose="030F0702030302020204" pitchFamily="66" charset="0"/>
              </a:rPr>
              <a:t>compute on </a:t>
            </a:r>
            <a:r>
              <a:rPr lang="en-US" altLang="zh-CN" sz="2400" dirty="0" err="1">
                <a:solidFill>
                  <a:srgbClr val="FF0000"/>
                </a:solidFill>
                <a:latin typeface="Comic Sans MS" panose="030F0702030302020204" pitchFamily="66" charset="0"/>
              </a:rPr>
              <a:t>BxB</a:t>
            </a:r>
            <a:r>
              <a:rPr lang="en-US" altLang="zh-CN" sz="2400" dirty="0">
                <a:solidFill>
                  <a:srgbClr val="FF0000"/>
                </a:solidFill>
                <a:latin typeface="Comic Sans MS" panose="030F0702030302020204" pitchFamily="66" charset="0"/>
              </a:rPr>
              <a:t> submatrix that fits</a:t>
            </a:r>
          </a:p>
        </p:txBody>
      </p:sp>
      <p:grpSp>
        <p:nvGrpSpPr>
          <p:cNvPr id="165892" name="Group 4"/>
          <p:cNvGrpSpPr>
            <a:grpSpLocks/>
          </p:cNvGrpSpPr>
          <p:nvPr/>
        </p:nvGrpSpPr>
        <p:grpSpPr bwMode="auto">
          <a:xfrm>
            <a:off x="4953000" y="1066800"/>
            <a:ext cx="4191000" cy="2530475"/>
            <a:chOff x="3120" y="672"/>
            <a:chExt cx="2640" cy="1594"/>
          </a:xfrm>
        </p:grpSpPr>
        <p:graphicFrame>
          <p:nvGraphicFramePr>
            <p:cNvPr id="165896" name="Object 5"/>
            <p:cNvGraphicFramePr>
              <a:graphicFrameLocks noChangeAspect="1"/>
            </p:cNvGraphicFramePr>
            <p:nvPr/>
          </p:nvGraphicFramePr>
          <p:xfrm>
            <a:off x="3120" y="672"/>
            <a:ext cx="2592" cy="1075"/>
          </p:xfrm>
          <a:graphic>
            <a:graphicData uri="http://schemas.openxmlformats.org/presentationml/2006/ole">
              <mc:AlternateContent xmlns:mc="http://schemas.openxmlformats.org/markup-compatibility/2006">
                <mc:Choice xmlns:v="urn:schemas-microsoft-com:vml" Requires="v">
                  <p:oleObj name="位图图像" r:id="rId2" imgW="5357324" imgH="1958510" progId="Paint.Picture">
                    <p:embed/>
                  </p:oleObj>
                </mc:Choice>
                <mc:Fallback>
                  <p:oleObj name="位图图像" r:id="rId2" imgW="5357324" imgH="1958510" progId="Paint.Picture">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0" y="672"/>
                          <a:ext cx="2592" cy="1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5897" name="Rectangle 6"/>
            <p:cNvSpPr>
              <a:spLocks noChangeArrowheads="1"/>
            </p:cNvSpPr>
            <p:nvPr/>
          </p:nvSpPr>
          <p:spPr bwMode="auto">
            <a:xfrm>
              <a:off x="4128" y="1968"/>
              <a:ext cx="71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b="1">
                  <a:latin typeface="Courier New" panose="02070309020205020404" pitchFamily="49" charset="0"/>
                </a:rPr>
                <a:t>y[</a:t>
              </a:r>
              <a:r>
                <a:rPr kumimoji="0" lang="en-US" altLang="zh-CN" sz="1800" b="1">
                  <a:solidFill>
                    <a:srgbClr val="FF0000"/>
                  </a:solidFill>
                  <a:latin typeface="Courier New" panose="02070309020205020404" pitchFamily="49" charset="0"/>
                </a:rPr>
                <a:t>1</a:t>
              </a:r>
              <a:r>
                <a:rPr kumimoji="0" lang="en-US" altLang="zh-CN" sz="1800" b="1">
                  <a:latin typeface="Courier New" panose="02070309020205020404" pitchFamily="49" charset="0"/>
                </a:rPr>
                <a:t>][</a:t>
              </a:r>
              <a:r>
                <a:rPr kumimoji="0" lang="en-US" altLang="zh-CN" sz="1800" b="1">
                  <a:solidFill>
                    <a:srgbClr val="FF0000"/>
                  </a:solidFill>
                  <a:latin typeface="Courier New" panose="02070309020205020404" pitchFamily="49" charset="0"/>
                </a:rPr>
                <a:t>k</a:t>
              </a:r>
              <a:r>
                <a:rPr kumimoji="0" lang="en-US" altLang="zh-CN" sz="1800" b="1">
                  <a:latin typeface="Courier New" panose="02070309020205020404" pitchFamily="49" charset="0"/>
                </a:rPr>
                <a:t>]</a:t>
              </a:r>
            </a:p>
          </p:txBody>
        </p:sp>
        <p:sp>
          <p:nvSpPr>
            <p:cNvPr id="165898" name="Rectangle 7"/>
            <p:cNvSpPr>
              <a:spLocks noChangeArrowheads="1"/>
            </p:cNvSpPr>
            <p:nvPr/>
          </p:nvSpPr>
          <p:spPr bwMode="auto">
            <a:xfrm>
              <a:off x="4972" y="2016"/>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urier New" panose="02070309020205020404" pitchFamily="49" charset="0"/>
                </a:rPr>
                <a:t>z[</a:t>
              </a:r>
              <a:r>
                <a:rPr kumimoji="0" lang="en-US" altLang="zh-CN" sz="2000" b="1">
                  <a:solidFill>
                    <a:srgbClr val="FF0000"/>
                  </a:solidFill>
                  <a:latin typeface="Courier New" panose="02070309020205020404" pitchFamily="49" charset="0"/>
                </a:rPr>
                <a:t>k</a:t>
              </a:r>
              <a:r>
                <a:rPr kumimoji="0" lang="en-US" altLang="zh-CN" sz="2000" b="1">
                  <a:latin typeface="Courier New" panose="02070309020205020404" pitchFamily="49" charset="0"/>
                </a:rPr>
                <a:t>][</a:t>
              </a:r>
              <a:r>
                <a:rPr kumimoji="0" lang="en-US" altLang="zh-CN" sz="2000" b="1">
                  <a:solidFill>
                    <a:srgbClr val="0000FF"/>
                  </a:solidFill>
                  <a:latin typeface="Courier New" panose="02070309020205020404" pitchFamily="49" charset="0"/>
                </a:rPr>
                <a:t>j</a:t>
              </a:r>
              <a:r>
                <a:rPr kumimoji="0" lang="en-US" altLang="zh-CN" sz="2000" b="1">
                  <a:latin typeface="Courier New" panose="02070309020205020404" pitchFamily="49" charset="0"/>
                </a:rPr>
                <a:t>]</a:t>
              </a:r>
            </a:p>
          </p:txBody>
        </p:sp>
        <p:sp>
          <p:nvSpPr>
            <p:cNvPr id="165899" name="Rectangle 8"/>
            <p:cNvSpPr>
              <a:spLocks noChangeArrowheads="1"/>
            </p:cNvSpPr>
            <p:nvPr/>
          </p:nvSpPr>
          <p:spPr bwMode="auto">
            <a:xfrm>
              <a:off x="3168" y="1968"/>
              <a:ext cx="7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urier New" panose="02070309020205020404" pitchFamily="49" charset="0"/>
                </a:rPr>
                <a:t>x[</a:t>
              </a:r>
              <a:r>
                <a:rPr kumimoji="0" lang="en-US" altLang="zh-CN" sz="2000" b="1">
                  <a:solidFill>
                    <a:srgbClr val="FF0000"/>
                  </a:solidFill>
                  <a:latin typeface="Courier New" panose="02070309020205020404" pitchFamily="49" charset="0"/>
                </a:rPr>
                <a:t>1</a:t>
              </a:r>
              <a:r>
                <a:rPr kumimoji="0" lang="en-US" altLang="zh-CN" sz="2000" b="1">
                  <a:latin typeface="Courier New" panose="02070309020205020404" pitchFamily="49" charset="0"/>
                </a:rPr>
                <a:t>][</a:t>
              </a:r>
              <a:r>
                <a:rPr kumimoji="0" lang="en-US" altLang="zh-CN" sz="2000" b="1">
                  <a:solidFill>
                    <a:srgbClr val="0000FF"/>
                  </a:solidFill>
                  <a:latin typeface="Courier New" panose="02070309020205020404" pitchFamily="49" charset="0"/>
                </a:rPr>
                <a:t>j</a:t>
              </a:r>
              <a:r>
                <a:rPr kumimoji="0" lang="en-US" altLang="zh-CN" sz="2000" b="1">
                  <a:latin typeface="Courier New" panose="02070309020205020404" pitchFamily="49" charset="0"/>
                </a:rPr>
                <a:t>]</a:t>
              </a:r>
            </a:p>
          </p:txBody>
        </p:sp>
        <p:sp>
          <p:nvSpPr>
            <p:cNvPr id="165900" name="Line 9"/>
            <p:cNvSpPr>
              <a:spLocks noChangeShapeType="1"/>
            </p:cNvSpPr>
            <p:nvPr/>
          </p:nvSpPr>
          <p:spPr bwMode="auto">
            <a:xfrm flipH="1" flipV="1">
              <a:off x="3408" y="960"/>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1" name="Line 10"/>
            <p:cNvSpPr>
              <a:spLocks noChangeShapeType="1"/>
            </p:cNvSpPr>
            <p:nvPr/>
          </p:nvSpPr>
          <p:spPr bwMode="auto">
            <a:xfrm flipH="1" flipV="1">
              <a:off x="4368" y="1008"/>
              <a:ext cx="144" cy="1056"/>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65902" name="Line 11"/>
            <p:cNvSpPr>
              <a:spLocks noChangeShapeType="1"/>
            </p:cNvSpPr>
            <p:nvPr/>
          </p:nvSpPr>
          <p:spPr bwMode="auto">
            <a:xfrm flipH="1" flipV="1">
              <a:off x="5280" y="1056"/>
              <a:ext cx="0" cy="912"/>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grpSp>
      <p:sp>
        <p:nvSpPr>
          <p:cNvPr id="165893" name="Rectangle 12"/>
          <p:cNvSpPr>
            <a:spLocks noChangeArrowheads="1"/>
          </p:cNvSpPr>
          <p:nvPr/>
        </p:nvSpPr>
        <p:spPr bwMode="auto">
          <a:xfrm>
            <a:off x="5181600" y="3733800"/>
            <a:ext cx="3962400"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dirty="0">
                <a:latin typeface="Comic Sans MS" panose="030F0702030302020204" pitchFamily="66" charset="0"/>
              </a:rPr>
              <a:t>((N+N)N+N)N=2N</a:t>
            </a:r>
            <a:r>
              <a:rPr kumimoji="0" lang="en-US" altLang="zh-CN" sz="2200" b="1" baseline="30000" dirty="0">
                <a:latin typeface="Comic Sans MS" panose="030F0702030302020204" pitchFamily="66" charset="0"/>
              </a:rPr>
              <a:t>3 </a:t>
            </a:r>
            <a:r>
              <a:rPr kumimoji="0" lang="en-US" altLang="zh-CN" sz="2200" b="1" dirty="0">
                <a:latin typeface="Comic Sans MS" panose="030F0702030302020204" pitchFamily="66" charset="0"/>
              </a:rPr>
              <a:t>+</a:t>
            </a:r>
            <a:r>
              <a:rPr kumimoji="0" lang="en-US" altLang="zh-CN" sz="2200" b="1" baseline="30000" dirty="0">
                <a:latin typeface="Comic Sans MS" panose="030F0702030302020204" pitchFamily="66" charset="0"/>
              </a:rPr>
              <a:t> </a:t>
            </a:r>
            <a:r>
              <a:rPr kumimoji="0" lang="en-US" altLang="zh-CN" sz="2200" b="1" dirty="0">
                <a:latin typeface="Comic Sans MS" panose="030F0702030302020204" pitchFamily="66" charset="0"/>
              </a:rPr>
              <a:t>N</a:t>
            </a:r>
            <a:r>
              <a:rPr kumimoji="0" lang="en-US" altLang="zh-CN" sz="2200" b="1" baseline="30000" dirty="0">
                <a:latin typeface="Comic Sans MS" panose="030F0702030302020204" pitchFamily="66" charset="0"/>
              </a:rPr>
              <a:t>2</a:t>
            </a:r>
          </a:p>
          <a:p>
            <a:pPr algn="ctr">
              <a:spcBef>
                <a:spcPct val="0"/>
              </a:spcBef>
              <a:buClrTx/>
              <a:buSzTx/>
              <a:buFontTx/>
              <a:buNone/>
            </a:pPr>
            <a:r>
              <a:rPr kumimoji="0" lang="en-US" altLang="zh-CN" sz="2200" b="1" dirty="0">
                <a:solidFill>
                  <a:srgbClr val="FF0000"/>
                </a:solidFill>
                <a:latin typeface="Comic Sans MS" panose="030F0702030302020204" pitchFamily="66" charset="0"/>
              </a:rPr>
              <a:t>Accessed For N</a:t>
            </a:r>
            <a:r>
              <a:rPr kumimoji="0" lang="en-US" altLang="zh-CN" sz="2200" b="1" baseline="30000" dirty="0">
                <a:solidFill>
                  <a:srgbClr val="FF0000"/>
                </a:solidFill>
                <a:latin typeface="Comic Sans MS" panose="030F0702030302020204" pitchFamily="66" charset="0"/>
              </a:rPr>
              <a:t>3</a:t>
            </a:r>
            <a:r>
              <a:rPr kumimoji="0" lang="en-US" altLang="zh-CN" sz="2200" b="1" dirty="0">
                <a:solidFill>
                  <a:srgbClr val="FF0000"/>
                </a:solidFill>
                <a:latin typeface="Comic Sans MS" panose="030F0702030302020204" pitchFamily="66" charset="0"/>
              </a:rPr>
              <a:t> operations</a:t>
            </a:r>
          </a:p>
        </p:txBody>
      </p:sp>
      <p:sp>
        <p:nvSpPr>
          <p:cNvPr id="165894" name="AutoShape 13"/>
          <p:cNvSpPr>
            <a:spLocks/>
          </p:cNvSpPr>
          <p:nvPr/>
        </p:nvSpPr>
        <p:spPr bwMode="auto">
          <a:xfrm rot="3007294">
            <a:off x="4267200" y="2971800"/>
            <a:ext cx="381000" cy="1295400"/>
          </a:xfrm>
          <a:prstGeom prst="rightBrace">
            <a:avLst>
              <a:gd name="adj1" fmla="val 28333"/>
              <a:gd name="adj2" fmla="val 50000"/>
            </a:avLst>
          </a:pr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65895" name="Line 14"/>
          <p:cNvSpPr>
            <a:spLocks noChangeShapeType="1"/>
          </p:cNvSpPr>
          <p:nvPr/>
        </p:nvSpPr>
        <p:spPr bwMode="auto">
          <a:xfrm rot="1769030" flipV="1">
            <a:off x="4713288" y="3770313"/>
            <a:ext cx="663575" cy="65087"/>
          </a:xfrm>
          <a:prstGeom prst="line">
            <a:avLst/>
          </a:prstGeom>
          <a:noFill/>
          <a:ln w="19050">
            <a:solidFill>
              <a:srgbClr val="FF0000"/>
            </a:solidFill>
            <a:round/>
            <a:headEnd/>
            <a:tailEnd type="triangle" w="sm" len="me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 name="TextBox 1">
            <a:extLst>
              <a:ext uri="{FF2B5EF4-FFF2-40B4-BE49-F238E27FC236}">
                <a16:creationId xmlns:a16="http://schemas.microsoft.com/office/drawing/2014/main" id="{7B4E1618-3C6E-D419-7DB7-27649803650F}"/>
              </a:ext>
            </a:extLst>
          </p:cNvPr>
          <p:cNvSpPr txBox="1"/>
          <p:nvPr/>
        </p:nvSpPr>
        <p:spPr>
          <a:xfrm>
            <a:off x="555506" y="6376472"/>
            <a:ext cx="6986208" cy="369332"/>
          </a:xfrm>
          <a:prstGeom prst="rect">
            <a:avLst/>
          </a:prstGeom>
          <a:noFill/>
        </p:spPr>
        <p:txBody>
          <a:bodyPr wrap="none" rtlCol="0">
            <a:spAutoFit/>
          </a:bodyPr>
          <a:lstStyle/>
          <a:p>
            <a:r>
              <a:rPr lang="en-CN" sz="1800" dirty="0">
                <a:solidFill>
                  <a:srgbClr val="0000FF"/>
                </a:solidFill>
              </a:rPr>
              <a:t>X一行计算问题</a:t>
            </a:r>
            <a:r>
              <a:rPr lang="zh-CN" altLang="en-US" sz="1800" dirty="0">
                <a:solidFill>
                  <a:srgbClr val="0000FF"/>
                </a:solidFill>
              </a:rPr>
              <a:t>：</a:t>
            </a:r>
            <a:r>
              <a:rPr lang="en-US" altLang="zh-CN" sz="1800" dirty="0">
                <a:solidFill>
                  <a:srgbClr val="0000FF"/>
                </a:solidFill>
              </a:rPr>
              <a:t>Y</a:t>
            </a:r>
            <a:r>
              <a:rPr lang="zh-CN" altLang="en-US" sz="1800" dirty="0">
                <a:solidFill>
                  <a:srgbClr val="0000FF"/>
                </a:solidFill>
              </a:rPr>
              <a:t>一行和</a:t>
            </a:r>
            <a:r>
              <a:rPr lang="en-US" altLang="zh-CN" sz="1800" dirty="0">
                <a:solidFill>
                  <a:srgbClr val="0000FF"/>
                </a:solidFill>
              </a:rPr>
              <a:t>Z</a:t>
            </a:r>
            <a:r>
              <a:rPr lang="zh-CN" altLang="en-US" sz="1800" dirty="0">
                <a:solidFill>
                  <a:srgbClr val="0000FF"/>
                </a:solidFill>
              </a:rPr>
              <a:t>矩阵可能非常大，</a:t>
            </a:r>
            <a:r>
              <a:rPr lang="en-US" altLang="zh-CN" sz="1800" dirty="0">
                <a:solidFill>
                  <a:srgbClr val="0000FF"/>
                </a:solidFill>
              </a:rPr>
              <a:t>cache</a:t>
            </a:r>
            <a:r>
              <a:rPr lang="zh-CN" altLang="en-US" sz="1800" dirty="0">
                <a:solidFill>
                  <a:srgbClr val="0000FF"/>
                </a:solidFill>
              </a:rPr>
              <a:t>装不下，</a:t>
            </a:r>
            <a:r>
              <a:rPr lang="en-US" altLang="zh-CN" sz="1800" dirty="0">
                <a:solidFill>
                  <a:srgbClr val="0000FF"/>
                </a:solidFill>
              </a:rPr>
              <a:t>miss</a:t>
            </a:r>
            <a:endParaRPr lang="en-CN" sz="1800" dirty="0">
              <a:solidFill>
                <a:srgbClr val="0000FF"/>
              </a:solidFill>
            </a:endParaRPr>
          </a:p>
        </p:txBody>
      </p:sp>
    </p:spTree>
  </p:cSld>
  <p:clrMapOvr>
    <a:masterClrMapping/>
  </p:clrMapOvr>
  <p:transition spd="slow">
    <p:pull dir="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8"/>
          <p:cNvSpPr>
            <a:spLocks noGrp="1" noRot="1" noChangeArrowheads="1"/>
          </p:cNvSpPr>
          <p:nvPr>
            <p:ph type="title"/>
          </p:nvPr>
        </p:nvSpPr>
        <p:spPr>
          <a:xfrm>
            <a:off x="258763" y="74613"/>
            <a:ext cx="9182100" cy="685800"/>
          </a:xfrm>
          <a:noFill/>
        </p:spPr>
        <p:txBody>
          <a:bodyPr lIns="90488" tIns="44450" rIns="90488" bIns="44450"/>
          <a:lstStyle/>
          <a:p>
            <a:pPr eaLnBrk="1" hangingPunct="1"/>
            <a:r>
              <a:rPr lang="en-US" altLang="zh-CN" sz="2400"/>
              <a:t>Blocking optimized Matrix Multiplication</a:t>
            </a:r>
            <a:r>
              <a:rPr lang="en-US" altLang="zh-CN" sz="2800" i="1">
                <a:solidFill>
                  <a:srgbClr val="000000"/>
                </a:solidFill>
                <a:latin typeface="Palatino" pitchFamily="18" charset="0"/>
              </a:rPr>
              <a:t> </a:t>
            </a:r>
          </a:p>
        </p:txBody>
      </p:sp>
      <p:sp>
        <p:nvSpPr>
          <p:cNvPr id="166915" name="Rectangle 2"/>
          <p:cNvSpPr>
            <a:spLocks noGrp="1" noRot="1" noChangeArrowheads="1"/>
          </p:cNvSpPr>
          <p:nvPr>
            <p:ph idx="1"/>
          </p:nvPr>
        </p:nvSpPr>
        <p:spPr>
          <a:xfrm>
            <a:off x="0" y="836613"/>
            <a:ext cx="8267700" cy="5410200"/>
          </a:xfrm>
        </p:spPr>
        <p:txBody>
          <a:bodyPr lIns="90488" tIns="44450" rIns="90488" bIns="44450"/>
          <a:lstStyle/>
          <a:p>
            <a:pPr marL="285750" indent="-285750" eaLnBrk="1" hangingPunct="1">
              <a:lnSpc>
                <a:spcPct val="90000"/>
              </a:lnSpc>
              <a:spcBef>
                <a:spcPct val="0"/>
              </a:spcBef>
              <a:tabLst>
                <a:tab pos="685800" algn="l"/>
                <a:tab pos="1085850" algn="l"/>
              </a:tabLst>
            </a:pPr>
            <a:r>
              <a:rPr lang="en-US" altLang="zh-CN" sz="2400" i="1" dirty="0">
                <a:solidFill>
                  <a:srgbClr val="FF0000"/>
                </a:solidFill>
              </a:rPr>
              <a:t>Matrix multiplication is</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000" i="1" dirty="0">
                <a:solidFill>
                  <a:srgbClr val="FF0000"/>
                </a:solidFill>
              </a:rPr>
              <a:t> </a:t>
            </a:r>
            <a:r>
              <a:rPr lang="en-US" altLang="zh-CN" sz="2400" i="1" dirty="0">
                <a:solidFill>
                  <a:srgbClr val="FF0000"/>
                </a:solidFill>
              </a:rPr>
              <a:t>performed by multiplying the </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i="1" dirty="0">
                <a:solidFill>
                  <a:srgbClr val="FF0000"/>
                </a:solidFill>
              </a:rPr>
              <a:t>submatrices first.</a:t>
            </a:r>
            <a:r>
              <a:rPr lang="en-US" altLang="zh-CN" i="1" dirty="0">
                <a:solidFill>
                  <a:schemeClr val="hlink"/>
                </a:solidFill>
              </a:rPr>
              <a:t> </a:t>
            </a:r>
            <a:endParaRPr lang="en-US" altLang="zh-CN" dirty="0">
              <a:solidFill>
                <a:schemeClr val="hlink"/>
              </a:solidFill>
            </a:endParaRP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a:t>
            </a:r>
            <a:r>
              <a:rPr lang="en-US" altLang="zh-CN" sz="2000" dirty="0">
                <a:solidFill>
                  <a:srgbClr val="0000FF"/>
                </a:solidFill>
                <a:latin typeface="Comic Sans MS" panose="030F0702030302020204" pitchFamily="66" charset="0"/>
              </a:rPr>
              <a:t>After</a:t>
            </a:r>
            <a:r>
              <a:rPr lang="en-US" altLang="zh-CN" sz="2000" dirty="0">
                <a:solidFill>
                  <a:schemeClr val="hlink"/>
                </a:solidFill>
                <a:latin typeface="Comic Sans MS" panose="030F0702030302020204" pitchFamily="66" charset="0"/>
              </a:rPr>
              <a:t> </a:t>
            </a:r>
            <a:r>
              <a:rPr lang="en-US" altLang="zh-CN" sz="2000" dirty="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for (</a:t>
            </a:r>
            <a:r>
              <a:rPr lang="en-US" altLang="zh-CN" sz="2000" dirty="0" err="1">
                <a:solidFill>
                  <a:srgbClr val="0000FF"/>
                </a:solidFill>
                <a:latin typeface="Comic Sans MS" panose="030F0702030302020204" pitchFamily="66" charset="0"/>
              </a:rPr>
              <a:t>jj</a:t>
            </a:r>
            <a:r>
              <a:rPr lang="en-US" altLang="zh-CN" sz="2000" dirty="0">
                <a:solidFill>
                  <a:srgbClr val="0000FF"/>
                </a:solidFill>
                <a:latin typeface="Comic Sans MS" panose="030F0702030302020204" pitchFamily="66" charset="0"/>
              </a:rPr>
              <a:t> </a:t>
            </a:r>
            <a:r>
              <a:rPr lang="en-US" altLang="zh-CN" sz="2000" dirty="0">
                <a:latin typeface="Comic Sans MS" panose="030F0702030302020204" pitchFamily="66" charset="0"/>
              </a:rPr>
              <a:t>= 0; </a:t>
            </a:r>
            <a:r>
              <a:rPr lang="en-US" altLang="zh-CN" sz="2000" dirty="0" err="1">
                <a:solidFill>
                  <a:srgbClr val="0000FF"/>
                </a:solidFill>
                <a:latin typeface="Comic Sans MS" panose="030F0702030302020204" pitchFamily="66" charset="0"/>
              </a:rPr>
              <a:t>jj</a:t>
            </a:r>
            <a:r>
              <a:rPr lang="en-US" altLang="zh-CN" sz="2000" dirty="0">
                <a:solidFill>
                  <a:srgbClr val="0000FF"/>
                </a:solidFill>
                <a:latin typeface="Comic Sans MS" panose="030F0702030302020204" pitchFamily="66" charset="0"/>
              </a:rPr>
              <a:t> </a:t>
            </a:r>
            <a:r>
              <a:rPr lang="en-US" altLang="zh-CN" sz="2000" dirty="0">
                <a:latin typeface="Comic Sans MS" panose="030F0702030302020204" pitchFamily="66" charset="0"/>
              </a:rPr>
              <a:t>&lt; N; </a:t>
            </a:r>
            <a:r>
              <a:rPr lang="en-US" altLang="zh-CN" sz="2000" dirty="0" err="1">
                <a:solidFill>
                  <a:srgbClr val="0000FF"/>
                </a:solidFill>
                <a:latin typeface="Comic Sans MS" panose="030F0702030302020204" pitchFamily="66" charset="0"/>
              </a:rPr>
              <a:t>jj</a:t>
            </a:r>
            <a:r>
              <a:rPr lang="en-US" altLang="zh-CN" sz="2000" dirty="0">
                <a:latin typeface="Comic Sans MS" panose="030F0702030302020204" pitchFamily="66" charset="0"/>
              </a:rPr>
              <a:t> = </a:t>
            </a:r>
            <a:r>
              <a:rPr lang="en-US" altLang="zh-CN" sz="2000" dirty="0" err="1">
                <a:solidFill>
                  <a:srgbClr val="0000FF"/>
                </a:solidFill>
                <a:latin typeface="Comic Sans MS" panose="030F0702030302020204" pitchFamily="66" charset="0"/>
              </a:rPr>
              <a:t>jj</a:t>
            </a:r>
            <a:r>
              <a:rPr lang="en-US" altLang="zh-CN" sz="2000" dirty="0" err="1">
                <a:latin typeface="Comic Sans MS" panose="030F0702030302020204" pitchFamily="66" charset="0"/>
              </a:rPr>
              <a:t>+B</a:t>
            </a:r>
            <a:r>
              <a:rPr lang="en-US" altLang="zh-CN" sz="2000" dirty="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for (</a:t>
            </a:r>
            <a:r>
              <a:rPr lang="en-US" altLang="zh-CN" sz="2000" dirty="0">
                <a:solidFill>
                  <a:srgbClr val="003300"/>
                </a:solidFill>
                <a:latin typeface="Comic Sans MS" panose="030F0702030302020204" pitchFamily="66" charset="0"/>
              </a:rPr>
              <a:t>kk</a:t>
            </a:r>
            <a:r>
              <a:rPr lang="en-US" altLang="zh-CN" sz="2000" dirty="0">
                <a:latin typeface="Comic Sans MS" panose="030F0702030302020204" pitchFamily="66" charset="0"/>
              </a:rPr>
              <a:t> = 0; </a:t>
            </a:r>
            <a:r>
              <a:rPr lang="en-US" altLang="zh-CN" sz="2000" dirty="0">
                <a:solidFill>
                  <a:srgbClr val="003300"/>
                </a:solidFill>
                <a:latin typeface="Comic Sans MS" panose="030F0702030302020204" pitchFamily="66" charset="0"/>
              </a:rPr>
              <a:t>kk</a:t>
            </a:r>
            <a:r>
              <a:rPr lang="en-US" altLang="zh-CN" sz="2000" dirty="0">
                <a:latin typeface="Comic Sans MS" panose="030F0702030302020204" pitchFamily="66" charset="0"/>
              </a:rPr>
              <a:t> &lt; N; </a:t>
            </a:r>
            <a:r>
              <a:rPr lang="en-US" altLang="zh-CN" sz="2000" dirty="0">
                <a:solidFill>
                  <a:srgbClr val="003300"/>
                </a:solidFill>
                <a:latin typeface="Comic Sans MS" panose="030F0702030302020204" pitchFamily="66" charset="0"/>
              </a:rPr>
              <a:t>kk</a:t>
            </a:r>
            <a:r>
              <a:rPr lang="en-US" altLang="zh-CN" sz="2000" dirty="0">
                <a:latin typeface="Comic Sans MS" panose="030F0702030302020204" pitchFamily="66" charset="0"/>
              </a:rPr>
              <a:t> = </a:t>
            </a:r>
            <a:r>
              <a:rPr lang="en-US" altLang="zh-CN" sz="2000" dirty="0" err="1">
                <a:solidFill>
                  <a:srgbClr val="003300"/>
                </a:solidFill>
                <a:latin typeface="Comic Sans MS" panose="030F0702030302020204" pitchFamily="66" charset="0"/>
              </a:rPr>
              <a:t>kk</a:t>
            </a:r>
            <a:r>
              <a:rPr lang="en-US" altLang="zh-CN" sz="2000" dirty="0" err="1">
                <a:latin typeface="Comic Sans MS" panose="030F0702030302020204" pitchFamily="66" charset="0"/>
              </a:rPr>
              <a:t>+B</a:t>
            </a:r>
            <a:r>
              <a:rPr lang="en-US" altLang="zh-CN" sz="2000" dirty="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solidFill>
                  <a:srgbClr val="0000FF"/>
                </a:solidFill>
                <a:latin typeface="Comic Sans MS" panose="030F0702030302020204" pitchFamily="66" charset="0"/>
              </a:rPr>
              <a:t>for</a:t>
            </a:r>
            <a:r>
              <a:rPr lang="en-US" altLang="zh-CN" sz="2000" dirty="0">
                <a:latin typeface="Comic Sans MS" panose="030F0702030302020204" pitchFamily="66" charset="0"/>
              </a:rPr>
              <a:t> (</a:t>
            </a:r>
            <a:r>
              <a:rPr lang="en-US" altLang="zh-CN" sz="2000" dirty="0" err="1">
                <a:solidFill>
                  <a:srgbClr val="FF0000"/>
                </a:solidFill>
                <a:latin typeface="Comic Sans MS" panose="030F0702030302020204" pitchFamily="66" charset="0"/>
              </a:rPr>
              <a:t>i</a:t>
            </a:r>
            <a:r>
              <a:rPr lang="en-US" altLang="zh-CN" sz="2000" dirty="0">
                <a:latin typeface="Comic Sans MS" panose="030F0702030302020204" pitchFamily="66" charset="0"/>
              </a:rPr>
              <a:t> = 0; </a:t>
            </a:r>
            <a:r>
              <a:rPr lang="en-US" altLang="zh-CN" sz="2000" dirty="0" err="1">
                <a:latin typeface="Comic Sans MS" panose="030F0702030302020204" pitchFamily="66" charset="0"/>
              </a:rPr>
              <a:t>i</a:t>
            </a:r>
            <a:r>
              <a:rPr lang="en-US" altLang="zh-CN" sz="2000" dirty="0">
                <a:latin typeface="Comic Sans MS" panose="030F0702030302020204" pitchFamily="66" charset="0"/>
              </a:rPr>
              <a:t> &lt; N; </a:t>
            </a:r>
            <a:r>
              <a:rPr lang="en-US" altLang="zh-CN" sz="2000" dirty="0" err="1">
                <a:latin typeface="Comic Sans MS" panose="030F0702030302020204" pitchFamily="66" charset="0"/>
              </a:rPr>
              <a:t>i</a:t>
            </a:r>
            <a:r>
              <a:rPr lang="en-US" altLang="zh-CN" sz="2000" dirty="0">
                <a:latin typeface="Comic Sans MS" panose="030F0702030302020204" pitchFamily="66" charset="0"/>
              </a:rPr>
              <a:t> = i+1)</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a:t>
            </a:r>
            <a:r>
              <a:rPr lang="en-US" altLang="zh-CN" sz="2000" dirty="0">
                <a:solidFill>
                  <a:srgbClr val="0000FF"/>
                </a:solidFill>
                <a:latin typeface="Comic Sans MS" panose="030F0702030302020204" pitchFamily="66" charset="0"/>
              </a:rPr>
              <a:t>for</a:t>
            </a:r>
            <a:r>
              <a:rPr lang="en-US" altLang="zh-CN" sz="2000" dirty="0">
                <a:latin typeface="Comic Sans MS" panose="030F0702030302020204" pitchFamily="66" charset="0"/>
              </a:rPr>
              <a:t> (</a:t>
            </a:r>
            <a:r>
              <a:rPr lang="en-US" altLang="zh-CN" sz="2000" dirty="0">
                <a:solidFill>
                  <a:srgbClr val="0000FF"/>
                </a:solidFill>
                <a:latin typeface="Comic Sans MS" panose="030F0702030302020204" pitchFamily="66" charset="0"/>
              </a:rPr>
              <a:t>j </a:t>
            </a:r>
            <a:r>
              <a:rPr lang="en-US" altLang="zh-CN" sz="2000" dirty="0">
                <a:latin typeface="Comic Sans MS" panose="030F0702030302020204" pitchFamily="66" charset="0"/>
              </a:rPr>
              <a:t>= </a:t>
            </a:r>
            <a:r>
              <a:rPr lang="en-US" altLang="zh-CN" sz="2000" dirty="0" err="1">
                <a:solidFill>
                  <a:srgbClr val="0000FF"/>
                </a:solidFill>
                <a:latin typeface="Comic Sans MS" panose="030F0702030302020204" pitchFamily="66" charset="0"/>
              </a:rPr>
              <a:t>jj</a:t>
            </a:r>
            <a:r>
              <a:rPr lang="en-US" altLang="zh-CN" sz="2000" dirty="0">
                <a:latin typeface="Comic Sans MS" panose="030F0702030302020204" pitchFamily="66" charset="0"/>
              </a:rPr>
              <a:t>; </a:t>
            </a:r>
            <a:r>
              <a:rPr lang="en-US" altLang="zh-CN" sz="2000" dirty="0">
                <a:solidFill>
                  <a:srgbClr val="0000FF"/>
                </a:solidFill>
                <a:latin typeface="Comic Sans MS" panose="030F0702030302020204" pitchFamily="66" charset="0"/>
              </a:rPr>
              <a:t>j</a:t>
            </a:r>
            <a:r>
              <a:rPr lang="en-US" altLang="zh-CN" sz="2000" dirty="0">
                <a:latin typeface="Comic Sans MS" panose="030F0702030302020204" pitchFamily="66" charset="0"/>
              </a:rPr>
              <a:t> &lt; min(</a:t>
            </a:r>
            <a:r>
              <a:rPr lang="en-US" altLang="zh-CN" sz="2000" dirty="0">
                <a:solidFill>
                  <a:srgbClr val="0000FF"/>
                </a:solidFill>
                <a:latin typeface="Comic Sans MS" panose="030F0702030302020204" pitchFamily="66" charset="0"/>
              </a:rPr>
              <a:t>jj</a:t>
            </a:r>
            <a:r>
              <a:rPr lang="en-US" altLang="zh-CN" sz="2000" dirty="0">
                <a:latin typeface="Comic Sans MS" panose="030F0702030302020204" pitchFamily="66" charset="0"/>
              </a:rPr>
              <a:t>+B-1,N);</a:t>
            </a:r>
            <a:r>
              <a:rPr lang="en-US" altLang="zh-CN" sz="2000" dirty="0">
                <a:solidFill>
                  <a:srgbClr val="0000FF"/>
                </a:solidFill>
                <a:latin typeface="Comic Sans MS" panose="030F0702030302020204" pitchFamily="66" charset="0"/>
              </a:rPr>
              <a:t> j </a:t>
            </a:r>
            <a:r>
              <a:rPr lang="en-US" altLang="zh-CN" sz="2000" dirty="0">
                <a:latin typeface="Comic Sans MS" panose="030F0702030302020204" pitchFamily="66" charset="0"/>
              </a:rPr>
              <a:t>=</a:t>
            </a:r>
            <a:r>
              <a:rPr lang="en-US" altLang="zh-CN" sz="2000" dirty="0">
                <a:solidFill>
                  <a:srgbClr val="0000FF"/>
                </a:solidFill>
                <a:latin typeface="Comic Sans MS" panose="030F0702030302020204" pitchFamily="66" charset="0"/>
              </a:rPr>
              <a:t> j</a:t>
            </a:r>
            <a:r>
              <a:rPr lang="en-US" altLang="zh-CN" sz="2000" dirty="0">
                <a:latin typeface="Comic Sans MS"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{r = 0;</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a:t>
            </a:r>
            <a:r>
              <a:rPr lang="en-US" altLang="zh-CN" sz="2000" dirty="0">
                <a:solidFill>
                  <a:srgbClr val="0000FF"/>
                </a:solidFill>
                <a:latin typeface="Comic Sans MS" panose="030F0702030302020204" pitchFamily="66" charset="0"/>
              </a:rPr>
              <a:t>for</a:t>
            </a:r>
            <a:r>
              <a:rPr lang="en-US" altLang="zh-CN" sz="2000" dirty="0">
                <a:latin typeface="Comic Sans MS" panose="030F0702030302020204" pitchFamily="66" charset="0"/>
              </a:rPr>
              <a:t> (</a:t>
            </a:r>
            <a:r>
              <a:rPr lang="en-US" altLang="zh-CN" sz="2000" dirty="0">
                <a:solidFill>
                  <a:srgbClr val="FF0000"/>
                </a:solidFill>
                <a:latin typeface="Comic Sans MS" panose="030F0702030302020204" pitchFamily="66" charset="0"/>
              </a:rPr>
              <a:t>k</a:t>
            </a:r>
            <a:r>
              <a:rPr lang="en-US" altLang="zh-CN" sz="2000" dirty="0">
                <a:latin typeface="Comic Sans MS" panose="030F0702030302020204" pitchFamily="66" charset="0"/>
              </a:rPr>
              <a:t> = </a:t>
            </a:r>
            <a:r>
              <a:rPr lang="en-US" altLang="zh-CN" sz="2000" dirty="0">
                <a:solidFill>
                  <a:srgbClr val="003300"/>
                </a:solidFill>
                <a:latin typeface="Comic Sans MS" panose="030F0702030302020204" pitchFamily="66" charset="0"/>
              </a:rPr>
              <a:t>kk</a:t>
            </a:r>
            <a:r>
              <a:rPr lang="en-US" altLang="zh-CN" sz="2000" dirty="0">
                <a:latin typeface="Comic Sans MS" panose="030F0702030302020204" pitchFamily="66" charset="0"/>
              </a:rPr>
              <a:t>; </a:t>
            </a:r>
            <a:r>
              <a:rPr lang="en-US" altLang="zh-CN" sz="2000" dirty="0">
                <a:solidFill>
                  <a:srgbClr val="FF0000"/>
                </a:solidFill>
                <a:latin typeface="Comic Sans MS" panose="030F0702030302020204" pitchFamily="66" charset="0"/>
              </a:rPr>
              <a:t>k</a:t>
            </a:r>
            <a:r>
              <a:rPr lang="en-US" altLang="zh-CN" sz="2000" dirty="0">
                <a:latin typeface="Comic Sans MS" panose="030F0702030302020204" pitchFamily="66" charset="0"/>
              </a:rPr>
              <a:t> &lt; min(</a:t>
            </a:r>
            <a:r>
              <a:rPr lang="en-US" altLang="zh-CN" sz="2000" dirty="0">
                <a:solidFill>
                  <a:srgbClr val="003300"/>
                </a:solidFill>
                <a:latin typeface="Comic Sans MS" panose="030F0702030302020204" pitchFamily="66" charset="0"/>
              </a:rPr>
              <a:t>kk</a:t>
            </a:r>
            <a:r>
              <a:rPr lang="en-US" altLang="zh-CN" sz="2000" dirty="0">
                <a:latin typeface="Comic Sans MS" panose="030F0702030302020204" pitchFamily="66" charset="0"/>
              </a:rPr>
              <a:t>+B-1,N); </a:t>
            </a:r>
            <a:r>
              <a:rPr lang="en-US" altLang="zh-CN" sz="2000" dirty="0">
                <a:solidFill>
                  <a:srgbClr val="FF0000"/>
                </a:solidFill>
                <a:latin typeface="Comic Sans MS" panose="030F0702030302020204" pitchFamily="66" charset="0"/>
              </a:rPr>
              <a:t>k</a:t>
            </a:r>
            <a:r>
              <a:rPr lang="en-US" altLang="zh-CN" sz="2000" dirty="0">
                <a:latin typeface="Comic Sans MS" panose="030F0702030302020204" pitchFamily="66" charset="0"/>
              </a:rPr>
              <a:t> = </a:t>
            </a:r>
            <a:r>
              <a:rPr lang="en-US" altLang="zh-CN" sz="2000" dirty="0">
                <a:solidFill>
                  <a:srgbClr val="FF0000"/>
                </a:solidFill>
                <a:latin typeface="Comic Sans MS" panose="030F0702030302020204" pitchFamily="66" charset="0"/>
              </a:rPr>
              <a:t>k</a:t>
            </a:r>
            <a:r>
              <a:rPr lang="en-US" altLang="zh-CN" sz="2000" dirty="0">
                <a:latin typeface="Comic Sans MS" panose="030F0702030302020204" pitchFamily="66" charset="0"/>
              </a:rPr>
              <a:t>+1)</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r = r + y[</a:t>
            </a:r>
            <a:r>
              <a:rPr lang="en-US" altLang="zh-CN" sz="2000" dirty="0" err="1">
                <a:solidFill>
                  <a:srgbClr val="FF0000"/>
                </a:solidFill>
                <a:latin typeface="Comic Sans MS" panose="030F0702030302020204" pitchFamily="66" charset="0"/>
              </a:rPr>
              <a:t>i</a:t>
            </a:r>
            <a:r>
              <a:rPr lang="en-US" altLang="zh-CN" sz="2000" dirty="0">
                <a:latin typeface="Comic Sans MS" panose="030F0702030302020204" pitchFamily="66" charset="0"/>
              </a:rPr>
              <a:t>][</a:t>
            </a:r>
            <a:r>
              <a:rPr lang="en-US" altLang="zh-CN" sz="2000" dirty="0">
                <a:solidFill>
                  <a:srgbClr val="FF0000"/>
                </a:solidFill>
                <a:latin typeface="Comic Sans MS" panose="030F0702030302020204" pitchFamily="66" charset="0"/>
              </a:rPr>
              <a:t>k</a:t>
            </a:r>
            <a:r>
              <a:rPr lang="en-US" altLang="zh-CN" sz="2000" dirty="0">
                <a:latin typeface="Comic Sans MS" panose="030F0702030302020204" pitchFamily="66" charset="0"/>
              </a:rPr>
              <a:t>]*z[</a:t>
            </a:r>
            <a:r>
              <a:rPr lang="en-US" altLang="zh-CN" sz="2000" dirty="0">
                <a:solidFill>
                  <a:srgbClr val="FF0000"/>
                </a:solidFill>
                <a:latin typeface="Comic Sans MS" panose="030F0702030302020204" pitchFamily="66" charset="0"/>
              </a:rPr>
              <a:t>k</a:t>
            </a:r>
            <a:r>
              <a:rPr lang="en-US" altLang="zh-CN" sz="2000" dirty="0">
                <a:latin typeface="Comic Sans MS" panose="030F0702030302020204" pitchFamily="66" charset="0"/>
              </a:rPr>
              <a:t>][</a:t>
            </a:r>
            <a:r>
              <a:rPr lang="en-US" altLang="zh-CN" sz="2000" dirty="0">
                <a:solidFill>
                  <a:srgbClr val="0000FF"/>
                </a:solidFill>
                <a:latin typeface="Comic Sans MS" panose="030F0702030302020204" pitchFamily="66" charset="0"/>
              </a:rPr>
              <a:t>j</a:t>
            </a:r>
            <a:r>
              <a:rPr lang="en-US" altLang="zh-CN" sz="2000" dirty="0">
                <a:latin typeface="Comic Sans MS" panose="030F0702030302020204" pitchFamily="66" charset="0"/>
              </a:rPr>
              <a:t>];</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x[</a:t>
            </a:r>
            <a:r>
              <a:rPr lang="en-US" altLang="zh-CN" sz="2000" dirty="0" err="1">
                <a:solidFill>
                  <a:srgbClr val="FF0000"/>
                </a:solidFill>
                <a:latin typeface="Comic Sans MS" panose="030F0702030302020204" pitchFamily="66" charset="0"/>
              </a:rPr>
              <a:t>i</a:t>
            </a:r>
            <a:r>
              <a:rPr lang="en-US" altLang="zh-CN" sz="2000" dirty="0">
                <a:latin typeface="Comic Sans MS" panose="030F0702030302020204" pitchFamily="66" charset="0"/>
              </a:rPr>
              <a:t>][</a:t>
            </a:r>
            <a:r>
              <a:rPr lang="en-US" altLang="zh-CN" sz="2000" dirty="0">
                <a:solidFill>
                  <a:srgbClr val="0000FF"/>
                </a:solidFill>
                <a:latin typeface="Comic Sans MS" panose="030F0702030302020204" pitchFamily="66" charset="0"/>
              </a:rPr>
              <a:t>j</a:t>
            </a:r>
            <a:r>
              <a:rPr lang="en-US" altLang="zh-CN" sz="2000" dirty="0">
                <a:latin typeface="Comic Sans MS" panose="030F0702030302020204" pitchFamily="66" charset="0"/>
              </a:rPr>
              <a:t>] = x[</a:t>
            </a:r>
            <a:r>
              <a:rPr lang="en-US" altLang="zh-CN" sz="2000" dirty="0" err="1">
                <a:solidFill>
                  <a:schemeClr val="accent2"/>
                </a:solidFill>
                <a:latin typeface="Comic Sans MS" panose="030F0702030302020204" pitchFamily="66" charset="0"/>
              </a:rPr>
              <a:t>i</a:t>
            </a:r>
            <a:r>
              <a:rPr lang="en-US" altLang="zh-CN" sz="2000" dirty="0">
                <a:latin typeface="Comic Sans MS" panose="030F0702030302020204" pitchFamily="66" charset="0"/>
              </a:rPr>
              <a:t>][</a:t>
            </a:r>
            <a:r>
              <a:rPr lang="en-US" altLang="zh-CN" sz="2000" dirty="0">
                <a:solidFill>
                  <a:srgbClr val="0000FF"/>
                </a:solidFill>
                <a:latin typeface="Comic Sans MS" panose="030F0702030302020204" pitchFamily="66" charset="0"/>
              </a:rPr>
              <a:t>j</a:t>
            </a:r>
            <a:r>
              <a:rPr lang="en-US" altLang="zh-CN" sz="2000" dirty="0">
                <a:latin typeface="Comic Sans MS" panose="030F0702030302020204" pitchFamily="66" charset="0"/>
              </a:rPr>
              <a:t>] + r;</a:t>
            </a:r>
          </a:p>
          <a:p>
            <a:pPr marL="285750" indent="-285750" eaLnBrk="1" hangingPunct="1">
              <a:lnSpc>
                <a:spcPct val="90000"/>
              </a:lnSpc>
              <a:buFont typeface="Wingdings" panose="05000000000000000000" pitchFamily="2" charset="2"/>
              <a:buNone/>
              <a:tabLst>
                <a:tab pos="685800" algn="l"/>
                <a:tab pos="1085850" algn="l"/>
              </a:tabLst>
            </a:pPr>
            <a:r>
              <a:rPr lang="en-US" altLang="zh-CN" sz="2000" dirty="0">
                <a:latin typeface="Comic Sans MS" panose="030F0702030302020204" pitchFamily="66" charset="0"/>
              </a:rPr>
              <a:t>		};</a:t>
            </a:r>
          </a:p>
          <a:p>
            <a:pPr marL="285750" indent="-285750" eaLnBrk="1" hangingPunct="1">
              <a:lnSpc>
                <a:spcPct val="90000"/>
              </a:lnSpc>
              <a:buFont typeface="Wingdings" panose="05000000000000000000" pitchFamily="2" charset="2"/>
              <a:buNone/>
              <a:tabLst>
                <a:tab pos="685800" algn="l"/>
                <a:tab pos="1085850" algn="l"/>
              </a:tabLst>
            </a:pPr>
            <a:r>
              <a:rPr lang="en-US" altLang="zh-CN" sz="2400" dirty="0">
                <a:latin typeface="Comic Sans MS" panose="030F0702030302020204" pitchFamily="66" charset="0"/>
              </a:rPr>
              <a:t>Y benefits from </a:t>
            </a:r>
            <a:r>
              <a:rPr lang="en-US" altLang="zh-CN" sz="2400" dirty="0">
                <a:solidFill>
                  <a:srgbClr val="FF0000"/>
                </a:solidFill>
                <a:latin typeface="Comic Sans MS" panose="030F0702030302020204" pitchFamily="66" charset="0"/>
              </a:rPr>
              <a:t>spatial</a:t>
            </a:r>
            <a:r>
              <a:rPr lang="en-US" altLang="zh-CN" sz="2400" dirty="0">
                <a:latin typeface="Comic Sans MS"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dirty="0">
                <a:latin typeface="Comic Sans MS" panose="030F0702030302020204" pitchFamily="66" charset="0"/>
              </a:rPr>
              <a:t>Z benefits from</a:t>
            </a:r>
            <a:r>
              <a:rPr lang="en-US" altLang="zh-CN" sz="2400" dirty="0">
                <a:solidFill>
                  <a:srgbClr val="FF0000"/>
                </a:solidFill>
                <a:latin typeface="Comic Sans MS" panose="030F0702030302020204" pitchFamily="66" charset="0"/>
              </a:rPr>
              <a:t> temporal</a:t>
            </a:r>
            <a:r>
              <a:rPr lang="en-US" altLang="zh-CN" sz="2400" dirty="0">
                <a:latin typeface="Comic Sans MS" panose="030F0702030302020204" pitchFamily="66" charset="0"/>
              </a:rPr>
              <a:t> locality</a:t>
            </a:r>
          </a:p>
          <a:p>
            <a:pPr marL="285750" indent="-285750" eaLnBrk="1" hangingPunct="1">
              <a:lnSpc>
                <a:spcPct val="90000"/>
              </a:lnSpc>
              <a:spcBef>
                <a:spcPct val="0"/>
              </a:spcBef>
              <a:buFont typeface="Wingdings" panose="05000000000000000000" pitchFamily="2" charset="2"/>
              <a:buNone/>
              <a:tabLst>
                <a:tab pos="685800" algn="l"/>
                <a:tab pos="1085850" algn="l"/>
              </a:tabLst>
            </a:pPr>
            <a:r>
              <a:rPr lang="en-US" altLang="zh-CN" sz="2400" dirty="0">
                <a:latin typeface="Comic Sans MS" panose="030F0702030302020204" pitchFamily="66" charset="0"/>
              </a:rPr>
              <a:t>Capacity Misses from </a:t>
            </a:r>
            <a:r>
              <a:rPr lang="en-US" altLang="zh-CN" sz="2400" dirty="0">
                <a:solidFill>
                  <a:srgbClr val="FF0000"/>
                </a:solidFill>
                <a:latin typeface="Comic Sans MS" panose="030F0702030302020204" pitchFamily="66" charset="0"/>
              </a:rPr>
              <a:t>2N</a:t>
            </a:r>
            <a:r>
              <a:rPr lang="en-US" altLang="zh-CN" sz="2400" baseline="30000" dirty="0">
                <a:solidFill>
                  <a:srgbClr val="FF0000"/>
                </a:solidFill>
                <a:latin typeface="Comic Sans MS" panose="030F0702030302020204" pitchFamily="66" charset="0"/>
              </a:rPr>
              <a:t>3</a:t>
            </a:r>
            <a:r>
              <a:rPr lang="en-US" altLang="zh-CN" sz="2400" dirty="0">
                <a:solidFill>
                  <a:srgbClr val="FF0000"/>
                </a:solidFill>
                <a:latin typeface="Comic Sans MS" panose="030F0702030302020204" pitchFamily="66" charset="0"/>
              </a:rPr>
              <a:t> + N</a:t>
            </a:r>
            <a:r>
              <a:rPr lang="en-US" altLang="zh-CN" sz="2400" baseline="30000" dirty="0">
                <a:solidFill>
                  <a:srgbClr val="FF0000"/>
                </a:solidFill>
                <a:latin typeface="Comic Sans MS" panose="030F0702030302020204" pitchFamily="66" charset="0"/>
              </a:rPr>
              <a:t>2</a:t>
            </a:r>
            <a:r>
              <a:rPr lang="en-US" altLang="zh-CN" sz="2400" dirty="0">
                <a:solidFill>
                  <a:srgbClr val="FF0000"/>
                </a:solidFill>
                <a:latin typeface="Comic Sans MS" panose="030F0702030302020204" pitchFamily="66" charset="0"/>
              </a:rPr>
              <a:t> </a:t>
            </a:r>
            <a:r>
              <a:rPr lang="en-US" altLang="zh-CN" sz="2400" dirty="0">
                <a:latin typeface="Comic Sans MS" panose="030F0702030302020204" pitchFamily="66" charset="0"/>
              </a:rPr>
              <a:t>to </a:t>
            </a:r>
            <a:r>
              <a:rPr lang="en-US" altLang="zh-CN" sz="2400" dirty="0">
                <a:solidFill>
                  <a:srgbClr val="FF0000"/>
                </a:solidFill>
                <a:latin typeface="Comic Sans MS" panose="030F0702030302020204" pitchFamily="66" charset="0"/>
              </a:rPr>
              <a:t>2N</a:t>
            </a:r>
            <a:r>
              <a:rPr lang="en-US" altLang="zh-CN" sz="2400" baseline="30000" dirty="0">
                <a:solidFill>
                  <a:srgbClr val="FF0000"/>
                </a:solidFill>
                <a:latin typeface="Comic Sans MS" panose="030F0702030302020204" pitchFamily="66" charset="0"/>
              </a:rPr>
              <a:t>3</a:t>
            </a:r>
            <a:r>
              <a:rPr lang="en-US" altLang="zh-CN" sz="2400" dirty="0">
                <a:solidFill>
                  <a:srgbClr val="FF0000"/>
                </a:solidFill>
                <a:latin typeface="Comic Sans MS" panose="030F0702030302020204" pitchFamily="66" charset="0"/>
              </a:rPr>
              <a:t>/B+N</a:t>
            </a:r>
            <a:r>
              <a:rPr lang="en-US" altLang="zh-CN" sz="2400" baseline="30000" dirty="0">
                <a:solidFill>
                  <a:srgbClr val="FF0000"/>
                </a:solidFill>
                <a:latin typeface="Comic Sans MS" panose="030F0702030302020204" pitchFamily="66" charset="0"/>
              </a:rPr>
              <a:t>2</a:t>
            </a:r>
            <a:endParaRPr lang="en-US" altLang="zh-CN" sz="2400" dirty="0">
              <a:solidFill>
                <a:srgbClr val="FF0000"/>
              </a:solidFill>
              <a:latin typeface="Comic Sans MS" panose="030F0702030302020204" pitchFamily="66" charset="0"/>
            </a:endParaRPr>
          </a:p>
        </p:txBody>
      </p:sp>
      <p:grpSp>
        <p:nvGrpSpPr>
          <p:cNvPr id="166916" name="Group 3"/>
          <p:cNvGrpSpPr>
            <a:grpSpLocks/>
          </p:cNvGrpSpPr>
          <p:nvPr/>
        </p:nvGrpSpPr>
        <p:grpSpPr bwMode="auto">
          <a:xfrm>
            <a:off x="4330700" y="914400"/>
            <a:ext cx="4813300" cy="2103438"/>
            <a:chOff x="2728" y="480"/>
            <a:chExt cx="3032" cy="1325"/>
          </a:xfrm>
        </p:grpSpPr>
        <p:graphicFrame>
          <p:nvGraphicFramePr>
            <p:cNvPr id="166919" name="Object 4"/>
            <p:cNvGraphicFramePr>
              <a:graphicFrameLocks noChangeAspect="1"/>
            </p:cNvGraphicFramePr>
            <p:nvPr/>
          </p:nvGraphicFramePr>
          <p:xfrm>
            <a:off x="2728" y="480"/>
            <a:ext cx="3032" cy="1008"/>
          </p:xfrm>
          <a:graphic>
            <a:graphicData uri="http://schemas.openxmlformats.org/presentationml/2006/ole">
              <mc:AlternateContent xmlns:mc="http://schemas.openxmlformats.org/markup-compatibility/2006">
                <mc:Choice xmlns:v="urn:schemas-microsoft-com:vml" Requires="v">
                  <p:oleObj name="位图图像" r:id="rId2" imgW="5357324" imgH="1600339" progId="Paint.Picture">
                    <p:embed/>
                  </p:oleObj>
                </mc:Choice>
                <mc:Fallback>
                  <p:oleObj name="位图图像" r:id="rId2" imgW="5357324" imgH="1600339" progId="Paint.Picture">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 y="480"/>
                          <a:ext cx="3032" cy="1008"/>
                        </a:xfrm>
                        <a:prstGeom prst="rect">
                          <a:avLst/>
                        </a:prstGeom>
                        <a:solidFill>
                          <a:srgbClr val="FFFFCC"/>
                        </a:solidFill>
                        <a:ln>
                          <a:noFill/>
                        </a:ln>
                        <a:effectLst/>
                        <a:extLst>
                          <a:ext uri="{91240B29-F687-4F45-9708-019B960494DF}">
                            <a14:hiddenLine xmlns:a14="http://schemas.microsoft.com/office/drawing/2010/main" w="19050">
                              <a:solidFill>
                                <a:schemeClr val="hlink"/>
                              </a:solidFill>
                              <a:miter lim="800000"/>
                              <a:headEnd/>
                              <a:tailEnd type="none" w="sm"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6920" name="Rectangle 5"/>
            <p:cNvSpPr>
              <a:spLocks noChangeArrowheads="1"/>
            </p:cNvSpPr>
            <p:nvPr/>
          </p:nvSpPr>
          <p:spPr bwMode="auto">
            <a:xfrm>
              <a:off x="4105" y="1536"/>
              <a:ext cx="37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BN</a:t>
              </a:r>
            </a:p>
          </p:txBody>
        </p:sp>
        <p:sp>
          <p:nvSpPr>
            <p:cNvPr id="166921" name="Rectangle 6"/>
            <p:cNvSpPr>
              <a:spLocks noChangeArrowheads="1"/>
            </p:cNvSpPr>
            <p:nvPr/>
          </p:nvSpPr>
          <p:spPr bwMode="auto">
            <a:xfrm>
              <a:off x="5040" y="1536"/>
              <a:ext cx="51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B×B</a:t>
              </a:r>
            </a:p>
          </p:txBody>
        </p:sp>
        <p:sp>
          <p:nvSpPr>
            <p:cNvPr id="166922" name="Rectangle 7"/>
            <p:cNvSpPr>
              <a:spLocks noChangeArrowheads="1"/>
            </p:cNvSpPr>
            <p:nvPr/>
          </p:nvSpPr>
          <p:spPr bwMode="auto">
            <a:xfrm>
              <a:off x="3055" y="1536"/>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000" b="1">
                  <a:latin typeface="Comic Sans MS" panose="030F0702030302020204" pitchFamily="66" charset="0"/>
                </a:rPr>
                <a:t>BN</a:t>
              </a:r>
            </a:p>
          </p:txBody>
        </p:sp>
      </p:grpSp>
      <p:sp>
        <p:nvSpPr>
          <p:cNvPr id="166917" name="Rectangle 9"/>
          <p:cNvSpPr>
            <a:spLocks noChangeArrowheads="1"/>
          </p:cNvSpPr>
          <p:nvPr/>
        </p:nvSpPr>
        <p:spPr bwMode="auto">
          <a:xfrm rot="-365627">
            <a:off x="4391025" y="4648200"/>
            <a:ext cx="4752975" cy="762000"/>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2200" b="1">
                <a:latin typeface="Comic Sans MS" panose="030F0702030302020204" pitchFamily="66" charset="0"/>
              </a:rPr>
              <a:t>(BN+BN)+B</a:t>
            </a:r>
            <a:r>
              <a:rPr kumimoji="0" lang="en-US" altLang="zh-CN" sz="2200" b="1" baseline="30000">
                <a:latin typeface="Comic Sans MS" panose="030F0702030302020204" pitchFamily="66" charset="0"/>
              </a:rPr>
              <a:t>2</a:t>
            </a:r>
            <a:r>
              <a:rPr kumimoji="0" lang="en-US" altLang="zh-CN" sz="2200" b="1">
                <a:latin typeface="Comic Sans MS" panose="030F0702030302020204" pitchFamily="66" charset="0"/>
              </a:rPr>
              <a:t>)×(N/B)</a:t>
            </a:r>
            <a:r>
              <a:rPr kumimoji="0" lang="en-US" altLang="zh-CN" sz="2200" b="1" baseline="30000">
                <a:latin typeface="Comic Sans MS" panose="030F0702030302020204" pitchFamily="66" charset="0"/>
              </a:rPr>
              <a:t>2</a:t>
            </a:r>
            <a:r>
              <a:rPr kumimoji="0" lang="en-US" altLang="zh-CN" sz="2200" b="1">
                <a:latin typeface="Comic Sans MS" panose="030F0702030302020204" pitchFamily="66" charset="0"/>
              </a:rPr>
              <a:t>=</a:t>
            </a:r>
            <a:r>
              <a:rPr kumimoji="0" lang="en-US" altLang="zh-CN" sz="2200" b="1">
                <a:solidFill>
                  <a:srgbClr val="0000FF"/>
                </a:solidFill>
                <a:latin typeface="Comic Sans MS" panose="030F0702030302020204" pitchFamily="66" charset="0"/>
              </a:rPr>
              <a:t>2N</a:t>
            </a:r>
            <a:r>
              <a:rPr kumimoji="0" lang="en-US" altLang="zh-CN" sz="2200" b="1" baseline="30000">
                <a:solidFill>
                  <a:srgbClr val="0000FF"/>
                </a:solidFill>
                <a:latin typeface="Comic Sans MS" panose="030F0702030302020204" pitchFamily="66" charset="0"/>
              </a:rPr>
              <a:t>3</a:t>
            </a:r>
            <a:r>
              <a:rPr kumimoji="0" lang="en-US" altLang="zh-CN" sz="2200" b="1">
                <a:solidFill>
                  <a:srgbClr val="0000FF"/>
                </a:solidFill>
                <a:latin typeface="Comic Sans MS" panose="030F0702030302020204" pitchFamily="66" charset="0"/>
              </a:rPr>
              <a:t>/B</a:t>
            </a:r>
            <a:r>
              <a:rPr kumimoji="0" lang="en-US" altLang="zh-CN" sz="2200" b="1" baseline="30000">
                <a:solidFill>
                  <a:srgbClr val="0000FF"/>
                </a:solidFill>
                <a:latin typeface="Comic Sans MS" panose="030F0702030302020204" pitchFamily="66" charset="0"/>
              </a:rPr>
              <a:t> </a:t>
            </a:r>
            <a:r>
              <a:rPr kumimoji="0" lang="en-US" altLang="zh-CN" sz="2200" b="1">
                <a:solidFill>
                  <a:srgbClr val="0000FF"/>
                </a:solidFill>
                <a:latin typeface="Comic Sans MS" panose="030F0702030302020204" pitchFamily="66" charset="0"/>
              </a:rPr>
              <a:t>+</a:t>
            </a:r>
            <a:r>
              <a:rPr kumimoji="0" lang="en-US" altLang="zh-CN" sz="2200" b="1" baseline="30000">
                <a:solidFill>
                  <a:srgbClr val="0000FF"/>
                </a:solidFill>
                <a:latin typeface="Comic Sans MS" panose="030F0702030302020204" pitchFamily="66" charset="0"/>
              </a:rPr>
              <a:t> </a:t>
            </a:r>
            <a:r>
              <a:rPr kumimoji="0" lang="en-US" altLang="zh-CN" sz="2200" b="1">
                <a:solidFill>
                  <a:srgbClr val="0000FF"/>
                </a:solidFill>
                <a:latin typeface="Comic Sans MS" panose="030F0702030302020204" pitchFamily="66" charset="0"/>
              </a:rPr>
              <a:t>N</a:t>
            </a:r>
            <a:r>
              <a:rPr kumimoji="0" lang="en-US" altLang="zh-CN" sz="2200" b="1" baseline="30000">
                <a:solidFill>
                  <a:srgbClr val="0000FF"/>
                </a:solidFill>
                <a:latin typeface="Comic Sans MS" panose="030F0702030302020204" pitchFamily="66" charset="0"/>
              </a:rPr>
              <a:t>2</a:t>
            </a:r>
          </a:p>
          <a:p>
            <a:pPr algn="ctr">
              <a:spcBef>
                <a:spcPct val="0"/>
              </a:spcBef>
              <a:buClrTx/>
              <a:buSzTx/>
              <a:buFontTx/>
              <a:buNone/>
            </a:pPr>
            <a:r>
              <a:rPr kumimoji="0" lang="en-US" altLang="zh-CN" sz="2200" b="1">
                <a:latin typeface="Comic Sans MS" panose="030F0702030302020204" pitchFamily="66" charset="0"/>
              </a:rPr>
              <a:t>Accessed For N</a:t>
            </a:r>
            <a:r>
              <a:rPr kumimoji="0" lang="en-US" altLang="zh-CN" sz="2200" b="1" baseline="30000">
                <a:latin typeface="Comic Sans MS" panose="030F0702030302020204" pitchFamily="66" charset="0"/>
              </a:rPr>
              <a:t>3</a:t>
            </a:r>
            <a:r>
              <a:rPr kumimoji="0" lang="en-US" altLang="zh-CN" sz="2200" b="1">
                <a:latin typeface="Comic Sans MS" panose="030F0702030302020204" pitchFamily="66" charset="0"/>
              </a:rPr>
              <a:t> operations</a:t>
            </a:r>
          </a:p>
        </p:txBody>
      </p:sp>
      <p:sp>
        <p:nvSpPr>
          <p:cNvPr id="166918" name="Rectangle 10"/>
          <p:cNvSpPr>
            <a:spLocks noChangeArrowheads="1"/>
          </p:cNvSpPr>
          <p:nvPr/>
        </p:nvSpPr>
        <p:spPr bwMode="auto">
          <a:xfrm>
            <a:off x="5562600" y="2895600"/>
            <a:ext cx="3144838" cy="366713"/>
          </a:xfrm>
          <a:prstGeom prst="rect">
            <a:avLst/>
          </a:prstGeom>
          <a:solidFill>
            <a:srgbClr val="FFFFCC"/>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90000"/>
              </a:lnSpc>
              <a:spcBef>
                <a:spcPct val="30000"/>
              </a:spcBef>
              <a:buClrTx/>
              <a:buSzPct val="100000"/>
              <a:buFontTx/>
              <a:buNone/>
            </a:pPr>
            <a:r>
              <a:rPr kumimoji="0" lang="en-US" altLang="zh-CN" sz="2000" b="1">
                <a:latin typeface="Comic Sans MS" panose="030F0702030302020204" pitchFamily="66" charset="0"/>
              </a:rPr>
              <a:t>B called </a:t>
            </a:r>
            <a:r>
              <a:rPr kumimoji="0" lang="en-US" altLang="zh-CN" sz="2000" b="1" i="1">
                <a:solidFill>
                  <a:srgbClr val="0000FF"/>
                </a:solidFill>
                <a:latin typeface="Comic Sans MS" panose="030F0702030302020204" pitchFamily="66" charset="0"/>
              </a:rPr>
              <a:t>Blocking Factor</a:t>
            </a:r>
            <a:endParaRPr kumimoji="0" lang="en-US" altLang="zh-CN" sz="2000" b="1">
              <a:solidFill>
                <a:srgbClr val="0000FF"/>
              </a:solidFill>
              <a:latin typeface="Comic Sans MS" panose="030F0702030302020204" pitchFamily="66" charset="0"/>
            </a:endParaRPr>
          </a:p>
        </p:txBody>
      </p:sp>
      <p:sp>
        <p:nvSpPr>
          <p:cNvPr id="2" name="Rectangle 1">
            <a:extLst>
              <a:ext uri="{FF2B5EF4-FFF2-40B4-BE49-F238E27FC236}">
                <a16:creationId xmlns:a16="http://schemas.microsoft.com/office/drawing/2014/main" id="{DFDA6F60-CD4E-324C-4004-06FF5CDC5328}"/>
              </a:ext>
            </a:extLst>
          </p:cNvPr>
          <p:cNvSpPr/>
          <p:nvPr/>
        </p:nvSpPr>
        <p:spPr bwMode="auto">
          <a:xfrm>
            <a:off x="5940152" y="1180401"/>
            <a:ext cx="1697731" cy="201962"/>
          </a:xfrm>
          <a:prstGeom prst="rect">
            <a:avLst/>
          </a:prstGeom>
          <a:noFill/>
          <a:ln w="41275" cap="flat" cmpd="sng" algn="ctr">
            <a:solidFill>
              <a:srgbClr val="0000FF"/>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
        <p:nvSpPr>
          <p:cNvPr id="3" name="Rectangle 2">
            <a:extLst>
              <a:ext uri="{FF2B5EF4-FFF2-40B4-BE49-F238E27FC236}">
                <a16:creationId xmlns:a16="http://schemas.microsoft.com/office/drawing/2014/main" id="{D6A33B29-EA36-767A-BF73-75D8BD7AA321}"/>
              </a:ext>
            </a:extLst>
          </p:cNvPr>
          <p:cNvSpPr/>
          <p:nvPr/>
        </p:nvSpPr>
        <p:spPr bwMode="auto">
          <a:xfrm>
            <a:off x="7715624" y="1066800"/>
            <a:ext cx="279319" cy="1502474"/>
          </a:xfrm>
          <a:prstGeom prst="rect">
            <a:avLst/>
          </a:prstGeom>
          <a:noFill/>
          <a:ln w="41275" cap="flat" cmpd="sng" algn="ctr">
            <a:solidFill>
              <a:srgbClr val="0000FF"/>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
        <p:nvSpPr>
          <p:cNvPr id="4" name="Rectangle 3">
            <a:extLst>
              <a:ext uri="{FF2B5EF4-FFF2-40B4-BE49-F238E27FC236}">
                <a16:creationId xmlns:a16="http://schemas.microsoft.com/office/drawing/2014/main" id="{BF4B1FA5-314A-7A7F-6A7C-51FABD7CFABF}"/>
              </a:ext>
            </a:extLst>
          </p:cNvPr>
          <p:cNvSpPr/>
          <p:nvPr/>
        </p:nvSpPr>
        <p:spPr bwMode="auto">
          <a:xfrm>
            <a:off x="4355976" y="1180401"/>
            <a:ext cx="279319" cy="249774"/>
          </a:xfrm>
          <a:prstGeom prst="rect">
            <a:avLst/>
          </a:prstGeom>
          <a:noFill/>
          <a:ln w="41275" cap="flat" cmpd="sng" algn="ctr">
            <a:solidFill>
              <a:srgbClr val="0000FF"/>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
        <p:nvSpPr>
          <p:cNvPr id="5" name="TextBox 4">
            <a:extLst>
              <a:ext uri="{FF2B5EF4-FFF2-40B4-BE49-F238E27FC236}">
                <a16:creationId xmlns:a16="http://schemas.microsoft.com/office/drawing/2014/main" id="{B62DEB7B-BDDE-3D6A-3AE3-96E8D5E0718D}"/>
              </a:ext>
            </a:extLst>
          </p:cNvPr>
          <p:cNvSpPr txBox="1"/>
          <p:nvPr/>
        </p:nvSpPr>
        <p:spPr>
          <a:xfrm>
            <a:off x="0" y="6268339"/>
            <a:ext cx="8392041" cy="584775"/>
          </a:xfrm>
          <a:prstGeom prst="rect">
            <a:avLst/>
          </a:prstGeom>
          <a:noFill/>
        </p:spPr>
        <p:txBody>
          <a:bodyPr wrap="none" rtlCol="0">
            <a:spAutoFit/>
          </a:bodyPr>
          <a:lstStyle/>
          <a:p>
            <a:r>
              <a:rPr lang="en-CN" sz="3200" dirty="0">
                <a:solidFill>
                  <a:srgbClr val="0000FF"/>
                </a:solidFill>
              </a:rPr>
              <a:t>是中间结果</a:t>
            </a:r>
            <a:r>
              <a:rPr lang="zh-CN" altLang="en-US" sz="3200" dirty="0">
                <a:solidFill>
                  <a:srgbClr val="0000FF"/>
                </a:solidFill>
              </a:rPr>
              <a:t>，最终是多个分块乘中间结果累加</a:t>
            </a:r>
            <a:endParaRPr lang="en-CN" sz="3200" dirty="0">
              <a:solidFill>
                <a:srgbClr val="0000FF"/>
              </a:solidFill>
            </a:endParaRPr>
          </a:p>
        </p:txBody>
      </p:sp>
    </p:spTree>
  </p:cSld>
  <p:clrMapOvr>
    <a:masterClrMapping/>
  </p:clrMapOvr>
  <p:transition spd="slow">
    <p:pull dir="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a:xfrm>
            <a:off x="357188" y="0"/>
            <a:ext cx="9253537" cy="990600"/>
          </a:xfrm>
          <a:noFill/>
        </p:spPr>
        <p:txBody>
          <a:bodyPr lIns="90488" tIns="44450" rIns="90488" bIns="44450"/>
          <a:lstStyle/>
          <a:p>
            <a:pPr eaLnBrk="1" hangingPunct="1"/>
            <a:r>
              <a:rPr lang="en-US" altLang="zh-CN"/>
              <a:t>Reducing Conflict Misses by Blocking</a:t>
            </a:r>
          </a:p>
        </p:txBody>
      </p:sp>
      <p:sp>
        <p:nvSpPr>
          <p:cNvPr id="167939" name="Rectangle 3"/>
          <p:cNvSpPr>
            <a:spLocks noGrp="1" noRot="1" noChangeArrowheads="1"/>
          </p:cNvSpPr>
          <p:nvPr>
            <p:ph idx="1"/>
          </p:nvPr>
        </p:nvSpPr>
        <p:spPr>
          <a:xfrm>
            <a:off x="0" y="4941888"/>
            <a:ext cx="9144000" cy="1295400"/>
          </a:xfrm>
        </p:spPr>
        <p:txBody>
          <a:bodyPr lIns="90488" tIns="44450" rIns="90488" bIns="44450"/>
          <a:lstStyle/>
          <a:p>
            <a:pPr marL="285750" indent="-285750" eaLnBrk="1" hangingPunct="1">
              <a:lnSpc>
                <a:spcPct val="90000"/>
              </a:lnSpc>
            </a:pPr>
            <a:r>
              <a:rPr lang="en-US" altLang="zh-CN" dirty="0">
                <a:latin typeface="Comic Sans MS" panose="030F0702030302020204" pitchFamily="66" charset="0"/>
              </a:rPr>
              <a:t>Conflict misses in caches </a:t>
            </a:r>
            <a:r>
              <a:rPr lang="en-US" altLang="zh-CN" dirty="0">
                <a:solidFill>
                  <a:schemeClr val="tx2"/>
                </a:solidFill>
                <a:latin typeface="Comic Sans MS" panose="030F0702030302020204" pitchFamily="66" charset="0"/>
              </a:rPr>
              <a:t>not FA </a:t>
            </a:r>
            <a:r>
              <a:rPr lang="en-US" altLang="zh-CN" dirty="0">
                <a:latin typeface="Comic Sans MS" panose="030F0702030302020204" pitchFamily="66" charset="0"/>
              </a:rPr>
              <a:t>vs. Blocking size</a:t>
            </a:r>
          </a:p>
          <a:p>
            <a:pPr marL="685800" lvl="1" indent="-228600" eaLnBrk="1" hangingPunct="1">
              <a:lnSpc>
                <a:spcPct val="90000"/>
              </a:lnSpc>
            </a:pPr>
            <a:r>
              <a:rPr lang="en-US" altLang="zh-CN" sz="2400" dirty="0">
                <a:latin typeface="Comic Sans MS" panose="030F0702030302020204" pitchFamily="66" charset="0"/>
              </a:rPr>
              <a:t>Lam et al [1991] a blocking factor of 24 had a fifth the  misses vs. 48 despite both fit in cache</a:t>
            </a:r>
          </a:p>
        </p:txBody>
      </p:sp>
      <p:graphicFrame>
        <p:nvGraphicFramePr>
          <p:cNvPr id="167940" name="Object 4">
            <a:hlinkClick r:id="" action="ppaction://ole?verb=0"/>
          </p:cNvPr>
          <p:cNvGraphicFramePr>
            <a:graphicFrameLocks/>
          </p:cNvGraphicFramePr>
          <p:nvPr/>
        </p:nvGraphicFramePr>
        <p:xfrm>
          <a:off x="684213" y="476250"/>
          <a:ext cx="7518400" cy="4464050"/>
        </p:xfrm>
        <a:graphic>
          <a:graphicData uri="http://schemas.openxmlformats.org/presentationml/2006/ole">
            <mc:AlternateContent xmlns:mc="http://schemas.openxmlformats.org/markup-compatibility/2006">
              <mc:Choice xmlns:v="urn:schemas-microsoft-com:vml" Requires="v">
                <p:oleObj name="Chart" r:id="rId3" imgW="5648325" imgH="3581400" progId="Excel.Chart.8">
                  <p:embed followColorScheme="full"/>
                </p:oleObj>
              </mc:Choice>
              <mc:Fallback>
                <p:oleObj name="Chart" r:id="rId3" imgW="5648325" imgH="3581400" progId="Excel.Chart.8">
                  <p:embed followColorScheme="full"/>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476250"/>
                        <a:ext cx="7518400" cy="44640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 name="TextBox 3">
            <a:extLst>
              <a:ext uri="{FF2B5EF4-FFF2-40B4-BE49-F238E27FC236}">
                <a16:creationId xmlns:a16="http://schemas.microsoft.com/office/drawing/2014/main" id="{AE2D7CB3-2F99-D929-FB45-70F0942639CE}"/>
              </a:ext>
            </a:extLst>
          </p:cNvPr>
          <p:cNvSpPr txBox="1"/>
          <p:nvPr/>
        </p:nvSpPr>
        <p:spPr>
          <a:xfrm>
            <a:off x="141684" y="6059971"/>
            <a:ext cx="8606780" cy="707886"/>
          </a:xfrm>
          <a:prstGeom prst="rect">
            <a:avLst/>
          </a:prstGeom>
          <a:noFill/>
        </p:spPr>
        <p:txBody>
          <a:bodyPr wrap="square">
            <a:spAutoFit/>
          </a:bodyPr>
          <a:lstStyle/>
          <a:p>
            <a:r>
              <a:rPr lang="en-US" sz="2000" dirty="0" err="1">
                <a:solidFill>
                  <a:srgbClr val="0000FF"/>
                </a:solidFill>
              </a:rPr>
              <a:t>直接映射</a:t>
            </a:r>
            <a:r>
              <a:rPr lang="zh-CN" altLang="en-US" sz="2000" dirty="0">
                <a:solidFill>
                  <a:srgbClr val="0000FF"/>
                </a:solidFill>
              </a:rPr>
              <a:t>：</a:t>
            </a:r>
            <a:r>
              <a:rPr lang="en-US" sz="2000" dirty="0">
                <a:solidFill>
                  <a:srgbClr val="0000FF"/>
                </a:solidFill>
              </a:rPr>
              <a:t>Lam</a:t>
            </a:r>
            <a:r>
              <a:rPr lang="zh-CN" altLang="en-US" sz="2000" dirty="0">
                <a:solidFill>
                  <a:srgbClr val="0000FF"/>
                </a:solidFill>
              </a:rPr>
              <a:t>等人</a:t>
            </a:r>
            <a:r>
              <a:rPr lang="en-US" altLang="zh-CN" sz="2000" dirty="0">
                <a:solidFill>
                  <a:srgbClr val="0000FF"/>
                </a:solidFill>
              </a:rPr>
              <a:t>[1991]</a:t>
            </a:r>
            <a:r>
              <a:rPr lang="zh-CN" altLang="en-US" sz="2000" dirty="0">
                <a:solidFill>
                  <a:srgbClr val="0000FF"/>
                </a:solidFill>
              </a:rPr>
              <a:t>发现，当使用</a:t>
            </a:r>
            <a:r>
              <a:rPr lang="en-US" altLang="zh-CN" sz="2000" dirty="0">
                <a:solidFill>
                  <a:srgbClr val="0000FF"/>
                </a:solidFill>
              </a:rPr>
              <a:t>24</a:t>
            </a:r>
            <a:r>
              <a:rPr lang="zh-CN" altLang="en-US" sz="2000" dirty="0">
                <a:solidFill>
                  <a:srgbClr val="0000FF"/>
                </a:solidFill>
              </a:rPr>
              <a:t>作为分块因子时，缓存未命中的次数是使用</a:t>
            </a:r>
            <a:r>
              <a:rPr lang="en-US" altLang="zh-CN" sz="2000" dirty="0">
                <a:solidFill>
                  <a:srgbClr val="0000FF"/>
                </a:solidFill>
              </a:rPr>
              <a:t>48</a:t>
            </a:r>
            <a:r>
              <a:rPr lang="zh-CN" altLang="en-US" sz="2000" dirty="0">
                <a:solidFill>
                  <a:srgbClr val="0000FF"/>
                </a:solidFill>
              </a:rPr>
              <a:t>作为分块因子时的五分之一，尽管两者都能装入缓存。</a:t>
            </a:r>
          </a:p>
        </p:txBody>
      </p:sp>
    </p:spTree>
  </p:cSld>
  <p:clrMapOvr>
    <a:masterClrMapping/>
  </p:clrMapOvr>
  <p:transition spd="slow">
    <p:pull dir="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Rot="1" noChangeArrowheads="1"/>
          </p:cNvSpPr>
          <p:nvPr>
            <p:ph type="title"/>
          </p:nvPr>
        </p:nvSpPr>
        <p:spPr>
          <a:xfrm>
            <a:off x="214313" y="0"/>
            <a:ext cx="9215437" cy="1143000"/>
          </a:xfrm>
          <a:noFill/>
        </p:spPr>
        <p:txBody>
          <a:bodyPr lIns="90488" tIns="44450" rIns="90488" bIns="44450"/>
          <a:lstStyle/>
          <a:p>
            <a:pPr eaLnBrk="1" hangingPunct="1"/>
            <a:r>
              <a:rPr lang="en-US" altLang="zh-CN" sz="2400"/>
              <a:t>Summary of Compiler Optimizations to Reduce Cache Misses (by hand)</a:t>
            </a:r>
          </a:p>
        </p:txBody>
      </p:sp>
      <p:graphicFrame>
        <p:nvGraphicFramePr>
          <p:cNvPr id="168963" name="Object 2">
            <a:hlinkClick r:id="" action="ppaction://ole?verb=0"/>
          </p:cNvPr>
          <p:cNvGraphicFramePr>
            <a:graphicFrameLocks/>
          </p:cNvGraphicFramePr>
          <p:nvPr/>
        </p:nvGraphicFramePr>
        <p:xfrm>
          <a:off x="250825" y="1341438"/>
          <a:ext cx="8686800" cy="5018087"/>
        </p:xfrm>
        <a:graphic>
          <a:graphicData uri="http://schemas.openxmlformats.org/presentationml/2006/ole">
            <mc:AlternateContent xmlns:mc="http://schemas.openxmlformats.org/markup-compatibility/2006">
              <mc:Choice xmlns:v="urn:schemas-microsoft-com:vml" Requires="v">
                <p:oleObj name="Chart" r:id="rId2" imgW="6524625" imgH="4514850" progId="Excel.Chart.8">
                  <p:embed followColorScheme="full"/>
                </p:oleObj>
              </mc:Choice>
              <mc:Fallback>
                <p:oleObj name="Chart" r:id="rId2" imgW="6524625" imgH="4514850" progId="Excel.Chart.8">
                  <p:embed followColorScheme="full"/>
                  <p:pic>
                    <p:nvPicPr>
                      <p:cNvPr id="0"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341438"/>
                        <a:ext cx="8686800" cy="50180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pull dir="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rrowheads="1"/>
          </p:cNvSpPr>
          <p:nvPr>
            <p:ph type="title"/>
          </p:nvPr>
        </p:nvSpPr>
        <p:spPr>
          <a:noFill/>
        </p:spPr>
        <p:txBody>
          <a:bodyPr lIns="90488" tIns="44450" rIns="90488" bIns="44450"/>
          <a:lstStyle/>
          <a:p>
            <a:pPr eaLnBrk="1" hangingPunct="1"/>
            <a:r>
              <a:rPr lang="en-US" altLang="zh-CN"/>
              <a:t>Summary: Miss Rate Reduction</a:t>
            </a:r>
          </a:p>
        </p:txBody>
      </p:sp>
      <p:sp>
        <p:nvSpPr>
          <p:cNvPr id="169987" name="Rectangle 3"/>
          <p:cNvSpPr>
            <a:spLocks noGrp="1" noRot="1" noChangeArrowheads="1"/>
          </p:cNvSpPr>
          <p:nvPr>
            <p:ph idx="1"/>
          </p:nvPr>
        </p:nvSpPr>
        <p:spPr>
          <a:xfrm>
            <a:off x="250825" y="2420938"/>
            <a:ext cx="8410575" cy="3575050"/>
          </a:xfrm>
        </p:spPr>
        <p:txBody>
          <a:bodyPr lIns="90488" tIns="44450" rIns="90488" bIns="44450"/>
          <a:lstStyle/>
          <a:p>
            <a:pPr eaLnBrk="1" hangingPunct="1"/>
            <a:r>
              <a:rPr lang="en-US" altLang="zh-CN" sz="2600">
                <a:solidFill>
                  <a:srgbClr val="0000FF"/>
                </a:solidFill>
                <a:latin typeface="Comic Sans MS" panose="030F0702030302020204" pitchFamily="66" charset="0"/>
              </a:rPr>
              <a:t>3 Cs: Compulsory, Capacity, Conflict</a:t>
            </a:r>
          </a:p>
          <a:p>
            <a:pPr lvl="1" eaLnBrk="1" hangingPunct="1">
              <a:buFont typeface="Wingdings" panose="05000000000000000000" pitchFamily="2" charset="2"/>
              <a:buNone/>
            </a:pPr>
            <a:r>
              <a:rPr lang="en-US" altLang="zh-CN">
                <a:latin typeface="Comic Sans MS" panose="030F0702030302020204" pitchFamily="66" charset="0"/>
              </a:rPr>
              <a:t>1. Larger cache</a:t>
            </a:r>
          </a:p>
          <a:p>
            <a:pPr lvl="1" eaLnBrk="1" hangingPunct="1">
              <a:buFont typeface="Wingdings" panose="05000000000000000000" pitchFamily="2" charset="2"/>
              <a:buNone/>
            </a:pPr>
            <a:r>
              <a:rPr lang="en-US" altLang="zh-CN">
                <a:latin typeface="Comic Sans MS" panose="030F0702030302020204" pitchFamily="66" charset="0"/>
              </a:rPr>
              <a:t>2. Reduce Misses via Larger Block Size</a:t>
            </a:r>
          </a:p>
          <a:p>
            <a:pPr lvl="1" eaLnBrk="1" hangingPunct="1">
              <a:buFont typeface="Wingdings" panose="05000000000000000000" pitchFamily="2" charset="2"/>
              <a:buNone/>
            </a:pPr>
            <a:r>
              <a:rPr lang="en-US" altLang="zh-CN">
                <a:latin typeface="Comic Sans MS" panose="030F0702030302020204" pitchFamily="66" charset="0"/>
              </a:rPr>
              <a:t>3. Reduce Misses via Higher Associativity</a:t>
            </a:r>
          </a:p>
          <a:p>
            <a:pPr lvl="1" eaLnBrk="1" hangingPunct="1">
              <a:buFont typeface="Wingdings" panose="05000000000000000000" pitchFamily="2" charset="2"/>
              <a:buNone/>
            </a:pPr>
            <a:r>
              <a:rPr lang="en-US" altLang="zh-CN">
                <a:latin typeface="Comic Sans MS" panose="030F0702030302020204" pitchFamily="66" charset="0"/>
              </a:rPr>
              <a:t>4. Reducing Misses by Compiler Optimizations</a:t>
            </a:r>
          </a:p>
          <a:p>
            <a:pPr lvl="1" eaLnBrk="1" hangingPunct="1">
              <a:buFont typeface="Wingdings" panose="05000000000000000000" pitchFamily="2" charset="2"/>
              <a:buNone/>
            </a:pPr>
            <a:r>
              <a:rPr lang="en-US" altLang="zh-CN">
                <a:latin typeface="Comic Sans MS" panose="030F0702030302020204" pitchFamily="66" charset="0"/>
              </a:rPr>
              <a:t>5. Pseudo associative cache</a:t>
            </a:r>
          </a:p>
        </p:txBody>
      </p:sp>
      <p:graphicFrame>
        <p:nvGraphicFramePr>
          <p:cNvPr id="169988" name="Object 4">
            <a:hlinkClick r:id="" action="ppaction://ole?verb=0"/>
          </p:cNvPr>
          <p:cNvGraphicFramePr>
            <a:graphicFrameLocks/>
          </p:cNvGraphicFramePr>
          <p:nvPr/>
        </p:nvGraphicFramePr>
        <p:xfrm>
          <a:off x="127000" y="1752600"/>
          <a:ext cx="8864600" cy="533400"/>
        </p:xfrm>
        <a:graphic>
          <a:graphicData uri="http://schemas.openxmlformats.org/presentationml/2006/ole">
            <mc:AlternateContent xmlns:mc="http://schemas.openxmlformats.org/markup-compatibility/2006">
              <mc:Choice xmlns:v="urn:schemas-microsoft-com:vml" Requires="v">
                <p:oleObj name="Equation" r:id="rId2" imgW="6657975" imgH="409575" progId="Equation.3">
                  <p:embed/>
                </p:oleObj>
              </mc:Choice>
              <mc:Fallback>
                <p:oleObj name="Equation" r:id="rId2" imgW="6657975" imgH="409575" progId="Equation.3">
                  <p:embed/>
                  <p:pic>
                    <p:nvPicPr>
                      <p:cNvPr id="0" name="Object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752600"/>
                        <a:ext cx="8864600" cy="533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9989" name="Oval 5"/>
          <p:cNvSpPr>
            <a:spLocks noChangeArrowheads="1"/>
          </p:cNvSpPr>
          <p:nvPr/>
        </p:nvSpPr>
        <p:spPr bwMode="auto">
          <a:xfrm>
            <a:off x="4572000" y="1828800"/>
            <a:ext cx="1079500" cy="355600"/>
          </a:xfrm>
          <a:prstGeom prst="ellipse">
            <a:avLst/>
          </a:prstGeom>
          <a:noFill/>
          <a:ln w="254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Tree>
  </p:cSld>
  <p:clrMapOvr>
    <a:masterClrMapping/>
  </p:clrMapOvr>
  <p:transition spd="slow">
    <p:pull dir="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a:xfrm>
            <a:off x="0" y="0"/>
            <a:ext cx="9144000" cy="857250"/>
          </a:xfrm>
          <a:noFill/>
        </p:spPr>
        <p:txBody>
          <a:bodyPr lIns="90488" tIns="44450" rIns="90488" bIns="44450"/>
          <a:lstStyle/>
          <a:p>
            <a:pPr eaLnBrk="1" hangingPunct="1"/>
            <a:r>
              <a:rPr lang="en-US" altLang="zh-CN" sz="4000"/>
              <a:t>How to Improve Cache Performance?</a:t>
            </a:r>
          </a:p>
        </p:txBody>
      </p:sp>
      <p:sp>
        <p:nvSpPr>
          <p:cNvPr id="171011" name="Rectangle 3"/>
          <p:cNvSpPr>
            <a:spLocks noGrp="1" noRot="1" noChangeArrowheads="1"/>
          </p:cNvSpPr>
          <p:nvPr>
            <p:ph idx="1"/>
          </p:nvPr>
        </p:nvSpPr>
        <p:spPr>
          <a:xfrm>
            <a:off x="214313" y="1428750"/>
            <a:ext cx="8686800" cy="4924425"/>
          </a:xfrm>
        </p:spPr>
        <p:txBody>
          <a:bodyPr lIns="90488" tIns="44450" rIns="90488" bIns="44450"/>
          <a:lstStyle/>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1. Reduce the time to hit in the cache.</a:t>
            </a:r>
            <a:r>
              <a:rPr lang="en-US" altLang="zh-CN" sz="2400">
                <a:latin typeface="Comic Sans MS" panose="030F0702030302020204" pitchFamily="66" charset="0"/>
              </a:rPr>
              <a:t>--4</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small and simple caches</a:t>
            </a:r>
            <a:r>
              <a:rPr lang="en-US" altLang="zh-CN" sz="2400">
                <a:solidFill>
                  <a:srgbClr val="66FF33"/>
                </a:solidFill>
                <a:latin typeface="Comic Sans MS" panose="030F0702030302020204" pitchFamily="66" charset="0"/>
              </a:rPr>
              <a:t>, avoiding address translation</a:t>
            </a:r>
            <a:r>
              <a:rPr lang="en-US" altLang="zh-CN" sz="2400">
                <a:latin typeface="Comic Sans MS" panose="030F0702030302020204" pitchFamily="66" charset="0"/>
              </a:rPr>
              <a:t>, </a:t>
            </a:r>
            <a:r>
              <a:rPr lang="en-US" altLang="zh-CN" sz="2000" b="1">
                <a:latin typeface="Comic Sans MS" panose="030F0702030302020204" pitchFamily="66" charset="0"/>
              </a:rPr>
              <a:t> </a:t>
            </a:r>
            <a:r>
              <a:rPr lang="en-US" altLang="zh-CN" sz="2400">
                <a:latin typeface="Comic Sans MS" panose="030F0702030302020204" pitchFamily="66" charset="0"/>
              </a:rPr>
              <a:t>way prediction</a:t>
            </a:r>
            <a:r>
              <a:rPr lang="en-US" altLang="zh-CN" sz="2000" b="1">
                <a:latin typeface="Comic Sans MS" panose="030F0702030302020204" pitchFamily="66" charset="0"/>
              </a:rPr>
              <a:t> , </a:t>
            </a:r>
            <a:r>
              <a:rPr lang="en-US" altLang="zh-CN" sz="2400">
                <a:latin typeface="Comic Sans MS" panose="030F0702030302020204" pitchFamily="66" charset="0"/>
              </a:rPr>
              <a:t>and </a:t>
            </a:r>
            <a:r>
              <a:rPr lang="en-US" altLang="zh-CN" sz="2400">
                <a:solidFill>
                  <a:srgbClr val="FF3300"/>
                </a:solidFill>
                <a:latin typeface="Comic Sans MS" panose="030F0702030302020204" pitchFamily="66" charset="0"/>
              </a:rPr>
              <a:t>trace caches</a:t>
            </a:r>
            <a:r>
              <a:rPr lang="en-US" altLang="zh-CN" sz="2400">
                <a:latin typeface="Comic Sans MS" panose="030F0702030302020204" pitchFamily="66" charset="0"/>
              </a:rPr>
              <a:t>	</a:t>
            </a:r>
          </a:p>
          <a:p>
            <a:pPr marL="457200" indent="-457200" eaLnBrk="1" hangingPunct="1">
              <a:lnSpc>
                <a:spcPct val="80000"/>
              </a:lnSpc>
              <a:spcBef>
                <a:spcPct val="0"/>
              </a:spcBef>
              <a:buFont typeface="Wingdings" panose="05000000000000000000" pitchFamily="2" charset="2"/>
              <a:buNone/>
            </a:pPr>
            <a:r>
              <a:rPr lang="en-US" altLang="zh-CN" sz="2400">
                <a:solidFill>
                  <a:srgbClr val="3333FF"/>
                </a:solidFill>
                <a:latin typeface="Comic Sans MS" panose="030F0702030302020204" pitchFamily="66" charset="0"/>
              </a:rPr>
              <a:t>2. Increase cache bandwidth</a:t>
            </a:r>
            <a:r>
              <a:rPr lang="en-US" altLang="zh-CN" sz="2000" b="1">
                <a:latin typeface="Comic Sans MS" panose="030F0702030302020204" pitchFamily="66" charset="0"/>
              </a:rPr>
              <a:t> </a:t>
            </a:r>
            <a:r>
              <a:rPr lang="en-US" altLang="zh-CN" sz="2400">
                <a:solidFill>
                  <a:srgbClr val="0000FF"/>
                </a:solidFill>
                <a:latin typeface="Comic Sans MS" panose="030F0702030302020204" pitchFamily="66" charset="0"/>
              </a:rPr>
              <a:t>.</a:t>
            </a:r>
            <a:r>
              <a:rPr lang="en-US" altLang="zh-CN" sz="2400">
                <a:latin typeface="Comic Sans MS" panose="030F0702030302020204" pitchFamily="66" charset="0"/>
              </a:rPr>
              <a:t>--3</a:t>
            </a:r>
            <a:r>
              <a:rPr lang="en-US" altLang="zh-CN" sz="2000" b="1">
                <a:latin typeface="Comic Sans MS" panose="030F0702030302020204" pitchFamily="66" charset="0"/>
              </a:rPr>
              <a:t>  </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 pipelined cache access, multibanked caches, non-blocking caches,</a:t>
            </a:r>
          </a:p>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3. Reduce the miss penalty</a:t>
            </a:r>
            <a:r>
              <a:rPr lang="en-US" altLang="zh-CN" sz="2400">
                <a:latin typeface="Comic Sans MS" panose="030F0702030302020204" pitchFamily="66" charset="0"/>
              </a:rPr>
              <a:t>--4</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multilevel caches, </a:t>
            </a:r>
            <a:r>
              <a:rPr lang="en-US" altLang="zh-CN" sz="2400">
                <a:latin typeface="Comic Sans MS" panose="030F0702030302020204" pitchFamily="66" charset="0"/>
              </a:rPr>
              <a:t>critical word first, </a:t>
            </a:r>
            <a:r>
              <a:rPr lang="en-US" altLang="zh-CN" sz="2400">
                <a:solidFill>
                  <a:srgbClr val="66FF33"/>
                </a:solidFill>
                <a:latin typeface="Comic Sans MS" panose="030F0702030302020204" pitchFamily="66" charset="0"/>
              </a:rPr>
              <a:t>read miss prior to writes</a:t>
            </a:r>
            <a:r>
              <a:rPr lang="en-US" altLang="zh-CN" sz="2400">
                <a:latin typeface="Comic Sans MS" panose="030F0702030302020204" pitchFamily="66" charset="0"/>
              </a:rPr>
              <a:t>, merging write buffers, </a:t>
            </a:r>
            <a:r>
              <a:rPr lang="en-US" altLang="zh-CN" sz="2400">
                <a:solidFill>
                  <a:srgbClr val="B2B2B2"/>
                </a:solidFill>
                <a:latin typeface="Comic Sans MS" panose="030F0702030302020204" pitchFamily="66" charset="0"/>
              </a:rPr>
              <a:t>and victim caches</a:t>
            </a:r>
            <a:r>
              <a:rPr lang="en-US" altLang="zh-CN" sz="2000" b="1">
                <a:latin typeface="Comic Sans MS" panose="030F0702030302020204" pitchFamily="66" charset="0"/>
              </a:rPr>
              <a:t>	</a:t>
            </a:r>
            <a:r>
              <a:rPr lang="en-US" altLang="zh-CN" sz="2000">
                <a:latin typeface="Comic Sans MS" panose="030F0702030302020204" pitchFamily="66" charset="0"/>
              </a:rPr>
              <a:t>      </a:t>
            </a:r>
          </a:p>
          <a:p>
            <a:pPr marL="457200" indent="-457200" eaLnBrk="1" hangingPunct="1">
              <a:lnSpc>
                <a:spcPct val="80000"/>
              </a:lnSpc>
              <a:spcBef>
                <a:spcPct val="0"/>
              </a:spcBef>
              <a:buFont typeface="Wingdings" panose="05000000000000000000" pitchFamily="2" charset="2"/>
              <a:buNone/>
            </a:pPr>
            <a:r>
              <a:rPr lang="en-US" altLang="zh-CN" sz="2400">
                <a:solidFill>
                  <a:srgbClr val="0000FF"/>
                </a:solidFill>
                <a:latin typeface="Comic Sans MS" panose="030F0702030302020204" pitchFamily="66" charset="0"/>
              </a:rPr>
              <a:t>4. Reduce the miss rate--4</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solidFill>
                  <a:srgbClr val="66FF33"/>
                </a:solidFill>
                <a:latin typeface="Comic Sans MS" panose="030F0702030302020204" pitchFamily="66" charset="0"/>
              </a:rPr>
              <a:t>larger block size,   large cache size,  higher associativity</a:t>
            </a:r>
            <a:r>
              <a:rPr lang="en-US" altLang="zh-CN" sz="2400">
                <a:latin typeface="Comic Sans MS" panose="030F0702030302020204" pitchFamily="66" charset="0"/>
              </a:rPr>
              <a:t>,and compiler optimizations</a:t>
            </a:r>
            <a:endParaRPr lang="en-US" altLang="zh-CN">
              <a:latin typeface="Comic Sans MS" panose="030F0702030302020204" pitchFamily="66" charset="0"/>
            </a:endParaRPr>
          </a:p>
          <a:p>
            <a:pPr marL="457200" indent="-457200" eaLnBrk="1" hangingPunct="1">
              <a:lnSpc>
                <a:spcPct val="80000"/>
              </a:lnSpc>
              <a:spcBef>
                <a:spcPct val="0"/>
              </a:spcBef>
              <a:buFont typeface="Wingdings" panose="05000000000000000000" pitchFamily="2" charset="2"/>
              <a:buNone/>
            </a:pPr>
            <a:r>
              <a:rPr lang="en-US" altLang="zh-CN" sz="2400">
                <a:solidFill>
                  <a:srgbClr val="FF0000"/>
                </a:solidFill>
                <a:latin typeface="Comic Sans MS" panose="030F0702030302020204" pitchFamily="66" charset="0"/>
              </a:rPr>
              <a:t>5. Reduce the miss penalty and miss rate via parallelism--2</a:t>
            </a:r>
          </a:p>
          <a:p>
            <a:pPr marL="457200" indent="-457200" eaLnBrk="1" hangingPunct="1">
              <a:lnSpc>
                <a:spcPct val="80000"/>
              </a:lnSpc>
              <a:spcBef>
                <a:spcPct val="0"/>
              </a:spcBef>
              <a:buFont typeface="Wingdings" panose="05000000000000000000" pitchFamily="2" charset="2"/>
              <a:buNone/>
            </a:pPr>
            <a:r>
              <a:rPr lang="en-US" altLang="zh-CN" sz="2000" b="1">
                <a:latin typeface="Comic Sans MS" panose="030F0702030302020204" pitchFamily="66" charset="0"/>
              </a:rPr>
              <a:t>	——</a:t>
            </a:r>
            <a:r>
              <a:rPr lang="en-US" altLang="zh-CN" sz="2400">
                <a:latin typeface="Comic Sans MS" panose="030F0702030302020204" pitchFamily="66" charset="0"/>
              </a:rPr>
              <a:t>hardware prefetching,and compiler prefetching</a:t>
            </a:r>
            <a:r>
              <a:rPr lang="en-US" altLang="zh-CN" sz="2000" b="1">
                <a:latin typeface="Comic Sans MS" panose="030F0702030302020204" pitchFamily="66" charset="0"/>
              </a:rPr>
              <a:t>						</a:t>
            </a:r>
            <a:r>
              <a:rPr lang="en-US" altLang="zh-CN" sz="2000">
                <a:latin typeface="Comic Sans MS" panose="030F0702030302020204" pitchFamily="66" charset="0"/>
              </a:rPr>
              <a:t>	</a:t>
            </a:r>
            <a:r>
              <a:rPr lang="en-US" altLang="zh-CN" sz="2400">
                <a:solidFill>
                  <a:srgbClr val="0000FF"/>
                </a:solidFill>
                <a:latin typeface="Comic Sans MS" panose="030F0702030302020204" pitchFamily="66" charset="0"/>
              </a:rPr>
              <a:t> </a:t>
            </a:r>
            <a:r>
              <a:rPr lang="en-US" altLang="zh-CN" b="1"/>
              <a:t>	</a:t>
            </a:r>
            <a:r>
              <a:rPr lang="en-US" altLang="zh-CN"/>
              <a:t> </a:t>
            </a:r>
          </a:p>
        </p:txBody>
      </p:sp>
      <p:sp>
        <p:nvSpPr>
          <p:cNvPr id="171012" name="Text Box 4"/>
          <p:cNvSpPr txBox="1">
            <a:spLocks noChangeArrowheads="1"/>
          </p:cNvSpPr>
          <p:nvPr/>
        </p:nvSpPr>
        <p:spPr bwMode="auto">
          <a:xfrm>
            <a:off x="928688" y="1071563"/>
            <a:ext cx="70786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2800">
                <a:solidFill>
                  <a:srgbClr val="FF0000"/>
                </a:solidFill>
                <a:latin typeface="Comic Sans MS" panose="030F0702030302020204" pitchFamily="66" charset="0"/>
              </a:rPr>
              <a:t>AMAT = HitTime + MissRate</a:t>
            </a:r>
            <a:r>
              <a:rPr lang="en-US" altLang="zh-CN" sz="2800">
                <a:solidFill>
                  <a:srgbClr val="FF0000"/>
                </a:solidFill>
                <a:latin typeface="Comic Sans MS" panose="030F0702030302020204" pitchFamily="66" charset="0"/>
                <a:sym typeface="Symbol" panose="05050102010706020507" pitchFamily="18" charset="2"/>
              </a:rPr>
              <a:t>MissPenalty</a:t>
            </a:r>
            <a:endParaRPr lang="en-US" altLang="zh-CN" sz="2800">
              <a:solidFill>
                <a:srgbClr val="FF0000"/>
              </a:solidFill>
              <a:latin typeface="Comic Sans MS" panose="030F0702030302020204" pitchFamily="66" charset="0"/>
            </a:endParaRPr>
          </a:p>
        </p:txBody>
      </p:sp>
    </p:spTree>
  </p:cSld>
  <p:clrMapOvr>
    <a:masterClrMapping/>
  </p:clrMapOvr>
  <p:transition spd="slow">
    <p:pull dir="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a:xfrm>
            <a:off x="285750" y="0"/>
            <a:ext cx="8858250" cy="1066800"/>
          </a:xfrm>
        </p:spPr>
        <p:txBody>
          <a:bodyPr/>
          <a:lstStyle/>
          <a:p>
            <a:pPr eaLnBrk="1" hangingPunct="1"/>
            <a:r>
              <a:rPr lang="en-US" altLang="zh-CN" sz="2400"/>
              <a:t>1st Miss Penalty/Rate Reduction Technique: </a:t>
            </a:r>
            <a:r>
              <a:rPr lang="en-US" altLang="zh-CN" sz="2400">
                <a:solidFill>
                  <a:srgbClr val="0000FF"/>
                </a:solidFill>
              </a:rPr>
              <a:t>Hardware Prefetching</a:t>
            </a:r>
            <a:r>
              <a:rPr lang="en-US" altLang="zh-CN" sz="2400"/>
              <a:t> </a:t>
            </a:r>
            <a:r>
              <a:rPr lang="en-US" altLang="zh-CN" sz="2400">
                <a:solidFill>
                  <a:srgbClr val="FF0000"/>
                </a:solidFill>
              </a:rPr>
              <a:t>of Inst.and data</a:t>
            </a:r>
          </a:p>
        </p:txBody>
      </p:sp>
      <p:sp>
        <p:nvSpPr>
          <p:cNvPr id="172035" name="Rectangle 3"/>
          <p:cNvSpPr>
            <a:spLocks noGrp="1" noRot="1" noChangeArrowheads="1"/>
          </p:cNvSpPr>
          <p:nvPr>
            <p:ph idx="1"/>
          </p:nvPr>
        </p:nvSpPr>
        <p:spPr>
          <a:xfrm>
            <a:off x="228600" y="1196975"/>
            <a:ext cx="8915400" cy="5029200"/>
          </a:xfrm>
        </p:spPr>
        <p:txBody>
          <a:bodyPr/>
          <a:lstStyle/>
          <a:p>
            <a:pPr marL="285750" indent="-285750" eaLnBrk="1" hangingPunct="1">
              <a:lnSpc>
                <a:spcPct val="90000"/>
              </a:lnSpc>
            </a:pPr>
            <a:r>
              <a:rPr lang="en-US" altLang="zh-CN" sz="2400" i="1" dirty="0">
                <a:solidFill>
                  <a:srgbClr val="000000"/>
                </a:solidFill>
                <a:latin typeface="Comic Sans MS" panose="030F0702030302020204" pitchFamily="66" charset="0"/>
              </a:rPr>
              <a:t>The act of </a:t>
            </a:r>
            <a:r>
              <a:rPr lang="en-US" altLang="zh-CN" sz="2400" i="1" dirty="0">
                <a:solidFill>
                  <a:srgbClr val="0000FF"/>
                </a:solidFill>
                <a:latin typeface="Comic Sans MS" panose="030F0702030302020204" pitchFamily="66" charset="0"/>
              </a:rPr>
              <a:t>getting data from memory before it is actually needed by the CPU.</a:t>
            </a:r>
            <a:r>
              <a:rPr lang="en-US" altLang="zh-CN" sz="2400" i="1" dirty="0">
                <a:solidFill>
                  <a:srgbClr val="000000"/>
                </a:solidFill>
                <a:latin typeface="Comic Sans MS" panose="030F0702030302020204" pitchFamily="66" charset="0"/>
              </a:rPr>
              <a:t> </a:t>
            </a:r>
          </a:p>
          <a:p>
            <a:pPr marL="285750" indent="-285750" eaLnBrk="1" hangingPunct="1">
              <a:lnSpc>
                <a:spcPct val="90000"/>
              </a:lnSpc>
            </a:pPr>
            <a:r>
              <a:rPr lang="en-US" altLang="zh-CN" sz="2400" i="1" dirty="0">
                <a:solidFill>
                  <a:srgbClr val="000000"/>
                </a:solidFill>
                <a:latin typeface="Comic Sans MS" panose="030F0702030302020204" pitchFamily="66" charset="0"/>
              </a:rPr>
              <a:t>This </a:t>
            </a:r>
            <a:r>
              <a:rPr lang="en-US" altLang="zh-CN" sz="2400" i="1" dirty="0">
                <a:solidFill>
                  <a:srgbClr val="FF0000"/>
                </a:solidFill>
                <a:latin typeface="Comic Sans MS" panose="030F0702030302020204" pitchFamily="66" charset="0"/>
              </a:rPr>
              <a:t>reduces compulsory misses</a:t>
            </a:r>
            <a:r>
              <a:rPr lang="en-US" altLang="zh-CN" sz="2400" i="1" dirty="0">
                <a:solidFill>
                  <a:srgbClr val="000000"/>
                </a:solidFill>
                <a:latin typeface="Comic Sans MS" panose="030F0702030302020204" pitchFamily="66" charset="0"/>
              </a:rPr>
              <a:t> by retrieving the data before it is requested. </a:t>
            </a:r>
          </a:p>
          <a:p>
            <a:pPr marL="285750" indent="-285750" eaLnBrk="1" hangingPunct="1">
              <a:lnSpc>
                <a:spcPct val="90000"/>
              </a:lnSpc>
            </a:pPr>
            <a:r>
              <a:rPr lang="en-US" altLang="zh-CN" sz="2400" i="1" dirty="0">
                <a:solidFill>
                  <a:srgbClr val="000000"/>
                </a:solidFill>
                <a:latin typeface="Comic Sans MS" panose="030F0702030302020204" pitchFamily="66" charset="0"/>
              </a:rPr>
              <a:t>Of course, this may increase other misses by removing useful blocks from the cache.</a:t>
            </a:r>
            <a:r>
              <a:rPr lang="en-US" altLang="zh-CN" sz="2400" dirty="0">
                <a:latin typeface="Comic Sans MS" panose="030F0702030302020204" pitchFamily="66" charset="0"/>
              </a:rPr>
              <a:t> </a:t>
            </a:r>
          </a:p>
          <a:p>
            <a:pPr marL="685800" lvl="1" indent="-228600" eaLnBrk="1" hangingPunct="1">
              <a:lnSpc>
                <a:spcPct val="90000"/>
              </a:lnSpc>
            </a:pPr>
            <a:r>
              <a:rPr lang="en-US" altLang="zh-CN" sz="2400" i="1" dirty="0">
                <a:solidFill>
                  <a:srgbClr val="000000"/>
                </a:solidFill>
                <a:latin typeface="Comic Sans MS" panose="030F0702030302020204" pitchFamily="66" charset="0"/>
              </a:rPr>
              <a:t>Thus, many caches hold prefetched blocks </a:t>
            </a:r>
            <a:r>
              <a:rPr lang="en-US" altLang="zh-CN" sz="2400" i="1" dirty="0">
                <a:solidFill>
                  <a:srgbClr val="FF0000"/>
                </a:solidFill>
                <a:latin typeface="Comic Sans MS" panose="030F0702030302020204" pitchFamily="66" charset="0"/>
              </a:rPr>
              <a:t>in a </a:t>
            </a:r>
            <a:r>
              <a:rPr lang="en-US" altLang="zh-CN" sz="2400" dirty="0">
                <a:solidFill>
                  <a:srgbClr val="FF0000"/>
                </a:solidFill>
                <a:latin typeface="Comic Sans MS" panose="030F0702030302020204" pitchFamily="66" charset="0"/>
              </a:rPr>
              <a:t>special buffer </a:t>
            </a:r>
            <a:r>
              <a:rPr lang="en-US" altLang="zh-CN" sz="2400" i="1" dirty="0">
                <a:solidFill>
                  <a:srgbClr val="000000"/>
                </a:solidFill>
                <a:latin typeface="Comic Sans MS" panose="030F0702030302020204" pitchFamily="66" charset="0"/>
              </a:rPr>
              <a:t>until they are actually needed.</a:t>
            </a:r>
            <a:r>
              <a:rPr lang="en-US" altLang="zh-CN" sz="2400" dirty="0">
                <a:latin typeface="Comic Sans MS" panose="030F0702030302020204" pitchFamily="66" charset="0"/>
              </a:rPr>
              <a:t> </a:t>
            </a:r>
          </a:p>
          <a:p>
            <a:pPr marL="285750" indent="-285750" eaLnBrk="1" hangingPunct="1">
              <a:lnSpc>
                <a:spcPct val="90000"/>
              </a:lnSpc>
            </a:pPr>
            <a:r>
              <a:rPr lang="en-US" altLang="zh-CN" sz="2400" dirty="0">
                <a:latin typeface="Comic Sans MS" panose="030F0702030302020204" pitchFamily="66" charset="0"/>
              </a:rPr>
              <a:t>E.g., Instruction Prefetching</a:t>
            </a:r>
          </a:p>
          <a:p>
            <a:pPr marL="685800" lvl="1" indent="-228600" eaLnBrk="1" hangingPunct="1">
              <a:lnSpc>
                <a:spcPct val="90000"/>
              </a:lnSpc>
            </a:pPr>
            <a:r>
              <a:rPr lang="en-US" altLang="zh-CN" sz="2000" dirty="0">
                <a:latin typeface="Comic Sans MS" panose="030F0702030302020204" pitchFamily="66" charset="0"/>
              </a:rPr>
              <a:t>Alpha 21064 fetches 2 blocks on a miss</a:t>
            </a:r>
          </a:p>
          <a:p>
            <a:pPr marL="685800" lvl="1" indent="-228600" eaLnBrk="1" hangingPunct="1">
              <a:lnSpc>
                <a:spcPct val="90000"/>
              </a:lnSpc>
            </a:pPr>
            <a:r>
              <a:rPr lang="en-US" altLang="zh-CN" sz="2000" dirty="0">
                <a:latin typeface="Comic Sans MS" panose="030F0702030302020204" pitchFamily="66" charset="0"/>
              </a:rPr>
              <a:t>Extra block placed in “</a:t>
            </a:r>
            <a:r>
              <a:rPr lang="en-US" altLang="zh-CN" sz="2000" u="sng" dirty="0">
                <a:solidFill>
                  <a:srgbClr val="FF0000"/>
                </a:solidFill>
                <a:latin typeface="Comic Sans MS" panose="030F0702030302020204" pitchFamily="66" charset="0"/>
              </a:rPr>
              <a:t>stream buffer</a:t>
            </a:r>
            <a:r>
              <a:rPr lang="en-US" altLang="zh-CN" sz="2000" dirty="0">
                <a:latin typeface="Comic Sans MS" panose="030F0702030302020204" pitchFamily="66" charset="0"/>
              </a:rPr>
              <a:t>”</a:t>
            </a:r>
          </a:p>
          <a:p>
            <a:pPr marL="685800" lvl="1" indent="-228600" eaLnBrk="1" hangingPunct="1">
              <a:lnSpc>
                <a:spcPct val="90000"/>
              </a:lnSpc>
            </a:pPr>
            <a:r>
              <a:rPr lang="en-US" altLang="zh-CN" sz="2000" dirty="0">
                <a:latin typeface="Comic Sans MS" panose="030F0702030302020204" pitchFamily="66" charset="0"/>
              </a:rPr>
              <a:t>On miss check stream buffer</a:t>
            </a:r>
          </a:p>
          <a:p>
            <a:pPr marL="285750" indent="-285750" eaLnBrk="1" hangingPunct="1">
              <a:lnSpc>
                <a:spcPct val="90000"/>
              </a:lnSpc>
            </a:pPr>
            <a:r>
              <a:rPr lang="en-US" altLang="zh-CN" sz="2400" dirty="0">
                <a:latin typeface="Comic Sans MS" panose="030F0702030302020204" pitchFamily="66" charset="0"/>
              </a:rPr>
              <a:t>Prefetching relies on having extra memory bandwidth that can be used without penalty</a:t>
            </a:r>
          </a:p>
        </p:txBody>
      </p:sp>
    </p:spTree>
  </p:cSld>
  <p:clrMapOvr>
    <a:masterClrMapping/>
  </p:clrMapOvr>
  <p:transition spd="slow">
    <p:pull dir="ru"/>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a:xfrm>
            <a:off x="357188" y="0"/>
            <a:ext cx="9110662" cy="1371600"/>
          </a:xfrm>
          <a:noFill/>
        </p:spPr>
        <p:txBody>
          <a:bodyPr lIns="90488" tIns="44450" rIns="90488" bIns="44450"/>
          <a:lstStyle/>
          <a:p>
            <a:pPr eaLnBrk="1" hangingPunct="1"/>
            <a:r>
              <a:rPr lang="en-US" altLang="zh-CN" sz="2400"/>
              <a:t>2</a:t>
            </a:r>
            <a:r>
              <a:rPr lang="en-US" altLang="zh-CN" sz="2400" baseline="30000"/>
              <a:t>nd </a:t>
            </a:r>
            <a:r>
              <a:rPr lang="en-US" altLang="zh-CN" sz="2400"/>
              <a:t>Miss Penalty/Rate Reduction Technique: </a:t>
            </a:r>
            <a:br>
              <a:rPr lang="en-US" altLang="zh-CN"/>
            </a:br>
            <a:r>
              <a:rPr lang="en-US" altLang="zh-CN" sz="2400">
                <a:solidFill>
                  <a:srgbClr val="0000FF"/>
                </a:solidFill>
              </a:rPr>
              <a:t>Compiler-controlled prefetch</a:t>
            </a:r>
          </a:p>
        </p:txBody>
      </p:sp>
      <p:sp>
        <p:nvSpPr>
          <p:cNvPr id="58371" name="Rectangle 3"/>
          <p:cNvSpPr>
            <a:spLocks noGrp="1" noRot="1" noChangeArrowheads="1"/>
          </p:cNvSpPr>
          <p:nvPr>
            <p:ph idx="1"/>
          </p:nvPr>
        </p:nvSpPr>
        <p:spPr>
          <a:xfrm>
            <a:off x="304800" y="1268413"/>
            <a:ext cx="8839200" cy="5029200"/>
          </a:xfrm>
        </p:spPr>
        <p:txBody>
          <a:bodyPr lIns="90488" tIns="44450" rIns="90488" bIns="44450"/>
          <a:lstStyle/>
          <a:p>
            <a:pPr marL="285750" indent="-285750" eaLnBrk="1" hangingPunct="1">
              <a:lnSpc>
                <a:spcPct val="90000"/>
              </a:lnSpc>
            </a:pPr>
            <a:r>
              <a:rPr lang="en-US" altLang="zh-CN" sz="2400" i="1" dirty="0">
                <a:latin typeface="Comic Sans MS" panose="030F0702030302020204" pitchFamily="66" charset="0"/>
              </a:rPr>
              <a:t>The compiler inserts </a:t>
            </a:r>
            <a:r>
              <a:rPr lang="en-US" altLang="zh-CN" sz="2400" i="1" dirty="0">
                <a:solidFill>
                  <a:srgbClr val="0000FF"/>
                </a:solidFill>
                <a:latin typeface="Comic Sans MS" panose="030F0702030302020204" pitchFamily="66" charset="0"/>
              </a:rPr>
              <a:t>prefetch instructions to request the data</a:t>
            </a:r>
            <a:r>
              <a:rPr lang="en-US" altLang="zh-CN" sz="2400" i="1" dirty="0">
                <a:latin typeface="Comic Sans MS" panose="030F0702030302020204" pitchFamily="66" charset="0"/>
              </a:rPr>
              <a:t> before they are needed </a:t>
            </a:r>
          </a:p>
          <a:p>
            <a:pPr marL="285750" indent="-285750" eaLnBrk="1" hangingPunct="1">
              <a:lnSpc>
                <a:spcPct val="90000"/>
              </a:lnSpc>
            </a:pPr>
            <a:r>
              <a:rPr lang="en-US" altLang="zh-CN" sz="2400" dirty="0">
                <a:latin typeface="Comic Sans MS" panose="030F0702030302020204" pitchFamily="66" charset="0"/>
              </a:rPr>
              <a:t>Data Prefetch Load data into register (HP PA-RISC loads)</a:t>
            </a:r>
          </a:p>
          <a:p>
            <a:pPr marL="685800" lvl="1" indent="-228600" eaLnBrk="1" hangingPunct="1">
              <a:lnSpc>
                <a:spcPct val="90000"/>
              </a:lnSpc>
            </a:pPr>
            <a:r>
              <a:rPr lang="en-US" altLang="zh-CN" sz="2000" dirty="0">
                <a:solidFill>
                  <a:srgbClr val="FF0000"/>
                </a:solidFill>
                <a:latin typeface="Comic Sans MS" panose="030F0702030302020204" pitchFamily="66" charset="0"/>
              </a:rPr>
              <a:t>Cache Prefetch:</a:t>
            </a:r>
            <a:r>
              <a:rPr lang="en-US" altLang="zh-CN" sz="2000" dirty="0">
                <a:latin typeface="Comic Sans MS" panose="030F0702030302020204" pitchFamily="66" charset="0"/>
              </a:rPr>
              <a:t> load into cache (MIPS IV, PowerPC, SPARC v. 9)</a:t>
            </a:r>
          </a:p>
          <a:p>
            <a:pPr marL="685800" lvl="1" indent="-228600" eaLnBrk="1" hangingPunct="1">
              <a:lnSpc>
                <a:spcPct val="90000"/>
              </a:lnSpc>
            </a:pPr>
            <a:r>
              <a:rPr lang="en-US" altLang="zh-CN" sz="2000" dirty="0">
                <a:latin typeface="Comic Sans MS" panose="030F0702030302020204" pitchFamily="66" charset="0"/>
              </a:rPr>
              <a:t>Special prefetching instructions cannot cause faults; a form of speculative execution</a:t>
            </a:r>
          </a:p>
          <a:p>
            <a:pPr marL="285750" indent="-285750" eaLnBrk="1" hangingPunct="1">
              <a:lnSpc>
                <a:spcPct val="90000"/>
              </a:lnSpc>
            </a:pPr>
            <a:r>
              <a:rPr lang="en-US" altLang="zh-CN" sz="2400" dirty="0">
                <a:latin typeface="Comic Sans MS" panose="030F0702030302020204" pitchFamily="66" charset="0"/>
              </a:rPr>
              <a:t>Prefetching comes in two flavors:</a:t>
            </a:r>
          </a:p>
          <a:p>
            <a:pPr marL="685800" lvl="1" indent="-228600" eaLnBrk="1" hangingPunct="1">
              <a:lnSpc>
                <a:spcPct val="90000"/>
              </a:lnSpc>
            </a:pPr>
            <a:r>
              <a:rPr lang="en-US" altLang="zh-CN" sz="2000" dirty="0">
                <a:latin typeface="Comic Sans MS" panose="030F0702030302020204" pitchFamily="66" charset="0"/>
              </a:rPr>
              <a:t>Binding prefetch: Requests load </a:t>
            </a:r>
            <a:r>
              <a:rPr lang="en-US" altLang="zh-CN" sz="2000" dirty="0">
                <a:solidFill>
                  <a:srgbClr val="FF0000"/>
                </a:solidFill>
                <a:latin typeface="Comic Sans MS" panose="030F0702030302020204" pitchFamily="66" charset="0"/>
              </a:rPr>
              <a:t>directly into register</a:t>
            </a:r>
            <a:r>
              <a:rPr lang="en-US" altLang="zh-CN" sz="2000" dirty="0">
                <a:latin typeface="Comic Sans MS" panose="030F0702030302020204" pitchFamily="66" charset="0"/>
              </a:rPr>
              <a:t>.</a:t>
            </a:r>
          </a:p>
          <a:p>
            <a:pPr lvl="2" eaLnBrk="1" hangingPunct="1">
              <a:lnSpc>
                <a:spcPct val="90000"/>
              </a:lnSpc>
            </a:pPr>
            <a:r>
              <a:rPr lang="en-US" altLang="zh-CN" sz="1800" dirty="0">
                <a:latin typeface="Comic Sans MS" panose="030F0702030302020204" pitchFamily="66" charset="0"/>
              </a:rPr>
              <a:t>Must be correct address and register!</a:t>
            </a:r>
          </a:p>
          <a:p>
            <a:pPr marL="685800" lvl="1" indent="-228600" eaLnBrk="1" hangingPunct="1">
              <a:lnSpc>
                <a:spcPct val="90000"/>
              </a:lnSpc>
            </a:pPr>
            <a:r>
              <a:rPr lang="en-US" altLang="zh-CN" sz="2000" dirty="0">
                <a:latin typeface="Comic Sans MS" panose="030F0702030302020204" pitchFamily="66" charset="0"/>
              </a:rPr>
              <a:t>Non-Binding prefetch: Load </a:t>
            </a:r>
            <a:r>
              <a:rPr lang="en-US" altLang="zh-CN" sz="2000" dirty="0">
                <a:solidFill>
                  <a:srgbClr val="FF0000"/>
                </a:solidFill>
                <a:latin typeface="Comic Sans MS" panose="030F0702030302020204" pitchFamily="66" charset="0"/>
              </a:rPr>
              <a:t>into cache</a:t>
            </a:r>
            <a:r>
              <a:rPr lang="en-US" altLang="zh-CN" sz="2000" dirty="0">
                <a:latin typeface="Comic Sans MS" panose="030F0702030302020204" pitchFamily="66" charset="0"/>
              </a:rPr>
              <a:t>.  </a:t>
            </a:r>
          </a:p>
          <a:p>
            <a:pPr lvl="2" eaLnBrk="1" hangingPunct="1">
              <a:lnSpc>
                <a:spcPct val="90000"/>
              </a:lnSpc>
            </a:pPr>
            <a:r>
              <a:rPr lang="en-US" altLang="zh-CN" sz="1800" dirty="0">
                <a:latin typeface="Comic Sans MS" panose="030F0702030302020204" pitchFamily="66" charset="0"/>
              </a:rPr>
              <a:t>Can be incorrect. Faults?</a:t>
            </a:r>
          </a:p>
          <a:p>
            <a:pPr marL="285750" indent="-285750" eaLnBrk="1" hangingPunct="1">
              <a:lnSpc>
                <a:spcPct val="90000"/>
              </a:lnSpc>
            </a:pPr>
            <a:r>
              <a:rPr lang="en-US" altLang="zh-CN" sz="2400" dirty="0">
                <a:latin typeface="Comic Sans MS" panose="030F0702030302020204" pitchFamily="66" charset="0"/>
              </a:rPr>
              <a:t>Issuing Prefetch Instructions takes time</a:t>
            </a:r>
          </a:p>
          <a:p>
            <a:pPr marL="685800" lvl="1" indent="-228600" eaLnBrk="1" hangingPunct="1">
              <a:lnSpc>
                <a:spcPct val="90000"/>
              </a:lnSpc>
            </a:pPr>
            <a:r>
              <a:rPr lang="en-US" altLang="zh-CN" sz="2000" dirty="0">
                <a:latin typeface="Comic Sans MS" panose="030F0702030302020204" pitchFamily="66" charset="0"/>
              </a:rPr>
              <a:t>Is cost of prefetch issues &lt; savings in reduced misses?</a:t>
            </a:r>
          </a:p>
          <a:p>
            <a:pPr marL="685800" lvl="1" indent="-228600" eaLnBrk="1" hangingPunct="1">
              <a:lnSpc>
                <a:spcPct val="90000"/>
              </a:lnSpc>
            </a:pPr>
            <a:r>
              <a:rPr lang="en-US" altLang="zh-CN" sz="2000" dirty="0">
                <a:latin typeface="Comic Sans MS" panose="030F0702030302020204" pitchFamily="66" charset="0"/>
              </a:rPr>
              <a:t>Higher superscalar reduces difficulty of issue bandwidth</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8371"/>
                                        </p:tgtEl>
                                        <p:attrNameLst>
                                          <p:attrName>style.visibility</p:attrName>
                                        </p:attrNameLst>
                                      </p:cBhvr>
                                      <p:to>
                                        <p:strVal val="visible"/>
                                      </p:to>
                                    </p:set>
                                    <p:anim calcmode="lin" valueType="num">
                                      <p:cBhvr additive="base">
                                        <p:cTn id="7" dur="500" fill="hold"/>
                                        <p:tgtEl>
                                          <p:spTgt spid="58371"/>
                                        </p:tgtEl>
                                        <p:attrNameLst>
                                          <p:attrName>ppt_x</p:attrName>
                                        </p:attrNameLst>
                                      </p:cBhvr>
                                      <p:tavLst>
                                        <p:tav tm="0">
                                          <p:val>
                                            <p:strVal val="1+#ppt_w/2"/>
                                          </p:val>
                                        </p:tav>
                                        <p:tav tm="100000">
                                          <p:val>
                                            <p:strVal val="#ppt_x"/>
                                          </p:val>
                                        </p:tav>
                                      </p:tavLst>
                                    </p:anim>
                                    <p:anim calcmode="lin" valueType="num">
                                      <p:cBhvr additive="base">
                                        <p:cTn id="8" dur="500" fill="hold"/>
                                        <p:tgtEl>
                                          <p:spTgt spid="583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Rot="1" noChangeArrowheads="1"/>
          </p:cNvSpPr>
          <p:nvPr>
            <p:ph type="title"/>
          </p:nvPr>
        </p:nvSpPr>
        <p:spPr>
          <a:xfrm>
            <a:off x="285750" y="228600"/>
            <a:ext cx="8629650" cy="752475"/>
          </a:xfrm>
        </p:spPr>
        <p:txBody>
          <a:bodyPr/>
          <a:lstStyle/>
          <a:p>
            <a:pPr eaLnBrk="1" hangingPunct="1"/>
            <a:r>
              <a:rPr lang="en-US" altLang="zh-CN"/>
              <a:t>Example (P307): </a:t>
            </a:r>
            <a:br>
              <a:rPr lang="en-US" altLang="zh-CN"/>
            </a:br>
            <a:r>
              <a:rPr lang="en-US" altLang="zh-CN"/>
              <a:t>Compiler-controlled prefetch</a:t>
            </a:r>
          </a:p>
        </p:txBody>
      </p:sp>
      <p:sp>
        <p:nvSpPr>
          <p:cNvPr id="174083" name="Rectangle 3"/>
          <p:cNvSpPr>
            <a:spLocks noGrp="1" noRot="1" noChangeArrowheads="1"/>
          </p:cNvSpPr>
          <p:nvPr>
            <p:ph idx="1"/>
          </p:nvPr>
        </p:nvSpPr>
        <p:spPr>
          <a:xfrm>
            <a:off x="0" y="1447800"/>
            <a:ext cx="8839200" cy="4800600"/>
          </a:xfrm>
        </p:spPr>
        <p:txBody>
          <a:bodyPr/>
          <a:lstStyle/>
          <a:p>
            <a:pPr eaLnBrk="1" hangingPunct="1">
              <a:lnSpc>
                <a:spcPct val="90000"/>
              </a:lnSpc>
              <a:buFont typeface="Wingdings" panose="05000000000000000000" pitchFamily="2" charset="2"/>
              <a:buNone/>
            </a:pPr>
            <a:r>
              <a:rPr lang="en-US" altLang="zh-CN" sz="2000" i="1" dirty="0">
                <a:latin typeface="Comic Sans MS" panose="030F0702030302020204" pitchFamily="66" charset="0"/>
              </a:rPr>
              <a:t>	 	 </a:t>
            </a:r>
            <a:r>
              <a:rPr lang="en-US" altLang="zh-CN" sz="2400" i="1" dirty="0">
                <a:solidFill>
                  <a:srgbClr val="0000FF"/>
                </a:solidFill>
                <a:latin typeface="Comic Sans MS" panose="030F0702030302020204" pitchFamily="66" charset="0"/>
              </a:rPr>
              <a:t>for( </a:t>
            </a:r>
            <a:r>
              <a:rPr lang="en-US" altLang="zh-CN" sz="2400" i="1" dirty="0" err="1">
                <a:solidFill>
                  <a:srgbClr val="0000FF"/>
                </a:solidFill>
                <a:latin typeface="Comic Sans MS" panose="030F0702030302020204" pitchFamily="66" charset="0"/>
              </a:rPr>
              <a:t>i</a:t>
            </a:r>
            <a:r>
              <a:rPr lang="en-US" altLang="zh-CN" sz="2400" i="1" dirty="0">
                <a:solidFill>
                  <a:srgbClr val="0000FF"/>
                </a:solidFill>
                <a:latin typeface="Comic Sans MS" panose="030F0702030302020204" pitchFamily="66" charset="0"/>
              </a:rPr>
              <a:t>=0; </a:t>
            </a:r>
            <a:r>
              <a:rPr lang="en-US" altLang="zh-CN" sz="2400" i="1" dirty="0" err="1">
                <a:solidFill>
                  <a:srgbClr val="0000FF"/>
                </a:solidFill>
                <a:latin typeface="Comic Sans MS" panose="030F0702030302020204" pitchFamily="66" charset="0"/>
              </a:rPr>
              <a:t>i</a:t>
            </a:r>
            <a:r>
              <a:rPr lang="en-US" altLang="zh-CN" sz="2400" i="1" dirty="0">
                <a:solidFill>
                  <a:srgbClr val="0000FF"/>
                </a:solidFill>
                <a:latin typeface="Comic Sans MS" panose="030F0702030302020204" pitchFamily="66" charset="0"/>
              </a:rPr>
              <a:t> &lt;3; </a:t>
            </a:r>
            <a:r>
              <a:rPr lang="en-US" altLang="zh-CN" sz="2400" i="1" dirty="0" err="1">
                <a:solidFill>
                  <a:srgbClr val="0000FF"/>
                </a:solidFill>
                <a:latin typeface="Comic Sans MS" panose="030F0702030302020204" pitchFamily="66" charset="0"/>
              </a:rPr>
              <a:t>i</a:t>
            </a:r>
            <a:r>
              <a:rPr lang="en-US" altLang="zh-CN" sz="2400" i="1" dirty="0">
                <a:solidFill>
                  <a:srgbClr val="0000FF"/>
                </a:solidFill>
                <a:latin typeface="Comic Sans MS" panose="030F0702030302020204" pitchFamily="66" charset="0"/>
              </a:rPr>
              <a:t> = </a:t>
            </a:r>
            <a:r>
              <a:rPr lang="en-US" altLang="zh-CN" sz="2400" i="1" dirty="0" err="1">
                <a:solidFill>
                  <a:srgbClr val="0000FF"/>
                </a:solidFill>
                <a:latin typeface="Comic Sans MS" panose="030F0702030302020204" pitchFamily="66" charset="0"/>
              </a:rPr>
              <a:t>i</a:t>
            </a:r>
            <a:r>
              <a:rPr lang="en-US" altLang="zh-CN" sz="2400" i="1" dirty="0">
                <a:solidFill>
                  <a:srgbClr val="0000FF"/>
                </a:solidFill>
                <a:latin typeface="Comic Sans MS" panose="030F0702030302020204" pitchFamily="66" charset="0"/>
              </a:rPr>
              <a:t> +1) </a:t>
            </a:r>
          </a:p>
          <a:p>
            <a:pPr eaLnBrk="1" hangingPunct="1">
              <a:lnSpc>
                <a:spcPct val="90000"/>
              </a:lnSpc>
              <a:buFont typeface="Wingdings" panose="05000000000000000000" pitchFamily="2" charset="2"/>
              <a:buNone/>
            </a:pPr>
            <a:r>
              <a:rPr lang="en-US" altLang="zh-CN" sz="2400" i="1" dirty="0">
                <a:solidFill>
                  <a:srgbClr val="0000FF"/>
                </a:solidFill>
                <a:latin typeface="Comic Sans MS" panose="030F0702030302020204" pitchFamily="66" charset="0"/>
              </a:rPr>
              <a:t>             for( j=0; j&lt;100; j=j+1)</a:t>
            </a:r>
          </a:p>
          <a:p>
            <a:pPr eaLnBrk="1" hangingPunct="1">
              <a:lnSpc>
                <a:spcPct val="90000"/>
              </a:lnSpc>
              <a:buFont typeface="Wingdings" panose="05000000000000000000" pitchFamily="2" charset="2"/>
              <a:buNone/>
            </a:pPr>
            <a:r>
              <a:rPr lang="en-US" altLang="zh-CN" sz="2400" i="1" dirty="0">
                <a:solidFill>
                  <a:srgbClr val="0000FF"/>
                </a:solidFill>
                <a:latin typeface="Comic Sans MS" panose="030F0702030302020204" pitchFamily="66" charset="0"/>
              </a:rPr>
              <a:t>                    		a[</a:t>
            </a:r>
            <a:r>
              <a:rPr lang="en-US" altLang="zh-CN" sz="2400" i="1" dirty="0" err="1">
                <a:solidFill>
                  <a:srgbClr val="0000FF"/>
                </a:solidFill>
                <a:latin typeface="Comic Sans MS" panose="030F0702030302020204" pitchFamily="66" charset="0"/>
              </a:rPr>
              <a:t>i</a:t>
            </a:r>
            <a:r>
              <a:rPr lang="en-US" altLang="zh-CN" sz="2400" i="1" dirty="0">
                <a:solidFill>
                  <a:srgbClr val="0000FF"/>
                </a:solidFill>
                <a:latin typeface="Comic Sans MS" panose="030F0702030302020204" pitchFamily="66" charset="0"/>
              </a:rPr>
              <a:t>][j] = b[j][0] * b[j+1][0];</a:t>
            </a:r>
          </a:p>
          <a:p>
            <a:pPr eaLnBrk="1" hangingPunct="1">
              <a:lnSpc>
                <a:spcPct val="90000"/>
              </a:lnSpc>
              <a:buFont typeface="Wingdings" panose="05000000000000000000" pitchFamily="2" charset="2"/>
              <a:buNone/>
            </a:pPr>
            <a:r>
              <a:rPr lang="en-US" altLang="en-US" dirty="0"/>
              <a:t>  </a:t>
            </a:r>
            <a:r>
              <a:rPr lang="en-US" altLang="en-US" sz="2400" dirty="0">
                <a:latin typeface="Comic Sans MS" panose="030F0702030302020204" pitchFamily="66" charset="0"/>
              </a:rPr>
              <a:t>16</a:t>
            </a:r>
            <a:r>
              <a:rPr lang="en-US" altLang="zh-CN" sz="2400" dirty="0">
                <a:latin typeface="Comic Sans MS" panose="030F0702030302020204" pitchFamily="66" charset="0"/>
              </a:rPr>
              <a:t>B/block</a:t>
            </a:r>
            <a:r>
              <a:rPr lang="zh-CN" altLang="en-US" sz="2400" dirty="0">
                <a:latin typeface="Comic Sans MS" panose="030F0702030302020204" pitchFamily="66" charset="0"/>
              </a:rPr>
              <a:t>， </a:t>
            </a:r>
            <a:r>
              <a:rPr lang="en-US" altLang="zh-CN" sz="2400" dirty="0">
                <a:latin typeface="Comic Sans MS" panose="030F0702030302020204" pitchFamily="66" charset="0"/>
              </a:rPr>
              <a:t>8B/element</a:t>
            </a:r>
            <a:r>
              <a:rPr lang="zh-CN" altLang="en-US" sz="2400" dirty="0">
                <a:latin typeface="Comic Sans MS" panose="030F0702030302020204" pitchFamily="66" charset="0"/>
              </a:rPr>
              <a:t>，   </a:t>
            </a:r>
            <a:r>
              <a:rPr lang="en-US" altLang="zh-CN" sz="2400" dirty="0">
                <a:solidFill>
                  <a:srgbClr val="FF0000"/>
                </a:solidFill>
                <a:latin typeface="Comic Sans MS" panose="030F0702030302020204" pitchFamily="66" charset="0"/>
              </a:rPr>
              <a:t>2elements/block</a:t>
            </a:r>
            <a:endParaRPr lang="en-US" altLang="en-US" sz="2400" dirty="0">
              <a:solidFill>
                <a:srgbClr val="FF0000"/>
              </a:solidFill>
              <a:latin typeface="Comic Sans MS" panose="030F0702030302020204" pitchFamily="66" charset="0"/>
            </a:endParaRPr>
          </a:p>
          <a:p>
            <a:pPr eaLnBrk="1" hangingPunct="1">
              <a:lnSpc>
                <a:spcPct val="90000"/>
              </a:lnSpc>
              <a:buFont typeface="Wingdings" panose="05000000000000000000" pitchFamily="2" charset="2"/>
              <a:buNone/>
            </a:pPr>
            <a:endParaRPr lang="en-US" altLang="zh-CN" sz="2400" dirty="0">
              <a:latin typeface="Comic Sans MS" panose="030F0702030302020204" pitchFamily="66" charset="0"/>
            </a:endParaRP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A[</a:t>
            </a:r>
            <a:r>
              <a:rPr lang="en-US" altLang="zh-CN" sz="2400" dirty="0" err="1">
                <a:latin typeface="Comic Sans MS" panose="030F0702030302020204" pitchFamily="66" charset="0"/>
              </a:rPr>
              <a:t>i</a:t>
            </a:r>
            <a:r>
              <a:rPr lang="en-US" altLang="zh-CN" sz="2400" dirty="0">
                <a:latin typeface="Comic Sans MS" panose="030F0702030302020204" pitchFamily="66" charset="0"/>
              </a:rPr>
              <a:t>][j]:  3*100    the even value of j will miss,                      </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                      the odd values will hit, total </a:t>
            </a:r>
            <a:r>
              <a:rPr lang="en-US" altLang="zh-CN" sz="2400" dirty="0">
                <a:solidFill>
                  <a:srgbClr val="0000FF"/>
                </a:solidFill>
                <a:latin typeface="Comic Sans MS" panose="030F0702030302020204" pitchFamily="66" charset="0"/>
              </a:rPr>
              <a:t>150</a:t>
            </a:r>
            <a:r>
              <a:rPr lang="en-US" altLang="zh-CN" sz="2400" dirty="0">
                <a:latin typeface="Comic Sans MS" panose="030F0702030302020204" pitchFamily="66" charset="0"/>
              </a:rPr>
              <a:t> misses</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B[</a:t>
            </a:r>
            <a:r>
              <a:rPr lang="en-US" altLang="zh-CN" sz="2400" dirty="0" err="1">
                <a:latin typeface="Comic Sans MS" panose="030F0702030302020204" pitchFamily="66" charset="0"/>
              </a:rPr>
              <a:t>i</a:t>
            </a:r>
            <a:r>
              <a:rPr lang="en-US" altLang="zh-CN" sz="2400" dirty="0">
                <a:latin typeface="Comic Sans MS" panose="030F0702030302020204" pitchFamily="66" charset="0"/>
              </a:rPr>
              <a:t>][j]</a:t>
            </a:r>
            <a:r>
              <a:rPr lang="zh-CN" altLang="en-US" sz="2400" dirty="0">
                <a:latin typeface="Comic Sans MS" panose="030F0702030302020204" pitchFamily="66" charset="0"/>
              </a:rPr>
              <a:t>：</a:t>
            </a:r>
            <a:r>
              <a:rPr lang="en-US" altLang="zh-CN" sz="2400" dirty="0">
                <a:latin typeface="Comic Sans MS" panose="030F0702030302020204" pitchFamily="66" charset="0"/>
              </a:rPr>
              <a:t>101*3   the same elements are accessed for each iteration of </a:t>
            </a:r>
            <a:r>
              <a:rPr lang="en-US" altLang="zh-CN" sz="2400" dirty="0" err="1">
                <a:solidFill>
                  <a:srgbClr val="0000FF"/>
                </a:solidFill>
                <a:latin typeface="Comic Sans MS" panose="030F0702030302020204" pitchFamily="66" charset="0"/>
              </a:rPr>
              <a:t>i</a:t>
            </a:r>
            <a:r>
              <a:rPr lang="en-US" altLang="zh-CN" sz="2400" dirty="0">
                <a:latin typeface="Comic Sans MS" panose="030F0702030302020204" pitchFamily="66" charset="0"/>
              </a:rPr>
              <a:t> </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               j=0        B[0][0]</a:t>
            </a:r>
            <a:r>
              <a:rPr lang="zh-CN" altLang="en-US" sz="2400" dirty="0">
                <a:latin typeface="Comic Sans MS" panose="030F0702030302020204" pitchFamily="66" charset="0"/>
              </a:rPr>
              <a:t>、</a:t>
            </a:r>
            <a:r>
              <a:rPr lang="en-US" altLang="zh-CN" sz="2400" dirty="0">
                <a:latin typeface="Comic Sans MS" panose="030F0702030302020204" pitchFamily="66" charset="0"/>
              </a:rPr>
              <a:t>B[1][0]       2</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               j=1        B[1][0]</a:t>
            </a:r>
            <a:r>
              <a:rPr lang="zh-CN" altLang="en-US" sz="2400" dirty="0">
                <a:latin typeface="Comic Sans MS" panose="030F0702030302020204" pitchFamily="66" charset="0"/>
              </a:rPr>
              <a:t>、</a:t>
            </a:r>
            <a:r>
              <a:rPr lang="en-US" altLang="zh-CN" sz="2400" dirty="0">
                <a:latin typeface="Comic Sans MS" panose="030F0702030302020204" pitchFamily="66" charset="0"/>
              </a:rPr>
              <a:t>B[2][0]       1</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               total  2+99=</a:t>
            </a:r>
            <a:r>
              <a:rPr lang="en-US" altLang="zh-CN" sz="2400" dirty="0">
                <a:solidFill>
                  <a:srgbClr val="0000FF"/>
                </a:solidFill>
                <a:latin typeface="Comic Sans MS" panose="030F0702030302020204" pitchFamily="66" charset="0"/>
              </a:rPr>
              <a:t>101</a:t>
            </a:r>
            <a:r>
              <a:rPr lang="en-US" altLang="zh-CN" sz="2400" dirty="0">
                <a:latin typeface="Comic Sans MS" panose="030F0702030302020204" pitchFamily="66" charset="0"/>
              </a:rPr>
              <a:t> misses</a:t>
            </a:r>
          </a:p>
        </p:txBody>
      </p:sp>
    </p:spTree>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a:xfrm>
            <a:off x="357188" y="0"/>
            <a:ext cx="8485187" cy="936625"/>
          </a:xfrm>
          <a:noFill/>
        </p:spPr>
        <p:txBody>
          <a:bodyPr lIns="90488" tIns="44450" rIns="90488" bIns="44450"/>
          <a:lstStyle/>
          <a:p>
            <a:pPr eaLnBrk="1" hangingPunct="1"/>
            <a:r>
              <a:rPr lang="en-US" altLang="zh-CN" sz="4000"/>
              <a:t>Translation Look-Aside Buffers</a:t>
            </a:r>
          </a:p>
        </p:txBody>
      </p:sp>
      <p:sp>
        <p:nvSpPr>
          <p:cNvPr id="102403" name="Rectangle 3"/>
          <p:cNvSpPr>
            <a:spLocks noChangeArrowheads="1"/>
          </p:cNvSpPr>
          <p:nvPr/>
        </p:nvSpPr>
        <p:spPr bwMode="auto">
          <a:xfrm>
            <a:off x="304800" y="1052513"/>
            <a:ext cx="8839200" cy="198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2000">
                <a:latin typeface="Comic Sans MS" panose="030F0702030302020204" pitchFamily="66" charset="0"/>
              </a:rPr>
              <a:t>Just like any other cache, the TLB can be organized as fully associative, set associative, or direct mapped</a:t>
            </a:r>
          </a:p>
          <a:p>
            <a:pPr>
              <a:lnSpc>
                <a:spcPct val="85000"/>
              </a:lnSpc>
              <a:spcBef>
                <a:spcPct val="0"/>
              </a:spcBef>
              <a:buClrTx/>
              <a:buSzTx/>
              <a:buFontTx/>
              <a:buNone/>
            </a:pPr>
            <a:endParaRPr kumimoji="0" lang="en-US" altLang="zh-CN" sz="2000">
              <a:latin typeface="Comic Sans MS" panose="030F0702030302020204" pitchFamily="66" charset="0"/>
            </a:endParaRPr>
          </a:p>
          <a:p>
            <a:pPr>
              <a:lnSpc>
                <a:spcPct val="85000"/>
              </a:lnSpc>
              <a:spcBef>
                <a:spcPct val="0"/>
              </a:spcBef>
              <a:buClrTx/>
              <a:buSzTx/>
              <a:buFontTx/>
              <a:buNone/>
            </a:pPr>
            <a:r>
              <a:rPr kumimoji="0" lang="en-US" altLang="zh-CN" sz="2000">
                <a:latin typeface="Comic Sans MS" panose="030F0702030302020204" pitchFamily="66" charset="0"/>
              </a:rPr>
              <a:t>TLBs are usually small, typically not more than 128 - 256 entries even on high end machines.  This permits fully associative lookup on these machines.  Most mid-range machines use small n-way </a:t>
            </a:r>
            <a:r>
              <a:rPr kumimoji="0" lang="en-US" altLang="zh-CN" sz="2400">
                <a:latin typeface="Comic Sans MS" panose="030F0702030302020204" pitchFamily="66" charset="0"/>
              </a:rPr>
              <a:t>set associative organizations.</a:t>
            </a:r>
            <a:endParaRPr kumimoji="0" lang="en-US" altLang="zh-CN" sz="4400">
              <a:latin typeface="Comic Sans MS" panose="030F0702030302020204" pitchFamily="66" charset="0"/>
            </a:endParaRPr>
          </a:p>
        </p:txBody>
      </p:sp>
      <p:grpSp>
        <p:nvGrpSpPr>
          <p:cNvPr id="102404" name="Group 4"/>
          <p:cNvGrpSpPr>
            <a:grpSpLocks/>
          </p:cNvGrpSpPr>
          <p:nvPr/>
        </p:nvGrpSpPr>
        <p:grpSpPr bwMode="auto">
          <a:xfrm>
            <a:off x="395288" y="2924175"/>
            <a:ext cx="8128000" cy="3319463"/>
            <a:chOff x="232" y="2112"/>
            <a:chExt cx="5120" cy="2091"/>
          </a:xfrm>
        </p:grpSpPr>
        <p:sp>
          <p:nvSpPr>
            <p:cNvPr id="102405" name="Line 5"/>
            <p:cNvSpPr>
              <a:spLocks noChangeShapeType="1"/>
            </p:cNvSpPr>
            <p:nvPr/>
          </p:nvSpPr>
          <p:spPr bwMode="auto">
            <a:xfrm>
              <a:off x="1248" y="2312"/>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6" name="Line 6"/>
            <p:cNvSpPr>
              <a:spLocks noChangeShapeType="1"/>
            </p:cNvSpPr>
            <p:nvPr/>
          </p:nvSpPr>
          <p:spPr bwMode="auto">
            <a:xfrm>
              <a:off x="1872" y="2320"/>
              <a:ext cx="0" cy="58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7" name="Line 7"/>
            <p:cNvSpPr>
              <a:spLocks noChangeShapeType="1"/>
            </p:cNvSpPr>
            <p:nvPr/>
          </p:nvSpPr>
          <p:spPr bwMode="auto">
            <a:xfrm flipH="1">
              <a:off x="1216" y="2928"/>
              <a:ext cx="66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08" name="Rectangle 8"/>
            <p:cNvSpPr>
              <a:spLocks noChangeArrowheads="1"/>
            </p:cNvSpPr>
            <p:nvPr/>
          </p:nvSpPr>
          <p:spPr bwMode="auto">
            <a:xfrm>
              <a:off x="1280" y="2544"/>
              <a:ext cx="35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CPU</a:t>
              </a:r>
            </a:p>
          </p:txBody>
        </p:sp>
        <p:sp>
          <p:nvSpPr>
            <p:cNvPr id="102409" name="Rectangle 9"/>
            <p:cNvSpPr>
              <a:spLocks noChangeArrowheads="1"/>
            </p:cNvSpPr>
            <p:nvPr/>
          </p:nvSpPr>
          <p:spPr bwMode="auto">
            <a:xfrm>
              <a:off x="2288"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dirty="0">
                  <a:latin typeface="Comic Sans MS" panose="030F0702030302020204" pitchFamily="66" charset="0"/>
                </a:rPr>
                <a:t>TLB</a:t>
              </a:r>
            </a:p>
            <a:p>
              <a:pPr algn="ctr">
                <a:spcBef>
                  <a:spcPct val="0"/>
                </a:spcBef>
                <a:buClrTx/>
                <a:buSzTx/>
                <a:buFontTx/>
                <a:buNone/>
              </a:pPr>
              <a:r>
                <a:rPr kumimoji="0" lang="en-US" altLang="zh-CN" sz="1800" dirty="0">
                  <a:latin typeface="Comic Sans MS" panose="030F0702030302020204" pitchFamily="66" charset="0"/>
                </a:rPr>
                <a:t>Lookup</a:t>
              </a:r>
            </a:p>
          </p:txBody>
        </p:sp>
        <p:sp>
          <p:nvSpPr>
            <p:cNvPr id="102410" name="Rectangle 10"/>
            <p:cNvSpPr>
              <a:spLocks noChangeArrowheads="1"/>
            </p:cNvSpPr>
            <p:nvPr/>
          </p:nvSpPr>
          <p:spPr bwMode="auto">
            <a:xfrm>
              <a:off x="3440" y="2336"/>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dirty="0">
                  <a:latin typeface="Comic Sans MS" panose="030F0702030302020204" pitchFamily="66" charset="0"/>
                </a:rPr>
                <a:t>Cache</a:t>
              </a:r>
            </a:p>
          </p:txBody>
        </p:sp>
        <p:sp>
          <p:nvSpPr>
            <p:cNvPr id="102411" name="Rectangle 11"/>
            <p:cNvSpPr>
              <a:spLocks noChangeArrowheads="1"/>
            </p:cNvSpPr>
            <p:nvPr/>
          </p:nvSpPr>
          <p:spPr bwMode="auto">
            <a:xfrm>
              <a:off x="4680" y="2344"/>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latin typeface="Comic Sans MS" panose="030F0702030302020204" pitchFamily="66" charset="0"/>
                </a:rPr>
                <a:t>Main</a:t>
              </a:r>
            </a:p>
            <a:p>
              <a:pPr algn="ctr">
                <a:spcBef>
                  <a:spcPct val="0"/>
                </a:spcBef>
                <a:buClrTx/>
                <a:buSzTx/>
                <a:buFontTx/>
                <a:buNone/>
              </a:pPr>
              <a:r>
                <a:rPr kumimoji="0" lang="en-US" altLang="zh-CN" sz="1800">
                  <a:latin typeface="Comic Sans MS" panose="030F0702030302020204" pitchFamily="66" charset="0"/>
                </a:rPr>
                <a:t>Memory</a:t>
              </a:r>
            </a:p>
          </p:txBody>
        </p:sp>
        <p:sp>
          <p:nvSpPr>
            <p:cNvPr id="102412" name="Line 12"/>
            <p:cNvSpPr>
              <a:spLocks noChangeShapeType="1"/>
            </p:cNvSpPr>
            <p:nvPr/>
          </p:nvSpPr>
          <p:spPr bwMode="auto">
            <a:xfrm>
              <a:off x="1880" y="2424"/>
              <a:ext cx="39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3" name="Line 13"/>
            <p:cNvSpPr>
              <a:spLocks noChangeShapeType="1"/>
            </p:cNvSpPr>
            <p:nvPr/>
          </p:nvSpPr>
          <p:spPr bwMode="auto">
            <a:xfrm>
              <a:off x="2960" y="2424"/>
              <a:ext cx="46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4" name="Line 14"/>
            <p:cNvSpPr>
              <a:spLocks noChangeShapeType="1"/>
            </p:cNvSpPr>
            <p:nvPr/>
          </p:nvSpPr>
          <p:spPr bwMode="auto">
            <a:xfrm>
              <a:off x="4120" y="2408"/>
              <a:ext cx="5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5" name="Line 15"/>
            <p:cNvSpPr>
              <a:spLocks noChangeShapeType="1"/>
            </p:cNvSpPr>
            <p:nvPr/>
          </p:nvSpPr>
          <p:spPr bwMode="auto">
            <a:xfrm flipH="1">
              <a:off x="4536" y="2816"/>
              <a:ext cx="14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6" name="Line 16"/>
            <p:cNvSpPr>
              <a:spLocks noChangeShapeType="1"/>
            </p:cNvSpPr>
            <p:nvPr/>
          </p:nvSpPr>
          <p:spPr bwMode="auto">
            <a:xfrm flipH="1">
              <a:off x="4528" y="2824"/>
              <a:ext cx="24" cy="11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7" name="Line 17"/>
            <p:cNvSpPr>
              <a:spLocks noChangeShapeType="1"/>
            </p:cNvSpPr>
            <p:nvPr/>
          </p:nvSpPr>
          <p:spPr bwMode="auto">
            <a:xfrm flipH="1">
              <a:off x="2032" y="3944"/>
              <a:ext cx="1248" cy="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8" name="Line 18"/>
            <p:cNvSpPr>
              <a:spLocks noChangeShapeType="1"/>
            </p:cNvSpPr>
            <p:nvPr/>
          </p:nvSpPr>
          <p:spPr bwMode="auto">
            <a:xfrm flipV="1">
              <a:off x="2024" y="2848"/>
              <a:ext cx="8" cy="10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19" name="Line 19"/>
            <p:cNvSpPr>
              <a:spLocks noChangeShapeType="1"/>
            </p:cNvSpPr>
            <p:nvPr/>
          </p:nvSpPr>
          <p:spPr bwMode="auto">
            <a:xfrm flipH="1">
              <a:off x="1864" y="2856"/>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0" name="Line 20"/>
            <p:cNvSpPr>
              <a:spLocks noChangeShapeType="1"/>
            </p:cNvSpPr>
            <p:nvPr/>
          </p:nvSpPr>
          <p:spPr bwMode="auto">
            <a:xfrm flipV="1">
              <a:off x="4272" y="2824"/>
              <a:ext cx="8"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1" name="Line 21"/>
            <p:cNvSpPr>
              <a:spLocks noChangeShapeType="1"/>
            </p:cNvSpPr>
            <p:nvPr/>
          </p:nvSpPr>
          <p:spPr bwMode="auto">
            <a:xfrm flipH="1">
              <a:off x="4112" y="2832"/>
              <a:ext cx="17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2" name="Line 22"/>
            <p:cNvSpPr>
              <a:spLocks noChangeShapeType="1"/>
            </p:cNvSpPr>
            <p:nvPr/>
          </p:nvSpPr>
          <p:spPr bwMode="auto">
            <a:xfrm flipH="1">
              <a:off x="3272" y="2816"/>
              <a:ext cx="16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3" name="Line 23"/>
            <p:cNvSpPr>
              <a:spLocks noChangeShapeType="1"/>
            </p:cNvSpPr>
            <p:nvPr/>
          </p:nvSpPr>
          <p:spPr bwMode="auto">
            <a:xfrm flipH="1">
              <a:off x="3264" y="2824"/>
              <a:ext cx="24" cy="11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24" name="Oval 24"/>
            <p:cNvSpPr>
              <a:spLocks noChangeArrowheads="1"/>
            </p:cNvSpPr>
            <p:nvPr/>
          </p:nvSpPr>
          <p:spPr bwMode="auto">
            <a:xfrm>
              <a:off x="4264" y="3936"/>
              <a:ext cx="16" cy="24"/>
            </a:xfrm>
            <a:prstGeom prst="ellipse">
              <a:avLst/>
            </a:prstGeom>
            <a:solidFill>
              <a:schemeClr val="accent1"/>
            </a:solidFill>
            <a:ln w="25400">
              <a:solidFill>
                <a:schemeClr val="tx1"/>
              </a:solidFill>
              <a:round/>
              <a:headEnd/>
              <a:tailEnd/>
            </a:ln>
          </p:spPr>
          <p:txBody>
            <a:bodyPr wrap="none"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kumimoji="0" lang="zh-CN" altLang="en-US" sz="4400">
                <a:solidFill>
                  <a:schemeClr val="tx2"/>
                </a:solidFill>
              </a:endParaRPr>
            </a:p>
          </p:txBody>
        </p:sp>
        <p:sp>
          <p:nvSpPr>
            <p:cNvPr id="102425" name="Rectangle 25"/>
            <p:cNvSpPr>
              <a:spLocks noChangeArrowheads="1"/>
            </p:cNvSpPr>
            <p:nvPr/>
          </p:nvSpPr>
          <p:spPr bwMode="auto">
            <a:xfrm>
              <a:off x="1896" y="2256"/>
              <a:ext cx="28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VA</a:t>
              </a:r>
            </a:p>
          </p:txBody>
        </p:sp>
        <p:sp>
          <p:nvSpPr>
            <p:cNvPr id="102426" name="Rectangle 26"/>
            <p:cNvSpPr>
              <a:spLocks noChangeArrowheads="1"/>
            </p:cNvSpPr>
            <p:nvPr/>
          </p:nvSpPr>
          <p:spPr bwMode="auto">
            <a:xfrm>
              <a:off x="2976" y="2256"/>
              <a:ext cx="26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PA</a:t>
              </a:r>
            </a:p>
          </p:txBody>
        </p:sp>
        <p:sp>
          <p:nvSpPr>
            <p:cNvPr id="102427" name="Rectangle 27"/>
            <p:cNvSpPr>
              <a:spLocks noChangeArrowheads="1"/>
            </p:cNvSpPr>
            <p:nvPr/>
          </p:nvSpPr>
          <p:spPr bwMode="auto">
            <a:xfrm>
              <a:off x="4152" y="2240"/>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2428" name="Rectangle 28"/>
            <p:cNvSpPr>
              <a:spLocks noChangeArrowheads="1"/>
            </p:cNvSpPr>
            <p:nvPr/>
          </p:nvSpPr>
          <p:spPr bwMode="auto">
            <a:xfrm>
              <a:off x="3376" y="295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2429" name="Rectangle 29"/>
            <p:cNvSpPr>
              <a:spLocks noChangeArrowheads="1"/>
            </p:cNvSpPr>
            <p:nvPr/>
          </p:nvSpPr>
          <p:spPr bwMode="auto">
            <a:xfrm>
              <a:off x="3616" y="3760"/>
              <a:ext cx="393"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data</a:t>
              </a:r>
            </a:p>
          </p:txBody>
        </p:sp>
        <p:sp>
          <p:nvSpPr>
            <p:cNvPr id="102430" name="Rectangle 30"/>
            <p:cNvSpPr>
              <a:spLocks noChangeArrowheads="1"/>
            </p:cNvSpPr>
            <p:nvPr/>
          </p:nvSpPr>
          <p:spPr bwMode="auto">
            <a:xfrm>
              <a:off x="2288" y="3200"/>
              <a:ext cx="672" cy="56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dirty="0">
                  <a:latin typeface="Comic Sans MS" panose="030F0702030302020204" pitchFamily="66" charset="0"/>
                </a:rPr>
                <a:t>Trans-</a:t>
              </a:r>
            </a:p>
            <a:p>
              <a:pPr algn="ctr">
                <a:spcBef>
                  <a:spcPct val="0"/>
                </a:spcBef>
                <a:buClrTx/>
                <a:buSzTx/>
                <a:buFontTx/>
                <a:buNone/>
              </a:pPr>
              <a:r>
                <a:rPr kumimoji="0" lang="en-US" altLang="zh-CN" sz="1800" dirty="0" err="1">
                  <a:latin typeface="Comic Sans MS" panose="030F0702030302020204" pitchFamily="66" charset="0"/>
                </a:rPr>
                <a:t>lation</a:t>
              </a:r>
              <a:endParaRPr kumimoji="0" lang="en-US" altLang="zh-CN" sz="1800" dirty="0">
                <a:latin typeface="Comic Sans MS" panose="030F0702030302020204" pitchFamily="66" charset="0"/>
              </a:endParaRPr>
            </a:p>
          </p:txBody>
        </p:sp>
        <p:sp>
          <p:nvSpPr>
            <p:cNvPr id="102431" name="Rectangle 31"/>
            <p:cNvSpPr>
              <a:spLocks noChangeArrowheads="1"/>
            </p:cNvSpPr>
            <p:nvPr/>
          </p:nvSpPr>
          <p:spPr bwMode="auto">
            <a:xfrm>
              <a:off x="2976" y="2112"/>
              <a:ext cx="271"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hit</a:t>
              </a:r>
            </a:p>
          </p:txBody>
        </p:sp>
        <p:sp>
          <p:nvSpPr>
            <p:cNvPr id="102432" name="Line 32"/>
            <p:cNvSpPr>
              <a:spLocks noChangeShapeType="1"/>
            </p:cNvSpPr>
            <p:nvPr/>
          </p:nvSpPr>
          <p:spPr bwMode="auto">
            <a:xfrm>
              <a:off x="2616" y="2920"/>
              <a:ext cx="0" cy="26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3" name="Rectangle 33"/>
            <p:cNvSpPr>
              <a:spLocks noChangeArrowheads="1"/>
            </p:cNvSpPr>
            <p:nvPr/>
          </p:nvSpPr>
          <p:spPr bwMode="auto">
            <a:xfrm>
              <a:off x="2200" y="2952"/>
              <a:ext cx="37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miss</a:t>
              </a:r>
            </a:p>
          </p:txBody>
        </p:sp>
        <p:sp>
          <p:nvSpPr>
            <p:cNvPr id="102434" name="Line 34"/>
            <p:cNvSpPr>
              <a:spLocks noChangeShapeType="1"/>
            </p:cNvSpPr>
            <p:nvPr/>
          </p:nvSpPr>
          <p:spPr bwMode="auto">
            <a:xfrm>
              <a:off x="2624" y="3800"/>
              <a:ext cx="0" cy="5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5" name="Line 35"/>
            <p:cNvSpPr>
              <a:spLocks noChangeShapeType="1"/>
            </p:cNvSpPr>
            <p:nvPr/>
          </p:nvSpPr>
          <p:spPr bwMode="auto">
            <a:xfrm>
              <a:off x="2632" y="3864"/>
              <a:ext cx="4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6" name="Line 36"/>
            <p:cNvSpPr>
              <a:spLocks noChangeShapeType="1"/>
            </p:cNvSpPr>
            <p:nvPr/>
          </p:nvSpPr>
          <p:spPr bwMode="auto">
            <a:xfrm flipV="1">
              <a:off x="3056" y="2416"/>
              <a:ext cx="0" cy="145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7" name="Line 37"/>
            <p:cNvSpPr>
              <a:spLocks noChangeShapeType="1"/>
            </p:cNvSpPr>
            <p:nvPr/>
          </p:nvSpPr>
          <p:spPr bwMode="auto">
            <a:xfrm flipH="1">
              <a:off x="3264" y="3944"/>
              <a:ext cx="128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2438" name="Rectangle 38"/>
            <p:cNvSpPr>
              <a:spLocks noChangeArrowheads="1"/>
            </p:cNvSpPr>
            <p:nvPr/>
          </p:nvSpPr>
          <p:spPr bwMode="auto">
            <a:xfrm>
              <a:off x="4872" y="4024"/>
              <a:ext cx="386"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20 t</a:t>
              </a:r>
            </a:p>
          </p:txBody>
        </p:sp>
        <p:sp>
          <p:nvSpPr>
            <p:cNvPr id="102439" name="Rectangle 39"/>
            <p:cNvSpPr>
              <a:spLocks noChangeArrowheads="1"/>
            </p:cNvSpPr>
            <p:nvPr/>
          </p:nvSpPr>
          <p:spPr bwMode="auto">
            <a:xfrm>
              <a:off x="3744" y="4016"/>
              <a:ext cx="148"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t</a:t>
              </a:r>
            </a:p>
          </p:txBody>
        </p:sp>
        <p:sp>
          <p:nvSpPr>
            <p:cNvPr id="102440" name="Rectangle 40"/>
            <p:cNvSpPr>
              <a:spLocks noChangeArrowheads="1"/>
            </p:cNvSpPr>
            <p:nvPr/>
          </p:nvSpPr>
          <p:spPr bwMode="auto">
            <a:xfrm>
              <a:off x="2432" y="4024"/>
              <a:ext cx="46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a:latin typeface="Comic Sans MS" panose="030F0702030302020204" pitchFamily="66" charset="0"/>
                </a:rPr>
                <a:t>1/2 t</a:t>
              </a:r>
            </a:p>
          </p:txBody>
        </p:sp>
        <p:sp>
          <p:nvSpPr>
            <p:cNvPr id="102441" name="Rectangle 41"/>
            <p:cNvSpPr>
              <a:spLocks noChangeArrowheads="1"/>
            </p:cNvSpPr>
            <p:nvPr/>
          </p:nvSpPr>
          <p:spPr bwMode="auto">
            <a:xfrm>
              <a:off x="232" y="2920"/>
              <a:ext cx="85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63500" tIns="25400" rIns="63500" bIns="2540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nSpc>
                  <a:spcPct val="85000"/>
                </a:lnSpc>
                <a:spcBef>
                  <a:spcPct val="0"/>
                </a:spcBef>
                <a:buClrTx/>
                <a:buSzTx/>
                <a:buFontTx/>
                <a:buNone/>
              </a:pPr>
              <a:r>
                <a:rPr kumimoji="0" lang="en-US" altLang="zh-CN" sz="1800" i="1">
                  <a:latin typeface="Comic Sans MS" panose="030F0702030302020204" pitchFamily="66" charset="0"/>
                </a:rPr>
                <a:t>Translation</a:t>
              </a:r>
            </a:p>
            <a:p>
              <a:pPr>
                <a:lnSpc>
                  <a:spcPct val="85000"/>
                </a:lnSpc>
                <a:spcBef>
                  <a:spcPct val="0"/>
                </a:spcBef>
                <a:buClrTx/>
                <a:buSzTx/>
                <a:buFontTx/>
                <a:buNone/>
              </a:pPr>
              <a:r>
                <a:rPr kumimoji="0" lang="en-US" altLang="zh-CN" sz="1800" i="1">
                  <a:latin typeface="Comic Sans MS" panose="030F0702030302020204" pitchFamily="66" charset="0"/>
                </a:rPr>
                <a:t>with a TLB</a:t>
              </a:r>
            </a:p>
          </p:txBody>
        </p:sp>
      </p:grpSp>
    </p:spTree>
  </p:cSld>
  <p:clrMapOvr>
    <a:masterClrMapping/>
  </p:clrMapOvr>
  <p:transition spd="slow">
    <p:pull dir="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Rot="1" noChangeArrowheads="1"/>
          </p:cNvSpPr>
          <p:nvPr>
            <p:ph type="title"/>
          </p:nvPr>
        </p:nvSpPr>
        <p:spPr/>
        <p:txBody>
          <a:bodyPr/>
          <a:lstStyle/>
          <a:p>
            <a:pPr eaLnBrk="1" hangingPunct="1"/>
            <a:r>
              <a:rPr lang="en-US" altLang="zh-CN"/>
              <a:t>Example cont.: </a:t>
            </a:r>
            <a:br>
              <a:rPr lang="en-US" altLang="zh-CN"/>
            </a:br>
            <a:r>
              <a:rPr lang="en-US" altLang="zh-CN"/>
              <a:t>Compiler-controlled prefetch</a:t>
            </a:r>
          </a:p>
        </p:txBody>
      </p:sp>
      <p:sp>
        <p:nvSpPr>
          <p:cNvPr id="175107" name="Rectangle 3"/>
          <p:cNvSpPr>
            <a:spLocks noGrp="1" noRot="1" noChangeArrowheads="1"/>
          </p:cNvSpPr>
          <p:nvPr>
            <p:ph idx="1"/>
          </p:nvPr>
        </p:nvSpPr>
        <p:spPr>
          <a:xfrm>
            <a:off x="395288" y="1412875"/>
            <a:ext cx="8748712" cy="5040313"/>
          </a:xfrm>
        </p:spPr>
        <p:txBody>
          <a:bodyPr/>
          <a:lstStyle/>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For (j=0; j&lt;100; j=j+1){</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		</a:t>
            </a:r>
            <a:r>
              <a:rPr lang="en-US" altLang="zh-CN" sz="2400" dirty="0">
                <a:solidFill>
                  <a:schemeClr val="tx2"/>
                </a:solidFill>
                <a:latin typeface="Comic Sans MS" panose="030F0702030302020204" pitchFamily="66" charset="0"/>
              </a:rPr>
              <a:t>Prefetch</a:t>
            </a:r>
            <a:r>
              <a:rPr lang="en-US" altLang="zh-CN" sz="2400" dirty="0">
                <a:latin typeface="Comic Sans MS" panose="030F0702030302020204" pitchFamily="66" charset="0"/>
              </a:rPr>
              <a:t>(b[</a:t>
            </a:r>
            <a:r>
              <a:rPr lang="en-US" altLang="zh-CN" sz="2400" dirty="0">
                <a:solidFill>
                  <a:schemeClr val="tx2"/>
                </a:solidFill>
                <a:latin typeface="Comic Sans MS" panose="030F0702030302020204" pitchFamily="66" charset="0"/>
              </a:rPr>
              <a:t>j+7</a:t>
            </a:r>
            <a:r>
              <a:rPr lang="en-US" altLang="zh-CN" sz="2400" dirty="0">
                <a:latin typeface="Comic Sans MS" panose="030F0702030302020204" pitchFamily="66" charset="0"/>
              </a:rPr>
              <a:t>][0]);		</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		</a:t>
            </a:r>
            <a:r>
              <a:rPr lang="en-US" altLang="zh-CN" sz="2400" dirty="0">
                <a:solidFill>
                  <a:schemeClr val="tx2"/>
                </a:solidFill>
                <a:latin typeface="Comic Sans MS" panose="030F0702030302020204" pitchFamily="66" charset="0"/>
              </a:rPr>
              <a:t>prefetch</a:t>
            </a:r>
            <a:r>
              <a:rPr lang="en-US" altLang="zh-CN" sz="2400" dirty="0">
                <a:latin typeface="Comic Sans MS" panose="030F0702030302020204" pitchFamily="66" charset="0"/>
              </a:rPr>
              <a:t>(a[0][</a:t>
            </a:r>
            <a:r>
              <a:rPr lang="en-US" altLang="zh-CN" sz="2400" dirty="0">
                <a:solidFill>
                  <a:schemeClr val="tx2"/>
                </a:solidFill>
                <a:latin typeface="Comic Sans MS" panose="030F0702030302020204" pitchFamily="66" charset="0"/>
              </a:rPr>
              <a:t>j+7</a:t>
            </a:r>
            <a:r>
              <a:rPr lang="en-US" altLang="zh-CN" sz="2400" dirty="0">
                <a:latin typeface="Comic Sans MS" panose="030F0702030302020204" pitchFamily="66" charset="0"/>
              </a:rPr>
              <a:t>]);</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		a[0][j]=b[j][0]*b [j+1][0];};      	</a:t>
            </a:r>
            <a:r>
              <a:rPr lang="en-US" altLang="zh-CN" sz="2400" dirty="0">
                <a:solidFill>
                  <a:srgbClr val="0000FF"/>
                </a:solidFill>
                <a:latin typeface="Comic Sans MS" panose="030F0702030302020204" pitchFamily="66" charset="0"/>
              </a:rPr>
              <a:t>7 misses for b</a:t>
            </a:r>
          </a:p>
          <a:p>
            <a:pPr eaLnBrk="1" hangingPunct="1">
              <a:lnSpc>
                <a:spcPct val="90000"/>
              </a:lnSpc>
              <a:buFont typeface="Wingdings" panose="05000000000000000000" pitchFamily="2" charset="2"/>
              <a:buNone/>
            </a:pPr>
            <a:r>
              <a:rPr lang="en-US" altLang="zh-CN" sz="2400" dirty="0">
                <a:solidFill>
                  <a:srgbClr val="0000FF"/>
                </a:solidFill>
                <a:latin typeface="Comic Sans MS" panose="030F0702030302020204" pitchFamily="66" charset="0"/>
              </a:rPr>
              <a:t>							4 misses for a</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For (I=1; I&lt;3; I=I+1)</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For (j=0; j&lt;100; j=j+1){</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		</a:t>
            </a:r>
            <a:r>
              <a:rPr lang="en-US" altLang="zh-CN" sz="2400" dirty="0">
                <a:solidFill>
                  <a:schemeClr val="tx2"/>
                </a:solidFill>
                <a:latin typeface="Comic Sans MS" panose="030F0702030302020204" pitchFamily="66" charset="0"/>
              </a:rPr>
              <a:t>prefetch</a:t>
            </a:r>
            <a:r>
              <a:rPr lang="en-US" altLang="zh-CN" sz="2400" dirty="0">
                <a:latin typeface="Comic Sans MS" panose="030F0702030302020204" pitchFamily="66" charset="0"/>
              </a:rPr>
              <a:t>(a[</a:t>
            </a:r>
            <a:r>
              <a:rPr lang="en-US" altLang="zh-CN" sz="2400" dirty="0" err="1">
                <a:latin typeface="Comic Sans MS" panose="030F0702030302020204" pitchFamily="66" charset="0"/>
              </a:rPr>
              <a:t>i</a:t>
            </a:r>
            <a:r>
              <a:rPr lang="en-US" altLang="zh-CN" sz="2400" dirty="0">
                <a:latin typeface="Comic Sans MS" panose="030F0702030302020204" pitchFamily="66" charset="0"/>
              </a:rPr>
              <a:t>][</a:t>
            </a:r>
            <a:r>
              <a:rPr lang="en-US" altLang="zh-CN" sz="2400" dirty="0">
                <a:solidFill>
                  <a:schemeClr val="tx2"/>
                </a:solidFill>
                <a:latin typeface="Comic Sans MS" panose="030F0702030302020204" pitchFamily="66" charset="0"/>
              </a:rPr>
              <a:t>j+7</a:t>
            </a:r>
            <a:r>
              <a:rPr lang="en-US" altLang="zh-CN" sz="2400" dirty="0">
                <a:latin typeface="Comic Sans MS" panose="030F0702030302020204" pitchFamily="66" charset="0"/>
              </a:rPr>
              <a:t>]);</a:t>
            </a:r>
          </a:p>
          <a:p>
            <a:pPr eaLnBrk="1" hangingPunct="1">
              <a:lnSpc>
                <a:spcPct val="90000"/>
              </a:lnSpc>
              <a:buFont typeface="Wingdings" panose="05000000000000000000" pitchFamily="2" charset="2"/>
              <a:buNone/>
            </a:pPr>
            <a:r>
              <a:rPr lang="en-US" altLang="zh-CN" sz="2400" dirty="0">
                <a:latin typeface="Comic Sans MS" panose="030F0702030302020204" pitchFamily="66" charset="0"/>
              </a:rPr>
              <a:t>		a[</a:t>
            </a:r>
            <a:r>
              <a:rPr lang="en-US" altLang="zh-CN" sz="2400" dirty="0" err="1">
                <a:latin typeface="Comic Sans MS" panose="030F0702030302020204" pitchFamily="66" charset="0"/>
              </a:rPr>
              <a:t>i</a:t>
            </a:r>
            <a:r>
              <a:rPr lang="en-US" altLang="zh-CN" sz="2400" dirty="0">
                <a:latin typeface="Comic Sans MS" panose="030F0702030302020204" pitchFamily="66" charset="0"/>
              </a:rPr>
              <a:t>][j]=b[j][0]*b [j+1][0];};</a:t>
            </a:r>
            <a:r>
              <a:rPr lang="en-US" altLang="zh-CN" sz="2400" dirty="0">
                <a:solidFill>
                  <a:srgbClr val="0000FF"/>
                </a:solidFill>
                <a:latin typeface="Comic Sans MS" panose="030F0702030302020204" pitchFamily="66" charset="0"/>
              </a:rPr>
              <a:t>4 misses for a[</a:t>
            </a:r>
            <a:r>
              <a:rPr lang="en-US" altLang="zh-CN" sz="2400" dirty="0">
                <a:solidFill>
                  <a:schemeClr val="tx2"/>
                </a:solidFill>
                <a:latin typeface="Comic Sans MS" panose="030F0702030302020204" pitchFamily="66" charset="0"/>
              </a:rPr>
              <a:t>1</a:t>
            </a:r>
            <a:r>
              <a:rPr lang="en-US" altLang="zh-CN" sz="2400" dirty="0">
                <a:solidFill>
                  <a:srgbClr val="0000FF"/>
                </a:solidFill>
                <a:latin typeface="Comic Sans MS" panose="030F0702030302020204" pitchFamily="66" charset="0"/>
              </a:rPr>
              <a:t>][j]</a:t>
            </a:r>
          </a:p>
          <a:p>
            <a:pPr eaLnBrk="1" hangingPunct="1">
              <a:lnSpc>
                <a:spcPct val="90000"/>
              </a:lnSpc>
              <a:buFont typeface="Wingdings" panose="05000000000000000000" pitchFamily="2" charset="2"/>
              <a:buNone/>
            </a:pPr>
            <a:r>
              <a:rPr lang="en-US" altLang="zh-CN" sz="2400" dirty="0">
                <a:solidFill>
                  <a:srgbClr val="0000FF"/>
                </a:solidFill>
                <a:latin typeface="Comic Sans MS" panose="030F0702030302020204" pitchFamily="66" charset="0"/>
              </a:rPr>
              <a:t>                                                   4 misses for a[</a:t>
            </a:r>
            <a:r>
              <a:rPr lang="en-US" altLang="zh-CN" sz="2400" dirty="0">
                <a:solidFill>
                  <a:schemeClr val="tx2"/>
                </a:solidFill>
                <a:latin typeface="Comic Sans MS" panose="030F0702030302020204" pitchFamily="66" charset="0"/>
              </a:rPr>
              <a:t>2</a:t>
            </a:r>
            <a:r>
              <a:rPr lang="en-US" altLang="zh-CN" sz="2400" dirty="0">
                <a:solidFill>
                  <a:srgbClr val="0000FF"/>
                </a:solidFill>
                <a:latin typeface="Comic Sans MS" panose="030F0702030302020204" pitchFamily="66" charset="0"/>
              </a:rPr>
              <a:t>][j]</a:t>
            </a:r>
          </a:p>
          <a:p>
            <a:pPr eaLnBrk="1" hangingPunct="1">
              <a:lnSpc>
                <a:spcPct val="90000"/>
              </a:lnSpc>
              <a:buFont typeface="Wingdings" panose="05000000000000000000" pitchFamily="2" charset="2"/>
              <a:buNone/>
            </a:pPr>
            <a:r>
              <a:rPr lang="en-US" altLang="zh-CN" sz="2400" dirty="0">
                <a:solidFill>
                  <a:srgbClr val="0000FF"/>
                </a:solidFill>
              </a:rPr>
              <a:t>Total:  19 misses</a:t>
            </a:r>
          </a:p>
          <a:p>
            <a:pPr eaLnBrk="1" hangingPunct="1">
              <a:lnSpc>
                <a:spcPct val="90000"/>
              </a:lnSpc>
              <a:buFont typeface="Wingdings" panose="05000000000000000000" pitchFamily="2" charset="2"/>
              <a:buNone/>
            </a:pPr>
            <a:r>
              <a:rPr lang="en-US" altLang="zh-CN" sz="2400" dirty="0">
                <a:solidFill>
                  <a:srgbClr val="0000FF"/>
                </a:solidFill>
              </a:rPr>
              <a:t>save 232 cache misses at the price of 400 prefetch instructions. </a:t>
            </a:r>
          </a:p>
        </p:txBody>
      </p:sp>
      <p:sp>
        <p:nvSpPr>
          <p:cNvPr id="2" name="TextBox 1">
            <a:extLst>
              <a:ext uri="{FF2B5EF4-FFF2-40B4-BE49-F238E27FC236}">
                <a16:creationId xmlns:a16="http://schemas.microsoft.com/office/drawing/2014/main" id="{098C1392-CDFC-8AFB-B2CE-60A05BA22B18}"/>
              </a:ext>
            </a:extLst>
          </p:cNvPr>
          <p:cNvSpPr txBox="1"/>
          <p:nvPr/>
        </p:nvSpPr>
        <p:spPr>
          <a:xfrm>
            <a:off x="4408803" y="1628800"/>
            <a:ext cx="4323620" cy="400110"/>
          </a:xfrm>
          <a:prstGeom prst="rect">
            <a:avLst/>
          </a:prstGeom>
          <a:noFill/>
        </p:spPr>
        <p:txBody>
          <a:bodyPr wrap="none" rtlCol="0">
            <a:spAutoFit/>
          </a:bodyPr>
          <a:lstStyle/>
          <a:p>
            <a:r>
              <a:rPr lang="en-US" altLang="zh-CN" sz="2000" dirty="0"/>
              <a:t>+7</a:t>
            </a:r>
            <a:r>
              <a:rPr lang="zh-CN" altLang="en-US" sz="2000" dirty="0"/>
              <a:t>保证有足够时间把数据预取进来。</a:t>
            </a:r>
            <a:endParaRPr lang="en-CN" sz="2000" dirty="0"/>
          </a:p>
        </p:txBody>
      </p:sp>
    </p:spTree>
  </p:cSld>
  <p:clrMapOvr>
    <a:masterClrMapping/>
  </p:clrMapOvr>
  <p:transition spd="slow">
    <p:pull dir="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标题 1"/>
          <p:cNvSpPr>
            <a:spLocks noGrp="1"/>
          </p:cNvSpPr>
          <p:nvPr>
            <p:ph type="title"/>
          </p:nvPr>
        </p:nvSpPr>
        <p:spPr/>
        <p:txBody>
          <a:bodyPr/>
          <a:lstStyle/>
          <a:p>
            <a:pPr eaLnBrk="1" hangingPunct="1"/>
            <a:endParaRPr lang="zh-CN" altLang="en-US"/>
          </a:p>
        </p:txBody>
      </p:sp>
      <p:sp>
        <p:nvSpPr>
          <p:cNvPr id="176131" name="内容占位符 2"/>
          <p:cNvSpPr>
            <a:spLocks noGrp="1"/>
          </p:cNvSpPr>
          <p:nvPr>
            <p:ph idx="1"/>
          </p:nvPr>
        </p:nvSpPr>
        <p:spPr/>
        <p:txBody>
          <a:bodyPr/>
          <a:lstStyle/>
          <a:p>
            <a:pPr algn="ctr" eaLnBrk="1" hangingPunct="1">
              <a:buFontTx/>
              <a:buNone/>
            </a:pPr>
            <a:endParaRPr lang="en-US" altLang="zh-CN"/>
          </a:p>
          <a:p>
            <a:pPr algn="ctr" eaLnBrk="1" hangingPunct="1">
              <a:buFontTx/>
              <a:buNone/>
            </a:pPr>
            <a:endParaRPr lang="en-US" altLang="zh-CN"/>
          </a:p>
          <a:p>
            <a:pPr algn="ctr" eaLnBrk="1" hangingPunct="1">
              <a:buFontTx/>
              <a:buNone/>
            </a:pPr>
            <a:endParaRPr lang="en-US" altLang="zh-CN"/>
          </a:p>
          <a:p>
            <a:pPr algn="ctr" eaLnBrk="1" hangingPunct="1">
              <a:buFontTx/>
              <a:buNone/>
            </a:pPr>
            <a:r>
              <a:rPr lang="en-US" altLang="zh-CN"/>
              <a:t>End.</a:t>
            </a:r>
            <a:endParaRPr lang="zh-CN" altLang="en-US"/>
          </a:p>
        </p:txBody>
      </p:sp>
    </p:spTree>
  </p:cSld>
  <p:clrMapOvr>
    <a:masterClrMapping/>
  </p:clrMapOvr>
  <p:transition spd="slow">
    <p:pull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a:xfrm>
            <a:off x="0" y="0"/>
            <a:ext cx="9644063" cy="1196975"/>
          </a:xfrm>
          <a:noFill/>
        </p:spPr>
        <p:txBody>
          <a:bodyPr lIns="90488" tIns="44450" rIns="90488" bIns="44450"/>
          <a:lstStyle/>
          <a:p>
            <a:pPr eaLnBrk="1" hangingPunct="1"/>
            <a:r>
              <a:rPr lang="en-US" altLang="zh-CN" sz="3500"/>
              <a:t>Fast hits by Avoiding Address Translation</a:t>
            </a:r>
            <a:r>
              <a:rPr lang="en-US" altLang="zh-CN" sz="3900"/>
              <a:t> </a:t>
            </a:r>
          </a:p>
        </p:txBody>
      </p:sp>
      <p:grpSp>
        <p:nvGrpSpPr>
          <p:cNvPr id="103427" name="Group 3"/>
          <p:cNvGrpSpPr>
            <a:grpSpLocks/>
          </p:cNvGrpSpPr>
          <p:nvPr/>
        </p:nvGrpSpPr>
        <p:grpSpPr bwMode="auto">
          <a:xfrm>
            <a:off x="582613" y="1374775"/>
            <a:ext cx="1514475" cy="4540250"/>
            <a:chOff x="367" y="866"/>
            <a:chExt cx="954" cy="2860"/>
          </a:xfrm>
        </p:grpSpPr>
        <p:sp>
          <p:nvSpPr>
            <p:cNvPr id="103458" name="Rectangle 4"/>
            <p:cNvSpPr>
              <a:spLocks noChangeArrowheads="1"/>
            </p:cNvSpPr>
            <p:nvPr/>
          </p:nvSpPr>
          <p:spPr bwMode="auto">
            <a:xfrm>
              <a:off x="600" y="86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59" name="Rectangle 5"/>
            <p:cNvSpPr>
              <a:spLocks noChangeArrowheads="1"/>
            </p:cNvSpPr>
            <p:nvPr/>
          </p:nvSpPr>
          <p:spPr bwMode="auto">
            <a:xfrm>
              <a:off x="600" y="153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60" name="Rectangle 6"/>
            <p:cNvSpPr>
              <a:spLocks noChangeArrowheads="1"/>
            </p:cNvSpPr>
            <p:nvPr/>
          </p:nvSpPr>
          <p:spPr bwMode="auto">
            <a:xfrm>
              <a:off x="600" y="2186"/>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61" name="Rectangle 7"/>
            <p:cNvSpPr>
              <a:spLocks noChangeArrowheads="1"/>
            </p:cNvSpPr>
            <p:nvPr/>
          </p:nvSpPr>
          <p:spPr bwMode="auto">
            <a:xfrm>
              <a:off x="600" y="2858"/>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62" name="Line 8"/>
            <p:cNvSpPr>
              <a:spLocks noChangeShapeType="1"/>
            </p:cNvSpPr>
            <p:nvPr/>
          </p:nvSpPr>
          <p:spPr bwMode="auto">
            <a:xfrm>
              <a:off x="856" y="123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3" name="Line 9"/>
            <p:cNvSpPr>
              <a:spLocks noChangeShapeType="1"/>
            </p:cNvSpPr>
            <p:nvPr/>
          </p:nvSpPr>
          <p:spPr bwMode="auto">
            <a:xfrm>
              <a:off x="856" y="189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4" name="Line 10"/>
            <p:cNvSpPr>
              <a:spLocks noChangeShapeType="1"/>
            </p:cNvSpPr>
            <p:nvPr/>
          </p:nvSpPr>
          <p:spPr bwMode="auto">
            <a:xfrm>
              <a:off x="856" y="2558"/>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65" name="Rectangle 11"/>
            <p:cNvSpPr>
              <a:spLocks noChangeArrowheads="1"/>
            </p:cNvSpPr>
            <p:nvPr/>
          </p:nvSpPr>
          <p:spPr bwMode="auto">
            <a:xfrm>
              <a:off x="963" y="128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66" name="Rectangle 12"/>
            <p:cNvSpPr>
              <a:spLocks noChangeArrowheads="1"/>
            </p:cNvSpPr>
            <p:nvPr/>
          </p:nvSpPr>
          <p:spPr bwMode="auto">
            <a:xfrm>
              <a:off x="963" y="190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67" name="Rectangle 13"/>
            <p:cNvSpPr>
              <a:spLocks noChangeArrowheads="1"/>
            </p:cNvSpPr>
            <p:nvPr/>
          </p:nvSpPr>
          <p:spPr bwMode="auto">
            <a:xfrm>
              <a:off x="975" y="2568"/>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68" name="Rectangle 14"/>
            <p:cNvSpPr>
              <a:spLocks noChangeArrowheads="1"/>
            </p:cNvSpPr>
            <p:nvPr/>
          </p:nvSpPr>
          <p:spPr bwMode="auto">
            <a:xfrm>
              <a:off x="367" y="3324"/>
              <a:ext cx="95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Conventional</a:t>
              </a:r>
            </a:p>
            <a:p>
              <a:pPr algn="ctr">
                <a:spcBef>
                  <a:spcPct val="0"/>
                </a:spcBef>
                <a:buClrTx/>
                <a:buSzTx/>
                <a:buFontTx/>
                <a:buNone/>
              </a:pPr>
              <a:r>
                <a:rPr kumimoji="0" lang="en-US" altLang="zh-CN" sz="1800"/>
                <a:t>Organization</a:t>
              </a:r>
            </a:p>
          </p:txBody>
        </p:sp>
      </p:grpSp>
      <p:grpSp>
        <p:nvGrpSpPr>
          <p:cNvPr id="103428" name="Group 15"/>
          <p:cNvGrpSpPr>
            <a:grpSpLocks/>
          </p:cNvGrpSpPr>
          <p:nvPr/>
        </p:nvGrpSpPr>
        <p:grpSpPr bwMode="auto">
          <a:xfrm>
            <a:off x="2484438" y="1268413"/>
            <a:ext cx="3076575" cy="4852987"/>
            <a:chOff x="1737" y="795"/>
            <a:chExt cx="1938" cy="3057"/>
          </a:xfrm>
        </p:grpSpPr>
        <p:sp>
          <p:nvSpPr>
            <p:cNvPr id="103446" name="Rectangle 16"/>
            <p:cNvSpPr>
              <a:spLocks noChangeArrowheads="1"/>
            </p:cNvSpPr>
            <p:nvPr/>
          </p:nvSpPr>
          <p:spPr bwMode="auto">
            <a:xfrm>
              <a:off x="2426" y="79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47" name="Rectangle 17"/>
            <p:cNvSpPr>
              <a:spLocks noChangeArrowheads="1"/>
            </p:cNvSpPr>
            <p:nvPr/>
          </p:nvSpPr>
          <p:spPr bwMode="auto">
            <a:xfrm>
              <a:off x="2426" y="146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48" name="Rectangle 18"/>
            <p:cNvSpPr>
              <a:spLocks noChangeArrowheads="1"/>
            </p:cNvSpPr>
            <p:nvPr/>
          </p:nvSpPr>
          <p:spPr bwMode="auto">
            <a:xfrm>
              <a:off x="2426" y="2115"/>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49" name="Rectangle 19"/>
            <p:cNvSpPr>
              <a:spLocks noChangeArrowheads="1"/>
            </p:cNvSpPr>
            <p:nvPr/>
          </p:nvSpPr>
          <p:spPr bwMode="auto">
            <a:xfrm>
              <a:off x="2426" y="2787"/>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50" name="Line 20"/>
            <p:cNvSpPr>
              <a:spLocks noChangeShapeType="1"/>
            </p:cNvSpPr>
            <p:nvPr/>
          </p:nvSpPr>
          <p:spPr bwMode="auto">
            <a:xfrm>
              <a:off x="2682" y="116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1" name="Line 21"/>
            <p:cNvSpPr>
              <a:spLocks noChangeShapeType="1"/>
            </p:cNvSpPr>
            <p:nvPr/>
          </p:nvSpPr>
          <p:spPr bwMode="auto">
            <a:xfrm>
              <a:off x="2682" y="182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2" name="Line 22"/>
            <p:cNvSpPr>
              <a:spLocks noChangeShapeType="1"/>
            </p:cNvSpPr>
            <p:nvPr/>
          </p:nvSpPr>
          <p:spPr bwMode="auto">
            <a:xfrm>
              <a:off x="2682" y="2487"/>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53" name="Rectangle 23"/>
            <p:cNvSpPr>
              <a:spLocks noChangeArrowheads="1"/>
            </p:cNvSpPr>
            <p:nvPr/>
          </p:nvSpPr>
          <p:spPr bwMode="auto">
            <a:xfrm>
              <a:off x="2789" y="1213"/>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54" name="Rectangle 24"/>
            <p:cNvSpPr>
              <a:spLocks noChangeArrowheads="1"/>
            </p:cNvSpPr>
            <p:nvPr/>
          </p:nvSpPr>
          <p:spPr bwMode="auto">
            <a:xfrm>
              <a:off x="2789" y="183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55" name="Rectangle 25"/>
            <p:cNvSpPr>
              <a:spLocks noChangeArrowheads="1"/>
            </p:cNvSpPr>
            <p:nvPr/>
          </p:nvSpPr>
          <p:spPr bwMode="auto">
            <a:xfrm>
              <a:off x="2801" y="2497"/>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56" name="Rectangle 26"/>
            <p:cNvSpPr>
              <a:spLocks noChangeArrowheads="1"/>
            </p:cNvSpPr>
            <p:nvPr/>
          </p:nvSpPr>
          <p:spPr bwMode="auto">
            <a:xfrm>
              <a:off x="1737" y="3277"/>
              <a:ext cx="1938"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rPr>
                <a:t>Virtually Addressed Cache</a:t>
              </a:r>
            </a:p>
            <a:p>
              <a:pPr algn="ctr">
                <a:spcBef>
                  <a:spcPct val="0"/>
                </a:spcBef>
                <a:buClrTx/>
                <a:buSzTx/>
                <a:buFontTx/>
                <a:buNone/>
              </a:pPr>
              <a:r>
                <a:rPr kumimoji="0" lang="en-US" altLang="zh-CN" sz="1800"/>
                <a:t>Translate only on miss</a:t>
              </a:r>
            </a:p>
            <a:p>
              <a:pPr algn="ctr">
                <a:spcBef>
                  <a:spcPct val="0"/>
                </a:spcBef>
                <a:buClrTx/>
                <a:buSzTx/>
                <a:buFontTx/>
                <a:buNone/>
              </a:pPr>
              <a:r>
                <a:rPr kumimoji="0" lang="en-US" altLang="zh-CN" sz="1800"/>
                <a:t>Synonym Problem</a:t>
              </a:r>
            </a:p>
          </p:txBody>
        </p:sp>
        <p:sp>
          <p:nvSpPr>
            <p:cNvPr id="103457" name="Rectangle 27"/>
            <p:cNvSpPr>
              <a:spLocks noChangeArrowheads="1"/>
            </p:cNvSpPr>
            <p:nvPr/>
          </p:nvSpPr>
          <p:spPr bwMode="auto">
            <a:xfrm>
              <a:off x="1849" y="1429"/>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VA</a:t>
              </a:r>
            </a:p>
            <a:p>
              <a:pPr algn="ctr">
                <a:spcBef>
                  <a:spcPct val="0"/>
                </a:spcBef>
                <a:buClrTx/>
                <a:buSzTx/>
                <a:buFontTx/>
                <a:buNone/>
              </a:pPr>
              <a:r>
                <a:rPr kumimoji="0" lang="en-US" altLang="zh-CN" sz="1800"/>
                <a:t>Tags</a:t>
              </a:r>
            </a:p>
          </p:txBody>
        </p:sp>
      </p:grpSp>
      <p:grpSp>
        <p:nvGrpSpPr>
          <p:cNvPr id="103429" name="Group 28"/>
          <p:cNvGrpSpPr>
            <a:grpSpLocks/>
          </p:cNvGrpSpPr>
          <p:nvPr/>
        </p:nvGrpSpPr>
        <p:grpSpPr bwMode="auto">
          <a:xfrm>
            <a:off x="5394325" y="1196975"/>
            <a:ext cx="3889375" cy="5162550"/>
            <a:chOff x="3643" y="1160"/>
            <a:chExt cx="2450" cy="3252"/>
          </a:xfrm>
        </p:grpSpPr>
        <p:sp>
          <p:nvSpPr>
            <p:cNvPr id="103430" name="Rectangle 29"/>
            <p:cNvSpPr>
              <a:spLocks noChangeArrowheads="1"/>
            </p:cNvSpPr>
            <p:nvPr/>
          </p:nvSpPr>
          <p:spPr bwMode="auto">
            <a:xfrm>
              <a:off x="4220" y="1160"/>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CPU</a:t>
              </a:r>
            </a:p>
          </p:txBody>
        </p:sp>
        <p:sp>
          <p:nvSpPr>
            <p:cNvPr id="103431" name="Rectangle 30"/>
            <p:cNvSpPr>
              <a:spLocks noChangeArrowheads="1"/>
            </p:cNvSpPr>
            <p:nvPr/>
          </p:nvSpPr>
          <p:spPr bwMode="auto">
            <a:xfrm>
              <a:off x="4220"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a:t>
              </a:r>
            </a:p>
          </p:txBody>
        </p:sp>
        <p:sp>
          <p:nvSpPr>
            <p:cNvPr id="103432" name="Rectangle 31"/>
            <p:cNvSpPr>
              <a:spLocks noChangeArrowheads="1"/>
            </p:cNvSpPr>
            <p:nvPr/>
          </p:nvSpPr>
          <p:spPr bwMode="auto">
            <a:xfrm>
              <a:off x="4964" y="183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TB</a:t>
              </a:r>
            </a:p>
          </p:txBody>
        </p:sp>
        <p:sp>
          <p:nvSpPr>
            <p:cNvPr id="103433" name="Rectangle 32"/>
            <p:cNvSpPr>
              <a:spLocks noChangeArrowheads="1"/>
            </p:cNvSpPr>
            <p:nvPr/>
          </p:nvSpPr>
          <p:spPr bwMode="auto">
            <a:xfrm>
              <a:off x="4604" y="2792"/>
              <a:ext cx="536" cy="344"/>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MEM</a:t>
              </a:r>
            </a:p>
          </p:txBody>
        </p:sp>
        <p:sp>
          <p:nvSpPr>
            <p:cNvPr id="103434" name="Line 33"/>
            <p:cNvSpPr>
              <a:spLocks noChangeShapeType="1"/>
            </p:cNvSpPr>
            <p:nvPr/>
          </p:nvSpPr>
          <p:spPr bwMode="auto">
            <a:xfrm>
              <a:off x="4476" y="153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5" name="Line 34"/>
            <p:cNvSpPr>
              <a:spLocks noChangeShapeType="1"/>
            </p:cNvSpPr>
            <p:nvPr/>
          </p:nvSpPr>
          <p:spPr bwMode="auto">
            <a:xfrm>
              <a:off x="4476" y="21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6" name="Line 35"/>
            <p:cNvSpPr>
              <a:spLocks noChangeShapeType="1"/>
            </p:cNvSpPr>
            <p:nvPr/>
          </p:nvSpPr>
          <p:spPr bwMode="auto">
            <a:xfrm>
              <a:off x="4860" y="2492"/>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37" name="Rectangle 36"/>
            <p:cNvSpPr>
              <a:spLocks noChangeArrowheads="1"/>
            </p:cNvSpPr>
            <p:nvPr/>
          </p:nvSpPr>
          <p:spPr bwMode="auto">
            <a:xfrm>
              <a:off x="4079" y="1554"/>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VA</a:t>
              </a:r>
            </a:p>
          </p:txBody>
        </p:sp>
        <p:sp>
          <p:nvSpPr>
            <p:cNvPr id="103438" name="Rectangle 37"/>
            <p:cNvSpPr>
              <a:spLocks noChangeArrowheads="1"/>
            </p:cNvSpPr>
            <p:nvPr/>
          </p:nvSpPr>
          <p:spPr bwMode="auto">
            <a:xfrm>
              <a:off x="3643" y="1818"/>
              <a:ext cx="434"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PA</a:t>
              </a:r>
            </a:p>
            <a:p>
              <a:pPr algn="ctr">
                <a:spcBef>
                  <a:spcPct val="0"/>
                </a:spcBef>
                <a:buClrTx/>
                <a:buSzTx/>
                <a:buFontTx/>
                <a:buNone/>
              </a:pPr>
              <a:r>
                <a:rPr kumimoji="0" lang="en-US" altLang="zh-CN" sz="1800"/>
                <a:t>Tags</a:t>
              </a:r>
            </a:p>
          </p:txBody>
        </p:sp>
        <p:sp>
          <p:nvSpPr>
            <p:cNvPr id="103439" name="Rectangle 38"/>
            <p:cNvSpPr>
              <a:spLocks noChangeArrowheads="1"/>
            </p:cNvSpPr>
            <p:nvPr/>
          </p:nvSpPr>
          <p:spPr bwMode="auto">
            <a:xfrm>
              <a:off x="5267" y="2202"/>
              <a:ext cx="306"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kumimoji="0" lang="en-US" altLang="zh-CN" sz="1800"/>
                <a:t>PA</a:t>
              </a:r>
            </a:p>
          </p:txBody>
        </p:sp>
        <p:sp>
          <p:nvSpPr>
            <p:cNvPr id="103440" name="Line 39"/>
            <p:cNvSpPr>
              <a:spLocks noChangeShapeType="1"/>
            </p:cNvSpPr>
            <p:nvPr/>
          </p:nvSpPr>
          <p:spPr bwMode="auto">
            <a:xfrm>
              <a:off x="5232" y="1580"/>
              <a:ext cx="12" cy="2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1" name="Line 40"/>
            <p:cNvSpPr>
              <a:spLocks noChangeShapeType="1"/>
            </p:cNvSpPr>
            <p:nvPr/>
          </p:nvSpPr>
          <p:spPr bwMode="auto">
            <a:xfrm flipH="1">
              <a:off x="4468" y="1584"/>
              <a:ext cx="78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2" name="Line 41"/>
            <p:cNvSpPr>
              <a:spLocks noChangeShapeType="1"/>
            </p:cNvSpPr>
            <p:nvPr/>
          </p:nvSpPr>
          <p:spPr bwMode="auto">
            <a:xfrm>
              <a:off x="5232" y="2216"/>
              <a:ext cx="0" cy="28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3" name="Line 42"/>
            <p:cNvSpPr>
              <a:spLocks noChangeShapeType="1"/>
            </p:cNvSpPr>
            <p:nvPr/>
          </p:nvSpPr>
          <p:spPr bwMode="auto">
            <a:xfrm>
              <a:off x="4484" y="2484"/>
              <a:ext cx="75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444" name="Rectangle 43"/>
            <p:cNvSpPr>
              <a:spLocks noChangeArrowheads="1"/>
            </p:cNvSpPr>
            <p:nvPr/>
          </p:nvSpPr>
          <p:spPr bwMode="auto">
            <a:xfrm>
              <a:off x="3651" y="3318"/>
              <a:ext cx="2442" cy="1094"/>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solidFill>
                    <a:schemeClr val="tx2"/>
                  </a:solidFill>
                </a:rPr>
                <a:t>Virtual indexed, Physically tagged</a:t>
              </a:r>
            </a:p>
            <a:p>
              <a:pPr algn="ctr">
                <a:spcBef>
                  <a:spcPct val="0"/>
                </a:spcBef>
                <a:buClrTx/>
                <a:buSzTx/>
                <a:buFontTx/>
                <a:buNone/>
              </a:pPr>
              <a:r>
                <a:rPr kumimoji="0" lang="en-US" altLang="zh-CN" sz="1800"/>
                <a:t>Overlap $ access</a:t>
              </a:r>
            </a:p>
            <a:p>
              <a:pPr algn="ctr">
                <a:spcBef>
                  <a:spcPct val="0"/>
                </a:spcBef>
                <a:buClrTx/>
                <a:buSzTx/>
                <a:buFontTx/>
                <a:buNone/>
              </a:pPr>
              <a:r>
                <a:rPr kumimoji="0" lang="en-US" altLang="zh-CN" sz="1800"/>
                <a:t>with VA translation:</a:t>
              </a:r>
            </a:p>
            <a:p>
              <a:pPr algn="ctr">
                <a:spcBef>
                  <a:spcPct val="0"/>
                </a:spcBef>
                <a:buClrTx/>
                <a:buSzTx/>
                <a:buFontTx/>
                <a:buNone/>
              </a:pPr>
              <a:r>
                <a:rPr kumimoji="0" lang="en-US" altLang="zh-CN" sz="1800"/>
                <a:t>requires $ index to</a:t>
              </a:r>
            </a:p>
            <a:p>
              <a:pPr algn="ctr">
                <a:spcBef>
                  <a:spcPct val="0"/>
                </a:spcBef>
                <a:buClrTx/>
                <a:buSzTx/>
                <a:buFontTx/>
                <a:buNone/>
              </a:pPr>
              <a:r>
                <a:rPr kumimoji="0" lang="en-US" altLang="zh-CN" sz="1800"/>
                <a:t>remain invariant</a:t>
              </a:r>
            </a:p>
            <a:p>
              <a:pPr algn="ctr">
                <a:spcBef>
                  <a:spcPct val="0"/>
                </a:spcBef>
                <a:buClrTx/>
                <a:buSzTx/>
                <a:buFontTx/>
                <a:buNone/>
              </a:pPr>
              <a:r>
                <a:rPr kumimoji="0" lang="en-US" altLang="zh-CN" sz="1800"/>
                <a:t>across translation</a:t>
              </a:r>
            </a:p>
          </p:txBody>
        </p:sp>
        <p:sp>
          <p:nvSpPr>
            <p:cNvPr id="103445" name="Rectangle 44"/>
            <p:cNvSpPr>
              <a:spLocks noChangeArrowheads="1"/>
            </p:cNvSpPr>
            <p:nvPr/>
          </p:nvSpPr>
          <p:spPr bwMode="auto">
            <a:xfrm>
              <a:off x="4712" y="2396"/>
              <a:ext cx="356" cy="188"/>
            </a:xfrm>
            <a:prstGeom prst="rect">
              <a:avLst/>
            </a:prstGeom>
            <a:solidFill>
              <a:schemeClr val="bg1"/>
            </a:solidFill>
            <a:ln w="25400">
              <a:solidFill>
                <a:schemeClr val="tx1"/>
              </a:solidFill>
              <a:prstDash val="dash"/>
              <a:miter lim="800000"/>
              <a:headEnd/>
              <a:tailEnd/>
            </a:ln>
          </p:spPr>
          <p:txBody>
            <a:bodyPr wrap="none" lIns="90488" tIns="44450" rIns="90488" bIns="44450" anchor="ctr"/>
            <a:lstStyle>
              <a:lvl1pPr>
                <a:spcBef>
                  <a:spcPct val="20000"/>
                </a:spcBef>
                <a:buClr>
                  <a:schemeClr val="accent1"/>
                </a:buClr>
                <a:buSzPct val="80000"/>
                <a:buFont typeface="Wingdings" panose="05000000000000000000" pitchFamily="2" charset="2"/>
                <a:buChar char="n"/>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kumimoji="0" lang="en-US" altLang="zh-CN" sz="1800"/>
                <a:t>L2 $</a:t>
              </a:r>
            </a:p>
          </p:txBody>
        </p:sp>
      </p:grpSp>
      <p:sp>
        <p:nvSpPr>
          <p:cNvPr id="2" name="Oval 1">
            <a:extLst>
              <a:ext uri="{FF2B5EF4-FFF2-40B4-BE49-F238E27FC236}">
                <a16:creationId xmlns:a16="http://schemas.microsoft.com/office/drawing/2014/main" id="{8A3F9868-3573-FEBD-2845-20A4AE7A80CE}"/>
              </a:ext>
            </a:extLst>
          </p:cNvPr>
          <p:cNvSpPr/>
          <p:nvPr/>
        </p:nvSpPr>
        <p:spPr bwMode="auto">
          <a:xfrm>
            <a:off x="16400" y="3311526"/>
            <a:ext cx="2539370" cy="922118"/>
          </a:xfrm>
          <a:prstGeom prst="ellipse">
            <a:avLst/>
          </a:prstGeom>
          <a:noFill/>
          <a:ln w="38100" cap="flat" cmpd="sng" algn="ctr">
            <a:solidFill>
              <a:srgbClr val="FF0000"/>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
        <p:nvSpPr>
          <p:cNvPr id="3" name="Oval 2">
            <a:extLst>
              <a:ext uri="{FF2B5EF4-FFF2-40B4-BE49-F238E27FC236}">
                <a16:creationId xmlns:a16="http://schemas.microsoft.com/office/drawing/2014/main" id="{291893EA-97BA-BFAD-0D5B-46A8815D12CB}"/>
              </a:ext>
            </a:extLst>
          </p:cNvPr>
          <p:cNvSpPr/>
          <p:nvPr/>
        </p:nvSpPr>
        <p:spPr bwMode="auto">
          <a:xfrm>
            <a:off x="2660876" y="2150671"/>
            <a:ext cx="2539370" cy="922118"/>
          </a:xfrm>
          <a:prstGeom prst="ellipse">
            <a:avLst/>
          </a:prstGeom>
          <a:noFill/>
          <a:ln w="38100" cap="flat" cmpd="sng" algn="ctr">
            <a:solidFill>
              <a:srgbClr val="FF0000"/>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
        <p:nvSpPr>
          <p:cNvPr id="4" name="Oval 3">
            <a:extLst>
              <a:ext uri="{FF2B5EF4-FFF2-40B4-BE49-F238E27FC236}">
                <a16:creationId xmlns:a16="http://schemas.microsoft.com/office/drawing/2014/main" id="{3119E90A-A0EC-B0BF-5C12-DBC653F3C489}"/>
              </a:ext>
            </a:extLst>
          </p:cNvPr>
          <p:cNvSpPr/>
          <p:nvPr/>
        </p:nvSpPr>
        <p:spPr bwMode="auto">
          <a:xfrm>
            <a:off x="6024002" y="2092545"/>
            <a:ext cx="2539370" cy="922118"/>
          </a:xfrm>
          <a:prstGeom prst="ellipse">
            <a:avLst/>
          </a:prstGeom>
          <a:noFill/>
          <a:ln w="38100" cap="flat" cmpd="sng" algn="ctr">
            <a:solidFill>
              <a:srgbClr val="FF0000"/>
            </a:solidFill>
            <a:prstDash val="sysDash"/>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CN" sz="4400" b="0" i="0" u="none" strike="noStrike" cap="none" normalizeH="0" baseline="0">
              <a:ln>
                <a:noFill/>
              </a:ln>
              <a:solidFill>
                <a:schemeClr val="tx2"/>
              </a:solidFill>
              <a:effectLst/>
              <a:latin typeface="Arial" pitchFamily="34" charset="0"/>
              <a:ea typeface="宋体" pitchFamily="2" charset="-122"/>
            </a:endParaRPr>
          </a:p>
        </p:txBody>
      </p:sp>
      <p:sp>
        <p:nvSpPr>
          <p:cNvPr id="5" name="TextBox 4">
            <a:extLst>
              <a:ext uri="{FF2B5EF4-FFF2-40B4-BE49-F238E27FC236}">
                <a16:creationId xmlns:a16="http://schemas.microsoft.com/office/drawing/2014/main" id="{BB836C7C-5190-AA8D-349A-E54EFF8D6048}"/>
              </a:ext>
            </a:extLst>
          </p:cNvPr>
          <p:cNvSpPr txBox="1"/>
          <p:nvPr/>
        </p:nvSpPr>
        <p:spPr>
          <a:xfrm>
            <a:off x="2788086" y="3226535"/>
            <a:ext cx="2631204" cy="400110"/>
          </a:xfrm>
          <a:prstGeom prst="rect">
            <a:avLst/>
          </a:prstGeom>
          <a:noFill/>
        </p:spPr>
        <p:txBody>
          <a:bodyPr wrap="square" rtlCol="0">
            <a:spAutoFit/>
          </a:bodyPr>
          <a:lstStyle/>
          <a:p>
            <a:r>
              <a:rPr lang="en-US" altLang="zh-CN" sz="2000" dirty="0">
                <a:solidFill>
                  <a:srgbClr val="0000FF"/>
                </a:solidFill>
              </a:rPr>
              <a:t>Hit</a:t>
            </a:r>
            <a:r>
              <a:rPr lang="zh-CN" altLang="en-US" sz="2000" dirty="0">
                <a:solidFill>
                  <a:srgbClr val="0000FF"/>
                </a:solidFill>
              </a:rPr>
              <a:t>时</a:t>
            </a:r>
            <a:r>
              <a:rPr lang="en-CN" sz="2000" dirty="0">
                <a:solidFill>
                  <a:srgbClr val="0000FF"/>
                </a:solidFill>
              </a:rPr>
              <a:t>减少一次TB访问</a:t>
            </a:r>
          </a:p>
        </p:txBody>
      </p:sp>
      <p:sp>
        <p:nvSpPr>
          <p:cNvPr id="6" name="TextBox 5">
            <a:extLst>
              <a:ext uri="{FF2B5EF4-FFF2-40B4-BE49-F238E27FC236}">
                <a16:creationId xmlns:a16="http://schemas.microsoft.com/office/drawing/2014/main" id="{684F6925-C6D0-3694-AF33-8675EF16F534}"/>
              </a:ext>
            </a:extLst>
          </p:cNvPr>
          <p:cNvSpPr txBox="1"/>
          <p:nvPr/>
        </p:nvSpPr>
        <p:spPr>
          <a:xfrm>
            <a:off x="7642485" y="1954213"/>
            <a:ext cx="1750577" cy="400110"/>
          </a:xfrm>
          <a:prstGeom prst="rect">
            <a:avLst/>
          </a:prstGeom>
          <a:noFill/>
        </p:spPr>
        <p:txBody>
          <a:bodyPr wrap="square" rtlCol="0">
            <a:spAutoFit/>
          </a:bodyPr>
          <a:lstStyle/>
          <a:p>
            <a:pPr algn="ctr"/>
            <a:r>
              <a:rPr lang="zh-CN" altLang="en-CN" sz="2000" dirty="0">
                <a:solidFill>
                  <a:srgbClr val="0000FF"/>
                </a:solidFill>
              </a:rPr>
              <a:t>并行</a:t>
            </a:r>
            <a:r>
              <a:rPr lang="zh-CN" altLang="en-US" sz="2000" dirty="0">
                <a:solidFill>
                  <a:srgbClr val="0000FF"/>
                </a:solidFill>
              </a:rPr>
              <a:t>操作</a:t>
            </a:r>
            <a:endParaRPr lang="en-CN" sz="2000" dirty="0">
              <a:solidFill>
                <a:srgbClr val="0000FF"/>
              </a:solidFill>
            </a:endParaRPr>
          </a:p>
        </p:txBody>
      </p:sp>
    </p:spTree>
  </p:cSld>
  <p:clrMapOvr>
    <a:masterClrMapping/>
  </p:clrMapOvr>
  <p:transition spd="slow">
    <p:pull dir="ru"/>
  </p:transition>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rnd" cmpd="sng" algn="ctr">
          <a:solidFill>
            <a:srgbClr val="007A77"/>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chemeClr val="hlink"/>
          </a:buClr>
          <a:buSzTx/>
          <a:buFontTx/>
          <a:buNone/>
          <a:tabLst/>
          <a:defRPr kumimoji="0" lang="zh-CN" altLang="en-US" sz="14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Arch_Lab</Template>
  <TotalTime>119828</TotalTime>
  <Words>8288</Words>
  <Application>Microsoft Macintosh PowerPoint</Application>
  <PresentationFormat>On-screen Show (4:3)</PresentationFormat>
  <Paragraphs>804</Paragraphs>
  <Slides>81</Slides>
  <Notes>17</Notes>
  <HiddenSlides>0</HiddenSlides>
  <MMClips>0</MMClips>
  <ScaleCrop>false</ScaleCrop>
  <HeadingPairs>
    <vt:vector size="8" baseType="variant">
      <vt:variant>
        <vt:lpstr>Fonts Used</vt:lpstr>
      </vt:variant>
      <vt:variant>
        <vt:i4>14</vt:i4>
      </vt:variant>
      <vt:variant>
        <vt:lpstr>Theme</vt:lpstr>
      </vt:variant>
      <vt:variant>
        <vt:i4>6</vt:i4>
      </vt:variant>
      <vt:variant>
        <vt:lpstr>Embedded OLE Servers</vt:lpstr>
      </vt:variant>
      <vt:variant>
        <vt:i4>6</vt:i4>
      </vt:variant>
      <vt:variant>
        <vt:lpstr>Slide Titles</vt:lpstr>
      </vt:variant>
      <vt:variant>
        <vt:i4>81</vt:i4>
      </vt:variant>
    </vt:vector>
  </HeadingPairs>
  <TitlesOfParts>
    <vt:vector size="107" baseType="lpstr">
      <vt:lpstr>-apple-system</vt:lpstr>
      <vt:lpstr>CG Omega</vt:lpstr>
      <vt:lpstr>PingFang SC</vt:lpstr>
      <vt:lpstr>Times</vt:lpstr>
      <vt:lpstr>Arial</vt:lpstr>
      <vt:lpstr>Calibri</vt:lpstr>
      <vt:lpstr>Calibri Light</vt:lpstr>
      <vt:lpstr>Comic Sans MS</vt:lpstr>
      <vt:lpstr>Courier New</vt:lpstr>
      <vt:lpstr>Helvetica Neue</vt:lpstr>
      <vt:lpstr>Palatino</vt:lpstr>
      <vt:lpstr>Times New Roman</vt:lpstr>
      <vt:lpstr>Wingdings</vt:lpstr>
      <vt:lpstr>Wingdings 2</vt:lpstr>
      <vt:lpstr>1_Default Design</vt:lpstr>
      <vt:lpstr>自定义设计方案</vt:lpstr>
      <vt:lpstr>诗情画意</vt:lpstr>
      <vt:lpstr>1_诗情画意</vt:lpstr>
      <vt:lpstr>Office 主题</vt:lpstr>
      <vt:lpstr>SpringFestivalGreeting</vt:lpstr>
      <vt:lpstr>图片</vt:lpstr>
      <vt:lpstr>Picture2</vt:lpstr>
      <vt:lpstr>Word.Picture.8</vt:lpstr>
      <vt:lpstr>Equation</vt:lpstr>
      <vt:lpstr>位图图像</vt:lpstr>
      <vt:lpstr>Chart</vt:lpstr>
      <vt:lpstr>Ch2-2 How to improve cache  performance (cont.)</vt:lpstr>
      <vt:lpstr>How to Improve Cache Performance?</vt:lpstr>
      <vt:lpstr>1st  Hit Time Reduction Technique:  Small and Simple Caches</vt:lpstr>
      <vt:lpstr>Hit time varies with size and associativity</vt:lpstr>
      <vt:lpstr>2nd  Hit Time Reduction Technique:  Way Prediction </vt:lpstr>
      <vt:lpstr>3rd  Hit Time Reduction Technique:  Avoiding Address Translation during Indexing of the Cache</vt:lpstr>
      <vt:lpstr>TLBs</vt:lpstr>
      <vt:lpstr>Translation Look-Aside Buffers</vt:lpstr>
      <vt:lpstr>Fast hits by Avoiding Address Translation </vt:lpstr>
      <vt:lpstr>Virtual Addressed Cache</vt:lpstr>
      <vt:lpstr>Virtual cache </vt:lpstr>
      <vt:lpstr>Dealing with aliases</vt:lpstr>
      <vt:lpstr>Aliases problem with Virtual cache</vt:lpstr>
      <vt:lpstr>Overlap address translation and cache access (Virtual indexed, physically tagged) </vt:lpstr>
      <vt:lpstr>What’s the limitation?</vt:lpstr>
      <vt:lpstr>Example: Virtual indexed, physically tagged cache</vt:lpstr>
      <vt:lpstr>4th  Hit Time Reduction Technique:         Trace caches</vt:lpstr>
      <vt:lpstr>Why Trace Cache ?</vt:lpstr>
      <vt:lpstr>What’s Trace ?</vt:lpstr>
      <vt:lpstr>Whose propose ?</vt:lpstr>
      <vt:lpstr>Trace in CPU</vt:lpstr>
      <vt:lpstr>Instruction segment</vt:lpstr>
      <vt:lpstr>Pentium 4:  trace cache, 12 instr./per cycle </vt:lpstr>
      <vt:lpstr>How to Improve Cache Performance?</vt:lpstr>
      <vt:lpstr>1st  Increasing cache bandwidth:  Pipelined Caches </vt:lpstr>
      <vt:lpstr>2nd  Increasing cache bandwidth: Nonblocking Caches</vt:lpstr>
      <vt:lpstr>Performance of Nonblocking cache</vt:lpstr>
      <vt:lpstr>PowerPoint Presentation</vt:lpstr>
      <vt:lpstr>3nd  Increasing cache bandwidth:  Multibanked Caches</vt:lpstr>
      <vt:lpstr>PowerPoint Presentation</vt:lpstr>
      <vt:lpstr>Summary: Increase Cache Bandwidth</vt:lpstr>
      <vt:lpstr>How to Improve Cache Performance?</vt:lpstr>
      <vt:lpstr>1st Miss Penalty Reduction Technique: Multilevel Caches</vt:lpstr>
      <vt:lpstr>Parameter about Multilevel cache</vt:lpstr>
      <vt:lpstr>Two conceptions for two-level cache</vt:lpstr>
      <vt:lpstr>2nd Miss Penalty Reduction Technique: Critical Word First and Early Restart</vt:lpstr>
      <vt:lpstr>Example: Critical Word First</vt:lpstr>
      <vt:lpstr>3rd Miss Penalty Reduction Technique:  Giving Priority to Read Misses over Writes</vt:lpstr>
      <vt:lpstr>Write buffer</vt:lpstr>
      <vt:lpstr>4th Miss Penalty Reduction Technique:  Merging write Buffer</vt:lpstr>
      <vt:lpstr>Write merging</vt:lpstr>
      <vt:lpstr>Miss Penalty Reduction Technique:  Victim Caches</vt:lpstr>
      <vt:lpstr>The Victim Cache</vt:lpstr>
      <vt:lpstr>How to combine victim Cache ?</vt:lpstr>
      <vt:lpstr>Summary: Miss Penalty Reduction</vt:lpstr>
      <vt:lpstr> How to Improve Cache Performance?</vt:lpstr>
      <vt:lpstr>  Where misses come from?</vt:lpstr>
      <vt:lpstr>3Cs Absolute Miss Rate (SPEC92)</vt:lpstr>
      <vt:lpstr>3Cs Relative Miss Rate</vt:lpstr>
      <vt:lpstr>Reducing Cache Miss Rate</vt:lpstr>
      <vt:lpstr>Cache Organization?</vt:lpstr>
      <vt:lpstr>1st Miss Rate Reduction Technique: Larger Block Size (fixed size&amp;assoc)</vt:lpstr>
      <vt:lpstr>Miss Rate relates Block size</vt:lpstr>
      <vt:lpstr>Performance curve is U-shaped </vt:lpstr>
      <vt:lpstr>Example: Larger Block Size (C-26)</vt:lpstr>
      <vt:lpstr>PowerPoint Presentation</vt:lpstr>
      <vt:lpstr>2nd Miss Rate Reduction Technique:  Larger Caches</vt:lpstr>
      <vt:lpstr>Pro. Vs. cons for large caches</vt:lpstr>
      <vt:lpstr>3rd Miss Rate Reduction Technique:  Higher Associativity</vt:lpstr>
      <vt:lpstr>Associativity</vt:lpstr>
      <vt:lpstr>组相连问题：Associativity vs Cycle Time</vt:lpstr>
      <vt:lpstr>Avg. Memory Access Time vs. Miss Rate (P430)</vt:lpstr>
      <vt:lpstr>4th Miss Rate Reduction Technique: Way Prediction and Pseudo-Associative Cache</vt:lpstr>
      <vt:lpstr>Pseudo-Associative Cache  (column associative)</vt:lpstr>
      <vt:lpstr>Pseudo-Associative Cache</vt:lpstr>
      <vt:lpstr>4th Miss Rate Reduction Technique:  Compiler Optimizations</vt:lpstr>
      <vt:lpstr>Merging Arrays</vt:lpstr>
      <vt:lpstr>b. Loop Interchange</vt:lpstr>
      <vt:lpstr>c. Loop fusion</vt:lpstr>
      <vt:lpstr>分块</vt:lpstr>
      <vt:lpstr>d. Unoptimized Matrix Multiplication </vt:lpstr>
      <vt:lpstr>Blocking optimized Matrix Multiplication </vt:lpstr>
      <vt:lpstr>Reducing Conflict Misses by Blocking</vt:lpstr>
      <vt:lpstr>Summary of Compiler Optimizations to Reduce Cache Misses (by hand)</vt:lpstr>
      <vt:lpstr>Summary: Miss Rate Reduction</vt:lpstr>
      <vt:lpstr>How to Improve Cache Performance?</vt:lpstr>
      <vt:lpstr>1st Miss Penalty/Rate Reduction Technique: Hardware Prefetching of Inst.and data</vt:lpstr>
      <vt:lpstr>2nd Miss Penalty/Rate Reduction Technique:  Compiler-controlled prefetch</vt:lpstr>
      <vt:lpstr>Example (P307):  Compiler-controlled prefetch</vt:lpstr>
      <vt:lpstr>Example cont.:  Compiler-controlled prefetch</vt:lpstr>
      <vt:lpstr>PowerPoint Presentation</vt:lpstr>
    </vt:vector>
  </TitlesOfParts>
  <Company>zjucs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 22      How to improve cache performance (cont)</dc:title>
  <dc:creator>jxh</dc:creator>
  <cp:lastModifiedBy>Microsoft Office User</cp:lastModifiedBy>
  <cp:revision>178</cp:revision>
  <dcterms:created xsi:type="dcterms:W3CDTF">2008-10-30T15:40:15Z</dcterms:created>
  <dcterms:modified xsi:type="dcterms:W3CDTF">2024-10-12T01:44:13Z</dcterms:modified>
</cp:coreProperties>
</file>