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 id="2147483690" r:id="rId3"/>
  </p:sldMasterIdLst>
  <p:notesMasterIdLst>
    <p:notesMasterId r:id="rId49"/>
  </p:notesMasterIdLst>
  <p:sldIdLst>
    <p:sldId id="256" r:id="rId4"/>
    <p:sldId id="258" r:id="rId5"/>
    <p:sldId id="259" r:id="rId6"/>
    <p:sldId id="260" r:id="rId7"/>
    <p:sldId id="312" r:id="rId8"/>
    <p:sldId id="313" r:id="rId9"/>
    <p:sldId id="314" r:id="rId10"/>
    <p:sldId id="287" r:id="rId11"/>
    <p:sldId id="315" r:id="rId12"/>
    <p:sldId id="316" r:id="rId13"/>
    <p:sldId id="317" r:id="rId14"/>
    <p:sldId id="318" r:id="rId15"/>
    <p:sldId id="319" r:id="rId16"/>
    <p:sldId id="320" r:id="rId17"/>
    <p:sldId id="321" r:id="rId18"/>
    <p:sldId id="325" r:id="rId19"/>
    <p:sldId id="299" r:id="rId20"/>
    <p:sldId id="301" r:id="rId21"/>
    <p:sldId id="298" r:id="rId22"/>
    <p:sldId id="302" r:id="rId23"/>
    <p:sldId id="326" r:id="rId24"/>
    <p:sldId id="327" r:id="rId25"/>
    <p:sldId id="328" r:id="rId26"/>
    <p:sldId id="283" r:id="rId27"/>
    <p:sldId id="329" r:id="rId28"/>
    <p:sldId id="331" r:id="rId29"/>
    <p:sldId id="332" r:id="rId30"/>
    <p:sldId id="269" r:id="rId31"/>
    <p:sldId id="270" r:id="rId32"/>
    <p:sldId id="271" r:id="rId33"/>
    <p:sldId id="280" r:id="rId34"/>
    <p:sldId id="311" r:id="rId35"/>
    <p:sldId id="272" r:id="rId36"/>
    <p:sldId id="303" r:id="rId37"/>
    <p:sldId id="304" r:id="rId38"/>
    <p:sldId id="305" r:id="rId39"/>
    <p:sldId id="306" r:id="rId40"/>
    <p:sldId id="307" r:id="rId41"/>
    <p:sldId id="309" r:id="rId42"/>
    <p:sldId id="308" r:id="rId43"/>
    <p:sldId id="310" r:id="rId44"/>
    <p:sldId id="268" r:id="rId45"/>
    <p:sldId id="324" r:id="rId46"/>
    <p:sldId id="323" r:id="rId47"/>
    <p:sldId id="257" r:id="rId4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E2BB560-6633-472E-86A8-D6CD2949BF9A}">
          <p14:sldIdLst>
            <p14:sldId id="256"/>
            <p14:sldId id="258"/>
            <p14:sldId id="259"/>
            <p14:sldId id="260"/>
            <p14:sldId id="312"/>
            <p14:sldId id="313"/>
            <p14:sldId id="314"/>
            <p14:sldId id="287"/>
            <p14:sldId id="315"/>
            <p14:sldId id="316"/>
            <p14:sldId id="317"/>
            <p14:sldId id="318"/>
            <p14:sldId id="319"/>
            <p14:sldId id="320"/>
            <p14:sldId id="321"/>
            <p14:sldId id="325"/>
            <p14:sldId id="299"/>
            <p14:sldId id="301"/>
            <p14:sldId id="298"/>
            <p14:sldId id="302"/>
            <p14:sldId id="326"/>
            <p14:sldId id="327"/>
            <p14:sldId id="328"/>
            <p14:sldId id="283"/>
            <p14:sldId id="329"/>
            <p14:sldId id="331"/>
            <p14:sldId id="332"/>
            <p14:sldId id="269"/>
            <p14:sldId id="270"/>
            <p14:sldId id="271"/>
            <p14:sldId id="280"/>
            <p14:sldId id="311"/>
            <p14:sldId id="272"/>
            <p14:sldId id="303"/>
            <p14:sldId id="304"/>
            <p14:sldId id="305"/>
            <p14:sldId id="306"/>
            <p14:sldId id="307"/>
            <p14:sldId id="309"/>
            <p14:sldId id="308"/>
            <p14:sldId id="310"/>
            <p14:sldId id="268"/>
            <p14:sldId id="324"/>
            <p14:sldId id="323"/>
            <p14:sldId id="25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宗威旭" initials="宗威旭" lastIdx="1" clrIdx="0">
    <p:extLst>
      <p:ext uri="{19B8F6BF-5375-455C-9EA6-DF929625EA0E}">
        <p15:presenceInfo xmlns:p15="http://schemas.microsoft.com/office/powerpoint/2012/main" userId="ba98047ea49ed4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99"/>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02"/>
    <p:restoredTop sz="80360" autoAdjust="0"/>
  </p:normalViewPr>
  <p:slideViewPr>
    <p:cSldViewPr>
      <p:cViewPr varScale="1">
        <p:scale>
          <a:sx n="104" d="100"/>
          <a:sy n="104" d="100"/>
        </p:scale>
        <p:origin x="1760" y="19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18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commentAuthors" Target="commentAuthor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theme" Target="theme/theme1.xml"/><Relationship Id="rId5" Type="http://schemas.openxmlformats.org/officeDocument/2006/relationships/slide" Target="slides/slide2.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8" Type="http://schemas.openxmlformats.org/officeDocument/2006/relationships/slide" Target="slides/slide5.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FA232E-0D23-E744-A2E7-48CC2B10A8E9}" type="datetimeFigureOut">
              <a:rPr kumimoji="1" lang="zh-CN" altLang="en-US" smtClean="0"/>
              <a:t>2024/9/30</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B3A588-43E9-AC44-AC90-AB7B6B5540F3}" type="slidenum">
              <a:rPr kumimoji="1" lang="zh-CN" altLang="en-US" smtClean="0"/>
              <a:t>‹#›</a:t>
            </a:fld>
            <a:endParaRPr kumimoji="1" lang="zh-CN" altLang="en-US"/>
          </a:p>
        </p:txBody>
      </p:sp>
    </p:spTree>
    <p:extLst>
      <p:ext uri="{BB962C8B-B14F-4D97-AF65-F5344CB8AC3E}">
        <p14:creationId xmlns:p14="http://schemas.microsoft.com/office/powerpoint/2010/main" val="313781454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F9B3A588-43E9-AC44-AC90-AB7B6B5540F3}" type="slidenum">
              <a:rPr kumimoji="1" lang="zh-CN" altLang="en-US" smtClean="0"/>
              <a:t>5</a:t>
            </a:fld>
            <a:endParaRPr kumimoji="1" lang="zh-CN" altLang="en-US"/>
          </a:p>
        </p:txBody>
      </p:sp>
    </p:spTree>
    <p:extLst>
      <p:ext uri="{BB962C8B-B14F-4D97-AF65-F5344CB8AC3E}">
        <p14:creationId xmlns:p14="http://schemas.microsoft.com/office/powerpoint/2010/main" val="1577485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mepc</a:t>
            </a:r>
            <a:r>
              <a:rPr lang="en-US" altLang="zh-CN" dirty="0"/>
              <a:t> </a:t>
            </a:r>
            <a:r>
              <a:rPr lang="zh-CN" altLang="en-US" dirty="0"/>
              <a:t>记录发生异常</a:t>
            </a:r>
            <a:r>
              <a:rPr lang="en-US" altLang="zh-CN" dirty="0"/>
              <a:t>/</a:t>
            </a:r>
            <a:r>
              <a:rPr lang="zh-CN" altLang="en-US" dirty="0"/>
              <a:t>中断的指令地址，进入 </a:t>
            </a:r>
            <a:r>
              <a:rPr lang="en-US" altLang="zh-CN" dirty="0"/>
              <a:t>trap </a:t>
            </a:r>
            <a:r>
              <a:rPr lang="zh-CN" altLang="en-US" dirty="0"/>
              <a:t>后通过 </a:t>
            </a:r>
            <a:r>
              <a:rPr lang="en-US" altLang="zh-CN" dirty="0" err="1"/>
              <a:t>mepc</a:t>
            </a:r>
            <a:r>
              <a:rPr lang="en-US" altLang="zh-CN" dirty="0"/>
              <a:t> </a:t>
            </a:r>
            <a:r>
              <a:rPr lang="zh-CN" altLang="en-US" dirty="0"/>
              <a:t>中的值进行恢复。</a:t>
            </a:r>
            <a:endParaRPr lang="en-US" dirty="0"/>
          </a:p>
        </p:txBody>
      </p:sp>
      <p:sp>
        <p:nvSpPr>
          <p:cNvPr id="4" name="灯片编号占位符 3"/>
          <p:cNvSpPr>
            <a:spLocks noGrp="1"/>
          </p:cNvSpPr>
          <p:nvPr>
            <p:ph type="sldNum" sz="quarter" idx="5"/>
          </p:nvPr>
        </p:nvSpPr>
        <p:spPr/>
        <p:txBody>
          <a:bodyPr/>
          <a:lstStyle/>
          <a:p>
            <a:fld id="{F9B3A588-43E9-AC44-AC90-AB7B6B5540F3}" type="slidenum">
              <a:rPr kumimoji="1" lang="zh-CN" altLang="en-US" smtClean="0"/>
              <a:t>14</a:t>
            </a:fld>
            <a:endParaRPr kumimoji="1" lang="zh-CN" altLang="en-US"/>
          </a:p>
        </p:txBody>
      </p:sp>
    </p:spTree>
    <p:extLst>
      <p:ext uri="{BB962C8B-B14F-4D97-AF65-F5344CB8AC3E}">
        <p14:creationId xmlns:p14="http://schemas.microsoft.com/office/powerpoint/2010/main" val="24451377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err="1"/>
              <a:t>mtvec</a:t>
            </a:r>
            <a:r>
              <a:rPr lang="en-US" dirty="0"/>
              <a:t> </a:t>
            </a:r>
            <a:r>
              <a:rPr lang="zh-CN" altLang="en-US" dirty="0"/>
              <a:t>存储了异常处理跳转到 </a:t>
            </a:r>
            <a:r>
              <a:rPr lang="en-US" altLang="zh-CN" dirty="0"/>
              <a:t>trap </a:t>
            </a:r>
            <a:r>
              <a:rPr lang="zh-CN" altLang="en-US" dirty="0"/>
              <a:t>的基地址。</a:t>
            </a:r>
            <a:r>
              <a:rPr lang="en-US" altLang="zh-CN" dirty="0"/>
              <a:t>MODE </a:t>
            </a:r>
            <a:r>
              <a:rPr lang="zh-CN" altLang="en-US" dirty="0"/>
              <a:t>保存跳转的方式。</a:t>
            </a:r>
            <a:endParaRPr lang="en-US" altLang="zh-CN" dirty="0"/>
          </a:p>
          <a:p>
            <a:r>
              <a:rPr lang="en-US" altLang="zh-CN" dirty="0"/>
              <a:t>Direct</a:t>
            </a:r>
            <a:r>
              <a:rPr lang="zh-CN" altLang="en-US" dirty="0"/>
              <a:t>：我们实验采用的，直接跳转到 </a:t>
            </a:r>
            <a:r>
              <a:rPr lang="en-US" altLang="zh-CN" dirty="0"/>
              <a:t>BASE</a:t>
            </a:r>
            <a:r>
              <a:rPr lang="zh-CN" altLang="en-US" dirty="0"/>
              <a:t>。</a:t>
            </a:r>
            <a:endParaRPr lang="en-US" altLang="zh-CN" dirty="0"/>
          </a:p>
          <a:p>
            <a:r>
              <a:rPr lang="en-US" altLang="zh-CN" dirty="0"/>
              <a:t>Vectored</a:t>
            </a:r>
            <a:r>
              <a:rPr lang="zh-CN" altLang="en-US" dirty="0"/>
              <a:t>：异常和</a:t>
            </a:r>
            <a:r>
              <a:rPr lang="en-US" altLang="zh-CN" dirty="0"/>
              <a:t> direct </a:t>
            </a:r>
            <a:r>
              <a:rPr lang="zh-CN" altLang="en-US" dirty="0"/>
              <a:t>模式相同，中断处理不同。根据中断类型 </a:t>
            </a:r>
            <a:r>
              <a:rPr lang="en-US" altLang="zh-CN" dirty="0"/>
              <a:t>(cause) </a:t>
            </a:r>
            <a:r>
              <a:rPr lang="zh-CN" altLang="en-US" dirty="0"/>
              <a:t>的不同，跳转到不同的 </a:t>
            </a:r>
            <a:r>
              <a:rPr lang="en-US" altLang="zh-CN" dirty="0"/>
              <a:t>trap</a:t>
            </a:r>
            <a:r>
              <a:rPr lang="zh-CN" altLang="en-US" dirty="0"/>
              <a:t>，从而灵活处理不同类型的中断。</a:t>
            </a:r>
            <a:endParaRPr lang="en-US" dirty="0"/>
          </a:p>
        </p:txBody>
      </p:sp>
      <p:sp>
        <p:nvSpPr>
          <p:cNvPr id="4" name="灯片编号占位符 3"/>
          <p:cNvSpPr>
            <a:spLocks noGrp="1"/>
          </p:cNvSpPr>
          <p:nvPr>
            <p:ph type="sldNum" sz="quarter" idx="5"/>
          </p:nvPr>
        </p:nvSpPr>
        <p:spPr/>
        <p:txBody>
          <a:bodyPr/>
          <a:lstStyle/>
          <a:p>
            <a:fld id="{F9B3A588-43E9-AC44-AC90-AB7B6B5540F3}" type="slidenum">
              <a:rPr kumimoji="1" lang="zh-CN" altLang="en-US" smtClean="0"/>
              <a:t>15</a:t>
            </a:fld>
            <a:endParaRPr kumimoji="1" lang="zh-CN" altLang="en-US"/>
          </a:p>
        </p:txBody>
      </p:sp>
    </p:spTree>
    <p:extLst>
      <p:ext uri="{BB962C8B-B14F-4D97-AF65-F5344CB8AC3E}">
        <p14:creationId xmlns:p14="http://schemas.microsoft.com/office/powerpoint/2010/main" val="20286279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F9B3A588-43E9-AC44-AC90-AB7B6B5540F3}" type="slidenum">
              <a:rPr kumimoji="1" lang="zh-CN" altLang="en-US" smtClean="0"/>
              <a:t>16</a:t>
            </a:fld>
            <a:endParaRPr kumimoji="1" lang="zh-CN" altLang="en-US"/>
          </a:p>
        </p:txBody>
      </p:sp>
    </p:spTree>
    <p:extLst>
      <p:ext uri="{BB962C8B-B14F-4D97-AF65-F5344CB8AC3E}">
        <p14:creationId xmlns:p14="http://schemas.microsoft.com/office/powerpoint/2010/main" val="3134996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我们实验使用的三条指令作为例子讲解</a:t>
            </a:r>
            <a:endParaRPr lang="en-US" dirty="0"/>
          </a:p>
        </p:txBody>
      </p:sp>
      <p:sp>
        <p:nvSpPr>
          <p:cNvPr id="4" name="灯片编号占位符 3"/>
          <p:cNvSpPr>
            <a:spLocks noGrp="1"/>
          </p:cNvSpPr>
          <p:nvPr>
            <p:ph type="sldNum" sz="quarter" idx="5"/>
          </p:nvPr>
        </p:nvSpPr>
        <p:spPr/>
        <p:txBody>
          <a:bodyPr/>
          <a:lstStyle/>
          <a:p>
            <a:fld id="{F9B3A588-43E9-AC44-AC90-AB7B6B5540F3}" type="slidenum">
              <a:rPr kumimoji="1" lang="zh-CN" altLang="en-US" smtClean="0"/>
              <a:t>17</a:t>
            </a:fld>
            <a:endParaRPr kumimoji="1" lang="zh-CN" altLang="en-US"/>
          </a:p>
        </p:txBody>
      </p:sp>
    </p:spTree>
    <p:extLst>
      <p:ext uri="{BB962C8B-B14F-4D97-AF65-F5344CB8AC3E}">
        <p14:creationId xmlns:p14="http://schemas.microsoft.com/office/powerpoint/2010/main" val="1855494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a:t>
            </a:r>
            <a:r>
              <a:rPr lang="en-US" altLang="zh-CN" dirty="0" err="1"/>
              <a:t>ecall</a:t>
            </a:r>
            <a:r>
              <a:rPr lang="zh-CN" altLang="en-US" dirty="0"/>
              <a:t>进入 </a:t>
            </a:r>
            <a:r>
              <a:rPr lang="en-US" altLang="zh-CN" dirty="0"/>
              <a:t>trap</a:t>
            </a:r>
            <a:r>
              <a:rPr lang="zh-CN" altLang="en-US" dirty="0"/>
              <a:t>，通过</a:t>
            </a:r>
            <a:r>
              <a:rPr lang="en-US" altLang="zh-CN" dirty="0" err="1"/>
              <a:t>mret</a:t>
            </a:r>
            <a:r>
              <a:rPr lang="zh-CN" altLang="en-US" dirty="0"/>
              <a:t>返回程序。</a:t>
            </a:r>
            <a:endParaRPr lang="en-US" altLang="zh-CN" dirty="0"/>
          </a:p>
          <a:p>
            <a:r>
              <a:rPr lang="en-US" altLang="zh-CN" dirty="0" err="1"/>
              <a:t>ecall</a:t>
            </a:r>
            <a:r>
              <a:rPr lang="en-US" altLang="zh-CN" dirty="0"/>
              <a:t> </a:t>
            </a:r>
            <a:r>
              <a:rPr lang="zh-CN" altLang="en-US" dirty="0"/>
              <a:t>进入 </a:t>
            </a:r>
            <a:r>
              <a:rPr lang="en-US" altLang="zh-CN" dirty="0"/>
              <a:t>trap </a:t>
            </a:r>
            <a:r>
              <a:rPr lang="zh-CN" altLang="en-US" dirty="0"/>
              <a:t>后正确返回的地址是如何定位的？如果返回到 </a:t>
            </a:r>
            <a:r>
              <a:rPr lang="en-US" altLang="zh-CN" dirty="0" err="1"/>
              <a:t>ecall</a:t>
            </a:r>
            <a:r>
              <a:rPr lang="zh-CN" altLang="en-US" dirty="0"/>
              <a:t>，那么会循环调用。这个是在软件层面实现的，可以看我们 </a:t>
            </a:r>
            <a:r>
              <a:rPr lang="en-US" altLang="zh-CN" dirty="0"/>
              <a:t>trap </a:t>
            </a:r>
            <a:r>
              <a:rPr lang="zh-CN" altLang="en-US" dirty="0"/>
              <a:t>中的处理代码。</a:t>
            </a:r>
            <a:endParaRPr lang="en-US" dirty="0"/>
          </a:p>
        </p:txBody>
      </p:sp>
      <p:sp>
        <p:nvSpPr>
          <p:cNvPr id="4" name="灯片编号占位符 3"/>
          <p:cNvSpPr>
            <a:spLocks noGrp="1"/>
          </p:cNvSpPr>
          <p:nvPr>
            <p:ph type="sldNum" sz="quarter" idx="5"/>
          </p:nvPr>
        </p:nvSpPr>
        <p:spPr/>
        <p:txBody>
          <a:bodyPr/>
          <a:lstStyle/>
          <a:p>
            <a:fld id="{F9B3A588-43E9-AC44-AC90-AB7B6B5540F3}" type="slidenum">
              <a:rPr kumimoji="1" lang="zh-CN" altLang="en-US" smtClean="0"/>
              <a:t>18</a:t>
            </a:fld>
            <a:endParaRPr kumimoji="1" lang="zh-CN" altLang="en-US"/>
          </a:p>
        </p:txBody>
      </p:sp>
    </p:spTree>
    <p:extLst>
      <p:ext uri="{BB962C8B-B14F-4D97-AF65-F5344CB8AC3E}">
        <p14:creationId xmlns:p14="http://schemas.microsoft.com/office/powerpoint/2010/main" val="40894189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US" altLang="zh-CN" sz="1800" dirty="0">
              <a:latin typeface="+mn-ea"/>
              <a:ea typeface="+mn-ea"/>
            </a:endParaRPr>
          </a:p>
          <a:p>
            <a:endParaRPr lang="zh-CN" altLang="en-US" dirty="0"/>
          </a:p>
        </p:txBody>
      </p:sp>
      <p:sp>
        <p:nvSpPr>
          <p:cNvPr id="4" name="Slide Number Placeholder 3"/>
          <p:cNvSpPr>
            <a:spLocks noGrp="1"/>
          </p:cNvSpPr>
          <p:nvPr>
            <p:ph type="sldNum" sz="quarter" idx="10"/>
          </p:nvPr>
        </p:nvSpPr>
        <p:spPr/>
        <p:txBody>
          <a:bodyPr/>
          <a:lstStyle/>
          <a:p>
            <a:fld id="{F9B3A588-43E9-AC44-AC90-AB7B6B5540F3}" type="slidenum">
              <a:rPr kumimoji="1" lang="zh-CN" altLang="en-US" smtClean="0"/>
              <a:t>19</a:t>
            </a:fld>
            <a:endParaRPr kumimoji="1" lang="zh-CN" altLang="en-US"/>
          </a:p>
        </p:txBody>
      </p:sp>
    </p:spTree>
    <p:extLst>
      <p:ext uri="{BB962C8B-B14F-4D97-AF65-F5344CB8AC3E}">
        <p14:creationId xmlns:p14="http://schemas.microsoft.com/office/powerpoint/2010/main" val="2152911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zh-CN" altLang="en-US" sz="1800" dirty="0">
                <a:latin typeface="+mn-ea"/>
                <a:ea typeface="+mn-ea"/>
              </a:rPr>
              <a:t>非法指令</a:t>
            </a:r>
            <a:endParaRPr lang="en-US" altLang="zh-CN" sz="1800" dirty="0">
              <a:latin typeface="+mn-ea"/>
              <a:ea typeface="+mn-ea"/>
            </a:endParaRPr>
          </a:p>
          <a:p>
            <a:pPr lvl="0"/>
            <a:r>
              <a:rPr lang="en-US" altLang="zh-CN" sz="1800" dirty="0">
                <a:latin typeface="+mn-ea"/>
                <a:ea typeface="+mn-ea"/>
              </a:rPr>
              <a:t>ECALL</a:t>
            </a:r>
          </a:p>
          <a:p>
            <a:pPr lvl="0"/>
            <a:r>
              <a:rPr lang="en-US" altLang="zh-CN" sz="1800" dirty="0">
                <a:latin typeface="+mn-ea"/>
                <a:ea typeface="+mn-ea"/>
              </a:rPr>
              <a:t>L/S</a:t>
            </a:r>
            <a:r>
              <a:rPr lang="zh-CN" altLang="en-US" sz="1800" dirty="0">
                <a:latin typeface="+mn-ea"/>
                <a:ea typeface="+mn-ea"/>
              </a:rPr>
              <a:t> 地址超范围</a:t>
            </a:r>
            <a:endParaRPr lang="en-US" altLang="zh-CN" sz="1800" dirty="0">
              <a:latin typeface="+mn-ea"/>
              <a:ea typeface="+mn-ea"/>
            </a:endParaRPr>
          </a:p>
          <a:p>
            <a:endParaRPr lang="zh-CN" altLang="en-US" dirty="0"/>
          </a:p>
        </p:txBody>
      </p:sp>
      <p:sp>
        <p:nvSpPr>
          <p:cNvPr id="4" name="Slide Number Placeholder 3"/>
          <p:cNvSpPr>
            <a:spLocks noGrp="1"/>
          </p:cNvSpPr>
          <p:nvPr>
            <p:ph type="sldNum" sz="quarter" idx="10"/>
          </p:nvPr>
        </p:nvSpPr>
        <p:spPr/>
        <p:txBody>
          <a:bodyPr/>
          <a:lstStyle/>
          <a:p>
            <a:fld id="{F9B3A588-43E9-AC44-AC90-AB7B6B5540F3}" type="slidenum">
              <a:rPr kumimoji="1" lang="zh-CN" altLang="en-US" smtClean="0"/>
              <a:t>20</a:t>
            </a:fld>
            <a:endParaRPr kumimoji="1" lang="zh-CN" altLang="en-US"/>
          </a:p>
        </p:txBody>
      </p:sp>
    </p:spTree>
    <p:extLst>
      <p:ext uri="{BB962C8B-B14F-4D97-AF65-F5344CB8AC3E}">
        <p14:creationId xmlns:p14="http://schemas.microsoft.com/office/powerpoint/2010/main" val="770525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在流水线</a:t>
            </a:r>
            <a:r>
              <a:rPr lang="en-US" altLang="zh-CN" dirty="0"/>
              <a:t>CPU</a:t>
            </a:r>
            <a:r>
              <a:rPr lang="zh-CN" altLang="en-US" dirty="0"/>
              <a:t>中，我们应该如何正确的报异常？</a:t>
            </a:r>
            <a:endParaRPr lang="en-US" dirty="0"/>
          </a:p>
        </p:txBody>
      </p:sp>
      <p:sp>
        <p:nvSpPr>
          <p:cNvPr id="4" name="灯片编号占位符 3"/>
          <p:cNvSpPr>
            <a:spLocks noGrp="1"/>
          </p:cNvSpPr>
          <p:nvPr>
            <p:ph type="sldNum" sz="quarter" idx="5"/>
          </p:nvPr>
        </p:nvSpPr>
        <p:spPr/>
        <p:txBody>
          <a:bodyPr/>
          <a:lstStyle/>
          <a:p>
            <a:fld id="{F9B3A588-43E9-AC44-AC90-AB7B6B5540F3}" type="slidenum">
              <a:rPr kumimoji="1" lang="zh-CN" altLang="en-US" smtClean="0"/>
              <a:t>21</a:t>
            </a:fld>
            <a:endParaRPr kumimoji="1" lang="zh-CN" altLang="en-US"/>
          </a:p>
        </p:txBody>
      </p:sp>
    </p:spTree>
    <p:extLst>
      <p:ext uri="{BB962C8B-B14F-4D97-AF65-F5344CB8AC3E}">
        <p14:creationId xmlns:p14="http://schemas.microsoft.com/office/powerpoint/2010/main" val="36370798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如果我们尽早抛出异常，是否会产生问题？</a:t>
            </a:r>
            <a:endParaRPr lang="en-US" altLang="zh-CN" dirty="0"/>
          </a:p>
          <a:p>
            <a:r>
              <a:rPr lang="en-US" altLang="zh-CN" dirty="0"/>
              <a:t>Inst 0</a:t>
            </a:r>
            <a:r>
              <a:rPr lang="zh-CN" altLang="en-US" dirty="0"/>
              <a:t>是有异常的指令，但是首先被检测出的是 </a:t>
            </a:r>
            <a:r>
              <a:rPr lang="en-US" altLang="zh-CN" dirty="0"/>
              <a:t>inst1.</a:t>
            </a:r>
          </a:p>
        </p:txBody>
      </p:sp>
      <p:sp>
        <p:nvSpPr>
          <p:cNvPr id="4" name="灯片编号占位符 3"/>
          <p:cNvSpPr>
            <a:spLocks noGrp="1"/>
          </p:cNvSpPr>
          <p:nvPr>
            <p:ph type="sldNum" sz="quarter" idx="5"/>
          </p:nvPr>
        </p:nvSpPr>
        <p:spPr/>
        <p:txBody>
          <a:bodyPr/>
          <a:lstStyle/>
          <a:p>
            <a:fld id="{F9B3A588-43E9-AC44-AC90-AB7B6B5540F3}" type="slidenum">
              <a:rPr kumimoji="1" lang="zh-CN" altLang="en-US" smtClean="0"/>
              <a:t>22</a:t>
            </a:fld>
            <a:endParaRPr kumimoji="1" lang="zh-CN" altLang="en-US"/>
          </a:p>
        </p:txBody>
      </p:sp>
    </p:spTree>
    <p:extLst>
      <p:ext uri="{BB962C8B-B14F-4D97-AF65-F5344CB8AC3E}">
        <p14:creationId xmlns:p14="http://schemas.microsoft.com/office/powerpoint/2010/main" val="2863838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所以，我们选择在</a:t>
            </a:r>
            <a:r>
              <a:rPr lang="en-US" altLang="zh-CN" dirty="0">
                <a:solidFill>
                  <a:schemeClr val="dk1"/>
                </a:solidFill>
              </a:rPr>
              <a:t>WB</a:t>
            </a:r>
            <a:r>
              <a:rPr lang="zh-CN" altLang="en-US" dirty="0">
                <a:solidFill>
                  <a:schemeClr val="dk1"/>
                </a:solidFill>
              </a:rPr>
              <a:t>阶段报出异常，写回指令报出异常的同时，清空所有流水级的缓存，并将</a:t>
            </a:r>
            <a:r>
              <a:rPr lang="en-US" altLang="zh-CN" dirty="0">
                <a:solidFill>
                  <a:schemeClr val="dk1"/>
                </a:solidFill>
              </a:rPr>
              <a:t>PC</a:t>
            </a:r>
            <a:r>
              <a:rPr lang="zh-CN" altLang="en-US" dirty="0">
                <a:solidFill>
                  <a:schemeClr val="dk1"/>
                </a:solidFill>
              </a:rPr>
              <a:t>置为异常入口地址。</a:t>
            </a:r>
          </a:p>
        </p:txBody>
      </p:sp>
      <p:sp>
        <p:nvSpPr>
          <p:cNvPr id="4" name="灯片编号占位符 3"/>
          <p:cNvSpPr>
            <a:spLocks noGrp="1"/>
          </p:cNvSpPr>
          <p:nvPr>
            <p:ph type="sldNum" sz="quarter" idx="5"/>
          </p:nvPr>
        </p:nvSpPr>
        <p:spPr/>
        <p:txBody>
          <a:bodyPr/>
          <a:lstStyle/>
          <a:p>
            <a:fld id="{F9B3A588-43E9-AC44-AC90-AB7B6B5540F3}" type="slidenum">
              <a:rPr kumimoji="1" lang="zh-CN" altLang="en-US" smtClean="0"/>
              <a:t>23</a:t>
            </a:fld>
            <a:endParaRPr kumimoji="1" lang="zh-CN" altLang="en-US"/>
          </a:p>
        </p:txBody>
      </p:sp>
    </p:spTree>
    <p:extLst>
      <p:ext uri="{BB962C8B-B14F-4D97-AF65-F5344CB8AC3E}">
        <p14:creationId xmlns:p14="http://schemas.microsoft.com/office/powerpoint/2010/main" val="25125250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N" dirty="0"/>
              <a:t>异常</a:t>
            </a:r>
            <a:r>
              <a:rPr lang="zh-CN" altLang="en-US" dirty="0"/>
              <a:t>和中断的区别。</a:t>
            </a:r>
            <a:endParaRPr lang="en-US" altLang="zh-CN" dirty="0"/>
          </a:p>
          <a:p>
            <a:r>
              <a:rPr lang="zh-CN" altLang="en-US" dirty="0"/>
              <a:t>异常来自于</a:t>
            </a:r>
            <a:r>
              <a:rPr lang="en-US" altLang="zh-CN" dirty="0"/>
              <a:t>CPU</a:t>
            </a:r>
            <a:r>
              <a:rPr lang="zh-CN" altLang="en-US" dirty="0"/>
              <a:t>指令执行过程，是程序内部原因，例如非法指令，地址越界，计算异常，缺页异常。中断来自于</a:t>
            </a:r>
            <a:r>
              <a:rPr lang="en-US" altLang="zh-CN" dirty="0"/>
              <a:t>CPU</a:t>
            </a:r>
            <a:r>
              <a:rPr lang="zh-CN" altLang="en-US" dirty="0"/>
              <a:t>外部的设备，例如键盘输入，计时器等等。</a:t>
            </a:r>
            <a:endParaRPr lang="en-US" altLang="zh-CN" dirty="0"/>
          </a:p>
          <a:p>
            <a:r>
              <a:rPr lang="zh-CN" altLang="en-US" dirty="0"/>
              <a:t>异常往往是同步的，随着</a:t>
            </a:r>
            <a:r>
              <a:rPr lang="en-US" altLang="zh-CN" dirty="0"/>
              <a:t>CPU</a:t>
            </a:r>
            <a:r>
              <a:rPr lang="zh-CN" altLang="en-US" dirty="0"/>
              <a:t>指令的执行发生，往往和</a:t>
            </a:r>
            <a:r>
              <a:rPr lang="en-US" altLang="zh-CN" dirty="0"/>
              <a:t>CPU</a:t>
            </a:r>
            <a:r>
              <a:rPr lang="zh-CN" altLang="en-US" dirty="0"/>
              <a:t>时钟周期是同步的。中断往往是异步的，可能发生在指令执行的任意时刻。</a:t>
            </a:r>
            <a:endParaRPr lang="en-US" altLang="zh-CN" dirty="0"/>
          </a:p>
          <a:p>
            <a:r>
              <a:rPr lang="zh-CN" altLang="en-US" dirty="0"/>
              <a:t>异常处理之后，（硬件层面上）会跳会原先的指令。因为这条指令原本没有执行完，例如对于缺页异常，在把页加载到内存之后应该重新执行指令。</a:t>
            </a:r>
            <a:endParaRPr lang="en-US" altLang="zh-CN" dirty="0"/>
          </a:p>
          <a:p>
            <a:r>
              <a:rPr lang="zh-CN" altLang="en-US" dirty="0"/>
              <a:t>中断处理之后，应该跳到下一条指令。因为被中断的指令会在处理中断之前执行完。</a:t>
            </a:r>
            <a:endParaRPr lang="en-US" altLang="zh-CN" dirty="0"/>
          </a:p>
          <a:p>
            <a:r>
              <a:rPr lang="zh-CN" altLang="en-US" dirty="0"/>
              <a:t>问题：如果异常指令恰好被中断了，应该是什么样的情况。</a:t>
            </a:r>
            <a:endParaRPr lang="en-US" altLang="zh-CN" dirty="0"/>
          </a:p>
        </p:txBody>
      </p:sp>
      <p:sp>
        <p:nvSpPr>
          <p:cNvPr id="4" name="Slide Number Placeholder 3"/>
          <p:cNvSpPr>
            <a:spLocks noGrp="1"/>
          </p:cNvSpPr>
          <p:nvPr>
            <p:ph type="sldNum" sz="quarter" idx="5"/>
          </p:nvPr>
        </p:nvSpPr>
        <p:spPr/>
        <p:txBody>
          <a:bodyPr/>
          <a:lstStyle/>
          <a:p>
            <a:fld id="{F9B3A588-43E9-AC44-AC90-AB7B6B5540F3}" type="slidenum">
              <a:rPr kumimoji="1" lang="zh-CN" altLang="en-US" smtClean="0"/>
              <a:t>6</a:t>
            </a:fld>
            <a:endParaRPr kumimoji="1" lang="zh-CN" altLang="en-US"/>
          </a:p>
        </p:txBody>
      </p:sp>
    </p:spTree>
    <p:extLst>
      <p:ext uri="{BB962C8B-B14F-4D97-AF65-F5344CB8AC3E}">
        <p14:creationId xmlns:p14="http://schemas.microsoft.com/office/powerpoint/2010/main" val="29733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RISC V </a:t>
            </a:r>
            <a:r>
              <a:rPr lang="zh-CN" altLang="en-US" dirty="0"/>
              <a:t>中存在不同的特权级别。每个级别的核心区别是，操作权限不同。从</a:t>
            </a:r>
            <a:r>
              <a:rPr lang="en-US" altLang="zh-CN" dirty="0"/>
              <a:t>U</a:t>
            </a:r>
            <a:r>
              <a:rPr lang="zh-CN" altLang="en-US" dirty="0"/>
              <a:t>，</a:t>
            </a:r>
            <a:r>
              <a:rPr lang="en-US" altLang="zh-CN" dirty="0"/>
              <a:t>S</a:t>
            </a:r>
            <a:r>
              <a:rPr lang="zh-CN" altLang="en-US" dirty="0"/>
              <a:t>，</a:t>
            </a:r>
            <a:r>
              <a:rPr lang="en-US" altLang="zh-CN" dirty="0"/>
              <a:t>M</a:t>
            </a:r>
            <a:r>
              <a:rPr lang="zh-CN" altLang="en-US" dirty="0"/>
              <a:t>依次增高。这是为了满足不同的安全性需求。</a:t>
            </a:r>
            <a:endParaRPr lang="en-US" altLang="zh-CN" dirty="0"/>
          </a:p>
          <a:p>
            <a:r>
              <a:rPr lang="en-US" altLang="zh-CN" dirty="0"/>
              <a:t>U</a:t>
            </a:r>
            <a:r>
              <a:rPr lang="zh-CN" altLang="en-US" dirty="0"/>
              <a:t>，</a:t>
            </a:r>
            <a:r>
              <a:rPr lang="en-US" altLang="zh-CN" dirty="0"/>
              <a:t>S </a:t>
            </a:r>
            <a:r>
              <a:rPr lang="zh-CN" altLang="en-US" dirty="0"/>
              <a:t>级别分别为用户，操作系统提供支持。</a:t>
            </a:r>
            <a:r>
              <a:rPr lang="en-US" altLang="zh-CN" dirty="0"/>
              <a:t>M </a:t>
            </a:r>
            <a:r>
              <a:rPr lang="zh-CN" altLang="en-US" dirty="0"/>
              <a:t>级别具有最高的硬件资源操作权限，</a:t>
            </a:r>
            <a:r>
              <a:rPr lang="zh-CN" altLang="en-US" sz="1200" b="0" i="0" kern="1200" dirty="0">
                <a:solidFill>
                  <a:schemeClr val="tx1"/>
                </a:solidFill>
                <a:effectLst/>
                <a:latin typeface="+mn-lt"/>
                <a:ea typeface="+mn-ea"/>
                <a:cs typeface="+mn-cs"/>
              </a:rPr>
              <a:t>也是唯一所有标准 </a:t>
            </a:r>
            <a:r>
              <a:rPr lang="en-US" altLang="zh-CN" sz="1200" b="0" i="0" kern="1200" dirty="0">
                <a:solidFill>
                  <a:schemeClr val="tx1"/>
                </a:solidFill>
                <a:effectLst/>
                <a:latin typeface="+mn-lt"/>
                <a:ea typeface="+mn-ea"/>
                <a:cs typeface="+mn-cs"/>
              </a:rPr>
              <a:t>RISC-V </a:t>
            </a:r>
            <a:r>
              <a:rPr lang="zh-CN" altLang="en-US" sz="1200" b="0" i="0" kern="1200" dirty="0">
                <a:solidFill>
                  <a:schemeClr val="tx1"/>
                </a:solidFill>
                <a:effectLst/>
                <a:latin typeface="+mn-lt"/>
                <a:ea typeface="+mn-ea"/>
                <a:cs typeface="+mn-cs"/>
              </a:rPr>
              <a:t>处理器都必须实现的权限模式。</a:t>
            </a:r>
            <a:endParaRPr lang="en-US" altLang="zh-CN" dirty="0"/>
          </a:p>
          <a:p>
            <a:r>
              <a:rPr lang="zh-CN" altLang="en-US" dirty="0"/>
              <a:t>处理异常需要 </a:t>
            </a:r>
            <a:r>
              <a:rPr lang="en-US" altLang="zh-CN" dirty="0"/>
              <a:t>trap handler</a:t>
            </a:r>
            <a:r>
              <a:rPr lang="zh-CN" altLang="en-US" dirty="0"/>
              <a:t>，这可能就会需要切换到更高的特权级别。</a:t>
            </a:r>
            <a:endParaRPr lang="en-US" altLang="zh-CN" dirty="0"/>
          </a:p>
          <a:p>
            <a:r>
              <a:rPr lang="zh-CN" altLang="en-US" dirty="0"/>
              <a:t>注意：异常处理的控制权不会交给更低的级别进行处理。例如，</a:t>
            </a:r>
            <a:r>
              <a:rPr lang="en-US" altLang="zh-CN" dirty="0"/>
              <a:t>M </a:t>
            </a:r>
            <a:r>
              <a:rPr lang="zh-CN" altLang="en-US" dirty="0"/>
              <a:t>级别的异常处理在 </a:t>
            </a:r>
            <a:r>
              <a:rPr lang="en-US" altLang="zh-CN" dirty="0"/>
              <a:t>M </a:t>
            </a:r>
            <a:r>
              <a:rPr lang="zh-CN" altLang="en-US" dirty="0"/>
              <a:t>级进行。</a:t>
            </a:r>
            <a:r>
              <a:rPr lang="en-US" altLang="zh-CN" dirty="0"/>
              <a:t>S </a:t>
            </a:r>
            <a:r>
              <a:rPr lang="zh-CN" altLang="en-US" dirty="0"/>
              <a:t>级别的异常处理可以在 </a:t>
            </a:r>
            <a:r>
              <a:rPr lang="en-US" altLang="zh-CN" dirty="0"/>
              <a:t>M</a:t>
            </a:r>
            <a:r>
              <a:rPr lang="zh-CN" altLang="en-US" dirty="0"/>
              <a:t>，</a:t>
            </a:r>
            <a:r>
              <a:rPr lang="en-US" altLang="zh-CN" dirty="0"/>
              <a:t>S </a:t>
            </a:r>
            <a:r>
              <a:rPr lang="zh-CN" altLang="en-US" dirty="0"/>
              <a:t>级进行，但不可能切换到</a:t>
            </a:r>
            <a:r>
              <a:rPr lang="en-US" altLang="zh-CN" dirty="0"/>
              <a:t> U </a:t>
            </a:r>
            <a:r>
              <a:rPr lang="zh-CN" altLang="en-US" dirty="0"/>
              <a:t>级进行。</a:t>
            </a:r>
            <a:endParaRPr lang="en-US" altLang="zh-CN" dirty="0"/>
          </a:p>
          <a:p>
            <a:r>
              <a:rPr lang="zh-CN" altLang="en-US" dirty="0"/>
              <a:t>我们的实验都是在 </a:t>
            </a:r>
            <a:r>
              <a:rPr lang="en-US" altLang="zh-CN" dirty="0"/>
              <a:t>M </a:t>
            </a:r>
            <a:r>
              <a:rPr lang="zh-CN" altLang="en-US" dirty="0"/>
              <a:t>级别进行。</a:t>
            </a:r>
            <a:endParaRPr lang="en-US" dirty="0"/>
          </a:p>
        </p:txBody>
      </p:sp>
      <p:sp>
        <p:nvSpPr>
          <p:cNvPr id="4" name="灯片编号占位符 3"/>
          <p:cNvSpPr>
            <a:spLocks noGrp="1"/>
          </p:cNvSpPr>
          <p:nvPr>
            <p:ph type="sldNum" sz="quarter" idx="5"/>
          </p:nvPr>
        </p:nvSpPr>
        <p:spPr/>
        <p:txBody>
          <a:bodyPr/>
          <a:lstStyle/>
          <a:p>
            <a:fld id="{F9B3A588-43E9-AC44-AC90-AB7B6B5540F3}" type="slidenum">
              <a:rPr kumimoji="1" lang="zh-CN" altLang="en-US" smtClean="0"/>
              <a:t>7</a:t>
            </a:fld>
            <a:endParaRPr kumimoji="1" lang="zh-CN" altLang="en-US"/>
          </a:p>
        </p:txBody>
      </p:sp>
    </p:spTree>
    <p:extLst>
      <p:ext uri="{BB962C8B-B14F-4D97-AF65-F5344CB8AC3E}">
        <p14:creationId xmlns:p14="http://schemas.microsoft.com/office/powerpoint/2010/main" val="891925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三种特权级别不同的 </a:t>
            </a:r>
            <a:r>
              <a:rPr lang="en-US" altLang="zh-CN" dirty="0"/>
              <a:t>encoding</a:t>
            </a:r>
            <a:r>
              <a:rPr lang="zh-CN" altLang="en-US" dirty="0"/>
              <a:t>。不同的系统支持不同层级的特权级别。感兴趣可以了解一下。</a:t>
            </a:r>
            <a:endParaRPr lang="en-US" altLang="zh-CN" dirty="0"/>
          </a:p>
          <a:p>
            <a:r>
              <a:rPr lang="zh-CN" altLang="en-US" dirty="0"/>
              <a:t>除了三种基本的特权级别，还有其他的模式，比如 </a:t>
            </a:r>
            <a:r>
              <a:rPr lang="en-US" sz="1200" b="0" i="0" kern="1200" dirty="0">
                <a:solidFill>
                  <a:schemeClr val="tx1"/>
                </a:solidFill>
                <a:effectLst/>
                <a:latin typeface="+mn-lt"/>
                <a:ea typeface="+mn-ea"/>
                <a:cs typeface="+mn-cs"/>
              </a:rPr>
              <a:t>Hypervisor, Debug </a:t>
            </a:r>
            <a:r>
              <a:rPr lang="zh-CN" altLang="en-US" sz="1200" b="0" i="0" kern="1200" dirty="0">
                <a:solidFill>
                  <a:schemeClr val="tx1"/>
                </a:solidFill>
                <a:effectLst/>
                <a:latin typeface="+mn-lt"/>
                <a:ea typeface="+mn-ea"/>
                <a:cs typeface="+mn-cs"/>
              </a:rPr>
              <a:t>模式。</a:t>
            </a:r>
            <a:endParaRPr lang="en-US" altLang="zh-CN" i="0" dirty="0"/>
          </a:p>
          <a:p>
            <a:endParaRPr lang="en-US" dirty="0"/>
          </a:p>
        </p:txBody>
      </p:sp>
      <p:sp>
        <p:nvSpPr>
          <p:cNvPr id="4" name="灯片编号占位符 3"/>
          <p:cNvSpPr>
            <a:spLocks noGrp="1"/>
          </p:cNvSpPr>
          <p:nvPr>
            <p:ph type="sldNum" sz="quarter" idx="5"/>
          </p:nvPr>
        </p:nvSpPr>
        <p:spPr/>
        <p:txBody>
          <a:bodyPr/>
          <a:lstStyle/>
          <a:p>
            <a:fld id="{F9B3A588-43E9-AC44-AC90-AB7B6B5540F3}" type="slidenum">
              <a:rPr kumimoji="1" lang="zh-CN" altLang="en-US" smtClean="0"/>
              <a:t>8</a:t>
            </a:fld>
            <a:endParaRPr kumimoji="1" lang="zh-CN" altLang="en-US"/>
          </a:p>
        </p:txBody>
      </p:sp>
    </p:spTree>
    <p:extLst>
      <p:ext uri="{BB962C8B-B14F-4D97-AF65-F5344CB8AC3E}">
        <p14:creationId xmlns:p14="http://schemas.microsoft.com/office/powerpoint/2010/main" val="4179329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异常处理需要在程序和 </a:t>
            </a:r>
            <a:r>
              <a:rPr lang="en-US" altLang="zh-CN" dirty="0"/>
              <a:t>trap handler </a:t>
            </a:r>
            <a:r>
              <a:rPr lang="zh-CN" altLang="en-US" dirty="0"/>
              <a:t>之间切换，在进入 </a:t>
            </a:r>
            <a:r>
              <a:rPr lang="en-US" altLang="zh-CN" dirty="0"/>
              <a:t>trap </a:t>
            </a:r>
            <a:r>
              <a:rPr lang="zh-CN" altLang="en-US" dirty="0"/>
              <a:t>之前，需要保存必要的 </a:t>
            </a:r>
            <a:r>
              <a:rPr lang="en-US" altLang="zh-CN" dirty="0"/>
              <a:t>CPU </a:t>
            </a:r>
            <a:r>
              <a:rPr lang="zh-CN" altLang="en-US" dirty="0"/>
              <a:t>执行状态。（可以类比操作系统的进程上下文切换）</a:t>
            </a:r>
            <a:endParaRPr lang="en-US" altLang="zh-CN" dirty="0"/>
          </a:p>
          <a:p>
            <a:r>
              <a:rPr lang="zh-CN" altLang="en-US" dirty="0"/>
              <a:t>例如，</a:t>
            </a:r>
            <a:r>
              <a:rPr lang="en-US" altLang="zh-CN" dirty="0"/>
              <a:t>CPU </a:t>
            </a:r>
            <a:r>
              <a:rPr lang="zh-CN" altLang="en-US" dirty="0"/>
              <a:t>的执行状态，异常的指令地址，类型，</a:t>
            </a:r>
            <a:r>
              <a:rPr lang="en-US" altLang="zh-CN" dirty="0"/>
              <a:t>trap handler </a:t>
            </a:r>
            <a:r>
              <a:rPr lang="zh-CN" altLang="en-US" dirty="0"/>
              <a:t>的地址。</a:t>
            </a:r>
            <a:endParaRPr lang="en-US" altLang="zh-CN" dirty="0"/>
          </a:p>
          <a:p>
            <a:r>
              <a:rPr lang="zh-CN" altLang="en-US" dirty="0"/>
              <a:t>这就是 </a:t>
            </a:r>
            <a:r>
              <a:rPr lang="en-US" altLang="zh-CN" dirty="0"/>
              <a:t>CSR </a:t>
            </a:r>
            <a:r>
              <a:rPr lang="zh-CN" altLang="en-US" dirty="0"/>
              <a:t>的用处。</a:t>
            </a:r>
            <a:r>
              <a:rPr lang="en-US" altLang="zh-CN" dirty="0"/>
              <a:t>CSR </a:t>
            </a:r>
            <a:r>
              <a:rPr lang="zh-CN" altLang="en-US" dirty="0"/>
              <a:t>是在特权模式下的一组特殊的寄存器，用于修改硬件线程（</a:t>
            </a:r>
            <a:r>
              <a:rPr lang="en-US" altLang="zh-CN" dirty="0"/>
              <a:t>hart</a:t>
            </a:r>
            <a:r>
              <a:rPr lang="zh-CN" altLang="en-US" dirty="0"/>
              <a:t>）的行为，或者状态。</a:t>
            </a:r>
            <a:endParaRPr lang="en-US" altLang="zh-CN" dirty="0"/>
          </a:p>
          <a:p>
            <a:r>
              <a:rPr lang="en-US" altLang="zh-CN" dirty="0"/>
              <a:t>CSR </a:t>
            </a:r>
            <a:r>
              <a:rPr lang="zh-CN" altLang="en-US" dirty="0"/>
              <a:t>的地址空间是</a:t>
            </a:r>
            <a:r>
              <a:rPr lang="en-US" altLang="zh-CN" dirty="0"/>
              <a:t>12</a:t>
            </a:r>
            <a:r>
              <a:rPr lang="zh-CN" altLang="en-US" dirty="0"/>
              <a:t>位，理论上有 </a:t>
            </a:r>
            <a:r>
              <a:rPr lang="en-US" altLang="zh-CN" dirty="0"/>
              <a:t>2^12=4096 </a:t>
            </a:r>
            <a:r>
              <a:rPr lang="zh-CN" altLang="en-US" dirty="0"/>
              <a:t>个寄存器，不过其中有效的只有一部分。不同分段代表了含义。每个 </a:t>
            </a:r>
            <a:r>
              <a:rPr lang="en-US" altLang="zh-CN" dirty="0"/>
              <a:t>CSR </a:t>
            </a:r>
            <a:r>
              <a:rPr lang="zh-CN" altLang="en-US" dirty="0"/>
              <a:t>寄存器的大小也是 </a:t>
            </a:r>
            <a:r>
              <a:rPr lang="en-US" altLang="zh-CN" dirty="0"/>
              <a:t>32bit</a:t>
            </a:r>
            <a:r>
              <a:rPr lang="zh-CN" altLang="en-US" dirty="0"/>
              <a:t>。</a:t>
            </a:r>
            <a:endParaRPr lang="en-US" altLang="zh-CN" dirty="0"/>
          </a:p>
          <a:p>
            <a:r>
              <a:rPr lang="zh-CN" altLang="en-US" dirty="0"/>
              <a:t>和</a:t>
            </a:r>
            <a:r>
              <a:rPr lang="en-US" altLang="zh-CN" dirty="0"/>
              <a:t> 32 </a:t>
            </a:r>
            <a:r>
              <a:rPr lang="zh-CN" altLang="en-US" dirty="0"/>
              <a:t>个通用寄存器不同。通用寄存器可以在任何安全级别访问，但 </a:t>
            </a:r>
            <a:r>
              <a:rPr lang="en-US" altLang="zh-CN" dirty="0"/>
              <a:t>CSR </a:t>
            </a:r>
            <a:r>
              <a:rPr lang="zh-CN" altLang="en-US" dirty="0"/>
              <a:t>只能在当前或更高特权的级别访问。</a:t>
            </a:r>
            <a:endParaRPr lang="en-US" dirty="0"/>
          </a:p>
        </p:txBody>
      </p:sp>
      <p:sp>
        <p:nvSpPr>
          <p:cNvPr id="4" name="灯片编号占位符 3"/>
          <p:cNvSpPr>
            <a:spLocks noGrp="1"/>
          </p:cNvSpPr>
          <p:nvPr>
            <p:ph type="sldNum" sz="quarter" idx="5"/>
          </p:nvPr>
        </p:nvSpPr>
        <p:spPr/>
        <p:txBody>
          <a:bodyPr/>
          <a:lstStyle/>
          <a:p>
            <a:fld id="{F9B3A588-43E9-AC44-AC90-AB7B6B5540F3}" type="slidenum">
              <a:rPr kumimoji="1" lang="zh-CN" altLang="en-US" smtClean="0"/>
              <a:t>9</a:t>
            </a:fld>
            <a:endParaRPr kumimoji="1" lang="zh-CN" altLang="en-US"/>
          </a:p>
        </p:txBody>
      </p:sp>
    </p:spTree>
    <p:extLst>
      <p:ext uri="{BB962C8B-B14F-4D97-AF65-F5344CB8AC3E}">
        <p14:creationId xmlns:p14="http://schemas.microsoft.com/office/powerpoint/2010/main" val="36282784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这里是一些常见的有效 </a:t>
            </a:r>
            <a:r>
              <a:rPr lang="en-US" altLang="zh-CN" dirty="0"/>
              <a:t>CSR</a:t>
            </a:r>
            <a:r>
              <a:rPr lang="zh-CN" altLang="en-US" dirty="0"/>
              <a:t>，左边一列的 </a:t>
            </a:r>
            <a:r>
              <a:rPr lang="en-US" altLang="zh-CN" dirty="0"/>
              <a:t>Number </a:t>
            </a:r>
            <a:r>
              <a:rPr lang="zh-CN" altLang="en-US" dirty="0"/>
              <a:t>是他们的地址。红线的部分是我们实验要用到的。</a:t>
            </a:r>
            <a:endParaRPr lang="en-US" dirty="0"/>
          </a:p>
        </p:txBody>
      </p:sp>
      <p:sp>
        <p:nvSpPr>
          <p:cNvPr id="4" name="灯片编号占位符 3"/>
          <p:cNvSpPr>
            <a:spLocks noGrp="1"/>
          </p:cNvSpPr>
          <p:nvPr>
            <p:ph type="sldNum" sz="quarter" idx="5"/>
          </p:nvPr>
        </p:nvSpPr>
        <p:spPr/>
        <p:txBody>
          <a:bodyPr/>
          <a:lstStyle/>
          <a:p>
            <a:fld id="{F9B3A588-43E9-AC44-AC90-AB7B6B5540F3}" type="slidenum">
              <a:rPr kumimoji="1" lang="zh-CN" altLang="en-US" smtClean="0"/>
              <a:t>10</a:t>
            </a:fld>
            <a:endParaRPr kumimoji="1" lang="zh-CN" altLang="en-US"/>
          </a:p>
        </p:txBody>
      </p:sp>
    </p:spTree>
    <p:extLst>
      <p:ext uri="{BB962C8B-B14F-4D97-AF65-F5344CB8AC3E}">
        <p14:creationId xmlns:p14="http://schemas.microsoft.com/office/powerpoint/2010/main" val="3186961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err="1">
                <a:solidFill>
                  <a:schemeClr val="tx1"/>
                </a:solidFill>
                <a:effectLst/>
                <a:latin typeface="+mn-lt"/>
                <a:ea typeface="+mn-ea"/>
                <a:cs typeface="+mn-cs"/>
              </a:rPr>
              <a:t>Mstatus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保存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的状态。进入 </a:t>
            </a:r>
            <a:r>
              <a:rPr lang="en-US" altLang="zh-CN" sz="1200" b="0" i="0" kern="1200" dirty="0">
                <a:solidFill>
                  <a:schemeClr val="tx1"/>
                </a:solidFill>
                <a:effectLst/>
                <a:latin typeface="+mn-lt"/>
                <a:ea typeface="+mn-ea"/>
                <a:cs typeface="+mn-cs"/>
              </a:rPr>
              <a:t>trap </a:t>
            </a:r>
            <a:r>
              <a:rPr lang="zh-CN" altLang="en-US" sz="1200" b="0" i="0" kern="1200" dirty="0">
                <a:solidFill>
                  <a:schemeClr val="tx1"/>
                </a:solidFill>
                <a:effectLst/>
                <a:latin typeface="+mn-lt"/>
                <a:ea typeface="+mn-ea"/>
                <a:cs typeface="+mn-cs"/>
              </a:rPr>
              <a:t>之前，应该把异常发生前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的状态信息保存到 </a:t>
            </a:r>
            <a:r>
              <a:rPr lang="en-US" altLang="zh-CN" sz="1200" b="0" i="0" kern="1200" dirty="0" err="1">
                <a:solidFill>
                  <a:schemeClr val="tx1"/>
                </a:solidFill>
                <a:effectLst/>
                <a:latin typeface="+mn-lt"/>
                <a:ea typeface="+mn-ea"/>
                <a:cs typeface="+mn-cs"/>
              </a:rPr>
              <a:t>mstatus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中。</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异常处理结束，退出 </a:t>
            </a:r>
            <a:r>
              <a:rPr lang="en-US" altLang="zh-CN" sz="1200" b="0" i="0" kern="1200" dirty="0">
                <a:solidFill>
                  <a:schemeClr val="tx1"/>
                </a:solidFill>
                <a:effectLst/>
                <a:latin typeface="+mn-lt"/>
                <a:ea typeface="+mn-ea"/>
                <a:cs typeface="+mn-cs"/>
              </a:rPr>
              <a:t>trap </a:t>
            </a:r>
            <a:r>
              <a:rPr lang="zh-CN" altLang="en-US" sz="1200" b="0" i="0" kern="1200" dirty="0">
                <a:solidFill>
                  <a:schemeClr val="tx1"/>
                </a:solidFill>
                <a:effectLst/>
                <a:latin typeface="+mn-lt"/>
                <a:ea typeface="+mn-ea"/>
                <a:cs typeface="+mn-cs"/>
              </a:rPr>
              <a:t>时，应该通过 </a:t>
            </a:r>
            <a:r>
              <a:rPr lang="en-US" altLang="zh-CN" sz="1200" b="0" i="0" kern="1200" dirty="0" err="1">
                <a:solidFill>
                  <a:schemeClr val="tx1"/>
                </a:solidFill>
                <a:effectLst/>
                <a:latin typeface="+mn-lt"/>
                <a:ea typeface="+mn-ea"/>
                <a:cs typeface="+mn-cs"/>
              </a:rPr>
              <a:t>mstatus</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的存储值来恢复 </a:t>
            </a:r>
            <a:r>
              <a:rPr lang="en-US" altLang="zh-CN" sz="1200" b="0" i="0" kern="1200" dirty="0">
                <a:solidFill>
                  <a:schemeClr val="tx1"/>
                </a:solidFill>
                <a:effectLst/>
                <a:latin typeface="+mn-lt"/>
                <a:ea typeface="+mn-ea"/>
                <a:cs typeface="+mn-cs"/>
              </a:rPr>
              <a:t>CPU </a:t>
            </a:r>
            <a:r>
              <a:rPr lang="zh-CN" altLang="en-US" sz="1200" b="0" i="0" kern="1200" dirty="0">
                <a:solidFill>
                  <a:schemeClr val="tx1"/>
                </a:solidFill>
                <a:effectLst/>
                <a:latin typeface="+mn-lt"/>
                <a:ea typeface="+mn-ea"/>
                <a:cs typeface="+mn-cs"/>
              </a:rPr>
              <a:t>的状态信息。</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我们实验最主要关心三个部分的值。</a:t>
            </a:r>
            <a:r>
              <a:rPr lang="en-US" altLang="zh-CN" sz="1200" b="0" i="0" kern="1200" dirty="0">
                <a:solidFill>
                  <a:schemeClr val="tx1"/>
                </a:solidFill>
                <a:effectLst/>
                <a:latin typeface="+mn-lt"/>
                <a:ea typeface="+mn-ea"/>
                <a:cs typeface="+mn-cs"/>
              </a:rPr>
              <a:t>MPP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MIE</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MPIE</a:t>
            </a:r>
            <a:r>
              <a:rPr lang="zh-CN" altLang="en-US" sz="1200" b="0" i="0" kern="1200" dirty="0">
                <a:solidFill>
                  <a:schemeClr val="tx1"/>
                </a:solidFill>
                <a:effectLst/>
                <a:latin typeface="+mn-lt"/>
                <a:ea typeface="+mn-ea"/>
                <a:cs typeface="+mn-cs"/>
              </a:rPr>
              <a:t>。</a:t>
            </a:r>
            <a:endParaRPr lang="en-US" altLang="zh-CN" sz="1200" b="0" i="0" kern="1200" dirty="0">
              <a:solidFill>
                <a:schemeClr val="tx1"/>
              </a:solidFill>
              <a:effectLst/>
              <a:latin typeface="+mn-lt"/>
              <a:ea typeface="+mn-ea"/>
              <a:cs typeface="+mn-cs"/>
            </a:endParaRPr>
          </a:p>
          <a:p>
            <a:endParaRPr lang="en-US" dirty="0"/>
          </a:p>
        </p:txBody>
      </p:sp>
      <p:sp>
        <p:nvSpPr>
          <p:cNvPr id="4" name="灯片编号占位符 3"/>
          <p:cNvSpPr>
            <a:spLocks noGrp="1"/>
          </p:cNvSpPr>
          <p:nvPr>
            <p:ph type="sldNum" sz="quarter" idx="5"/>
          </p:nvPr>
        </p:nvSpPr>
        <p:spPr/>
        <p:txBody>
          <a:bodyPr/>
          <a:lstStyle/>
          <a:p>
            <a:fld id="{F9B3A588-43E9-AC44-AC90-AB7B6B5540F3}" type="slidenum">
              <a:rPr kumimoji="1" lang="zh-CN" altLang="en-US" smtClean="0"/>
              <a:t>11</a:t>
            </a:fld>
            <a:endParaRPr kumimoji="1" lang="zh-CN" altLang="en-US"/>
          </a:p>
        </p:txBody>
      </p:sp>
    </p:spTree>
    <p:extLst>
      <p:ext uri="{BB962C8B-B14F-4D97-AF65-F5344CB8AC3E}">
        <p14:creationId xmlns:p14="http://schemas.microsoft.com/office/powerpoint/2010/main" val="2402989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进入 </a:t>
            </a:r>
            <a:r>
              <a:rPr lang="en-US" altLang="zh-CN" dirty="0"/>
              <a:t>trap </a:t>
            </a:r>
            <a:r>
              <a:rPr lang="zh-CN" altLang="en-US" dirty="0"/>
              <a:t>和 退出 </a:t>
            </a:r>
            <a:r>
              <a:rPr lang="en-US" altLang="zh-CN" dirty="0"/>
              <a:t>trap</a:t>
            </a:r>
            <a:r>
              <a:rPr lang="zh-CN" altLang="en-US" dirty="0"/>
              <a:t>，我们主要关心保存和恢复 </a:t>
            </a:r>
            <a:r>
              <a:rPr lang="en-US" altLang="zh-CN" dirty="0"/>
              <a:t>privilege </a:t>
            </a:r>
            <a:r>
              <a:rPr lang="zh-CN" altLang="en-US" dirty="0"/>
              <a:t>和 中断使能的值。</a:t>
            </a:r>
            <a:endParaRPr lang="en-US" dirty="0"/>
          </a:p>
        </p:txBody>
      </p:sp>
      <p:sp>
        <p:nvSpPr>
          <p:cNvPr id="4" name="灯片编号占位符 3"/>
          <p:cNvSpPr>
            <a:spLocks noGrp="1"/>
          </p:cNvSpPr>
          <p:nvPr>
            <p:ph type="sldNum" sz="quarter" idx="5"/>
          </p:nvPr>
        </p:nvSpPr>
        <p:spPr/>
        <p:txBody>
          <a:bodyPr/>
          <a:lstStyle/>
          <a:p>
            <a:fld id="{F9B3A588-43E9-AC44-AC90-AB7B6B5540F3}" type="slidenum">
              <a:rPr kumimoji="1" lang="zh-CN" altLang="en-US" smtClean="0"/>
              <a:t>12</a:t>
            </a:fld>
            <a:endParaRPr kumimoji="1" lang="zh-CN" altLang="en-US"/>
          </a:p>
        </p:txBody>
      </p:sp>
    </p:spTree>
    <p:extLst>
      <p:ext uri="{BB962C8B-B14F-4D97-AF65-F5344CB8AC3E}">
        <p14:creationId xmlns:p14="http://schemas.microsoft.com/office/powerpoint/2010/main" val="3171228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err="1"/>
              <a:t>mcause</a:t>
            </a:r>
            <a:r>
              <a:rPr lang="en-US" dirty="0"/>
              <a:t> </a:t>
            </a:r>
            <a:r>
              <a:rPr lang="zh-CN" altLang="en-US" dirty="0"/>
              <a:t>记录了异常</a:t>
            </a:r>
            <a:r>
              <a:rPr lang="en-US" altLang="zh-CN" dirty="0"/>
              <a:t>/</a:t>
            </a:r>
            <a:r>
              <a:rPr lang="zh-CN" altLang="en-US" dirty="0"/>
              <a:t>中断发生的原因和类型。这里列举了我们实验测试代码遇到的几种异常类型对应的寄存器的值。</a:t>
            </a:r>
            <a:endParaRPr lang="en-US" dirty="0"/>
          </a:p>
        </p:txBody>
      </p:sp>
      <p:sp>
        <p:nvSpPr>
          <p:cNvPr id="4" name="灯片编号占位符 3"/>
          <p:cNvSpPr>
            <a:spLocks noGrp="1"/>
          </p:cNvSpPr>
          <p:nvPr>
            <p:ph type="sldNum" sz="quarter" idx="5"/>
          </p:nvPr>
        </p:nvSpPr>
        <p:spPr/>
        <p:txBody>
          <a:bodyPr/>
          <a:lstStyle/>
          <a:p>
            <a:fld id="{F9B3A588-43E9-AC44-AC90-AB7B6B5540F3}" type="slidenum">
              <a:rPr kumimoji="1" lang="zh-CN" altLang="en-US" smtClean="0"/>
              <a:t>13</a:t>
            </a:fld>
            <a:endParaRPr kumimoji="1" lang="zh-CN" altLang="en-US"/>
          </a:p>
        </p:txBody>
      </p:sp>
    </p:spTree>
    <p:extLst>
      <p:ext uri="{BB962C8B-B14F-4D97-AF65-F5344CB8AC3E}">
        <p14:creationId xmlns:p14="http://schemas.microsoft.com/office/powerpoint/2010/main" val="2794271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2.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06793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3650841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22448909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0" y="0"/>
            <a:ext cx="12136581" cy="6858000"/>
          </a:xfrm>
          <a:prstGeom prst="rect">
            <a:avLst/>
          </a:prstGeom>
        </p:spPr>
      </p:pic>
      <p:sp>
        <p:nvSpPr>
          <p:cNvPr id="2" name="标题 1"/>
          <p:cNvSpPr>
            <a:spLocks noGrp="1"/>
          </p:cNvSpPr>
          <p:nvPr>
            <p:ph type="ctrTitle"/>
          </p:nvPr>
        </p:nvSpPr>
        <p:spPr>
          <a:xfrm>
            <a:off x="924748" y="1950516"/>
            <a:ext cx="10846229" cy="1470025"/>
          </a:xfrm>
        </p:spPr>
        <p:txBody>
          <a:bodyPr>
            <a:noAutofit/>
          </a:bodyPr>
          <a:lstStyle>
            <a:lvl1pPr>
              <a:defRPr sz="5200">
                <a:solidFill>
                  <a:schemeClr val="accent5">
                    <a:lumMod val="50000"/>
                  </a:schemeClr>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副标题 2"/>
          <p:cNvSpPr>
            <a:spLocks noGrp="1"/>
          </p:cNvSpPr>
          <p:nvPr>
            <p:ph type="subTitle" idx="1"/>
          </p:nvPr>
        </p:nvSpPr>
        <p:spPr>
          <a:xfrm>
            <a:off x="1828800" y="4293096"/>
            <a:ext cx="8534400" cy="1752600"/>
          </a:xfrm>
        </p:spPr>
        <p:txBody>
          <a:bodyPr>
            <a:normAutofit/>
          </a:bodyPr>
          <a:lstStyle>
            <a:lvl1pPr marL="0" indent="0" algn="ctr">
              <a:buNone/>
              <a:defRPr sz="2400">
                <a:solidFill>
                  <a:schemeClr val="accent5">
                    <a:lumMod val="50000"/>
                  </a:schemeClr>
                </a:solidFill>
                <a:latin typeface="黑体" pitchFamily="49" charset="-122"/>
                <a:ea typeface="黑体"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2024/9/30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381" y="580315"/>
            <a:ext cx="1824203" cy="558152"/>
          </a:xfrm>
          <a:prstGeom prst="rect">
            <a:avLst/>
          </a:prstGeom>
        </p:spPr>
      </p:pic>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5467" y="6309321"/>
            <a:ext cx="10516763" cy="182865"/>
          </a:xfrm>
          <a:prstGeom prst="rect">
            <a:avLst/>
          </a:prstGeom>
        </p:spPr>
      </p:pic>
      <p:pic>
        <p:nvPicPr>
          <p:cNvPr id="11" name="图片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27710" y="17316"/>
            <a:ext cx="12136581" cy="6823368"/>
          </a:xfrm>
          <a:prstGeom prst="rect">
            <a:avLst/>
          </a:prstGeom>
        </p:spPr>
      </p:pic>
      <p:pic>
        <p:nvPicPr>
          <p:cNvPr id="13" name="图片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27381" y="6309321"/>
            <a:ext cx="11284849" cy="196220"/>
          </a:xfrm>
          <a:prstGeom prst="rect">
            <a:avLst/>
          </a:prstGeom>
        </p:spPr>
      </p:pic>
      <p:pic>
        <p:nvPicPr>
          <p:cNvPr id="14" name="图片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23392" y="580314"/>
            <a:ext cx="1687528" cy="68844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07776" y="242392"/>
            <a:ext cx="9340619" cy="954360"/>
          </a:xfrm>
        </p:spPr>
        <p:txBody>
          <a:bodyPr>
            <a:normAutofit/>
          </a:bodyPr>
          <a:lstStyle>
            <a:lvl1pPr algn="l">
              <a:defRPr sz="4000">
                <a:solidFill>
                  <a:schemeClr val="accent5">
                    <a:lumMod val="75000"/>
                  </a:schemeClr>
                </a:solidFill>
                <a:effectLst>
                  <a:outerShdw blurRad="38100" dist="38100" dir="2700000" algn="tl">
                    <a:srgbClr val="000000">
                      <a:alpha val="43137"/>
                    </a:srgbClr>
                  </a:outerShdw>
                </a:effectLst>
                <a:latin typeface="微软雅黑" pitchFamily="34" charset="-122"/>
                <a:ea typeface="微软雅黑" pitchFamily="34"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buClr>
                <a:schemeClr val="accent5">
                  <a:lumMod val="75000"/>
                </a:schemeClr>
              </a:buClr>
              <a:buSzPct val="80000"/>
              <a:buFont typeface="Wingdings" pitchFamily="2" charset="2"/>
              <a:buChar char="p"/>
              <a:defRPr b="1">
                <a:solidFill>
                  <a:schemeClr val="accent5">
                    <a:lumMod val="50000"/>
                  </a:schemeClr>
                </a:solidFill>
                <a:latin typeface="黑体" pitchFamily="49" charset="-122"/>
                <a:ea typeface="黑体" pitchFamily="49" charset="-122"/>
              </a:defRPr>
            </a:lvl1pPr>
            <a:lvl2pPr marL="742950" indent="-285750">
              <a:buClr>
                <a:schemeClr val="accent5">
                  <a:lumMod val="75000"/>
                </a:schemeClr>
              </a:buClr>
              <a:buSzPct val="70000"/>
              <a:buFont typeface="Wingdings" pitchFamily="2" charset="2"/>
              <a:buChar char="n"/>
              <a:defRPr b="1">
                <a:solidFill>
                  <a:schemeClr val="accent5">
                    <a:lumMod val="75000"/>
                  </a:schemeClr>
                </a:solidFill>
                <a:latin typeface="黑体" pitchFamily="49" charset="-122"/>
                <a:ea typeface="黑体" pitchFamily="49" charset="-122"/>
              </a:defRPr>
            </a:lvl2pPr>
            <a:lvl3pPr marL="1143000" indent="-228600">
              <a:buClr>
                <a:schemeClr val="accent5">
                  <a:lumMod val="75000"/>
                </a:schemeClr>
              </a:buClr>
              <a:buSzPct val="70000"/>
              <a:buFont typeface="Wingdings" pitchFamily="2" charset="2"/>
              <a:buChar char="p"/>
              <a:defRPr>
                <a:latin typeface="黑体" pitchFamily="49" charset="-122"/>
                <a:ea typeface="黑体" pitchFamily="49" charset="-122"/>
              </a:defRPr>
            </a:lvl3pPr>
            <a:lvl4pPr marL="1600200" indent="-228600">
              <a:buClr>
                <a:schemeClr val="accent5">
                  <a:lumMod val="75000"/>
                </a:schemeClr>
              </a:buClr>
              <a:buSzPct val="60000"/>
              <a:buFont typeface="Wingdings" pitchFamily="2" charset="2"/>
              <a:buChar char="n"/>
              <a:defRPr>
                <a:latin typeface="黑体" pitchFamily="49" charset="-122"/>
                <a:ea typeface="黑体" pitchFamily="49" charset="-122"/>
              </a:defRPr>
            </a:lvl4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2024/9/30</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625213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3392" y="332656"/>
            <a:ext cx="9340619" cy="954360"/>
          </a:xfrm>
        </p:spPr>
        <p:txBody>
          <a:bodyPr>
            <a:normAutofit/>
          </a:bodyPr>
          <a:lstStyle>
            <a:lvl1pPr algn="l">
              <a:defRPr sz="3600">
                <a:solidFill>
                  <a:srgbClr val="336699"/>
                </a:solidFill>
                <a:effectLst/>
                <a:latin typeface="黑体" pitchFamily="49" charset="-122"/>
                <a:ea typeface="黑体" pitchFamily="49" charset="-122"/>
              </a:defRPr>
            </a:lvl1pPr>
          </a:lstStyle>
          <a:p>
            <a:r>
              <a:rPr lang="zh-CN" altLang="en-US"/>
              <a:t>单击此处编辑母版标题样式</a:t>
            </a:r>
            <a:endParaRPr lang="zh-CN" altLang="en-US" dirty="0"/>
          </a:p>
        </p:txBody>
      </p:sp>
      <p:sp>
        <p:nvSpPr>
          <p:cNvPr id="3" name="内容占位符 2"/>
          <p:cNvSpPr>
            <a:spLocks noGrp="1"/>
          </p:cNvSpPr>
          <p:nvPr>
            <p:ph idx="1"/>
          </p:nvPr>
        </p:nvSpPr>
        <p:spPr/>
        <p:txBody>
          <a:bodyPr/>
          <a:lstStyle>
            <a:lvl1pPr marL="342900" indent="-342900">
              <a:lnSpc>
                <a:spcPct val="150000"/>
              </a:lnSpc>
              <a:buClr>
                <a:schemeClr val="tx1">
                  <a:lumMod val="50000"/>
                  <a:lumOff val="50000"/>
                </a:schemeClr>
              </a:buClr>
              <a:buSzPct val="80000"/>
              <a:buFont typeface="Wingdings" pitchFamily="2" charset="2"/>
              <a:buChar char="l"/>
              <a:defRPr sz="2000" b="1">
                <a:solidFill>
                  <a:schemeClr val="tx1"/>
                </a:solidFill>
                <a:latin typeface="华文细黑" pitchFamily="2" charset="-122"/>
                <a:ea typeface="华文细黑" pitchFamily="2" charset="-122"/>
              </a:defRPr>
            </a:lvl1pPr>
            <a:lvl2pPr marL="742950" indent="-285750">
              <a:buClr>
                <a:schemeClr val="tx1"/>
              </a:buClr>
              <a:buSzPct val="70000"/>
              <a:buFont typeface="Wingdings" pitchFamily="2" charset="2"/>
              <a:buChar char="p"/>
              <a:defRPr sz="1800" b="0">
                <a:solidFill>
                  <a:schemeClr val="tx1"/>
                </a:solidFill>
                <a:latin typeface="华文细黑" pitchFamily="2" charset="-122"/>
                <a:ea typeface="华文细黑" pitchFamily="2" charset="-122"/>
              </a:defRPr>
            </a:lvl2pPr>
            <a:lvl3pPr marL="1143000" indent="-228600">
              <a:buClr>
                <a:schemeClr val="tx1"/>
              </a:buClr>
              <a:buSzPct val="50000"/>
              <a:buFont typeface="Wingdings" pitchFamily="2" charset="2"/>
              <a:buChar char="n"/>
              <a:defRPr sz="1600">
                <a:latin typeface="华文细黑" pitchFamily="2" charset="-122"/>
                <a:ea typeface="华文细黑" pitchFamily="2" charset="-122"/>
              </a:defRPr>
            </a:lvl3pPr>
            <a:lvl4pPr marL="1600200" indent="-228600">
              <a:buClr>
                <a:schemeClr val="tx1"/>
              </a:buClr>
              <a:buSzPct val="50000"/>
              <a:buFont typeface="Wingdings" pitchFamily="2" charset="2"/>
              <a:buChar char="p"/>
              <a:defRPr sz="1400">
                <a:latin typeface="华文细黑" pitchFamily="2" charset="-122"/>
                <a:ea typeface="华文细黑" pitchFamily="2" charset="-122"/>
              </a:defRPr>
            </a:lvl4pPr>
            <a:lvl5pPr>
              <a:defRPr sz="1200">
                <a:latin typeface="华文细黑" pitchFamily="2" charset="-122"/>
                <a:ea typeface="华文细黑" pitchFamily="2" charset="-122"/>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2024/9/30</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2024/9/30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1"/>
            </a:lvl1pPr>
          </a:lstStyle>
          <a:p>
            <a:r>
              <a:rPr lang="zh-CN" altLang="en-US" dirty="0"/>
              <a:t>目录</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39725190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06793920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lvl1pPr>
              <a:defRPr b="1"/>
            </a:lvl1pPr>
          </a:lstStyle>
          <a:p>
            <a:r>
              <a:rPr lang="zh-CN" altLang="en-US" dirty="0"/>
              <a:t>目录</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3972519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9547551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8124187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39728334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67418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9547551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20410082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22997448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将图片拖动到占位符，或单击添加图标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8747671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36508412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2244890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812418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397283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674184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2041008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22997448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F50BAF8-1120-4869-B1EC-9D010EF77D65}" type="datetimeFigureOut">
              <a:rPr lang="zh-CN" altLang="en-US" smtClean="0"/>
              <a:t>2024/9/30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87476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8"/>
          <p:cNvSpPr>
            <a:spLocks noChangeArrowheads="1"/>
          </p:cNvSpPr>
          <p:nvPr userDrawn="1"/>
        </p:nvSpPr>
        <p:spPr bwMode="auto">
          <a:xfrm>
            <a:off x="0" y="3244342"/>
            <a:ext cx="184700" cy="369316"/>
          </a:xfrm>
          <a:prstGeom prst="rect">
            <a:avLst/>
          </a:prstGeom>
          <a:solidFill>
            <a:srgbClr val="DDDDDD"/>
          </a:solidFill>
          <a:ln w="9525" algn="ctr">
            <a:noFill/>
            <a:miter lim="800000"/>
            <a:headEnd/>
            <a:tailEnd/>
          </a:ln>
          <a:effectLst/>
        </p:spPr>
        <p:txBody>
          <a:bodyPr wrap="none" lIns="91425" tIns="45712" rIns="91425" bIns="45712" anchor="ctr">
            <a:spAutoFit/>
          </a:bodyPr>
          <a:lstStyle/>
          <a:p>
            <a:endParaRPr lang="zh-CN" altLang="en-US" sz="1800"/>
          </a:p>
        </p:txBody>
      </p:sp>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a:t>目录</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0BAF8-1120-4869-B1EC-9D010EF77D65}" type="datetimeFigureOut">
              <a:rPr lang="zh-CN" altLang="en-US" smtClean="0"/>
              <a:t>2024/9/30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27248028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600" kern="1200">
          <a:solidFill>
            <a:srgbClr val="336699"/>
          </a:solidFill>
          <a:latin typeface="黑体" pitchFamily="49" charset="-122"/>
          <a:ea typeface="黑体" pitchFamily="49" charset="-122"/>
          <a:cs typeface="+mj-cs"/>
        </a:defRPr>
      </a:lvl1pPr>
    </p:titleStyle>
    <p:bodyStyle>
      <a:lvl1pPr marL="342900" indent="-342900" algn="l" defTabSz="914400" rtl="0" eaLnBrk="1" latinLnBrk="0" hangingPunct="1">
        <a:spcBef>
          <a:spcPct val="20000"/>
        </a:spcBef>
        <a:buFont typeface="Arial" pitchFamily="34" charset="0"/>
        <a:buChar char="•"/>
        <a:defRPr sz="2400" b="1" kern="1200">
          <a:solidFill>
            <a:schemeClr val="tx1"/>
          </a:solidFill>
          <a:latin typeface="华文细黑" pitchFamily="2" charset="-122"/>
          <a:ea typeface="华文细黑" pitchFamily="2" charset="-122"/>
          <a:cs typeface="+mn-cs"/>
        </a:defRPr>
      </a:lvl1pPr>
      <a:lvl2pPr marL="742950" indent="-285750" algn="l" defTabSz="914400" rtl="0" eaLnBrk="1" latinLnBrk="0" hangingPunct="1">
        <a:spcBef>
          <a:spcPct val="20000"/>
        </a:spcBef>
        <a:buSzPct val="50000"/>
        <a:buFont typeface="Wingdings" pitchFamily="2" charset="2"/>
        <a:buChar char="p"/>
        <a:defRPr sz="2200" kern="1200">
          <a:solidFill>
            <a:schemeClr val="tx1"/>
          </a:solidFill>
          <a:latin typeface="华文细黑" pitchFamily="2" charset="-122"/>
          <a:ea typeface="华文细黑" pitchFamily="2" charset="-122"/>
          <a:cs typeface="+mn-cs"/>
        </a:defRPr>
      </a:lvl2pPr>
      <a:lvl3pPr marL="1143000" indent="-228600" algn="l" defTabSz="914400" rtl="0" eaLnBrk="1" latinLnBrk="0" hangingPunct="1">
        <a:spcBef>
          <a:spcPct val="20000"/>
        </a:spcBef>
        <a:buSzPct val="50000"/>
        <a:buFont typeface="Wingdings" pitchFamily="2" charset="2"/>
        <a:buChar char="n"/>
        <a:defRPr sz="2000" kern="1200">
          <a:solidFill>
            <a:schemeClr val="tx1"/>
          </a:solidFill>
          <a:latin typeface="华文细黑" pitchFamily="2" charset="-122"/>
          <a:ea typeface="华文细黑"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2024/9/30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8"/>
          <p:cNvSpPr>
            <a:spLocks noChangeArrowheads="1"/>
          </p:cNvSpPr>
          <p:nvPr/>
        </p:nvSpPr>
        <p:spPr bwMode="auto">
          <a:xfrm>
            <a:off x="0" y="3244342"/>
            <a:ext cx="184700" cy="369316"/>
          </a:xfrm>
          <a:prstGeom prst="rect">
            <a:avLst/>
          </a:prstGeom>
          <a:solidFill>
            <a:srgbClr val="DDDDDD"/>
          </a:solidFill>
          <a:ln w="9525" algn="ctr">
            <a:noFill/>
            <a:miter lim="800000"/>
            <a:headEnd/>
            <a:tailEnd/>
          </a:ln>
          <a:effectLst/>
        </p:spPr>
        <p:txBody>
          <a:bodyPr wrap="none" lIns="91425" tIns="45712" rIns="91425" bIns="45712" anchor="ctr">
            <a:spAutoFit/>
          </a:bodyPr>
          <a:lstStyle/>
          <a:p>
            <a:endParaRPr lang="zh-CN" altLang="en-US" sz="1800"/>
          </a:p>
        </p:txBody>
      </p:sp>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dirty="0"/>
              <a:t>目录</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0BAF8-1120-4869-B1EC-9D010EF77D65}" type="datetimeFigureOut">
              <a:rPr lang="zh-CN" altLang="en-US" smtClean="0"/>
              <a:t>2024/9/30</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4C11A-0699-48E7-8749-FD2A688E3479}" type="slidenum">
              <a:rPr lang="zh-CN" altLang="en-US" smtClean="0"/>
              <a:t>‹#›</a:t>
            </a:fld>
            <a:endParaRPr lang="zh-CN" altLang="en-US"/>
          </a:p>
        </p:txBody>
      </p:sp>
    </p:spTree>
    <p:extLst>
      <p:ext uri="{BB962C8B-B14F-4D97-AF65-F5344CB8AC3E}">
        <p14:creationId xmlns:p14="http://schemas.microsoft.com/office/powerpoint/2010/main" val="12724802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spcBef>
          <a:spcPct val="0"/>
        </a:spcBef>
        <a:buNone/>
        <a:defRPr sz="3600" kern="1200">
          <a:solidFill>
            <a:srgbClr val="336699"/>
          </a:solidFill>
          <a:latin typeface="黑体" pitchFamily="49" charset="-122"/>
          <a:ea typeface="黑体" pitchFamily="49" charset="-122"/>
          <a:cs typeface="+mj-cs"/>
        </a:defRPr>
      </a:lvl1pPr>
    </p:titleStyle>
    <p:bodyStyle>
      <a:lvl1pPr marL="342900" indent="-342900" algn="l" defTabSz="914400" rtl="0" eaLnBrk="1" latinLnBrk="0" hangingPunct="1">
        <a:spcBef>
          <a:spcPct val="20000"/>
        </a:spcBef>
        <a:buFont typeface="Arial" pitchFamily="34" charset="0"/>
        <a:buChar char="•"/>
        <a:defRPr sz="2400" b="1" kern="1200">
          <a:solidFill>
            <a:schemeClr val="tx1"/>
          </a:solidFill>
          <a:latin typeface="华文细黑" pitchFamily="2" charset="-122"/>
          <a:ea typeface="华文细黑" pitchFamily="2" charset="-122"/>
          <a:cs typeface="+mn-cs"/>
        </a:defRPr>
      </a:lvl1pPr>
      <a:lvl2pPr marL="742950" indent="-285750" algn="l" defTabSz="914400" rtl="0" eaLnBrk="1" latinLnBrk="0" hangingPunct="1">
        <a:spcBef>
          <a:spcPct val="20000"/>
        </a:spcBef>
        <a:buSzPct val="50000"/>
        <a:buFont typeface="Wingdings" pitchFamily="2" charset="2"/>
        <a:buChar char="p"/>
        <a:defRPr sz="2200" kern="1200">
          <a:solidFill>
            <a:schemeClr val="tx1"/>
          </a:solidFill>
          <a:latin typeface="华文细黑" pitchFamily="2" charset="-122"/>
          <a:ea typeface="华文细黑" pitchFamily="2" charset="-122"/>
          <a:cs typeface="+mn-cs"/>
        </a:defRPr>
      </a:lvl2pPr>
      <a:lvl3pPr marL="1143000" indent="-228600" algn="l" defTabSz="914400" rtl="0" eaLnBrk="1" latinLnBrk="0" hangingPunct="1">
        <a:spcBef>
          <a:spcPct val="20000"/>
        </a:spcBef>
        <a:buSzPct val="50000"/>
        <a:buFont typeface="Wingdings" pitchFamily="2" charset="2"/>
        <a:buChar char="n"/>
        <a:defRPr sz="2000" kern="1200">
          <a:solidFill>
            <a:schemeClr val="tx1"/>
          </a:solidFill>
          <a:latin typeface="华文细黑" pitchFamily="2" charset="-122"/>
          <a:ea typeface="华文细黑" pitchFamily="2"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hyperlink" Target="https://five-embeddev.com/riscv-isa-manual/latest/machine.html" TargetMode="External"/><Relationship Id="rId2" Type="http://schemas.openxmlformats.org/officeDocument/2006/relationships/hyperlink" Target="https://book.rvemu.app/hardware-components/index.html" TargetMode="External"/><Relationship Id="rId1" Type="http://schemas.openxmlformats.org/officeDocument/2006/relationships/slideLayout" Target="../slideLayouts/slideLayout14.xml"/><Relationship Id="rId4" Type="http://schemas.openxmlformats.org/officeDocument/2006/relationships/hyperlink" Target="https://github.com/plctlab/riscv-operating-system-mooc"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4.xml"/><Relationship Id="rId5" Type="http://schemas.openxmlformats.org/officeDocument/2006/relationships/hyperlink" Target="https://github.com/riscv/riscv-isa-manual/releases/download/20240411/priv-isa-asciidoc.pdf" TargetMode="External"/><Relationship Id="rId4" Type="http://schemas.openxmlformats.org/officeDocument/2006/relationships/hyperlink" Target="https://github.com/riscv/riscv-isa-manual/releases/download/20240411/unpriv-isa-asciidoc.pdf"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063553" y="1484784"/>
            <a:ext cx="8144665" cy="1224136"/>
          </a:xfrm>
        </p:spPr>
        <p:txBody>
          <a:bodyPr/>
          <a:lstStyle/>
          <a:p>
            <a:r>
              <a:rPr lang="en-US" altLang="zh-CN" sz="4000" b="1" dirty="0">
                <a:effectLst/>
                <a:latin typeface="+mn-lt"/>
                <a:ea typeface="黑体"/>
                <a:cs typeface="黑体"/>
              </a:rPr>
              <a:t>Computer Architecture Experiment</a:t>
            </a:r>
            <a:endParaRPr lang="zh-CN" altLang="en-US" sz="4000" b="1" dirty="0">
              <a:effectLst/>
              <a:latin typeface="+mn-lt"/>
              <a:ea typeface="黑体"/>
              <a:cs typeface="黑体"/>
            </a:endParaRPr>
          </a:p>
        </p:txBody>
      </p:sp>
      <p:sp>
        <p:nvSpPr>
          <p:cNvPr id="3" name="副标题 2"/>
          <p:cNvSpPr>
            <a:spLocks noGrp="1"/>
          </p:cNvSpPr>
          <p:nvPr>
            <p:ph type="subTitle" idx="1"/>
          </p:nvPr>
        </p:nvSpPr>
        <p:spPr>
          <a:xfrm>
            <a:off x="2895600" y="4437112"/>
            <a:ext cx="6400800" cy="1608584"/>
          </a:xfrm>
        </p:spPr>
        <p:txBody>
          <a:bodyPr>
            <a:normAutofit lnSpcReduction="10000"/>
          </a:bodyPr>
          <a:lstStyle/>
          <a:p>
            <a:pPr>
              <a:lnSpc>
                <a:spcPct val="120000"/>
              </a:lnSpc>
              <a:spcBef>
                <a:spcPct val="0"/>
              </a:spcBef>
            </a:pPr>
            <a:r>
              <a:rPr lang="zh-CN" altLang="en-US" sz="3000" b="1" dirty="0">
                <a:latin typeface="楷体_GB2312" pitchFamily="49" charset="-122"/>
                <a:ea typeface="楷体_GB2312" pitchFamily="49" charset="-122"/>
              </a:rPr>
              <a:t>浙江大学计算机学院</a:t>
            </a:r>
            <a:endParaRPr lang="en-US" altLang="zh-CN" sz="3000" b="1" dirty="0">
              <a:latin typeface="楷体_GB2312" pitchFamily="49" charset="-122"/>
              <a:ea typeface="楷体_GB2312" pitchFamily="49" charset="-122"/>
            </a:endParaRPr>
          </a:p>
          <a:p>
            <a:pPr>
              <a:lnSpc>
                <a:spcPct val="120000"/>
              </a:lnSpc>
              <a:spcBef>
                <a:spcPct val="0"/>
              </a:spcBef>
            </a:pPr>
            <a:endParaRPr lang="en-US" altLang="zh-CN" sz="3000" b="1" dirty="0">
              <a:latin typeface="楷体_GB2312" pitchFamily="49" charset="-122"/>
              <a:ea typeface="楷体_GB2312" pitchFamily="49" charset="-122"/>
            </a:endParaRPr>
          </a:p>
          <a:p>
            <a:pPr>
              <a:lnSpc>
                <a:spcPct val="120000"/>
              </a:lnSpc>
              <a:spcBef>
                <a:spcPct val="0"/>
              </a:spcBef>
            </a:pPr>
            <a:r>
              <a:rPr lang="en-US" altLang="zh-CN" sz="3000" b="1" dirty="0">
                <a:latin typeface="楷体_GB2312" pitchFamily="49" charset="-122"/>
                <a:ea typeface="楷体_GB2312" pitchFamily="49" charset="-122"/>
              </a:rPr>
              <a:t>2024</a:t>
            </a:r>
            <a:r>
              <a:rPr lang="zh-CN" altLang="en-US" sz="3000" b="1" dirty="0">
                <a:latin typeface="楷体_GB2312" pitchFamily="49" charset="-122"/>
                <a:ea typeface="楷体_GB2312" pitchFamily="49" charset="-122"/>
              </a:rPr>
              <a:t>年</a:t>
            </a:r>
            <a:r>
              <a:rPr lang="en-US" altLang="zh-CN" sz="3000" b="1" dirty="0">
                <a:latin typeface="楷体_GB2312" pitchFamily="49" charset="-122"/>
                <a:ea typeface="楷体_GB2312" pitchFamily="49" charset="-122"/>
              </a:rPr>
              <a:t>9</a:t>
            </a:r>
            <a:r>
              <a:rPr lang="zh-CN" altLang="en-US" sz="3000" b="1" dirty="0">
                <a:latin typeface="楷体_GB2312" pitchFamily="49" charset="-122"/>
                <a:ea typeface="楷体_GB2312" pitchFamily="49" charset="-122"/>
              </a:rPr>
              <a:t>月</a:t>
            </a:r>
            <a:endParaRPr lang="en-US" altLang="zh-CN" sz="3000" b="1" dirty="0">
              <a:latin typeface="楷体_GB2312" pitchFamily="49" charset="-122"/>
              <a:ea typeface="楷体_GB2312" pitchFamily="49" charset="-122"/>
            </a:endParaRPr>
          </a:p>
        </p:txBody>
      </p:sp>
      <p:sp>
        <p:nvSpPr>
          <p:cNvPr id="4" name="TextBox 3"/>
          <p:cNvSpPr txBox="1"/>
          <p:nvPr/>
        </p:nvSpPr>
        <p:spPr>
          <a:xfrm>
            <a:off x="839416" y="2924944"/>
            <a:ext cx="10585176" cy="1200329"/>
          </a:xfrm>
          <a:prstGeom prst="rect">
            <a:avLst/>
          </a:prstGeom>
          <a:noFill/>
        </p:spPr>
        <p:txBody>
          <a:bodyPr wrap="square" rtlCol="0">
            <a:spAutoFit/>
          </a:bodyPr>
          <a:lstStyle/>
          <a:p>
            <a:pPr algn="ctr"/>
            <a:r>
              <a:rPr lang="en-US" altLang="zh-CN" sz="3600" b="1" dirty="0">
                <a:solidFill>
                  <a:schemeClr val="accent5">
                    <a:lumMod val="75000"/>
                  </a:schemeClr>
                </a:solidFill>
                <a:ea typeface="楷体"/>
                <a:cs typeface="楷体"/>
              </a:rPr>
              <a:t>Topic 2.</a:t>
            </a:r>
            <a:r>
              <a:rPr lang="zh-CN" altLang="en-US" sz="3600" b="1" dirty="0">
                <a:solidFill>
                  <a:schemeClr val="accent5">
                    <a:lumMod val="75000"/>
                  </a:schemeClr>
                </a:solidFill>
                <a:ea typeface="楷体"/>
                <a:cs typeface="楷体"/>
              </a:rPr>
              <a:t> </a:t>
            </a:r>
            <a:r>
              <a:rPr lang="en-US" altLang="zh-CN" sz="3600" b="1" dirty="0">
                <a:solidFill>
                  <a:schemeClr val="accent5">
                    <a:lumMod val="75000"/>
                  </a:schemeClr>
                </a:solidFill>
                <a:ea typeface="楷体"/>
                <a:cs typeface="楷体"/>
              </a:rPr>
              <a:t>Pipelined CPU supporting </a:t>
            </a:r>
          </a:p>
          <a:p>
            <a:pPr algn="ctr"/>
            <a:r>
              <a:rPr lang="en-US" altLang="zh-CN" sz="3600" b="1" dirty="0">
                <a:solidFill>
                  <a:schemeClr val="accent5">
                    <a:lumMod val="75000"/>
                  </a:schemeClr>
                </a:solidFill>
                <a:ea typeface="楷体"/>
                <a:cs typeface="楷体"/>
              </a:rPr>
              <a:t>exception &amp; interrupt</a:t>
            </a:r>
            <a:endParaRPr lang="zh-CN" altLang="en-US" sz="3600" b="1" dirty="0">
              <a:solidFill>
                <a:schemeClr val="accent5">
                  <a:lumMod val="75000"/>
                </a:schemeClr>
              </a:solidFill>
              <a:ea typeface="楷体"/>
              <a:cs typeface="楷体"/>
            </a:endParaRPr>
          </a:p>
        </p:txBody>
      </p:sp>
    </p:spTree>
    <p:extLst>
      <p:ext uri="{BB962C8B-B14F-4D97-AF65-F5344CB8AC3E}">
        <p14:creationId xmlns:p14="http://schemas.microsoft.com/office/powerpoint/2010/main" val="2512661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sym typeface="Avenir"/>
              </a:rPr>
              <a:t>Control Status Registers</a:t>
            </a:r>
            <a:endParaRPr lang="en-US" altLang="zh-CN" sz="3400" dirty="0">
              <a:solidFill>
                <a:srgbClr val="19A1FD"/>
              </a:solidFill>
              <a:latin typeface="+mn-lt"/>
              <a:ea typeface="宋体" pitchFamily="2" charset="-122"/>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879" y="1261991"/>
            <a:ext cx="8616609" cy="5335361"/>
          </a:xfrm>
          <a:prstGeom prst="rect">
            <a:avLst/>
          </a:prstGeom>
        </p:spPr>
      </p:pic>
      <p:cxnSp>
        <p:nvCxnSpPr>
          <p:cNvPr id="11" name="Straight Connector 10"/>
          <p:cNvCxnSpPr/>
          <p:nvPr/>
        </p:nvCxnSpPr>
        <p:spPr>
          <a:xfrm>
            <a:off x="1979455" y="4688996"/>
            <a:ext cx="666117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041666" y="3402105"/>
            <a:ext cx="556650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073093" y="5733256"/>
            <a:ext cx="675921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064268" y="5994393"/>
            <a:ext cx="52558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48041" y="6264207"/>
            <a:ext cx="67122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16">
            <a:extLst>
              <a:ext uri="{FF2B5EF4-FFF2-40B4-BE49-F238E27FC236}">
                <a16:creationId xmlns:a16="http://schemas.microsoft.com/office/drawing/2014/main" id="{250310F8-65E1-4BAD-932E-608164678E52}"/>
              </a:ext>
            </a:extLst>
          </p:cNvPr>
          <p:cNvCxnSpPr/>
          <p:nvPr/>
        </p:nvCxnSpPr>
        <p:spPr>
          <a:xfrm>
            <a:off x="2041666" y="6525344"/>
            <a:ext cx="671225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6735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err="1">
                <a:solidFill>
                  <a:srgbClr val="19A1FD"/>
                </a:solidFill>
                <a:latin typeface="+mn-lt"/>
                <a:ea typeface="宋体" pitchFamily="2" charset="-122"/>
                <a:sym typeface="Avenir"/>
              </a:rPr>
              <a:t>mstatus</a:t>
            </a:r>
            <a:endParaRPr lang="en-US" altLang="zh-CN" sz="3400" dirty="0">
              <a:solidFill>
                <a:srgbClr val="19A1FD"/>
              </a:solidFill>
              <a:latin typeface="+mn-lt"/>
              <a:ea typeface="宋体" pitchFamily="2" charset="-122"/>
            </a:endParaRPr>
          </a:p>
        </p:txBody>
      </p:sp>
      <p:pic>
        <p:nvPicPr>
          <p:cNvPr id="9" name="Picture 2">
            <a:extLst>
              <a:ext uri="{FF2B5EF4-FFF2-40B4-BE49-F238E27FC236}">
                <a16:creationId xmlns:a16="http://schemas.microsoft.com/office/drawing/2014/main" id="{AA0D4DCF-FB2D-49B1-B400-F6FF72E3C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08" y="1340420"/>
            <a:ext cx="10240402" cy="2016572"/>
          </a:xfrm>
          <a:prstGeom prst="rect">
            <a:avLst/>
          </a:prstGeom>
        </p:spPr>
      </p:pic>
      <p:sp>
        <p:nvSpPr>
          <p:cNvPr id="3" name="矩形 2">
            <a:extLst>
              <a:ext uri="{FF2B5EF4-FFF2-40B4-BE49-F238E27FC236}">
                <a16:creationId xmlns:a16="http://schemas.microsoft.com/office/drawing/2014/main" id="{8F4B32B6-D583-4DED-804F-9D048A90F05B}"/>
              </a:ext>
            </a:extLst>
          </p:cNvPr>
          <p:cNvSpPr/>
          <p:nvPr/>
        </p:nvSpPr>
        <p:spPr>
          <a:xfrm>
            <a:off x="2783632" y="2420888"/>
            <a:ext cx="1080120" cy="93645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9EA208EB-422B-46BC-A401-0F1DD0CC75D2}"/>
              </a:ext>
            </a:extLst>
          </p:cNvPr>
          <p:cNvSpPr/>
          <p:nvPr/>
        </p:nvSpPr>
        <p:spPr>
          <a:xfrm>
            <a:off x="5303912" y="2420888"/>
            <a:ext cx="720080" cy="93645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90537B10-0464-47D0-8A0A-359B78A5B651}"/>
              </a:ext>
            </a:extLst>
          </p:cNvPr>
          <p:cNvSpPr/>
          <p:nvPr/>
        </p:nvSpPr>
        <p:spPr>
          <a:xfrm>
            <a:off x="8289192" y="2410030"/>
            <a:ext cx="543112" cy="93645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文本框 17">
            <a:extLst>
              <a:ext uri="{FF2B5EF4-FFF2-40B4-BE49-F238E27FC236}">
                <a16:creationId xmlns:a16="http://schemas.microsoft.com/office/drawing/2014/main" id="{EE48D2C4-EA95-4D68-BE9A-19249A4921B1}"/>
              </a:ext>
            </a:extLst>
          </p:cNvPr>
          <p:cNvSpPr txBox="1"/>
          <p:nvPr/>
        </p:nvSpPr>
        <p:spPr>
          <a:xfrm>
            <a:off x="407368" y="3919696"/>
            <a:ext cx="11377264" cy="2677656"/>
          </a:xfrm>
          <a:prstGeom prst="rect">
            <a:avLst/>
          </a:prstGeom>
          <a:noFill/>
        </p:spPr>
        <p:txBody>
          <a:bodyPr wrap="square" rtlCol="0">
            <a:spAutoFit/>
          </a:bodyPr>
          <a:lstStyle/>
          <a:p>
            <a:r>
              <a:rPr lang="en-US" altLang="zh-CN" sz="2400" b="1" dirty="0">
                <a:ea typeface="宋体" pitchFamily="2" charset="-122"/>
              </a:rPr>
              <a:t>Machine </a:t>
            </a:r>
            <a:r>
              <a:rPr lang="en-US" altLang="zh-CN" sz="2400" b="1" dirty="0">
                <a:latin typeface="Avenir"/>
                <a:ea typeface="Avenir"/>
                <a:cs typeface="Avenir"/>
                <a:sym typeface="Avenir"/>
              </a:rPr>
              <a:t>Previous Privilege mode(MPP)</a:t>
            </a:r>
          </a:p>
          <a:p>
            <a:r>
              <a:rPr lang="en-US" sz="2400" dirty="0">
                <a:latin typeface="Avenir"/>
                <a:sym typeface="Avenir"/>
              </a:rPr>
              <a:t>	- </a:t>
            </a:r>
            <a:r>
              <a:rPr lang="en-US" sz="2400" dirty="0">
                <a:latin typeface="Avenir"/>
              </a:rPr>
              <a:t>stores the previous privilege mode before a trap occurred.</a:t>
            </a:r>
          </a:p>
          <a:p>
            <a:r>
              <a:rPr lang="en-US" altLang="zh-CN" sz="2400" b="1" dirty="0"/>
              <a:t>Machine </a:t>
            </a:r>
            <a:r>
              <a:rPr lang="en-US" altLang="zh-CN" sz="2400" b="1" dirty="0">
                <a:latin typeface="Avenir"/>
                <a:ea typeface="Avenir"/>
                <a:cs typeface="Avenir"/>
                <a:sym typeface="Avenir"/>
              </a:rPr>
              <a:t>Interrupt Enable(MIE)</a:t>
            </a:r>
            <a:r>
              <a:rPr lang="en-US" altLang="zh-CN" sz="2400" b="1" dirty="0"/>
              <a:t> </a:t>
            </a:r>
            <a:endParaRPr lang="en-US" altLang="zh-CN" sz="2400" b="1" dirty="0">
              <a:latin typeface="Avenir"/>
              <a:ea typeface="Avenir"/>
              <a:cs typeface="Avenir"/>
              <a:sym typeface="Avenir"/>
            </a:endParaRPr>
          </a:p>
          <a:p>
            <a:r>
              <a:rPr lang="en-US" sz="2400" dirty="0">
                <a:latin typeface="Avenir"/>
                <a:sym typeface="Avenir"/>
              </a:rPr>
              <a:t>	- </a:t>
            </a:r>
            <a:r>
              <a:rPr lang="en-US" sz="2400" dirty="0">
                <a:latin typeface="Avenir"/>
              </a:rPr>
              <a:t>controls whether interrupts are enabled in Machine mode.</a:t>
            </a:r>
          </a:p>
          <a:p>
            <a:r>
              <a:rPr lang="en-US" altLang="zh-CN" sz="2400" dirty="0">
                <a:latin typeface="Avenir"/>
                <a:ea typeface="宋体" pitchFamily="2" charset="-122"/>
                <a:sym typeface="Avenir"/>
              </a:rPr>
              <a:t>	- interrupt are enabled when set to 1.</a:t>
            </a:r>
            <a:endParaRPr lang="en-US" altLang="zh-CN" sz="2400" dirty="0">
              <a:ea typeface="宋体" pitchFamily="2" charset="-122"/>
            </a:endParaRPr>
          </a:p>
          <a:p>
            <a:r>
              <a:rPr lang="en-US" altLang="zh-CN" sz="2400" b="1" dirty="0"/>
              <a:t>Machine </a:t>
            </a:r>
            <a:r>
              <a:rPr lang="en-US" altLang="zh-CN" sz="2400" b="1" dirty="0">
                <a:latin typeface="Avenir"/>
                <a:ea typeface="Avenir"/>
                <a:cs typeface="Avenir"/>
                <a:sym typeface="Avenir"/>
              </a:rPr>
              <a:t>Previous Interrupt Enable(MPIE)</a:t>
            </a:r>
          </a:p>
          <a:p>
            <a:r>
              <a:rPr lang="en-US" altLang="zh-CN" sz="2400" b="1" dirty="0">
                <a:latin typeface="Avenir"/>
                <a:ea typeface="宋体" pitchFamily="2" charset="-122"/>
                <a:sym typeface="Avenir"/>
              </a:rPr>
              <a:t>	</a:t>
            </a:r>
            <a:r>
              <a:rPr lang="en-US" altLang="zh-CN" sz="2400" dirty="0">
                <a:latin typeface="Avenir"/>
                <a:sym typeface="Avenir"/>
              </a:rPr>
              <a:t>- </a:t>
            </a:r>
            <a:r>
              <a:rPr lang="en-US" sz="2400" dirty="0">
                <a:latin typeface="Avenir"/>
              </a:rPr>
              <a:t>stores the previous interrupt enable status before a trap occurred.</a:t>
            </a:r>
            <a:endParaRPr lang="zh-CN" altLang="en-US" sz="2400" dirty="0">
              <a:latin typeface="Avenir"/>
            </a:endParaRPr>
          </a:p>
        </p:txBody>
      </p:sp>
      <p:sp>
        <p:nvSpPr>
          <p:cNvPr id="19" name="文本框 18">
            <a:extLst>
              <a:ext uri="{FF2B5EF4-FFF2-40B4-BE49-F238E27FC236}">
                <a16:creationId xmlns:a16="http://schemas.microsoft.com/office/drawing/2014/main" id="{387BF9AC-3CA8-4D81-A8FD-EAF4A244384E}"/>
              </a:ext>
            </a:extLst>
          </p:cNvPr>
          <p:cNvSpPr txBox="1"/>
          <p:nvPr/>
        </p:nvSpPr>
        <p:spPr>
          <a:xfrm>
            <a:off x="407368" y="3399383"/>
            <a:ext cx="11377264" cy="461665"/>
          </a:xfrm>
          <a:prstGeom prst="rect">
            <a:avLst/>
          </a:prstGeom>
          <a:noFill/>
        </p:spPr>
        <p:txBody>
          <a:bodyPr wrap="square" rtlCol="0">
            <a:spAutoFit/>
          </a:bodyPr>
          <a:lstStyle/>
          <a:p>
            <a:r>
              <a:rPr lang="en-US" sz="2400" b="1" dirty="0" err="1">
                <a:latin typeface="Avenir"/>
              </a:rPr>
              <a:t>mstatus</a:t>
            </a:r>
            <a:r>
              <a:rPr lang="en-US" sz="2400" dirty="0">
                <a:latin typeface="Avenir"/>
              </a:rPr>
              <a:t> stores various information about the CPU’s current operating status.</a:t>
            </a:r>
            <a:endParaRPr lang="zh-CN" altLang="en-US" sz="2400" dirty="0">
              <a:latin typeface="Avenir"/>
            </a:endParaRPr>
          </a:p>
        </p:txBody>
      </p:sp>
    </p:spTree>
    <p:extLst>
      <p:ext uri="{BB962C8B-B14F-4D97-AF65-F5344CB8AC3E}">
        <p14:creationId xmlns:p14="http://schemas.microsoft.com/office/powerpoint/2010/main" val="6324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err="1">
                <a:solidFill>
                  <a:srgbClr val="19A1FD"/>
                </a:solidFill>
                <a:latin typeface="+mn-lt"/>
                <a:ea typeface="宋体" pitchFamily="2" charset="-122"/>
                <a:sym typeface="Avenir"/>
              </a:rPr>
              <a:t>mstatus</a:t>
            </a:r>
            <a:endParaRPr lang="en-US" altLang="zh-CN" sz="3400" dirty="0">
              <a:solidFill>
                <a:srgbClr val="19A1FD"/>
              </a:solidFill>
              <a:latin typeface="+mn-lt"/>
              <a:ea typeface="宋体" pitchFamily="2" charset="-122"/>
            </a:endParaRPr>
          </a:p>
        </p:txBody>
      </p:sp>
      <p:pic>
        <p:nvPicPr>
          <p:cNvPr id="9" name="Picture 2">
            <a:extLst>
              <a:ext uri="{FF2B5EF4-FFF2-40B4-BE49-F238E27FC236}">
                <a16:creationId xmlns:a16="http://schemas.microsoft.com/office/drawing/2014/main" id="{AA0D4DCF-FB2D-49B1-B400-F6FF72E3C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08" y="1340768"/>
            <a:ext cx="10240402" cy="2016572"/>
          </a:xfrm>
          <a:prstGeom prst="rect">
            <a:avLst/>
          </a:prstGeom>
        </p:spPr>
      </p:pic>
      <p:sp>
        <p:nvSpPr>
          <p:cNvPr id="3" name="矩形 2">
            <a:extLst>
              <a:ext uri="{FF2B5EF4-FFF2-40B4-BE49-F238E27FC236}">
                <a16:creationId xmlns:a16="http://schemas.microsoft.com/office/drawing/2014/main" id="{8F4B32B6-D583-4DED-804F-9D048A90F05B}"/>
              </a:ext>
            </a:extLst>
          </p:cNvPr>
          <p:cNvSpPr/>
          <p:nvPr/>
        </p:nvSpPr>
        <p:spPr>
          <a:xfrm>
            <a:off x="2783632" y="2420888"/>
            <a:ext cx="1080120" cy="93645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9EA208EB-422B-46BC-A401-0F1DD0CC75D2}"/>
              </a:ext>
            </a:extLst>
          </p:cNvPr>
          <p:cNvSpPr/>
          <p:nvPr/>
        </p:nvSpPr>
        <p:spPr>
          <a:xfrm>
            <a:off x="5303912" y="2420888"/>
            <a:ext cx="720080" cy="93645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90537B10-0464-47D0-8A0A-359B78A5B651}"/>
              </a:ext>
            </a:extLst>
          </p:cNvPr>
          <p:cNvSpPr/>
          <p:nvPr/>
        </p:nvSpPr>
        <p:spPr>
          <a:xfrm>
            <a:off x="8289192" y="2410030"/>
            <a:ext cx="543112" cy="93645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文本框 17">
            <a:extLst>
              <a:ext uri="{FF2B5EF4-FFF2-40B4-BE49-F238E27FC236}">
                <a16:creationId xmlns:a16="http://schemas.microsoft.com/office/drawing/2014/main" id="{EE48D2C4-EA95-4D68-BE9A-19249A4921B1}"/>
              </a:ext>
            </a:extLst>
          </p:cNvPr>
          <p:cNvSpPr txBox="1"/>
          <p:nvPr/>
        </p:nvSpPr>
        <p:spPr>
          <a:xfrm>
            <a:off x="407368" y="3429000"/>
            <a:ext cx="11377264" cy="2677656"/>
          </a:xfrm>
          <a:prstGeom prst="rect">
            <a:avLst/>
          </a:prstGeom>
          <a:noFill/>
        </p:spPr>
        <p:txBody>
          <a:bodyPr wrap="square" rtlCol="0">
            <a:spAutoFit/>
          </a:bodyPr>
          <a:lstStyle/>
          <a:p>
            <a:r>
              <a:rPr lang="en-US" sz="2400" b="1" dirty="0">
                <a:latin typeface="Avenir"/>
                <a:ea typeface="宋体" pitchFamily="2" charset="-122"/>
                <a:sym typeface="Avenir"/>
              </a:rPr>
              <a:t>Enter trap:</a:t>
            </a:r>
          </a:p>
          <a:p>
            <a:r>
              <a:rPr lang="en-US" sz="2400" b="1" dirty="0">
                <a:latin typeface="Avenir"/>
                <a:ea typeface="宋体" pitchFamily="2" charset="-122"/>
                <a:sym typeface="Avenir"/>
              </a:rPr>
              <a:t>	</a:t>
            </a:r>
            <a:r>
              <a:rPr lang="en-US" altLang="zh-CN" sz="2400" b="1" dirty="0" err="1">
                <a:solidFill>
                  <a:srgbClr val="FF0000"/>
                </a:solidFill>
                <a:latin typeface="Avenir"/>
                <a:ea typeface="Avenir"/>
                <a:cs typeface="Avenir"/>
                <a:sym typeface="Avenir"/>
              </a:rPr>
              <a:t>mstatus.MPP</a:t>
            </a:r>
            <a:r>
              <a:rPr lang="en-US" altLang="zh-CN" sz="2400" b="1" dirty="0">
                <a:solidFill>
                  <a:srgbClr val="FF0000"/>
                </a:solidFill>
                <a:latin typeface="Avenir"/>
                <a:ea typeface="Avenir"/>
                <a:cs typeface="Avenir"/>
                <a:sym typeface="Avenir"/>
              </a:rPr>
              <a:t> = privilege		# save privilege</a:t>
            </a:r>
            <a:endParaRPr lang="en-US" sz="2400" b="1" dirty="0">
              <a:latin typeface="Avenir"/>
              <a:ea typeface="宋体" pitchFamily="2" charset="-122"/>
              <a:sym typeface="Avenir"/>
            </a:endParaRPr>
          </a:p>
          <a:p>
            <a:r>
              <a:rPr lang="en-US" sz="2400" dirty="0">
                <a:latin typeface="Avenir"/>
                <a:sym typeface="Avenir"/>
              </a:rPr>
              <a:t>	</a:t>
            </a:r>
            <a:r>
              <a:rPr lang="en-US" altLang="zh-CN" sz="2400" b="1" dirty="0" err="1">
                <a:solidFill>
                  <a:srgbClr val="1155CC"/>
                </a:solidFill>
                <a:latin typeface="Avenir"/>
                <a:ea typeface="Avenir"/>
                <a:cs typeface="Avenir"/>
                <a:sym typeface="Avenir"/>
              </a:rPr>
              <a:t>mstatus.MPIE</a:t>
            </a:r>
            <a:r>
              <a:rPr lang="en-US" altLang="zh-CN" sz="2400" b="1" dirty="0">
                <a:solidFill>
                  <a:srgbClr val="1155CC"/>
                </a:solidFill>
                <a:latin typeface="Avenir"/>
                <a:ea typeface="Avenir"/>
                <a:cs typeface="Avenir"/>
                <a:sym typeface="Avenir"/>
              </a:rPr>
              <a:t> = </a:t>
            </a:r>
            <a:r>
              <a:rPr lang="en-US" altLang="zh-CN" sz="2400" b="1" dirty="0" err="1">
                <a:solidFill>
                  <a:srgbClr val="1155CC"/>
                </a:solidFill>
                <a:latin typeface="Avenir"/>
                <a:ea typeface="Avenir"/>
                <a:cs typeface="Avenir"/>
                <a:sym typeface="Avenir"/>
              </a:rPr>
              <a:t>mstatus.MIE</a:t>
            </a:r>
            <a:r>
              <a:rPr lang="en-US" altLang="zh-CN" sz="2400" b="1" dirty="0">
                <a:solidFill>
                  <a:srgbClr val="1155CC"/>
                </a:solidFill>
                <a:latin typeface="Avenir"/>
                <a:ea typeface="Avenir"/>
                <a:cs typeface="Avenir"/>
                <a:sym typeface="Avenir"/>
              </a:rPr>
              <a:t>	# save </a:t>
            </a:r>
            <a:r>
              <a:rPr lang="en-US" altLang="zh-CN" sz="2400" b="1" dirty="0">
                <a:solidFill>
                  <a:srgbClr val="1155CC"/>
                </a:solidFill>
                <a:latin typeface="Avenir"/>
                <a:sym typeface="Avenir"/>
              </a:rPr>
              <a:t>previous </a:t>
            </a:r>
            <a:r>
              <a:rPr lang="en-US" sz="2400" b="1" dirty="0">
                <a:solidFill>
                  <a:srgbClr val="1155CC"/>
                </a:solidFill>
                <a:latin typeface="Avenir"/>
              </a:rPr>
              <a:t>interrupt enable status</a:t>
            </a:r>
          </a:p>
          <a:p>
            <a:r>
              <a:rPr lang="en-US" sz="2400" b="1" dirty="0">
                <a:solidFill>
                  <a:srgbClr val="1155CC"/>
                </a:solidFill>
                <a:latin typeface="Avenir"/>
                <a:sym typeface="Avenir"/>
              </a:rPr>
              <a:t>	</a:t>
            </a:r>
            <a:r>
              <a:rPr lang="en-US" altLang="zh-CN" sz="2400" b="1" dirty="0" err="1">
                <a:solidFill>
                  <a:srgbClr val="38761D"/>
                </a:solidFill>
                <a:latin typeface="Avenir"/>
                <a:ea typeface="Avenir"/>
                <a:cs typeface="Avenir"/>
                <a:sym typeface="Avenir"/>
              </a:rPr>
              <a:t>mstatus.MIE</a:t>
            </a:r>
            <a:r>
              <a:rPr lang="en-US" altLang="zh-CN" sz="2400" b="1" dirty="0">
                <a:solidFill>
                  <a:srgbClr val="38761D"/>
                </a:solidFill>
                <a:latin typeface="Avenir"/>
                <a:ea typeface="Avenir"/>
                <a:cs typeface="Avenir"/>
                <a:sym typeface="Avenir"/>
              </a:rPr>
              <a:t> = 0			# disable interrupt enable</a:t>
            </a:r>
            <a:endParaRPr lang="en-US" sz="2400" b="1" dirty="0">
              <a:solidFill>
                <a:srgbClr val="1155CC"/>
              </a:solidFill>
              <a:latin typeface="Avenir"/>
              <a:sym typeface="Avenir"/>
            </a:endParaRPr>
          </a:p>
          <a:p>
            <a:r>
              <a:rPr lang="en-US" altLang="zh-CN" sz="2400" b="1" dirty="0">
                <a:ea typeface="宋体" pitchFamily="2" charset="-122"/>
              </a:rPr>
              <a:t>Exit trap:</a:t>
            </a:r>
          </a:p>
          <a:p>
            <a:r>
              <a:rPr lang="en-US" altLang="zh-CN" sz="2400" b="1" dirty="0">
                <a:latin typeface="宋体" pitchFamily="2" charset="-122"/>
                <a:ea typeface="宋体" pitchFamily="2" charset="-122"/>
                <a:cs typeface="Avenir"/>
                <a:sym typeface="Avenir"/>
              </a:rPr>
              <a:t>	</a:t>
            </a:r>
            <a:r>
              <a:rPr lang="en-US" altLang="zh-CN" sz="2400" b="1" dirty="0" err="1">
                <a:solidFill>
                  <a:srgbClr val="38761D"/>
                </a:solidFill>
                <a:latin typeface="Avenir"/>
                <a:ea typeface="Avenir"/>
                <a:cs typeface="Avenir"/>
                <a:sym typeface="Avenir"/>
              </a:rPr>
              <a:t>mstatus.MIE</a:t>
            </a:r>
            <a:r>
              <a:rPr lang="en-US" altLang="zh-CN" sz="2400" b="1" dirty="0">
                <a:solidFill>
                  <a:srgbClr val="38761D"/>
                </a:solidFill>
                <a:latin typeface="Avenir"/>
                <a:ea typeface="Avenir"/>
                <a:cs typeface="Avenir"/>
                <a:sym typeface="Avenir"/>
              </a:rPr>
              <a:t> = </a:t>
            </a:r>
            <a:r>
              <a:rPr lang="en-US" altLang="zh-CN" sz="2400" b="1" dirty="0" err="1">
                <a:solidFill>
                  <a:srgbClr val="1155CC"/>
                </a:solidFill>
                <a:latin typeface="Avenir"/>
                <a:ea typeface="Avenir"/>
                <a:cs typeface="Avenir"/>
                <a:sym typeface="Avenir"/>
              </a:rPr>
              <a:t>mstatus.MPIE</a:t>
            </a:r>
            <a:r>
              <a:rPr lang="en-US" altLang="zh-CN" sz="2400" b="1">
                <a:solidFill>
                  <a:srgbClr val="1155CC"/>
                </a:solidFill>
                <a:latin typeface="Avenir"/>
                <a:ea typeface="Avenir"/>
                <a:cs typeface="Avenir"/>
                <a:sym typeface="Avenir"/>
              </a:rPr>
              <a:t>	</a:t>
            </a:r>
            <a:r>
              <a:rPr lang="en-US" altLang="zh-CN" sz="2400" b="1">
                <a:solidFill>
                  <a:srgbClr val="38761D"/>
                </a:solidFill>
                <a:latin typeface="Avenir"/>
                <a:ea typeface="Avenir"/>
                <a:cs typeface="Avenir"/>
                <a:sym typeface="Avenir"/>
              </a:rPr>
              <a:t># </a:t>
            </a:r>
            <a:r>
              <a:rPr lang="en-US" altLang="zh-CN" sz="2400" b="1" dirty="0">
                <a:solidFill>
                  <a:srgbClr val="38761D"/>
                </a:solidFill>
                <a:latin typeface="Avenir"/>
                <a:ea typeface="Avenir"/>
                <a:cs typeface="Avenir"/>
                <a:sym typeface="Avenir"/>
              </a:rPr>
              <a:t>recover interrupt enable</a:t>
            </a:r>
          </a:p>
          <a:p>
            <a:r>
              <a:rPr lang="en-US" altLang="zh-CN" sz="2400" b="1" dirty="0">
                <a:solidFill>
                  <a:srgbClr val="38761D"/>
                </a:solidFill>
                <a:latin typeface="Avenir"/>
                <a:ea typeface="Avenir"/>
                <a:cs typeface="Avenir"/>
                <a:sym typeface="Avenir"/>
              </a:rPr>
              <a:t>	</a:t>
            </a:r>
            <a:r>
              <a:rPr lang="en-US" altLang="zh-CN" sz="2400" b="1" dirty="0">
                <a:solidFill>
                  <a:srgbClr val="FF0000"/>
                </a:solidFill>
                <a:latin typeface="Avenir"/>
                <a:ea typeface="Avenir"/>
                <a:cs typeface="Avenir"/>
                <a:sym typeface="Avenir"/>
              </a:rPr>
              <a:t>privilege = </a:t>
            </a:r>
            <a:r>
              <a:rPr lang="en-US" altLang="zh-CN" sz="2400" b="1" dirty="0" err="1">
                <a:solidFill>
                  <a:srgbClr val="FF0000"/>
                </a:solidFill>
                <a:latin typeface="Avenir"/>
                <a:ea typeface="Avenir"/>
                <a:cs typeface="Avenir"/>
                <a:sym typeface="Avenir"/>
              </a:rPr>
              <a:t>mstatus.MPP</a:t>
            </a:r>
            <a:r>
              <a:rPr lang="en-US" altLang="zh-CN" sz="2400" b="1" dirty="0">
                <a:solidFill>
                  <a:srgbClr val="FF0000"/>
                </a:solidFill>
                <a:latin typeface="Avenir"/>
                <a:ea typeface="Avenir"/>
                <a:cs typeface="Avenir"/>
                <a:sym typeface="Avenir"/>
              </a:rPr>
              <a:t>		# recover privilege</a:t>
            </a:r>
            <a:endParaRPr lang="en-US" altLang="zh-CN" sz="2400" b="1" dirty="0">
              <a:latin typeface="Avenir"/>
              <a:ea typeface="Avenir"/>
              <a:cs typeface="Avenir"/>
              <a:sym typeface="Avenir"/>
            </a:endParaRPr>
          </a:p>
        </p:txBody>
      </p:sp>
    </p:spTree>
    <p:extLst>
      <p:ext uri="{BB962C8B-B14F-4D97-AF65-F5344CB8AC3E}">
        <p14:creationId xmlns:p14="http://schemas.microsoft.com/office/powerpoint/2010/main" val="1946018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err="1">
                <a:solidFill>
                  <a:srgbClr val="19A1FD"/>
                </a:solidFill>
                <a:latin typeface="+mn-lt"/>
                <a:ea typeface="宋体" pitchFamily="2" charset="-122"/>
                <a:sym typeface="Avenir"/>
              </a:rPr>
              <a:t>mcause</a:t>
            </a:r>
            <a:endParaRPr lang="en-US" altLang="zh-CN" sz="3400" dirty="0">
              <a:solidFill>
                <a:srgbClr val="19A1FD"/>
              </a:solidFill>
              <a:latin typeface="+mn-lt"/>
              <a:ea typeface="宋体" pitchFamily="2" charset="-122"/>
            </a:endParaRPr>
          </a:p>
        </p:txBody>
      </p:sp>
      <p:sp>
        <p:nvSpPr>
          <p:cNvPr id="18" name="文本框 17">
            <a:extLst>
              <a:ext uri="{FF2B5EF4-FFF2-40B4-BE49-F238E27FC236}">
                <a16:creationId xmlns:a16="http://schemas.microsoft.com/office/drawing/2014/main" id="{EE48D2C4-EA95-4D68-BE9A-19249A4921B1}"/>
              </a:ext>
            </a:extLst>
          </p:cNvPr>
          <p:cNvSpPr txBox="1"/>
          <p:nvPr/>
        </p:nvSpPr>
        <p:spPr>
          <a:xfrm>
            <a:off x="814736" y="2708920"/>
            <a:ext cx="11377264" cy="461665"/>
          </a:xfrm>
          <a:prstGeom prst="rect">
            <a:avLst/>
          </a:prstGeom>
          <a:noFill/>
        </p:spPr>
        <p:txBody>
          <a:bodyPr wrap="square" rtlCol="0">
            <a:spAutoFit/>
          </a:bodyPr>
          <a:lstStyle/>
          <a:p>
            <a:r>
              <a:rPr lang="en-US" altLang="zh-CN" sz="2400" b="1" dirty="0" err="1">
                <a:ea typeface="宋体" pitchFamily="2" charset="-122"/>
              </a:rPr>
              <a:t>mcause</a:t>
            </a:r>
            <a:r>
              <a:rPr lang="en-US" altLang="zh-CN" sz="2400" b="1" dirty="0">
                <a:ea typeface="宋体" pitchFamily="2" charset="-122"/>
              </a:rPr>
              <a:t> </a:t>
            </a:r>
            <a:r>
              <a:rPr lang="en-US" sz="2400" dirty="0">
                <a:latin typeface="Avenir"/>
              </a:rPr>
              <a:t>store the cause of the most recent trap that occurred</a:t>
            </a:r>
            <a:r>
              <a:rPr lang="en-US" altLang="zh-CN" sz="2400" dirty="0">
                <a:latin typeface="Avenir"/>
              </a:rPr>
              <a:t>.</a:t>
            </a:r>
            <a:endParaRPr lang="en-US" sz="2400" dirty="0">
              <a:latin typeface="Avenir"/>
            </a:endParaRPr>
          </a:p>
        </p:txBody>
      </p:sp>
      <p:pic>
        <p:nvPicPr>
          <p:cNvPr id="2" name="图片 1">
            <a:extLst>
              <a:ext uri="{FF2B5EF4-FFF2-40B4-BE49-F238E27FC236}">
                <a16:creationId xmlns:a16="http://schemas.microsoft.com/office/drawing/2014/main" id="{D628F762-B032-4EBD-ABCD-C3231FCF1095}"/>
              </a:ext>
            </a:extLst>
          </p:cNvPr>
          <p:cNvPicPr>
            <a:picLocks noChangeAspect="1"/>
          </p:cNvPicPr>
          <p:nvPr/>
        </p:nvPicPr>
        <p:blipFill>
          <a:blip r:embed="rId3"/>
          <a:stretch>
            <a:fillRect/>
          </a:stretch>
        </p:blipFill>
        <p:spPr>
          <a:xfrm>
            <a:off x="1289398" y="1239071"/>
            <a:ext cx="9469187" cy="1541857"/>
          </a:xfrm>
          <a:prstGeom prst="rect">
            <a:avLst/>
          </a:prstGeom>
        </p:spPr>
      </p:pic>
      <p:graphicFrame>
        <p:nvGraphicFramePr>
          <p:cNvPr id="10" name="表格 9">
            <a:extLst>
              <a:ext uri="{FF2B5EF4-FFF2-40B4-BE49-F238E27FC236}">
                <a16:creationId xmlns:a16="http://schemas.microsoft.com/office/drawing/2014/main" id="{CEAED79E-113E-4E3C-BD24-BB939E966F4E}"/>
              </a:ext>
            </a:extLst>
          </p:cNvPr>
          <p:cNvGraphicFramePr>
            <a:graphicFrameLocks noGrp="1"/>
          </p:cNvGraphicFramePr>
          <p:nvPr>
            <p:extLst>
              <p:ext uri="{D42A27DB-BD31-4B8C-83A1-F6EECF244321}">
                <p14:modId xmlns:p14="http://schemas.microsoft.com/office/powerpoint/2010/main" val="934101642"/>
              </p:ext>
            </p:extLst>
          </p:nvPr>
        </p:nvGraphicFramePr>
        <p:xfrm>
          <a:off x="407368" y="3170585"/>
          <a:ext cx="11377264" cy="3261360"/>
        </p:xfrm>
        <a:graphic>
          <a:graphicData uri="http://schemas.openxmlformats.org/drawingml/2006/table">
            <a:tbl>
              <a:tblPr/>
              <a:tblGrid>
                <a:gridCol w="1357014">
                  <a:extLst>
                    <a:ext uri="{9D8B030D-6E8A-4147-A177-3AD203B41FA5}">
                      <a16:colId xmlns:a16="http://schemas.microsoft.com/office/drawing/2014/main" val="1557285916"/>
                    </a:ext>
                  </a:extLst>
                </a:gridCol>
                <a:gridCol w="2264882">
                  <a:extLst>
                    <a:ext uri="{9D8B030D-6E8A-4147-A177-3AD203B41FA5}">
                      <a16:colId xmlns:a16="http://schemas.microsoft.com/office/drawing/2014/main" val="3089657549"/>
                    </a:ext>
                  </a:extLst>
                </a:gridCol>
                <a:gridCol w="7755368">
                  <a:extLst>
                    <a:ext uri="{9D8B030D-6E8A-4147-A177-3AD203B41FA5}">
                      <a16:colId xmlns:a16="http://schemas.microsoft.com/office/drawing/2014/main" val="1606270426"/>
                    </a:ext>
                  </a:extLst>
                </a:gridCol>
              </a:tblGrid>
              <a:tr h="0">
                <a:tc>
                  <a:txBody>
                    <a:bodyPr/>
                    <a:lstStyle/>
                    <a:p>
                      <a:pPr algn="ctr"/>
                      <a:r>
                        <a:rPr lang="en-US" sz="2400" b="1" kern="1200" dirty="0">
                          <a:solidFill>
                            <a:schemeClr val="tx1"/>
                          </a:solidFill>
                          <a:latin typeface="Avenir"/>
                          <a:ea typeface="+mn-ea"/>
                          <a:cs typeface="+mn-cs"/>
                        </a:rPr>
                        <a:t>Interrupt</a:t>
                      </a: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b="1" kern="1200" dirty="0">
                          <a:solidFill>
                            <a:schemeClr val="tx1"/>
                          </a:solidFill>
                          <a:latin typeface="Avenir"/>
                          <a:ea typeface="+mn-ea"/>
                          <a:cs typeface="+mn-cs"/>
                        </a:rPr>
                        <a:t>Exception Code</a:t>
                      </a: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b="1" kern="1200" dirty="0">
                          <a:solidFill>
                            <a:schemeClr val="tx1"/>
                          </a:solidFill>
                          <a:latin typeface="Avenir"/>
                          <a:ea typeface="+mn-ea"/>
                          <a:cs typeface="+mn-cs"/>
                        </a:rPr>
                        <a:t>Description</a:t>
                      </a: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23096061"/>
                  </a:ext>
                </a:extLst>
              </a:tr>
              <a:tr h="0">
                <a:tc>
                  <a:txBody>
                    <a:bodyPr/>
                    <a:lstStyle/>
                    <a:p>
                      <a:pPr algn="ctr"/>
                      <a:r>
                        <a:rPr lang="en-US" sz="2400" kern="1200" dirty="0">
                          <a:solidFill>
                            <a:schemeClr val="tx1"/>
                          </a:solidFill>
                          <a:latin typeface="Avenir"/>
                          <a:ea typeface="+mn-ea"/>
                          <a:cs typeface="+mn-cs"/>
                        </a:rPr>
                        <a:t>1</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kern="1200" dirty="0">
                          <a:solidFill>
                            <a:schemeClr val="tx1"/>
                          </a:solidFill>
                          <a:latin typeface="Avenir"/>
                          <a:ea typeface="+mn-ea"/>
                          <a:cs typeface="+mn-cs"/>
                        </a:rPr>
                        <a:t>0</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kern="1200" dirty="0">
                          <a:solidFill>
                            <a:schemeClr val="tx1"/>
                          </a:solidFill>
                          <a:latin typeface="Avenir"/>
                          <a:ea typeface="+mn-ea"/>
                          <a:cs typeface="+mn-cs"/>
                        </a:rPr>
                        <a:t>Reserved</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46904478"/>
                  </a:ext>
                </a:extLst>
              </a:tr>
              <a:tr h="0">
                <a:tc>
                  <a:txBody>
                    <a:bodyPr/>
                    <a:lstStyle/>
                    <a:p>
                      <a:pPr algn="ctr"/>
                      <a:r>
                        <a:rPr lang="en-US" sz="2400" kern="1200" dirty="0">
                          <a:solidFill>
                            <a:schemeClr val="tx1"/>
                          </a:solidFill>
                          <a:latin typeface="Avenir"/>
                          <a:ea typeface="+mn-ea"/>
                          <a:cs typeface="+mn-cs"/>
                        </a:rPr>
                        <a:t>0</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algn="ctr"/>
                      <a:r>
                        <a:rPr lang="en-US" sz="2400" kern="1200" dirty="0">
                          <a:solidFill>
                            <a:schemeClr val="tx1"/>
                          </a:solidFill>
                          <a:latin typeface="Avenir"/>
                          <a:ea typeface="+mn-ea"/>
                          <a:cs typeface="+mn-cs"/>
                        </a:rPr>
                        <a:t>2</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algn="ctr"/>
                      <a:r>
                        <a:rPr lang="en-US" sz="2400" kern="1200" dirty="0">
                          <a:solidFill>
                            <a:schemeClr val="tx1"/>
                          </a:solidFill>
                          <a:latin typeface="Avenir"/>
                          <a:ea typeface="+mn-ea"/>
                          <a:cs typeface="+mn-cs"/>
                        </a:rPr>
                        <a:t>Illegal instructions</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extLst>
                  <a:ext uri="{0D108BD9-81ED-4DB2-BD59-A6C34878D82A}">
                    <a16:rowId xmlns:a16="http://schemas.microsoft.com/office/drawing/2014/main" val="4005889469"/>
                  </a:ext>
                </a:extLst>
              </a:tr>
              <a:tr h="0">
                <a:tc>
                  <a:txBody>
                    <a:bodyPr/>
                    <a:lstStyle/>
                    <a:p>
                      <a:pPr algn="ctr"/>
                      <a:r>
                        <a:rPr lang="en-US" sz="2400" kern="1200" dirty="0">
                          <a:solidFill>
                            <a:schemeClr val="tx1"/>
                          </a:solidFill>
                          <a:latin typeface="Avenir"/>
                          <a:ea typeface="+mn-ea"/>
                          <a:cs typeface="+mn-cs"/>
                        </a:rPr>
                        <a:t>0</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kern="1200" dirty="0">
                          <a:solidFill>
                            <a:schemeClr val="tx1"/>
                          </a:solidFill>
                          <a:latin typeface="Avenir"/>
                          <a:ea typeface="+mn-ea"/>
                          <a:cs typeface="+mn-cs"/>
                        </a:rPr>
                        <a:t>5</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kern="1200" dirty="0">
                          <a:solidFill>
                            <a:schemeClr val="tx1"/>
                          </a:solidFill>
                          <a:latin typeface="Avenir"/>
                          <a:ea typeface="+mn-ea"/>
                          <a:cs typeface="+mn-cs"/>
                        </a:rPr>
                        <a:t>Load access fault</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32707534"/>
                  </a:ext>
                </a:extLst>
              </a:tr>
              <a:tr h="0">
                <a:tc>
                  <a:txBody>
                    <a:bodyPr/>
                    <a:lstStyle/>
                    <a:p>
                      <a:pPr algn="ctr"/>
                      <a:r>
                        <a:rPr lang="en-US" sz="2400" kern="1200" dirty="0">
                          <a:solidFill>
                            <a:schemeClr val="tx1"/>
                          </a:solidFill>
                          <a:latin typeface="Avenir"/>
                          <a:ea typeface="+mn-ea"/>
                          <a:cs typeface="+mn-cs"/>
                        </a:rPr>
                        <a:t>0</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kern="1200" dirty="0">
                          <a:solidFill>
                            <a:schemeClr val="tx1"/>
                          </a:solidFill>
                          <a:latin typeface="Avenir"/>
                          <a:ea typeface="+mn-ea"/>
                          <a:cs typeface="+mn-cs"/>
                        </a:rPr>
                        <a:t>7</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kern="1200" dirty="0">
                          <a:solidFill>
                            <a:schemeClr val="tx1"/>
                          </a:solidFill>
                          <a:latin typeface="Avenir"/>
                          <a:ea typeface="+mn-ea"/>
                          <a:cs typeface="+mn-cs"/>
                        </a:rPr>
                        <a:t>Store/AMO access fault</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76541098"/>
                  </a:ext>
                </a:extLst>
              </a:tr>
              <a:tr h="0">
                <a:tc>
                  <a:txBody>
                    <a:bodyPr/>
                    <a:lstStyle/>
                    <a:p>
                      <a:pPr algn="ctr"/>
                      <a:r>
                        <a:rPr lang="en-US" sz="2400" kern="1200" dirty="0">
                          <a:solidFill>
                            <a:schemeClr val="tx1"/>
                          </a:solidFill>
                          <a:latin typeface="Avenir"/>
                          <a:ea typeface="+mn-ea"/>
                          <a:cs typeface="+mn-cs"/>
                        </a:rPr>
                        <a:t>0</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kern="1200" dirty="0">
                          <a:solidFill>
                            <a:schemeClr val="tx1"/>
                          </a:solidFill>
                          <a:latin typeface="Avenir"/>
                          <a:ea typeface="+mn-ea"/>
                          <a:cs typeface="+mn-cs"/>
                        </a:rPr>
                        <a:t>11</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marL="0" algn="ctr" defTabSz="914400" rtl="0" eaLnBrk="1" latinLnBrk="0" hangingPunct="1"/>
                      <a:r>
                        <a:rPr lang="en-US" sz="2400" kern="1200" dirty="0">
                          <a:solidFill>
                            <a:schemeClr val="tx1"/>
                          </a:solidFill>
                          <a:latin typeface="Avenir"/>
                          <a:ea typeface="+mn-ea"/>
                          <a:cs typeface="+mn-cs"/>
                        </a:rPr>
                        <a:t>Environment call from M-mode</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09018541"/>
                  </a:ext>
                </a:extLst>
              </a:tr>
            </a:tbl>
          </a:graphicData>
        </a:graphic>
      </p:graphicFrame>
      <p:sp>
        <p:nvSpPr>
          <p:cNvPr id="4" name="矩形 3">
            <a:extLst>
              <a:ext uri="{FF2B5EF4-FFF2-40B4-BE49-F238E27FC236}">
                <a16:creationId xmlns:a16="http://schemas.microsoft.com/office/drawing/2014/main" id="{BF697FAB-3B0B-47AF-A2AD-F28F42BEBF94}"/>
              </a:ext>
            </a:extLst>
          </p:cNvPr>
          <p:cNvSpPr/>
          <p:nvPr/>
        </p:nvSpPr>
        <p:spPr>
          <a:xfrm>
            <a:off x="2495600" y="6156012"/>
            <a:ext cx="8808640" cy="369332"/>
          </a:xfrm>
          <a:prstGeom prst="rect">
            <a:avLst/>
          </a:prstGeom>
        </p:spPr>
        <p:txBody>
          <a:bodyPr wrap="square">
            <a:spAutoFit/>
          </a:bodyPr>
          <a:lstStyle/>
          <a:p>
            <a:r>
              <a:rPr lang="en-US" dirty="0"/>
              <a:t>https://five-embeddev.com/riscv-isa-manual/latest/machine.html</a:t>
            </a:r>
          </a:p>
        </p:txBody>
      </p:sp>
    </p:spTree>
    <p:extLst>
      <p:ext uri="{BB962C8B-B14F-4D97-AF65-F5344CB8AC3E}">
        <p14:creationId xmlns:p14="http://schemas.microsoft.com/office/powerpoint/2010/main" val="3769590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err="1">
                <a:solidFill>
                  <a:srgbClr val="19A1FD"/>
                </a:solidFill>
                <a:latin typeface="+mn-lt"/>
                <a:ea typeface="宋体" pitchFamily="2" charset="-122"/>
                <a:sym typeface="Avenir"/>
              </a:rPr>
              <a:t>mepc</a:t>
            </a:r>
            <a:endParaRPr lang="en-US" altLang="zh-CN" sz="3400" dirty="0">
              <a:solidFill>
                <a:srgbClr val="19A1FD"/>
              </a:solidFill>
              <a:latin typeface="+mn-lt"/>
              <a:ea typeface="宋体" pitchFamily="2" charset="-122"/>
            </a:endParaRPr>
          </a:p>
        </p:txBody>
      </p:sp>
      <p:sp>
        <p:nvSpPr>
          <p:cNvPr id="18" name="文本框 17">
            <a:extLst>
              <a:ext uri="{FF2B5EF4-FFF2-40B4-BE49-F238E27FC236}">
                <a16:creationId xmlns:a16="http://schemas.microsoft.com/office/drawing/2014/main" id="{EE48D2C4-EA95-4D68-BE9A-19249A4921B1}"/>
              </a:ext>
            </a:extLst>
          </p:cNvPr>
          <p:cNvSpPr txBox="1"/>
          <p:nvPr/>
        </p:nvSpPr>
        <p:spPr>
          <a:xfrm>
            <a:off x="479376" y="3429000"/>
            <a:ext cx="11377264" cy="1200329"/>
          </a:xfrm>
          <a:prstGeom prst="rect">
            <a:avLst/>
          </a:prstGeom>
          <a:noFill/>
        </p:spPr>
        <p:txBody>
          <a:bodyPr wrap="square" rtlCol="0">
            <a:spAutoFit/>
          </a:bodyPr>
          <a:lstStyle/>
          <a:p>
            <a:r>
              <a:rPr lang="en-US" sz="2400" b="1" dirty="0" err="1">
                <a:latin typeface="Avenir"/>
              </a:rPr>
              <a:t>m</a:t>
            </a:r>
            <a:r>
              <a:rPr lang="en-US" altLang="zh-CN" sz="2400" b="1" dirty="0" err="1">
                <a:latin typeface="Avenir"/>
              </a:rPr>
              <a:t>epc</a:t>
            </a:r>
            <a:r>
              <a:rPr lang="en-US" altLang="zh-CN" sz="2400" dirty="0">
                <a:latin typeface="Avenir"/>
              </a:rPr>
              <a:t> </a:t>
            </a:r>
            <a:r>
              <a:rPr lang="en-US" sz="2400" dirty="0">
                <a:latin typeface="Avenir"/>
              </a:rPr>
              <a:t>stores the address of the instruction that caused an exception or interrup</a:t>
            </a:r>
            <a:r>
              <a:rPr lang="en-US" altLang="zh-CN" sz="2400" dirty="0">
                <a:latin typeface="Avenir"/>
              </a:rPr>
              <a:t>t</a:t>
            </a:r>
            <a:r>
              <a:rPr lang="en-US" sz="2400" dirty="0">
                <a:latin typeface="Avenir"/>
              </a:rPr>
              <a:t>.</a:t>
            </a:r>
          </a:p>
          <a:p>
            <a:r>
              <a:rPr lang="en-US" sz="2400" dirty="0">
                <a:solidFill>
                  <a:srgbClr val="FF0000"/>
                </a:solidFill>
                <a:latin typeface="Avenir"/>
              </a:rPr>
              <a:t>	- exception:</a:t>
            </a:r>
            <a:r>
              <a:rPr lang="zh-CN" altLang="en-US" sz="2400" dirty="0">
                <a:solidFill>
                  <a:srgbClr val="FF0000"/>
                </a:solidFill>
                <a:latin typeface="Avenir"/>
              </a:rPr>
              <a:t> </a:t>
            </a:r>
            <a:r>
              <a:rPr lang="en-US" altLang="zh-CN" sz="2400" dirty="0">
                <a:solidFill>
                  <a:srgbClr val="FF0000"/>
                </a:solidFill>
                <a:latin typeface="Avenir"/>
              </a:rPr>
              <a:t>Current</a:t>
            </a:r>
            <a:r>
              <a:rPr lang="zh-CN" altLang="en-US" sz="2400" dirty="0">
                <a:solidFill>
                  <a:srgbClr val="FF0000"/>
                </a:solidFill>
                <a:latin typeface="Avenir"/>
              </a:rPr>
              <a:t> </a:t>
            </a:r>
            <a:r>
              <a:rPr lang="en-US" altLang="zh-CN" sz="2400" dirty="0">
                <a:solidFill>
                  <a:srgbClr val="FF0000"/>
                </a:solidFill>
                <a:latin typeface="Avenir"/>
              </a:rPr>
              <a:t>PC</a:t>
            </a:r>
          </a:p>
          <a:p>
            <a:r>
              <a:rPr lang="en-US" sz="2400" dirty="0">
                <a:solidFill>
                  <a:schemeClr val="tx2">
                    <a:lumMod val="60000"/>
                    <a:lumOff val="40000"/>
                  </a:schemeClr>
                </a:solidFill>
                <a:latin typeface="Avenir"/>
              </a:rPr>
              <a:t>	- interrupt: Next PC</a:t>
            </a:r>
          </a:p>
        </p:txBody>
      </p:sp>
      <p:pic>
        <p:nvPicPr>
          <p:cNvPr id="2" name="图片 1">
            <a:extLst>
              <a:ext uri="{FF2B5EF4-FFF2-40B4-BE49-F238E27FC236}">
                <a16:creationId xmlns:a16="http://schemas.microsoft.com/office/drawing/2014/main" id="{58214760-5537-4E6C-8F6A-3089DA4BF477}"/>
              </a:ext>
            </a:extLst>
          </p:cNvPr>
          <p:cNvPicPr>
            <a:picLocks noChangeAspect="1"/>
          </p:cNvPicPr>
          <p:nvPr/>
        </p:nvPicPr>
        <p:blipFill>
          <a:blip r:embed="rId3"/>
          <a:stretch>
            <a:fillRect/>
          </a:stretch>
        </p:blipFill>
        <p:spPr>
          <a:xfrm>
            <a:off x="1091444" y="1287016"/>
            <a:ext cx="10009112" cy="1582836"/>
          </a:xfrm>
          <a:prstGeom prst="rect">
            <a:avLst/>
          </a:prstGeom>
        </p:spPr>
      </p:pic>
    </p:spTree>
    <p:extLst>
      <p:ext uri="{BB962C8B-B14F-4D97-AF65-F5344CB8AC3E}">
        <p14:creationId xmlns:p14="http://schemas.microsoft.com/office/powerpoint/2010/main" val="1565807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err="1">
                <a:solidFill>
                  <a:srgbClr val="19A1FD"/>
                </a:solidFill>
                <a:latin typeface="+mn-lt"/>
                <a:ea typeface="宋体" pitchFamily="2" charset="-122"/>
                <a:sym typeface="Avenir"/>
              </a:rPr>
              <a:t>mtvec</a:t>
            </a:r>
            <a:endParaRPr lang="en-US" altLang="zh-CN" sz="3400" dirty="0">
              <a:solidFill>
                <a:srgbClr val="19A1FD"/>
              </a:solidFill>
              <a:latin typeface="+mn-lt"/>
              <a:ea typeface="宋体" pitchFamily="2" charset="-122"/>
            </a:endParaRPr>
          </a:p>
        </p:txBody>
      </p:sp>
      <p:pic>
        <p:nvPicPr>
          <p:cNvPr id="2" name="图片 1">
            <a:extLst>
              <a:ext uri="{FF2B5EF4-FFF2-40B4-BE49-F238E27FC236}">
                <a16:creationId xmlns:a16="http://schemas.microsoft.com/office/drawing/2014/main" id="{DB05B1BD-4F99-492B-9B4F-6C5E7B22187E}"/>
              </a:ext>
            </a:extLst>
          </p:cNvPr>
          <p:cNvPicPr>
            <a:picLocks noChangeAspect="1"/>
          </p:cNvPicPr>
          <p:nvPr/>
        </p:nvPicPr>
        <p:blipFill>
          <a:blip r:embed="rId3"/>
          <a:stretch>
            <a:fillRect/>
          </a:stretch>
        </p:blipFill>
        <p:spPr>
          <a:xfrm>
            <a:off x="911424" y="1691945"/>
            <a:ext cx="9977863" cy="1296144"/>
          </a:xfrm>
          <a:prstGeom prst="rect">
            <a:avLst/>
          </a:prstGeom>
        </p:spPr>
      </p:pic>
      <p:graphicFrame>
        <p:nvGraphicFramePr>
          <p:cNvPr id="3" name="表格 2">
            <a:extLst>
              <a:ext uri="{FF2B5EF4-FFF2-40B4-BE49-F238E27FC236}">
                <a16:creationId xmlns:a16="http://schemas.microsoft.com/office/drawing/2014/main" id="{637445CF-BD49-406D-AE88-FAB91A29F66D}"/>
              </a:ext>
            </a:extLst>
          </p:cNvPr>
          <p:cNvGraphicFramePr>
            <a:graphicFrameLocks noGrp="1"/>
          </p:cNvGraphicFramePr>
          <p:nvPr>
            <p:extLst>
              <p:ext uri="{D42A27DB-BD31-4B8C-83A1-F6EECF244321}">
                <p14:modId xmlns:p14="http://schemas.microsoft.com/office/powerpoint/2010/main" val="2635144512"/>
              </p:ext>
            </p:extLst>
          </p:nvPr>
        </p:nvGraphicFramePr>
        <p:xfrm>
          <a:off x="407368" y="3861048"/>
          <a:ext cx="11377264" cy="1920240"/>
        </p:xfrm>
        <a:graphic>
          <a:graphicData uri="http://schemas.openxmlformats.org/drawingml/2006/table">
            <a:tbl>
              <a:tblPr/>
              <a:tblGrid>
                <a:gridCol w="1357014">
                  <a:extLst>
                    <a:ext uri="{9D8B030D-6E8A-4147-A177-3AD203B41FA5}">
                      <a16:colId xmlns:a16="http://schemas.microsoft.com/office/drawing/2014/main" val="1557285916"/>
                    </a:ext>
                  </a:extLst>
                </a:gridCol>
                <a:gridCol w="2264882">
                  <a:extLst>
                    <a:ext uri="{9D8B030D-6E8A-4147-A177-3AD203B41FA5}">
                      <a16:colId xmlns:a16="http://schemas.microsoft.com/office/drawing/2014/main" val="3089657549"/>
                    </a:ext>
                  </a:extLst>
                </a:gridCol>
                <a:gridCol w="7755368">
                  <a:extLst>
                    <a:ext uri="{9D8B030D-6E8A-4147-A177-3AD203B41FA5}">
                      <a16:colId xmlns:a16="http://schemas.microsoft.com/office/drawing/2014/main" val="1606270426"/>
                    </a:ext>
                  </a:extLst>
                </a:gridCol>
              </a:tblGrid>
              <a:tr h="0">
                <a:tc>
                  <a:txBody>
                    <a:bodyPr/>
                    <a:lstStyle/>
                    <a:p>
                      <a:pPr algn="ctr"/>
                      <a:r>
                        <a:rPr lang="en-US" sz="2400" b="1" kern="1200" dirty="0">
                          <a:solidFill>
                            <a:schemeClr val="tx1"/>
                          </a:solidFill>
                          <a:latin typeface="Avenir"/>
                          <a:ea typeface="+mn-ea"/>
                          <a:cs typeface="+mn-cs"/>
                        </a:rPr>
                        <a:t>Value</a:t>
                      </a: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b="1" kern="1200" dirty="0">
                          <a:solidFill>
                            <a:schemeClr val="tx1"/>
                          </a:solidFill>
                          <a:latin typeface="Avenir"/>
                          <a:ea typeface="+mn-ea"/>
                          <a:cs typeface="+mn-cs"/>
                        </a:rPr>
                        <a:t>Name</a:t>
                      </a: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b="1" kern="1200" dirty="0">
                          <a:solidFill>
                            <a:schemeClr val="tx1"/>
                          </a:solidFill>
                          <a:latin typeface="Avenir"/>
                          <a:ea typeface="+mn-ea"/>
                          <a:cs typeface="+mn-cs"/>
                        </a:rPr>
                        <a:t>Description</a:t>
                      </a: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23096061"/>
                  </a:ext>
                </a:extLst>
              </a:tr>
              <a:tr h="0">
                <a:tc>
                  <a:txBody>
                    <a:bodyPr/>
                    <a:lstStyle/>
                    <a:p>
                      <a:pPr algn="ctr"/>
                      <a:r>
                        <a:rPr lang="en-US" sz="2400" kern="1200">
                          <a:solidFill>
                            <a:schemeClr val="tx1"/>
                          </a:solidFill>
                          <a:latin typeface="Avenir"/>
                          <a:ea typeface="+mn-ea"/>
                          <a:cs typeface="+mn-cs"/>
                        </a:rPr>
                        <a:t>0</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kern="1200" dirty="0">
                          <a:solidFill>
                            <a:srgbClr val="FF0000"/>
                          </a:solidFill>
                          <a:latin typeface="Avenir"/>
                          <a:ea typeface="+mn-ea"/>
                          <a:cs typeface="+mn-cs"/>
                        </a:rPr>
                        <a:t>Direct</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kern="1200" dirty="0">
                          <a:solidFill>
                            <a:schemeClr val="tx1"/>
                          </a:solidFill>
                          <a:latin typeface="Avenir"/>
                          <a:ea typeface="+mn-ea"/>
                          <a:cs typeface="+mn-cs"/>
                        </a:rPr>
                        <a:t>All exceptions set pc to BASE.</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46904478"/>
                  </a:ext>
                </a:extLst>
              </a:tr>
              <a:tr h="0">
                <a:tc>
                  <a:txBody>
                    <a:bodyPr/>
                    <a:lstStyle/>
                    <a:p>
                      <a:pPr algn="ctr"/>
                      <a:r>
                        <a:rPr lang="en-US" sz="2400" kern="1200">
                          <a:solidFill>
                            <a:schemeClr val="tx1"/>
                          </a:solidFill>
                          <a:latin typeface="Avenir"/>
                          <a:ea typeface="+mn-ea"/>
                          <a:cs typeface="+mn-cs"/>
                        </a:rPr>
                        <a:t>1</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algn="ctr"/>
                      <a:r>
                        <a:rPr lang="en-US" sz="2400" kern="1200">
                          <a:solidFill>
                            <a:schemeClr val="tx1"/>
                          </a:solidFill>
                          <a:latin typeface="Avenir"/>
                          <a:ea typeface="+mn-ea"/>
                          <a:cs typeface="+mn-cs"/>
                        </a:rPr>
                        <a:t>Vectored</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algn="ctr"/>
                      <a:r>
                        <a:rPr lang="en-US" sz="2400" kern="1200" dirty="0">
                          <a:solidFill>
                            <a:schemeClr val="tx1"/>
                          </a:solidFill>
                          <a:latin typeface="Avenir"/>
                          <a:ea typeface="+mn-ea"/>
                          <a:cs typeface="+mn-cs"/>
                        </a:rPr>
                        <a:t>Asynchronous interrupts set pc to BASE+4×cause.</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extLst>
                  <a:ext uri="{0D108BD9-81ED-4DB2-BD59-A6C34878D82A}">
                    <a16:rowId xmlns:a16="http://schemas.microsoft.com/office/drawing/2014/main" val="4005889469"/>
                  </a:ext>
                </a:extLst>
              </a:tr>
              <a:tr h="0">
                <a:tc>
                  <a:txBody>
                    <a:bodyPr/>
                    <a:lstStyle/>
                    <a:p>
                      <a:pPr algn="ctr"/>
                      <a:r>
                        <a:rPr lang="en-US" sz="2400" kern="1200">
                          <a:solidFill>
                            <a:schemeClr val="tx1"/>
                          </a:solidFill>
                          <a:latin typeface="Avenir"/>
                          <a:ea typeface="+mn-ea"/>
                          <a:cs typeface="+mn-cs"/>
                        </a:rPr>
                        <a:t>≥2</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kern="1200" dirty="0">
                          <a:solidFill>
                            <a:schemeClr val="tx1"/>
                          </a:solidFill>
                          <a:latin typeface="Avenir"/>
                          <a:ea typeface="+mn-ea"/>
                          <a:cs typeface="+mn-cs"/>
                        </a:rPr>
                        <a:t>—</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kern="1200" dirty="0">
                          <a:solidFill>
                            <a:schemeClr val="tx1"/>
                          </a:solidFill>
                          <a:latin typeface="Avenir"/>
                          <a:ea typeface="+mn-ea"/>
                          <a:cs typeface="+mn-cs"/>
                        </a:rPr>
                        <a:t>Reserved</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09018541"/>
                  </a:ext>
                </a:extLst>
              </a:tr>
            </a:tbl>
          </a:graphicData>
        </a:graphic>
      </p:graphicFrame>
      <p:sp>
        <p:nvSpPr>
          <p:cNvPr id="6" name="文本框 5">
            <a:extLst>
              <a:ext uri="{FF2B5EF4-FFF2-40B4-BE49-F238E27FC236}">
                <a16:creationId xmlns:a16="http://schemas.microsoft.com/office/drawing/2014/main" id="{1278FB0D-638E-4734-84B8-2A6E062E69B5}"/>
              </a:ext>
            </a:extLst>
          </p:cNvPr>
          <p:cNvSpPr txBox="1"/>
          <p:nvPr/>
        </p:nvSpPr>
        <p:spPr>
          <a:xfrm>
            <a:off x="479376" y="3016063"/>
            <a:ext cx="11377264" cy="461665"/>
          </a:xfrm>
          <a:prstGeom prst="rect">
            <a:avLst/>
          </a:prstGeom>
          <a:noFill/>
        </p:spPr>
        <p:txBody>
          <a:bodyPr wrap="square" rtlCol="0">
            <a:spAutoFit/>
          </a:bodyPr>
          <a:lstStyle/>
          <a:p>
            <a:r>
              <a:rPr lang="en-US" sz="2400" b="1" dirty="0" err="1">
                <a:latin typeface="Avenir"/>
              </a:rPr>
              <a:t>mtvec</a:t>
            </a:r>
            <a:r>
              <a:rPr lang="en-US" sz="2400" dirty="0">
                <a:latin typeface="Avenir"/>
              </a:rPr>
              <a:t> specify the base address of the trap vector.</a:t>
            </a:r>
            <a:endParaRPr lang="zh-CN" altLang="en-US" sz="2400" dirty="0">
              <a:latin typeface="Avenir"/>
            </a:endParaRPr>
          </a:p>
        </p:txBody>
      </p:sp>
    </p:spTree>
    <p:extLst>
      <p:ext uri="{BB962C8B-B14F-4D97-AF65-F5344CB8AC3E}">
        <p14:creationId xmlns:p14="http://schemas.microsoft.com/office/powerpoint/2010/main" val="121340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rPr>
              <a:t>CSR Instructions</a:t>
            </a:r>
          </a:p>
        </p:txBody>
      </p:sp>
      <p:sp>
        <p:nvSpPr>
          <p:cNvPr id="3" name="AutoShape 2" descr="Fig 3.20 RV64Zicsr Instruction Set (Source: RV32/RV64 Zicsr Standard Extension table. in Volume I: Unprivileged ISA)">
            <a:extLst>
              <a:ext uri="{FF2B5EF4-FFF2-40B4-BE49-F238E27FC236}">
                <a16:creationId xmlns:a16="http://schemas.microsoft.com/office/drawing/2014/main" id="{091E0E8C-4A6F-40C9-8CF1-E1386DD538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图片 8">
            <a:extLst>
              <a:ext uri="{FF2B5EF4-FFF2-40B4-BE49-F238E27FC236}">
                <a16:creationId xmlns:a16="http://schemas.microsoft.com/office/drawing/2014/main" id="{93A0CD00-8234-4D7F-9B00-3A02E298A9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956" y="1499363"/>
            <a:ext cx="11606088" cy="2347299"/>
          </a:xfrm>
          <a:prstGeom prst="rect">
            <a:avLst/>
          </a:prstGeom>
        </p:spPr>
      </p:pic>
      <p:sp>
        <p:nvSpPr>
          <p:cNvPr id="8" name="Rectangle 7">
            <a:extLst>
              <a:ext uri="{FF2B5EF4-FFF2-40B4-BE49-F238E27FC236}">
                <a16:creationId xmlns:a16="http://schemas.microsoft.com/office/drawing/2014/main" id="{F49D8234-F7B9-4065-930F-FB2FCC3D84F7}"/>
              </a:ext>
            </a:extLst>
          </p:cNvPr>
          <p:cNvSpPr>
            <a:spLocks noChangeArrowheads="1"/>
          </p:cNvSpPr>
          <p:nvPr/>
        </p:nvSpPr>
        <p:spPr bwMode="auto">
          <a:xfrm>
            <a:off x="0" y="-184666"/>
            <a:ext cx="184731" cy="369332"/>
          </a:xfrm>
          <a:prstGeom prst="rect">
            <a:avLst/>
          </a:prstGeom>
          <a:solidFill>
            <a:srgbClr val="42424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矩形 9">
            <a:extLst>
              <a:ext uri="{FF2B5EF4-FFF2-40B4-BE49-F238E27FC236}">
                <a16:creationId xmlns:a16="http://schemas.microsoft.com/office/drawing/2014/main" id="{8EB5EB54-8230-46F0-B01B-C375831C1803}"/>
              </a:ext>
            </a:extLst>
          </p:cNvPr>
          <p:cNvSpPr/>
          <p:nvPr/>
        </p:nvSpPr>
        <p:spPr>
          <a:xfrm>
            <a:off x="1639888" y="3811012"/>
            <a:ext cx="9217024" cy="3046988"/>
          </a:xfrm>
          <a:prstGeom prst="rect">
            <a:avLst/>
          </a:prstGeom>
        </p:spPr>
        <p:txBody>
          <a:bodyPr wrap="square">
            <a:spAutoFit/>
          </a:bodyPr>
          <a:lstStyle/>
          <a:p>
            <a:pPr lvl="0" eaLnBrk="0" fontAlgn="base" hangingPunct="0">
              <a:spcBef>
                <a:spcPct val="0"/>
              </a:spcBef>
              <a:spcAft>
                <a:spcPct val="0"/>
              </a:spcAft>
            </a:pPr>
            <a:endParaRPr lang="en-US" altLang="en-US" sz="2400" dirty="0">
              <a:latin typeface="Avenir"/>
            </a:endParaRPr>
          </a:p>
          <a:p>
            <a:pPr lvl="0" eaLnBrk="0" fontAlgn="base" hangingPunct="0">
              <a:spcBef>
                <a:spcPct val="0"/>
              </a:spcBef>
              <a:spcAft>
                <a:spcPct val="0"/>
              </a:spcAft>
              <a:buFontTx/>
              <a:buChar char="•"/>
            </a:pPr>
            <a:r>
              <a:rPr lang="en-US" altLang="en-US" sz="2400" dirty="0">
                <a:latin typeface="Avenir"/>
              </a:rPr>
              <a:t>Atomic Read/Write CSR (</a:t>
            </a:r>
            <a:r>
              <a:rPr lang="en-US" altLang="en-US" sz="2400" dirty="0" err="1">
                <a:latin typeface="Avenir"/>
              </a:rPr>
              <a:t>csrrw</a:t>
            </a:r>
            <a:r>
              <a:rPr lang="en-US" altLang="en-US" sz="2400" dirty="0">
                <a:latin typeface="Avenir"/>
              </a:rPr>
              <a:t>)</a:t>
            </a:r>
          </a:p>
          <a:p>
            <a:pPr lvl="0" eaLnBrk="0" fontAlgn="base" hangingPunct="0">
              <a:spcBef>
                <a:spcPct val="0"/>
              </a:spcBef>
              <a:spcAft>
                <a:spcPct val="0"/>
              </a:spcAft>
              <a:buFontTx/>
              <a:buChar char="•"/>
            </a:pPr>
            <a:r>
              <a:rPr lang="en-US" altLang="en-US" sz="2400" dirty="0">
                <a:latin typeface="Avenir"/>
              </a:rPr>
              <a:t>Atomic Read and Set Bits in CSR (</a:t>
            </a:r>
            <a:r>
              <a:rPr lang="en-US" altLang="en-US" sz="2400" dirty="0" err="1">
                <a:latin typeface="Avenir"/>
              </a:rPr>
              <a:t>csrrs</a:t>
            </a:r>
            <a:r>
              <a:rPr lang="en-US" altLang="en-US" sz="2400" dirty="0">
                <a:latin typeface="Avenir"/>
              </a:rPr>
              <a:t>)</a:t>
            </a:r>
          </a:p>
          <a:p>
            <a:pPr lvl="0" eaLnBrk="0" fontAlgn="base" hangingPunct="0">
              <a:spcBef>
                <a:spcPct val="0"/>
              </a:spcBef>
              <a:spcAft>
                <a:spcPct val="0"/>
              </a:spcAft>
              <a:buFontTx/>
              <a:buChar char="•"/>
            </a:pPr>
            <a:r>
              <a:rPr lang="en-US" altLang="en-US" sz="2400" dirty="0">
                <a:latin typeface="Avenir"/>
              </a:rPr>
              <a:t>Atomic Read and Clear Bits in CSR (</a:t>
            </a:r>
            <a:r>
              <a:rPr lang="en-US" altLang="en-US" sz="2400" dirty="0" err="1">
                <a:latin typeface="Avenir"/>
              </a:rPr>
              <a:t>csrrc</a:t>
            </a:r>
            <a:r>
              <a:rPr lang="en-US" altLang="en-US" sz="2400" dirty="0">
                <a:latin typeface="Avenir"/>
              </a:rPr>
              <a:t>)</a:t>
            </a:r>
          </a:p>
          <a:p>
            <a:pPr lvl="0" eaLnBrk="0" fontAlgn="base" hangingPunct="0">
              <a:spcBef>
                <a:spcPct val="0"/>
              </a:spcBef>
              <a:spcAft>
                <a:spcPct val="0"/>
              </a:spcAft>
              <a:buFontTx/>
              <a:buChar char="•"/>
            </a:pPr>
            <a:r>
              <a:rPr lang="en-US" altLang="en-US" sz="2400" dirty="0">
                <a:latin typeface="Avenir"/>
              </a:rPr>
              <a:t>Atomic Read/Write CSR Immediate (</a:t>
            </a:r>
            <a:r>
              <a:rPr lang="en-US" altLang="en-US" sz="2400" dirty="0" err="1">
                <a:latin typeface="Avenir"/>
              </a:rPr>
              <a:t>csrrwi</a:t>
            </a:r>
            <a:r>
              <a:rPr lang="en-US" altLang="en-US" sz="2400" dirty="0">
                <a:latin typeface="Avenir"/>
              </a:rPr>
              <a:t>)</a:t>
            </a:r>
          </a:p>
          <a:p>
            <a:pPr lvl="0" eaLnBrk="0" fontAlgn="base" hangingPunct="0">
              <a:spcBef>
                <a:spcPct val="0"/>
              </a:spcBef>
              <a:spcAft>
                <a:spcPct val="0"/>
              </a:spcAft>
              <a:buFontTx/>
              <a:buChar char="•"/>
            </a:pPr>
            <a:r>
              <a:rPr lang="en-US" altLang="en-US" sz="2400" dirty="0">
                <a:latin typeface="Avenir"/>
              </a:rPr>
              <a:t>Atomic Read and Set Bits in CSR Immediate (</a:t>
            </a:r>
            <a:r>
              <a:rPr lang="en-US" altLang="en-US" sz="2400" dirty="0" err="1">
                <a:latin typeface="Avenir"/>
              </a:rPr>
              <a:t>csrrsi</a:t>
            </a:r>
            <a:r>
              <a:rPr lang="en-US" altLang="en-US" sz="2400" dirty="0">
                <a:latin typeface="Avenir"/>
              </a:rPr>
              <a:t>)</a:t>
            </a:r>
          </a:p>
          <a:p>
            <a:pPr lvl="0" eaLnBrk="0" fontAlgn="base" hangingPunct="0">
              <a:spcBef>
                <a:spcPct val="0"/>
              </a:spcBef>
              <a:spcAft>
                <a:spcPct val="0"/>
              </a:spcAft>
              <a:buFontTx/>
              <a:buChar char="•"/>
            </a:pPr>
            <a:r>
              <a:rPr lang="en-US" altLang="en-US" sz="2400" dirty="0">
                <a:latin typeface="Avenir"/>
              </a:rPr>
              <a:t>Atomic Read and Clear Bits in CSR Immediate (</a:t>
            </a:r>
            <a:r>
              <a:rPr lang="en-US" altLang="en-US" sz="2400" dirty="0" err="1">
                <a:latin typeface="Avenir"/>
              </a:rPr>
              <a:t>csrrci</a:t>
            </a:r>
            <a:r>
              <a:rPr lang="en-US" altLang="en-US" sz="2400" dirty="0">
                <a:latin typeface="Avenir"/>
              </a:rPr>
              <a:t>)</a:t>
            </a:r>
          </a:p>
          <a:p>
            <a:pPr lvl="0" eaLnBrk="0" fontAlgn="base" hangingPunct="0">
              <a:spcBef>
                <a:spcPct val="0"/>
              </a:spcBef>
              <a:spcAft>
                <a:spcPct val="0"/>
              </a:spcAft>
            </a:pPr>
            <a:endParaRPr lang="en-US" altLang="en-US" sz="2400" dirty="0">
              <a:latin typeface="Avenir"/>
            </a:endParaRPr>
          </a:p>
        </p:txBody>
      </p:sp>
    </p:spTree>
    <p:extLst>
      <p:ext uri="{BB962C8B-B14F-4D97-AF65-F5344CB8AC3E}">
        <p14:creationId xmlns:p14="http://schemas.microsoft.com/office/powerpoint/2010/main" val="1662985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rPr>
              <a:t>CSR Instructions</a:t>
            </a:r>
          </a:p>
        </p:txBody>
      </p:sp>
      <p:sp>
        <p:nvSpPr>
          <p:cNvPr id="3" name="AutoShape 2" descr="Fig 3.20 RV64Zicsr Instruction Set (Source: RV32/RV64 Zicsr Standard Extension table. in Volume I: Unprivileged ISA)">
            <a:extLst>
              <a:ext uri="{FF2B5EF4-FFF2-40B4-BE49-F238E27FC236}">
                <a16:creationId xmlns:a16="http://schemas.microsoft.com/office/drawing/2014/main" id="{091E0E8C-4A6F-40C9-8CF1-E1386DD538A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图片 8">
            <a:extLst>
              <a:ext uri="{FF2B5EF4-FFF2-40B4-BE49-F238E27FC236}">
                <a16:creationId xmlns:a16="http://schemas.microsoft.com/office/drawing/2014/main" id="{93A0CD00-8234-4D7F-9B00-3A02E298A90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956" y="1499363"/>
            <a:ext cx="11606088" cy="2347299"/>
          </a:xfrm>
          <a:prstGeom prst="rect">
            <a:avLst/>
          </a:prstGeom>
        </p:spPr>
      </p:pic>
      <p:sp>
        <p:nvSpPr>
          <p:cNvPr id="8" name="Rectangle 7">
            <a:extLst>
              <a:ext uri="{FF2B5EF4-FFF2-40B4-BE49-F238E27FC236}">
                <a16:creationId xmlns:a16="http://schemas.microsoft.com/office/drawing/2014/main" id="{F49D8234-F7B9-4065-930F-FB2FCC3D84F7}"/>
              </a:ext>
            </a:extLst>
          </p:cNvPr>
          <p:cNvSpPr>
            <a:spLocks noChangeArrowheads="1"/>
          </p:cNvSpPr>
          <p:nvPr/>
        </p:nvSpPr>
        <p:spPr bwMode="auto">
          <a:xfrm>
            <a:off x="0" y="-184666"/>
            <a:ext cx="184731" cy="369332"/>
          </a:xfrm>
          <a:prstGeom prst="rect">
            <a:avLst/>
          </a:prstGeom>
          <a:solidFill>
            <a:srgbClr val="42424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矩形 9">
            <a:extLst>
              <a:ext uri="{FF2B5EF4-FFF2-40B4-BE49-F238E27FC236}">
                <a16:creationId xmlns:a16="http://schemas.microsoft.com/office/drawing/2014/main" id="{8EB5EB54-8230-46F0-B01B-C375831C1803}"/>
              </a:ext>
            </a:extLst>
          </p:cNvPr>
          <p:cNvSpPr/>
          <p:nvPr/>
        </p:nvSpPr>
        <p:spPr>
          <a:xfrm>
            <a:off x="1639888" y="3811012"/>
            <a:ext cx="9217024" cy="2677656"/>
          </a:xfrm>
          <a:prstGeom prst="rect">
            <a:avLst/>
          </a:prstGeom>
        </p:spPr>
        <p:txBody>
          <a:bodyPr wrap="square">
            <a:spAutoFit/>
          </a:bodyPr>
          <a:lstStyle/>
          <a:p>
            <a:pPr lvl="0" eaLnBrk="0" fontAlgn="base" hangingPunct="0">
              <a:spcBef>
                <a:spcPct val="0"/>
              </a:spcBef>
              <a:spcAft>
                <a:spcPct val="0"/>
              </a:spcAft>
            </a:pPr>
            <a:endParaRPr lang="en-US" altLang="en-US" sz="2400" dirty="0">
              <a:latin typeface="Avenir"/>
            </a:endParaRPr>
          </a:p>
          <a:p>
            <a:pPr eaLnBrk="0" fontAlgn="base" hangingPunct="0">
              <a:spcBef>
                <a:spcPct val="0"/>
              </a:spcBef>
              <a:spcAft>
                <a:spcPct val="0"/>
              </a:spcAft>
            </a:pPr>
            <a:r>
              <a:rPr lang="en-US" sz="2400" b="1" dirty="0" err="1">
                <a:solidFill>
                  <a:schemeClr val="dk1"/>
                </a:solidFill>
              </a:rPr>
              <a:t>csrrwi</a:t>
            </a:r>
            <a:r>
              <a:rPr lang="en-US" sz="2400" b="1" dirty="0">
                <a:solidFill>
                  <a:schemeClr val="dk1"/>
                </a:solidFill>
              </a:rPr>
              <a:t> x1, 0x306, 16</a:t>
            </a:r>
          </a:p>
          <a:p>
            <a:pPr lvl="1" eaLnBrk="0" fontAlgn="base" hangingPunct="0">
              <a:spcBef>
                <a:spcPct val="0"/>
              </a:spcBef>
              <a:spcAft>
                <a:spcPct val="0"/>
              </a:spcAft>
            </a:pPr>
            <a:r>
              <a:rPr lang="en-US" altLang="zh-CN" sz="2400" dirty="0">
                <a:solidFill>
                  <a:schemeClr val="dk1"/>
                </a:solidFill>
              </a:rPr>
              <a:t>	- GPR[x1] = CSR[</a:t>
            </a:r>
            <a:r>
              <a:rPr lang="en-US" sz="2400" dirty="0">
                <a:solidFill>
                  <a:schemeClr val="dk1"/>
                </a:solidFill>
              </a:rPr>
              <a:t>0x306</a:t>
            </a:r>
            <a:r>
              <a:rPr lang="en-US" altLang="zh-CN" sz="2400" dirty="0">
                <a:solidFill>
                  <a:schemeClr val="dk1"/>
                </a:solidFill>
              </a:rPr>
              <a:t>], CSR[</a:t>
            </a:r>
            <a:r>
              <a:rPr lang="en-US" sz="2400" dirty="0">
                <a:solidFill>
                  <a:schemeClr val="dk1"/>
                </a:solidFill>
              </a:rPr>
              <a:t>0x306</a:t>
            </a:r>
            <a:r>
              <a:rPr lang="en-US" altLang="zh-CN" sz="2400" dirty="0">
                <a:solidFill>
                  <a:schemeClr val="dk1"/>
                </a:solidFill>
              </a:rPr>
              <a:t>] = 16</a:t>
            </a:r>
            <a:endParaRPr lang="en-US" sz="2400" dirty="0">
              <a:solidFill>
                <a:schemeClr val="dk1"/>
              </a:solidFill>
            </a:endParaRPr>
          </a:p>
          <a:p>
            <a:pPr eaLnBrk="0" fontAlgn="base" hangingPunct="0">
              <a:spcBef>
                <a:spcPct val="0"/>
              </a:spcBef>
              <a:spcAft>
                <a:spcPct val="0"/>
              </a:spcAft>
            </a:pPr>
            <a:r>
              <a:rPr lang="en-US" sz="2400" b="1" dirty="0" err="1">
                <a:solidFill>
                  <a:schemeClr val="dk1"/>
                </a:solidFill>
              </a:rPr>
              <a:t>csrw</a:t>
            </a:r>
            <a:r>
              <a:rPr lang="en-US" sz="2400" b="1" dirty="0">
                <a:solidFill>
                  <a:schemeClr val="dk1"/>
                </a:solidFill>
              </a:rPr>
              <a:t> 0x305, x1 = </a:t>
            </a:r>
            <a:r>
              <a:rPr lang="en-US" sz="2400" b="1" dirty="0" err="1">
                <a:solidFill>
                  <a:schemeClr val="dk1"/>
                </a:solidFill>
              </a:rPr>
              <a:t>csrrw</a:t>
            </a:r>
            <a:r>
              <a:rPr lang="en-US" sz="2400" b="1" dirty="0">
                <a:solidFill>
                  <a:schemeClr val="dk1"/>
                </a:solidFill>
              </a:rPr>
              <a:t> x0, 0x305, x1</a:t>
            </a:r>
          </a:p>
          <a:p>
            <a:pPr eaLnBrk="0" fontAlgn="base" hangingPunct="0">
              <a:spcBef>
                <a:spcPct val="0"/>
              </a:spcBef>
              <a:spcAft>
                <a:spcPct val="0"/>
              </a:spcAft>
            </a:pPr>
            <a:r>
              <a:rPr lang="en-US" altLang="zh-CN" sz="2400" dirty="0">
                <a:solidFill>
                  <a:schemeClr val="dk1"/>
                </a:solidFill>
              </a:rPr>
              <a:t>	- CSR[</a:t>
            </a:r>
            <a:r>
              <a:rPr lang="en-US" sz="2400" dirty="0">
                <a:solidFill>
                  <a:schemeClr val="dk1"/>
                </a:solidFill>
              </a:rPr>
              <a:t>0x305</a:t>
            </a:r>
            <a:r>
              <a:rPr lang="en-US" altLang="zh-CN" sz="2400" dirty="0">
                <a:solidFill>
                  <a:schemeClr val="dk1"/>
                </a:solidFill>
              </a:rPr>
              <a:t>] = GPR[x1], GPR[x0] = CSR[</a:t>
            </a:r>
            <a:r>
              <a:rPr lang="en-US" sz="2400" dirty="0">
                <a:solidFill>
                  <a:schemeClr val="dk1"/>
                </a:solidFill>
              </a:rPr>
              <a:t>0x305</a:t>
            </a:r>
            <a:r>
              <a:rPr lang="en-US" altLang="zh-CN" sz="2400" dirty="0">
                <a:solidFill>
                  <a:schemeClr val="dk1"/>
                </a:solidFill>
              </a:rPr>
              <a:t>]</a:t>
            </a:r>
            <a:r>
              <a:rPr lang="en-US" altLang="zh-CN" sz="2000" dirty="0">
                <a:solidFill>
                  <a:schemeClr val="dk1"/>
                </a:solidFill>
              </a:rPr>
              <a:t>old</a:t>
            </a:r>
            <a:endParaRPr lang="en-US" sz="2400" b="1" dirty="0">
              <a:solidFill>
                <a:schemeClr val="dk1"/>
              </a:solidFill>
            </a:endParaRPr>
          </a:p>
          <a:p>
            <a:pPr eaLnBrk="0" fontAlgn="base" hangingPunct="0">
              <a:spcBef>
                <a:spcPct val="0"/>
              </a:spcBef>
              <a:spcAft>
                <a:spcPct val="0"/>
              </a:spcAft>
            </a:pPr>
            <a:r>
              <a:rPr lang="en-US" sz="2400" b="1" dirty="0" err="1">
                <a:solidFill>
                  <a:schemeClr val="dk1"/>
                </a:solidFill>
              </a:rPr>
              <a:t>csrr</a:t>
            </a:r>
            <a:r>
              <a:rPr lang="en-US" sz="2400" b="1" dirty="0">
                <a:solidFill>
                  <a:schemeClr val="dk1"/>
                </a:solidFill>
              </a:rPr>
              <a:t> x25, 0x341 = </a:t>
            </a:r>
            <a:r>
              <a:rPr lang="en-US" sz="2400" b="1" dirty="0" err="1">
                <a:solidFill>
                  <a:schemeClr val="dk1"/>
                </a:solidFill>
              </a:rPr>
              <a:t>csrrs</a:t>
            </a:r>
            <a:r>
              <a:rPr lang="en-US" sz="2400" b="1" dirty="0">
                <a:solidFill>
                  <a:schemeClr val="dk1"/>
                </a:solidFill>
              </a:rPr>
              <a:t> x25, 0x341, x0</a:t>
            </a:r>
          </a:p>
          <a:p>
            <a:pPr eaLnBrk="0" fontAlgn="base" hangingPunct="0">
              <a:spcBef>
                <a:spcPct val="0"/>
              </a:spcBef>
              <a:spcAft>
                <a:spcPct val="0"/>
              </a:spcAft>
            </a:pPr>
            <a:r>
              <a:rPr lang="en-US" sz="2400" b="1" dirty="0">
                <a:solidFill>
                  <a:schemeClr val="dk1"/>
                </a:solidFill>
              </a:rPr>
              <a:t>	</a:t>
            </a:r>
            <a:r>
              <a:rPr lang="en-US" altLang="zh-CN" sz="2400" dirty="0">
                <a:solidFill>
                  <a:schemeClr val="dk1"/>
                </a:solidFill>
              </a:rPr>
              <a:t>- CSR[</a:t>
            </a:r>
            <a:r>
              <a:rPr lang="en-US" sz="2400" dirty="0">
                <a:solidFill>
                  <a:schemeClr val="dk1"/>
                </a:solidFill>
              </a:rPr>
              <a:t>0x305</a:t>
            </a:r>
            <a:r>
              <a:rPr lang="en-US" altLang="zh-CN" sz="2400" dirty="0">
                <a:solidFill>
                  <a:schemeClr val="dk1"/>
                </a:solidFill>
              </a:rPr>
              <a:t>] = GPR[x0] or CSR[</a:t>
            </a:r>
            <a:r>
              <a:rPr lang="en-US" sz="2400" dirty="0">
                <a:solidFill>
                  <a:schemeClr val="dk1"/>
                </a:solidFill>
              </a:rPr>
              <a:t>0x305</a:t>
            </a:r>
            <a:r>
              <a:rPr lang="en-US" altLang="zh-CN" sz="2400" dirty="0">
                <a:solidFill>
                  <a:schemeClr val="dk1"/>
                </a:solidFill>
              </a:rPr>
              <a:t>], GPR[x25] = CSR[</a:t>
            </a:r>
            <a:r>
              <a:rPr lang="en-US" sz="2400" dirty="0">
                <a:solidFill>
                  <a:schemeClr val="dk1"/>
                </a:solidFill>
              </a:rPr>
              <a:t>0x305</a:t>
            </a:r>
            <a:r>
              <a:rPr lang="en-US" altLang="zh-CN" sz="2400" dirty="0">
                <a:solidFill>
                  <a:schemeClr val="dk1"/>
                </a:solidFill>
              </a:rPr>
              <a:t>]</a:t>
            </a:r>
            <a:r>
              <a:rPr lang="en-US" altLang="zh-CN" sz="2000" dirty="0">
                <a:solidFill>
                  <a:schemeClr val="dk1"/>
                </a:solidFill>
              </a:rPr>
              <a:t>old</a:t>
            </a:r>
            <a:endParaRPr lang="en-US" sz="2400" dirty="0">
              <a:solidFill>
                <a:schemeClr val="dk1"/>
              </a:solidFill>
            </a:endParaRPr>
          </a:p>
        </p:txBody>
      </p:sp>
    </p:spTree>
    <p:extLst>
      <p:ext uri="{BB962C8B-B14F-4D97-AF65-F5344CB8AC3E}">
        <p14:creationId xmlns:p14="http://schemas.microsoft.com/office/powerpoint/2010/main" val="1606336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rPr>
              <a:t>Pipelined CPU supporting exception &amp; interrupt</a:t>
            </a:r>
          </a:p>
        </p:txBody>
      </p:sp>
      <p:sp>
        <p:nvSpPr>
          <p:cNvPr id="4" name="Rectangle 3"/>
          <p:cNvSpPr/>
          <p:nvPr/>
        </p:nvSpPr>
        <p:spPr>
          <a:xfrm>
            <a:off x="839416" y="1340768"/>
            <a:ext cx="4392806" cy="461665"/>
          </a:xfrm>
          <a:prstGeom prst="rect">
            <a:avLst/>
          </a:prstGeom>
        </p:spPr>
        <p:txBody>
          <a:bodyPr wrap="none">
            <a:spAutoFit/>
          </a:bodyPr>
          <a:lstStyle/>
          <a:p>
            <a:r>
              <a:rPr lang="en-US" altLang="zh-CN" sz="2400" b="1" dirty="0">
                <a:latin typeface="+mj-lt"/>
              </a:rPr>
              <a:t>Environment Call and Breakpoint</a:t>
            </a:r>
            <a:endParaRPr lang="zh-CN" altLang="en-US" sz="2400" b="1" dirty="0">
              <a:latin typeface="+mj-lt"/>
            </a:endParaRPr>
          </a:p>
        </p:txBody>
      </p:sp>
      <p:sp>
        <p:nvSpPr>
          <p:cNvPr id="6" name="Rectangle 5"/>
          <p:cNvSpPr/>
          <p:nvPr/>
        </p:nvSpPr>
        <p:spPr>
          <a:xfrm>
            <a:off x="911424" y="3903439"/>
            <a:ext cx="3285964" cy="461665"/>
          </a:xfrm>
          <a:prstGeom prst="rect">
            <a:avLst/>
          </a:prstGeom>
        </p:spPr>
        <p:txBody>
          <a:bodyPr wrap="none">
            <a:spAutoFit/>
          </a:bodyPr>
          <a:lstStyle/>
          <a:p>
            <a:r>
              <a:rPr lang="en-US" altLang="zh-CN" sz="2400" b="1" dirty="0">
                <a:latin typeface="+mj-lt"/>
              </a:rPr>
              <a:t>Trap-Return Instructions</a:t>
            </a:r>
            <a:endParaRPr lang="zh-CN" altLang="en-US" sz="2400" b="1" dirty="0">
              <a:latin typeface="+mj-lt"/>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1464" y="1785020"/>
            <a:ext cx="9793088" cy="16439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71464" y="4407495"/>
            <a:ext cx="9807027" cy="1541785"/>
          </a:xfrm>
          <a:prstGeom prst="rect">
            <a:avLst/>
          </a:prstGeom>
        </p:spPr>
      </p:pic>
    </p:spTree>
    <p:extLst>
      <p:ext uri="{BB962C8B-B14F-4D97-AF65-F5344CB8AC3E}">
        <p14:creationId xmlns:p14="http://schemas.microsoft.com/office/powerpoint/2010/main" val="128478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rPr>
              <a:t>Exception &amp; interrupt trap handler</a:t>
            </a:r>
          </a:p>
        </p:txBody>
      </p:sp>
      <p:sp>
        <p:nvSpPr>
          <p:cNvPr id="3" name="Rectangle 2"/>
          <p:cNvSpPr/>
          <p:nvPr/>
        </p:nvSpPr>
        <p:spPr>
          <a:xfrm>
            <a:off x="623392" y="1124744"/>
            <a:ext cx="11089232" cy="5262979"/>
          </a:xfrm>
          <a:prstGeom prst="rect">
            <a:avLst/>
          </a:prstGeom>
        </p:spPr>
        <p:txBody>
          <a:bodyPr wrap="square">
            <a:spAutoFit/>
          </a:bodyPr>
          <a:lstStyle/>
          <a:p>
            <a:r>
              <a:rPr lang="zh-CN" altLang="en-US" sz="2800" dirty="0">
                <a:solidFill>
                  <a:srgbClr val="000000"/>
                </a:solidFill>
                <a:latin typeface="+mn-ea"/>
              </a:rPr>
              <a:t>发生异常</a:t>
            </a:r>
            <a:r>
              <a:rPr lang="en-US" altLang="zh-CN" sz="2800" dirty="0">
                <a:solidFill>
                  <a:srgbClr val="000000"/>
                </a:solidFill>
                <a:latin typeface="+mn-ea"/>
              </a:rPr>
              <a:t>/</a:t>
            </a:r>
            <a:r>
              <a:rPr lang="zh-CN" altLang="en-US" sz="2800" dirty="0">
                <a:solidFill>
                  <a:srgbClr val="000000"/>
                </a:solidFill>
                <a:latin typeface="+mn-ea"/>
              </a:rPr>
              <a:t>中断时，硬件自动经历如下的状态转换：</a:t>
            </a:r>
          </a:p>
          <a:p>
            <a:r>
              <a:rPr lang="zh-CN" altLang="en-US" sz="2800" dirty="0">
                <a:solidFill>
                  <a:srgbClr val="000000"/>
                </a:solidFill>
                <a:latin typeface="+mn-ea"/>
              </a:rPr>
              <a:t>⚫ 异常指令的</a:t>
            </a:r>
            <a:r>
              <a:rPr lang="en-US" altLang="zh-CN" sz="2800" dirty="0">
                <a:solidFill>
                  <a:srgbClr val="000000"/>
                </a:solidFill>
                <a:latin typeface="+mn-ea"/>
              </a:rPr>
              <a:t>PC</a:t>
            </a:r>
            <a:r>
              <a:rPr lang="zh-CN" altLang="en-US" sz="2800" dirty="0">
                <a:solidFill>
                  <a:srgbClr val="000000"/>
                </a:solidFill>
                <a:latin typeface="+mn-ea"/>
              </a:rPr>
              <a:t>被保存在</a:t>
            </a:r>
            <a:r>
              <a:rPr lang="en-US" altLang="zh-CN" sz="2800" dirty="0" err="1">
                <a:solidFill>
                  <a:srgbClr val="000000"/>
                </a:solidFill>
                <a:latin typeface="+mn-ea"/>
              </a:rPr>
              <a:t>mepc</a:t>
            </a:r>
            <a:r>
              <a:rPr lang="zh-CN" altLang="en-US" sz="2800" dirty="0">
                <a:solidFill>
                  <a:srgbClr val="000000"/>
                </a:solidFill>
                <a:latin typeface="+mn-ea"/>
              </a:rPr>
              <a:t>中，</a:t>
            </a:r>
            <a:r>
              <a:rPr lang="en-US" altLang="zh-CN" sz="2800" dirty="0">
                <a:solidFill>
                  <a:srgbClr val="000000"/>
                </a:solidFill>
                <a:latin typeface="+mn-ea"/>
              </a:rPr>
              <a:t>PC</a:t>
            </a:r>
            <a:r>
              <a:rPr lang="zh-CN" altLang="en-US" sz="2800" dirty="0">
                <a:solidFill>
                  <a:srgbClr val="000000"/>
                </a:solidFill>
                <a:latin typeface="+mn-ea"/>
              </a:rPr>
              <a:t>被设置为</a:t>
            </a:r>
            <a:r>
              <a:rPr lang="en-US" altLang="zh-CN" sz="2800" dirty="0" err="1">
                <a:solidFill>
                  <a:srgbClr val="000000"/>
                </a:solidFill>
                <a:latin typeface="+mn-ea"/>
              </a:rPr>
              <a:t>mtvec</a:t>
            </a:r>
            <a:r>
              <a:rPr lang="zh-CN" altLang="en-US" sz="2800" dirty="0">
                <a:solidFill>
                  <a:srgbClr val="000000"/>
                </a:solidFill>
                <a:latin typeface="+mn-ea"/>
              </a:rPr>
              <a:t>。</a:t>
            </a:r>
            <a:r>
              <a:rPr lang="en-US" altLang="zh-CN" sz="2800" dirty="0" err="1">
                <a:solidFill>
                  <a:srgbClr val="000000"/>
                </a:solidFill>
                <a:latin typeface="+mn-ea"/>
              </a:rPr>
              <a:t>mepc</a:t>
            </a:r>
            <a:r>
              <a:rPr lang="zh-CN" altLang="en-US" sz="2800" dirty="0">
                <a:solidFill>
                  <a:srgbClr val="000000"/>
                </a:solidFill>
                <a:latin typeface="+mn-ea"/>
              </a:rPr>
              <a:t>指向导致异常的指令；对于中断，它指向中断处理后应该恢复执行的位置。</a:t>
            </a:r>
            <a:endParaRPr lang="en-US" altLang="zh-CN" sz="2800" dirty="0">
              <a:solidFill>
                <a:srgbClr val="000000"/>
              </a:solidFill>
              <a:latin typeface="+mn-ea"/>
            </a:endParaRPr>
          </a:p>
          <a:p>
            <a:endParaRPr lang="zh-CN" altLang="en-US" sz="2800" dirty="0">
              <a:solidFill>
                <a:srgbClr val="000000"/>
              </a:solidFill>
              <a:latin typeface="+mn-ea"/>
            </a:endParaRPr>
          </a:p>
          <a:p>
            <a:r>
              <a:rPr lang="zh-CN" altLang="en-US" sz="2800" dirty="0">
                <a:solidFill>
                  <a:srgbClr val="000000"/>
                </a:solidFill>
                <a:latin typeface="+mn-ea"/>
              </a:rPr>
              <a:t>⚫ 根据异常来源设置</a:t>
            </a:r>
            <a:r>
              <a:rPr lang="en-US" altLang="zh-CN" sz="2800" dirty="0" err="1">
                <a:solidFill>
                  <a:srgbClr val="000000"/>
                </a:solidFill>
                <a:latin typeface="+mn-ea"/>
              </a:rPr>
              <a:t>mcause</a:t>
            </a:r>
            <a:r>
              <a:rPr lang="zh-CN" altLang="en-US" sz="2800" dirty="0">
                <a:solidFill>
                  <a:srgbClr val="000000"/>
                </a:solidFill>
                <a:latin typeface="+mn-ea"/>
              </a:rPr>
              <a:t>，并将</a:t>
            </a:r>
            <a:r>
              <a:rPr lang="en-US" altLang="zh-CN" sz="2800" dirty="0" err="1">
                <a:solidFill>
                  <a:srgbClr val="000000"/>
                </a:solidFill>
                <a:latin typeface="+mn-ea"/>
              </a:rPr>
              <a:t>mtval</a:t>
            </a:r>
            <a:r>
              <a:rPr lang="zh-CN" altLang="en-US" sz="2800" dirty="0">
                <a:solidFill>
                  <a:srgbClr val="000000"/>
                </a:solidFill>
                <a:latin typeface="+mn-ea"/>
              </a:rPr>
              <a:t>设置为出错的地址或者其它适用于特定异常的信息字。</a:t>
            </a:r>
            <a:endParaRPr lang="en-US" altLang="zh-CN" sz="2800" dirty="0">
              <a:solidFill>
                <a:srgbClr val="000000"/>
              </a:solidFill>
              <a:latin typeface="+mn-ea"/>
            </a:endParaRPr>
          </a:p>
          <a:p>
            <a:endParaRPr lang="zh-CN" altLang="en-US" sz="2800" dirty="0">
              <a:solidFill>
                <a:srgbClr val="000000"/>
              </a:solidFill>
              <a:latin typeface="+mn-ea"/>
            </a:endParaRPr>
          </a:p>
          <a:p>
            <a:r>
              <a:rPr lang="zh-CN" altLang="en-US" sz="2800" dirty="0">
                <a:solidFill>
                  <a:srgbClr val="000000"/>
                </a:solidFill>
                <a:latin typeface="+mn-ea"/>
              </a:rPr>
              <a:t>⚫ 把控制状态寄存器</a:t>
            </a:r>
            <a:r>
              <a:rPr lang="en-US" altLang="zh-CN" sz="2800" dirty="0" err="1">
                <a:solidFill>
                  <a:srgbClr val="000000"/>
                </a:solidFill>
                <a:latin typeface="+mn-ea"/>
              </a:rPr>
              <a:t>mstatus</a:t>
            </a:r>
            <a:r>
              <a:rPr lang="zh-CN" altLang="en-US" sz="2800" dirty="0">
                <a:solidFill>
                  <a:srgbClr val="000000"/>
                </a:solidFill>
                <a:latin typeface="+mn-ea"/>
              </a:rPr>
              <a:t>中的</a:t>
            </a:r>
            <a:r>
              <a:rPr lang="en-US" altLang="zh-CN" sz="2800" dirty="0">
                <a:solidFill>
                  <a:srgbClr val="000000"/>
                </a:solidFill>
                <a:latin typeface="+mn-ea"/>
              </a:rPr>
              <a:t>MIE</a:t>
            </a:r>
            <a:r>
              <a:rPr lang="zh-CN" altLang="en-US" sz="2800" dirty="0">
                <a:solidFill>
                  <a:srgbClr val="000000"/>
                </a:solidFill>
                <a:latin typeface="+mn-ea"/>
              </a:rPr>
              <a:t>位置零以禁用中断，并把先前的</a:t>
            </a:r>
            <a:r>
              <a:rPr lang="en-US" altLang="zh-CN" sz="2800" dirty="0">
                <a:solidFill>
                  <a:srgbClr val="000000"/>
                </a:solidFill>
                <a:latin typeface="+mn-ea"/>
              </a:rPr>
              <a:t>MIE</a:t>
            </a:r>
            <a:r>
              <a:rPr lang="zh-CN" altLang="en-US" sz="2800" dirty="0">
                <a:solidFill>
                  <a:srgbClr val="000000"/>
                </a:solidFill>
                <a:latin typeface="+mn-ea"/>
              </a:rPr>
              <a:t>值保留到</a:t>
            </a:r>
            <a:r>
              <a:rPr lang="en-US" altLang="zh-CN" sz="2800" dirty="0">
                <a:solidFill>
                  <a:srgbClr val="000000"/>
                </a:solidFill>
                <a:latin typeface="+mn-ea"/>
              </a:rPr>
              <a:t>MPIE</a:t>
            </a:r>
            <a:r>
              <a:rPr lang="zh-CN" altLang="en-US" sz="2800" dirty="0">
                <a:solidFill>
                  <a:srgbClr val="000000"/>
                </a:solidFill>
                <a:latin typeface="+mn-ea"/>
              </a:rPr>
              <a:t>中。</a:t>
            </a:r>
            <a:endParaRPr lang="en-US" altLang="zh-CN" sz="2800" dirty="0">
              <a:solidFill>
                <a:srgbClr val="000000"/>
              </a:solidFill>
              <a:latin typeface="+mn-ea"/>
            </a:endParaRPr>
          </a:p>
          <a:p>
            <a:endParaRPr lang="zh-CN" altLang="en-US" sz="2800" dirty="0">
              <a:solidFill>
                <a:srgbClr val="000000"/>
              </a:solidFill>
              <a:latin typeface="+mn-ea"/>
            </a:endParaRPr>
          </a:p>
          <a:p>
            <a:r>
              <a:rPr lang="zh-CN" altLang="en-US" sz="2800" dirty="0">
                <a:solidFill>
                  <a:srgbClr val="000000"/>
                </a:solidFill>
                <a:latin typeface="+mn-ea"/>
              </a:rPr>
              <a:t>⚫ 发生异常之前的权限模式保留在</a:t>
            </a:r>
            <a:r>
              <a:rPr lang="en-US" altLang="zh-CN" sz="2800" dirty="0" err="1">
                <a:solidFill>
                  <a:srgbClr val="000000"/>
                </a:solidFill>
                <a:latin typeface="+mn-ea"/>
              </a:rPr>
              <a:t>mstatus</a:t>
            </a:r>
            <a:r>
              <a:rPr lang="zh-CN" altLang="en-US" sz="2800" dirty="0">
                <a:solidFill>
                  <a:srgbClr val="000000"/>
                </a:solidFill>
                <a:latin typeface="+mn-ea"/>
              </a:rPr>
              <a:t>的</a:t>
            </a:r>
            <a:r>
              <a:rPr lang="en-US" altLang="zh-CN" sz="2800" dirty="0">
                <a:solidFill>
                  <a:srgbClr val="000000"/>
                </a:solidFill>
                <a:latin typeface="+mn-ea"/>
              </a:rPr>
              <a:t>MPP</a:t>
            </a:r>
            <a:r>
              <a:rPr lang="zh-CN" altLang="en-US" sz="2800" dirty="0">
                <a:solidFill>
                  <a:srgbClr val="000000"/>
                </a:solidFill>
                <a:latin typeface="+mn-ea"/>
              </a:rPr>
              <a:t>域中，再把权限模式更改为</a:t>
            </a:r>
            <a:r>
              <a:rPr lang="en-US" altLang="zh-CN" sz="2800" dirty="0">
                <a:solidFill>
                  <a:srgbClr val="000000"/>
                </a:solidFill>
                <a:latin typeface="+mn-ea"/>
              </a:rPr>
              <a:t>M</a:t>
            </a:r>
            <a:r>
              <a:rPr lang="zh-CN" altLang="en-US" sz="2800" dirty="0">
                <a:solidFill>
                  <a:srgbClr val="000000"/>
                </a:solidFill>
                <a:latin typeface="+mn-ea"/>
              </a:rPr>
              <a:t>。</a:t>
            </a:r>
          </a:p>
        </p:txBody>
      </p:sp>
    </p:spTree>
    <p:extLst>
      <p:ext uri="{BB962C8B-B14F-4D97-AF65-F5344CB8AC3E}">
        <p14:creationId xmlns:p14="http://schemas.microsoft.com/office/powerpoint/2010/main" val="234061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b="1" dirty="0">
                <a:solidFill>
                  <a:srgbClr val="19A1FD"/>
                </a:solidFill>
                <a:latin typeface="+mn-lt"/>
              </a:rPr>
              <a:t>Outline</a:t>
            </a:r>
          </a:p>
        </p:txBody>
      </p:sp>
      <p:sp>
        <p:nvSpPr>
          <p:cNvPr id="11267" name="Rectangle 3"/>
          <p:cNvSpPr>
            <a:spLocks noGrp="1" noChangeArrowheads="1"/>
          </p:cNvSpPr>
          <p:nvPr>
            <p:ph sz="quarter" idx="1"/>
          </p:nvPr>
        </p:nvSpPr>
        <p:spPr>
          <a:xfrm>
            <a:off x="623392" y="1219201"/>
            <a:ext cx="9587408" cy="4937125"/>
          </a:xfrm>
        </p:spPr>
        <p:txBody>
          <a:bodyPr>
            <a:noAutofit/>
          </a:bodyPr>
          <a:lstStyle/>
          <a:p>
            <a:pPr>
              <a:buFontTx/>
              <a:buChar char="•"/>
            </a:pPr>
            <a:r>
              <a:rPr lang="en-US" altLang="zh-CN" sz="3200" dirty="0">
                <a:latin typeface="+mn-lt"/>
                <a:ea typeface="宋体" charset="-122"/>
              </a:rPr>
              <a:t>Experiment Purpose</a:t>
            </a:r>
          </a:p>
          <a:p>
            <a:pPr>
              <a:buFontTx/>
              <a:buChar char="•"/>
            </a:pPr>
            <a:r>
              <a:rPr lang="en-US" altLang="zh-CN" sz="3200" dirty="0">
                <a:latin typeface="+mn-lt"/>
                <a:ea typeface="宋体" charset="-122"/>
              </a:rPr>
              <a:t>Experiment Task</a:t>
            </a:r>
          </a:p>
          <a:p>
            <a:pPr>
              <a:buFontTx/>
              <a:buChar char="•"/>
            </a:pPr>
            <a:r>
              <a:rPr lang="en-US" altLang="zh-CN" sz="3200" dirty="0">
                <a:latin typeface="+mn-lt"/>
                <a:ea typeface="宋体" charset="-122"/>
              </a:rPr>
              <a:t>Basic Principle</a:t>
            </a:r>
          </a:p>
          <a:p>
            <a:pPr>
              <a:buFontTx/>
              <a:buChar char="•"/>
            </a:pPr>
            <a:r>
              <a:rPr lang="en-US" altLang="zh-CN" sz="3200" dirty="0">
                <a:latin typeface="+mn-lt"/>
                <a:ea typeface="宋体" charset="-122"/>
              </a:rPr>
              <a:t>Operating Procedures</a:t>
            </a:r>
          </a:p>
          <a:p>
            <a:pPr>
              <a:buFontTx/>
              <a:buChar char="•"/>
            </a:pPr>
            <a:r>
              <a:rPr lang="en-US" altLang="zh-CN" sz="3200">
                <a:latin typeface="+mn-lt"/>
                <a:ea typeface="宋体" charset="-122"/>
              </a:rPr>
              <a:t>Checkpoints</a:t>
            </a:r>
            <a:endParaRPr lang="en-US" altLang="zh-CN" sz="3200" dirty="0">
              <a:latin typeface="+mn-lt"/>
              <a:ea typeface="宋体" charset="-122"/>
            </a:endParaRPr>
          </a:p>
          <a:p>
            <a:pPr eaLnBrk="1" hangingPunct="1"/>
            <a:endParaRPr lang="en-US" altLang="zh-CN" sz="3200" dirty="0">
              <a:latin typeface="+mn-lt"/>
              <a:ea typeface="宋体" pitchFamily="2" charset="-122"/>
            </a:endParaRPr>
          </a:p>
        </p:txBody>
      </p:sp>
    </p:spTree>
    <p:extLst>
      <p:ext uri="{BB962C8B-B14F-4D97-AF65-F5344CB8AC3E}">
        <p14:creationId xmlns:p14="http://schemas.microsoft.com/office/powerpoint/2010/main" val="2712565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rPr>
              <a:t>Pipelined CPU supporting exception &amp; interrupt</a:t>
            </a:r>
          </a:p>
        </p:txBody>
      </p:sp>
      <p:pic>
        <p:nvPicPr>
          <p:cNvPr id="9" name="Picture 8"/>
          <p:cNvPicPr>
            <a:picLocks noChangeAspect="1"/>
          </p:cNvPicPr>
          <p:nvPr/>
        </p:nvPicPr>
        <p:blipFill>
          <a:blip r:embed="rId3"/>
          <a:stretch>
            <a:fillRect/>
          </a:stretch>
        </p:blipFill>
        <p:spPr>
          <a:xfrm>
            <a:off x="1114425" y="1556792"/>
            <a:ext cx="9963150" cy="2362200"/>
          </a:xfrm>
          <a:prstGeom prst="rect">
            <a:avLst/>
          </a:prstGeom>
        </p:spPr>
      </p:pic>
      <p:cxnSp>
        <p:nvCxnSpPr>
          <p:cNvPr id="11" name="Straight Connector 10"/>
          <p:cNvCxnSpPr/>
          <p:nvPr/>
        </p:nvCxnSpPr>
        <p:spPr>
          <a:xfrm>
            <a:off x="1274515" y="3111649"/>
            <a:ext cx="511447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284040" y="3471689"/>
            <a:ext cx="61968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252414" y="2305844"/>
            <a:ext cx="964907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2441582" y="4119463"/>
            <a:ext cx="6534738" cy="461665"/>
          </a:xfrm>
          <a:prstGeom prst="rect">
            <a:avLst/>
          </a:prstGeom>
        </p:spPr>
        <p:txBody>
          <a:bodyPr wrap="none">
            <a:spAutoFit/>
          </a:bodyPr>
          <a:lstStyle/>
          <a:p>
            <a:r>
              <a:rPr lang="en-US" altLang="zh-CN" sz="2400" b="1" dirty="0">
                <a:latin typeface="+mj-lt"/>
              </a:rPr>
              <a:t>Machine-mode status register (</a:t>
            </a:r>
            <a:r>
              <a:rPr lang="en-US" altLang="zh-CN" sz="2400" b="1" dirty="0" err="1">
                <a:latin typeface="+mj-lt"/>
              </a:rPr>
              <a:t>mstatus</a:t>
            </a:r>
            <a:r>
              <a:rPr lang="en-US" altLang="zh-CN" sz="2400" b="1" dirty="0">
                <a:latin typeface="+mj-lt"/>
              </a:rPr>
              <a:t>) for RV32.</a:t>
            </a:r>
            <a:endParaRPr lang="zh-CN" altLang="en-US" sz="2400" b="1" dirty="0">
              <a:latin typeface="+mj-lt"/>
            </a:endParaRPr>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3534" y="4637534"/>
            <a:ext cx="10240402" cy="2016572"/>
          </a:xfrm>
          <a:prstGeom prst="rect">
            <a:avLst/>
          </a:prstGeom>
        </p:spPr>
      </p:pic>
    </p:spTree>
    <p:extLst>
      <p:ext uri="{BB962C8B-B14F-4D97-AF65-F5344CB8AC3E}">
        <p14:creationId xmlns:p14="http://schemas.microsoft.com/office/powerpoint/2010/main" val="386498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rPr>
              <a:t>Pipelined CPU supporting exception &amp; interrupt</a:t>
            </a:r>
          </a:p>
        </p:txBody>
      </p:sp>
      <p:sp>
        <p:nvSpPr>
          <p:cNvPr id="4" name="矩形 3">
            <a:extLst>
              <a:ext uri="{FF2B5EF4-FFF2-40B4-BE49-F238E27FC236}">
                <a16:creationId xmlns:a16="http://schemas.microsoft.com/office/drawing/2014/main" id="{AD35EA06-0181-4A92-A9B6-78757601E4E5}"/>
              </a:ext>
            </a:extLst>
          </p:cNvPr>
          <p:cNvSpPr/>
          <p:nvPr/>
        </p:nvSpPr>
        <p:spPr>
          <a:xfrm>
            <a:off x="407368" y="1287016"/>
            <a:ext cx="10441160" cy="5262979"/>
          </a:xfrm>
          <a:prstGeom prst="rect">
            <a:avLst/>
          </a:prstGeom>
        </p:spPr>
        <p:txBody>
          <a:bodyPr wrap="square">
            <a:spAutoFit/>
          </a:bodyPr>
          <a:lstStyle/>
          <a:p>
            <a:pPr lvl="0" eaLnBrk="0" fontAlgn="base" hangingPunct="0">
              <a:spcBef>
                <a:spcPct val="0"/>
              </a:spcBef>
              <a:spcAft>
                <a:spcPct val="0"/>
              </a:spcAft>
            </a:pPr>
            <a:r>
              <a:rPr lang="en-US" altLang="en-US" sz="2800" b="1" dirty="0">
                <a:latin typeface="Avenir"/>
              </a:rPr>
              <a:t>What kind of exception will happen in each stage in pipelined CPU?</a:t>
            </a:r>
          </a:p>
          <a:p>
            <a:pPr lvl="1" eaLnBrk="0" fontAlgn="base" hangingPunct="0">
              <a:spcBef>
                <a:spcPct val="0"/>
              </a:spcBef>
              <a:spcAft>
                <a:spcPct val="0"/>
              </a:spcAft>
              <a:buFontTx/>
              <a:buChar char="•"/>
            </a:pPr>
            <a:r>
              <a:rPr lang="en-US" altLang="zh-CN" sz="2800" dirty="0">
                <a:latin typeface="Avenir"/>
              </a:rPr>
              <a:t>IF: illegal memory access (ROM)</a:t>
            </a:r>
          </a:p>
          <a:p>
            <a:pPr lvl="1" eaLnBrk="0" fontAlgn="base" hangingPunct="0">
              <a:spcBef>
                <a:spcPct val="0"/>
              </a:spcBef>
              <a:spcAft>
                <a:spcPct val="0"/>
              </a:spcAft>
              <a:buFontTx/>
              <a:buChar char="•"/>
            </a:pPr>
            <a:r>
              <a:rPr lang="en-US" altLang="en-US" sz="2800" dirty="0">
                <a:latin typeface="Avenir"/>
              </a:rPr>
              <a:t>ID: illegal instruction</a:t>
            </a:r>
          </a:p>
          <a:p>
            <a:pPr lvl="1" eaLnBrk="0" fontAlgn="base" hangingPunct="0">
              <a:spcBef>
                <a:spcPct val="0"/>
              </a:spcBef>
              <a:spcAft>
                <a:spcPct val="0"/>
              </a:spcAft>
              <a:buFontTx/>
              <a:buChar char="•"/>
            </a:pPr>
            <a:r>
              <a:rPr lang="en-US" altLang="en-US" sz="2800" dirty="0">
                <a:latin typeface="Avenir"/>
              </a:rPr>
              <a:t>EX: arithmetic exception</a:t>
            </a:r>
          </a:p>
          <a:p>
            <a:pPr lvl="1" eaLnBrk="0" fontAlgn="base" hangingPunct="0">
              <a:spcBef>
                <a:spcPct val="0"/>
              </a:spcBef>
              <a:spcAft>
                <a:spcPct val="0"/>
              </a:spcAft>
              <a:buFontTx/>
              <a:buChar char="•"/>
            </a:pPr>
            <a:r>
              <a:rPr lang="en-US" altLang="en-US" sz="2800" dirty="0">
                <a:latin typeface="Avenir"/>
              </a:rPr>
              <a:t>MEM: </a:t>
            </a:r>
            <a:r>
              <a:rPr lang="en-US" altLang="zh-CN" sz="2800" dirty="0">
                <a:latin typeface="Avenir"/>
              </a:rPr>
              <a:t>illegal memory access (RAM)</a:t>
            </a:r>
          </a:p>
          <a:p>
            <a:pPr lvl="1" eaLnBrk="0" fontAlgn="base" hangingPunct="0">
              <a:spcBef>
                <a:spcPct val="0"/>
              </a:spcBef>
              <a:spcAft>
                <a:spcPct val="0"/>
              </a:spcAft>
              <a:buFontTx/>
              <a:buChar char="•"/>
            </a:pPr>
            <a:r>
              <a:rPr lang="en-US" altLang="en-US" sz="2800" dirty="0">
                <a:latin typeface="Avenir"/>
              </a:rPr>
              <a:t>W</a:t>
            </a:r>
            <a:r>
              <a:rPr lang="en-US" altLang="zh-CN" sz="2800" dirty="0">
                <a:latin typeface="Avenir"/>
              </a:rPr>
              <a:t>B</a:t>
            </a:r>
          </a:p>
          <a:p>
            <a:pPr lvl="1" eaLnBrk="0" fontAlgn="base" hangingPunct="0">
              <a:spcBef>
                <a:spcPct val="0"/>
              </a:spcBef>
              <a:spcAft>
                <a:spcPct val="0"/>
              </a:spcAft>
              <a:buFontTx/>
              <a:buChar char="•"/>
            </a:pPr>
            <a:endParaRPr lang="en-US" altLang="zh-CN" sz="2800" dirty="0">
              <a:solidFill>
                <a:srgbClr val="FF0000"/>
              </a:solidFill>
              <a:latin typeface="Avenir"/>
            </a:endParaRPr>
          </a:p>
          <a:p>
            <a:pPr lvl="0" eaLnBrk="0" fontAlgn="base" hangingPunct="0">
              <a:spcBef>
                <a:spcPct val="0"/>
              </a:spcBef>
              <a:spcAft>
                <a:spcPct val="0"/>
              </a:spcAft>
            </a:pPr>
            <a:r>
              <a:rPr lang="en-US" altLang="en-US" sz="2800" b="1" dirty="0">
                <a:latin typeface="Avenir"/>
              </a:rPr>
              <a:t>Precise exception</a:t>
            </a:r>
          </a:p>
          <a:p>
            <a:pPr lvl="1" eaLnBrk="0" fontAlgn="base" hangingPunct="0">
              <a:spcBef>
                <a:spcPct val="0"/>
              </a:spcBef>
              <a:spcAft>
                <a:spcPct val="0"/>
              </a:spcAft>
              <a:buFontTx/>
              <a:buChar char="•"/>
            </a:pPr>
            <a:r>
              <a:rPr lang="en-US" altLang="en-US" sz="2800" dirty="0">
                <a:latin typeface="Avenir"/>
              </a:rPr>
              <a:t>All instructions before the faulting instruction complete.</a:t>
            </a:r>
          </a:p>
          <a:p>
            <a:pPr lvl="1" eaLnBrk="0" fontAlgn="base" hangingPunct="0">
              <a:spcBef>
                <a:spcPct val="0"/>
              </a:spcBef>
              <a:spcAft>
                <a:spcPct val="0"/>
              </a:spcAft>
              <a:buFontTx/>
              <a:buChar char="•"/>
            </a:pPr>
            <a:r>
              <a:rPr lang="en-US" altLang="en-US" sz="2800" dirty="0">
                <a:latin typeface="Avenir"/>
              </a:rPr>
              <a:t>All instructions after the faulting instruction, including the faulting instruction, do not change the state of the machine.</a:t>
            </a:r>
          </a:p>
          <a:p>
            <a:pPr lvl="1" eaLnBrk="0" fontAlgn="base" hangingPunct="0">
              <a:spcBef>
                <a:spcPct val="0"/>
              </a:spcBef>
              <a:spcAft>
                <a:spcPct val="0"/>
              </a:spcAft>
              <a:buFontTx/>
              <a:buChar char="•"/>
            </a:pPr>
            <a:endParaRPr lang="en-US" altLang="en-US" sz="2800" dirty="0">
              <a:latin typeface="Avenir"/>
            </a:endParaRPr>
          </a:p>
        </p:txBody>
      </p:sp>
    </p:spTree>
    <p:extLst>
      <p:ext uri="{BB962C8B-B14F-4D97-AF65-F5344CB8AC3E}">
        <p14:creationId xmlns:p14="http://schemas.microsoft.com/office/powerpoint/2010/main" val="34347723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rPr>
              <a:t>Pipelined CPU supporting exception &amp; interrupt</a:t>
            </a:r>
          </a:p>
        </p:txBody>
      </p:sp>
      <p:sp>
        <p:nvSpPr>
          <p:cNvPr id="5" name="矩形 4">
            <a:extLst>
              <a:ext uri="{FF2B5EF4-FFF2-40B4-BE49-F238E27FC236}">
                <a16:creationId xmlns:a16="http://schemas.microsoft.com/office/drawing/2014/main" id="{1B69D8C7-5313-4873-AC51-F6765EFA84FB}"/>
              </a:ext>
            </a:extLst>
          </p:cNvPr>
          <p:cNvSpPr/>
          <p:nvPr/>
        </p:nvSpPr>
        <p:spPr>
          <a:xfrm>
            <a:off x="407368" y="1287016"/>
            <a:ext cx="10441160" cy="2677656"/>
          </a:xfrm>
          <a:prstGeom prst="rect">
            <a:avLst/>
          </a:prstGeom>
        </p:spPr>
        <p:txBody>
          <a:bodyPr wrap="square">
            <a:spAutoFit/>
          </a:bodyPr>
          <a:lstStyle/>
          <a:p>
            <a:pPr lvl="0" eaLnBrk="0" fontAlgn="base" hangingPunct="0">
              <a:spcBef>
                <a:spcPct val="0"/>
              </a:spcBef>
              <a:spcAft>
                <a:spcPct val="0"/>
              </a:spcAft>
            </a:pPr>
            <a:r>
              <a:rPr lang="en-US" altLang="zh-CN" sz="2800" b="1" dirty="0">
                <a:latin typeface="Avenir"/>
              </a:rPr>
              <a:t>Should</a:t>
            </a:r>
            <a:r>
              <a:rPr lang="zh-CN" altLang="en-US" sz="2800" b="1" dirty="0">
                <a:latin typeface="Avenir"/>
              </a:rPr>
              <a:t> </a:t>
            </a:r>
            <a:r>
              <a:rPr lang="en-US" altLang="zh-CN" sz="2800" b="1" dirty="0">
                <a:latin typeface="Avenir"/>
              </a:rPr>
              <a:t>we enter trap as soon as we detect the exception? Example.</a:t>
            </a:r>
          </a:p>
          <a:p>
            <a:pPr lvl="1" eaLnBrk="0" fontAlgn="base" hangingPunct="0">
              <a:spcBef>
                <a:spcPct val="0"/>
              </a:spcBef>
              <a:spcAft>
                <a:spcPct val="0"/>
              </a:spcAft>
            </a:pPr>
            <a:endParaRPr lang="en-US" altLang="en-US" sz="2800" dirty="0">
              <a:latin typeface="Avenir"/>
            </a:endParaRPr>
          </a:p>
          <a:p>
            <a:pPr lvl="1" eaLnBrk="0" fontAlgn="base" hangingPunct="0">
              <a:spcBef>
                <a:spcPct val="0"/>
              </a:spcBef>
              <a:spcAft>
                <a:spcPct val="0"/>
              </a:spcAft>
            </a:pPr>
            <a:r>
              <a:rPr lang="en-US" altLang="zh-CN" sz="2800" dirty="0">
                <a:latin typeface="Avenir"/>
              </a:rPr>
              <a:t>#Inst0	Illegal memory access of Load Instructions (MEM)</a:t>
            </a:r>
            <a:endParaRPr lang="en-US" altLang="en-US" sz="2800" dirty="0">
              <a:latin typeface="Avenir"/>
            </a:endParaRPr>
          </a:p>
          <a:p>
            <a:pPr lvl="1" eaLnBrk="0" fontAlgn="base" hangingPunct="0">
              <a:spcBef>
                <a:spcPct val="0"/>
              </a:spcBef>
              <a:spcAft>
                <a:spcPct val="0"/>
              </a:spcAft>
            </a:pPr>
            <a:r>
              <a:rPr lang="en-US" altLang="en-US" sz="2800" dirty="0">
                <a:latin typeface="Avenir"/>
              </a:rPr>
              <a:t>#Inst1	An illegal instruction (ID)</a:t>
            </a:r>
          </a:p>
          <a:p>
            <a:pPr lvl="0" eaLnBrk="0" fontAlgn="base" hangingPunct="0">
              <a:spcBef>
                <a:spcPct val="0"/>
              </a:spcBef>
              <a:spcAft>
                <a:spcPct val="0"/>
              </a:spcAft>
            </a:pPr>
            <a:endParaRPr lang="en-US" altLang="zh-CN" sz="2800" b="1" dirty="0">
              <a:latin typeface="Avenir"/>
            </a:endParaRPr>
          </a:p>
          <a:p>
            <a:pPr lvl="0" eaLnBrk="0" fontAlgn="base" hangingPunct="0">
              <a:spcBef>
                <a:spcPct val="0"/>
              </a:spcBef>
              <a:spcAft>
                <a:spcPct val="0"/>
              </a:spcAft>
            </a:pPr>
            <a:r>
              <a:rPr lang="en-US" altLang="en-US" sz="2800" b="1" dirty="0">
                <a:latin typeface="Avenir"/>
              </a:rPr>
              <a:t>Problem</a:t>
            </a:r>
            <a:r>
              <a:rPr lang="en-US" altLang="en-US" sz="2800" dirty="0">
                <a:latin typeface="Avenir"/>
              </a:rPr>
              <a:t>: We detect exception in Inst1 first.</a:t>
            </a:r>
            <a:endParaRPr lang="en-US" altLang="zh-CN" sz="2800" b="1" dirty="0">
              <a:latin typeface="Avenir"/>
            </a:endParaRPr>
          </a:p>
        </p:txBody>
      </p:sp>
      <p:graphicFrame>
        <p:nvGraphicFramePr>
          <p:cNvPr id="7" name="表格 6">
            <a:extLst>
              <a:ext uri="{FF2B5EF4-FFF2-40B4-BE49-F238E27FC236}">
                <a16:creationId xmlns:a16="http://schemas.microsoft.com/office/drawing/2014/main" id="{5B4696FE-060B-4D59-8D35-349EE87A8371}"/>
              </a:ext>
            </a:extLst>
          </p:cNvPr>
          <p:cNvGraphicFramePr>
            <a:graphicFrameLocks noGrp="1"/>
          </p:cNvGraphicFramePr>
          <p:nvPr>
            <p:extLst>
              <p:ext uri="{D42A27DB-BD31-4B8C-83A1-F6EECF244321}">
                <p14:modId xmlns:p14="http://schemas.microsoft.com/office/powerpoint/2010/main" val="1778212134"/>
              </p:ext>
            </p:extLst>
          </p:nvPr>
        </p:nvGraphicFramePr>
        <p:xfrm>
          <a:off x="3539716" y="4149080"/>
          <a:ext cx="4968552" cy="1920240"/>
        </p:xfrm>
        <a:graphic>
          <a:graphicData uri="http://schemas.openxmlformats.org/drawingml/2006/table">
            <a:tbl>
              <a:tblPr/>
              <a:tblGrid>
                <a:gridCol w="897255">
                  <a:extLst>
                    <a:ext uri="{9D8B030D-6E8A-4147-A177-3AD203B41FA5}">
                      <a16:colId xmlns:a16="http://schemas.microsoft.com/office/drawing/2014/main" val="1557285916"/>
                    </a:ext>
                  </a:extLst>
                </a:gridCol>
                <a:gridCol w="743812">
                  <a:extLst>
                    <a:ext uri="{9D8B030D-6E8A-4147-A177-3AD203B41FA5}">
                      <a16:colId xmlns:a16="http://schemas.microsoft.com/office/drawing/2014/main" val="3089657549"/>
                    </a:ext>
                  </a:extLst>
                </a:gridCol>
                <a:gridCol w="813816">
                  <a:extLst>
                    <a:ext uri="{9D8B030D-6E8A-4147-A177-3AD203B41FA5}">
                      <a16:colId xmlns:a16="http://schemas.microsoft.com/office/drawing/2014/main" val="1606270426"/>
                    </a:ext>
                  </a:extLst>
                </a:gridCol>
                <a:gridCol w="797941">
                  <a:extLst>
                    <a:ext uri="{9D8B030D-6E8A-4147-A177-3AD203B41FA5}">
                      <a16:colId xmlns:a16="http://schemas.microsoft.com/office/drawing/2014/main" val="711027251"/>
                    </a:ext>
                  </a:extLst>
                </a:gridCol>
                <a:gridCol w="872808">
                  <a:extLst>
                    <a:ext uri="{9D8B030D-6E8A-4147-A177-3AD203B41FA5}">
                      <a16:colId xmlns:a16="http://schemas.microsoft.com/office/drawing/2014/main" val="1101938046"/>
                    </a:ext>
                  </a:extLst>
                </a:gridCol>
                <a:gridCol w="842920">
                  <a:extLst>
                    <a:ext uri="{9D8B030D-6E8A-4147-A177-3AD203B41FA5}">
                      <a16:colId xmlns:a16="http://schemas.microsoft.com/office/drawing/2014/main" val="2442435691"/>
                    </a:ext>
                  </a:extLst>
                </a:gridCol>
              </a:tblGrid>
              <a:tr h="0">
                <a:tc>
                  <a:txBody>
                    <a:bodyPr/>
                    <a:lstStyle/>
                    <a:p>
                      <a:pPr algn="ctr"/>
                      <a:r>
                        <a:rPr lang="en-US" sz="2400" b="1" kern="1200" dirty="0">
                          <a:solidFill>
                            <a:schemeClr val="tx1"/>
                          </a:solidFill>
                          <a:latin typeface="Avenir"/>
                          <a:ea typeface="+mn-ea"/>
                          <a:cs typeface="+mn-cs"/>
                        </a:rPr>
                        <a:t>Time</a:t>
                      </a: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2400" b="1" kern="1200" dirty="0">
                          <a:solidFill>
                            <a:schemeClr val="tx1"/>
                          </a:solidFill>
                          <a:latin typeface="Avenir"/>
                          <a:ea typeface="+mn-ea"/>
                          <a:cs typeface="+mn-cs"/>
                        </a:rPr>
                        <a:t>IF</a:t>
                      </a:r>
                      <a:endParaRPr lang="en-US" sz="2400" b="1" kern="1200" dirty="0">
                        <a:solidFill>
                          <a:schemeClr val="tx1"/>
                        </a:solidFill>
                        <a:latin typeface="Avenir"/>
                        <a:ea typeface="+mn-ea"/>
                        <a:cs typeface="+mn-cs"/>
                      </a:endParaRP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2400" b="1" kern="1200" dirty="0">
                          <a:solidFill>
                            <a:schemeClr val="tx1"/>
                          </a:solidFill>
                          <a:latin typeface="Avenir"/>
                          <a:ea typeface="+mn-ea"/>
                          <a:cs typeface="+mn-cs"/>
                        </a:rPr>
                        <a:t>ID</a:t>
                      </a:r>
                      <a:endParaRPr lang="en-US" sz="2400" b="1" kern="1200" dirty="0">
                        <a:solidFill>
                          <a:schemeClr val="tx1"/>
                        </a:solidFill>
                        <a:latin typeface="Avenir"/>
                        <a:ea typeface="+mn-ea"/>
                        <a:cs typeface="+mn-cs"/>
                      </a:endParaRP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b="1" kern="1200" dirty="0">
                          <a:solidFill>
                            <a:schemeClr val="tx1"/>
                          </a:solidFill>
                          <a:latin typeface="Avenir"/>
                          <a:ea typeface="+mn-ea"/>
                          <a:cs typeface="+mn-cs"/>
                        </a:rPr>
                        <a:t>EX</a:t>
                      </a: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b="1" kern="1200" dirty="0">
                          <a:solidFill>
                            <a:schemeClr val="tx1"/>
                          </a:solidFill>
                          <a:latin typeface="Avenir"/>
                          <a:ea typeface="+mn-ea"/>
                          <a:cs typeface="+mn-cs"/>
                        </a:rPr>
                        <a:t>MEM</a:t>
                      </a: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b="1" kern="1200" dirty="0">
                          <a:solidFill>
                            <a:srgbClr val="FF0000"/>
                          </a:solidFill>
                          <a:latin typeface="Avenir"/>
                          <a:ea typeface="+mn-ea"/>
                          <a:cs typeface="+mn-cs"/>
                        </a:rPr>
                        <a:t>WB</a:t>
                      </a: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23096061"/>
                  </a:ext>
                </a:extLst>
              </a:tr>
              <a:tr h="0">
                <a:tc>
                  <a:txBody>
                    <a:bodyPr/>
                    <a:lstStyle/>
                    <a:p>
                      <a:pPr algn="ctr"/>
                      <a:r>
                        <a:rPr lang="en-US" sz="2400" kern="1200" dirty="0">
                          <a:solidFill>
                            <a:schemeClr val="tx1"/>
                          </a:solidFill>
                          <a:latin typeface="Avenir"/>
                          <a:ea typeface="+mn-ea"/>
                          <a:cs typeface="+mn-cs"/>
                        </a:rPr>
                        <a:t>1</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kern="1200" dirty="0">
                          <a:solidFill>
                            <a:schemeClr val="tx1"/>
                          </a:solidFill>
                          <a:latin typeface="Avenir"/>
                          <a:ea typeface="+mn-ea"/>
                          <a:cs typeface="+mn-cs"/>
                        </a:rPr>
                        <a:t>Inst0</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46904478"/>
                  </a:ext>
                </a:extLst>
              </a:tr>
              <a:tr h="0">
                <a:tc>
                  <a:txBody>
                    <a:bodyPr/>
                    <a:lstStyle/>
                    <a:p>
                      <a:pPr algn="ctr"/>
                      <a:r>
                        <a:rPr lang="en-US" sz="2400" kern="1200" dirty="0">
                          <a:solidFill>
                            <a:schemeClr val="tx1"/>
                          </a:solidFill>
                          <a:latin typeface="Avenir"/>
                          <a:ea typeface="+mn-ea"/>
                          <a:cs typeface="+mn-cs"/>
                        </a:rPr>
                        <a:t>2</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algn="ctr"/>
                      <a:r>
                        <a:rPr lang="en-US" sz="2400" kern="1200" dirty="0">
                          <a:solidFill>
                            <a:schemeClr val="tx1"/>
                          </a:solidFill>
                          <a:latin typeface="Avenir"/>
                          <a:ea typeface="+mn-ea"/>
                          <a:cs typeface="+mn-cs"/>
                        </a:rPr>
                        <a:t>Inst1</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Avenir"/>
                          <a:ea typeface="+mn-ea"/>
                          <a:cs typeface="+mn-cs"/>
                        </a:rPr>
                        <a:t>Inst0</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extLst>
                  <a:ext uri="{0D108BD9-81ED-4DB2-BD59-A6C34878D82A}">
                    <a16:rowId xmlns:a16="http://schemas.microsoft.com/office/drawing/2014/main" val="4005889469"/>
                  </a:ext>
                </a:extLst>
              </a:tr>
              <a:tr h="0">
                <a:tc>
                  <a:txBody>
                    <a:bodyPr/>
                    <a:lstStyle/>
                    <a:p>
                      <a:pPr algn="ctr"/>
                      <a:r>
                        <a:rPr lang="en-US" sz="2400" kern="1200" dirty="0">
                          <a:solidFill>
                            <a:schemeClr val="tx1"/>
                          </a:solidFill>
                          <a:latin typeface="Avenir"/>
                          <a:ea typeface="+mn-ea"/>
                          <a:cs typeface="+mn-cs"/>
                        </a:rPr>
                        <a:t>3</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b="1" kern="1200" dirty="0">
                          <a:solidFill>
                            <a:srgbClr val="FF0000"/>
                          </a:solidFill>
                          <a:latin typeface="Avenir"/>
                          <a:ea typeface="+mn-ea"/>
                          <a:cs typeface="+mn-cs"/>
                        </a:rPr>
                        <a:t>Inst1</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kern="1200" dirty="0">
                          <a:solidFill>
                            <a:schemeClr val="tx1"/>
                          </a:solidFill>
                          <a:latin typeface="Avenir"/>
                          <a:ea typeface="+mn-ea"/>
                          <a:cs typeface="+mn-cs"/>
                        </a:rPr>
                        <a:t>Inst0</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09018541"/>
                  </a:ext>
                </a:extLst>
              </a:tr>
            </a:tbl>
          </a:graphicData>
        </a:graphic>
      </p:graphicFrame>
    </p:spTree>
    <p:extLst>
      <p:ext uri="{BB962C8B-B14F-4D97-AF65-F5344CB8AC3E}">
        <p14:creationId xmlns:p14="http://schemas.microsoft.com/office/powerpoint/2010/main" val="417023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rPr>
              <a:t>Pipelined CPU supporting exception &amp; interrupt</a:t>
            </a:r>
          </a:p>
        </p:txBody>
      </p:sp>
      <p:sp>
        <p:nvSpPr>
          <p:cNvPr id="5" name="矩形 4">
            <a:extLst>
              <a:ext uri="{FF2B5EF4-FFF2-40B4-BE49-F238E27FC236}">
                <a16:creationId xmlns:a16="http://schemas.microsoft.com/office/drawing/2014/main" id="{1B69D8C7-5313-4873-AC51-F6765EFA84FB}"/>
              </a:ext>
            </a:extLst>
          </p:cNvPr>
          <p:cNvSpPr/>
          <p:nvPr/>
        </p:nvSpPr>
        <p:spPr>
          <a:xfrm>
            <a:off x="407368" y="1287016"/>
            <a:ext cx="10441160" cy="1815882"/>
          </a:xfrm>
          <a:prstGeom prst="rect">
            <a:avLst/>
          </a:prstGeom>
        </p:spPr>
        <p:txBody>
          <a:bodyPr wrap="square">
            <a:spAutoFit/>
          </a:bodyPr>
          <a:lstStyle/>
          <a:p>
            <a:pPr lvl="0" eaLnBrk="0" fontAlgn="base" hangingPunct="0">
              <a:spcBef>
                <a:spcPct val="0"/>
              </a:spcBef>
              <a:spcAft>
                <a:spcPct val="0"/>
              </a:spcAft>
            </a:pPr>
            <a:r>
              <a:rPr lang="en-US" altLang="zh-CN" sz="2800" dirty="0">
                <a:latin typeface="Avenir"/>
              </a:rPr>
              <a:t>We choose to throw the exception in </a:t>
            </a:r>
            <a:r>
              <a:rPr lang="en-US" altLang="zh-CN" sz="2800" b="1" dirty="0">
                <a:latin typeface="Avenir"/>
              </a:rPr>
              <a:t>WB stage.</a:t>
            </a:r>
          </a:p>
          <a:p>
            <a:pPr lvl="0" eaLnBrk="0" fontAlgn="base" hangingPunct="0">
              <a:spcBef>
                <a:spcPct val="0"/>
              </a:spcBef>
              <a:spcAft>
                <a:spcPct val="0"/>
              </a:spcAft>
            </a:pPr>
            <a:endParaRPr lang="en-US" altLang="zh-CN" sz="2800" b="1" dirty="0">
              <a:latin typeface="Avenir"/>
            </a:endParaRPr>
          </a:p>
          <a:p>
            <a:pPr lvl="0" eaLnBrk="0" fontAlgn="base" hangingPunct="0">
              <a:spcBef>
                <a:spcPct val="0"/>
              </a:spcBef>
              <a:spcAft>
                <a:spcPct val="0"/>
              </a:spcAft>
            </a:pPr>
            <a:r>
              <a:rPr lang="en-US" altLang="zh-CN" sz="2800" b="1" dirty="0">
                <a:latin typeface="Avenir"/>
              </a:rPr>
              <a:t>	</a:t>
            </a:r>
            <a:r>
              <a:rPr lang="en-US" altLang="zh-CN" sz="2800" dirty="0">
                <a:latin typeface="Avenir"/>
              </a:rPr>
              <a:t>#Inst0		Illegal memory access of Load Instructions (MEM)</a:t>
            </a:r>
            <a:endParaRPr lang="en-US" altLang="en-US" sz="2800" dirty="0">
              <a:latin typeface="Avenir"/>
            </a:endParaRPr>
          </a:p>
          <a:p>
            <a:pPr lvl="1" eaLnBrk="0" fontAlgn="base" hangingPunct="0">
              <a:spcBef>
                <a:spcPct val="0"/>
              </a:spcBef>
              <a:spcAft>
                <a:spcPct val="0"/>
              </a:spcAft>
            </a:pPr>
            <a:r>
              <a:rPr lang="en-US" altLang="en-US" sz="2800" dirty="0">
                <a:latin typeface="Avenir"/>
              </a:rPr>
              <a:t>	#Inst1		An illegal instruction (ID)</a:t>
            </a:r>
          </a:p>
        </p:txBody>
      </p:sp>
      <p:graphicFrame>
        <p:nvGraphicFramePr>
          <p:cNvPr id="7" name="表格 6">
            <a:extLst>
              <a:ext uri="{FF2B5EF4-FFF2-40B4-BE49-F238E27FC236}">
                <a16:creationId xmlns:a16="http://schemas.microsoft.com/office/drawing/2014/main" id="{5B4696FE-060B-4D59-8D35-349EE87A8371}"/>
              </a:ext>
            </a:extLst>
          </p:cNvPr>
          <p:cNvGraphicFramePr>
            <a:graphicFrameLocks noGrp="1"/>
          </p:cNvGraphicFramePr>
          <p:nvPr>
            <p:extLst>
              <p:ext uri="{D42A27DB-BD31-4B8C-83A1-F6EECF244321}">
                <p14:modId xmlns:p14="http://schemas.microsoft.com/office/powerpoint/2010/main" val="1950689629"/>
              </p:ext>
            </p:extLst>
          </p:nvPr>
        </p:nvGraphicFramePr>
        <p:xfrm>
          <a:off x="3359696" y="3418290"/>
          <a:ext cx="4968552" cy="2895600"/>
        </p:xfrm>
        <a:graphic>
          <a:graphicData uri="http://schemas.openxmlformats.org/drawingml/2006/table">
            <a:tbl>
              <a:tblPr/>
              <a:tblGrid>
                <a:gridCol w="897255">
                  <a:extLst>
                    <a:ext uri="{9D8B030D-6E8A-4147-A177-3AD203B41FA5}">
                      <a16:colId xmlns:a16="http://schemas.microsoft.com/office/drawing/2014/main" val="1557285916"/>
                    </a:ext>
                  </a:extLst>
                </a:gridCol>
                <a:gridCol w="743812">
                  <a:extLst>
                    <a:ext uri="{9D8B030D-6E8A-4147-A177-3AD203B41FA5}">
                      <a16:colId xmlns:a16="http://schemas.microsoft.com/office/drawing/2014/main" val="3089657549"/>
                    </a:ext>
                  </a:extLst>
                </a:gridCol>
                <a:gridCol w="813816">
                  <a:extLst>
                    <a:ext uri="{9D8B030D-6E8A-4147-A177-3AD203B41FA5}">
                      <a16:colId xmlns:a16="http://schemas.microsoft.com/office/drawing/2014/main" val="1606270426"/>
                    </a:ext>
                  </a:extLst>
                </a:gridCol>
                <a:gridCol w="797941">
                  <a:extLst>
                    <a:ext uri="{9D8B030D-6E8A-4147-A177-3AD203B41FA5}">
                      <a16:colId xmlns:a16="http://schemas.microsoft.com/office/drawing/2014/main" val="711027251"/>
                    </a:ext>
                  </a:extLst>
                </a:gridCol>
                <a:gridCol w="872808">
                  <a:extLst>
                    <a:ext uri="{9D8B030D-6E8A-4147-A177-3AD203B41FA5}">
                      <a16:colId xmlns:a16="http://schemas.microsoft.com/office/drawing/2014/main" val="1101938046"/>
                    </a:ext>
                  </a:extLst>
                </a:gridCol>
                <a:gridCol w="842920">
                  <a:extLst>
                    <a:ext uri="{9D8B030D-6E8A-4147-A177-3AD203B41FA5}">
                      <a16:colId xmlns:a16="http://schemas.microsoft.com/office/drawing/2014/main" val="2442435691"/>
                    </a:ext>
                  </a:extLst>
                </a:gridCol>
              </a:tblGrid>
              <a:tr h="0">
                <a:tc>
                  <a:txBody>
                    <a:bodyPr/>
                    <a:lstStyle/>
                    <a:p>
                      <a:pPr algn="ctr"/>
                      <a:r>
                        <a:rPr lang="en-US" sz="2400" b="1" kern="1200" dirty="0">
                          <a:solidFill>
                            <a:schemeClr val="tx1"/>
                          </a:solidFill>
                          <a:latin typeface="Avenir"/>
                          <a:ea typeface="+mn-ea"/>
                          <a:cs typeface="+mn-cs"/>
                        </a:rPr>
                        <a:t>Time</a:t>
                      </a: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2400" b="1" kern="1200" dirty="0">
                          <a:solidFill>
                            <a:schemeClr val="tx1"/>
                          </a:solidFill>
                          <a:latin typeface="Avenir"/>
                          <a:ea typeface="+mn-ea"/>
                          <a:cs typeface="+mn-cs"/>
                        </a:rPr>
                        <a:t>IF</a:t>
                      </a:r>
                      <a:endParaRPr lang="en-US" sz="2400" b="1" kern="1200" dirty="0">
                        <a:solidFill>
                          <a:schemeClr val="tx1"/>
                        </a:solidFill>
                        <a:latin typeface="Avenir"/>
                        <a:ea typeface="+mn-ea"/>
                        <a:cs typeface="+mn-cs"/>
                      </a:endParaRP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2400" b="1" kern="1200" dirty="0">
                          <a:solidFill>
                            <a:schemeClr val="tx1"/>
                          </a:solidFill>
                          <a:latin typeface="Avenir"/>
                          <a:ea typeface="+mn-ea"/>
                          <a:cs typeface="+mn-cs"/>
                        </a:rPr>
                        <a:t>ID</a:t>
                      </a:r>
                      <a:endParaRPr lang="en-US" sz="2400" b="1" kern="1200" dirty="0">
                        <a:solidFill>
                          <a:schemeClr val="tx1"/>
                        </a:solidFill>
                        <a:latin typeface="Avenir"/>
                        <a:ea typeface="+mn-ea"/>
                        <a:cs typeface="+mn-cs"/>
                      </a:endParaRP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b="1" kern="1200" dirty="0">
                          <a:solidFill>
                            <a:schemeClr val="tx1"/>
                          </a:solidFill>
                          <a:latin typeface="Avenir"/>
                          <a:ea typeface="+mn-ea"/>
                          <a:cs typeface="+mn-cs"/>
                        </a:rPr>
                        <a:t>EX</a:t>
                      </a: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b="1" kern="1200" dirty="0">
                          <a:solidFill>
                            <a:schemeClr val="tx1"/>
                          </a:solidFill>
                          <a:latin typeface="Avenir"/>
                          <a:ea typeface="+mn-ea"/>
                          <a:cs typeface="+mn-cs"/>
                        </a:rPr>
                        <a:t>MEM</a:t>
                      </a: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b="1" kern="1200" dirty="0">
                          <a:solidFill>
                            <a:srgbClr val="FF0000"/>
                          </a:solidFill>
                          <a:latin typeface="Avenir"/>
                          <a:ea typeface="+mn-ea"/>
                          <a:cs typeface="+mn-cs"/>
                        </a:rPr>
                        <a:t>WB</a:t>
                      </a:r>
                    </a:p>
                  </a:txBody>
                  <a:tcPr marL="60960" marR="60960" marT="60960" marB="304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423096061"/>
                  </a:ext>
                </a:extLst>
              </a:tr>
              <a:tr h="0">
                <a:tc>
                  <a:txBody>
                    <a:bodyPr/>
                    <a:lstStyle/>
                    <a:p>
                      <a:pPr algn="ctr"/>
                      <a:r>
                        <a:rPr lang="en-US" sz="2400" kern="1200" dirty="0">
                          <a:solidFill>
                            <a:schemeClr val="tx1"/>
                          </a:solidFill>
                          <a:latin typeface="Avenir"/>
                          <a:ea typeface="+mn-ea"/>
                          <a:cs typeface="+mn-cs"/>
                        </a:rPr>
                        <a:t>1</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kern="1200" dirty="0">
                          <a:solidFill>
                            <a:schemeClr val="tx1"/>
                          </a:solidFill>
                          <a:latin typeface="Avenir"/>
                          <a:ea typeface="+mn-ea"/>
                          <a:cs typeface="+mn-cs"/>
                        </a:rPr>
                        <a:t>Inst0</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246904478"/>
                  </a:ext>
                </a:extLst>
              </a:tr>
              <a:tr h="0">
                <a:tc>
                  <a:txBody>
                    <a:bodyPr/>
                    <a:lstStyle/>
                    <a:p>
                      <a:pPr algn="ctr"/>
                      <a:r>
                        <a:rPr lang="en-US" sz="2400" kern="1200" dirty="0">
                          <a:solidFill>
                            <a:schemeClr val="tx1"/>
                          </a:solidFill>
                          <a:latin typeface="Avenir"/>
                          <a:ea typeface="+mn-ea"/>
                          <a:cs typeface="+mn-cs"/>
                        </a:rPr>
                        <a:t>2</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algn="ctr"/>
                      <a:r>
                        <a:rPr lang="en-US" sz="2400" kern="1200" dirty="0">
                          <a:solidFill>
                            <a:schemeClr val="tx1"/>
                          </a:solidFill>
                          <a:latin typeface="Avenir"/>
                          <a:ea typeface="+mn-ea"/>
                          <a:cs typeface="+mn-cs"/>
                        </a:rPr>
                        <a:t>Inst1</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Avenir"/>
                          <a:ea typeface="+mn-ea"/>
                          <a:cs typeface="+mn-cs"/>
                        </a:rPr>
                        <a:t>Inst0</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CFCFC"/>
                    </a:solidFill>
                  </a:tcPr>
                </a:tc>
                <a:extLst>
                  <a:ext uri="{0D108BD9-81ED-4DB2-BD59-A6C34878D82A}">
                    <a16:rowId xmlns:a16="http://schemas.microsoft.com/office/drawing/2014/main" val="4005889469"/>
                  </a:ext>
                </a:extLst>
              </a:tr>
              <a:tr h="0">
                <a:tc>
                  <a:txBody>
                    <a:bodyPr/>
                    <a:lstStyle/>
                    <a:p>
                      <a:pPr algn="ctr"/>
                      <a:r>
                        <a:rPr lang="en-US" sz="2400" kern="1200" dirty="0">
                          <a:solidFill>
                            <a:schemeClr val="tx1"/>
                          </a:solidFill>
                          <a:latin typeface="Avenir"/>
                          <a:ea typeface="+mn-ea"/>
                          <a:cs typeface="+mn-cs"/>
                        </a:rPr>
                        <a:t>3</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b="1" kern="1200" dirty="0">
                          <a:solidFill>
                            <a:srgbClr val="FF0000"/>
                          </a:solidFill>
                          <a:latin typeface="Avenir"/>
                          <a:ea typeface="+mn-ea"/>
                          <a:cs typeface="+mn-cs"/>
                        </a:rPr>
                        <a:t>Inst1</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kern="1200" dirty="0">
                          <a:solidFill>
                            <a:schemeClr val="tx1"/>
                          </a:solidFill>
                          <a:latin typeface="Avenir"/>
                          <a:ea typeface="+mn-ea"/>
                          <a:cs typeface="+mn-cs"/>
                        </a:rPr>
                        <a:t>Inst0</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61162828"/>
                  </a:ext>
                </a:extLst>
              </a:tr>
              <a:tr h="0">
                <a:tc>
                  <a:txBody>
                    <a:bodyPr/>
                    <a:lstStyle/>
                    <a:p>
                      <a:pPr algn="ctr"/>
                      <a:r>
                        <a:rPr lang="en-US" sz="2400" kern="1200" dirty="0">
                          <a:solidFill>
                            <a:schemeClr val="tx1"/>
                          </a:solidFill>
                          <a:latin typeface="Avenir"/>
                          <a:ea typeface="+mn-ea"/>
                          <a:cs typeface="+mn-cs"/>
                        </a:rPr>
                        <a:t>4</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b="1" kern="1200" dirty="0">
                        <a:solidFill>
                          <a:srgbClr val="FF0000"/>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b="1" kern="1200" dirty="0">
                          <a:solidFill>
                            <a:srgbClr val="FF0000"/>
                          </a:solidFill>
                          <a:latin typeface="Avenir"/>
                          <a:ea typeface="+mn-ea"/>
                          <a:cs typeface="+mn-cs"/>
                        </a:rPr>
                        <a:t>Inst1</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kern="1200" dirty="0">
                          <a:solidFill>
                            <a:schemeClr val="tx1"/>
                          </a:solidFill>
                          <a:latin typeface="Avenir"/>
                          <a:ea typeface="+mn-ea"/>
                          <a:cs typeface="+mn-cs"/>
                        </a:rPr>
                        <a:t>Inst0</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77559265"/>
                  </a:ext>
                </a:extLst>
              </a:tr>
              <a:tr h="0">
                <a:tc>
                  <a:txBody>
                    <a:bodyPr/>
                    <a:lstStyle/>
                    <a:p>
                      <a:pPr algn="ctr"/>
                      <a:r>
                        <a:rPr lang="en-US" sz="2400" kern="1200" dirty="0">
                          <a:solidFill>
                            <a:schemeClr val="tx1"/>
                          </a:solidFill>
                          <a:latin typeface="Avenir"/>
                          <a:ea typeface="+mn-ea"/>
                          <a:cs typeface="+mn-cs"/>
                        </a:rPr>
                        <a:t>5</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b="1" kern="1200" dirty="0">
                        <a:solidFill>
                          <a:srgbClr val="FF0000"/>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endParaRPr lang="en-US" sz="2400" kern="1200" dirty="0">
                        <a:solidFill>
                          <a:schemeClr val="tx1"/>
                        </a:solidFill>
                        <a:latin typeface="Avenir"/>
                        <a:ea typeface="+mn-ea"/>
                        <a:cs typeface="+mn-cs"/>
                      </a:endParaRP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b="1" kern="1200" dirty="0">
                          <a:solidFill>
                            <a:srgbClr val="FF0000"/>
                          </a:solidFill>
                          <a:latin typeface="Avenir"/>
                          <a:ea typeface="+mn-ea"/>
                          <a:cs typeface="+mn-cs"/>
                        </a:rPr>
                        <a:t>Inst1</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sz="2400" b="1" kern="1200" dirty="0">
                          <a:solidFill>
                            <a:srgbClr val="FF0000"/>
                          </a:solidFill>
                          <a:latin typeface="Avenir"/>
                          <a:ea typeface="+mn-ea"/>
                          <a:cs typeface="+mn-cs"/>
                        </a:rPr>
                        <a:t>Inst0</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959752692"/>
                  </a:ext>
                </a:extLst>
              </a:tr>
            </a:tbl>
          </a:graphicData>
        </a:graphic>
      </p:graphicFrame>
    </p:spTree>
    <p:extLst>
      <p:ext uri="{BB962C8B-B14F-4D97-AF65-F5344CB8AC3E}">
        <p14:creationId xmlns:p14="http://schemas.microsoft.com/office/powerpoint/2010/main" val="1810949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rPr>
              <a:t>Pipelined CPU supporting exception &amp; interrupt</a:t>
            </a:r>
          </a:p>
        </p:txBody>
      </p:sp>
      <p:pic>
        <p:nvPicPr>
          <p:cNvPr id="3" name="Picture 2"/>
          <p:cNvPicPr>
            <a:picLocks noChangeAspect="1"/>
          </p:cNvPicPr>
          <p:nvPr/>
        </p:nvPicPr>
        <p:blipFill>
          <a:blip r:embed="rId2"/>
          <a:stretch>
            <a:fillRect/>
          </a:stretch>
        </p:blipFill>
        <p:spPr>
          <a:xfrm>
            <a:off x="2423592" y="1287017"/>
            <a:ext cx="7056784" cy="5459890"/>
          </a:xfrm>
          <a:prstGeom prst="rect">
            <a:avLst/>
          </a:prstGeom>
        </p:spPr>
      </p:pic>
    </p:spTree>
    <p:extLst>
      <p:ext uri="{BB962C8B-B14F-4D97-AF65-F5344CB8AC3E}">
        <p14:creationId xmlns:p14="http://schemas.microsoft.com/office/powerpoint/2010/main" val="3590221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rPr>
              <a:t>Pipelined CPU supporting exception &amp; interrupt</a:t>
            </a:r>
          </a:p>
        </p:txBody>
      </p:sp>
      <p:pic>
        <p:nvPicPr>
          <p:cNvPr id="4" name="Google Shape;327;p49">
            <a:extLst>
              <a:ext uri="{FF2B5EF4-FFF2-40B4-BE49-F238E27FC236}">
                <a16:creationId xmlns:a16="http://schemas.microsoft.com/office/drawing/2014/main" id="{5A7E1A88-EB97-47F7-9E96-65E2A1C90AE9}"/>
              </a:ext>
            </a:extLst>
          </p:cNvPr>
          <p:cNvPicPr preferRelativeResize="0"/>
          <p:nvPr/>
        </p:nvPicPr>
        <p:blipFill>
          <a:blip r:embed="rId2"/>
          <a:stretch>
            <a:fillRect/>
          </a:stretch>
        </p:blipFill>
        <p:spPr>
          <a:xfrm>
            <a:off x="1775520" y="1556792"/>
            <a:ext cx="7489393" cy="4808626"/>
          </a:xfrm>
          <a:prstGeom prst="rect">
            <a:avLst/>
          </a:prstGeom>
          <a:noFill/>
          <a:ln>
            <a:noFill/>
          </a:ln>
        </p:spPr>
      </p:pic>
    </p:spTree>
    <p:extLst>
      <p:ext uri="{BB962C8B-B14F-4D97-AF65-F5344CB8AC3E}">
        <p14:creationId xmlns:p14="http://schemas.microsoft.com/office/powerpoint/2010/main" val="965232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rPr>
              <a:t>Pipelined CPU supporting exception &amp; interrupt</a:t>
            </a:r>
          </a:p>
        </p:txBody>
      </p:sp>
      <p:sp>
        <p:nvSpPr>
          <p:cNvPr id="5" name="Google Shape;334;p50">
            <a:extLst>
              <a:ext uri="{FF2B5EF4-FFF2-40B4-BE49-F238E27FC236}">
                <a16:creationId xmlns:a16="http://schemas.microsoft.com/office/drawing/2014/main" id="{34D50A6A-EAD2-4B95-BF55-5CACD57E7AB7}"/>
              </a:ext>
            </a:extLst>
          </p:cNvPr>
          <p:cNvSpPr txBox="1"/>
          <p:nvPr/>
        </p:nvSpPr>
        <p:spPr>
          <a:xfrm>
            <a:off x="335360" y="1612650"/>
            <a:ext cx="6984776" cy="4755118"/>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zh-CN" dirty="0">
                <a:latin typeface="Avenir"/>
                <a:ea typeface="Avenir"/>
                <a:cs typeface="Avenir"/>
                <a:sym typeface="Avenir"/>
              </a:rPr>
              <a:t>1. STATE_IDLE →(exception or interruption) STATE_MEPC</a:t>
            </a:r>
            <a:endParaRPr dirty="0">
              <a:latin typeface="Avenir"/>
              <a:ea typeface="Avenir"/>
              <a:cs typeface="Avenir"/>
              <a:sym typeface="Avenir"/>
            </a:endParaRPr>
          </a:p>
          <a:p>
            <a:pPr marL="457200" lvl="0" indent="-317500" algn="l" rtl="0">
              <a:lnSpc>
                <a:spcPct val="150000"/>
              </a:lnSpc>
              <a:spcBef>
                <a:spcPts val="0"/>
              </a:spcBef>
              <a:spcAft>
                <a:spcPts val="0"/>
              </a:spcAft>
              <a:buSzPts val="1400"/>
              <a:buFont typeface="Avenir"/>
              <a:buChar char="●"/>
            </a:pPr>
            <a:r>
              <a:rPr lang="zh-CN" dirty="0">
                <a:latin typeface="Avenir"/>
                <a:ea typeface="Avenir"/>
                <a:cs typeface="Avenir"/>
                <a:sym typeface="Avenir"/>
              </a:rPr>
              <a:t>write mstatus</a:t>
            </a:r>
            <a:endParaRPr dirty="0">
              <a:latin typeface="Avenir"/>
              <a:ea typeface="Avenir"/>
              <a:cs typeface="Avenir"/>
              <a:sym typeface="Avenir"/>
            </a:endParaRPr>
          </a:p>
          <a:p>
            <a:pPr marL="457200" lvl="0" indent="-317500" algn="l" rtl="0">
              <a:lnSpc>
                <a:spcPct val="150000"/>
              </a:lnSpc>
              <a:spcBef>
                <a:spcPts val="0"/>
              </a:spcBef>
              <a:spcAft>
                <a:spcPts val="0"/>
              </a:spcAft>
              <a:buSzPts val="1400"/>
              <a:buFont typeface="Avenir"/>
              <a:buChar char="●"/>
            </a:pPr>
            <a:r>
              <a:rPr lang="zh-CN" dirty="0">
                <a:latin typeface="Avenir"/>
                <a:ea typeface="Avenir"/>
                <a:cs typeface="Avenir"/>
                <a:sym typeface="Avenir"/>
              </a:rPr>
              <a:t>flush all the pipeline registers</a:t>
            </a:r>
            <a:endParaRPr dirty="0">
              <a:latin typeface="Avenir"/>
              <a:ea typeface="Avenir"/>
              <a:cs typeface="Avenir"/>
              <a:sym typeface="Avenir"/>
            </a:endParaRPr>
          </a:p>
          <a:p>
            <a:pPr marL="457200" lvl="0" indent="-317500" algn="l" rtl="0">
              <a:lnSpc>
                <a:spcPct val="150000"/>
              </a:lnSpc>
              <a:spcBef>
                <a:spcPts val="0"/>
              </a:spcBef>
              <a:spcAft>
                <a:spcPts val="0"/>
              </a:spcAft>
              <a:buSzPts val="1400"/>
              <a:buFont typeface="Avenir"/>
              <a:buChar char="●"/>
            </a:pPr>
            <a:r>
              <a:rPr lang="zh-CN" dirty="0">
                <a:latin typeface="Avenir"/>
                <a:ea typeface="Avenir"/>
                <a:cs typeface="Avenir"/>
                <a:sym typeface="Avenir"/>
              </a:rPr>
              <a:t>if exception (not interrupt), cancal regwrite</a:t>
            </a:r>
            <a:endParaRPr dirty="0">
              <a:latin typeface="Avenir"/>
              <a:ea typeface="Avenir"/>
              <a:cs typeface="Avenir"/>
              <a:sym typeface="Avenir"/>
            </a:endParaRPr>
          </a:p>
          <a:p>
            <a:pPr marL="457200" lvl="0" indent="-317500" algn="l" rtl="0">
              <a:lnSpc>
                <a:spcPct val="150000"/>
              </a:lnSpc>
              <a:spcBef>
                <a:spcPts val="0"/>
              </a:spcBef>
              <a:spcAft>
                <a:spcPts val="0"/>
              </a:spcAft>
              <a:buSzPts val="1400"/>
              <a:buFont typeface="Avenir"/>
              <a:buChar char="●"/>
            </a:pPr>
            <a:r>
              <a:rPr lang="zh-CN" dirty="0">
                <a:latin typeface="Avenir"/>
                <a:ea typeface="Avenir"/>
                <a:cs typeface="Avenir"/>
                <a:sym typeface="Avenir"/>
              </a:rPr>
              <a:t>record epc and cause</a:t>
            </a:r>
            <a:endParaRPr dirty="0">
              <a:latin typeface="Avenir"/>
              <a:ea typeface="Avenir"/>
              <a:cs typeface="Avenir"/>
              <a:sym typeface="Avenir"/>
            </a:endParaRPr>
          </a:p>
          <a:p>
            <a:pPr marL="0" lvl="0" indent="0" algn="l" rtl="0">
              <a:lnSpc>
                <a:spcPct val="150000"/>
              </a:lnSpc>
              <a:spcBef>
                <a:spcPts val="0"/>
              </a:spcBef>
              <a:spcAft>
                <a:spcPts val="0"/>
              </a:spcAft>
              <a:buNone/>
            </a:pPr>
            <a:r>
              <a:rPr lang="zh-CN" dirty="0">
                <a:latin typeface="Avenir"/>
                <a:ea typeface="Avenir"/>
                <a:cs typeface="Avenir"/>
                <a:sym typeface="Avenir"/>
              </a:rPr>
              <a:t>2. STATE_MEPC → STATE_MCAUSE</a:t>
            </a:r>
            <a:endParaRPr dirty="0">
              <a:latin typeface="Avenir"/>
              <a:ea typeface="Avenir"/>
              <a:cs typeface="Avenir"/>
              <a:sym typeface="Avenir"/>
            </a:endParaRPr>
          </a:p>
          <a:p>
            <a:pPr marL="457200" lvl="0" indent="-317500" algn="l" rtl="0">
              <a:lnSpc>
                <a:spcPct val="150000"/>
              </a:lnSpc>
              <a:spcBef>
                <a:spcPts val="0"/>
              </a:spcBef>
              <a:spcAft>
                <a:spcPts val="0"/>
              </a:spcAft>
              <a:buSzPts val="1400"/>
              <a:buFont typeface="Avenir"/>
              <a:buChar char="●"/>
            </a:pPr>
            <a:r>
              <a:rPr lang="zh-CN" dirty="0">
                <a:latin typeface="Avenir"/>
                <a:ea typeface="Avenir"/>
                <a:cs typeface="Avenir"/>
                <a:sym typeface="Avenir"/>
              </a:rPr>
              <a:t>write epc to mepc</a:t>
            </a:r>
            <a:endParaRPr dirty="0">
              <a:latin typeface="Avenir"/>
              <a:ea typeface="Avenir"/>
              <a:cs typeface="Avenir"/>
              <a:sym typeface="Avenir"/>
            </a:endParaRPr>
          </a:p>
          <a:p>
            <a:pPr marL="457200" lvl="0" indent="-317500" algn="l" rtl="0">
              <a:lnSpc>
                <a:spcPct val="150000"/>
              </a:lnSpc>
              <a:spcBef>
                <a:spcPts val="0"/>
              </a:spcBef>
              <a:spcAft>
                <a:spcPts val="0"/>
              </a:spcAft>
              <a:buSzPts val="1400"/>
              <a:buFont typeface="Avenir"/>
              <a:buChar char="●"/>
            </a:pPr>
            <a:r>
              <a:rPr lang="zh-CN" dirty="0">
                <a:latin typeface="Avenir"/>
                <a:ea typeface="Avenir"/>
                <a:cs typeface="Avenir"/>
                <a:sym typeface="Avenir"/>
              </a:rPr>
              <a:t>read mtvec</a:t>
            </a:r>
            <a:endParaRPr dirty="0">
              <a:latin typeface="Avenir"/>
              <a:ea typeface="Avenir"/>
              <a:cs typeface="Avenir"/>
              <a:sym typeface="Avenir"/>
            </a:endParaRPr>
          </a:p>
          <a:p>
            <a:pPr marL="457200" lvl="0" indent="-317500" algn="l" rtl="0">
              <a:lnSpc>
                <a:spcPct val="150000"/>
              </a:lnSpc>
              <a:spcBef>
                <a:spcPts val="0"/>
              </a:spcBef>
              <a:spcAft>
                <a:spcPts val="0"/>
              </a:spcAft>
              <a:buSzPts val="1400"/>
              <a:buFont typeface="Avenir"/>
              <a:buChar char="●"/>
            </a:pPr>
            <a:r>
              <a:rPr lang="zh-CN" dirty="0">
                <a:latin typeface="Avenir"/>
                <a:ea typeface="Avenir"/>
                <a:cs typeface="Avenir"/>
                <a:sym typeface="Avenir"/>
              </a:rPr>
              <a:t>set redirect pc mux (next cycle pc → mtvec)</a:t>
            </a:r>
            <a:endParaRPr dirty="0">
              <a:latin typeface="Avenir"/>
              <a:ea typeface="Avenir"/>
              <a:cs typeface="Avenir"/>
              <a:sym typeface="Avenir"/>
            </a:endParaRPr>
          </a:p>
          <a:p>
            <a:pPr marL="0" lvl="0" indent="0" algn="l" rtl="0">
              <a:lnSpc>
                <a:spcPct val="150000"/>
              </a:lnSpc>
              <a:spcBef>
                <a:spcPts val="0"/>
              </a:spcBef>
              <a:spcAft>
                <a:spcPts val="0"/>
              </a:spcAft>
              <a:buNone/>
            </a:pPr>
            <a:r>
              <a:rPr lang="zh-CN" dirty="0">
                <a:latin typeface="Avenir"/>
                <a:ea typeface="Avenir"/>
                <a:cs typeface="Avenir"/>
                <a:sym typeface="Avenir"/>
              </a:rPr>
              <a:t>3. STATE_MCAUSE → STATE_IDLE</a:t>
            </a:r>
            <a:endParaRPr dirty="0">
              <a:latin typeface="Avenir"/>
              <a:ea typeface="Avenir"/>
              <a:cs typeface="Avenir"/>
              <a:sym typeface="Avenir"/>
            </a:endParaRPr>
          </a:p>
          <a:p>
            <a:pPr marL="457200" lvl="0" indent="-317500" algn="l" rtl="0">
              <a:lnSpc>
                <a:spcPct val="150000"/>
              </a:lnSpc>
              <a:spcBef>
                <a:spcPts val="0"/>
              </a:spcBef>
              <a:spcAft>
                <a:spcPts val="0"/>
              </a:spcAft>
              <a:buSzPts val="1400"/>
              <a:buFont typeface="Avenir"/>
              <a:buChar char="●"/>
            </a:pPr>
            <a:r>
              <a:rPr lang="zh-CN" dirty="0">
                <a:latin typeface="Avenir"/>
                <a:ea typeface="Avenir"/>
                <a:cs typeface="Avenir"/>
                <a:sym typeface="Avenir"/>
              </a:rPr>
              <a:t>write cause to mcause</a:t>
            </a:r>
            <a:endParaRPr dirty="0">
              <a:solidFill>
                <a:schemeClr val="dk1"/>
              </a:solidFill>
              <a:latin typeface="Avenir"/>
              <a:ea typeface="Avenir"/>
              <a:cs typeface="Avenir"/>
              <a:sym typeface="Avenir"/>
            </a:endParaRPr>
          </a:p>
        </p:txBody>
      </p:sp>
      <p:sp>
        <p:nvSpPr>
          <p:cNvPr id="6" name="Google Shape;335;p50">
            <a:extLst>
              <a:ext uri="{FF2B5EF4-FFF2-40B4-BE49-F238E27FC236}">
                <a16:creationId xmlns:a16="http://schemas.microsoft.com/office/drawing/2014/main" id="{BAC7577F-CFE2-4C3E-B547-9C38C719E322}"/>
              </a:ext>
            </a:extLst>
          </p:cNvPr>
          <p:cNvSpPr txBox="1"/>
          <p:nvPr/>
        </p:nvSpPr>
        <p:spPr>
          <a:xfrm>
            <a:off x="6051416" y="3184779"/>
            <a:ext cx="5373176" cy="3508623"/>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zh-CN" dirty="0">
                <a:solidFill>
                  <a:schemeClr val="dk1"/>
                </a:solidFill>
                <a:latin typeface="Avenir"/>
                <a:ea typeface="Avenir"/>
                <a:cs typeface="Avenir"/>
                <a:sym typeface="Avenir"/>
              </a:rPr>
              <a:t>4. STATE_IDLE → (mret) STATE_IDLE</a:t>
            </a:r>
            <a:endParaRPr dirty="0">
              <a:solidFill>
                <a:schemeClr val="dk1"/>
              </a:solidFill>
              <a:latin typeface="Avenir"/>
              <a:ea typeface="Avenir"/>
              <a:cs typeface="Avenir"/>
              <a:sym typeface="Avenir"/>
            </a:endParaRPr>
          </a:p>
          <a:p>
            <a:pPr marL="457200" lvl="0" indent="-317500" algn="l" rtl="0">
              <a:lnSpc>
                <a:spcPct val="150000"/>
              </a:lnSpc>
              <a:spcBef>
                <a:spcPts val="0"/>
              </a:spcBef>
              <a:spcAft>
                <a:spcPts val="0"/>
              </a:spcAft>
              <a:buClr>
                <a:schemeClr val="dk1"/>
              </a:buClr>
              <a:buSzPts val="1400"/>
              <a:buFont typeface="Avenir"/>
              <a:buChar char="●"/>
            </a:pPr>
            <a:r>
              <a:rPr lang="zh-CN" dirty="0">
                <a:solidFill>
                  <a:schemeClr val="dk1"/>
                </a:solidFill>
                <a:latin typeface="Avenir"/>
                <a:ea typeface="Avenir"/>
                <a:cs typeface="Avenir"/>
                <a:sym typeface="Avenir"/>
              </a:rPr>
              <a:t>write mstatus</a:t>
            </a:r>
            <a:endParaRPr dirty="0">
              <a:solidFill>
                <a:schemeClr val="dk1"/>
              </a:solidFill>
              <a:latin typeface="Avenir"/>
              <a:ea typeface="Avenir"/>
              <a:cs typeface="Avenir"/>
              <a:sym typeface="Avenir"/>
            </a:endParaRPr>
          </a:p>
          <a:p>
            <a:pPr marL="457200" lvl="0" indent="-317500" algn="l" rtl="0">
              <a:lnSpc>
                <a:spcPct val="150000"/>
              </a:lnSpc>
              <a:spcBef>
                <a:spcPts val="0"/>
              </a:spcBef>
              <a:spcAft>
                <a:spcPts val="0"/>
              </a:spcAft>
              <a:buClr>
                <a:schemeClr val="dk1"/>
              </a:buClr>
              <a:buSzPts val="1400"/>
              <a:buFont typeface="Avenir"/>
              <a:buChar char="●"/>
            </a:pPr>
            <a:r>
              <a:rPr lang="zh-CN" dirty="0">
                <a:solidFill>
                  <a:schemeClr val="dk1"/>
                </a:solidFill>
                <a:latin typeface="Avenir"/>
                <a:ea typeface="Avenir"/>
                <a:cs typeface="Avenir"/>
                <a:sym typeface="Avenir"/>
              </a:rPr>
              <a:t>read mepc</a:t>
            </a:r>
            <a:endParaRPr dirty="0">
              <a:solidFill>
                <a:schemeClr val="dk1"/>
              </a:solidFill>
              <a:latin typeface="Avenir"/>
              <a:ea typeface="Avenir"/>
              <a:cs typeface="Avenir"/>
              <a:sym typeface="Avenir"/>
            </a:endParaRPr>
          </a:p>
          <a:p>
            <a:pPr marL="457200" lvl="0" indent="-317500" algn="l" rtl="0">
              <a:lnSpc>
                <a:spcPct val="150000"/>
              </a:lnSpc>
              <a:spcBef>
                <a:spcPts val="0"/>
              </a:spcBef>
              <a:spcAft>
                <a:spcPts val="0"/>
              </a:spcAft>
              <a:buClr>
                <a:schemeClr val="dk1"/>
              </a:buClr>
              <a:buSzPts val="1400"/>
              <a:buFont typeface="Avenir"/>
              <a:buChar char="●"/>
            </a:pPr>
            <a:r>
              <a:rPr lang="zh-CN" dirty="0">
                <a:solidFill>
                  <a:schemeClr val="dk1"/>
                </a:solidFill>
                <a:latin typeface="Avenir"/>
                <a:ea typeface="Avenir"/>
                <a:cs typeface="Avenir"/>
                <a:sym typeface="Avenir"/>
              </a:rPr>
              <a:t>set redirect pc mux (next cycle pc → mepc)</a:t>
            </a:r>
            <a:endParaRPr dirty="0">
              <a:solidFill>
                <a:schemeClr val="dk1"/>
              </a:solidFill>
              <a:latin typeface="Avenir"/>
              <a:ea typeface="Avenir"/>
              <a:cs typeface="Avenir"/>
              <a:sym typeface="Avenir"/>
            </a:endParaRPr>
          </a:p>
          <a:p>
            <a:pPr marL="457200" lvl="0" indent="-317500" algn="l" rtl="0">
              <a:lnSpc>
                <a:spcPct val="150000"/>
              </a:lnSpc>
              <a:spcBef>
                <a:spcPts val="0"/>
              </a:spcBef>
              <a:spcAft>
                <a:spcPts val="0"/>
              </a:spcAft>
              <a:buClr>
                <a:schemeClr val="dk1"/>
              </a:buClr>
              <a:buSzPts val="1400"/>
              <a:buFont typeface="Avenir"/>
              <a:buChar char="●"/>
            </a:pPr>
            <a:r>
              <a:rPr lang="zh-CN" dirty="0">
                <a:solidFill>
                  <a:schemeClr val="dk1"/>
                </a:solidFill>
                <a:latin typeface="Avenir"/>
                <a:ea typeface="Avenir"/>
                <a:cs typeface="Avenir"/>
                <a:sym typeface="Avenir"/>
              </a:rPr>
              <a:t>flush pipeline registers (EM, DE, FD)</a:t>
            </a:r>
            <a:endParaRPr dirty="0">
              <a:solidFill>
                <a:schemeClr val="dk1"/>
              </a:solidFill>
              <a:latin typeface="Avenir"/>
              <a:ea typeface="Avenir"/>
              <a:cs typeface="Avenir"/>
              <a:sym typeface="Avenir"/>
            </a:endParaRPr>
          </a:p>
          <a:p>
            <a:pPr marL="0" lvl="0" indent="0" algn="l" rtl="0">
              <a:lnSpc>
                <a:spcPct val="150000"/>
              </a:lnSpc>
              <a:spcBef>
                <a:spcPts val="0"/>
              </a:spcBef>
              <a:spcAft>
                <a:spcPts val="0"/>
              </a:spcAft>
              <a:buNone/>
            </a:pPr>
            <a:r>
              <a:rPr lang="zh-CN" dirty="0">
                <a:solidFill>
                  <a:schemeClr val="dk1"/>
                </a:solidFill>
                <a:latin typeface="Avenir"/>
                <a:ea typeface="Avenir"/>
                <a:cs typeface="Avenir"/>
                <a:sym typeface="Avenir"/>
              </a:rPr>
              <a:t>5. STATE_IDLE → (csr insts) STATE_IDLE</a:t>
            </a:r>
            <a:endParaRPr dirty="0">
              <a:solidFill>
                <a:schemeClr val="dk1"/>
              </a:solidFill>
              <a:latin typeface="Avenir"/>
              <a:ea typeface="Avenir"/>
              <a:cs typeface="Avenir"/>
              <a:sym typeface="Avenir"/>
            </a:endParaRPr>
          </a:p>
          <a:p>
            <a:pPr marL="457200" lvl="0" indent="-317500" algn="l" rtl="0">
              <a:lnSpc>
                <a:spcPct val="150000"/>
              </a:lnSpc>
              <a:spcBef>
                <a:spcPts val="0"/>
              </a:spcBef>
              <a:spcAft>
                <a:spcPts val="0"/>
              </a:spcAft>
              <a:buClr>
                <a:schemeClr val="dk1"/>
              </a:buClr>
              <a:buSzPts val="1400"/>
              <a:buFont typeface="Avenir"/>
              <a:buChar char="●"/>
            </a:pPr>
            <a:r>
              <a:rPr lang="zh-CN" dirty="0">
                <a:solidFill>
                  <a:schemeClr val="dk1"/>
                </a:solidFill>
                <a:latin typeface="Avenir"/>
                <a:ea typeface="Avenir"/>
                <a:cs typeface="Avenir"/>
                <a:sym typeface="Avenir"/>
              </a:rPr>
              <a:t>csr operations</a:t>
            </a:r>
            <a:endParaRPr dirty="0">
              <a:solidFill>
                <a:schemeClr val="dk1"/>
              </a:solidFill>
              <a:latin typeface="Avenir"/>
              <a:ea typeface="Avenir"/>
              <a:cs typeface="Avenir"/>
              <a:sym typeface="Avenir"/>
            </a:endParaRPr>
          </a:p>
          <a:p>
            <a:pPr marL="0" lvl="0" indent="0" algn="l" rtl="0">
              <a:lnSpc>
                <a:spcPct val="150000"/>
              </a:lnSpc>
              <a:spcBef>
                <a:spcPts val="0"/>
              </a:spcBef>
              <a:spcAft>
                <a:spcPts val="0"/>
              </a:spcAft>
              <a:buNone/>
            </a:pPr>
            <a:r>
              <a:rPr lang="zh-CN" dirty="0">
                <a:solidFill>
                  <a:schemeClr val="dk1"/>
                </a:solidFill>
                <a:latin typeface="Avenir"/>
                <a:ea typeface="Avenir"/>
                <a:cs typeface="Avenir"/>
                <a:sym typeface="Avenir"/>
              </a:rPr>
              <a:t>6. STATE_IDLE → (other) STATE_IDLE</a:t>
            </a:r>
            <a:endParaRPr dirty="0">
              <a:solidFill>
                <a:schemeClr val="dk1"/>
              </a:solidFill>
              <a:latin typeface="Avenir"/>
              <a:ea typeface="Avenir"/>
              <a:cs typeface="Avenir"/>
              <a:sym typeface="Avenir"/>
            </a:endParaRPr>
          </a:p>
        </p:txBody>
      </p:sp>
      <p:pic>
        <p:nvPicPr>
          <p:cNvPr id="7" name="Google Shape;336;p50">
            <a:extLst>
              <a:ext uri="{FF2B5EF4-FFF2-40B4-BE49-F238E27FC236}">
                <a16:creationId xmlns:a16="http://schemas.microsoft.com/office/drawing/2014/main" id="{BB361506-0E46-4810-BE0A-9962E37E6ACE}"/>
              </a:ext>
            </a:extLst>
          </p:cNvPr>
          <p:cNvPicPr preferRelativeResize="0"/>
          <p:nvPr/>
        </p:nvPicPr>
        <p:blipFill rotWithShape="1">
          <a:blip r:embed="rId2"/>
          <a:srcRect l="2114" t="2477"/>
          <a:stretch>
            <a:fillRect/>
          </a:stretch>
        </p:blipFill>
        <p:spPr>
          <a:xfrm>
            <a:off x="7680177" y="1484784"/>
            <a:ext cx="2736304" cy="1750267"/>
          </a:xfrm>
          <a:prstGeom prst="rect">
            <a:avLst/>
          </a:prstGeom>
          <a:noFill/>
          <a:ln>
            <a:noFill/>
          </a:ln>
        </p:spPr>
      </p:pic>
    </p:spTree>
    <p:extLst>
      <p:ext uri="{BB962C8B-B14F-4D97-AF65-F5344CB8AC3E}">
        <p14:creationId xmlns:p14="http://schemas.microsoft.com/office/powerpoint/2010/main" val="3595622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rPr>
              <a:t>Pipelined CPU supporting exception &amp; interrupt</a:t>
            </a:r>
          </a:p>
        </p:txBody>
      </p:sp>
      <p:sp>
        <p:nvSpPr>
          <p:cNvPr id="8" name="Google Shape;362;p53">
            <a:extLst>
              <a:ext uri="{FF2B5EF4-FFF2-40B4-BE49-F238E27FC236}">
                <a16:creationId xmlns:a16="http://schemas.microsoft.com/office/drawing/2014/main" id="{7CBA9DE4-439E-4BE0-9525-C288E12B5574}"/>
              </a:ext>
            </a:extLst>
          </p:cNvPr>
          <p:cNvSpPr txBox="1"/>
          <p:nvPr/>
        </p:nvSpPr>
        <p:spPr>
          <a:xfrm>
            <a:off x="911424" y="1412776"/>
            <a:ext cx="5904656" cy="5262949"/>
          </a:xfrm>
          <a:prstGeom prst="rect">
            <a:avLst/>
          </a:prstGeom>
          <a:noFill/>
          <a:ln>
            <a:noFill/>
          </a:ln>
        </p:spPr>
        <p:txBody>
          <a:bodyPr spcFirstLastPara="1" wrap="square" lIns="91425" tIns="91425" rIns="91425" bIns="91425" anchor="t" anchorCtr="0">
            <a:spAutoFit/>
          </a:bodyPr>
          <a:lstStyle/>
          <a:p>
            <a:pPr marL="0" lvl="0" indent="0" algn="l" rtl="0">
              <a:lnSpc>
                <a:spcPct val="100000"/>
              </a:lnSpc>
              <a:spcBef>
                <a:spcPts val="0"/>
              </a:spcBef>
              <a:spcAft>
                <a:spcPts val="0"/>
              </a:spcAft>
              <a:buNone/>
            </a:pPr>
            <a:r>
              <a:rPr lang="zh-CN" sz="1600" b="1" dirty="0">
                <a:solidFill>
                  <a:srgbClr val="FF5792"/>
                </a:solidFill>
                <a:latin typeface="Fira Code"/>
                <a:ea typeface="Fira Code"/>
                <a:cs typeface="Fira Code"/>
                <a:sym typeface="Fira Code"/>
              </a:rPr>
              <a:t>always </a:t>
            </a:r>
            <a:r>
              <a:rPr lang="zh-CN" sz="1600" dirty="0">
                <a:solidFill>
                  <a:srgbClr val="005661"/>
                </a:solidFill>
                <a:latin typeface="Fira Code"/>
                <a:ea typeface="Fira Code"/>
                <a:cs typeface="Fira Code"/>
                <a:sym typeface="Fira Code"/>
              </a:rPr>
              <a:t>@</a:t>
            </a:r>
            <a:r>
              <a:rPr lang="zh-CN" sz="1600" b="1" dirty="0">
                <a:solidFill>
                  <a:srgbClr val="FF5792"/>
                </a:solidFill>
                <a:latin typeface="Fira Code"/>
                <a:ea typeface="Fira Code"/>
                <a:cs typeface="Fira Code"/>
                <a:sym typeface="Fira Code"/>
              </a:rPr>
              <a:t>*</a:t>
            </a:r>
            <a:r>
              <a:rPr lang="zh-CN" sz="1600" dirty="0">
                <a:solidFill>
                  <a:srgbClr val="005661"/>
                </a:solidFill>
                <a:latin typeface="Fira Code"/>
                <a:ea typeface="Fira Code"/>
                <a:cs typeface="Fira Code"/>
                <a:sym typeface="Fira Code"/>
              </a:rPr>
              <a:t> </a:t>
            </a:r>
            <a:r>
              <a:rPr lang="zh-CN" sz="1600" b="1" dirty="0">
                <a:solidFill>
                  <a:srgbClr val="FF5792"/>
                </a:solidFill>
                <a:latin typeface="Fira Code"/>
                <a:ea typeface="Fira Code"/>
                <a:cs typeface="Fira Code"/>
                <a:sym typeface="Fira Code"/>
              </a:rPr>
              <a:t>begin</a:t>
            </a:r>
            <a:endParaRPr sz="1600" b="1" dirty="0">
              <a:solidFill>
                <a:srgbClr val="FF5792"/>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a:t>
            </a:r>
            <a:r>
              <a:rPr lang="zh-CN" sz="1600" b="1" dirty="0">
                <a:solidFill>
                  <a:srgbClr val="FF5792"/>
                </a:solidFill>
                <a:latin typeface="Fira Code"/>
                <a:ea typeface="Fira Code"/>
                <a:cs typeface="Fira Code"/>
                <a:sym typeface="Fira Code"/>
              </a:rPr>
              <a:t>case</a:t>
            </a:r>
            <a:r>
              <a:rPr lang="zh-CN" sz="1600" dirty="0">
                <a:solidFill>
                  <a:srgbClr val="005661"/>
                </a:solidFill>
                <a:latin typeface="Fira Code"/>
                <a:ea typeface="Fira Code"/>
                <a:cs typeface="Fira Code"/>
                <a:sym typeface="Fira Code"/>
              </a:rPr>
              <a:t>(cur_state)</a:t>
            </a:r>
            <a:endParaRPr sz="1600" dirty="0">
              <a:solidFill>
                <a:srgbClr val="005661"/>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STATE_IDLE:</a:t>
            </a:r>
            <a:r>
              <a:rPr lang="zh-CN" sz="1600" b="1" dirty="0">
                <a:solidFill>
                  <a:srgbClr val="FF5792"/>
                </a:solidFill>
                <a:latin typeface="Fira Code"/>
                <a:ea typeface="Fira Code"/>
                <a:cs typeface="Fira Code"/>
                <a:sym typeface="Fira Code"/>
              </a:rPr>
              <a:t>begin</a:t>
            </a:r>
            <a:endParaRPr sz="1600" b="1" dirty="0">
              <a:solidFill>
                <a:srgbClr val="FF5792"/>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a:t>
            </a:r>
            <a:r>
              <a:rPr lang="zh-CN" sz="1600" b="1" dirty="0">
                <a:solidFill>
                  <a:srgbClr val="FF5792"/>
                </a:solidFill>
                <a:latin typeface="Fira Code"/>
                <a:ea typeface="Fira Code"/>
                <a:cs typeface="Fira Code"/>
                <a:sym typeface="Fira Code"/>
              </a:rPr>
              <a:t>if</a:t>
            </a:r>
            <a:r>
              <a:rPr lang="zh-CN" sz="1600" dirty="0">
                <a:solidFill>
                  <a:srgbClr val="005661"/>
                </a:solidFill>
                <a:latin typeface="Fira Code"/>
                <a:ea typeface="Fira Code"/>
                <a:cs typeface="Fira Code"/>
                <a:sym typeface="Fira Code"/>
              </a:rPr>
              <a:t>(trap_in) </a:t>
            </a:r>
            <a:r>
              <a:rPr lang="zh-CN" sz="1600" b="1" dirty="0">
                <a:solidFill>
                  <a:srgbClr val="FF5792"/>
                </a:solidFill>
                <a:latin typeface="Fira Code"/>
                <a:ea typeface="Fira Code"/>
                <a:cs typeface="Fira Code"/>
                <a:sym typeface="Fira Code"/>
              </a:rPr>
              <a:t>begin</a:t>
            </a:r>
            <a:endParaRPr sz="1600" b="1" dirty="0">
              <a:solidFill>
                <a:srgbClr val="FF5792"/>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csr ...</a:t>
            </a:r>
            <a:endParaRPr sz="1600" dirty="0">
              <a:solidFill>
                <a:srgbClr val="005661"/>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next_state </a:t>
            </a:r>
            <a:r>
              <a:rPr lang="zh-CN" sz="1600" b="1" dirty="0">
                <a:solidFill>
                  <a:srgbClr val="FF5792"/>
                </a:solidFill>
                <a:latin typeface="Fira Code"/>
                <a:ea typeface="Fira Code"/>
                <a:cs typeface="Fira Code"/>
                <a:sym typeface="Fira Code"/>
              </a:rPr>
              <a:t>=</a:t>
            </a:r>
            <a:r>
              <a:rPr lang="zh-CN" sz="1600" dirty="0">
                <a:solidFill>
                  <a:srgbClr val="005661"/>
                </a:solidFill>
                <a:latin typeface="Fira Code"/>
                <a:ea typeface="Fira Code"/>
                <a:cs typeface="Fira Code"/>
                <a:sym typeface="Fira Code"/>
              </a:rPr>
              <a:t> ...</a:t>
            </a:r>
            <a:endParaRPr sz="1600" dirty="0">
              <a:solidFill>
                <a:srgbClr val="005661"/>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a:t>
            </a:r>
            <a:r>
              <a:rPr lang="zh-CN" sz="1600" b="1" dirty="0">
                <a:solidFill>
                  <a:srgbClr val="FF5792"/>
                </a:solidFill>
                <a:latin typeface="Fira Code"/>
                <a:ea typeface="Fira Code"/>
                <a:cs typeface="Fira Code"/>
                <a:sym typeface="Fira Code"/>
              </a:rPr>
              <a:t>end</a:t>
            </a:r>
            <a:endParaRPr sz="1600" b="1" dirty="0">
              <a:solidFill>
                <a:srgbClr val="FF5792"/>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a:t>
            </a:r>
            <a:r>
              <a:rPr lang="zh-CN" sz="1600" b="1" dirty="0">
                <a:solidFill>
                  <a:srgbClr val="FF5792"/>
                </a:solidFill>
                <a:latin typeface="Fira Code"/>
                <a:ea typeface="Fira Code"/>
                <a:cs typeface="Fira Code"/>
                <a:sym typeface="Fira Code"/>
              </a:rPr>
              <a:t>else</a:t>
            </a:r>
            <a:r>
              <a:rPr lang="zh-CN" sz="1600" dirty="0">
                <a:solidFill>
                  <a:srgbClr val="005661"/>
                </a:solidFill>
                <a:latin typeface="Fira Code"/>
                <a:ea typeface="Fira Code"/>
                <a:cs typeface="Fira Code"/>
                <a:sym typeface="Fira Code"/>
              </a:rPr>
              <a:t> </a:t>
            </a:r>
            <a:r>
              <a:rPr lang="zh-CN" sz="1600" b="1" dirty="0">
                <a:solidFill>
                  <a:srgbClr val="FF5792"/>
                </a:solidFill>
                <a:latin typeface="Fira Code"/>
                <a:ea typeface="Fira Code"/>
                <a:cs typeface="Fira Code"/>
                <a:sym typeface="Fira Code"/>
              </a:rPr>
              <a:t>if</a:t>
            </a:r>
            <a:r>
              <a:rPr lang="zh-CN" sz="1600" dirty="0">
                <a:solidFill>
                  <a:srgbClr val="005661"/>
                </a:solidFill>
                <a:latin typeface="Fira Code"/>
                <a:ea typeface="Fira Code"/>
                <a:cs typeface="Fira Code"/>
                <a:sym typeface="Fira Code"/>
              </a:rPr>
              <a:t>(mret) </a:t>
            </a:r>
            <a:r>
              <a:rPr lang="zh-CN" sz="1600" b="1" dirty="0">
                <a:solidFill>
                  <a:srgbClr val="FF5792"/>
                </a:solidFill>
                <a:latin typeface="Fira Code"/>
                <a:ea typeface="Fira Code"/>
                <a:cs typeface="Fira Code"/>
                <a:sym typeface="Fira Code"/>
              </a:rPr>
              <a:t>begin</a:t>
            </a:r>
            <a:endParaRPr sz="1600" b="1" dirty="0">
              <a:solidFill>
                <a:srgbClr val="FF5792"/>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csr ...</a:t>
            </a:r>
            <a:endParaRPr sz="1600" dirty="0">
              <a:solidFill>
                <a:srgbClr val="005661"/>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next_state </a:t>
            </a:r>
            <a:r>
              <a:rPr lang="zh-CN" sz="1600" b="1" dirty="0">
                <a:solidFill>
                  <a:srgbClr val="FF5792"/>
                </a:solidFill>
                <a:latin typeface="Fira Code"/>
                <a:ea typeface="Fira Code"/>
                <a:cs typeface="Fira Code"/>
                <a:sym typeface="Fira Code"/>
              </a:rPr>
              <a:t>=</a:t>
            </a:r>
            <a:r>
              <a:rPr lang="zh-CN" sz="1600" dirty="0">
                <a:solidFill>
                  <a:srgbClr val="005661"/>
                </a:solidFill>
                <a:latin typeface="Fira Code"/>
                <a:ea typeface="Fira Code"/>
                <a:cs typeface="Fira Code"/>
                <a:sym typeface="Fira Code"/>
              </a:rPr>
              <a:t> ...</a:t>
            </a:r>
            <a:endParaRPr sz="1600" dirty="0">
              <a:solidFill>
                <a:srgbClr val="005661"/>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a:t>
            </a:r>
            <a:r>
              <a:rPr lang="zh-CN" sz="1600" b="1" dirty="0">
                <a:solidFill>
                  <a:srgbClr val="FF5792"/>
                </a:solidFill>
                <a:latin typeface="Fira Code"/>
                <a:ea typeface="Fira Code"/>
                <a:cs typeface="Fira Code"/>
                <a:sym typeface="Fira Code"/>
              </a:rPr>
              <a:t>end</a:t>
            </a:r>
            <a:endParaRPr sz="1600" b="1" dirty="0">
              <a:solidFill>
                <a:srgbClr val="FF5792"/>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a:t>
            </a:r>
            <a:r>
              <a:rPr lang="zh-CN" sz="1600" b="1" dirty="0">
                <a:solidFill>
                  <a:srgbClr val="FF5792"/>
                </a:solidFill>
                <a:latin typeface="Fira Code"/>
                <a:ea typeface="Fira Code"/>
                <a:cs typeface="Fira Code"/>
                <a:sym typeface="Fira Code"/>
              </a:rPr>
              <a:t>else</a:t>
            </a:r>
            <a:r>
              <a:rPr lang="zh-CN" sz="1600" dirty="0">
                <a:solidFill>
                  <a:srgbClr val="005661"/>
                </a:solidFill>
                <a:latin typeface="Fira Code"/>
                <a:ea typeface="Fira Code"/>
                <a:cs typeface="Fira Code"/>
                <a:sym typeface="Fira Code"/>
              </a:rPr>
              <a:t> </a:t>
            </a:r>
            <a:r>
              <a:rPr lang="zh-CN" sz="1600" b="1" dirty="0">
                <a:solidFill>
                  <a:srgbClr val="FF5792"/>
                </a:solidFill>
                <a:latin typeface="Fira Code"/>
                <a:ea typeface="Fira Code"/>
                <a:cs typeface="Fira Code"/>
                <a:sym typeface="Fira Code"/>
              </a:rPr>
              <a:t>if</a:t>
            </a:r>
            <a:r>
              <a:rPr lang="zh-CN" sz="1600" dirty="0">
                <a:solidFill>
                  <a:srgbClr val="005661"/>
                </a:solidFill>
                <a:latin typeface="Fira Code"/>
                <a:ea typeface="Fira Code"/>
                <a:cs typeface="Fira Code"/>
                <a:sym typeface="Fira Code"/>
              </a:rPr>
              <a:t>(csr_rw_in) </a:t>
            </a:r>
            <a:r>
              <a:rPr lang="zh-CN" sz="1600" b="1" dirty="0">
                <a:solidFill>
                  <a:srgbClr val="FF5792"/>
                </a:solidFill>
                <a:latin typeface="Fira Code"/>
                <a:ea typeface="Fira Code"/>
                <a:cs typeface="Fira Code"/>
                <a:sym typeface="Fira Code"/>
              </a:rPr>
              <a:t>begin</a:t>
            </a:r>
            <a:endParaRPr sz="1600" b="1" dirty="0">
              <a:solidFill>
                <a:srgbClr val="FF5792"/>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csr ...</a:t>
            </a:r>
            <a:endParaRPr sz="1600" dirty="0">
              <a:solidFill>
                <a:srgbClr val="005661"/>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next_state </a:t>
            </a:r>
            <a:r>
              <a:rPr lang="zh-CN" sz="1600" b="1" dirty="0">
                <a:solidFill>
                  <a:srgbClr val="FF5792"/>
                </a:solidFill>
                <a:latin typeface="Fira Code"/>
                <a:ea typeface="Fira Code"/>
                <a:cs typeface="Fira Code"/>
                <a:sym typeface="Fira Code"/>
              </a:rPr>
              <a:t>=</a:t>
            </a:r>
            <a:r>
              <a:rPr lang="zh-CN" sz="1600" dirty="0">
                <a:solidFill>
                  <a:srgbClr val="005661"/>
                </a:solidFill>
                <a:latin typeface="Fira Code"/>
                <a:ea typeface="Fira Code"/>
                <a:cs typeface="Fira Code"/>
                <a:sym typeface="Fira Code"/>
              </a:rPr>
              <a:t> ...</a:t>
            </a:r>
            <a:endParaRPr sz="1600" dirty="0">
              <a:solidFill>
                <a:srgbClr val="005661"/>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a:t>
            </a:r>
            <a:r>
              <a:rPr lang="zh-CN" sz="1600" b="1" dirty="0">
                <a:solidFill>
                  <a:srgbClr val="FF5792"/>
                </a:solidFill>
                <a:latin typeface="Fira Code"/>
                <a:ea typeface="Fira Code"/>
                <a:cs typeface="Fira Code"/>
                <a:sym typeface="Fira Code"/>
              </a:rPr>
              <a:t>end</a:t>
            </a:r>
            <a:endParaRPr sz="1600" b="1" dirty="0">
              <a:solidFill>
                <a:srgbClr val="FF5792"/>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a:t>
            </a:r>
            <a:r>
              <a:rPr lang="zh-CN" sz="1600" b="1" dirty="0">
                <a:solidFill>
                  <a:srgbClr val="FF5792"/>
                </a:solidFill>
                <a:latin typeface="Fira Code"/>
                <a:ea typeface="Fira Code"/>
                <a:cs typeface="Fira Code"/>
                <a:sym typeface="Fira Code"/>
              </a:rPr>
              <a:t>else</a:t>
            </a:r>
            <a:r>
              <a:rPr lang="zh-CN" sz="1600" dirty="0">
                <a:solidFill>
                  <a:srgbClr val="005661"/>
                </a:solidFill>
                <a:latin typeface="Fira Code"/>
                <a:ea typeface="Fira Code"/>
                <a:cs typeface="Fira Code"/>
                <a:sym typeface="Fira Code"/>
              </a:rPr>
              <a:t> </a:t>
            </a:r>
            <a:r>
              <a:rPr lang="zh-CN" sz="1600" b="1" dirty="0">
                <a:solidFill>
                  <a:srgbClr val="FF5792"/>
                </a:solidFill>
                <a:latin typeface="Fira Code"/>
                <a:ea typeface="Fira Code"/>
                <a:cs typeface="Fira Code"/>
                <a:sym typeface="Fira Code"/>
              </a:rPr>
              <a:t>begin</a:t>
            </a:r>
            <a:endParaRPr sz="1600" b="1" dirty="0">
              <a:solidFill>
                <a:srgbClr val="FF5792"/>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csr_w </a:t>
            </a:r>
            <a:r>
              <a:rPr lang="zh-CN" sz="1600" b="1" dirty="0">
                <a:solidFill>
                  <a:srgbClr val="FF5792"/>
                </a:solidFill>
                <a:latin typeface="Fira Code"/>
                <a:ea typeface="Fira Code"/>
                <a:cs typeface="Fira Code"/>
                <a:sym typeface="Fira Code"/>
              </a:rPr>
              <a:t>=</a:t>
            </a:r>
            <a:r>
              <a:rPr lang="zh-CN" sz="1600" dirty="0">
                <a:solidFill>
                  <a:srgbClr val="005661"/>
                </a:solidFill>
                <a:latin typeface="Fira Code"/>
                <a:ea typeface="Fira Code"/>
                <a:cs typeface="Fira Code"/>
                <a:sym typeface="Fira Code"/>
              </a:rPr>
              <a:t> </a:t>
            </a:r>
            <a:r>
              <a:rPr lang="zh-CN" sz="1600" dirty="0">
                <a:solidFill>
                  <a:srgbClr val="5842FF"/>
                </a:solidFill>
                <a:latin typeface="Fira Code"/>
                <a:ea typeface="Fira Code"/>
                <a:cs typeface="Fira Code"/>
                <a:sym typeface="Fira Code"/>
              </a:rPr>
              <a:t>0</a:t>
            </a:r>
            <a:r>
              <a:rPr lang="zh-CN" sz="1600" dirty="0">
                <a:solidFill>
                  <a:srgbClr val="005661"/>
                </a:solidFill>
                <a:latin typeface="Fira Code"/>
                <a:ea typeface="Fira Code"/>
                <a:cs typeface="Fira Code"/>
                <a:sym typeface="Fira Code"/>
              </a:rPr>
              <a:t>;</a:t>
            </a:r>
            <a:endParaRPr sz="1600" dirty="0">
              <a:solidFill>
                <a:srgbClr val="005661"/>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next_state </a:t>
            </a:r>
            <a:r>
              <a:rPr lang="zh-CN" sz="1600" b="1" dirty="0">
                <a:solidFill>
                  <a:srgbClr val="FF5792"/>
                </a:solidFill>
                <a:latin typeface="Fira Code"/>
                <a:ea typeface="Fira Code"/>
                <a:cs typeface="Fira Code"/>
                <a:sym typeface="Fira Code"/>
              </a:rPr>
              <a:t>=</a:t>
            </a:r>
            <a:r>
              <a:rPr lang="zh-CN" sz="1600" dirty="0">
                <a:solidFill>
                  <a:srgbClr val="005661"/>
                </a:solidFill>
                <a:latin typeface="Fira Code"/>
                <a:ea typeface="Fira Code"/>
                <a:cs typeface="Fira Code"/>
                <a:sym typeface="Fira Code"/>
              </a:rPr>
              <a:t> STATE_IDLE;</a:t>
            </a:r>
            <a:endParaRPr sz="1600" dirty="0">
              <a:solidFill>
                <a:srgbClr val="005661"/>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a:t>
            </a:r>
            <a:r>
              <a:rPr lang="zh-CN" sz="1600" b="1" dirty="0">
                <a:solidFill>
                  <a:srgbClr val="FF5792"/>
                </a:solidFill>
                <a:latin typeface="Fira Code"/>
                <a:ea typeface="Fira Code"/>
                <a:cs typeface="Fira Code"/>
                <a:sym typeface="Fira Code"/>
              </a:rPr>
              <a:t>end</a:t>
            </a:r>
            <a:endParaRPr sz="1600" b="1" dirty="0">
              <a:solidFill>
                <a:srgbClr val="FF5792"/>
              </a:solidFill>
              <a:latin typeface="Fira Code"/>
              <a:ea typeface="Fira Code"/>
              <a:cs typeface="Fira Code"/>
              <a:sym typeface="Fira Code"/>
            </a:endParaRPr>
          </a:p>
          <a:p>
            <a:pPr marL="0" lvl="0" indent="0" algn="l" rtl="0">
              <a:lnSpc>
                <a:spcPct val="100000"/>
              </a:lnSpc>
              <a:spcBef>
                <a:spcPts val="0"/>
              </a:spcBef>
              <a:spcAft>
                <a:spcPts val="0"/>
              </a:spcAft>
              <a:buNone/>
            </a:pPr>
            <a:r>
              <a:rPr lang="zh-CN" sz="1600" dirty="0">
                <a:solidFill>
                  <a:srgbClr val="005661"/>
                </a:solidFill>
                <a:latin typeface="Fira Code"/>
                <a:ea typeface="Fira Code"/>
                <a:cs typeface="Fira Code"/>
                <a:sym typeface="Fira Code"/>
              </a:rPr>
              <a:t>        </a:t>
            </a:r>
            <a:r>
              <a:rPr lang="zh-CN" sz="1600" b="1" dirty="0">
                <a:solidFill>
                  <a:srgbClr val="FF5792"/>
                </a:solidFill>
                <a:latin typeface="Fira Code"/>
                <a:ea typeface="Fira Code"/>
                <a:cs typeface="Fira Code"/>
                <a:sym typeface="Fira Code"/>
              </a:rPr>
              <a:t>end</a:t>
            </a:r>
            <a:endParaRPr sz="1600" dirty="0"/>
          </a:p>
        </p:txBody>
      </p:sp>
      <p:sp>
        <p:nvSpPr>
          <p:cNvPr id="9" name="Google Shape;361;p53">
            <a:extLst>
              <a:ext uri="{FF2B5EF4-FFF2-40B4-BE49-F238E27FC236}">
                <a16:creationId xmlns:a16="http://schemas.microsoft.com/office/drawing/2014/main" id="{D89B3970-0EC9-4AEB-A0F4-9FA241B5C933}"/>
              </a:ext>
            </a:extLst>
          </p:cNvPr>
          <p:cNvSpPr txBox="1"/>
          <p:nvPr/>
        </p:nvSpPr>
        <p:spPr>
          <a:xfrm>
            <a:off x="6121978" y="2276871"/>
            <a:ext cx="4942573" cy="2677626"/>
          </a:xfrm>
          <a:prstGeom prst="rect">
            <a:avLst/>
          </a:prstGeom>
          <a:noFill/>
          <a:ln>
            <a:noFill/>
          </a:ln>
        </p:spPr>
        <p:txBody>
          <a:bodyPr spcFirstLastPara="1" wrap="square" lIns="91425" tIns="91425" rIns="91425" bIns="91425" anchor="t" anchorCtr="0">
            <a:spAutoFit/>
          </a:bodyPr>
          <a:lstStyle/>
          <a:p>
            <a:pPr marL="0" lvl="0" indent="0" algn="l" rtl="0">
              <a:lnSpc>
                <a:spcPct val="135000"/>
              </a:lnSpc>
              <a:spcBef>
                <a:spcPts val="0"/>
              </a:spcBef>
              <a:spcAft>
                <a:spcPts val="0"/>
              </a:spcAft>
              <a:buNone/>
            </a:pPr>
            <a:r>
              <a:rPr lang="zh-CN" sz="1200" dirty="0">
                <a:solidFill>
                  <a:srgbClr val="005661"/>
                </a:solidFill>
                <a:latin typeface="Fira Code"/>
                <a:ea typeface="Fira Code"/>
                <a:cs typeface="Fira Code"/>
                <a:sym typeface="Fira Code"/>
              </a:rPr>
              <a:t>        STATE_MEPC:</a:t>
            </a:r>
            <a:r>
              <a:rPr lang="zh-CN" sz="1200" b="1" dirty="0">
                <a:solidFill>
                  <a:srgbClr val="FF5792"/>
                </a:solidFill>
                <a:latin typeface="Fira Code"/>
                <a:ea typeface="Fira Code"/>
                <a:cs typeface="Fira Code"/>
                <a:sym typeface="Fira Code"/>
              </a:rPr>
              <a:t>begin</a:t>
            </a:r>
            <a:endParaRPr sz="1200" b="1" dirty="0">
              <a:solidFill>
                <a:srgbClr val="FF5792"/>
              </a:solidFill>
              <a:latin typeface="Fira Code"/>
              <a:ea typeface="Fira Code"/>
              <a:cs typeface="Fira Code"/>
              <a:sym typeface="Fira Code"/>
            </a:endParaRPr>
          </a:p>
          <a:p>
            <a:pPr marL="0" lvl="0" indent="0" algn="l" rtl="0">
              <a:lnSpc>
                <a:spcPct val="135000"/>
              </a:lnSpc>
              <a:spcBef>
                <a:spcPts val="0"/>
              </a:spcBef>
              <a:spcAft>
                <a:spcPts val="0"/>
              </a:spcAft>
              <a:buNone/>
            </a:pPr>
            <a:r>
              <a:rPr lang="zh-CN" sz="1200" dirty="0">
                <a:solidFill>
                  <a:srgbClr val="005661"/>
                </a:solidFill>
                <a:latin typeface="Fira Code"/>
                <a:ea typeface="Fira Code"/>
                <a:cs typeface="Fira Code"/>
                <a:sym typeface="Fira Code"/>
              </a:rPr>
              <a:t>                csr ...</a:t>
            </a:r>
            <a:endParaRPr sz="1200" dirty="0">
              <a:solidFill>
                <a:srgbClr val="005661"/>
              </a:solidFill>
              <a:latin typeface="Fira Code"/>
              <a:ea typeface="Fira Code"/>
              <a:cs typeface="Fira Code"/>
              <a:sym typeface="Fira Code"/>
            </a:endParaRPr>
          </a:p>
          <a:p>
            <a:pPr marL="0" lvl="0" indent="0" algn="l" rtl="0">
              <a:lnSpc>
                <a:spcPct val="135000"/>
              </a:lnSpc>
              <a:spcBef>
                <a:spcPts val="0"/>
              </a:spcBef>
              <a:spcAft>
                <a:spcPts val="0"/>
              </a:spcAft>
              <a:buNone/>
            </a:pPr>
            <a:r>
              <a:rPr lang="zh-CN" sz="1200" dirty="0">
                <a:solidFill>
                  <a:srgbClr val="005661"/>
                </a:solidFill>
                <a:latin typeface="Fira Code"/>
                <a:ea typeface="Fira Code"/>
                <a:cs typeface="Fira Code"/>
                <a:sym typeface="Fira Code"/>
              </a:rPr>
              <a:t>                next_state </a:t>
            </a:r>
            <a:r>
              <a:rPr lang="zh-CN" sz="1200" b="1" dirty="0">
                <a:solidFill>
                  <a:srgbClr val="FF5792"/>
                </a:solidFill>
                <a:latin typeface="Fira Code"/>
                <a:ea typeface="Fira Code"/>
                <a:cs typeface="Fira Code"/>
                <a:sym typeface="Fira Code"/>
              </a:rPr>
              <a:t>=</a:t>
            </a:r>
            <a:r>
              <a:rPr lang="zh-CN" sz="1200" dirty="0">
                <a:solidFill>
                  <a:srgbClr val="005661"/>
                </a:solidFill>
                <a:latin typeface="Fira Code"/>
                <a:ea typeface="Fira Code"/>
                <a:cs typeface="Fira Code"/>
                <a:sym typeface="Fira Code"/>
              </a:rPr>
              <a:t> ...</a:t>
            </a:r>
            <a:endParaRPr sz="1200" dirty="0">
              <a:solidFill>
                <a:srgbClr val="005661"/>
              </a:solidFill>
              <a:latin typeface="Fira Code"/>
              <a:ea typeface="Fira Code"/>
              <a:cs typeface="Fira Code"/>
              <a:sym typeface="Fira Code"/>
            </a:endParaRPr>
          </a:p>
          <a:p>
            <a:pPr marL="0" lvl="0" indent="0" algn="l" rtl="0">
              <a:lnSpc>
                <a:spcPct val="135000"/>
              </a:lnSpc>
              <a:spcBef>
                <a:spcPts val="0"/>
              </a:spcBef>
              <a:spcAft>
                <a:spcPts val="0"/>
              </a:spcAft>
              <a:buNone/>
            </a:pPr>
            <a:r>
              <a:rPr lang="zh-CN" sz="1200" dirty="0">
                <a:solidFill>
                  <a:srgbClr val="005661"/>
                </a:solidFill>
                <a:latin typeface="Fira Code"/>
                <a:ea typeface="Fira Code"/>
                <a:cs typeface="Fira Code"/>
                <a:sym typeface="Fira Code"/>
              </a:rPr>
              <a:t>        </a:t>
            </a:r>
            <a:r>
              <a:rPr lang="zh-CN" sz="1200" b="1" dirty="0">
                <a:solidFill>
                  <a:srgbClr val="FF5792"/>
                </a:solidFill>
                <a:latin typeface="Fira Code"/>
                <a:ea typeface="Fira Code"/>
                <a:cs typeface="Fira Code"/>
                <a:sym typeface="Fira Code"/>
              </a:rPr>
              <a:t>end</a:t>
            </a:r>
            <a:endParaRPr sz="1200" b="1" dirty="0">
              <a:solidFill>
                <a:srgbClr val="FF5792"/>
              </a:solidFill>
              <a:latin typeface="Fira Code"/>
              <a:ea typeface="Fira Code"/>
              <a:cs typeface="Fira Code"/>
              <a:sym typeface="Fira Code"/>
            </a:endParaRPr>
          </a:p>
          <a:p>
            <a:pPr marL="0" lvl="0" indent="0" algn="l" rtl="0">
              <a:lnSpc>
                <a:spcPct val="135000"/>
              </a:lnSpc>
              <a:spcBef>
                <a:spcPts val="0"/>
              </a:spcBef>
              <a:spcAft>
                <a:spcPts val="0"/>
              </a:spcAft>
              <a:buNone/>
            </a:pPr>
            <a:r>
              <a:rPr lang="zh-CN" sz="1200" dirty="0">
                <a:solidFill>
                  <a:srgbClr val="005661"/>
                </a:solidFill>
                <a:latin typeface="Fira Code"/>
                <a:ea typeface="Fira Code"/>
                <a:cs typeface="Fira Code"/>
                <a:sym typeface="Fira Code"/>
              </a:rPr>
              <a:t>        STATE_MCAUSE:</a:t>
            </a:r>
            <a:r>
              <a:rPr lang="zh-CN" sz="1200" b="1" dirty="0">
                <a:solidFill>
                  <a:srgbClr val="FF5792"/>
                </a:solidFill>
                <a:latin typeface="Fira Code"/>
                <a:ea typeface="Fira Code"/>
                <a:cs typeface="Fira Code"/>
                <a:sym typeface="Fira Code"/>
              </a:rPr>
              <a:t>begin</a:t>
            </a:r>
            <a:endParaRPr sz="1200" b="1" dirty="0">
              <a:solidFill>
                <a:srgbClr val="FF5792"/>
              </a:solidFill>
              <a:latin typeface="Fira Code"/>
              <a:ea typeface="Fira Code"/>
              <a:cs typeface="Fira Code"/>
              <a:sym typeface="Fira Code"/>
            </a:endParaRPr>
          </a:p>
          <a:p>
            <a:pPr marL="0" lvl="0" indent="0" algn="l" rtl="0">
              <a:lnSpc>
                <a:spcPct val="135000"/>
              </a:lnSpc>
              <a:spcBef>
                <a:spcPts val="0"/>
              </a:spcBef>
              <a:spcAft>
                <a:spcPts val="0"/>
              </a:spcAft>
              <a:buNone/>
            </a:pPr>
            <a:r>
              <a:rPr lang="zh-CN" sz="1200" dirty="0">
                <a:solidFill>
                  <a:srgbClr val="005661"/>
                </a:solidFill>
                <a:latin typeface="Fira Code"/>
                <a:ea typeface="Fira Code"/>
                <a:cs typeface="Fira Code"/>
                <a:sym typeface="Fira Code"/>
              </a:rPr>
              <a:t>                csr ...</a:t>
            </a:r>
            <a:endParaRPr sz="1200" dirty="0">
              <a:solidFill>
                <a:srgbClr val="005661"/>
              </a:solidFill>
              <a:latin typeface="Fira Code"/>
              <a:ea typeface="Fira Code"/>
              <a:cs typeface="Fira Code"/>
              <a:sym typeface="Fira Code"/>
            </a:endParaRPr>
          </a:p>
          <a:p>
            <a:pPr marL="0" lvl="0" indent="0" algn="l" rtl="0">
              <a:lnSpc>
                <a:spcPct val="135000"/>
              </a:lnSpc>
              <a:spcBef>
                <a:spcPts val="0"/>
              </a:spcBef>
              <a:spcAft>
                <a:spcPts val="0"/>
              </a:spcAft>
              <a:buNone/>
            </a:pPr>
            <a:r>
              <a:rPr lang="zh-CN" sz="1200" dirty="0">
                <a:solidFill>
                  <a:srgbClr val="005661"/>
                </a:solidFill>
                <a:latin typeface="Fira Code"/>
                <a:ea typeface="Fira Code"/>
                <a:cs typeface="Fira Code"/>
                <a:sym typeface="Fira Code"/>
              </a:rPr>
              <a:t>                next_state </a:t>
            </a:r>
            <a:r>
              <a:rPr lang="zh-CN" sz="1200" b="1" dirty="0">
                <a:solidFill>
                  <a:srgbClr val="FF5792"/>
                </a:solidFill>
                <a:latin typeface="Fira Code"/>
                <a:ea typeface="Fira Code"/>
                <a:cs typeface="Fira Code"/>
                <a:sym typeface="Fira Code"/>
              </a:rPr>
              <a:t>=</a:t>
            </a:r>
            <a:r>
              <a:rPr lang="zh-CN" sz="1200" dirty="0">
                <a:solidFill>
                  <a:srgbClr val="005661"/>
                </a:solidFill>
                <a:latin typeface="Fira Code"/>
                <a:ea typeface="Fira Code"/>
                <a:cs typeface="Fira Code"/>
                <a:sym typeface="Fira Code"/>
              </a:rPr>
              <a:t> ...</a:t>
            </a:r>
            <a:endParaRPr sz="1200" dirty="0">
              <a:solidFill>
                <a:srgbClr val="005661"/>
              </a:solidFill>
              <a:latin typeface="Fira Code"/>
              <a:ea typeface="Fira Code"/>
              <a:cs typeface="Fira Code"/>
              <a:sym typeface="Fira Code"/>
            </a:endParaRPr>
          </a:p>
          <a:p>
            <a:pPr marL="0" lvl="0" indent="0" algn="l" rtl="0">
              <a:lnSpc>
                <a:spcPct val="135000"/>
              </a:lnSpc>
              <a:spcBef>
                <a:spcPts val="0"/>
              </a:spcBef>
              <a:spcAft>
                <a:spcPts val="0"/>
              </a:spcAft>
              <a:buNone/>
            </a:pPr>
            <a:r>
              <a:rPr lang="zh-CN" sz="1200" dirty="0">
                <a:solidFill>
                  <a:srgbClr val="005661"/>
                </a:solidFill>
                <a:latin typeface="Fira Code"/>
                <a:ea typeface="Fira Code"/>
                <a:cs typeface="Fira Code"/>
                <a:sym typeface="Fira Code"/>
              </a:rPr>
              <a:t>        </a:t>
            </a:r>
            <a:r>
              <a:rPr lang="zh-CN" sz="1200" b="1" dirty="0">
                <a:solidFill>
                  <a:srgbClr val="FF5792"/>
                </a:solidFill>
                <a:latin typeface="Fira Code"/>
                <a:ea typeface="Fira Code"/>
                <a:cs typeface="Fira Code"/>
                <a:sym typeface="Fira Code"/>
              </a:rPr>
              <a:t>end</a:t>
            </a:r>
            <a:endParaRPr sz="1200" b="1" dirty="0">
              <a:solidFill>
                <a:srgbClr val="FF5792"/>
              </a:solidFill>
              <a:latin typeface="Fira Code"/>
              <a:ea typeface="Fira Code"/>
              <a:cs typeface="Fira Code"/>
              <a:sym typeface="Fira Code"/>
            </a:endParaRPr>
          </a:p>
          <a:p>
            <a:pPr marL="0" lvl="0" indent="0" algn="l" rtl="0">
              <a:lnSpc>
                <a:spcPct val="135000"/>
              </a:lnSpc>
              <a:spcBef>
                <a:spcPts val="0"/>
              </a:spcBef>
              <a:spcAft>
                <a:spcPts val="0"/>
              </a:spcAft>
              <a:buNone/>
            </a:pPr>
            <a:r>
              <a:rPr lang="zh-CN" sz="1200" dirty="0">
                <a:solidFill>
                  <a:srgbClr val="005661"/>
                </a:solidFill>
                <a:latin typeface="Fira Code"/>
                <a:ea typeface="Fira Code"/>
                <a:cs typeface="Fira Code"/>
                <a:sym typeface="Fira Code"/>
              </a:rPr>
              <a:t>    </a:t>
            </a:r>
            <a:r>
              <a:rPr lang="zh-CN" sz="1200" b="1" dirty="0">
                <a:solidFill>
                  <a:srgbClr val="FF5792"/>
                </a:solidFill>
                <a:latin typeface="Fira Code"/>
                <a:ea typeface="Fira Code"/>
                <a:cs typeface="Fira Code"/>
                <a:sym typeface="Fira Code"/>
              </a:rPr>
              <a:t>endcase</a:t>
            </a:r>
            <a:endParaRPr sz="1200" b="1" dirty="0">
              <a:solidFill>
                <a:srgbClr val="FF5792"/>
              </a:solidFill>
              <a:latin typeface="Fira Code"/>
              <a:ea typeface="Fira Code"/>
              <a:cs typeface="Fira Code"/>
              <a:sym typeface="Fira Code"/>
            </a:endParaRPr>
          </a:p>
          <a:p>
            <a:pPr marL="0" lvl="0" indent="0" algn="l" rtl="0">
              <a:lnSpc>
                <a:spcPct val="135000"/>
              </a:lnSpc>
              <a:spcBef>
                <a:spcPts val="0"/>
              </a:spcBef>
              <a:spcAft>
                <a:spcPts val="0"/>
              </a:spcAft>
              <a:buNone/>
            </a:pPr>
            <a:r>
              <a:rPr lang="zh-CN" sz="1200" b="1" dirty="0">
                <a:solidFill>
                  <a:srgbClr val="FF5792"/>
                </a:solidFill>
                <a:latin typeface="Fira Code"/>
                <a:ea typeface="Fira Code"/>
                <a:cs typeface="Fira Code"/>
                <a:sym typeface="Fira Code"/>
              </a:rPr>
              <a:t>end</a:t>
            </a:r>
            <a:endParaRPr sz="1200" b="1" dirty="0">
              <a:solidFill>
                <a:srgbClr val="FF5792"/>
              </a:solidFill>
              <a:latin typeface="Fira Code"/>
              <a:ea typeface="Fira Code"/>
              <a:cs typeface="Fira Code"/>
              <a:sym typeface="Fira Code"/>
            </a:endParaRPr>
          </a:p>
        </p:txBody>
      </p:sp>
    </p:spTree>
    <p:extLst>
      <p:ext uri="{BB962C8B-B14F-4D97-AF65-F5344CB8AC3E}">
        <p14:creationId xmlns:p14="http://schemas.microsoft.com/office/powerpoint/2010/main" val="17641370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charset="-122"/>
              </a:rPr>
              <a:t>Instr. Mem.(1)</a:t>
            </a:r>
          </a:p>
        </p:txBody>
      </p:sp>
      <p:graphicFrame>
        <p:nvGraphicFramePr>
          <p:cNvPr id="5" name="Table 4"/>
          <p:cNvGraphicFramePr>
            <a:graphicFrameLocks noGrp="1"/>
          </p:cNvGraphicFramePr>
          <p:nvPr>
            <p:extLst>
              <p:ext uri="{D42A27DB-BD31-4B8C-83A1-F6EECF244321}">
                <p14:modId xmlns:p14="http://schemas.microsoft.com/office/powerpoint/2010/main" val="2350036808"/>
              </p:ext>
            </p:extLst>
          </p:nvPr>
        </p:nvGraphicFramePr>
        <p:xfrm>
          <a:off x="1019435" y="1196752"/>
          <a:ext cx="10497897" cy="5486400"/>
        </p:xfrm>
        <a:graphic>
          <a:graphicData uri="http://schemas.openxmlformats.org/drawingml/2006/table">
            <a:tbl>
              <a:tblPr>
                <a:tableStyleId>{5C22544A-7EE6-4342-B048-85BDC9FD1C3A}</a:tableStyleId>
              </a:tblPr>
              <a:tblGrid>
                <a:gridCol w="933353">
                  <a:extLst>
                    <a:ext uri="{9D8B030D-6E8A-4147-A177-3AD203B41FA5}">
                      <a16:colId xmlns:a16="http://schemas.microsoft.com/office/drawing/2014/main" val="564672563"/>
                    </a:ext>
                  </a:extLst>
                </a:gridCol>
                <a:gridCol w="1970411">
                  <a:extLst>
                    <a:ext uri="{9D8B030D-6E8A-4147-A177-3AD203B41FA5}">
                      <a16:colId xmlns:a16="http://schemas.microsoft.com/office/drawing/2014/main" val="203767737"/>
                    </a:ext>
                  </a:extLst>
                </a:gridCol>
                <a:gridCol w="1140765">
                  <a:extLst>
                    <a:ext uri="{9D8B030D-6E8A-4147-A177-3AD203B41FA5}">
                      <a16:colId xmlns:a16="http://schemas.microsoft.com/office/drawing/2014/main" val="3033094524"/>
                    </a:ext>
                  </a:extLst>
                </a:gridCol>
                <a:gridCol w="1248060">
                  <a:extLst>
                    <a:ext uri="{9D8B030D-6E8A-4147-A177-3AD203B41FA5}">
                      <a16:colId xmlns:a16="http://schemas.microsoft.com/office/drawing/2014/main" val="4073406456"/>
                    </a:ext>
                  </a:extLst>
                </a:gridCol>
                <a:gridCol w="2324989">
                  <a:extLst>
                    <a:ext uri="{9D8B030D-6E8A-4147-A177-3AD203B41FA5}">
                      <a16:colId xmlns:a16="http://schemas.microsoft.com/office/drawing/2014/main" val="2878079958"/>
                    </a:ext>
                  </a:extLst>
                </a:gridCol>
                <a:gridCol w="2880319">
                  <a:extLst>
                    <a:ext uri="{9D8B030D-6E8A-4147-A177-3AD203B41FA5}">
                      <a16:colId xmlns:a16="http://schemas.microsoft.com/office/drawing/2014/main" val="849358622"/>
                    </a:ext>
                  </a:extLst>
                </a:gridCol>
              </a:tblGrid>
              <a:tr h="175260">
                <a:tc>
                  <a:txBody>
                    <a:bodyPr/>
                    <a:lstStyle/>
                    <a:p>
                      <a:pPr algn="ctr" fontAlgn="ctr"/>
                      <a:r>
                        <a:rPr lang="en-US" sz="2200" u="none" strike="noStrike" dirty="0">
                          <a:effectLst/>
                        </a:rPr>
                        <a:t>NO.</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dirty="0">
                          <a:effectLst/>
                        </a:rPr>
                        <a:t>Instruction</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dirty="0" err="1">
                          <a:effectLst/>
                        </a:rPr>
                        <a:t>Addr</a:t>
                      </a:r>
                      <a:r>
                        <a:rPr lang="en-US" sz="2200" u="none" strike="noStrike" dirty="0">
                          <a:effectLst/>
                        </a:rPr>
                        <a:t>.</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a:effectLst/>
                        </a:rPr>
                        <a:t>Label</a:t>
                      </a:r>
                      <a:endParaRPr 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a:effectLst/>
                        </a:rPr>
                        <a:t>ASM</a:t>
                      </a:r>
                      <a:endParaRPr 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dirty="0">
                          <a:effectLst/>
                        </a:rPr>
                        <a:t>Comment</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556511033"/>
                  </a:ext>
                </a:extLst>
              </a:tr>
              <a:tr h="175260">
                <a:tc>
                  <a:txBody>
                    <a:bodyPr/>
                    <a:lstStyle/>
                    <a:p>
                      <a:pPr algn="ctr" fontAlgn="ctr"/>
                      <a:r>
                        <a:rPr lang="en-US" altLang="zh-CN" sz="2200" u="none" strike="noStrike" kern="1200" dirty="0">
                          <a:solidFill>
                            <a:schemeClr val="dk1"/>
                          </a:solidFill>
                          <a:effectLst/>
                          <a:latin typeface="+mn-lt"/>
                          <a:ea typeface="+mn-ea"/>
                          <a:cs typeface="+mn-cs"/>
                        </a:rPr>
                        <a:t>0</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00000013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0</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__start:</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addi x0, x0, 0</a:t>
                      </a:r>
                    </a:p>
                  </a:txBody>
                  <a:tcPr marL="7620" marR="7620" marT="7620" marB="0" anchor="ctr"/>
                </a:tc>
                <a:tc>
                  <a:txBody>
                    <a:bodyPr/>
                    <a:lstStyle/>
                    <a:p>
                      <a:pPr algn="l" fontAlgn="ctr"/>
                      <a:r>
                        <a:rPr lang="zh-CN" altLang="en-US" sz="2200" u="none" strike="noStrike">
                          <a:effectLst/>
                        </a:rPr>
                        <a:t>　</a:t>
                      </a:r>
                      <a:endParaRPr lang="zh-CN" alt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223138372"/>
                  </a:ext>
                </a:extLst>
              </a:tr>
              <a:tr h="175260">
                <a:tc>
                  <a:txBody>
                    <a:bodyPr/>
                    <a:lstStyle/>
                    <a:p>
                      <a:pPr algn="ctr" fontAlgn="ctr"/>
                      <a:r>
                        <a:rPr lang="en-US" altLang="zh-CN" sz="2200" u="none" strike="noStrike" kern="1200">
                          <a:solidFill>
                            <a:schemeClr val="dk1"/>
                          </a:solidFill>
                          <a:effectLst/>
                          <a:latin typeface="+mn-lt"/>
                          <a:ea typeface="+mn-ea"/>
                          <a:cs typeface="+mn-cs"/>
                        </a:rPr>
                        <a:t>1</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00402103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4</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lw x2, 4(x0)</a:t>
                      </a: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318506992"/>
                  </a:ext>
                </a:extLst>
              </a:tr>
              <a:tr h="175260">
                <a:tc>
                  <a:txBody>
                    <a:bodyPr/>
                    <a:lstStyle/>
                    <a:p>
                      <a:pPr algn="ctr" fontAlgn="ctr"/>
                      <a:r>
                        <a:rPr lang="en-US" altLang="zh-CN" sz="2200" u="none" strike="noStrike" kern="1200">
                          <a:solidFill>
                            <a:schemeClr val="dk1"/>
                          </a:solidFill>
                          <a:effectLst/>
                          <a:latin typeface="+mn-lt"/>
                          <a:ea typeface="+mn-ea"/>
                          <a:cs typeface="+mn-cs"/>
                        </a:rPr>
                        <a:t>2</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00802203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8</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lw x4, 8(x0)</a:t>
                      </a:r>
                    </a:p>
                  </a:txBody>
                  <a:tcPr marL="7620" marR="7620" marT="7620" marB="0" anchor="ctr"/>
                </a:tc>
                <a:tc>
                  <a:txBody>
                    <a:bodyPr/>
                    <a:lstStyle/>
                    <a:p>
                      <a:pPr algn="l" fontAlgn="ctr"/>
                      <a:r>
                        <a:rPr lang="zh-CN" altLang="en-US" sz="2200" u="none" strike="noStrike">
                          <a:effectLst/>
                        </a:rPr>
                        <a:t>　</a:t>
                      </a:r>
                      <a:endParaRPr lang="zh-CN" alt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780114778"/>
                  </a:ext>
                </a:extLst>
              </a:tr>
              <a:tr h="175260">
                <a:tc>
                  <a:txBody>
                    <a:bodyPr/>
                    <a:lstStyle/>
                    <a:p>
                      <a:pPr algn="ctr" fontAlgn="ctr"/>
                      <a:r>
                        <a:rPr lang="en-US" altLang="zh-CN" sz="2200" u="none" strike="noStrike" kern="1200">
                          <a:solidFill>
                            <a:schemeClr val="dk1"/>
                          </a:solidFill>
                          <a:effectLst/>
                          <a:latin typeface="+mn-lt"/>
                          <a:ea typeface="+mn-ea"/>
                          <a:cs typeface="+mn-cs"/>
                        </a:rPr>
                        <a:t>3</a:t>
                      </a:r>
                    </a:p>
                  </a:txBody>
                  <a:tcPr marL="7620" marR="7620" marT="7620" marB="0" anchor="ctr"/>
                </a:tc>
                <a:tc>
                  <a:txBody>
                    <a:bodyPr/>
                    <a:lstStyle/>
                    <a:p>
                      <a:pPr algn="ctr" fontAlgn="ctr"/>
                      <a:r>
                        <a:rPr lang="en-US" sz="2200" u="none" strike="noStrike" kern="1200">
                          <a:solidFill>
                            <a:schemeClr val="dk1"/>
                          </a:solidFill>
                          <a:effectLst/>
                          <a:latin typeface="+mn-lt"/>
                          <a:ea typeface="+mn-ea"/>
                          <a:cs typeface="+mn-cs"/>
                        </a:rPr>
                        <a:t>00c02283</a:t>
                      </a:r>
                    </a:p>
                  </a:txBody>
                  <a:tcPr marL="7620" marR="7620" marT="7620" marB="0" anchor="ctr"/>
                </a:tc>
                <a:tc>
                  <a:txBody>
                    <a:bodyPr/>
                    <a:lstStyle/>
                    <a:p>
                      <a:pPr algn="ctr" fontAlgn="ctr"/>
                      <a:r>
                        <a:rPr lang="en-US" sz="2200" u="none" strike="noStrike" kern="1200">
                          <a:solidFill>
                            <a:schemeClr val="dk1"/>
                          </a:solidFill>
                          <a:effectLst/>
                          <a:latin typeface="+mn-lt"/>
                          <a:ea typeface="+mn-ea"/>
                          <a:cs typeface="+mn-cs"/>
                        </a:rPr>
                        <a:t>C</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lw x5, 12(x0)</a:t>
                      </a: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589607293"/>
                  </a:ext>
                </a:extLst>
              </a:tr>
              <a:tr h="175260">
                <a:tc>
                  <a:txBody>
                    <a:bodyPr/>
                    <a:lstStyle/>
                    <a:p>
                      <a:pPr algn="ctr" fontAlgn="ctr"/>
                      <a:r>
                        <a:rPr lang="en-US" altLang="zh-CN" sz="2200" u="none" strike="noStrike" kern="1200">
                          <a:solidFill>
                            <a:schemeClr val="dk1"/>
                          </a:solidFill>
                          <a:effectLst/>
                          <a:latin typeface="+mn-lt"/>
                          <a:ea typeface="+mn-ea"/>
                          <a:cs typeface="+mn-cs"/>
                        </a:rPr>
                        <a:t>4</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01002303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10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lw x6, 16(x0)</a:t>
                      </a: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594318678"/>
                  </a:ext>
                </a:extLst>
              </a:tr>
              <a:tr h="175260">
                <a:tc>
                  <a:txBody>
                    <a:bodyPr/>
                    <a:lstStyle/>
                    <a:p>
                      <a:pPr algn="ctr" fontAlgn="ctr"/>
                      <a:r>
                        <a:rPr lang="en-US" altLang="zh-CN" sz="2200" u="none" strike="noStrike" kern="1200" dirty="0">
                          <a:solidFill>
                            <a:schemeClr val="dk1"/>
                          </a:solidFill>
                          <a:effectLst/>
                          <a:latin typeface="+mn-lt"/>
                          <a:ea typeface="+mn-ea"/>
                          <a:cs typeface="+mn-cs"/>
                        </a:rPr>
                        <a:t>5</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01402383</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14</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lw x7, 20(x0)</a:t>
                      </a: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566595846"/>
                  </a:ext>
                </a:extLst>
              </a:tr>
              <a:tr h="175260">
                <a:tc>
                  <a:txBody>
                    <a:bodyPr/>
                    <a:lstStyle/>
                    <a:p>
                      <a:pPr algn="ctr" fontAlgn="ctr"/>
                      <a:r>
                        <a:rPr lang="en-US" altLang="zh-CN" sz="2200" u="none" strike="noStrike" kern="1200">
                          <a:solidFill>
                            <a:schemeClr val="dk1"/>
                          </a:solidFill>
                          <a:effectLst/>
                          <a:latin typeface="+mn-lt"/>
                          <a:ea typeface="+mn-ea"/>
                          <a:cs typeface="+mn-cs"/>
                        </a:rPr>
                        <a:t>6</a:t>
                      </a:r>
                    </a:p>
                  </a:txBody>
                  <a:tcPr marL="7620" marR="7620" marT="7620" marB="0" anchor="ctr"/>
                </a:tc>
                <a:tc>
                  <a:txBody>
                    <a:bodyPr/>
                    <a:lstStyle/>
                    <a:p>
                      <a:pPr algn="ctr" fontAlgn="ctr"/>
                      <a:r>
                        <a:rPr lang="en-US" sz="2200" u="none" strike="noStrike" kern="1200">
                          <a:solidFill>
                            <a:schemeClr val="dk1"/>
                          </a:solidFill>
                          <a:effectLst/>
                          <a:latin typeface="+mn-lt"/>
                          <a:ea typeface="+mn-ea"/>
                          <a:cs typeface="+mn-cs"/>
                        </a:rPr>
                        <a:t>306850f3</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18</a:t>
                      </a:r>
                    </a:p>
                  </a:txBody>
                  <a:tcPr marL="7620" marR="7620" marT="7620" marB="0" anchor="ctr"/>
                </a:tc>
                <a:tc>
                  <a:txBody>
                    <a:bodyPr/>
                    <a:lstStyle/>
                    <a:p>
                      <a:pPr algn="l" fontAlgn="ctr"/>
                      <a:r>
                        <a:rPr lang="zh-CN" altLang="en-US" sz="2200" u="none" strike="noStrike" kern="1200" dirty="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csrrwi</a:t>
                      </a:r>
                      <a:r>
                        <a:rPr lang="en-US" sz="2200" u="none" strike="noStrike" kern="1200" dirty="0">
                          <a:solidFill>
                            <a:schemeClr val="dk1"/>
                          </a:solidFill>
                          <a:effectLst/>
                          <a:latin typeface="+mn-lt"/>
                          <a:ea typeface="+mn-ea"/>
                          <a:cs typeface="+mn-cs"/>
                        </a:rPr>
                        <a:t> x1, 0x306, 16</a:t>
                      </a: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142325698"/>
                  </a:ext>
                </a:extLst>
              </a:tr>
              <a:tr h="175260">
                <a:tc>
                  <a:txBody>
                    <a:bodyPr/>
                    <a:lstStyle/>
                    <a:p>
                      <a:pPr algn="ctr" fontAlgn="ctr"/>
                      <a:r>
                        <a:rPr lang="en-US" altLang="zh-CN" sz="2200" u="none" strike="noStrike" kern="1200">
                          <a:solidFill>
                            <a:schemeClr val="dk1"/>
                          </a:solidFill>
                          <a:effectLst/>
                          <a:latin typeface="+mn-lt"/>
                          <a:ea typeface="+mn-ea"/>
                          <a:cs typeface="+mn-cs"/>
                        </a:rPr>
                        <a:t>7</a:t>
                      </a:r>
                    </a:p>
                  </a:txBody>
                  <a:tcPr marL="7620" marR="7620" marT="7620" marB="0" anchor="ctr"/>
                </a:tc>
                <a:tc>
                  <a:txBody>
                    <a:bodyPr/>
                    <a:lstStyle/>
                    <a:p>
                      <a:pPr algn="ctr" fontAlgn="ctr"/>
                      <a:r>
                        <a:rPr lang="en-US" sz="2200" u="none" strike="noStrike" kern="1200">
                          <a:solidFill>
                            <a:schemeClr val="dk1"/>
                          </a:solidFill>
                          <a:effectLst/>
                          <a:latin typeface="+mn-lt"/>
                          <a:ea typeface="+mn-ea"/>
                          <a:cs typeface="+mn-cs"/>
                        </a:rPr>
                        <a:t>306020f3</a:t>
                      </a:r>
                    </a:p>
                  </a:txBody>
                  <a:tcPr marL="7620" marR="7620" marT="7620" marB="0" anchor="ctr"/>
                </a:tc>
                <a:tc>
                  <a:txBody>
                    <a:bodyPr/>
                    <a:lstStyle/>
                    <a:p>
                      <a:pPr algn="ctr" fontAlgn="ctr"/>
                      <a:r>
                        <a:rPr lang="en-US" sz="2200" u="none" strike="noStrike" kern="1200">
                          <a:solidFill>
                            <a:schemeClr val="dk1"/>
                          </a:solidFill>
                          <a:effectLst/>
                          <a:latin typeface="+mn-lt"/>
                          <a:ea typeface="+mn-ea"/>
                          <a:cs typeface="+mn-cs"/>
                        </a:rPr>
                        <a:t>1C</a:t>
                      </a:r>
                    </a:p>
                  </a:txBody>
                  <a:tcPr marL="7620" marR="7620" marT="7620" marB="0" anchor="ctr"/>
                </a:tc>
                <a:tc>
                  <a:txBody>
                    <a:bodyPr/>
                    <a:lstStyle/>
                    <a:p>
                      <a:pPr algn="l" fontAlgn="ctr"/>
                      <a:r>
                        <a:rPr lang="zh-CN" altLang="en-US" sz="2200" u="none" strike="noStrike" kern="1200" dirty="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csrr x1, 0x306</a:t>
                      </a:r>
                    </a:p>
                  </a:txBody>
                  <a:tcPr marL="7620" marR="7620" marT="7620" marB="0" anchor="ctr"/>
                </a:tc>
                <a:tc>
                  <a:txBody>
                    <a:bodyPr/>
                    <a:lstStyle/>
                    <a:p>
                      <a:pPr algn="l" fontAlgn="ctr"/>
                      <a:r>
                        <a:rPr lang="zh-CN" altLang="en-US" sz="2200" u="none" strike="noStrike">
                          <a:effectLst/>
                        </a:rPr>
                        <a:t>　</a:t>
                      </a:r>
                      <a:endParaRPr lang="zh-CN" alt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069444490"/>
                  </a:ext>
                </a:extLst>
              </a:tr>
              <a:tr h="175260">
                <a:tc>
                  <a:txBody>
                    <a:bodyPr/>
                    <a:lstStyle/>
                    <a:p>
                      <a:pPr algn="ctr" fontAlgn="ctr"/>
                      <a:r>
                        <a:rPr lang="en-US" altLang="zh-CN" sz="2200" u="none" strike="noStrike" kern="1200">
                          <a:solidFill>
                            <a:schemeClr val="dk1"/>
                          </a:solidFill>
                          <a:effectLst/>
                          <a:latin typeface="+mn-lt"/>
                          <a:ea typeface="+mn-ea"/>
                          <a:cs typeface="+mn-cs"/>
                        </a:rPr>
                        <a:t>8</a:t>
                      </a:r>
                    </a:p>
                  </a:txBody>
                  <a:tcPr marL="7620" marR="7620" marT="7620" marB="0" anchor="ctr"/>
                </a:tc>
                <a:tc>
                  <a:txBody>
                    <a:bodyPr/>
                    <a:lstStyle/>
                    <a:p>
                      <a:pPr algn="ctr" fontAlgn="ctr"/>
                      <a:r>
                        <a:rPr lang="en-US" sz="2200" u="none" strike="noStrike" kern="1200" dirty="0">
                          <a:solidFill>
                            <a:schemeClr val="dk1"/>
                          </a:solidFill>
                          <a:effectLst/>
                          <a:latin typeface="+mn-lt"/>
                          <a:ea typeface="+mn-ea"/>
                          <a:cs typeface="+mn-cs"/>
                        </a:rPr>
                        <a:t>306310f3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20</a:t>
                      </a:r>
                    </a:p>
                  </a:txBody>
                  <a:tcPr marL="7620" marR="7620" marT="7620" marB="0" anchor="ctr"/>
                </a:tc>
                <a:tc>
                  <a:txBody>
                    <a:bodyPr/>
                    <a:lstStyle/>
                    <a:p>
                      <a:pPr algn="l" fontAlgn="ctr"/>
                      <a:r>
                        <a:rPr lang="zh-CN" altLang="en-US" sz="2200" u="none" strike="noStrike" kern="1200" dirty="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csrrw x1, 0x306, x6</a:t>
                      </a: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7204817"/>
                  </a:ext>
                </a:extLst>
              </a:tr>
              <a:tr h="175260">
                <a:tc>
                  <a:txBody>
                    <a:bodyPr/>
                    <a:lstStyle/>
                    <a:p>
                      <a:pPr algn="ctr" fontAlgn="ctr"/>
                      <a:r>
                        <a:rPr lang="en-US" altLang="zh-CN" sz="2200" u="none" strike="noStrike" kern="1200">
                          <a:solidFill>
                            <a:schemeClr val="dk1"/>
                          </a:solidFill>
                          <a:effectLst/>
                          <a:latin typeface="+mn-lt"/>
                          <a:ea typeface="+mn-ea"/>
                          <a:cs typeface="+mn-cs"/>
                        </a:rPr>
                        <a:t>9</a:t>
                      </a:r>
                    </a:p>
                  </a:txBody>
                  <a:tcPr marL="7620" marR="7620" marT="7620" marB="0" anchor="ctr"/>
                </a:tc>
                <a:tc>
                  <a:txBody>
                    <a:bodyPr/>
                    <a:lstStyle/>
                    <a:p>
                      <a:pPr algn="ctr" fontAlgn="ctr"/>
                      <a:r>
                        <a:rPr lang="en-US" sz="2200" u="none" strike="noStrike" kern="1200" dirty="0">
                          <a:solidFill>
                            <a:schemeClr val="dk1"/>
                          </a:solidFill>
                          <a:effectLst/>
                          <a:latin typeface="+mn-lt"/>
                          <a:ea typeface="+mn-ea"/>
                          <a:cs typeface="+mn-cs"/>
                        </a:rPr>
                        <a:t>306020f3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24</a:t>
                      </a:r>
                    </a:p>
                  </a:txBody>
                  <a:tcPr marL="7620" marR="7620" marT="7620" marB="0" anchor="ctr"/>
                </a:tc>
                <a:tc>
                  <a:txBody>
                    <a:bodyPr/>
                    <a:lstStyle/>
                    <a:p>
                      <a:pPr algn="l" fontAlgn="ctr"/>
                      <a:r>
                        <a:rPr lang="zh-CN" altLang="en-US" sz="2200" u="none" strike="noStrike" kern="1200" dirty="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csrr x1, 0x306</a:t>
                      </a: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361711208"/>
                  </a:ext>
                </a:extLst>
              </a:tr>
              <a:tr h="175260">
                <a:tc>
                  <a:txBody>
                    <a:bodyPr/>
                    <a:lstStyle/>
                    <a:p>
                      <a:pPr algn="ctr" fontAlgn="ctr"/>
                      <a:r>
                        <a:rPr lang="en-US" altLang="zh-CN" sz="2200" u="none" strike="noStrike" kern="1200">
                          <a:solidFill>
                            <a:schemeClr val="dk1"/>
                          </a:solidFill>
                          <a:effectLst/>
                          <a:latin typeface="+mn-lt"/>
                          <a:ea typeface="+mn-ea"/>
                          <a:cs typeface="+mn-cs"/>
                        </a:rPr>
                        <a:t>10</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00000013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28</a:t>
                      </a:r>
                    </a:p>
                  </a:txBody>
                  <a:tcPr marL="7620" marR="7620" marT="7620" marB="0" anchor="ctr"/>
                </a:tc>
                <a:tc>
                  <a:txBody>
                    <a:bodyPr/>
                    <a:lstStyle/>
                    <a:p>
                      <a:pPr algn="l" fontAlgn="ctr"/>
                      <a:r>
                        <a:rPr lang="zh-CN" altLang="en-US" sz="2200" u="none" strike="noStrike" kern="1200" dirty="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addi x0, x0, 0</a:t>
                      </a: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00570582"/>
                  </a:ext>
                </a:extLst>
              </a:tr>
              <a:tr h="175260">
                <a:tc>
                  <a:txBody>
                    <a:bodyPr/>
                    <a:lstStyle/>
                    <a:p>
                      <a:pPr algn="ctr" fontAlgn="ctr"/>
                      <a:r>
                        <a:rPr lang="en-US" altLang="zh-CN" sz="2200" u="none" strike="noStrike" kern="1200">
                          <a:solidFill>
                            <a:schemeClr val="dk1"/>
                          </a:solidFill>
                          <a:effectLst/>
                          <a:latin typeface="+mn-lt"/>
                          <a:ea typeface="+mn-ea"/>
                          <a:cs typeface="+mn-cs"/>
                        </a:rPr>
                        <a:t>11</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07800093</a:t>
                      </a:r>
                    </a:p>
                  </a:txBody>
                  <a:tcPr marL="7620" marR="7620" marT="7620" marB="0" anchor="ctr"/>
                </a:tc>
                <a:tc>
                  <a:txBody>
                    <a:bodyPr/>
                    <a:lstStyle/>
                    <a:p>
                      <a:pPr algn="ctr" fontAlgn="ctr"/>
                      <a:r>
                        <a:rPr lang="en-US" sz="2200" u="none" strike="noStrike" kern="1200">
                          <a:solidFill>
                            <a:schemeClr val="dk1"/>
                          </a:solidFill>
                          <a:effectLst/>
                          <a:latin typeface="+mn-lt"/>
                          <a:ea typeface="+mn-ea"/>
                          <a:cs typeface="+mn-cs"/>
                        </a:rPr>
                        <a:t>2C</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addi</a:t>
                      </a:r>
                      <a:r>
                        <a:rPr lang="en-US" sz="2200" u="none" strike="noStrike" kern="1200" dirty="0">
                          <a:solidFill>
                            <a:schemeClr val="dk1"/>
                          </a:solidFill>
                          <a:effectLst/>
                          <a:latin typeface="+mn-lt"/>
                          <a:ea typeface="+mn-ea"/>
                          <a:cs typeface="+mn-cs"/>
                        </a:rPr>
                        <a:t> x1, x0, 120</a:t>
                      </a: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63196688"/>
                  </a:ext>
                </a:extLst>
              </a:tr>
              <a:tr h="175260">
                <a:tc>
                  <a:txBody>
                    <a:bodyPr/>
                    <a:lstStyle/>
                    <a:p>
                      <a:pPr algn="ctr" fontAlgn="ctr"/>
                      <a:r>
                        <a:rPr lang="en-US" altLang="zh-CN" sz="2200" u="none" strike="noStrike" kern="1200">
                          <a:solidFill>
                            <a:schemeClr val="dk1"/>
                          </a:solidFill>
                          <a:effectLst/>
                          <a:latin typeface="+mn-lt"/>
                          <a:ea typeface="+mn-ea"/>
                          <a:cs typeface="+mn-cs"/>
                        </a:rPr>
                        <a:t>12</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30509073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30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csrw</a:t>
                      </a:r>
                      <a:r>
                        <a:rPr lang="en-US" sz="2200" u="none" strike="noStrike" kern="1200" dirty="0">
                          <a:solidFill>
                            <a:schemeClr val="dk1"/>
                          </a:solidFill>
                          <a:effectLst/>
                          <a:latin typeface="+mn-lt"/>
                          <a:ea typeface="+mn-ea"/>
                          <a:cs typeface="+mn-cs"/>
                        </a:rPr>
                        <a:t> 0x305, x1</a:t>
                      </a:r>
                    </a:p>
                  </a:txBody>
                  <a:tcPr marL="7620" marR="7620" marT="7620" marB="0" anchor="ctr"/>
                </a:tc>
                <a:tc>
                  <a:txBody>
                    <a:bodyPr/>
                    <a:lstStyle/>
                    <a:p>
                      <a:pPr algn="l" fontAlgn="ctr"/>
                      <a:r>
                        <a:rPr lang="en-US" altLang="zh-CN" sz="2200" u="none" strike="noStrike" dirty="0">
                          <a:effectLst/>
                        </a:rPr>
                        <a:t># set </a:t>
                      </a:r>
                      <a:r>
                        <a:rPr lang="en-US" altLang="zh-CN" sz="2200" u="none" strike="noStrike" dirty="0" err="1">
                          <a:effectLst/>
                        </a:rPr>
                        <a:t>mtvec</a:t>
                      </a:r>
                      <a:r>
                        <a:rPr lang="en-US" altLang="zh-CN" sz="2200" u="none" strike="noStrike" dirty="0">
                          <a:effectLst/>
                        </a:rPr>
                        <a:t> to </a:t>
                      </a:r>
                      <a:r>
                        <a:rPr lang="en-US" altLang="zh-CN" sz="2200" u="none" strike="noStrike" dirty="0" err="1">
                          <a:effectLst/>
                        </a:rPr>
                        <a:t>Addr</a:t>
                      </a:r>
                      <a:r>
                        <a:rPr lang="en-US" altLang="zh-CN" sz="2200" u="none" strike="noStrike" dirty="0">
                          <a:effectLst/>
                        </a:rPr>
                        <a:t> 78 </a:t>
                      </a:r>
                      <a:endParaRPr lang="zh-CN" alt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188868794"/>
                  </a:ext>
                </a:extLst>
              </a:tr>
              <a:tr h="175260">
                <a:tc>
                  <a:txBody>
                    <a:bodyPr/>
                    <a:lstStyle/>
                    <a:p>
                      <a:pPr algn="ctr" fontAlgn="ctr"/>
                      <a:r>
                        <a:rPr lang="en-US" altLang="zh-CN" sz="2200" u="none" strike="noStrike" kern="1200">
                          <a:solidFill>
                            <a:schemeClr val="dk1"/>
                          </a:solidFill>
                          <a:effectLst/>
                          <a:latin typeface="+mn-lt"/>
                          <a:ea typeface="+mn-ea"/>
                          <a:cs typeface="+mn-cs"/>
                        </a:rPr>
                        <a:t>13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00000013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34</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addi</a:t>
                      </a:r>
                      <a:r>
                        <a:rPr lang="en-US" sz="2200" u="none" strike="noStrike" kern="1200" dirty="0">
                          <a:solidFill>
                            <a:schemeClr val="dk1"/>
                          </a:solidFill>
                          <a:effectLst/>
                          <a:latin typeface="+mn-lt"/>
                          <a:ea typeface="+mn-ea"/>
                          <a:cs typeface="+mn-cs"/>
                        </a:rPr>
                        <a:t> x0, x0, 0</a:t>
                      </a:r>
                    </a:p>
                  </a:txBody>
                  <a:tcPr marL="7620" marR="7620" marT="7620" marB="0" anchor="ctr"/>
                </a:tc>
                <a:tc>
                  <a:txBody>
                    <a:bodyPr/>
                    <a:lstStyle/>
                    <a:p>
                      <a:pPr algn="l" fontAlgn="ctr"/>
                      <a:r>
                        <a:rPr lang="zh-CN" altLang="en-US" sz="2200" u="none" strike="noStrike">
                          <a:effectLst/>
                        </a:rPr>
                        <a:t>　</a:t>
                      </a:r>
                      <a:endParaRPr lang="zh-CN" alt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202933886"/>
                  </a:ext>
                </a:extLst>
              </a:tr>
              <a:tr h="175260">
                <a:tc>
                  <a:txBody>
                    <a:bodyPr/>
                    <a:lstStyle/>
                    <a:p>
                      <a:pPr algn="ctr" fontAlgn="ctr"/>
                      <a:r>
                        <a:rPr lang="en-US" altLang="zh-CN" sz="2200" u="none" strike="noStrike" kern="1200">
                          <a:solidFill>
                            <a:schemeClr val="dk1"/>
                          </a:solidFill>
                          <a:effectLst/>
                          <a:latin typeface="+mn-lt"/>
                          <a:ea typeface="+mn-ea"/>
                          <a:cs typeface="+mn-cs"/>
                        </a:rPr>
                        <a:t>14</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00000073</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38</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ecall</a:t>
                      </a: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r>
                        <a:rPr lang="zh-CN" altLang="en-US" sz="2200" u="none" strike="noStrike" dirty="0">
                          <a:effectLst/>
                        </a:rPr>
                        <a:t>　</a:t>
                      </a:r>
                      <a:endParaRPr lang="zh-CN" alt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351826405"/>
                  </a:ext>
                </a:extLst>
              </a:tr>
            </a:tbl>
          </a:graphicData>
        </a:graphic>
      </p:graphicFrame>
    </p:spTree>
    <p:extLst>
      <p:ext uri="{BB962C8B-B14F-4D97-AF65-F5344CB8AC3E}">
        <p14:creationId xmlns:p14="http://schemas.microsoft.com/office/powerpoint/2010/main" val="1830296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altLang="zh-CN" sz="4400" dirty="0">
                <a:solidFill>
                  <a:srgbClr val="19A1FD"/>
                </a:solidFill>
                <a:latin typeface="+mn-lt"/>
                <a:ea typeface="宋体" charset="-122"/>
              </a:rPr>
              <a:t>Instr. Mem.(2)</a:t>
            </a:r>
          </a:p>
        </p:txBody>
      </p:sp>
      <p:graphicFrame>
        <p:nvGraphicFramePr>
          <p:cNvPr id="5" name="Table 4"/>
          <p:cNvGraphicFramePr>
            <a:graphicFrameLocks noGrp="1"/>
          </p:cNvGraphicFramePr>
          <p:nvPr>
            <p:extLst>
              <p:ext uri="{D42A27DB-BD31-4B8C-83A1-F6EECF244321}">
                <p14:modId xmlns:p14="http://schemas.microsoft.com/office/powerpoint/2010/main" val="1147168199"/>
              </p:ext>
            </p:extLst>
          </p:nvPr>
        </p:nvGraphicFramePr>
        <p:xfrm>
          <a:off x="1199456" y="1196752"/>
          <a:ext cx="9865097" cy="5486400"/>
        </p:xfrm>
        <a:graphic>
          <a:graphicData uri="http://schemas.openxmlformats.org/drawingml/2006/table">
            <a:tbl>
              <a:tblPr>
                <a:tableStyleId>{5C22544A-7EE6-4342-B048-85BDC9FD1C3A}</a:tableStyleId>
              </a:tblPr>
              <a:tblGrid>
                <a:gridCol w="884909">
                  <a:extLst>
                    <a:ext uri="{9D8B030D-6E8A-4147-A177-3AD203B41FA5}">
                      <a16:colId xmlns:a16="http://schemas.microsoft.com/office/drawing/2014/main" val="564672563"/>
                    </a:ext>
                  </a:extLst>
                </a:gridCol>
                <a:gridCol w="1868140">
                  <a:extLst>
                    <a:ext uri="{9D8B030D-6E8A-4147-A177-3AD203B41FA5}">
                      <a16:colId xmlns:a16="http://schemas.microsoft.com/office/drawing/2014/main" val="203767737"/>
                    </a:ext>
                  </a:extLst>
                </a:gridCol>
                <a:gridCol w="1081556">
                  <a:extLst>
                    <a:ext uri="{9D8B030D-6E8A-4147-A177-3AD203B41FA5}">
                      <a16:colId xmlns:a16="http://schemas.microsoft.com/office/drawing/2014/main" val="3033094524"/>
                    </a:ext>
                  </a:extLst>
                </a:gridCol>
                <a:gridCol w="1310977">
                  <a:extLst>
                    <a:ext uri="{9D8B030D-6E8A-4147-A177-3AD203B41FA5}">
                      <a16:colId xmlns:a16="http://schemas.microsoft.com/office/drawing/2014/main" val="4073406456"/>
                    </a:ext>
                  </a:extLst>
                </a:gridCol>
                <a:gridCol w="2199234">
                  <a:extLst>
                    <a:ext uri="{9D8B030D-6E8A-4147-A177-3AD203B41FA5}">
                      <a16:colId xmlns:a16="http://schemas.microsoft.com/office/drawing/2014/main" val="2878079958"/>
                    </a:ext>
                  </a:extLst>
                </a:gridCol>
                <a:gridCol w="2520281">
                  <a:extLst>
                    <a:ext uri="{9D8B030D-6E8A-4147-A177-3AD203B41FA5}">
                      <a16:colId xmlns:a16="http://schemas.microsoft.com/office/drawing/2014/main" val="849358622"/>
                    </a:ext>
                  </a:extLst>
                </a:gridCol>
              </a:tblGrid>
              <a:tr h="175260">
                <a:tc>
                  <a:txBody>
                    <a:bodyPr/>
                    <a:lstStyle/>
                    <a:p>
                      <a:pPr algn="ctr" fontAlgn="ctr"/>
                      <a:r>
                        <a:rPr lang="en-US" sz="2200" u="none" strike="noStrike" dirty="0">
                          <a:effectLst/>
                        </a:rPr>
                        <a:t>NO.</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dirty="0">
                          <a:effectLst/>
                        </a:rPr>
                        <a:t>Instruction</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dirty="0" err="1">
                          <a:effectLst/>
                        </a:rPr>
                        <a:t>Addr</a:t>
                      </a:r>
                      <a:r>
                        <a:rPr lang="en-US" sz="2200" u="none" strike="noStrike" dirty="0">
                          <a:effectLst/>
                        </a:rPr>
                        <a:t>.</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a:effectLst/>
                        </a:rPr>
                        <a:t>Label</a:t>
                      </a:r>
                      <a:endParaRPr 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dirty="0">
                          <a:effectLst/>
                        </a:rPr>
                        <a:t>ASM</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dirty="0">
                          <a:effectLst/>
                        </a:rPr>
                        <a:t>Comment</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556511033"/>
                  </a:ext>
                </a:extLst>
              </a:tr>
              <a:tr h="175260">
                <a:tc>
                  <a:txBody>
                    <a:bodyPr/>
                    <a:lstStyle/>
                    <a:p>
                      <a:pPr algn="ctr" fontAlgn="ctr"/>
                      <a:r>
                        <a:rPr lang="en-US" altLang="zh-CN" sz="2200" u="none" strike="noStrike" kern="1200" dirty="0">
                          <a:solidFill>
                            <a:schemeClr val="dk1"/>
                          </a:solidFill>
                          <a:effectLst/>
                          <a:latin typeface="+mn-lt"/>
                          <a:ea typeface="+mn-ea"/>
                          <a:cs typeface="+mn-cs"/>
                        </a:rPr>
                        <a:t>15</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00000013</a:t>
                      </a:r>
                    </a:p>
                  </a:txBody>
                  <a:tcPr marL="7620" marR="7620" marT="7620" marB="0" anchor="ctr"/>
                </a:tc>
                <a:tc>
                  <a:txBody>
                    <a:bodyPr/>
                    <a:lstStyle/>
                    <a:p>
                      <a:pPr algn="ctr" fontAlgn="ctr"/>
                      <a:r>
                        <a:rPr lang="en-US" sz="2200" u="none" strike="noStrike" kern="1200">
                          <a:solidFill>
                            <a:schemeClr val="dk1"/>
                          </a:solidFill>
                          <a:effectLst/>
                          <a:latin typeface="+mn-lt"/>
                          <a:ea typeface="+mn-ea"/>
                          <a:cs typeface="+mn-cs"/>
                        </a:rPr>
                        <a:t>3C</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addi</a:t>
                      </a:r>
                      <a:r>
                        <a:rPr lang="en-US" sz="2200" u="none" strike="noStrike" kern="1200" dirty="0">
                          <a:solidFill>
                            <a:schemeClr val="dk1"/>
                          </a:solidFill>
                          <a:effectLst/>
                          <a:latin typeface="+mn-lt"/>
                          <a:ea typeface="+mn-ea"/>
                          <a:cs typeface="+mn-cs"/>
                        </a:rPr>
                        <a:t> x0, x0, 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extLst>
                  <a:ext uri="{0D108BD9-81ED-4DB2-BD59-A6C34878D82A}">
                    <a16:rowId xmlns:a16="http://schemas.microsoft.com/office/drawing/2014/main" val="2223138372"/>
                  </a:ext>
                </a:extLst>
              </a:tr>
              <a:tr h="175260">
                <a:tc>
                  <a:txBody>
                    <a:bodyPr/>
                    <a:lstStyle/>
                    <a:p>
                      <a:pPr algn="ctr" fontAlgn="ctr"/>
                      <a:r>
                        <a:rPr lang="en-US" altLang="zh-CN" sz="2200" u="none" strike="noStrike" kern="1200" dirty="0">
                          <a:solidFill>
                            <a:schemeClr val="dk1"/>
                          </a:solidFill>
                          <a:effectLst/>
                          <a:latin typeface="+mn-lt"/>
                          <a:ea typeface="+mn-ea"/>
                          <a:cs typeface="+mn-cs"/>
                        </a:rPr>
                        <a:t>16</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00000012</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40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addi</a:t>
                      </a:r>
                      <a:r>
                        <a:rPr lang="en-US" sz="2200" u="none" strike="noStrike" kern="1200" dirty="0">
                          <a:solidFill>
                            <a:schemeClr val="dk1"/>
                          </a:solidFill>
                          <a:effectLst/>
                          <a:latin typeface="+mn-lt"/>
                          <a:ea typeface="+mn-ea"/>
                          <a:cs typeface="+mn-cs"/>
                        </a:rPr>
                        <a:t> x0, x0, 0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 change to illegal</a:t>
                      </a:r>
                    </a:p>
                  </a:txBody>
                  <a:tcPr marL="7620" marR="7620" marT="7620" marB="0" anchor="ctr"/>
                </a:tc>
                <a:extLst>
                  <a:ext uri="{0D108BD9-81ED-4DB2-BD59-A6C34878D82A}">
                    <a16:rowId xmlns:a16="http://schemas.microsoft.com/office/drawing/2014/main" val="3318506992"/>
                  </a:ext>
                </a:extLst>
              </a:tr>
              <a:tr h="175260">
                <a:tc>
                  <a:txBody>
                    <a:bodyPr/>
                    <a:lstStyle/>
                    <a:p>
                      <a:pPr algn="ctr" fontAlgn="ctr"/>
                      <a:r>
                        <a:rPr lang="en-US" altLang="zh-CN" sz="2200" u="none" strike="noStrike" kern="1200">
                          <a:solidFill>
                            <a:schemeClr val="dk1"/>
                          </a:solidFill>
                          <a:effectLst/>
                          <a:latin typeface="+mn-lt"/>
                          <a:ea typeface="+mn-ea"/>
                          <a:cs typeface="+mn-cs"/>
                        </a:rPr>
                        <a:t>17</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00000013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44</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addi x0, x0, 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extLst>
                  <a:ext uri="{0D108BD9-81ED-4DB2-BD59-A6C34878D82A}">
                    <a16:rowId xmlns:a16="http://schemas.microsoft.com/office/drawing/2014/main" val="1780114778"/>
                  </a:ext>
                </a:extLst>
              </a:tr>
              <a:tr h="175260">
                <a:tc>
                  <a:txBody>
                    <a:bodyPr/>
                    <a:lstStyle/>
                    <a:p>
                      <a:pPr algn="ctr" fontAlgn="ctr"/>
                      <a:r>
                        <a:rPr lang="en-US" altLang="zh-CN" sz="2200" u="none" strike="noStrike" kern="1200" dirty="0">
                          <a:solidFill>
                            <a:schemeClr val="dk1"/>
                          </a:solidFill>
                          <a:effectLst/>
                          <a:latin typeface="+mn-lt"/>
                          <a:ea typeface="+mn-ea"/>
                          <a:cs typeface="+mn-cs"/>
                        </a:rPr>
                        <a:t>18</a:t>
                      </a:r>
                    </a:p>
                  </a:txBody>
                  <a:tcPr marL="7620" marR="7620" marT="7620" marB="0" anchor="ctr"/>
                </a:tc>
                <a:tc>
                  <a:txBody>
                    <a:bodyPr/>
                    <a:lstStyle/>
                    <a:p>
                      <a:pPr algn="ctr" fontAlgn="ctr"/>
                      <a:r>
                        <a:rPr lang="en-US" sz="2200" u="none" strike="noStrike" kern="1200">
                          <a:solidFill>
                            <a:schemeClr val="dk1"/>
                          </a:solidFill>
                          <a:effectLst/>
                          <a:latin typeface="+mn-lt"/>
                          <a:ea typeface="+mn-ea"/>
                          <a:cs typeface="+mn-cs"/>
                        </a:rPr>
                        <a:t>07f02083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48</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lw</a:t>
                      </a:r>
                      <a:r>
                        <a:rPr lang="en-US" sz="2200" u="none" strike="noStrike" kern="1200" dirty="0">
                          <a:solidFill>
                            <a:schemeClr val="dk1"/>
                          </a:solidFill>
                          <a:effectLst/>
                          <a:latin typeface="+mn-lt"/>
                          <a:ea typeface="+mn-ea"/>
                          <a:cs typeface="+mn-cs"/>
                        </a:rPr>
                        <a:t>   x1, 127(x0)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extLst>
                  <a:ext uri="{0D108BD9-81ED-4DB2-BD59-A6C34878D82A}">
                    <a16:rowId xmlns:a16="http://schemas.microsoft.com/office/drawing/2014/main" val="3589607293"/>
                  </a:ext>
                </a:extLst>
              </a:tr>
              <a:tr h="175260">
                <a:tc>
                  <a:txBody>
                    <a:bodyPr/>
                    <a:lstStyle/>
                    <a:p>
                      <a:pPr algn="ctr" fontAlgn="ctr"/>
                      <a:r>
                        <a:rPr lang="en-US" altLang="zh-CN" sz="2200" u="none" strike="noStrike" kern="1200">
                          <a:solidFill>
                            <a:schemeClr val="dk1"/>
                          </a:solidFill>
                          <a:effectLst/>
                          <a:latin typeface="+mn-lt"/>
                          <a:ea typeface="+mn-ea"/>
                          <a:cs typeface="+mn-cs"/>
                        </a:rPr>
                        <a:t>19</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08002083</a:t>
                      </a:r>
                    </a:p>
                  </a:txBody>
                  <a:tcPr marL="7620" marR="7620" marT="7620" marB="0" anchor="ctr"/>
                </a:tc>
                <a:tc>
                  <a:txBody>
                    <a:bodyPr/>
                    <a:lstStyle/>
                    <a:p>
                      <a:pPr algn="ctr" fontAlgn="ctr"/>
                      <a:r>
                        <a:rPr lang="en-US" sz="2200" u="none" strike="noStrike" kern="1200">
                          <a:solidFill>
                            <a:schemeClr val="dk1"/>
                          </a:solidFill>
                          <a:effectLst/>
                          <a:latin typeface="+mn-lt"/>
                          <a:ea typeface="+mn-ea"/>
                          <a:cs typeface="+mn-cs"/>
                        </a:rPr>
                        <a:t>4C</a:t>
                      </a:r>
                    </a:p>
                  </a:txBody>
                  <a:tcPr marL="7620" marR="7620" marT="7620" marB="0" anchor="ctr"/>
                </a:tc>
                <a:tc>
                  <a:txBody>
                    <a:bodyPr/>
                    <a:lstStyle/>
                    <a:p>
                      <a:pPr algn="l" fontAlgn="ctr"/>
                      <a:r>
                        <a:rPr lang="zh-CN" altLang="en-US" sz="2200" u="none" strike="noStrike" kern="1200" dirty="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lw</a:t>
                      </a:r>
                      <a:r>
                        <a:rPr lang="en-US" sz="2200" u="none" strike="noStrike" kern="1200" dirty="0">
                          <a:solidFill>
                            <a:schemeClr val="dk1"/>
                          </a:solidFill>
                          <a:effectLst/>
                          <a:latin typeface="+mn-lt"/>
                          <a:ea typeface="+mn-ea"/>
                          <a:cs typeface="+mn-cs"/>
                        </a:rPr>
                        <a:t>   x1, 128(x0) </a:t>
                      </a:r>
                    </a:p>
                  </a:txBody>
                  <a:tcPr marL="7620" marR="7620" marT="7620" marB="0" anchor="ctr"/>
                </a:tc>
                <a:tc>
                  <a:txBody>
                    <a:bodyPr/>
                    <a:lstStyle/>
                    <a:p>
                      <a:pPr algn="l" fontAlgn="ctr"/>
                      <a:r>
                        <a:rPr lang="en-US" sz="2200" u="none" strike="noStrike" kern="1200" dirty="0">
                          <a:solidFill>
                            <a:schemeClr val="dk1"/>
                          </a:solidFill>
                          <a:effectLst/>
                          <a:latin typeface="+mn-lt"/>
                          <a:ea typeface="+mn-ea"/>
                          <a:cs typeface="+mn-cs"/>
                        </a:rPr>
                        <a:t># l access fault</a:t>
                      </a:r>
                    </a:p>
                  </a:txBody>
                  <a:tcPr marL="7620" marR="7620" marT="7620" marB="0" anchor="ctr"/>
                </a:tc>
                <a:extLst>
                  <a:ext uri="{0D108BD9-81ED-4DB2-BD59-A6C34878D82A}">
                    <a16:rowId xmlns:a16="http://schemas.microsoft.com/office/drawing/2014/main" val="594318678"/>
                  </a:ext>
                </a:extLst>
              </a:tr>
              <a:tr h="175260">
                <a:tc>
                  <a:txBody>
                    <a:bodyPr/>
                    <a:lstStyle/>
                    <a:p>
                      <a:pPr algn="ctr" fontAlgn="ctr"/>
                      <a:r>
                        <a:rPr lang="en-US" altLang="zh-CN" sz="2200" u="none" strike="noStrike" kern="1200">
                          <a:solidFill>
                            <a:schemeClr val="dk1"/>
                          </a:solidFill>
                          <a:effectLst/>
                          <a:latin typeface="+mn-lt"/>
                          <a:ea typeface="+mn-ea"/>
                          <a:cs typeface="+mn-cs"/>
                        </a:rPr>
                        <a:t>20</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00000013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50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addi x0, x0, 0</a:t>
                      </a:r>
                    </a:p>
                  </a:txBody>
                  <a:tcPr marL="7620" marR="7620" marT="7620" marB="0" anchor="ctr"/>
                </a:tc>
                <a:tc>
                  <a:txBody>
                    <a:bodyPr/>
                    <a:lstStyle/>
                    <a:p>
                      <a:pPr algn="l" fontAlgn="ctr"/>
                      <a:r>
                        <a:rPr lang="zh-CN" altLang="en-US" sz="2200" u="none" strike="noStrike" kern="1200" dirty="0">
                          <a:solidFill>
                            <a:schemeClr val="dk1"/>
                          </a:solidFill>
                          <a:effectLst/>
                          <a:latin typeface="+mn-lt"/>
                          <a:ea typeface="+mn-ea"/>
                          <a:cs typeface="+mn-cs"/>
                        </a:rPr>
                        <a:t>　</a:t>
                      </a:r>
                    </a:p>
                  </a:txBody>
                  <a:tcPr marL="7620" marR="7620" marT="7620" marB="0" anchor="ctr"/>
                </a:tc>
                <a:extLst>
                  <a:ext uri="{0D108BD9-81ED-4DB2-BD59-A6C34878D82A}">
                    <a16:rowId xmlns:a16="http://schemas.microsoft.com/office/drawing/2014/main" val="1566595846"/>
                  </a:ext>
                </a:extLst>
              </a:tr>
              <a:tr h="175260">
                <a:tc>
                  <a:txBody>
                    <a:bodyPr/>
                    <a:lstStyle/>
                    <a:p>
                      <a:pPr algn="ctr" fontAlgn="ctr"/>
                      <a:r>
                        <a:rPr lang="en-US" altLang="zh-CN" sz="2200" u="none" strike="noStrike" kern="1200">
                          <a:solidFill>
                            <a:schemeClr val="dk1"/>
                          </a:solidFill>
                          <a:effectLst/>
                          <a:latin typeface="+mn-lt"/>
                          <a:ea typeface="+mn-ea"/>
                          <a:cs typeface="+mn-cs"/>
                        </a:rPr>
                        <a:t>21</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08102023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54</a:t>
                      </a:r>
                    </a:p>
                  </a:txBody>
                  <a:tcPr marL="7620" marR="7620" marT="7620" marB="0" anchor="ctr"/>
                </a:tc>
                <a:tc>
                  <a:txBody>
                    <a:bodyPr/>
                    <a:lstStyle/>
                    <a:p>
                      <a:pPr algn="l" fontAlgn="ctr"/>
                      <a:r>
                        <a:rPr lang="zh-CN" altLang="en-US" sz="2200" u="none" strike="noStrike" kern="1200" dirty="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sw   x1, 128(x0)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 s access fault</a:t>
                      </a:r>
                    </a:p>
                  </a:txBody>
                  <a:tcPr marL="7620" marR="7620" marT="7620" marB="0" anchor="ctr"/>
                </a:tc>
                <a:extLst>
                  <a:ext uri="{0D108BD9-81ED-4DB2-BD59-A6C34878D82A}">
                    <a16:rowId xmlns:a16="http://schemas.microsoft.com/office/drawing/2014/main" val="2142325698"/>
                  </a:ext>
                </a:extLst>
              </a:tr>
              <a:tr h="175260">
                <a:tc>
                  <a:txBody>
                    <a:bodyPr/>
                    <a:lstStyle/>
                    <a:p>
                      <a:pPr algn="ctr" fontAlgn="ctr"/>
                      <a:r>
                        <a:rPr lang="en-US" altLang="zh-CN" sz="2200" u="none" strike="noStrike" kern="1200">
                          <a:solidFill>
                            <a:schemeClr val="dk1"/>
                          </a:solidFill>
                          <a:effectLst/>
                          <a:latin typeface="+mn-lt"/>
                          <a:ea typeface="+mn-ea"/>
                          <a:cs typeface="+mn-cs"/>
                        </a:rPr>
                        <a:t>22</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00000013</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58</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addi x0, x0, 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extLst>
                  <a:ext uri="{0D108BD9-81ED-4DB2-BD59-A6C34878D82A}">
                    <a16:rowId xmlns:a16="http://schemas.microsoft.com/office/drawing/2014/main" val="2069444490"/>
                  </a:ext>
                </a:extLst>
              </a:tr>
              <a:tr h="175260">
                <a:tc>
                  <a:txBody>
                    <a:bodyPr/>
                    <a:lstStyle/>
                    <a:p>
                      <a:pPr algn="ctr" fontAlgn="ctr"/>
                      <a:r>
                        <a:rPr lang="en-US" altLang="zh-CN" sz="2200" u="none" strike="noStrike" kern="1200">
                          <a:solidFill>
                            <a:schemeClr val="dk1"/>
                          </a:solidFill>
                          <a:effectLst/>
                          <a:latin typeface="+mn-lt"/>
                          <a:ea typeface="+mn-ea"/>
                          <a:cs typeface="+mn-cs"/>
                        </a:rPr>
                        <a:t>23</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00000013</a:t>
                      </a:r>
                    </a:p>
                  </a:txBody>
                  <a:tcPr marL="7620" marR="7620" marT="7620" marB="0" anchor="ctr"/>
                </a:tc>
                <a:tc>
                  <a:txBody>
                    <a:bodyPr/>
                    <a:lstStyle/>
                    <a:p>
                      <a:pPr algn="ctr" fontAlgn="ctr"/>
                      <a:r>
                        <a:rPr lang="en-US" sz="2200" u="none" strike="noStrike" kern="1200" dirty="0">
                          <a:solidFill>
                            <a:schemeClr val="dk1"/>
                          </a:solidFill>
                          <a:effectLst/>
                          <a:latin typeface="+mn-lt"/>
                          <a:ea typeface="+mn-ea"/>
                          <a:cs typeface="+mn-cs"/>
                        </a:rPr>
                        <a:t>5C</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addi x0, x0, 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extLst>
                  <a:ext uri="{0D108BD9-81ED-4DB2-BD59-A6C34878D82A}">
                    <a16:rowId xmlns:a16="http://schemas.microsoft.com/office/drawing/2014/main" val="47204817"/>
                  </a:ext>
                </a:extLst>
              </a:tr>
              <a:tr h="175260">
                <a:tc>
                  <a:txBody>
                    <a:bodyPr/>
                    <a:lstStyle/>
                    <a:p>
                      <a:pPr algn="ctr" fontAlgn="ctr"/>
                      <a:r>
                        <a:rPr lang="en-US" altLang="zh-CN" sz="2200" u="none" strike="noStrike" kern="1200">
                          <a:solidFill>
                            <a:schemeClr val="dk1"/>
                          </a:solidFill>
                          <a:effectLst/>
                          <a:latin typeface="+mn-lt"/>
                          <a:ea typeface="+mn-ea"/>
                          <a:cs typeface="+mn-cs"/>
                        </a:rPr>
                        <a:t>24</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00000013</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60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addi x0, x0, 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extLst>
                  <a:ext uri="{0D108BD9-81ED-4DB2-BD59-A6C34878D82A}">
                    <a16:rowId xmlns:a16="http://schemas.microsoft.com/office/drawing/2014/main" val="2361711208"/>
                  </a:ext>
                </a:extLst>
              </a:tr>
              <a:tr h="175260">
                <a:tc>
                  <a:txBody>
                    <a:bodyPr/>
                    <a:lstStyle/>
                    <a:p>
                      <a:pPr algn="ctr" fontAlgn="ctr"/>
                      <a:r>
                        <a:rPr lang="en-US" altLang="zh-CN" sz="2200" u="none" strike="noStrike" kern="1200">
                          <a:solidFill>
                            <a:schemeClr val="dk1"/>
                          </a:solidFill>
                          <a:effectLst/>
                          <a:latin typeface="+mn-lt"/>
                          <a:ea typeface="+mn-ea"/>
                          <a:cs typeface="+mn-cs"/>
                        </a:rPr>
                        <a:t>25</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00000013</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64</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addi x0, x0, 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extLst>
                  <a:ext uri="{0D108BD9-81ED-4DB2-BD59-A6C34878D82A}">
                    <a16:rowId xmlns:a16="http://schemas.microsoft.com/office/drawing/2014/main" val="400570582"/>
                  </a:ext>
                </a:extLst>
              </a:tr>
              <a:tr h="175260">
                <a:tc>
                  <a:txBody>
                    <a:bodyPr/>
                    <a:lstStyle/>
                    <a:p>
                      <a:pPr algn="ctr" fontAlgn="ctr"/>
                      <a:r>
                        <a:rPr lang="en-US" altLang="zh-CN" sz="2200" u="none" strike="noStrike" kern="1200">
                          <a:solidFill>
                            <a:schemeClr val="dk1"/>
                          </a:solidFill>
                          <a:effectLst/>
                          <a:latin typeface="+mn-lt"/>
                          <a:ea typeface="+mn-ea"/>
                          <a:cs typeface="+mn-cs"/>
                        </a:rPr>
                        <a:t>26</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00000013</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68</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addi x0, x0, 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extLst>
                  <a:ext uri="{0D108BD9-81ED-4DB2-BD59-A6C34878D82A}">
                    <a16:rowId xmlns:a16="http://schemas.microsoft.com/office/drawing/2014/main" val="363196688"/>
                  </a:ext>
                </a:extLst>
              </a:tr>
              <a:tr h="175260">
                <a:tc>
                  <a:txBody>
                    <a:bodyPr/>
                    <a:lstStyle/>
                    <a:p>
                      <a:pPr algn="ctr" fontAlgn="ctr"/>
                      <a:r>
                        <a:rPr lang="en-US" altLang="zh-CN" sz="2200" u="none" strike="noStrike" kern="1200">
                          <a:solidFill>
                            <a:schemeClr val="dk1"/>
                          </a:solidFill>
                          <a:effectLst/>
                          <a:latin typeface="+mn-lt"/>
                          <a:ea typeface="+mn-ea"/>
                          <a:cs typeface="+mn-cs"/>
                        </a:rPr>
                        <a:t>27</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00000013</a:t>
                      </a:r>
                    </a:p>
                  </a:txBody>
                  <a:tcPr marL="7620" marR="7620" marT="7620" marB="0" anchor="ctr"/>
                </a:tc>
                <a:tc>
                  <a:txBody>
                    <a:bodyPr/>
                    <a:lstStyle/>
                    <a:p>
                      <a:pPr algn="ctr" fontAlgn="ctr"/>
                      <a:r>
                        <a:rPr lang="en-US" sz="2200" u="none" strike="noStrike" kern="1200" dirty="0">
                          <a:solidFill>
                            <a:schemeClr val="dk1"/>
                          </a:solidFill>
                          <a:effectLst/>
                          <a:latin typeface="+mn-lt"/>
                          <a:ea typeface="+mn-ea"/>
                          <a:cs typeface="+mn-cs"/>
                        </a:rPr>
                        <a:t>6C</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addi x0, x0, 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extLst>
                  <a:ext uri="{0D108BD9-81ED-4DB2-BD59-A6C34878D82A}">
                    <a16:rowId xmlns:a16="http://schemas.microsoft.com/office/drawing/2014/main" val="3188868794"/>
                  </a:ext>
                </a:extLst>
              </a:tr>
              <a:tr h="175260">
                <a:tc>
                  <a:txBody>
                    <a:bodyPr/>
                    <a:lstStyle/>
                    <a:p>
                      <a:pPr algn="ctr" fontAlgn="ctr"/>
                      <a:r>
                        <a:rPr lang="en-US" altLang="zh-CN" sz="2200" u="none" strike="noStrike" kern="1200">
                          <a:solidFill>
                            <a:schemeClr val="dk1"/>
                          </a:solidFill>
                          <a:effectLst/>
                          <a:latin typeface="+mn-lt"/>
                          <a:ea typeface="+mn-ea"/>
                          <a:cs typeface="+mn-cs"/>
                        </a:rPr>
                        <a:t>28</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00000013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70</a:t>
                      </a:r>
                    </a:p>
                  </a:txBody>
                  <a:tcPr marL="7620" marR="7620" marT="7620" marB="0" anchor="ctr"/>
                </a:tc>
                <a:tc>
                  <a:txBody>
                    <a:bodyPr/>
                    <a:lstStyle/>
                    <a:p>
                      <a:pPr algn="l" fontAlgn="ctr"/>
                      <a:r>
                        <a:rPr lang="zh-CN" altLang="en-US" sz="2200" u="none" strike="noStrike" kern="1200" dirty="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addi x0, x0, 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extLst>
                  <a:ext uri="{0D108BD9-81ED-4DB2-BD59-A6C34878D82A}">
                    <a16:rowId xmlns:a16="http://schemas.microsoft.com/office/drawing/2014/main" val="4202933886"/>
                  </a:ext>
                </a:extLst>
              </a:tr>
              <a:tr h="175260">
                <a:tc>
                  <a:txBody>
                    <a:bodyPr/>
                    <a:lstStyle/>
                    <a:p>
                      <a:pPr algn="ctr" fontAlgn="ctr"/>
                      <a:r>
                        <a:rPr lang="en-US" altLang="zh-CN" sz="2200" u="none" strike="noStrike" kern="1200">
                          <a:solidFill>
                            <a:schemeClr val="dk1"/>
                          </a:solidFill>
                          <a:effectLst/>
                          <a:latin typeface="+mn-lt"/>
                          <a:ea typeface="+mn-ea"/>
                          <a:cs typeface="+mn-cs"/>
                        </a:rPr>
                        <a:t>29</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00000067</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74</a:t>
                      </a:r>
                    </a:p>
                  </a:txBody>
                  <a:tcPr marL="7620" marR="7620" marT="7620" marB="0" anchor="ctr"/>
                </a:tc>
                <a:tc>
                  <a:txBody>
                    <a:bodyPr/>
                    <a:lstStyle/>
                    <a:p>
                      <a:pPr algn="l" fontAlgn="ctr"/>
                      <a:r>
                        <a:rPr lang="zh-CN" altLang="en-US" sz="2200" u="none" strike="noStrike" kern="1200" dirty="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jr</a:t>
                      </a:r>
                      <a:r>
                        <a:rPr lang="en-US" sz="2200" u="none" strike="noStrike" kern="1200" dirty="0">
                          <a:solidFill>
                            <a:schemeClr val="dk1"/>
                          </a:solidFill>
                          <a:effectLst/>
                          <a:latin typeface="+mn-lt"/>
                          <a:ea typeface="+mn-ea"/>
                          <a:cs typeface="+mn-cs"/>
                        </a:rPr>
                        <a:t> x0</a:t>
                      </a:r>
                    </a:p>
                  </a:txBody>
                  <a:tcPr marL="7620" marR="7620" marT="7620" marB="0" anchor="ctr"/>
                </a:tc>
                <a:tc>
                  <a:txBody>
                    <a:bodyPr/>
                    <a:lstStyle/>
                    <a:p>
                      <a:pPr algn="l" fontAlgn="ctr"/>
                      <a:r>
                        <a:rPr lang="zh-CN" altLang="en-US" sz="2200" u="none" strike="noStrike" kern="1200" dirty="0">
                          <a:solidFill>
                            <a:schemeClr val="dk1"/>
                          </a:solidFill>
                          <a:effectLst/>
                          <a:latin typeface="+mn-lt"/>
                          <a:ea typeface="+mn-ea"/>
                          <a:cs typeface="+mn-cs"/>
                        </a:rPr>
                        <a:t>　</a:t>
                      </a:r>
                    </a:p>
                  </a:txBody>
                  <a:tcPr marL="7620" marR="7620" marT="7620" marB="0" anchor="ctr"/>
                </a:tc>
                <a:extLst>
                  <a:ext uri="{0D108BD9-81ED-4DB2-BD59-A6C34878D82A}">
                    <a16:rowId xmlns:a16="http://schemas.microsoft.com/office/drawing/2014/main" val="3351826405"/>
                  </a:ext>
                </a:extLst>
              </a:tr>
            </a:tbl>
          </a:graphicData>
        </a:graphic>
      </p:graphicFrame>
    </p:spTree>
    <p:extLst>
      <p:ext uri="{BB962C8B-B14F-4D97-AF65-F5344CB8AC3E}">
        <p14:creationId xmlns:p14="http://schemas.microsoft.com/office/powerpoint/2010/main" val="2971051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zh-CN" sz="4400" dirty="0">
                <a:solidFill>
                  <a:srgbClr val="19A1FD"/>
                </a:solidFill>
                <a:latin typeface="+mn-lt"/>
                <a:ea typeface="宋体" pitchFamily="2" charset="-122"/>
              </a:rPr>
              <a:t>Experiment Purpose</a:t>
            </a:r>
          </a:p>
        </p:txBody>
      </p:sp>
      <p:sp>
        <p:nvSpPr>
          <p:cNvPr id="6147" name="Rectangle 3"/>
          <p:cNvSpPr>
            <a:spLocks noGrp="1" noChangeArrowheads="1"/>
          </p:cNvSpPr>
          <p:nvPr>
            <p:ph type="body" idx="1"/>
          </p:nvPr>
        </p:nvSpPr>
        <p:spPr>
          <a:xfrm>
            <a:off x="623392" y="1484784"/>
            <a:ext cx="11233248" cy="5175250"/>
          </a:xfrm>
        </p:spPr>
        <p:txBody>
          <a:bodyPr>
            <a:normAutofit/>
          </a:bodyPr>
          <a:lstStyle/>
          <a:p>
            <a:pPr>
              <a:buFontTx/>
              <a:buChar char="•"/>
            </a:pPr>
            <a:r>
              <a:rPr lang="en-US" altLang="zh-CN" sz="2800" dirty="0">
                <a:latin typeface="+mn-lt"/>
                <a:ea typeface="宋体" pitchFamily="2" charset="-122"/>
              </a:rPr>
              <a:t>Understand  the principle of </a:t>
            </a:r>
            <a:r>
              <a:rPr lang="en-US" altLang="zh-CN" sz="2800" dirty="0">
                <a:solidFill>
                  <a:srgbClr val="FF0000"/>
                </a:solidFill>
                <a:latin typeface="+mn-lt"/>
                <a:ea typeface="宋体" pitchFamily="2" charset="-122"/>
              </a:rPr>
              <a:t>CPU exception &amp; interrupt </a:t>
            </a:r>
            <a:r>
              <a:rPr lang="en-US" altLang="zh-CN" sz="2800" dirty="0">
                <a:latin typeface="+mn-lt"/>
                <a:ea typeface="宋体" pitchFamily="2" charset="-122"/>
              </a:rPr>
              <a:t>and its processing procedure.</a:t>
            </a:r>
          </a:p>
          <a:p>
            <a:pPr>
              <a:buFontTx/>
              <a:buChar char="•"/>
            </a:pPr>
            <a:r>
              <a:rPr lang="en-US" altLang="zh-CN" sz="2800" dirty="0">
                <a:latin typeface="+mn-lt"/>
                <a:ea typeface="宋体" pitchFamily="2" charset="-122"/>
              </a:rPr>
              <a:t>Master the design methods of pipelined CPU supporting exception &amp; interrupt.</a:t>
            </a:r>
          </a:p>
          <a:p>
            <a:pPr>
              <a:buFontTx/>
              <a:buChar char="•"/>
            </a:pPr>
            <a:r>
              <a:rPr lang="en-US" altLang="zh-CN" sz="2800" dirty="0">
                <a:latin typeface="+mn-lt"/>
                <a:ea typeface="宋体" pitchFamily="2" charset="-122"/>
              </a:rPr>
              <a:t>master methods of program verification of Pipelined CPU supporting exception &amp; interrupt.</a:t>
            </a:r>
          </a:p>
        </p:txBody>
      </p:sp>
    </p:spTree>
    <p:extLst>
      <p:ext uri="{BB962C8B-B14F-4D97-AF65-F5344CB8AC3E}">
        <p14:creationId xmlns:p14="http://schemas.microsoft.com/office/powerpoint/2010/main" val="35100057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US" altLang="zh-CN" sz="4400" dirty="0">
                <a:solidFill>
                  <a:srgbClr val="19A1FD"/>
                </a:solidFill>
                <a:latin typeface="+mn-lt"/>
                <a:ea typeface="宋体" charset="-122"/>
              </a:rPr>
              <a:t>Instr. Mem.(3)</a:t>
            </a:r>
          </a:p>
        </p:txBody>
      </p:sp>
      <p:graphicFrame>
        <p:nvGraphicFramePr>
          <p:cNvPr id="5" name="Table 4"/>
          <p:cNvGraphicFramePr>
            <a:graphicFrameLocks noGrp="1"/>
          </p:cNvGraphicFramePr>
          <p:nvPr>
            <p:extLst>
              <p:ext uri="{D42A27DB-BD31-4B8C-83A1-F6EECF244321}">
                <p14:modId xmlns:p14="http://schemas.microsoft.com/office/powerpoint/2010/main" val="887378740"/>
              </p:ext>
            </p:extLst>
          </p:nvPr>
        </p:nvGraphicFramePr>
        <p:xfrm>
          <a:off x="1199456" y="1196752"/>
          <a:ext cx="9865097" cy="5486400"/>
        </p:xfrm>
        <a:graphic>
          <a:graphicData uri="http://schemas.openxmlformats.org/drawingml/2006/table">
            <a:tbl>
              <a:tblPr>
                <a:tableStyleId>{5C22544A-7EE6-4342-B048-85BDC9FD1C3A}</a:tableStyleId>
              </a:tblPr>
              <a:tblGrid>
                <a:gridCol w="884909">
                  <a:extLst>
                    <a:ext uri="{9D8B030D-6E8A-4147-A177-3AD203B41FA5}">
                      <a16:colId xmlns:a16="http://schemas.microsoft.com/office/drawing/2014/main" val="564672563"/>
                    </a:ext>
                  </a:extLst>
                </a:gridCol>
                <a:gridCol w="1868140">
                  <a:extLst>
                    <a:ext uri="{9D8B030D-6E8A-4147-A177-3AD203B41FA5}">
                      <a16:colId xmlns:a16="http://schemas.microsoft.com/office/drawing/2014/main" val="203767737"/>
                    </a:ext>
                  </a:extLst>
                </a:gridCol>
                <a:gridCol w="1081556">
                  <a:extLst>
                    <a:ext uri="{9D8B030D-6E8A-4147-A177-3AD203B41FA5}">
                      <a16:colId xmlns:a16="http://schemas.microsoft.com/office/drawing/2014/main" val="3033094524"/>
                    </a:ext>
                  </a:extLst>
                </a:gridCol>
                <a:gridCol w="1310977">
                  <a:extLst>
                    <a:ext uri="{9D8B030D-6E8A-4147-A177-3AD203B41FA5}">
                      <a16:colId xmlns:a16="http://schemas.microsoft.com/office/drawing/2014/main" val="4073406456"/>
                    </a:ext>
                  </a:extLst>
                </a:gridCol>
                <a:gridCol w="2199234">
                  <a:extLst>
                    <a:ext uri="{9D8B030D-6E8A-4147-A177-3AD203B41FA5}">
                      <a16:colId xmlns:a16="http://schemas.microsoft.com/office/drawing/2014/main" val="2878079958"/>
                    </a:ext>
                  </a:extLst>
                </a:gridCol>
                <a:gridCol w="2520281">
                  <a:extLst>
                    <a:ext uri="{9D8B030D-6E8A-4147-A177-3AD203B41FA5}">
                      <a16:colId xmlns:a16="http://schemas.microsoft.com/office/drawing/2014/main" val="849358622"/>
                    </a:ext>
                  </a:extLst>
                </a:gridCol>
              </a:tblGrid>
              <a:tr h="175260">
                <a:tc>
                  <a:txBody>
                    <a:bodyPr/>
                    <a:lstStyle/>
                    <a:p>
                      <a:pPr algn="ctr" fontAlgn="ctr"/>
                      <a:r>
                        <a:rPr lang="en-US" sz="2200" u="none" strike="noStrike" dirty="0">
                          <a:effectLst/>
                        </a:rPr>
                        <a:t>NO.</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dirty="0">
                          <a:effectLst/>
                        </a:rPr>
                        <a:t>Instruction</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dirty="0" err="1">
                          <a:effectLst/>
                        </a:rPr>
                        <a:t>Addr</a:t>
                      </a:r>
                      <a:r>
                        <a:rPr lang="en-US" sz="2200" u="none" strike="noStrike" dirty="0">
                          <a:effectLst/>
                        </a:rPr>
                        <a:t>.</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a:effectLst/>
                        </a:rPr>
                        <a:t>Label</a:t>
                      </a:r>
                      <a:endParaRPr lang="en-US" sz="22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dirty="0">
                          <a:effectLst/>
                        </a:rPr>
                        <a:t>ASM</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200" u="none" strike="noStrike" dirty="0">
                          <a:effectLst/>
                        </a:rPr>
                        <a:t>Comment</a:t>
                      </a:r>
                      <a:endParaRPr lang="en-US" sz="2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556511033"/>
                  </a:ext>
                </a:extLst>
              </a:tr>
              <a:tr h="175260">
                <a:tc>
                  <a:txBody>
                    <a:bodyPr/>
                    <a:lstStyle/>
                    <a:p>
                      <a:pPr algn="ctr" fontAlgn="ctr"/>
                      <a:r>
                        <a:rPr lang="en-US" altLang="zh-CN" sz="2200" u="none" strike="noStrike" kern="1200" dirty="0">
                          <a:solidFill>
                            <a:schemeClr val="dk1"/>
                          </a:solidFill>
                          <a:effectLst/>
                          <a:latin typeface="+mn-lt"/>
                          <a:ea typeface="+mn-ea"/>
                          <a:cs typeface="+mn-cs"/>
                        </a:rPr>
                        <a:t>30</a:t>
                      </a:r>
                    </a:p>
                  </a:txBody>
                  <a:tcPr marL="7620" marR="7620" marT="7620" marB="0" anchor="ctr"/>
                </a:tc>
                <a:tc>
                  <a:txBody>
                    <a:bodyPr/>
                    <a:lstStyle/>
                    <a:p>
                      <a:pPr algn="ctr" fontAlgn="ctr"/>
                      <a:r>
                        <a:rPr lang="en-US" sz="2200" u="none" strike="noStrike" kern="1200">
                          <a:solidFill>
                            <a:schemeClr val="dk1"/>
                          </a:solidFill>
                          <a:effectLst/>
                          <a:latin typeface="+mn-lt"/>
                          <a:ea typeface="+mn-ea"/>
                          <a:cs typeface="+mn-cs"/>
                        </a:rPr>
                        <a:t>34102cf3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78</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trap:</a:t>
                      </a: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csrr</a:t>
                      </a:r>
                      <a:r>
                        <a:rPr lang="en-US" sz="2200" u="none" strike="noStrike" kern="1200" dirty="0">
                          <a:solidFill>
                            <a:schemeClr val="dk1"/>
                          </a:solidFill>
                          <a:effectLst/>
                          <a:latin typeface="+mn-lt"/>
                          <a:ea typeface="+mn-ea"/>
                          <a:cs typeface="+mn-cs"/>
                        </a:rPr>
                        <a:t> x25, 0x341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 mepc</a:t>
                      </a:r>
                    </a:p>
                  </a:txBody>
                  <a:tcPr marL="7620" marR="7620" marT="7620" marB="0" anchor="ctr"/>
                </a:tc>
                <a:extLst>
                  <a:ext uri="{0D108BD9-81ED-4DB2-BD59-A6C34878D82A}">
                    <a16:rowId xmlns:a16="http://schemas.microsoft.com/office/drawing/2014/main" val="2223138372"/>
                  </a:ext>
                </a:extLst>
              </a:tr>
              <a:tr h="175260">
                <a:tc>
                  <a:txBody>
                    <a:bodyPr/>
                    <a:lstStyle/>
                    <a:p>
                      <a:pPr algn="ctr" fontAlgn="ctr"/>
                      <a:r>
                        <a:rPr lang="en-US" altLang="zh-CN" sz="2200" u="none" strike="noStrike" kern="1200" dirty="0">
                          <a:solidFill>
                            <a:schemeClr val="dk1"/>
                          </a:solidFill>
                          <a:effectLst/>
                          <a:latin typeface="+mn-lt"/>
                          <a:ea typeface="+mn-ea"/>
                          <a:cs typeface="+mn-cs"/>
                        </a:rPr>
                        <a:t>31</a:t>
                      </a:r>
                    </a:p>
                  </a:txBody>
                  <a:tcPr marL="7620" marR="7620" marT="7620" marB="0" anchor="ctr"/>
                </a:tc>
                <a:tc>
                  <a:txBody>
                    <a:bodyPr/>
                    <a:lstStyle/>
                    <a:p>
                      <a:pPr algn="ctr" fontAlgn="ctr"/>
                      <a:r>
                        <a:rPr lang="en-US" sz="2200" u="none" strike="noStrike" kern="1200">
                          <a:solidFill>
                            <a:schemeClr val="dk1"/>
                          </a:solidFill>
                          <a:effectLst/>
                          <a:latin typeface="+mn-lt"/>
                          <a:ea typeface="+mn-ea"/>
                          <a:cs typeface="+mn-cs"/>
                        </a:rPr>
                        <a:t>34202df3</a:t>
                      </a:r>
                    </a:p>
                  </a:txBody>
                  <a:tcPr marL="7620" marR="7620" marT="7620" marB="0" anchor="ctr"/>
                </a:tc>
                <a:tc>
                  <a:txBody>
                    <a:bodyPr/>
                    <a:lstStyle/>
                    <a:p>
                      <a:pPr algn="ctr" fontAlgn="ctr"/>
                      <a:r>
                        <a:rPr lang="en-US" sz="2200" u="none" strike="noStrike" kern="1200">
                          <a:solidFill>
                            <a:schemeClr val="dk1"/>
                          </a:solidFill>
                          <a:effectLst/>
                          <a:latin typeface="+mn-lt"/>
                          <a:ea typeface="+mn-ea"/>
                          <a:cs typeface="+mn-cs"/>
                        </a:rPr>
                        <a:t>7C</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csrr x27, 0x342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 mcause</a:t>
                      </a:r>
                    </a:p>
                  </a:txBody>
                  <a:tcPr marL="7620" marR="7620" marT="7620" marB="0" anchor="ctr"/>
                </a:tc>
                <a:extLst>
                  <a:ext uri="{0D108BD9-81ED-4DB2-BD59-A6C34878D82A}">
                    <a16:rowId xmlns:a16="http://schemas.microsoft.com/office/drawing/2014/main" val="3318506992"/>
                  </a:ext>
                </a:extLst>
              </a:tr>
              <a:tr h="175260">
                <a:tc>
                  <a:txBody>
                    <a:bodyPr/>
                    <a:lstStyle/>
                    <a:p>
                      <a:pPr algn="ctr" fontAlgn="ctr"/>
                      <a:r>
                        <a:rPr lang="en-US" altLang="zh-CN" sz="2200" u="none" strike="noStrike" kern="1200">
                          <a:solidFill>
                            <a:schemeClr val="dk1"/>
                          </a:solidFill>
                          <a:effectLst/>
                          <a:latin typeface="+mn-lt"/>
                          <a:ea typeface="+mn-ea"/>
                          <a:cs typeface="+mn-cs"/>
                        </a:rPr>
                        <a:t>32</a:t>
                      </a:r>
                    </a:p>
                  </a:txBody>
                  <a:tcPr marL="7620" marR="7620" marT="7620" marB="0" anchor="ctr"/>
                </a:tc>
                <a:tc>
                  <a:txBody>
                    <a:bodyPr/>
                    <a:lstStyle/>
                    <a:p>
                      <a:pPr algn="ctr" fontAlgn="ctr"/>
                      <a:r>
                        <a:rPr lang="en-US" sz="2200" u="none" strike="noStrike" kern="1200" dirty="0">
                          <a:solidFill>
                            <a:schemeClr val="dk1"/>
                          </a:solidFill>
                          <a:effectLst/>
                          <a:latin typeface="+mn-lt"/>
                          <a:ea typeface="+mn-ea"/>
                          <a:cs typeface="+mn-cs"/>
                        </a:rPr>
                        <a:t>30002e73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80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csrr x28, 0x300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 mstatus</a:t>
                      </a:r>
                    </a:p>
                  </a:txBody>
                  <a:tcPr marL="7620" marR="7620" marT="7620" marB="0" anchor="ctr"/>
                </a:tc>
                <a:extLst>
                  <a:ext uri="{0D108BD9-81ED-4DB2-BD59-A6C34878D82A}">
                    <a16:rowId xmlns:a16="http://schemas.microsoft.com/office/drawing/2014/main" val="1780114778"/>
                  </a:ext>
                </a:extLst>
              </a:tr>
              <a:tr h="175260">
                <a:tc>
                  <a:txBody>
                    <a:bodyPr/>
                    <a:lstStyle/>
                    <a:p>
                      <a:pPr algn="ctr" fontAlgn="ctr"/>
                      <a:r>
                        <a:rPr lang="en-US" altLang="zh-CN" sz="2200" u="none" strike="noStrike" kern="1200">
                          <a:solidFill>
                            <a:schemeClr val="dk1"/>
                          </a:solidFill>
                          <a:effectLst/>
                          <a:latin typeface="+mn-lt"/>
                          <a:ea typeface="+mn-ea"/>
                          <a:cs typeface="+mn-cs"/>
                        </a:rPr>
                        <a:t>33</a:t>
                      </a:r>
                    </a:p>
                  </a:txBody>
                  <a:tcPr marL="7620" marR="7620" marT="7620" marB="0" anchor="ctr"/>
                </a:tc>
                <a:tc>
                  <a:txBody>
                    <a:bodyPr/>
                    <a:lstStyle/>
                    <a:p>
                      <a:pPr algn="ctr" fontAlgn="ctr"/>
                      <a:r>
                        <a:rPr lang="en-US" sz="2200" u="none" strike="noStrike" kern="1200" dirty="0">
                          <a:solidFill>
                            <a:schemeClr val="dk1"/>
                          </a:solidFill>
                          <a:effectLst/>
                          <a:latin typeface="+mn-lt"/>
                          <a:ea typeface="+mn-ea"/>
                          <a:cs typeface="+mn-cs"/>
                        </a:rPr>
                        <a:t>30402ef3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84</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csrr x29, 0x304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 mie</a:t>
                      </a:r>
                    </a:p>
                  </a:txBody>
                  <a:tcPr marL="7620" marR="7620" marT="7620" marB="0" anchor="ctr"/>
                </a:tc>
                <a:extLst>
                  <a:ext uri="{0D108BD9-81ED-4DB2-BD59-A6C34878D82A}">
                    <a16:rowId xmlns:a16="http://schemas.microsoft.com/office/drawing/2014/main" val="3589607293"/>
                  </a:ext>
                </a:extLst>
              </a:tr>
              <a:tr h="175260">
                <a:tc>
                  <a:txBody>
                    <a:bodyPr/>
                    <a:lstStyle/>
                    <a:p>
                      <a:pPr algn="ctr" fontAlgn="ctr"/>
                      <a:r>
                        <a:rPr lang="en-US" altLang="zh-CN" sz="2200" u="none" strike="noStrike" kern="1200">
                          <a:solidFill>
                            <a:schemeClr val="dk1"/>
                          </a:solidFill>
                          <a:effectLst/>
                          <a:latin typeface="+mn-lt"/>
                          <a:ea typeface="+mn-ea"/>
                          <a:cs typeface="+mn-cs"/>
                        </a:rPr>
                        <a:t>34</a:t>
                      </a:r>
                    </a:p>
                  </a:txBody>
                  <a:tcPr marL="7620" marR="7620" marT="7620" marB="0" anchor="ctr"/>
                </a:tc>
                <a:tc>
                  <a:txBody>
                    <a:bodyPr/>
                    <a:lstStyle/>
                    <a:p>
                      <a:pPr algn="ctr" fontAlgn="ctr"/>
                      <a:r>
                        <a:rPr lang="en-US" sz="2200" u="none" strike="noStrike" kern="1200" dirty="0">
                          <a:solidFill>
                            <a:schemeClr val="dk1"/>
                          </a:solidFill>
                          <a:effectLst/>
                          <a:latin typeface="+mn-lt"/>
                          <a:ea typeface="+mn-ea"/>
                          <a:cs typeface="+mn-cs"/>
                        </a:rPr>
                        <a:t>34402f73</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88</a:t>
                      </a:r>
                    </a:p>
                  </a:txBody>
                  <a:tcPr marL="7620" marR="7620" marT="7620" marB="0" anchor="ctr"/>
                </a:tc>
                <a:tc>
                  <a:txBody>
                    <a:bodyPr/>
                    <a:lstStyle/>
                    <a:p>
                      <a:pPr algn="l" fontAlgn="ctr"/>
                      <a:r>
                        <a:rPr lang="zh-CN" altLang="en-US" sz="2200" u="none" strike="noStrike" kern="1200" dirty="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dirty="0" err="1">
                          <a:solidFill>
                            <a:schemeClr val="dk1"/>
                          </a:solidFill>
                          <a:effectLst/>
                          <a:latin typeface="+mn-lt"/>
                          <a:ea typeface="+mn-ea"/>
                          <a:cs typeface="+mn-cs"/>
                        </a:rPr>
                        <a:t>csrr</a:t>
                      </a:r>
                      <a:r>
                        <a:rPr lang="en-US" sz="2200" u="none" strike="noStrike" kern="1200" dirty="0">
                          <a:solidFill>
                            <a:schemeClr val="dk1"/>
                          </a:solidFill>
                          <a:effectLst/>
                          <a:latin typeface="+mn-lt"/>
                          <a:ea typeface="+mn-ea"/>
                          <a:cs typeface="+mn-cs"/>
                        </a:rPr>
                        <a:t> x30, 0x344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 mip</a:t>
                      </a:r>
                    </a:p>
                  </a:txBody>
                  <a:tcPr marL="7620" marR="7620" marT="7620" marB="0" anchor="ctr"/>
                </a:tc>
                <a:extLst>
                  <a:ext uri="{0D108BD9-81ED-4DB2-BD59-A6C34878D82A}">
                    <a16:rowId xmlns:a16="http://schemas.microsoft.com/office/drawing/2014/main" val="594318678"/>
                  </a:ext>
                </a:extLst>
              </a:tr>
              <a:tr h="175260">
                <a:tc>
                  <a:txBody>
                    <a:bodyPr/>
                    <a:lstStyle/>
                    <a:p>
                      <a:pPr algn="ctr" fontAlgn="ctr"/>
                      <a:r>
                        <a:rPr lang="en-US" altLang="zh-CN" sz="2200" u="none" strike="noStrike" kern="1200">
                          <a:solidFill>
                            <a:schemeClr val="dk1"/>
                          </a:solidFill>
                          <a:effectLst/>
                          <a:latin typeface="+mn-lt"/>
                          <a:ea typeface="+mn-ea"/>
                          <a:cs typeface="+mn-cs"/>
                        </a:rPr>
                        <a:t>35</a:t>
                      </a:r>
                    </a:p>
                  </a:txBody>
                  <a:tcPr marL="7620" marR="7620" marT="7620" marB="0" anchor="ctr"/>
                </a:tc>
                <a:tc>
                  <a:txBody>
                    <a:bodyPr/>
                    <a:lstStyle/>
                    <a:p>
                      <a:pPr algn="ctr" fontAlgn="ctr"/>
                      <a:r>
                        <a:rPr lang="en-US" sz="2200" u="none" strike="noStrike" kern="1200" dirty="0">
                          <a:solidFill>
                            <a:schemeClr val="dk1"/>
                          </a:solidFill>
                          <a:effectLst/>
                          <a:latin typeface="+mn-lt"/>
                          <a:ea typeface="+mn-ea"/>
                          <a:cs typeface="+mn-cs"/>
                        </a:rPr>
                        <a:t>004c8113</a:t>
                      </a:r>
                    </a:p>
                  </a:txBody>
                  <a:tcPr marL="7620" marR="7620" marT="7620" marB="0" anchor="ctr"/>
                </a:tc>
                <a:tc>
                  <a:txBody>
                    <a:bodyPr/>
                    <a:lstStyle/>
                    <a:p>
                      <a:pPr algn="ctr" fontAlgn="ctr"/>
                      <a:r>
                        <a:rPr lang="en-US" sz="2200" u="none" strike="noStrike" kern="1200">
                          <a:solidFill>
                            <a:schemeClr val="dk1"/>
                          </a:solidFill>
                          <a:effectLst/>
                          <a:latin typeface="+mn-lt"/>
                          <a:ea typeface="+mn-ea"/>
                          <a:cs typeface="+mn-cs"/>
                        </a:rPr>
                        <a:t>8C</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addi x2, x25, 4</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extLst>
                  <a:ext uri="{0D108BD9-81ED-4DB2-BD59-A6C34878D82A}">
                    <a16:rowId xmlns:a16="http://schemas.microsoft.com/office/drawing/2014/main" val="1566595846"/>
                  </a:ext>
                </a:extLst>
              </a:tr>
              <a:tr h="175260">
                <a:tc>
                  <a:txBody>
                    <a:bodyPr/>
                    <a:lstStyle/>
                    <a:p>
                      <a:pPr algn="ctr" fontAlgn="ctr"/>
                      <a:r>
                        <a:rPr lang="en-US" altLang="zh-CN" sz="2200" u="none" strike="noStrike" kern="1200">
                          <a:solidFill>
                            <a:schemeClr val="dk1"/>
                          </a:solidFill>
                          <a:effectLst/>
                          <a:latin typeface="+mn-lt"/>
                          <a:ea typeface="+mn-ea"/>
                          <a:cs typeface="+mn-cs"/>
                        </a:rPr>
                        <a:t>36</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34111073</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90</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csrw 0x341, x2</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extLst>
                  <a:ext uri="{0D108BD9-81ED-4DB2-BD59-A6C34878D82A}">
                    <a16:rowId xmlns:a16="http://schemas.microsoft.com/office/drawing/2014/main" val="2142325698"/>
                  </a:ext>
                </a:extLst>
              </a:tr>
              <a:tr h="175260">
                <a:tc>
                  <a:txBody>
                    <a:bodyPr/>
                    <a:lstStyle/>
                    <a:p>
                      <a:pPr algn="ctr" fontAlgn="ctr"/>
                      <a:r>
                        <a:rPr lang="en-US" altLang="zh-CN" sz="2200" u="none" strike="noStrike" kern="1200">
                          <a:solidFill>
                            <a:schemeClr val="dk1"/>
                          </a:solidFill>
                          <a:effectLst/>
                          <a:latin typeface="+mn-lt"/>
                          <a:ea typeface="+mn-ea"/>
                          <a:cs typeface="+mn-cs"/>
                        </a:rPr>
                        <a:t>37</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30200073</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94</a:t>
                      </a:r>
                    </a:p>
                  </a:txBody>
                  <a:tcPr marL="7620" marR="7620" marT="7620" marB="0" anchor="ctr"/>
                </a:tc>
                <a:tc>
                  <a:txBody>
                    <a:bodyPr/>
                    <a:lstStyle/>
                    <a:p>
                      <a:pPr algn="l" fontAlgn="ctr"/>
                      <a:r>
                        <a:rPr lang="zh-CN" altLang="en-US" sz="2200" u="none" strike="noStrike" kern="1200">
                          <a:solidFill>
                            <a:schemeClr val="dk1"/>
                          </a:solidFill>
                          <a:effectLst/>
                          <a:latin typeface="+mn-lt"/>
                          <a:ea typeface="+mn-ea"/>
                          <a:cs typeface="+mn-cs"/>
                        </a:rPr>
                        <a:t>　</a:t>
                      </a:r>
                    </a:p>
                  </a:txBody>
                  <a:tcPr marL="7620" marR="7620" marT="7620" marB="0" anchor="ctr"/>
                </a:tc>
                <a:tc>
                  <a:txBody>
                    <a:bodyPr/>
                    <a:lstStyle/>
                    <a:p>
                      <a:pPr algn="l" fontAlgn="ctr"/>
                      <a:r>
                        <a:rPr lang="en-US" sz="2200" u="none" strike="noStrike" kern="1200">
                          <a:solidFill>
                            <a:schemeClr val="dk1"/>
                          </a:solidFill>
                          <a:effectLst/>
                          <a:latin typeface="+mn-lt"/>
                          <a:ea typeface="+mn-ea"/>
                          <a:cs typeface="+mn-cs"/>
                        </a:rPr>
                        <a:t>mret</a:t>
                      </a:r>
                    </a:p>
                  </a:txBody>
                  <a:tcPr marL="7620" marR="7620" marT="7620" marB="0" anchor="ctr"/>
                </a:tc>
                <a:tc>
                  <a:txBody>
                    <a:bodyPr/>
                    <a:lstStyle/>
                    <a:p>
                      <a:pPr algn="l" fontAlgn="ctr"/>
                      <a:r>
                        <a:rPr lang="en-US" sz="2200" u="none" strike="noStrike" kern="1200" dirty="0">
                          <a:solidFill>
                            <a:schemeClr val="dk1"/>
                          </a:solidFill>
                          <a:effectLst/>
                          <a:latin typeface="+mn-lt"/>
                          <a:ea typeface="+mn-ea"/>
                          <a:cs typeface="+mn-cs"/>
                        </a:rPr>
                        <a:t># 30200073  </a:t>
                      </a:r>
                      <a:r>
                        <a:rPr lang="en-US" sz="2200" u="none" strike="noStrike" kern="1200" dirty="0" err="1">
                          <a:solidFill>
                            <a:schemeClr val="dk1"/>
                          </a:solidFill>
                          <a:effectLst/>
                          <a:latin typeface="+mn-lt"/>
                          <a:ea typeface="+mn-ea"/>
                          <a:cs typeface="+mn-cs"/>
                        </a:rPr>
                        <a:t>mret</a:t>
                      </a:r>
                      <a:endParaRPr lang="en-US" sz="2200" u="none" strike="noStrike" kern="1200" dirty="0">
                        <a:solidFill>
                          <a:schemeClr val="dk1"/>
                        </a:solidFill>
                        <a:effectLst/>
                        <a:latin typeface="+mn-lt"/>
                        <a:ea typeface="+mn-ea"/>
                        <a:cs typeface="+mn-cs"/>
                      </a:endParaRPr>
                    </a:p>
                  </a:txBody>
                  <a:tcPr marL="7620" marR="7620" marT="7620" marB="0" anchor="ctr"/>
                </a:tc>
                <a:extLst>
                  <a:ext uri="{0D108BD9-81ED-4DB2-BD59-A6C34878D82A}">
                    <a16:rowId xmlns:a16="http://schemas.microsoft.com/office/drawing/2014/main" val="2069444490"/>
                  </a:ext>
                </a:extLst>
              </a:tr>
              <a:tr h="175260">
                <a:tc>
                  <a:txBody>
                    <a:bodyPr/>
                    <a:lstStyle/>
                    <a:p>
                      <a:pPr algn="ctr" fontAlgn="ctr"/>
                      <a:r>
                        <a:rPr lang="en-US" altLang="zh-CN" sz="2200" u="none" strike="noStrike" kern="1200" dirty="0">
                          <a:solidFill>
                            <a:schemeClr val="dk1"/>
                          </a:solidFill>
                          <a:effectLst/>
                          <a:latin typeface="+mn-lt"/>
                          <a:ea typeface="+mn-ea"/>
                          <a:cs typeface="+mn-cs"/>
                        </a:rPr>
                        <a:t>38</a:t>
                      </a:r>
                    </a:p>
                  </a:txBody>
                  <a:tcPr marL="7620" marR="7620" marT="7620" marB="0" anchor="ctr"/>
                </a:tc>
                <a:tc>
                  <a:txBody>
                    <a:bodyPr/>
                    <a:lstStyle/>
                    <a:p>
                      <a:pPr algn="ctr" fontAlgn="ctr"/>
                      <a:r>
                        <a:rPr lang="en-US" altLang="zh-CN" sz="2200" u="none" strike="noStrike" kern="1200">
                          <a:solidFill>
                            <a:schemeClr val="dk1"/>
                          </a:solidFill>
                          <a:effectLst/>
                          <a:latin typeface="+mn-lt"/>
                          <a:ea typeface="+mn-ea"/>
                          <a:cs typeface="+mn-cs"/>
                        </a:rPr>
                        <a:t>00000013</a:t>
                      </a: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98</a:t>
                      </a:r>
                    </a:p>
                  </a:txBody>
                  <a:tcPr marL="7620" marR="7620" marT="7620" marB="0" anchor="ctr"/>
                </a:tc>
                <a:tc>
                  <a:txBody>
                    <a:bodyPr/>
                    <a:lstStyle/>
                    <a:p>
                      <a:pPr algn="l" fontAlgn="ctr"/>
                      <a:endParaRPr lang="zh-CN" altLang="en-US" sz="2200" u="none" strike="noStrike" kern="1200" dirty="0">
                        <a:solidFill>
                          <a:schemeClr val="dk1"/>
                        </a:solidFill>
                        <a:effectLst/>
                        <a:latin typeface="+mn-lt"/>
                        <a:ea typeface="+mn-ea"/>
                        <a:cs typeface="+mn-cs"/>
                      </a:endParaRPr>
                    </a:p>
                  </a:txBody>
                  <a:tcPr marL="7620" marR="7620" marT="762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addi x0, x0, 0</a:t>
                      </a:r>
                      <a:endParaRPr kumimoji="0" lang="en-US"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txBody>
                  <a:tcPr marL="7620" marR="7620" marT="7620" marB="0" anchor="ctr"/>
                </a:tc>
                <a:tc>
                  <a:txBody>
                    <a:bodyPr/>
                    <a:lstStyle/>
                    <a:p>
                      <a:pPr algn="l" fontAlgn="ctr"/>
                      <a:endParaRPr lang="en-US" sz="2200" u="none" strike="noStrike" kern="1200" dirty="0">
                        <a:solidFill>
                          <a:schemeClr val="dk1"/>
                        </a:solidFill>
                        <a:effectLst/>
                        <a:latin typeface="+mn-lt"/>
                        <a:ea typeface="+mn-ea"/>
                        <a:cs typeface="+mn-cs"/>
                      </a:endParaRPr>
                    </a:p>
                  </a:txBody>
                  <a:tcPr marL="7620" marR="7620" marT="7620" marB="0" anchor="ctr"/>
                </a:tc>
                <a:extLst>
                  <a:ext uri="{0D108BD9-81ED-4DB2-BD59-A6C34878D82A}">
                    <a16:rowId xmlns:a16="http://schemas.microsoft.com/office/drawing/2014/main" val="47204817"/>
                  </a:ext>
                </a:extLst>
              </a:tr>
              <a:tr h="175260">
                <a:tc>
                  <a:txBody>
                    <a:bodyPr/>
                    <a:lstStyle/>
                    <a:p>
                      <a:pPr algn="ctr" fontAlgn="ctr"/>
                      <a:r>
                        <a:rPr lang="en-US" altLang="zh-CN" sz="2200" u="none" strike="noStrike" kern="1200" dirty="0">
                          <a:solidFill>
                            <a:schemeClr val="dk1"/>
                          </a:solidFill>
                          <a:effectLst/>
                          <a:latin typeface="+mn-lt"/>
                          <a:ea typeface="+mn-ea"/>
                          <a:cs typeface="+mn-cs"/>
                        </a:rPr>
                        <a:t>39</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00000013</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9C</a:t>
                      </a:r>
                    </a:p>
                  </a:txBody>
                  <a:tcPr marL="7620" marR="7620" marT="7620" marB="0" anchor="ctr"/>
                </a:tc>
                <a:tc>
                  <a:txBody>
                    <a:bodyPr/>
                    <a:lstStyle/>
                    <a:p>
                      <a:pPr algn="l" fontAlgn="ctr"/>
                      <a:endParaRPr lang="zh-CN" altLang="en-US" sz="2200" u="none" strike="noStrike" kern="1200" dirty="0">
                        <a:solidFill>
                          <a:schemeClr val="dk1"/>
                        </a:solidFill>
                        <a:effectLst/>
                        <a:latin typeface="+mn-lt"/>
                        <a:ea typeface="+mn-ea"/>
                        <a:cs typeface="+mn-cs"/>
                      </a:endParaRPr>
                    </a:p>
                  </a:txBody>
                  <a:tcPr marL="7620" marR="7620" marT="762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addi x0, x0, 0</a:t>
                      </a:r>
                      <a:endParaRPr kumimoji="0" lang="en-US"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txBody>
                  <a:tcPr marL="7620" marR="7620" marT="7620" marB="0" anchor="ctr"/>
                </a:tc>
                <a:tc>
                  <a:txBody>
                    <a:bodyPr/>
                    <a:lstStyle/>
                    <a:p>
                      <a:pPr algn="l" fontAlgn="ctr"/>
                      <a:endParaRPr lang="zh-CN" altLang="en-US" sz="2200" u="none" strike="noStrike" kern="1200" dirty="0">
                        <a:solidFill>
                          <a:schemeClr val="dk1"/>
                        </a:solidFill>
                        <a:effectLst/>
                        <a:latin typeface="+mn-lt"/>
                        <a:ea typeface="+mn-ea"/>
                        <a:cs typeface="+mn-cs"/>
                      </a:endParaRPr>
                    </a:p>
                  </a:txBody>
                  <a:tcPr marL="7620" marR="7620" marT="7620" marB="0" anchor="ctr"/>
                </a:tc>
                <a:extLst>
                  <a:ext uri="{0D108BD9-81ED-4DB2-BD59-A6C34878D82A}">
                    <a16:rowId xmlns:a16="http://schemas.microsoft.com/office/drawing/2014/main" val="2361711208"/>
                  </a:ext>
                </a:extLst>
              </a:tr>
              <a:tr h="0">
                <a:tc>
                  <a:txBody>
                    <a:bodyPr/>
                    <a:lstStyle/>
                    <a:p>
                      <a:pPr algn="ctr" fontAlgn="ctr"/>
                      <a:r>
                        <a:rPr lang="en-US" altLang="zh-CN" sz="2200" u="none" strike="noStrike" kern="1200" dirty="0">
                          <a:solidFill>
                            <a:schemeClr val="dk1"/>
                          </a:solidFill>
                          <a:effectLst/>
                          <a:latin typeface="+mn-lt"/>
                          <a:ea typeface="+mn-ea"/>
                          <a:cs typeface="+mn-cs"/>
                        </a:rPr>
                        <a:t>40</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00000013</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A0</a:t>
                      </a:r>
                    </a:p>
                  </a:txBody>
                  <a:tcPr marL="7620" marR="7620" marT="7620" marB="0" anchor="ctr"/>
                </a:tc>
                <a:tc>
                  <a:txBody>
                    <a:bodyPr/>
                    <a:lstStyle/>
                    <a:p>
                      <a:pPr algn="l" fontAlgn="ctr"/>
                      <a:endParaRPr lang="zh-CN" altLang="en-US" sz="2200" u="none" strike="noStrike" kern="1200">
                        <a:solidFill>
                          <a:schemeClr val="dk1"/>
                        </a:solidFill>
                        <a:effectLst/>
                        <a:latin typeface="+mn-lt"/>
                        <a:ea typeface="+mn-ea"/>
                        <a:cs typeface="+mn-cs"/>
                      </a:endParaRPr>
                    </a:p>
                  </a:txBody>
                  <a:tcPr marL="7620" marR="7620" marT="762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a:ln>
                            <a:noFill/>
                          </a:ln>
                          <a:solidFill>
                            <a:prstClr val="black"/>
                          </a:solidFill>
                          <a:effectLst/>
                          <a:uLnTx/>
                          <a:uFillTx/>
                          <a:latin typeface="Calibri"/>
                          <a:ea typeface="宋体" panose="02010600030101010101" pitchFamily="2" charset="-122"/>
                          <a:cs typeface="+mn-cs"/>
                        </a:rPr>
                        <a:t>addi x0, x0, 0</a:t>
                      </a:r>
                      <a:endParaRPr kumimoji="0" lang="en-US"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txBody>
                  <a:tcPr marL="7620" marR="7620" marT="7620" marB="0" anchor="ctr"/>
                </a:tc>
                <a:tc>
                  <a:txBody>
                    <a:bodyPr/>
                    <a:lstStyle/>
                    <a:p>
                      <a:pPr algn="l" fontAlgn="ctr"/>
                      <a:endParaRPr lang="zh-CN" altLang="en-US" sz="2200" u="none" strike="noStrike" kern="1200" dirty="0">
                        <a:solidFill>
                          <a:schemeClr val="dk1"/>
                        </a:solidFill>
                        <a:effectLst/>
                        <a:latin typeface="+mn-lt"/>
                        <a:ea typeface="+mn-ea"/>
                        <a:cs typeface="+mn-cs"/>
                      </a:endParaRPr>
                    </a:p>
                  </a:txBody>
                  <a:tcPr marL="7620" marR="7620" marT="7620" marB="0" anchor="ctr"/>
                </a:tc>
                <a:extLst>
                  <a:ext uri="{0D108BD9-81ED-4DB2-BD59-A6C34878D82A}">
                    <a16:rowId xmlns:a16="http://schemas.microsoft.com/office/drawing/2014/main" val="400570582"/>
                  </a:ext>
                </a:extLst>
              </a:tr>
              <a:tr h="175260">
                <a:tc>
                  <a:txBody>
                    <a:bodyPr/>
                    <a:lstStyle/>
                    <a:p>
                      <a:pPr algn="ctr" fontAlgn="ctr"/>
                      <a:r>
                        <a:rPr lang="en-US" altLang="zh-CN" sz="2200" u="none" strike="noStrike" kern="1200" dirty="0">
                          <a:solidFill>
                            <a:schemeClr val="dk1"/>
                          </a:solidFill>
                          <a:effectLst/>
                          <a:latin typeface="+mn-lt"/>
                          <a:ea typeface="+mn-ea"/>
                          <a:cs typeface="+mn-cs"/>
                        </a:rPr>
                        <a:t>41</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00000013</a:t>
                      </a:r>
                    </a:p>
                  </a:txBody>
                  <a:tcPr marL="7620" marR="7620" marT="7620" marB="0" anchor="ctr"/>
                </a:tc>
                <a:tc>
                  <a:txBody>
                    <a:bodyPr/>
                    <a:lstStyle/>
                    <a:p>
                      <a:pPr algn="ctr" fontAlgn="ctr"/>
                      <a:r>
                        <a:rPr lang="en-US" altLang="zh-CN" sz="2200" u="none" strike="noStrike" kern="1200" dirty="0">
                          <a:solidFill>
                            <a:schemeClr val="dk1"/>
                          </a:solidFill>
                          <a:effectLst/>
                          <a:latin typeface="+mn-lt"/>
                          <a:ea typeface="+mn-ea"/>
                          <a:cs typeface="+mn-cs"/>
                        </a:rPr>
                        <a:t>A4</a:t>
                      </a:r>
                    </a:p>
                  </a:txBody>
                  <a:tcPr marL="7620" marR="7620" marT="7620" marB="0" anchor="ctr"/>
                </a:tc>
                <a:tc>
                  <a:txBody>
                    <a:bodyPr/>
                    <a:lstStyle/>
                    <a:p>
                      <a:pPr algn="l" fontAlgn="ctr"/>
                      <a:endParaRPr lang="zh-CN" altLang="en-US" sz="2200" u="none" strike="noStrike" kern="1200">
                        <a:solidFill>
                          <a:schemeClr val="dk1"/>
                        </a:solidFill>
                        <a:effectLst/>
                        <a:latin typeface="+mn-lt"/>
                        <a:ea typeface="+mn-ea"/>
                        <a:cs typeface="+mn-cs"/>
                      </a:endParaRPr>
                    </a:p>
                  </a:txBody>
                  <a:tcPr marL="7620" marR="7620" marT="7620" marB="0" anchor="ct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0" lang="en-US" altLang="zh-CN" sz="2200" b="0" i="0" u="none" strike="noStrike" kern="1200" cap="none" spc="0" normalizeH="0" baseline="0" noProof="0" dirty="0" err="1">
                          <a:ln>
                            <a:noFill/>
                          </a:ln>
                          <a:solidFill>
                            <a:prstClr val="black"/>
                          </a:solidFill>
                          <a:effectLst/>
                          <a:uLnTx/>
                          <a:uFillTx/>
                          <a:latin typeface="Calibri"/>
                          <a:ea typeface="宋体" panose="02010600030101010101" pitchFamily="2" charset="-122"/>
                          <a:cs typeface="+mn-cs"/>
                        </a:rPr>
                        <a:t>addi</a:t>
                      </a:r>
                      <a:r>
                        <a:rPr kumimoji="0" lang="en-US" altLang="zh-CN" sz="22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x0, x0, 0</a:t>
                      </a:r>
                    </a:p>
                  </a:txBody>
                  <a:tcPr marL="7620" marR="7620" marT="7620" marB="0" anchor="ctr"/>
                </a:tc>
                <a:tc>
                  <a:txBody>
                    <a:bodyPr/>
                    <a:lstStyle/>
                    <a:p>
                      <a:pPr algn="l" fontAlgn="ctr"/>
                      <a:endParaRPr lang="zh-CN" altLang="en-US" sz="2200" u="none" strike="noStrike" kern="1200" dirty="0">
                        <a:solidFill>
                          <a:schemeClr val="dk1"/>
                        </a:solidFill>
                        <a:effectLst/>
                        <a:latin typeface="+mn-lt"/>
                        <a:ea typeface="+mn-ea"/>
                        <a:cs typeface="+mn-cs"/>
                      </a:endParaRPr>
                    </a:p>
                  </a:txBody>
                  <a:tcPr marL="7620" marR="7620" marT="7620" marB="0" anchor="ctr"/>
                </a:tc>
                <a:extLst>
                  <a:ext uri="{0D108BD9-81ED-4DB2-BD59-A6C34878D82A}">
                    <a16:rowId xmlns:a16="http://schemas.microsoft.com/office/drawing/2014/main" val="363196688"/>
                  </a:ext>
                </a:extLst>
              </a:tr>
              <a:tr h="175260">
                <a:tc>
                  <a:txBody>
                    <a:bodyPr/>
                    <a:lstStyle/>
                    <a:p>
                      <a:pPr algn="ctr" fontAlgn="ctr"/>
                      <a:endParaRPr lang="en-US" altLang="zh-CN" sz="2200" u="none" strike="noStrike" kern="1200">
                        <a:solidFill>
                          <a:schemeClr val="dk1"/>
                        </a:solidFill>
                        <a:effectLst/>
                        <a:latin typeface="+mn-lt"/>
                        <a:ea typeface="+mn-ea"/>
                        <a:cs typeface="+mn-cs"/>
                      </a:endParaRPr>
                    </a:p>
                  </a:txBody>
                  <a:tcPr marL="7620" marR="7620" marT="7620" marB="0" anchor="ctr"/>
                </a:tc>
                <a:tc>
                  <a:txBody>
                    <a:bodyPr/>
                    <a:lstStyle/>
                    <a:p>
                      <a:pPr algn="ctr" fontAlgn="ct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ctr" fontAlgn="ct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endParaRPr lang="zh-CN" altLang="en-US" sz="2200" u="none" strike="noStrike" kern="1200">
                        <a:solidFill>
                          <a:schemeClr val="dk1"/>
                        </a:solidFill>
                        <a:effectLst/>
                        <a:latin typeface="+mn-lt"/>
                        <a:ea typeface="+mn-ea"/>
                        <a:cs typeface="+mn-cs"/>
                      </a:endParaRPr>
                    </a:p>
                  </a:txBody>
                  <a:tcPr marL="7620" marR="7620" marT="7620" marB="0" anchor="ctr"/>
                </a:tc>
                <a:tc>
                  <a:txBody>
                    <a:bodyPr/>
                    <a:lstStyle/>
                    <a:p>
                      <a:pPr algn="l" fontAlgn="ctr"/>
                      <a:endParaRPr lang="en-US" sz="2200" u="none" strike="noStrike" kern="1200">
                        <a:solidFill>
                          <a:schemeClr val="dk1"/>
                        </a:solidFill>
                        <a:effectLst/>
                        <a:latin typeface="+mn-lt"/>
                        <a:ea typeface="+mn-ea"/>
                        <a:cs typeface="+mn-cs"/>
                      </a:endParaRPr>
                    </a:p>
                  </a:txBody>
                  <a:tcPr marL="7620" marR="7620" marT="7620" marB="0" anchor="ctr"/>
                </a:tc>
                <a:tc>
                  <a:txBody>
                    <a:bodyPr/>
                    <a:lstStyle/>
                    <a:p>
                      <a:pPr algn="l" fontAlgn="ctr"/>
                      <a:endParaRPr lang="zh-CN" altLang="en-US" sz="2200" u="none" strike="noStrike" kern="1200" dirty="0">
                        <a:solidFill>
                          <a:schemeClr val="dk1"/>
                        </a:solidFill>
                        <a:effectLst/>
                        <a:latin typeface="+mn-lt"/>
                        <a:ea typeface="+mn-ea"/>
                        <a:cs typeface="+mn-cs"/>
                      </a:endParaRPr>
                    </a:p>
                  </a:txBody>
                  <a:tcPr marL="7620" marR="7620" marT="7620" marB="0" anchor="ctr"/>
                </a:tc>
                <a:extLst>
                  <a:ext uri="{0D108BD9-81ED-4DB2-BD59-A6C34878D82A}">
                    <a16:rowId xmlns:a16="http://schemas.microsoft.com/office/drawing/2014/main" val="3188868794"/>
                  </a:ext>
                </a:extLst>
              </a:tr>
              <a:tr h="175260">
                <a:tc>
                  <a:txBody>
                    <a:bodyPr/>
                    <a:lstStyle/>
                    <a:p>
                      <a:pPr algn="ctr" fontAlgn="ctr"/>
                      <a:endParaRPr lang="en-US" altLang="zh-CN" sz="2200" u="none" strike="noStrike" kern="1200">
                        <a:solidFill>
                          <a:schemeClr val="dk1"/>
                        </a:solidFill>
                        <a:effectLst/>
                        <a:latin typeface="+mn-lt"/>
                        <a:ea typeface="+mn-ea"/>
                        <a:cs typeface="+mn-cs"/>
                      </a:endParaRPr>
                    </a:p>
                  </a:txBody>
                  <a:tcPr marL="7620" marR="7620" marT="7620" marB="0" anchor="ctr"/>
                </a:tc>
                <a:tc>
                  <a:txBody>
                    <a:bodyPr/>
                    <a:lstStyle/>
                    <a:p>
                      <a:pPr algn="ctr" fontAlgn="ctr"/>
                      <a:endParaRPr lang="en-US" altLang="zh-CN" sz="2200" u="none" strike="noStrike" kern="1200">
                        <a:solidFill>
                          <a:schemeClr val="dk1"/>
                        </a:solidFill>
                        <a:effectLst/>
                        <a:latin typeface="+mn-lt"/>
                        <a:ea typeface="+mn-ea"/>
                        <a:cs typeface="+mn-cs"/>
                      </a:endParaRPr>
                    </a:p>
                  </a:txBody>
                  <a:tcPr marL="7620" marR="7620" marT="7620" marB="0" anchor="ctr"/>
                </a:tc>
                <a:tc>
                  <a:txBody>
                    <a:bodyPr/>
                    <a:lstStyle/>
                    <a:p>
                      <a:pPr algn="ctr" fontAlgn="ctr"/>
                      <a:endParaRPr lang="en-US" altLang="zh-CN" sz="2200" u="none" strike="noStrike" kern="1200">
                        <a:solidFill>
                          <a:schemeClr val="dk1"/>
                        </a:solidFill>
                        <a:effectLst/>
                        <a:latin typeface="+mn-lt"/>
                        <a:ea typeface="+mn-ea"/>
                        <a:cs typeface="+mn-cs"/>
                      </a:endParaRPr>
                    </a:p>
                  </a:txBody>
                  <a:tcPr marL="7620" marR="7620" marT="7620" marB="0" anchor="ctr"/>
                </a:tc>
                <a:tc>
                  <a:txBody>
                    <a:bodyPr/>
                    <a:lstStyle/>
                    <a:p>
                      <a:pPr algn="l" fontAlgn="ctr"/>
                      <a:endParaRPr lang="zh-CN" alt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endParaRPr lang="en-US" sz="2200" u="none" strike="noStrike" kern="1200">
                        <a:solidFill>
                          <a:schemeClr val="dk1"/>
                        </a:solidFill>
                        <a:effectLst/>
                        <a:latin typeface="+mn-lt"/>
                        <a:ea typeface="+mn-ea"/>
                        <a:cs typeface="+mn-cs"/>
                      </a:endParaRPr>
                    </a:p>
                  </a:txBody>
                  <a:tcPr marL="7620" marR="7620" marT="7620" marB="0" anchor="ctr"/>
                </a:tc>
                <a:tc>
                  <a:txBody>
                    <a:bodyPr/>
                    <a:lstStyle/>
                    <a:p>
                      <a:pPr algn="l" fontAlgn="ctr"/>
                      <a:endParaRPr lang="zh-CN" altLang="en-US" sz="2200" u="none" strike="noStrike" kern="1200" dirty="0">
                        <a:solidFill>
                          <a:schemeClr val="dk1"/>
                        </a:solidFill>
                        <a:effectLst/>
                        <a:latin typeface="+mn-lt"/>
                        <a:ea typeface="+mn-ea"/>
                        <a:cs typeface="+mn-cs"/>
                      </a:endParaRPr>
                    </a:p>
                  </a:txBody>
                  <a:tcPr marL="7620" marR="7620" marT="7620" marB="0" anchor="ctr"/>
                </a:tc>
                <a:extLst>
                  <a:ext uri="{0D108BD9-81ED-4DB2-BD59-A6C34878D82A}">
                    <a16:rowId xmlns:a16="http://schemas.microsoft.com/office/drawing/2014/main" val="4202933886"/>
                  </a:ext>
                </a:extLst>
              </a:tr>
              <a:tr h="175260">
                <a:tc>
                  <a:txBody>
                    <a:bodyPr/>
                    <a:lstStyle/>
                    <a:p>
                      <a:pPr algn="ctr" fontAlgn="ctr"/>
                      <a:endParaRPr lang="en-US" altLang="zh-CN" sz="2200" u="none" strike="noStrike" kern="1200">
                        <a:solidFill>
                          <a:schemeClr val="dk1"/>
                        </a:solidFill>
                        <a:effectLst/>
                        <a:latin typeface="+mn-lt"/>
                        <a:ea typeface="+mn-ea"/>
                        <a:cs typeface="+mn-cs"/>
                      </a:endParaRPr>
                    </a:p>
                  </a:txBody>
                  <a:tcPr marL="7620" marR="7620" marT="7620" marB="0" anchor="ctr"/>
                </a:tc>
                <a:tc>
                  <a:txBody>
                    <a:bodyPr/>
                    <a:lstStyle/>
                    <a:p>
                      <a:pPr algn="ctr" fontAlgn="ctr"/>
                      <a:endParaRPr lang="en-US" altLang="zh-CN" sz="2200" u="none" strike="noStrike" kern="1200">
                        <a:solidFill>
                          <a:schemeClr val="dk1"/>
                        </a:solidFill>
                        <a:effectLst/>
                        <a:latin typeface="+mn-lt"/>
                        <a:ea typeface="+mn-ea"/>
                        <a:cs typeface="+mn-cs"/>
                      </a:endParaRPr>
                    </a:p>
                  </a:txBody>
                  <a:tcPr marL="7620" marR="7620" marT="7620" marB="0" anchor="ctr"/>
                </a:tc>
                <a:tc>
                  <a:txBody>
                    <a:bodyPr/>
                    <a:lstStyle/>
                    <a:p>
                      <a:pPr algn="ctr" fontAlgn="ctr"/>
                      <a:endParaRPr lang="en-US" altLang="zh-CN"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endParaRPr lang="zh-CN" alt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endParaRPr lang="en-US" sz="2200" u="none" strike="noStrike" kern="1200" dirty="0">
                        <a:solidFill>
                          <a:schemeClr val="dk1"/>
                        </a:solidFill>
                        <a:effectLst/>
                        <a:latin typeface="+mn-lt"/>
                        <a:ea typeface="+mn-ea"/>
                        <a:cs typeface="+mn-cs"/>
                      </a:endParaRPr>
                    </a:p>
                  </a:txBody>
                  <a:tcPr marL="7620" marR="7620" marT="7620" marB="0" anchor="ctr"/>
                </a:tc>
                <a:tc>
                  <a:txBody>
                    <a:bodyPr/>
                    <a:lstStyle/>
                    <a:p>
                      <a:pPr algn="l" fontAlgn="ctr"/>
                      <a:endParaRPr lang="zh-CN" altLang="en-US" sz="2200" u="none" strike="noStrike" kern="1200" dirty="0">
                        <a:solidFill>
                          <a:schemeClr val="dk1"/>
                        </a:solidFill>
                        <a:effectLst/>
                        <a:latin typeface="+mn-lt"/>
                        <a:ea typeface="+mn-ea"/>
                        <a:cs typeface="+mn-cs"/>
                      </a:endParaRPr>
                    </a:p>
                  </a:txBody>
                  <a:tcPr marL="7620" marR="7620" marT="7620" marB="0" anchor="ctr"/>
                </a:tc>
                <a:extLst>
                  <a:ext uri="{0D108BD9-81ED-4DB2-BD59-A6C34878D82A}">
                    <a16:rowId xmlns:a16="http://schemas.microsoft.com/office/drawing/2014/main" val="3351826405"/>
                  </a:ext>
                </a:extLst>
              </a:tr>
            </a:tbl>
          </a:graphicData>
        </a:graphic>
      </p:graphicFrame>
    </p:spTree>
    <p:extLst>
      <p:ext uri="{BB962C8B-B14F-4D97-AF65-F5344CB8AC3E}">
        <p14:creationId xmlns:p14="http://schemas.microsoft.com/office/powerpoint/2010/main" val="3819482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charset="-122"/>
              </a:rPr>
              <a:t>Data Mem. </a:t>
            </a:r>
          </a:p>
        </p:txBody>
      </p:sp>
      <p:graphicFrame>
        <p:nvGraphicFramePr>
          <p:cNvPr id="5" name="Table 4"/>
          <p:cNvGraphicFramePr>
            <a:graphicFrameLocks noGrp="1"/>
          </p:cNvGraphicFramePr>
          <p:nvPr>
            <p:extLst>
              <p:ext uri="{D42A27DB-BD31-4B8C-83A1-F6EECF244321}">
                <p14:modId xmlns:p14="http://schemas.microsoft.com/office/powerpoint/2010/main" val="854297991"/>
              </p:ext>
            </p:extLst>
          </p:nvPr>
        </p:nvGraphicFramePr>
        <p:xfrm>
          <a:off x="911424" y="1268760"/>
          <a:ext cx="4968553" cy="5311140"/>
        </p:xfrm>
        <a:graphic>
          <a:graphicData uri="http://schemas.openxmlformats.org/drawingml/2006/table">
            <a:tbl>
              <a:tblPr>
                <a:tableStyleId>{5C22544A-7EE6-4342-B048-85BDC9FD1C3A}</a:tableStyleId>
              </a:tblPr>
              <a:tblGrid>
                <a:gridCol w="784508">
                  <a:extLst>
                    <a:ext uri="{9D8B030D-6E8A-4147-A177-3AD203B41FA5}">
                      <a16:colId xmlns:a16="http://schemas.microsoft.com/office/drawing/2014/main" val="564672563"/>
                    </a:ext>
                  </a:extLst>
                </a:gridCol>
                <a:gridCol w="1656184">
                  <a:extLst>
                    <a:ext uri="{9D8B030D-6E8A-4147-A177-3AD203B41FA5}">
                      <a16:colId xmlns:a16="http://schemas.microsoft.com/office/drawing/2014/main" val="203767737"/>
                    </a:ext>
                  </a:extLst>
                </a:gridCol>
                <a:gridCol w="958844">
                  <a:extLst>
                    <a:ext uri="{9D8B030D-6E8A-4147-A177-3AD203B41FA5}">
                      <a16:colId xmlns:a16="http://schemas.microsoft.com/office/drawing/2014/main" val="3033094524"/>
                    </a:ext>
                  </a:extLst>
                </a:gridCol>
                <a:gridCol w="1569017">
                  <a:extLst>
                    <a:ext uri="{9D8B030D-6E8A-4147-A177-3AD203B41FA5}">
                      <a16:colId xmlns:a16="http://schemas.microsoft.com/office/drawing/2014/main" val="849358622"/>
                    </a:ext>
                  </a:extLst>
                </a:gridCol>
              </a:tblGrid>
              <a:tr h="175260">
                <a:tc>
                  <a:txBody>
                    <a:bodyPr/>
                    <a:lstStyle/>
                    <a:p>
                      <a:pPr algn="ctr" fontAlgn="ctr"/>
                      <a:r>
                        <a:rPr lang="en-US" sz="2000" u="none" strike="noStrike" dirty="0">
                          <a:effectLst/>
                        </a:rPr>
                        <a:t>NO.</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b="0" i="0" u="none" strike="noStrike" dirty="0">
                          <a:solidFill>
                            <a:schemeClr val="dk1"/>
                          </a:solidFill>
                          <a:effectLst/>
                          <a:latin typeface="+mn-lt"/>
                          <a:ea typeface="+mn-ea"/>
                        </a:rPr>
                        <a:t>Data</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dirty="0" err="1">
                          <a:effectLst/>
                        </a:rPr>
                        <a:t>Addr</a:t>
                      </a:r>
                      <a:r>
                        <a:rPr lang="en-US" sz="2000" u="none" strike="noStrike" dirty="0">
                          <a:effectLst/>
                        </a:rPr>
                        <a:t>.</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dirty="0">
                          <a:effectLst/>
                        </a:rPr>
                        <a:t>Comment</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556511033"/>
                  </a:ext>
                </a:extLst>
              </a:tr>
              <a:tr h="175260">
                <a:tc>
                  <a:txBody>
                    <a:bodyPr/>
                    <a:lstStyle/>
                    <a:p>
                      <a:pPr algn="ctr" fontAlgn="ctr"/>
                      <a:r>
                        <a:rPr lang="en-US" altLang="zh-CN" sz="2000" u="none" strike="noStrike" dirty="0">
                          <a:effectLst/>
                        </a:rPr>
                        <a:t>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a:effectLst/>
                        </a:rPr>
                        <a:t>000080BF</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0</a:t>
                      </a: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223138372"/>
                  </a:ext>
                </a:extLst>
              </a:tr>
              <a:tr h="175260">
                <a:tc>
                  <a:txBody>
                    <a:bodyPr/>
                    <a:lstStyle/>
                    <a:p>
                      <a:pPr algn="ctr" fontAlgn="ctr"/>
                      <a:r>
                        <a:rPr lang="en-US" altLang="zh-CN" sz="2000" u="none" strike="noStrike">
                          <a:effectLst/>
                        </a:rPr>
                        <a:t>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a:effectLst/>
                        </a:rPr>
                        <a:t>00000008</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4</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318506992"/>
                  </a:ext>
                </a:extLst>
              </a:tr>
              <a:tr h="175260">
                <a:tc>
                  <a:txBody>
                    <a:bodyPr/>
                    <a:lstStyle/>
                    <a:p>
                      <a:pPr algn="ctr" fontAlgn="ctr"/>
                      <a:r>
                        <a:rPr lang="en-US" altLang="zh-CN" sz="2000" u="none" strike="noStrike">
                          <a:effectLst/>
                        </a:rPr>
                        <a:t>2</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a:effectLst/>
                        </a:rPr>
                        <a:t>00000010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8</a:t>
                      </a: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780114778"/>
                  </a:ext>
                </a:extLst>
              </a:tr>
              <a:tr h="175260">
                <a:tc>
                  <a:txBody>
                    <a:bodyPr/>
                    <a:lstStyle/>
                    <a:p>
                      <a:pPr algn="ctr" fontAlgn="ctr"/>
                      <a:r>
                        <a:rPr lang="en-US" altLang="zh-CN" sz="2000" u="none" strike="noStrike">
                          <a:effectLst/>
                        </a:rPr>
                        <a:t>3</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a:effectLst/>
                        </a:rPr>
                        <a:t>00000014</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kern="1200">
                          <a:solidFill>
                            <a:schemeClr val="dk1"/>
                          </a:solidFill>
                          <a:effectLst/>
                          <a:latin typeface="+mn-lt"/>
                          <a:ea typeface="+mn-ea"/>
                          <a:cs typeface="+mn-cs"/>
                        </a:rPr>
                        <a:t>C</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589607293"/>
                  </a:ext>
                </a:extLst>
              </a:tr>
              <a:tr h="175260">
                <a:tc>
                  <a:txBody>
                    <a:bodyPr/>
                    <a:lstStyle/>
                    <a:p>
                      <a:pPr algn="ctr" fontAlgn="ctr"/>
                      <a:r>
                        <a:rPr lang="en-US" altLang="zh-CN" sz="2000" u="none" strike="noStrike">
                          <a:effectLst/>
                        </a:rPr>
                        <a:t>4</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dirty="0">
                          <a:effectLst/>
                        </a:rPr>
                        <a:t>FFFF0000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10</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594318678"/>
                  </a:ext>
                </a:extLst>
              </a:tr>
              <a:tr h="175260">
                <a:tc>
                  <a:txBody>
                    <a:bodyPr/>
                    <a:lstStyle/>
                    <a:p>
                      <a:pPr algn="ctr" fontAlgn="ctr"/>
                      <a:r>
                        <a:rPr lang="en-US" altLang="zh-CN" sz="2000" u="none" strike="noStrike">
                          <a:effectLst/>
                        </a:rPr>
                        <a:t>5</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dirty="0">
                          <a:effectLst/>
                        </a:rPr>
                        <a:t>0FFF0000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a:solidFill>
                            <a:schemeClr val="dk1"/>
                          </a:solidFill>
                          <a:effectLst/>
                          <a:latin typeface="+mn-lt"/>
                          <a:ea typeface="+mn-ea"/>
                          <a:cs typeface="+mn-cs"/>
                        </a:rPr>
                        <a:t>14</a:t>
                      </a: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566595846"/>
                  </a:ext>
                </a:extLst>
              </a:tr>
              <a:tr h="175260">
                <a:tc>
                  <a:txBody>
                    <a:bodyPr/>
                    <a:lstStyle/>
                    <a:p>
                      <a:pPr algn="ctr" fontAlgn="ctr"/>
                      <a:r>
                        <a:rPr lang="en-US" altLang="zh-CN" sz="2000" u="none" strike="noStrike">
                          <a:effectLst/>
                        </a:rPr>
                        <a:t>6</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a:effectLst/>
                        </a:rPr>
                        <a:t>FF000F0F</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18</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142325698"/>
                  </a:ext>
                </a:extLst>
              </a:tr>
              <a:tr h="175260">
                <a:tc>
                  <a:txBody>
                    <a:bodyPr/>
                    <a:lstStyle/>
                    <a:p>
                      <a:pPr algn="ctr" fontAlgn="ctr"/>
                      <a:r>
                        <a:rPr lang="en-US" altLang="zh-CN" sz="2000" u="none" strike="noStrike">
                          <a:effectLst/>
                        </a:rPr>
                        <a:t>7</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a:effectLst/>
                        </a:rPr>
                        <a:t>F0F0F0F0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kern="1200" dirty="0">
                          <a:solidFill>
                            <a:schemeClr val="dk1"/>
                          </a:solidFill>
                          <a:effectLst/>
                          <a:latin typeface="+mn-lt"/>
                          <a:ea typeface="+mn-ea"/>
                          <a:cs typeface="+mn-cs"/>
                        </a:rPr>
                        <a:t>1C</a:t>
                      </a: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069444490"/>
                  </a:ext>
                </a:extLst>
              </a:tr>
              <a:tr h="175260">
                <a:tc>
                  <a:txBody>
                    <a:bodyPr/>
                    <a:lstStyle/>
                    <a:p>
                      <a:pPr algn="ctr" fontAlgn="ctr"/>
                      <a:r>
                        <a:rPr lang="en-US" altLang="zh-CN" sz="2000" u="none" strike="noStrike">
                          <a:effectLst/>
                        </a:rPr>
                        <a:t>8</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20</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7204817"/>
                  </a:ext>
                </a:extLst>
              </a:tr>
              <a:tr h="175260">
                <a:tc>
                  <a:txBody>
                    <a:bodyPr/>
                    <a:lstStyle/>
                    <a:p>
                      <a:pPr algn="ctr" fontAlgn="ctr"/>
                      <a:r>
                        <a:rPr lang="en-US" altLang="zh-CN" sz="2000" u="none" strike="noStrike">
                          <a:effectLst/>
                        </a:rPr>
                        <a:t>9</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24</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361711208"/>
                  </a:ext>
                </a:extLst>
              </a:tr>
              <a:tr h="175260">
                <a:tc>
                  <a:txBody>
                    <a:bodyPr/>
                    <a:lstStyle/>
                    <a:p>
                      <a:pPr algn="ctr" fontAlgn="ctr"/>
                      <a:r>
                        <a:rPr lang="en-US" altLang="zh-CN" sz="2000" u="none" strike="noStrike">
                          <a:effectLst/>
                        </a:rPr>
                        <a:t>10</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28</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00570582"/>
                  </a:ext>
                </a:extLst>
              </a:tr>
              <a:tr h="175260">
                <a:tc>
                  <a:txBody>
                    <a:bodyPr/>
                    <a:lstStyle/>
                    <a:p>
                      <a:pPr algn="ctr" fontAlgn="ctr"/>
                      <a:r>
                        <a:rPr lang="en-US" altLang="zh-CN" sz="2000" u="none" strike="noStrike">
                          <a:effectLst/>
                        </a:rPr>
                        <a:t>11</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kern="1200" dirty="0">
                          <a:solidFill>
                            <a:schemeClr val="dk1"/>
                          </a:solidFill>
                          <a:effectLst/>
                          <a:latin typeface="+mn-lt"/>
                          <a:ea typeface="+mn-ea"/>
                          <a:cs typeface="+mn-cs"/>
                        </a:rPr>
                        <a:t>2C</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63196688"/>
                  </a:ext>
                </a:extLst>
              </a:tr>
              <a:tr h="175260">
                <a:tc>
                  <a:txBody>
                    <a:bodyPr/>
                    <a:lstStyle/>
                    <a:p>
                      <a:pPr algn="ctr" fontAlgn="ctr"/>
                      <a:r>
                        <a:rPr lang="en-US" altLang="zh-CN" sz="2000" u="none" strike="noStrike">
                          <a:effectLst/>
                        </a:rPr>
                        <a:t>12</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30</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188868794"/>
                  </a:ext>
                </a:extLst>
              </a:tr>
              <a:tr h="175260">
                <a:tc>
                  <a:txBody>
                    <a:bodyPr/>
                    <a:lstStyle/>
                    <a:p>
                      <a:pPr algn="ctr" fontAlgn="ctr"/>
                      <a:r>
                        <a:rPr lang="en-US" altLang="zh-CN" sz="2000" u="none" strike="noStrike">
                          <a:effectLst/>
                        </a:rPr>
                        <a:t>13</a:t>
                      </a:r>
                      <a:endParaRPr lang="en-US" altLang="zh-CN"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34</a:t>
                      </a: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202933886"/>
                  </a:ext>
                </a:extLst>
              </a:tr>
              <a:tr h="175260">
                <a:tc>
                  <a:txBody>
                    <a:bodyPr/>
                    <a:lstStyle/>
                    <a:p>
                      <a:pPr algn="ctr" fontAlgn="ctr"/>
                      <a:r>
                        <a:rPr lang="en-US" altLang="zh-CN" sz="2000" u="none" strike="noStrike" dirty="0">
                          <a:effectLst/>
                        </a:rPr>
                        <a:t>14</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38</a:t>
                      </a: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351826405"/>
                  </a:ext>
                </a:extLst>
              </a:tr>
              <a:tr h="175260">
                <a:tc>
                  <a:txBody>
                    <a:bodyPr/>
                    <a:lstStyle/>
                    <a:p>
                      <a:pPr algn="ctr" fontAlgn="ctr"/>
                      <a:r>
                        <a:rPr lang="en-US" altLang="zh-CN" sz="2000" b="0" i="0" u="none" strike="noStrike" dirty="0">
                          <a:solidFill>
                            <a:srgbClr val="000000"/>
                          </a:solidFill>
                          <a:effectLst/>
                          <a:latin typeface="+mn-lt"/>
                          <a:ea typeface="等线" panose="02010600030101010101" pitchFamily="2" charset="-122"/>
                        </a:rPr>
                        <a:t>15</a:t>
                      </a:r>
                    </a:p>
                  </a:txBody>
                  <a:tcPr marL="7620" marR="7620" marT="7620" marB="0" anchor="ctr"/>
                </a:tc>
                <a:tc>
                  <a:txBody>
                    <a:bodyPr/>
                    <a:lstStyle/>
                    <a:p>
                      <a:pPr algn="ctr" fontAlgn="ctr"/>
                      <a:r>
                        <a:rPr lang="en-US" altLang="zh-CN" sz="2000" u="none" strike="noStrike" dirty="0">
                          <a:effectLst/>
                        </a:rPr>
                        <a:t>00000000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kern="1200" dirty="0">
                          <a:solidFill>
                            <a:schemeClr val="dk1"/>
                          </a:solidFill>
                          <a:effectLst/>
                          <a:latin typeface="+mn-lt"/>
                          <a:ea typeface="+mn-ea"/>
                          <a:cs typeface="+mn-cs"/>
                        </a:rPr>
                        <a:t>3C</a:t>
                      </a:r>
                    </a:p>
                  </a:txBody>
                  <a:tcPr marL="7620" marR="7620" marT="7620" marB="0" anchor="ctr"/>
                </a:tc>
                <a:tc>
                  <a:txBody>
                    <a:bodyPr/>
                    <a:lstStyle/>
                    <a:p>
                      <a:pPr algn="ctr" fontAlgn="ctr"/>
                      <a:endParaRPr lang="en-US" altLang="zh-CN" sz="2000" b="0" i="0" u="none" strike="noStrike" dirty="0">
                        <a:solidFill>
                          <a:srgbClr val="000000"/>
                        </a:solidFill>
                        <a:effectLst/>
                        <a:latin typeface="+mn-lt"/>
                        <a:ea typeface="等线" panose="02010600030101010101" pitchFamily="2" charset="-122"/>
                      </a:endParaRPr>
                    </a:p>
                  </a:txBody>
                  <a:tcPr marL="7620" marR="7620" marT="7620" marB="0" anchor="ctr"/>
                </a:tc>
                <a:extLst>
                  <a:ext uri="{0D108BD9-81ED-4DB2-BD59-A6C34878D82A}">
                    <a16:rowId xmlns:a16="http://schemas.microsoft.com/office/drawing/2014/main" val="366523088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86841787"/>
              </p:ext>
            </p:extLst>
          </p:nvPr>
        </p:nvGraphicFramePr>
        <p:xfrm>
          <a:off x="6157243" y="1274452"/>
          <a:ext cx="5195341" cy="5311140"/>
        </p:xfrm>
        <a:graphic>
          <a:graphicData uri="http://schemas.openxmlformats.org/drawingml/2006/table">
            <a:tbl>
              <a:tblPr>
                <a:tableStyleId>{5C22544A-7EE6-4342-B048-85BDC9FD1C3A}</a:tableStyleId>
              </a:tblPr>
              <a:tblGrid>
                <a:gridCol w="820317">
                  <a:extLst>
                    <a:ext uri="{9D8B030D-6E8A-4147-A177-3AD203B41FA5}">
                      <a16:colId xmlns:a16="http://schemas.microsoft.com/office/drawing/2014/main" val="564672563"/>
                    </a:ext>
                  </a:extLst>
                </a:gridCol>
                <a:gridCol w="1731780">
                  <a:extLst>
                    <a:ext uri="{9D8B030D-6E8A-4147-A177-3AD203B41FA5}">
                      <a16:colId xmlns:a16="http://schemas.microsoft.com/office/drawing/2014/main" val="203767737"/>
                    </a:ext>
                  </a:extLst>
                </a:gridCol>
                <a:gridCol w="1002610">
                  <a:extLst>
                    <a:ext uri="{9D8B030D-6E8A-4147-A177-3AD203B41FA5}">
                      <a16:colId xmlns:a16="http://schemas.microsoft.com/office/drawing/2014/main" val="3033094524"/>
                    </a:ext>
                  </a:extLst>
                </a:gridCol>
                <a:gridCol w="1640634">
                  <a:extLst>
                    <a:ext uri="{9D8B030D-6E8A-4147-A177-3AD203B41FA5}">
                      <a16:colId xmlns:a16="http://schemas.microsoft.com/office/drawing/2014/main" val="849358622"/>
                    </a:ext>
                  </a:extLst>
                </a:gridCol>
              </a:tblGrid>
              <a:tr h="175260">
                <a:tc>
                  <a:txBody>
                    <a:bodyPr/>
                    <a:lstStyle/>
                    <a:p>
                      <a:pPr algn="ctr" fontAlgn="ctr"/>
                      <a:r>
                        <a:rPr lang="en-US" sz="2000" u="none" strike="noStrike" dirty="0">
                          <a:effectLst/>
                        </a:rPr>
                        <a:t>NO.</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dirty="0">
                          <a:effectLst/>
                        </a:rPr>
                        <a:t>Instruction</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dirty="0" err="1">
                          <a:effectLst/>
                        </a:rPr>
                        <a:t>Addr</a:t>
                      </a:r>
                      <a:r>
                        <a:rPr lang="en-US" sz="2000" u="none" strike="noStrike" dirty="0">
                          <a:effectLst/>
                        </a:rPr>
                        <a:t>.</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dirty="0">
                          <a:effectLst/>
                        </a:rPr>
                        <a:t>Comment</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556511033"/>
                  </a:ext>
                </a:extLst>
              </a:tr>
              <a:tr h="175260">
                <a:tc>
                  <a:txBody>
                    <a:bodyPr/>
                    <a:lstStyle/>
                    <a:p>
                      <a:pPr algn="ctr" fontAlgn="ctr"/>
                      <a:r>
                        <a:rPr lang="en-US" altLang="zh-CN" sz="2000" b="0" i="0" u="none" strike="noStrike" dirty="0">
                          <a:solidFill>
                            <a:srgbClr val="000000"/>
                          </a:solidFill>
                          <a:effectLst/>
                          <a:latin typeface="+mn-lt"/>
                          <a:ea typeface="等线" panose="02010600030101010101" pitchFamily="2" charset="-122"/>
                        </a:rPr>
                        <a:t>16</a:t>
                      </a:r>
                    </a:p>
                  </a:txBody>
                  <a:tcPr marL="7620" marR="7620" marT="7620" marB="0" anchor="ctr"/>
                </a:tc>
                <a:tc>
                  <a:txBody>
                    <a:bodyPr/>
                    <a:lstStyle/>
                    <a:p>
                      <a:pPr algn="ctr" fontAlgn="ctr"/>
                      <a:r>
                        <a:rPr lang="en-US" altLang="zh-CN" sz="2000" u="none" strike="noStrike" dirty="0">
                          <a:effectLst/>
                        </a:rPr>
                        <a:t>00000000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a:solidFill>
                            <a:schemeClr val="dk1"/>
                          </a:solidFill>
                          <a:effectLst/>
                          <a:latin typeface="+mn-lt"/>
                          <a:ea typeface="+mn-ea"/>
                          <a:cs typeface="+mn-cs"/>
                        </a:rPr>
                        <a:t>40</a:t>
                      </a: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223138372"/>
                  </a:ext>
                </a:extLst>
              </a:tr>
              <a:tr h="175260">
                <a:tc>
                  <a:txBody>
                    <a:bodyPr/>
                    <a:lstStyle/>
                    <a:p>
                      <a:pPr algn="ctr" fontAlgn="ctr"/>
                      <a:r>
                        <a:rPr lang="en-US" altLang="zh-CN" sz="2000" b="0" i="0" u="none" strike="noStrike" dirty="0">
                          <a:solidFill>
                            <a:srgbClr val="000000"/>
                          </a:solidFill>
                          <a:effectLst/>
                          <a:latin typeface="+mn-lt"/>
                          <a:ea typeface="等线" panose="02010600030101010101" pitchFamily="2" charset="-122"/>
                        </a:rPr>
                        <a:t>17</a:t>
                      </a:r>
                    </a:p>
                  </a:txBody>
                  <a:tcPr marL="7620" marR="7620" marT="7620" marB="0" anchor="ctr"/>
                </a:tc>
                <a:tc>
                  <a:txBody>
                    <a:bodyPr/>
                    <a:lstStyle/>
                    <a:p>
                      <a:pPr algn="ctr" fontAlgn="ctr"/>
                      <a:r>
                        <a:rPr lang="en-US" altLang="zh-CN" sz="2000" u="none" strike="noStrike" dirty="0">
                          <a:effectLst/>
                        </a:rPr>
                        <a:t>00000000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44</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318506992"/>
                  </a:ext>
                </a:extLst>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18</a:t>
                      </a:r>
                    </a:p>
                  </a:txBody>
                  <a:tcPr marL="7620" marR="7620" marT="7620" marB="0" anchor="ctr"/>
                </a:tc>
                <a:tc>
                  <a:txBody>
                    <a:bodyPr/>
                    <a:lstStyle/>
                    <a:p>
                      <a:pPr algn="ctr" fontAlgn="ctr"/>
                      <a:r>
                        <a:rPr lang="en-US" altLang="zh-CN"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a:solidFill>
                            <a:schemeClr val="dk1"/>
                          </a:solidFill>
                          <a:effectLst/>
                          <a:latin typeface="+mn-lt"/>
                          <a:ea typeface="+mn-ea"/>
                          <a:cs typeface="+mn-cs"/>
                        </a:rPr>
                        <a:t>48</a:t>
                      </a: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780114778"/>
                  </a:ext>
                </a:extLst>
              </a:tr>
              <a:tr h="175260">
                <a:tc>
                  <a:txBody>
                    <a:bodyPr/>
                    <a:lstStyle/>
                    <a:p>
                      <a:pPr algn="ctr" fontAlgn="ctr"/>
                      <a:r>
                        <a:rPr lang="en-US" altLang="zh-CN" sz="2000" b="0" i="0" u="none" strike="noStrike" dirty="0">
                          <a:solidFill>
                            <a:srgbClr val="000000"/>
                          </a:solidFill>
                          <a:effectLst/>
                          <a:latin typeface="+mn-lt"/>
                          <a:ea typeface="等线" panose="02010600030101010101" pitchFamily="2" charset="-122"/>
                        </a:rPr>
                        <a:t>19</a:t>
                      </a:r>
                    </a:p>
                  </a:txBody>
                  <a:tcPr marL="7620" marR="7620" marT="7620" marB="0" anchor="ctr"/>
                </a:tc>
                <a:tc>
                  <a:txBody>
                    <a:bodyPr/>
                    <a:lstStyle/>
                    <a:p>
                      <a:pPr algn="ctr" fontAlgn="ctr"/>
                      <a:r>
                        <a:rPr lang="en-US" altLang="zh-CN"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kern="1200" dirty="0">
                          <a:solidFill>
                            <a:schemeClr val="dk1"/>
                          </a:solidFill>
                          <a:effectLst/>
                          <a:latin typeface="+mn-lt"/>
                          <a:ea typeface="+mn-ea"/>
                          <a:cs typeface="+mn-cs"/>
                        </a:rPr>
                        <a:t>4C</a:t>
                      </a: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589607293"/>
                  </a:ext>
                </a:extLst>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20</a:t>
                      </a:r>
                    </a:p>
                  </a:txBody>
                  <a:tcPr marL="7620" marR="7620" marT="7620" marB="0" anchor="ctr"/>
                </a:tc>
                <a:tc>
                  <a:txBody>
                    <a:bodyPr/>
                    <a:lstStyle/>
                    <a:p>
                      <a:pPr algn="ctr" fontAlgn="ctr"/>
                      <a:r>
                        <a:rPr lang="en-US" altLang="zh-CN" sz="2000" u="none" strike="noStrike" dirty="0">
                          <a:effectLst/>
                        </a:rPr>
                        <a:t>A3000000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a:solidFill>
                            <a:schemeClr val="dk1"/>
                          </a:solidFill>
                          <a:effectLst/>
                          <a:latin typeface="+mn-lt"/>
                          <a:ea typeface="+mn-ea"/>
                          <a:cs typeface="+mn-cs"/>
                        </a:rPr>
                        <a:t>50</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594318678"/>
                  </a:ext>
                </a:extLst>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21</a:t>
                      </a:r>
                    </a:p>
                  </a:txBody>
                  <a:tcPr marL="7620" marR="7620" marT="7620" marB="0" anchor="ctr"/>
                </a:tc>
                <a:tc>
                  <a:txBody>
                    <a:bodyPr/>
                    <a:lstStyle/>
                    <a:p>
                      <a:pPr algn="ctr" fontAlgn="ctr"/>
                      <a:r>
                        <a:rPr lang="en-US" altLang="zh-CN" sz="2000" u="none" strike="noStrike" dirty="0">
                          <a:effectLst/>
                        </a:rPr>
                        <a:t>27000000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54</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1566595846"/>
                  </a:ext>
                </a:extLst>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22</a:t>
                      </a:r>
                    </a:p>
                  </a:txBody>
                  <a:tcPr marL="7620" marR="7620" marT="7620" marB="0" anchor="ctr"/>
                </a:tc>
                <a:tc>
                  <a:txBody>
                    <a:bodyPr/>
                    <a:lstStyle/>
                    <a:p>
                      <a:pPr algn="ctr" fontAlgn="ctr"/>
                      <a:r>
                        <a:rPr lang="en-US" altLang="zh-CN" sz="2000" u="none" strike="noStrike" dirty="0">
                          <a:effectLst/>
                        </a:rPr>
                        <a:t>79000000</a:t>
                      </a:r>
                      <a:endParaRPr lang="en-US" altLang="zh-CN"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58</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142325698"/>
                  </a:ext>
                </a:extLst>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23</a:t>
                      </a:r>
                    </a:p>
                  </a:txBody>
                  <a:tcPr marL="7620" marR="7620" marT="7620" marB="0" anchor="ctr"/>
                </a:tc>
                <a:tc>
                  <a:txBody>
                    <a:bodyPr/>
                    <a:lstStyle/>
                    <a:p>
                      <a:pPr algn="ctr" fontAlgn="ctr"/>
                      <a:r>
                        <a:rPr lang="en-US" sz="2000" u="none" strike="noStrike" dirty="0">
                          <a:effectLst/>
                        </a:rPr>
                        <a:t>15100000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kern="1200" dirty="0">
                          <a:solidFill>
                            <a:schemeClr val="dk1"/>
                          </a:solidFill>
                          <a:effectLst/>
                          <a:latin typeface="+mn-lt"/>
                          <a:ea typeface="+mn-ea"/>
                          <a:cs typeface="+mn-cs"/>
                        </a:rPr>
                        <a:t>5C</a:t>
                      </a: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069444490"/>
                  </a:ext>
                </a:extLst>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24</a:t>
                      </a:r>
                    </a:p>
                  </a:txBody>
                  <a:tcPr marL="7620" marR="7620" marT="7620" marB="0" anchor="ctr"/>
                </a:tc>
                <a:tc>
                  <a:txBody>
                    <a:bodyPr/>
                    <a:lstStyle/>
                    <a:p>
                      <a:pPr algn="ctr" fontAlgn="ctr"/>
                      <a:r>
                        <a:rPr lang="en-US" altLang="zh-CN"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60</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7204817"/>
                  </a:ext>
                </a:extLst>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25</a:t>
                      </a:r>
                    </a:p>
                  </a:txBody>
                  <a:tcPr marL="7620" marR="7620" marT="7620" marB="0" anchor="ctr"/>
                </a:tc>
                <a:tc>
                  <a:txBody>
                    <a:bodyPr/>
                    <a:lstStyle/>
                    <a:p>
                      <a:pPr algn="ctr" fontAlgn="ctr"/>
                      <a:r>
                        <a:rPr lang="en-US" altLang="zh-CN"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64</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2361711208"/>
                  </a:ext>
                </a:extLst>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26</a:t>
                      </a:r>
                    </a:p>
                  </a:txBody>
                  <a:tcPr marL="7620" marR="7620" marT="7620" marB="0" anchor="ctr"/>
                </a:tc>
                <a:tc>
                  <a:txBody>
                    <a:bodyPr/>
                    <a:lstStyle/>
                    <a:p>
                      <a:pPr algn="ctr" fontAlgn="ctr"/>
                      <a:r>
                        <a:rPr lang="en-US" altLang="zh-CN"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68</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00570582"/>
                  </a:ext>
                </a:extLst>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27</a:t>
                      </a:r>
                    </a:p>
                  </a:txBody>
                  <a:tcPr marL="7620" marR="7620" marT="7620" marB="0" anchor="ctr"/>
                </a:tc>
                <a:tc>
                  <a:txBody>
                    <a:bodyPr/>
                    <a:lstStyle/>
                    <a:p>
                      <a:pPr algn="ctr" fontAlgn="ctr"/>
                      <a:r>
                        <a:rPr lang="en-US" altLang="zh-CN"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sz="2000" u="none" strike="noStrike" kern="1200" dirty="0">
                          <a:solidFill>
                            <a:schemeClr val="dk1"/>
                          </a:solidFill>
                          <a:effectLst/>
                          <a:latin typeface="+mn-lt"/>
                          <a:ea typeface="+mn-ea"/>
                          <a:cs typeface="+mn-cs"/>
                        </a:rPr>
                        <a:t>6C</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63196688"/>
                  </a:ext>
                </a:extLst>
              </a:tr>
              <a:tr h="175260">
                <a:tc>
                  <a:txBody>
                    <a:bodyPr/>
                    <a:lstStyle/>
                    <a:p>
                      <a:pPr algn="ctr" fontAlgn="ctr"/>
                      <a:r>
                        <a:rPr lang="en-US" altLang="zh-CN" sz="2000" b="0" i="0" u="none" strike="noStrike">
                          <a:solidFill>
                            <a:srgbClr val="000000"/>
                          </a:solidFill>
                          <a:effectLst/>
                          <a:latin typeface="+mn-lt"/>
                          <a:ea typeface="等线" panose="02010600030101010101" pitchFamily="2" charset="-122"/>
                        </a:rPr>
                        <a:t>28</a:t>
                      </a:r>
                    </a:p>
                  </a:txBody>
                  <a:tcPr marL="7620" marR="7620" marT="7620" marB="0" anchor="ctr"/>
                </a:tc>
                <a:tc>
                  <a:txBody>
                    <a:bodyPr/>
                    <a:lstStyle/>
                    <a:p>
                      <a:pPr algn="ctr" fontAlgn="ctr"/>
                      <a:r>
                        <a:rPr lang="en-US" altLang="zh-CN"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70</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188868794"/>
                  </a:ext>
                </a:extLst>
              </a:tr>
              <a:tr h="175260">
                <a:tc>
                  <a:txBody>
                    <a:bodyPr/>
                    <a:lstStyle/>
                    <a:p>
                      <a:pPr algn="ctr" fontAlgn="ctr"/>
                      <a:r>
                        <a:rPr lang="en-US" altLang="zh-CN" sz="2000" b="0" i="0" u="none" strike="noStrike" dirty="0">
                          <a:solidFill>
                            <a:srgbClr val="000000"/>
                          </a:solidFill>
                          <a:effectLst/>
                          <a:latin typeface="+mn-lt"/>
                          <a:ea typeface="等线" panose="02010600030101010101" pitchFamily="2" charset="-122"/>
                        </a:rPr>
                        <a:t>29</a:t>
                      </a:r>
                    </a:p>
                  </a:txBody>
                  <a:tcPr marL="7620" marR="7620" marT="7620" marB="0" anchor="ctr"/>
                </a:tc>
                <a:tc>
                  <a:txBody>
                    <a:bodyPr/>
                    <a:lstStyle/>
                    <a:p>
                      <a:pPr algn="ctr" fontAlgn="ctr"/>
                      <a:r>
                        <a:rPr lang="en-US" altLang="zh-CN"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74</a:t>
                      </a:r>
                    </a:p>
                  </a:txBody>
                  <a:tcPr marL="7620" marR="7620" marT="7620" marB="0" anchor="ctr"/>
                </a:tc>
                <a:tc>
                  <a:txBody>
                    <a:bodyPr/>
                    <a:lstStyle/>
                    <a:p>
                      <a:pPr algn="l" fontAlgn="ctr"/>
                      <a:r>
                        <a:rPr lang="zh-CN" altLang="en-US" sz="2000" u="none" strike="noStrike">
                          <a:effectLst/>
                        </a:rPr>
                        <a:t>　</a:t>
                      </a:r>
                      <a:endParaRPr lang="zh-CN" altLang="en-US" sz="2000" b="0" i="0" u="none" strike="noStrike">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4202933886"/>
                  </a:ext>
                </a:extLst>
              </a:tr>
              <a:tr h="175260">
                <a:tc>
                  <a:txBody>
                    <a:bodyPr/>
                    <a:lstStyle/>
                    <a:p>
                      <a:pPr algn="ctr" fontAlgn="ctr"/>
                      <a:r>
                        <a:rPr lang="en-US" altLang="zh-CN" sz="2000" b="0" i="0" u="none" strike="noStrike" dirty="0">
                          <a:solidFill>
                            <a:srgbClr val="000000"/>
                          </a:solidFill>
                          <a:effectLst/>
                          <a:latin typeface="+mn-lt"/>
                          <a:ea typeface="等线" panose="02010600030101010101" pitchFamily="2" charset="-122"/>
                        </a:rPr>
                        <a:t>30</a:t>
                      </a:r>
                    </a:p>
                  </a:txBody>
                  <a:tcPr marL="7620" marR="7620" marT="7620" marB="0" anchor="ctr"/>
                </a:tc>
                <a:tc>
                  <a:txBody>
                    <a:bodyPr/>
                    <a:lstStyle/>
                    <a:p>
                      <a:pPr algn="ctr" fontAlgn="ctr"/>
                      <a:r>
                        <a:rPr lang="en-US" altLang="zh-CN"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78</a:t>
                      </a:r>
                    </a:p>
                  </a:txBody>
                  <a:tcPr marL="7620" marR="7620" marT="7620" marB="0" anchor="ctr"/>
                </a:tc>
                <a:tc>
                  <a:txBody>
                    <a:bodyPr/>
                    <a:lstStyle/>
                    <a:p>
                      <a:pPr algn="l" fontAlgn="ctr"/>
                      <a:r>
                        <a:rPr lang="zh-CN" altLang="en-US" sz="2000" u="none" strike="noStrike" dirty="0">
                          <a:effectLst/>
                        </a:rPr>
                        <a:t>　</a:t>
                      </a: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3351826405"/>
                  </a:ext>
                </a:extLst>
              </a:tr>
              <a:tr h="175260">
                <a:tc>
                  <a:txBody>
                    <a:bodyPr/>
                    <a:lstStyle/>
                    <a:p>
                      <a:pPr algn="ctr" fontAlgn="ctr"/>
                      <a:r>
                        <a:rPr lang="en-US" altLang="zh-CN" sz="2000" b="0" i="0" u="none" strike="noStrike" dirty="0">
                          <a:solidFill>
                            <a:srgbClr val="000000"/>
                          </a:solidFill>
                          <a:effectLst/>
                          <a:latin typeface="+mn-lt"/>
                          <a:ea typeface="等线" panose="02010600030101010101" pitchFamily="2" charset="-122"/>
                        </a:rPr>
                        <a:t>31</a:t>
                      </a:r>
                    </a:p>
                  </a:txBody>
                  <a:tcPr marL="7620" marR="7620" marT="7620" marB="0" anchor="ctr"/>
                </a:tc>
                <a:tc>
                  <a:txBody>
                    <a:bodyPr/>
                    <a:lstStyle/>
                    <a:p>
                      <a:pPr algn="ctr" fontAlgn="ctr"/>
                      <a:r>
                        <a:rPr lang="en-US" altLang="zh-CN" sz="2000" u="none" strike="noStrike" dirty="0">
                          <a:effectLst/>
                        </a:rPr>
                        <a:t>00000000</a:t>
                      </a:r>
                      <a:endParaRPr 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tc>
                  <a:txBody>
                    <a:bodyPr/>
                    <a:lstStyle/>
                    <a:p>
                      <a:pPr algn="ctr" fontAlgn="ctr"/>
                      <a:r>
                        <a:rPr lang="en-US" altLang="zh-CN" sz="2000" u="none" strike="noStrike" kern="1200" dirty="0">
                          <a:solidFill>
                            <a:schemeClr val="dk1"/>
                          </a:solidFill>
                          <a:effectLst/>
                          <a:latin typeface="+mn-lt"/>
                          <a:ea typeface="+mn-ea"/>
                          <a:cs typeface="+mn-cs"/>
                        </a:rPr>
                        <a:t>7C</a:t>
                      </a:r>
                    </a:p>
                  </a:txBody>
                  <a:tcPr marL="7620" marR="7620" marT="7620" marB="0" anchor="ctr"/>
                </a:tc>
                <a:tc>
                  <a:txBody>
                    <a:bodyPr/>
                    <a:lstStyle/>
                    <a:p>
                      <a:pPr algn="l" fontAlgn="ctr"/>
                      <a:endParaRPr lang="zh-CN" altLang="en-US" sz="20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tc>
                <a:extLst>
                  <a:ext uri="{0D108BD9-81ED-4DB2-BD59-A6C34878D82A}">
                    <a16:rowId xmlns:a16="http://schemas.microsoft.com/office/drawing/2014/main" val="755689943"/>
                  </a:ext>
                </a:extLst>
              </a:tr>
            </a:tbl>
          </a:graphicData>
        </a:graphic>
      </p:graphicFrame>
    </p:spTree>
    <p:extLst>
      <p:ext uri="{BB962C8B-B14F-4D97-AF65-F5344CB8AC3E}">
        <p14:creationId xmlns:p14="http://schemas.microsoft.com/office/powerpoint/2010/main" val="1426327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charset="-122"/>
              </a:rPr>
              <a:t>Test Bench </a:t>
            </a:r>
          </a:p>
        </p:txBody>
      </p:sp>
      <p:sp>
        <p:nvSpPr>
          <p:cNvPr id="7" name="Rectangle 6"/>
          <p:cNvSpPr/>
          <p:nvPr/>
        </p:nvSpPr>
        <p:spPr>
          <a:xfrm>
            <a:off x="2520280" y="1340768"/>
            <a:ext cx="6096000" cy="5016758"/>
          </a:xfrm>
          <a:prstGeom prst="rect">
            <a:avLst/>
          </a:prstGeom>
        </p:spPr>
        <p:txBody>
          <a:bodyPr>
            <a:spAutoFit/>
          </a:bodyPr>
          <a:lstStyle/>
          <a:p>
            <a:r>
              <a:rPr lang="zh-CN" altLang="en-US" sz="2000" dirty="0"/>
              <a:t> RV32core core(</a:t>
            </a:r>
          </a:p>
          <a:p>
            <a:r>
              <a:rPr lang="zh-CN" altLang="en-US" sz="2000" dirty="0"/>
              <a:t>        .debug_en(1'b0),</a:t>
            </a:r>
          </a:p>
          <a:p>
            <a:r>
              <a:rPr lang="zh-CN" altLang="en-US" sz="2000" dirty="0"/>
              <a:t>        .debug_step(1'b0),</a:t>
            </a:r>
          </a:p>
          <a:p>
            <a:r>
              <a:rPr lang="zh-CN" altLang="en-US" sz="2000" dirty="0"/>
              <a:t>        .debug_addr(7'b0),</a:t>
            </a:r>
          </a:p>
          <a:p>
            <a:r>
              <a:rPr lang="zh-CN" altLang="en-US" sz="2000" dirty="0"/>
              <a:t>        .debug_data(),</a:t>
            </a:r>
          </a:p>
          <a:p>
            <a:r>
              <a:rPr lang="zh-CN" altLang="en-US" sz="2000" dirty="0"/>
              <a:t>        .clk(clk),</a:t>
            </a:r>
          </a:p>
          <a:p>
            <a:r>
              <a:rPr lang="zh-CN" altLang="en-US" sz="2000" dirty="0"/>
              <a:t>        .rst(rst),</a:t>
            </a:r>
          </a:p>
          <a:p>
            <a:r>
              <a:rPr lang="zh-CN" altLang="en-US" sz="2000" dirty="0"/>
              <a:t>        .interrupter(1'b0)</a:t>
            </a:r>
          </a:p>
          <a:p>
            <a:r>
              <a:rPr lang="zh-CN" altLang="en-US" sz="2000" dirty="0"/>
              <a:t>    );</a:t>
            </a:r>
          </a:p>
          <a:p>
            <a:endParaRPr lang="zh-CN" altLang="en-US" sz="2000" dirty="0"/>
          </a:p>
          <a:p>
            <a:r>
              <a:rPr lang="zh-CN" altLang="en-US" sz="2000" dirty="0"/>
              <a:t>    initial begin</a:t>
            </a:r>
          </a:p>
          <a:p>
            <a:r>
              <a:rPr lang="zh-CN" altLang="en-US" sz="2000" dirty="0"/>
              <a:t>        clk = 0;</a:t>
            </a:r>
          </a:p>
          <a:p>
            <a:r>
              <a:rPr lang="zh-CN" altLang="en-US" sz="2000" dirty="0"/>
              <a:t>        rst = 1;</a:t>
            </a:r>
          </a:p>
          <a:p>
            <a:r>
              <a:rPr lang="zh-CN" altLang="en-US" sz="2000" dirty="0"/>
              <a:t>        #2 rst = 0;</a:t>
            </a:r>
          </a:p>
          <a:p>
            <a:r>
              <a:rPr lang="zh-CN" altLang="en-US" sz="2000" dirty="0"/>
              <a:t>    end</a:t>
            </a:r>
          </a:p>
          <a:p>
            <a:r>
              <a:rPr lang="zh-CN" altLang="en-US" sz="2000" dirty="0"/>
              <a:t>    always #1 clk = ~clk;</a:t>
            </a:r>
          </a:p>
        </p:txBody>
      </p:sp>
    </p:spTree>
    <p:extLst>
      <p:ext uri="{BB962C8B-B14F-4D97-AF65-F5344CB8AC3E}">
        <p14:creationId xmlns:p14="http://schemas.microsoft.com/office/powerpoint/2010/main" val="5337422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charset="-122"/>
              </a:rPr>
              <a:t>Simulation (1)</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556792"/>
            <a:ext cx="11712624" cy="3604900"/>
          </a:xfrm>
          <a:prstGeom prst="rect">
            <a:avLst/>
          </a:prstGeom>
        </p:spPr>
      </p:pic>
    </p:spTree>
    <p:extLst>
      <p:ext uri="{BB962C8B-B14F-4D97-AF65-F5344CB8AC3E}">
        <p14:creationId xmlns:p14="http://schemas.microsoft.com/office/powerpoint/2010/main" val="1038462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charset="-122"/>
              </a:rPr>
              <a:t>Simulation (2)</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628800"/>
            <a:ext cx="11809312" cy="3471002"/>
          </a:xfrm>
          <a:prstGeom prst="rect">
            <a:avLst/>
          </a:prstGeom>
        </p:spPr>
      </p:pic>
    </p:spTree>
    <p:extLst>
      <p:ext uri="{BB962C8B-B14F-4D97-AF65-F5344CB8AC3E}">
        <p14:creationId xmlns:p14="http://schemas.microsoft.com/office/powerpoint/2010/main" val="3222399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charset="-122"/>
              </a:rPr>
              <a:t>Simulation (3)</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6" y="1669820"/>
            <a:ext cx="11928648" cy="3442362"/>
          </a:xfrm>
          <a:prstGeom prst="rect">
            <a:avLst/>
          </a:prstGeom>
        </p:spPr>
      </p:pic>
    </p:spTree>
    <p:extLst>
      <p:ext uri="{BB962C8B-B14F-4D97-AF65-F5344CB8AC3E}">
        <p14:creationId xmlns:p14="http://schemas.microsoft.com/office/powerpoint/2010/main" val="42775914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charset="-122"/>
              </a:rPr>
              <a:t>Simulation (4)</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6" y="1648032"/>
            <a:ext cx="11928648" cy="3484998"/>
          </a:xfrm>
          <a:prstGeom prst="rect">
            <a:avLst/>
          </a:prstGeom>
        </p:spPr>
      </p:pic>
    </p:spTree>
    <p:extLst>
      <p:ext uri="{BB962C8B-B14F-4D97-AF65-F5344CB8AC3E}">
        <p14:creationId xmlns:p14="http://schemas.microsoft.com/office/powerpoint/2010/main" val="26209801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charset="-122"/>
              </a:rPr>
              <a:t>Simulation (5)</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6" y="1670799"/>
            <a:ext cx="11856640" cy="3419677"/>
          </a:xfrm>
          <a:prstGeom prst="rect">
            <a:avLst/>
          </a:prstGeom>
        </p:spPr>
      </p:pic>
    </p:spTree>
    <p:extLst>
      <p:ext uri="{BB962C8B-B14F-4D97-AF65-F5344CB8AC3E}">
        <p14:creationId xmlns:p14="http://schemas.microsoft.com/office/powerpoint/2010/main" val="4163564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charset="-122"/>
              </a:rPr>
              <a:t>Simulation (6)</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6" y="1681955"/>
            <a:ext cx="11928648" cy="3418616"/>
          </a:xfrm>
          <a:prstGeom prst="rect">
            <a:avLst/>
          </a:prstGeom>
        </p:spPr>
      </p:pic>
    </p:spTree>
    <p:extLst>
      <p:ext uri="{BB962C8B-B14F-4D97-AF65-F5344CB8AC3E}">
        <p14:creationId xmlns:p14="http://schemas.microsoft.com/office/powerpoint/2010/main" val="3102476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charset="-122"/>
              </a:rPr>
              <a:t>Simulation (7)</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6" y="1556792"/>
            <a:ext cx="11928648" cy="3412919"/>
          </a:xfrm>
          <a:prstGeom prst="rect">
            <a:avLst/>
          </a:prstGeom>
        </p:spPr>
      </p:pic>
    </p:spTree>
    <p:extLst>
      <p:ext uri="{BB962C8B-B14F-4D97-AF65-F5344CB8AC3E}">
        <p14:creationId xmlns:p14="http://schemas.microsoft.com/office/powerpoint/2010/main" val="2197358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pitchFamily="2" charset="-122"/>
              </a:rPr>
              <a:t>Experiment Task</a:t>
            </a:r>
          </a:p>
        </p:txBody>
      </p:sp>
      <p:sp>
        <p:nvSpPr>
          <p:cNvPr id="7171" name="Rectangle 3"/>
          <p:cNvSpPr>
            <a:spLocks noGrp="1" noChangeArrowheads="1"/>
          </p:cNvSpPr>
          <p:nvPr>
            <p:ph type="body" idx="1"/>
          </p:nvPr>
        </p:nvSpPr>
        <p:spPr/>
        <p:txBody>
          <a:bodyPr/>
          <a:lstStyle/>
          <a:p>
            <a:pPr>
              <a:lnSpc>
                <a:spcPct val="100000"/>
              </a:lnSpc>
              <a:spcBef>
                <a:spcPts val="672"/>
              </a:spcBef>
              <a:buFontTx/>
              <a:buChar char="•"/>
            </a:pPr>
            <a:r>
              <a:rPr lang="en-US" altLang="zh-CN" sz="3200" dirty="0">
                <a:latin typeface="+mn-lt"/>
                <a:ea typeface="宋体" pitchFamily="2" charset="-122"/>
              </a:rPr>
              <a:t>Design of Pipelined CPU supporting exception &amp; interrupt.</a:t>
            </a:r>
          </a:p>
          <a:p>
            <a:pPr lvl="1">
              <a:spcBef>
                <a:spcPts val="672"/>
              </a:spcBef>
              <a:buFontTx/>
              <a:buChar char="–"/>
            </a:pPr>
            <a:r>
              <a:rPr lang="en-US" altLang="zh-CN" sz="2800" dirty="0">
                <a:latin typeface="+mn-lt"/>
                <a:ea typeface="宋体" pitchFamily="2" charset="-122"/>
              </a:rPr>
              <a:t>Design </a:t>
            </a:r>
            <a:r>
              <a:rPr lang="en-US" altLang="zh-CN" sz="2800" dirty="0" err="1">
                <a:solidFill>
                  <a:srgbClr val="FF0000"/>
                </a:solidFill>
                <a:latin typeface="+mn-lt"/>
                <a:ea typeface="宋体" pitchFamily="2" charset="-122"/>
              </a:rPr>
              <a:t>datapath</a:t>
            </a:r>
            <a:endParaRPr lang="en-US" altLang="zh-CN" sz="2800" dirty="0">
              <a:latin typeface="+mn-lt"/>
              <a:ea typeface="宋体" pitchFamily="2" charset="-122"/>
            </a:endParaRPr>
          </a:p>
          <a:p>
            <a:pPr lvl="1">
              <a:spcBef>
                <a:spcPts val="672"/>
              </a:spcBef>
              <a:buFontTx/>
              <a:buChar char="–"/>
            </a:pPr>
            <a:r>
              <a:rPr lang="en-US" altLang="zh-CN" sz="2800" dirty="0">
                <a:latin typeface="+mn-lt"/>
                <a:ea typeface="宋体" pitchFamily="2" charset="-122"/>
              </a:rPr>
              <a:t>Design </a:t>
            </a:r>
            <a:r>
              <a:rPr lang="en-US" altLang="zh-CN" sz="2800" dirty="0">
                <a:solidFill>
                  <a:srgbClr val="FF0000"/>
                </a:solidFill>
                <a:latin typeface="+mn-lt"/>
                <a:ea typeface="宋体" pitchFamily="2" charset="-122"/>
              </a:rPr>
              <a:t>Co-processor &amp; Controller</a:t>
            </a:r>
            <a:endParaRPr lang="en-US" altLang="zh-CN" sz="2800" dirty="0">
              <a:latin typeface="+mn-lt"/>
              <a:ea typeface="宋体" pitchFamily="2" charset="-122"/>
            </a:endParaRPr>
          </a:p>
          <a:p>
            <a:pPr>
              <a:lnSpc>
                <a:spcPct val="100000"/>
              </a:lnSpc>
              <a:spcBef>
                <a:spcPts val="672"/>
              </a:spcBef>
              <a:buFontTx/>
              <a:buChar char="•"/>
            </a:pPr>
            <a:endParaRPr lang="en-US" altLang="zh-CN" sz="3200" dirty="0">
              <a:solidFill>
                <a:srgbClr val="FF0000"/>
              </a:solidFill>
              <a:latin typeface="+mn-lt"/>
              <a:ea typeface="宋体" pitchFamily="2" charset="-122"/>
            </a:endParaRPr>
          </a:p>
          <a:p>
            <a:pPr>
              <a:lnSpc>
                <a:spcPct val="100000"/>
              </a:lnSpc>
              <a:spcBef>
                <a:spcPts val="672"/>
              </a:spcBef>
              <a:buFontTx/>
              <a:buChar char="•"/>
            </a:pPr>
            <a:r>
              <a:rPr lang="en-US" altLang="zh-CN" sz="3200" dirty="0">
                <a:solidFill>
                  <a:srgbClr val="FF0000"/>
                </a:solidFill>
                <a:latin typeface="+mn-lt"/>
                <a:ea typeface="宋体" pitchFamily="2" charset="-122"/>
              </a:rPr>
              <a:t>Verify the Pipelined CPU with program</a:t>
            </a:r>
            <a:r>
              <a:rPr lang="en-US" altLang="zh-CN" sz="3200" dirty="0">
                <a:latin typeface="+mn-lt"/>
                <a:ea typeface="宋体" pitchFamily="2" charset="-122"/>
              </a:rPr>
              <a:t> and observe the execution of program</a:t>
            </a:r>
          </a:p>
        </p:txBody>
      </p:sp>
    </p:spTree>
    <p:extLst>
      <p:ext uri="{BB962C8B-B14F-4D97-AF65-F5344CB8AC3E}">
        <p14:creationId xmlns:p14="http://schemas.microsoft.com/office/powerpoint/2010/main" val="42026191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charset="-122"/>
              </a:rPr>
              <a:t>Simulation (8)</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08" y="1484784"/>
            <a:ext cx="11928648" cy="3455469"/>
          </a:xfrm>
          <a:prstGeom prst="rect">
            <a:avLst/>
          </a:prstGeom>
        </p:spPr>
      </p:pic>
    </p:spTree>
    <p:extLst>
      <p:ext uri="{BB962C8B-B14F-4D97-AF65-F5344CB8AC3E}">
        <p14:creationId xmlns:p14="http://schemas.microsoft.com/office/powerpoint/2010/main" val="900539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charset="-122"/>
              </a:rPr>
              <a:t>Simulation (9)</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36" y="1484784"/>
            <a:ext cx="11928648" cy="3371139"/>
          </a:xfrm>
          <a:prstGeom prst="rect">
            <a:avLst/>
          </a:prstGeom>
        </p:spPr>
      </p:pic>
    </p:spTree>
    <p:extLst>
      <p:ext uri="{BB962C8B-B14F-4D97-AF65-F5344CB8AC3E}">
        <p14:creationId xmlns:p14="http://schemas.microsoft.com/office/powerpoint/2010/main" val="1301843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charset="-122"/>
              </a:rPr>
              <a:t>Checkpoints</a:t>
            </a:r>
          </a:p>
        </p:txBody>
      </p:sp>
      <p:sp>
        <p:nvSpPr>
          <p:cNvPr id="19459" name="Rectangle 3"/>
          <p:cNvSpPr>
            <a:spLocks noGrp="1" noChangeArrowheads="1"/>
          </p:cNvSpPr>
          <p:nvPr>
            <p:ph type="body" idx="1"/>
          </p:nvPr>
        </p:nvSpPr>
        <p:spPr>
          <a:xfrm>
            <a:off x="623392" y="1412776"/>
            <a:ext cx="10945216" cy="4800600"/>
          </a:xfrm>
        </p:spPr>
        <p:txBody>
          <a:bodyPr>
            <a:noAutofit/>
          </a:bodyPr>
          <a:lstStyle/>
          <a:p>
            <a:pPr eaLnBrk="1" hangingPunct="1">
              <a:lnSpc>
                <a:spcPct val="100000"/>
              </a:lnSpc>
              <a:buFont typeface="Arial" pitchFamily="34" charset="0"/>
              <a:buChar char="•"/>
            </a:pPr>
            <a:r>
              <a:rPr lang="en-US" altLang="zh-CN" sz="2800" dirty="0">
                <a:solidFill>
                  <a:srgbClr val="19A1FD"/>
                </a:solidFill>
                <a:latin typeface="+mn-lt"/>
                <a:ea typeface="宋体" charset="-122"/>
              </a:rPr>
              <a:t>CP 1:  </a:t>
            </a:r>
          </a:p>
          <a:p>
            <a:pPr marL="457200" lvl="1" indent="0">
              <a:buNone/>
            </a:pPr>
            <a:r>
              <a:rPr lang="en-US" altLang="zh-CN" sz="3200" dirty="0">
                <a:latin typeface="+mn-lt"/>
                <a:ea typeface="宋体" charset="-122"/>
              </a:rPr>
              <a:t>Waveform Simulation of the Pipelined CPU with the verification program</a:t>
            </a:r>
          </a:p>
          <a:p>
            <a:pPr marL="457200" lvl="1" indent="0">
              <a:buNone/>
            </a:pPr>
            <a:endParaRPr lang="en-US" altLang="zh-CN" sz="3200" dirty="0">
              <a:latin typeface="+mn-lt"/>
              <a:ea typeface="宋体" charset="-122"/>
            </a:endParaRPr>
          </a:p>
          <a:p>
            <a:pPr eaLnBrk="1" hangingPunct="1">
              <a:lnSpc>
                <a:spcPct val="100000"/>
              </a:lnSpc>
              <a:buFont typeface="Arial" pitchFamily="34" charset="0"/>
              <a:buChar char="•"/>
            </a:pPr>
            <a:r>
              <a:rPr lang="en-US" altLang="zh-CN" sz="2800" dirty="0">
                <a:solidFill>
                  <a:srgbClr val="19A1FD"/>
                </a:solidFill>
                <a:latin typeface="+mn-lt"/>
                <a:ea typeface="宋体" charset="-122"/>
              </a:rPr>
              <a:t>CP 2: </a:t>
            </a:r>
          </a:p>
          <a:p>
            <a:pPr marL="457200" lvl="1" indent="0">
              <a:buNone/>
            </a:pPr>
            <a:r>
              <a:rPr lang="en-US" altLang="zh-CN" sz="3200" dirty="0">
                <a:latin typeface="+mn-lt"/>
                <a:ea typeface="宋体" charset="-122"/>
              </a:rPr>
              <a:t>FPGA Implementation of the Pipelined CPU with the verification program</a:t>
            </a:r>
          </a:p>
        </p:txBody>
      </p:sp>
    </p:spTree>
    <p:extLst>
      <p:ext uri="{BB962C8B-B14F-4D97-AF65-F5344CB8AC3E}">
        <p14:creationId xmlns:p14="http://schemas.microsoft.com/office/powerpoint/2010/main" val="24523763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charset="-122"/>
              </a:rPr>
              <a:t>Bonus</a:t>
            </a:r>
          </a:p>
        </p:txBody>
      </p:sp>
      <p:sp>
        <p:nvSpPr>
          <p:cNvPr id="19459" name="Rectangle 3"/>
          <p:cNvSpPr>
            <a:spLocks noGrp="1" noChangeArrowheads="1"/>
          </p:cNvSpPr>
          <p:nvPr>
            <p:ph type="body" idx="1"/>
          </p:nvPr>
        </p:nvSpPr>
        <p:spPr>
          <a:xfrm>
            <a:off x="623392" y="1412776"/>
            <a:ext cx="10945216" cy="4800600"/>
          </a:xfrm>
        </p:spPr>
        <p:txBody>
          <a:bodyPr>
            <a:noAutofit/>
          </a:bodyPr>
          <a:lstStyle/>
          <a:p>
            <a:pPr eaLnBrk="1" hangingPunct="1">
              <a:lnSpc>
                <a:spcPct val="100000"/>
              </a:lnSpc>
              <a:buFont typeface="Arial" pitchFamily="34" charset="0"/>
              <a:buChar char="•"/>
            </a:pPr>
            <a:r>
              <a:rPr lang="zh-CN" altLang="en-US" sz="2800" dirty="0">
                <a:solidFill>
                  <a:srgbClr val="19A1FD"/>
                </a:solidFill>
                <a:latin typeface="+mn-lt"/>
                <a:ea typeface="宋体" charset="-122"/>
              </a:rPr>
              <a:t>实现其他的异常类型支持，并通过修改测试代码验证。</a:t>
            </a:r>
            <a:endParaRPr lang="en-US" altLang="zh-CN" sz="2800" dirty="0">
              <a:solidFill>
                <a:srgbClr val="19A1FD"/>
              </a:solidFill>
              <a:latin typeface="+mn-lt"/>
              <a:ea typeface="宋体" charset="-122"/>
            </a:endParaRPr>
          </a:p>
          <a:p>
            <a:pPr eaLnBrk="1" hangingPunct="1">
              <a:lnSpc>
                <a:spcPct val="100000"/>
              </a:lnSpc>
              <a:buFont typeface="Arial" pitchFamily="34" charset="0"/>
              <a:buChar char="•"/>
            </a:pPr>
            <a:endParaRPr lang="en-US" altLang="zh-CN" sz="2800" dirty="0">
              <a:solidFill>
                <a:srgbClr val="19A1FD"/>
              </a:solidFill>
              <a:latin typeface="+mn-lt"/>
              <a:ea typeface="宋体" charset="-122"/>
            </a:endParaRPr>
          </a:p>
          <a:p>
            <a:pPr>
              <a:lnSpc>
                <a:spcPct val="100000"/>
              </a:lnSpc>
              <a:buFont typeface="Arial" pitchFamily="34" charset="0"/>
              <a:buChar char="•"/>
            </a:pPr>
            <a:r>
              <a:rPr lang="zh-CN" altLang="en-US" sz="2800" dirty="0">
                <a:solidFill>
                  <a:srgbClr val="19A1FD"/>
                </a:solidFill>
                <a:latin typeface="+mn-lt"/>
                <a:ea typeface="宋体" charset="-122"/>
              </a:rPr>
              <a:t>我们在异常</a:t>
            </a:r>
            <a:r>
              <a:rPr lang="en-US" altLang="zh-CN" sz="2800" dirty="0">
                <a:solidFill>
                  <a:srgbClr val="19A1FD"/>
                </a:solidFill>
                <a:latin typeface="+mn-lt"/>
                <a:ea typeface="宋体" charset="-122"/>
              </a:rPr>
              <a:t>/</a:t>
            </a:r>
            <a:r>
              <a:rPr lang="zh-CN" altLang="en-US" sz="2800" dirty="0">
                <a:solidFill>
                  <a:srgbClr val="19A1FD"/>
                </a:solidFill>
                <a:latin typeface="+mn-lt"/>
                <a:ea typeface="宋体" charset="-122"/>
              </a:rPr>
              <a:t>中断中关闭了中断使能，能否实现嵌套中断？</a:t>
            </a:r>
            <a:endParaRPr lang="en-US" altLang="zh-CN" sz="2800" dirty="0">
              <a:solidFill>
                <a:srgbClr val="19A1FD"/>
              </a:solidFill>
              <a:latin typeface="+mn-lt"/>
              <a:ea typeface="宋体" charset="-122"/>
            </a:endParaRPr>
          </a:p>
          <a:p>
            <a:pPr>
              <a:lnSpc>
                <a:spcPct val="100000"/>
              </a:lnSpc>
              <a:buFont typeface="Arial" pitchFamily="34" charset="0"/>
              <a:buChar char="•"/>
            </a:pPr>
            <a:endParaRPr lang="en-US" altLang="zh-CN" sz="2800" dirty="0">
              <a:solidFill>
                <a:srgbClr val="19A1FD"/>
              </a:solidFill>
              <a:latin typeface="+mn-lt"/>
              <a:ea typeface="宋体" charset="-122"/>
            </a:endParaRPr>
          </a:p>
          <a:p>
            <a:pPr>
              <a:lnSpc>
                <a:spcPct val="100000"/>
              </a:lnSpc>
              <a:buFont typeface="Arial" pitchFamily="34" charset="0"/>
              <a:buChar char="•"/>
            </a:pPr>
            <a:r>
              <a:rPr lang="zh-CN" altLang="en-US" sz="2800" dirty="0">
                <a:solidFill>
                  <a:srgbClr val="19A1FD"/>
                </a:solidFill>
                <a:latin typeface="+mn-lt"/>
                <a:ea typeface="宋体" charset="-122"/>
              </a:rPr>
              <a:t>我们的异常检测发生在</a:t>
            </a:r>
            <a:r>
              <a:rPr lang="en-US" altLang="zh-CN" sz="2800" dirty="0">
                <a:solidFill>
                  <a:srgbClr val="19A1FD"/>
                </a:solidFill>
                <a:latin typeface="+mn-lt"/>
                <a:ea typeface="宋体" charset="-122"/>
              </a:rPr>
              <a:t>WB</a:t>
            </a:r>
            <a:r>
              <a:rPr lang="zh-CN" altLang="en-US" sz="2800" dirty="0">
                <a:solidFill>
                  <a:srgbClr val="19A1FD"/>
                </a:solidFill>
                <a:latin typeface="+mn-lt"/>
                <a:ea typeface="宋体" charset="-122"/>
              </a:rPr>
              <a:t>阶段，能否实现更早的异常检测？</a:t>
            </a:r>
            <a:endParaRPr lang="en-US" altLang="zh-CN" sz="2800" dirty="0">
              <a:solidFill>
                <a:srgbClr val="19A1FD"/>
              </a:solidFill>
              <a:latin typeface="+mn-lt"/>
              <a:ea typeface="宋体" charset="-122"/>
            </a:endParaRPr>
          </a:p>
          <a:p>
            <a:pPr eaLnBrk="1" hangingPunct="1">
              <a:lnSpc>
                <a:spcPct val="100000"/>
              </a:lnSpc>
              <a:buFont typeface="Arial" pitchFamily="34" charset="0"/>
              <a:buChar char="•"/>
            </a:pPr>
            <a:endParaRPr lang="en-US" altLang="zh-CN" sz="3200" dirty="0">
              <a:latin typeface="+mn-lt"/>
              <a:ea typeface="宋体" charset="-122"/>
            </a:endParaRPr>
          </a:p>
          <a:p>
            <a:pPr eaLnBrk="1" hangingPunct="1">
              <a:lnSpc>
                <a:spcPct val="100000"/>
              </a:lnSpc>
              <a:buFont typeface="Arial" pitchFamily="34" charset="0"/>
              <a:buChar char="•"/>
            </a:pPr>
            <a:r>
              <a:rPr lang="en-US" altLang="zh-CN" sz="2800" dirty="0">
                <a:solidFill>
                  <a:srgbClr val="19A1FD"/>
                </a:solidFill>
                <a:latin typeface="+mn-lt"/>
                <a:ea typeface="宋体" charset="-122"/>
              </a:rPr>
              <a:t>…….</a:t>
            </a:r>
          </a:p>
          <a:p>
            <a:pPr eaLnBrk="1" hangingPunct="1">
              <a:lnSpc>
                <a:spcPct val="100000"/>
              </a:lnSpc>
              <a:buFont typeface="Arial" pitchFamily="34" charset="0"/>
              <a:buChar char="•"/>
            </a:pPr>
            <a:endParaRPr lang="en-US" altLang="zh-CN" sz="3200" dirty="0">
              <a:latin typeface="+mn-lt"/>
              <a:ea typeface="宋体" charset="-122"/>
            </a:endParaRPr>
          </a:p>
        </p:txBody>
      </p:sp>
    </p:spTree>
    <p:extLst>
      <p:ext uri="{BB962C8B-B14F-4D97-AF65-F5344CB8AC3E}">
        <p14:creationId xmlns:p14="http://schemas.microsoft.com/office/powerpoint/2010/main" val="1723764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zh-CN" sz="4400" dirty="0">
                <a:solidFill>
                  <a:srgbClr val="19A1FD"/>
                </a:solidFill>
                <a:latin typeface="+mn-lt"/>
                <a:ea typeface="宋体" charset="-122"/>
              </a:rPr>
              <a:t>Reference</a:t>
            </a:r>
          </a:p>
        </p:txBody>
      </p:sp>
      <p:sp>
        <p:nvSpPr>
          <p:cNvPr id="19459" name="Rectangle 3"/>
          <p:cNvSpPr>
            <a:spLocks noGrp="1" noChangeArrowheads="1"/>
          </p:cNvSpPr>
          <p:nvPr>
            <p:ph type="body" idx="1"/>
          </p:nvPr>
        </p:nvSpPr>
        <p:spPr>
          <a:xfrm>
            <a:off x="22814" y="1484784"/>
            <a:ext cx="12241360" cy="4800600"/>
          </a:xfrm>
        </p:spPr>
        <p:txBody>
          <a:bodyPr>
            <a:noAutofit/>
          </a:bodyPr>
          <a:lstStyle/>
          <a:p>
            <a:pPr marL="457200" lvl="1" indent="0">
              <a:buNone/>
            </a:pPr>
            <a:r>
              <a:rPr lang="en-US" altLang="zh-CN" sz="3200" dirty="0">
                <a:latin typeface="+mn-lt"/>
                <a:ea typeface="宋体" charset="-122"/>
              </a:rPr>
              <a:t>1. https://danielmangum.com/posts/risc-v-bytes-privilege-levels</a:t>
            </a:r>
          </a:p>
          <a:p>
            <a:pPr marL="457200" lvl="1" indent="0">
              <a:buNone/>
            </a:pPr>
            <a:r>
              <a:rPr lang="en-US" altLang="zh-CN" sz="3200" dirty="0">
                <a:latin typeface="+mn-lt"/>
                <a:ea typeface="宋体" charset="-122"/>
              </a:rPr>
              <a:t>2. </a:t>
            </a:r>
            <a:r>
              <a:rPr lang="en-US" altLang="zh-CN" sz="3200" dirty="0">
                <a:latin typeface="+mn-lt"/>
                <a:ea typeface="宋体" charset="-122"/>
                <a:hlinkClick r:id="rId2"/>
              </a:rPr>
              <a:t>https://book.rvemu.app/hardware-components/index.html</a:t>
            </a:r>
            <a:endParaRPr lang="en-US" altLang="zh-CN" sz="3200" dirty="0">
              <a:latin typeface="+mn-lt"/>
              <a:ea typeface="宋体" charset="-122"/>
            </a:endParaRPr>
          </a:p>
          <a:p>
            <a:pPr marL="457200" lvl="1" indent="0">
              <a:buNone/>
            </a:pPr>
            <a:r>
              <a:rPr lang="en-US" altLang="zh-CN" sz="3200" dirty="0">
                <a:latin typeface="+mn-lt"/>
                <a:ea typeface="宋体" charset="-122"/>
              </a:rPr>
              <a:t>3. </a:t>
            </a:r>
            <a:r>
              <a:rPr lang="en-US" altLang="zh-CN" sz="3200" dirty="0">
                <a:latin typeface="+mn-lt"/>
                <a:ea typeface="宋体" charset="-122"/>
                <a:hlinkClick r:id="rId3"/>
              </a:rPr>
              <a:t>https://five-embeddev.com/riscv-isa-manual/latest/machine.html</a:t>
            </a:r>
            <a:endParaRPr lang="en-US" altLang="zh-CN" sz="3200" dirty="0">
              <a:latin typeface="+mn-lt"/>
              <a:ea typeface="宋体" charset="-122"/>
            </a:endParaRPr>
          </a:p>
          <a:p>
            <a:pPr marL="457200" lvl="1" indent="0">
              <a:buNone/>
            </a:pPr>
            <a:r>
              <a:rPr lang="en-US" altLang="zh-CN" sz="3200" dirty="0">
                <a:latin typeface="+mn-lt"/>
                <a:ea typeface="宋体" charset="-122"/>
              </a:rPr>
              <a:t>4. </a:t>
            </a:r>
            <a:r>
              <a:rPr lang="en-US" altLang="zh-CN" sz="3200" dirty="0">
                <a:latin typeface="+mn-lt"/>
                <a:ea typeface="宋体" charset="-122"/>
                <a:hlinkClick r:id="rId4">
                  <a:extLst>
                    <a:ext uri="{A12FA001-AC4F-418D-AE19-62706E023703}">
                      <ahyp:hlinkClr xmlns:ahyp="http://schemas.microsoft.com/office/drawing/2018/hyperlinkcolor" val="tx"/>
                    </a:ext>
                  </a:extLst>
                </a:hlinkClick>
              </a:rPr>
              <a:t>https://github.com/plctlab/riscv-operating-system-mooc</a:t>
            </a:r>
            <a:endParaRPr lang="en-US" altLang="zh-CN" sz="3200" dirty="0">
              <a:latin typeface="+mn-lt"/>
              <a:ea typeface="宋体" charset="-122"/>
            </a:endParaRPr>
          </a:p>
        </p:txBody>
      </p:sp>
    </p:spTree>
    <p:extLst>
      <p:ext uri="{BB962C8B-B14F-4D97-AF65-F5344CB8AC3E}">
        <p14:creationId xmlns:p14="http://schemas.microsoft.com/office/powerpoint/2010/main" val="27897821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43673" y="2431048"/>
            <a:ext cx="5832647" cy="1862048"/>
          </a:xfrm>
          <a:prstGeom prst="rect">
            <a:avLst/>
          </a:prstGeom>
          <a:noFill/>
        </p:spPr>
        <p:txBody>
          <a:bodyPr>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defRPr/>
            </a:pPr>
            <a:r>
              <a:rPr lang="en-US" altLang="zh-CN" sz="11500" b="1" spc="50" dirty="0">
                <a:ln w="11430"/>
                <a:solidFill>
                  <a:schemeClr val="tx2">
                    <a:lumMod val="60000"/>
                    <a:lumOff val="40000"/>
                  </a:schemeClr>
                </a:solidFill>
                <a:effectLst>
                  <a:outerShdw blurRad="76200" dist="50800" dir="5400000" algn="tl" rotWithShape="0">
                    <a:srgbClr val="000000">
                      <a:alpha val="65000"/>
                    </a:srgbClr>
                  </a:outerShdw>
                </a:effectLst>
              </a:rPr>
              <a:t>Thanks!</a:t>
            </a:r>
            <a:endParaRPr lang="zh-CN" altLang="en-US" sz="11500" b="1" spc="50" dirty="0">
              <a:ln w="11430"/>
              <a:solidFill>
                <a:schemeClr val="tx2">
                  <a:lumMod val="60000"/>
                  <a:lumOff val="40000"/>
                </a:schemeClr>
              </a:soli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val="981921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rPr>
              <a:t>Exception &amp; interrupt</a:t>
            </a:r>
          </a:p>
        </p:txBody>
      </p:sp>
      <p:pic>
        <p:nvPicPr>
          <p:cNvPr id="2" name="图片 1">
            <a:extLst>
              <a:ext uri="{FF2B5EF4-FFF2-40B4-BE49-F238E27FC236}">
                <a16:creationId xmlns:a16="http://schemas.microsoft.com/office/drawing/2014/main" id="{8F404D2F-6381-4D2C-B3C5-788F83FC0FBD}"/>
              </a:ext>
            </a:extLst>
          </p:cNvPr>
          <p:cNvPicPr>
            <a:picLocks noChangeAspect="1"/>
          </p:cNvPicPr>
          <p:nvPr/>
        </p:nvPicPr>
        <p:blipFill>
          <a:blip r:embed="rId3"/>
          <a:stretch>
            <a:fillRect/>
          </a:stretch>
        </p:blipFill>
        <p:spPr>
          <a:xfrm>
            <a:off x="606024" y="2587094"/>
            <a:ext cx="11001375" cy="1733550"/>
          </a:xfrm>
          <a:prstGeom prst="rect">
            <a:avLst/>
          </a:prstGeom>
        </p:spPr>
      </p:pic>
      <p:sp>
        <p:nvSpPr>
          <p:cNvPr id="5" name="文本框 4">
            <a:extLst>
              <a:ext uri="{FF2B5EF4-FFF2-40B4-BE49-F238E27FC236}">
                <a16:creationId xmlns:a16="http://schemas.microsoft.com/office/drawing/2014/main" id="{492A4003-FE03-4AF1-BCA8-8EAF38F22FEF}"/>
              </a:ext>
            </a:extLst>
          </p:cNvPr>
          <p:cNvSpPr txBox="1"/>
          <p:nvPr/>
        </p:nvSpPr>
        <p:spPr>
          <a:xfrm>
            <a:off x="706112" y="4509120"/>
            <a:ext cx="10973294" cy="646331"/>
          </a:xfrm>
          <a:prstGeom prst="rect">
            <a:avLst/>
          </a:prstGeom>
          <a:noFill/>
        </p:spPr>
        <p:txBody>
          <a:bodyPr wrap="square" rtlCol="0">
            <a:spAutoFit/>
          </a:bodyPr>
          <a:lstStyle/>
          <a:p>
            <a:r>
              <a:rPr lang="en-US" altLang="zh-CN" dirty="0"/>
              <a:t>RISC-V</a:t>
            </a:r>
            <a:r>
              <a:rPr lang="zh-CN" altLang="en-US" dirty="0"/>
              <a:t> 标准：</a:t>
            </a:r>
            <a:r>
              <a:rPr lang="en" altLang="zh-CN" dirty="0">
                <a:hlinkClick r:id="rId4"/>
              </a:rPr>
              <a:t>https://github.com/riscv/riscv-isa-manual/releases/download/20240411/unpriv-isa-asciidoc.pdf</a:t>
            </a:r>
            <a:r>
              <a:rPr lang="zh-CN" altLang="en-US" dirty="0"/>
              <a:t> </a:t>
            </a:r>
            <a:r>
              <a:rPr lang="en-US" altLang="zh-CN" dirty="0"/>
              <a:t>	</a:t>
            </a:r>
            <a:r>
              <a:rPr lang="zh-CN" altLang="en-US"/>
              <a:t>        </a:t>
            </a:r>
            <a:r>
              <a:rPr lang="en" altLang="zh-CN">
                <a:hlinkClick r:id="rId5"/>
              </a:rPr>
              <a:t>https</a:t>
            </a:r>
            <a:r>
              <a:rPr lang="en" altLang="zh-CN" dirty="0">
                <a:hlinkClick r:id="rId5"/>
              </a:rPr>
              <a:t>://github.com/riscv/riscv-isa-manual/releases/download/20240411/priv-isa-asciidoc.pdf</a:t>
            </a:r>
            <a:r>
              <a:rPr lang="zh-CN" altLang="en-US" dirty="0"/>
              <a:t> </a:t>
            </a:r>
          </a:p>
        </p:txBody>
      </p:sp>
    </p:spTree>
    <p:extLst>
      <p:ext uri="{BB962C8B-B14F-4D97-AF65-F5344CB8AC3E}">
        <p14:creationId xmlns:p14="http://schemas.microsoft.com/office/powerpoint/2010/main" val="2897528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rPr>
              <a:t>Exception &amp; interrupt</a:t>
            </a:r>
          </a:p>
        </p:txBody>
      </p:sp>
      <p:sp>
        <p:nvSpPr>
          <p:cNvPr id="3" name="Rectangle 3">
            <a:extLst>
              <a:ext uri="{FF2B5EF4-FFF2-40B4-BE49-F238E27FC236}">
                <a16:creationId xmlns:a16="http://schemas.microsoft.com/office/drawing/2014/main" id="{D995F948-AC92-5937-5526-3C2EF0DE7C70}"/>
              </a:ext>
            </a:extLst>
          </p:cNvPr>
          <p:cNvSpPr txBox="1">
            <a:spLocks noChangeArrowheads="1"/>
          </p:cNvSpPr>
          <p:nvPr/>
        </p:nvSpPr>
        <p:spPr>
          <a:xfrm>
            <a:off x="263352" y="1412776"/>
            <a:ext cx="7156376" cy="604663"/>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ct val="20000"/>
              </a:spcBef>
              <a:buClr>
                <a:schemeClr val="tx1">
                  <a:lumMod val="50000"/>
                  <a:lumOff val="50000"/>
                </a:schemeClr>
              </a:buClr>
              <a:buSzPct val="80000"/>
              <a:buFont typeface="Wingdings" pitchFamily="2" charset="2"/>
              <a:buChar char="l"/>
              <a:defRPr sz="2000" b="1" kern="1200">
                <a:solidFill>
                  <a:schemeClr val="tx1"/>
                </a:solidFill>
                <a:latin typeface="华文细黑" pitchFamily="2" charset="-122"/>
                <a:ea typeface="华文细黑" pitchFamily="2" charset="-122"/>
                <a:cs typeface="+mn-cs"/>
              </a:defRPr>
            </a:lvl1pPr>
            <a:lvl2pPr marL="742950" indent="-285750" algn="l" defTabSz="914400" rtl="0" eaLnBrk="1" latinLnBrk="0" hangingPunct="1">
              <a:spcBef>
                <a:spcPct val="20000"/>
              </a:spcBef>
              <a:buClr>
                <a:schemeClr val="tx1"/>
              </a:buClr>
              <a:buSzPct val="70000"/>
              <a:buFont typeface="Wingdings" pitchFamily="2" charset="2"/>
              <a:buChar char="p"/>
              <a:defRPr sz="1800" b="0" kern="1200">
                <a:solidFill>
                  <a:schemeClr val="tx1"/>
                </a:solidFill>
                <a:latin typeface="华文细黑" pitchFamily="2" charset="-122"/>
                <a:ea typeface="华文细黑" pitchFamily="2" charset="-122"/>
                <a:cs typeface="+mn-cs"/>
              </a:defRPr>
            </a:lvl2pPr>
            <a:lvl3pPr marL="1143000" indent="-228600" algn="l" defTabSz="914400" rtl="0" eaLnBrk="1" latinLnBrk="0" hangingPunct="1">
              <a:spcBef>
                <a:spcPct val="20000"/>
              </a:spcBef>
              <a:buClr>
                <a:schemeClr val="tx1"/>
              </a:buClr>
              <a:buSzPct val="50000"/>
              <a:buFont typeface="Wingdings" pitchFamily="2" charset="2"/>
              <a:buChar char="n"/>
              <a:defRPr sz="1600" kern="1200">
                <a:solidFill>
                  <a:schemeClr val="tx1"/>
                </a:solidFill>
                <a:latin typeface="华文细黑" pitchFamily="2" charset="-122"/>
                <a:ea typeface="华文细黑" pitchFamily="2" charset="-122"/>
                <a:cs typeface="+mn-cs"/>
              </a:defRPr>
            </a:lvl3pPr>
            <a:lvl4pPr marL="1600200" indent="-228600" algn="l" defTabSz="914400" rtl="0" eaLnBrk="1" latinLnBrk="0" hangingPunct="1">
              <a:spcBef>
                <a:spcPct val="20000"/>
              </a:spcBef>
              <a:buClr>
                <a:schemeClr val="tx1"/>
              </a:buClr>
              <a:buSzPct val="50000"/>
              <a:buFont typeface="Wingdings" pitchFamily="2" charset="2"/>
              <a:buChar char="p"/>
              <a:defRPr sz="1400" kern="1200">
                <a:solidFill>
                  <a:schemeClr val="tx1"/>
                </a:solidFill>
                <a:latin typeface="华文细黑" pitchFamily="2" charset="-122"/>
                <a:ea typeface="华文细黑" pitchFamily="2" charset="-122"/>
                <a:cs typeface="+mn-cs"/>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华文细黑" pitchFamily="2" charset="-122"/>
                <a:ea typeface="华文细黑"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72"/>
              </a:spcBef>
              <a:buFontTx/>
              <a:buChar char="•"/>
            </a:pPr>
            <a:r>
              <a:rPr lang="en-US" sz="2800" dirty="0">
                <a:solidFill>
                  <a:srgbClr val="111111"/>
                </a:solidFill>
                <a:latin typeface="-apple-system"/>
              </a:rPr>
              <a:t>D</a:t>
            </a:r>
            <a:r>
              <a:rPr lang="en-US" sz="2800" b="1" i="0" dirty="0">
                <a:solidFill>
                  <a:srgbClr val="111111"/>
                </a:solidFill>
                <a:effectLst/>
                <a:latin typeface="-apple-system"/>
              </a:rPr>
              <a:t>ifference between exceptions and interrupt</a:t>
            </a:r>
            <a:endParaRPr lang="en-US" altLang="zh-CN" sz="2800" dirty="0">
              <a:latin typeface="+mn-lt"/>
              <a:ea typeface="宋体" pitchFamily="2" charset="-122"/>
            </a:endParaRPr>
          </a:p>
        </p:txBody>
      </p:sp>
      <p:graphicFrame>
        <p:nvGraphicFramePr>
          <p:cNvPr id="4" name="Table 3">
            <a:extLst>
              <a:ext uri="{FF2B5EF4-FFF2-40B4-BE49-F238E27FC236}">
                <a16:creationId xmlns:a16="http://schemas.microsoft.com/office/drawing/2014/main" id="{8E54DF40-A93A-FB18-E548-FF4B45323CFC}"/>
              </a:ext>
            </a:extLst>
          </p:cNvPr>
          <p:cNvGraphicFramePr>
            <a:graphicFrameLocks noGrp="1"/>
          </p:cNvGraphicFramePr>
          <p:nvPr>
            <p:extLst>
              <p:ext uri="{D42A27DB-BD31-4B8C-83A1-F6EECF244321}">
                <p14:modId xmlns:p14="http://schemas.microsoft.com/office/powerpoint/2010/main" val="2541759772"/>
              </p:ext>
            </p:extLst>
          </p:nvPr>
        </p:nvGraphicFramePr>
        <p:xfrm>
          <a:off x="1271464" y="2162293"/>
          <a:ext cx="9793088" cy="2956560"/>
        </p:xfrm>
        <a:graphic>
          <a:graphicData uri="http://schemas.openxmlformats.org/drawingml/2006/table">
            <a:tbl>
              <a:tblPr>
                <a:tableStyleId>{5C22544A-7EE6-4342-B048-85BDC9FD1C3A}</a:tableStyleId>
              </a:tblPr>
              <a:tblGrid>
                <a:gridCol w="2102730">
                  <a:extLst>
                    <a:ext uri="{9D8B030D-6E8A-4147-A177-3AD203B41FA5}">
                      <a16:colId xmlns:a16="http://schemas.microsoft.com/office/drawing/2014/main" val="564672563"/>
                    </a:ext>
                  </a:extLst>
                </a:gridCol>
                <a:gridCol w="4198909">
                  <a:extLst>
                    <a:ext uri="{9D8B030D-6E8A-4147-A177-3AD203B41FA5}">
                      <a16:colId xmlns:a16="http://schemas.microsoft.com/office/drawing/2014/main" val="203767737"/>
                    </a:ext>
                  </a:extLst>
                </a:gridCol>
                <a:gridCol w="3491449">
                  <a:extLst>
                    <a:ext uri="{9D8B030D-6E8A-4147-A177-3AD203B41FA5}">
                      <a16:colId xmlns:a16="http://schemas.microsoft.com/office/drawing/2014/main" val="3033094524"/>
                    </a:ext>
                  </a:extLst>
                </a:gridCol>
              </a:tblGrid>
              <a:tr h="302396">
                <a:tc>
                  <a:txBody>
                    <a:bodyPr/>
                    <a:lstStyle/>
                    <a:p>
                      <a:pPr algn="ctr" fontAlgn="ctr"/>
                      <a:endParaRPr lang="en-US" sz="3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3200" u="none" strike="noStrike" dirty="0">
                          <a:effectLst/>
                        </a:rPr>
                        <a:t>Exception</a:t>
                      </a:r>
                      <a:endParaRPr lang="en-US" sz="3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3200" u="none" strike="noStrike" dirty="0">
                          <a:effectLst/>
                        </a:rPr>
                        <a:t>Interrupt</a:t>
                      </a:r>
                      <a:endParaRPr lang="en-US" sz="3200" b="0" i="0" u="none" strike="noStrike" dirty="0">
                        <a:solidFill>
                          <a:srgbClr val="000000"/>
                        </a:solidFill>
                        <a:effectLst/>
                        <a:latin typeface="等线" panose="02010600030101010101" pitchFamily="2" charset="-122"/>
                        <a:ea typeface="等线" panose="02010600030101010101" pitchFamily="2" charset="-122"/>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6511033"/>
                  </a:ext>
                </a:extLst>
              </a:tr>
              <a:tr h="302396">
                <a:tc>
                  <a:txBody>
                    <a:bodyPr/>
                    <a:lstStyle/>
                    <a:p>
                      <a:pPr algn="ctr" fontAlgn="ctr"/>
                      <a:r>
                        <a:rPr lang="en-US" altLang="zh-CN" sz="3200" u="none" strike="noStrike" kern="1200" dirty="0">
                          <a:solidFill>
                            <a:schemeClr val="dk1"/>
                          </a:solidFill>
                          <a:effectLst/>
                          <a:latin typeface="+mn-lt"/>
                          <a:ea typeface="+mn-ea"/>
                          <a:cs typeface="+mn-cs"/>
                        </a:rPr>
                        <a:t>Cause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3200" u="none" strike="noStrike" kern="1200" dirty="0">
                          <a:solidFill>
                            <a:schemeClr val="dk1"/>
                          </a:solidFill>
                          <a:effectLst/>
                          <a:latin typeface="+mn-lt"/>
                          <a:ea typeface="+mn-ea"/>
                          <a:cs typeface="+mn-cs"/>
                        </a:rPr>
                        <a:t>CPU (Page Faults, illegal instructions, l/s </a:t>
                      </a:r>
                      <a:r>
                        <a:rPr lang="en-US" sz="3200" u="none" strike="noStrike" kern="1200" dirty="0">
                          <a:solidFill>
                            <a:schemeClr val="dk1"/>
                          </a:solidFill>
                          <a:effectLst/>
                          <a:latin typeface="+mn-lt"/>
                          <a:ea typeface="+mn-ea"/>
                          <a:cs typeface="+mn-cs"/>
                        </a:rPr>
                        <a:t>access fault</a:t>
                      </a:r>
                      <a:r>
                        <a:rPr lang="en-US" altLang="zh-CN" sz="3200" u="none" strike="noStrike" kern="1200" dirty="0">
                          <a:solidFill>
                            <a:schemeClr val="dk1"/>
                          </a:solidFill>
                          <a:effectLst/>
                          <a:latin typeface="+mn-lt"/>
                          <a:ea typeface="+mn-ea"/>
                          <a:cs typeface="+mn-cs"/>
                        </a:rPr>
                        <a:t>)</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3200" u="none" strike="noStrike" kern="1200" dirty="0">
                          <a:solidFill>
                            <a:schemeClr val="dk1"/>
                          </a:solidFill>
                          <a:effectLst/>
                          <a:latin typeface="+mn-lt"/>
                          <a:ea typeface="+mn-ea"/>
                          <a:cs typeface="+mn-cs"/>
                        </a:rPr>
                        <a:t>Device (I/O devices, timers)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3138372"/>
                  </a:ext>
                </a:extLst>
              </a:tr>
              <a:tr h="302396">
                <a:tc>
                  <a:txBody>
                    <a:bodyPr/>
                    <a:lstStyle/>
                    <a:p>
                      <a:pPr algn="ctr" fontAlgn="ctr"/>
                      <a:r>
                        <a:rPr lang="en-US" altLang="zh-CN" sz="3200" u="none" strike="noStrike" kern="1200" dirty="0">
                          <a:solidFill>
                            <a:schemeClr val="dk1"/>
                          </a:solidFill>
                          <a:effectLst/>
                          <a:latin typeface="+mn-lt"/>
                          <a:ea typeface="+mn-ea"/>
                          <a:cs typeface="+mn-cs"/>
                        </a:rPr>
                        <a:t>Type</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3200" u="none" strike="noStrike" kern="1200" dirty="0">
                          <a:solidFill>
                            <a:schemeClr val="dk1"/>
                          </a:solidFill>
                          <a:effectLst/>
                          <a:latin typeface="+mn-lt"/>
                          <a:ea typeface="+mn-ea"/>
                          <a:cs typeface="+mn-cs"/>
                        </a:rPr>
                        <a:t>Synchronous</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3200" u="none" strike="noStrike" kern="1200" dirty="0">
                          <a:solidFill>
                            <a:schemeClr val="dk1"/>
                          </a:solidFill>
                          <a:effectLst/>
                          <a:latin typeface="+mn-lt"/>
                          <a:ea typeface="+mn-ea"/>
                          <a:cs typeface="+mn-cs"/>
                        </a:rPr>
                        <a:t>Asynchronous</a:t>
                      </a:r>
                      <a:endParaRPr lang="en-US" altLang="zh-CN" sz="3200" u="none" strike="noStrike" kern="1200" dirty="0">
                        <a:solidFill>
                          <a:schemeClr val="dk1"/>
                        </a:solidFill>
                        <a:effectLst/>
                        <a:latin typeface="+mn-lt"/>
                        <a:ea typeface="+mn-ea"/>
                        <a:cs typeface="+mn-cs"/>
                      </a:endParaRP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8506992"/>
                  </a:ext>
                </a:extLst>
              </a:tr>
              <a:tr h="302396">
                <a:tc>
                  <a:txBody>
                    <a:bodyPr/>
                    <a:lstStyle/>
                    <a:p>
                      <a:pPr algn="ctr" fontAlgn="ctr"/>
                      <a:r>
                        <a:rPr lang="en-US" altLang="zh-CN" sz="3200" u="none" strike="noStrike" kern="1200" dirty="0">
                          <a:solidFill>
                            <a:schemeClr val="dk1"/>
                          </a:solidFill>
                          <a:effectLst/>
                          <a:latin typeface="+mn-lt"/>
                          <a:ea typeface="+mn-ea"/>
                          <a:cs typeface="+mn-cs"/>
                        </a:rPr>
                        <a:t>PC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3200" u="none" strike="noStrike" kern="1200" dirty="0">
                          <a:solidFill>
                            <a:schemeClr val="dk1"/>
                          </a:solidFill>
                          <a:effectLst/>
                          <a:latin typeface="+mn-lt"/>
                          <a:ea typeface="+mn-ea"/>
                          <a:cs typeface="+mn-cs"/>
                        </a:rPr>
                        <a:t>Current PC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3200" u="none" strike="noStrike" kern="1200" dirty="0">
                          <a:solidFill>
                            <a:schemeClr val="dk1"/>
                          </a:solidFill>
                          <a:effectLst/>
                          <a:latin typeface="+mn-lt"/>
                          <a:ea typeface="+mn-ea"/>
                          <a:cs typeface="+mn-cs"/>
                        </a:rPr>
                        <a:t>Next PC</a:t>
                      </a:r>
                    </a:p>
                  </a:txBody>
                  <a:tcPr marL="7620" marR="7620" marT="762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0114778"/>
                  </a:ext>
                </a:extLst>
              </a:tr>
            </a:tbl>
          </a:graphicData>
        </a:graphic>
      </p:graphicFrame>
    </p:spTree>
    <p:extLst>
      <p:ext uri="{BB962C8B-B14F-4D97-AF65-F5344CB8AC3E}">
        <p14:creationId xmlns:p14="http://schemas.microsoft.com/office/powerpoint/2010/main" val="4079841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rPr>
              <a:t>RISC-V Privilege Levels</a:t>
            </a:r>
          </a:p>
        </p:txBody>
      </p:sp>
      <p:pic>
        <p:nvPicPr>
          <p:cNvPr id="1026" name="Picture 2" descr="RISC-V Bytes: Privilege Levels · Daniel Mangum">
            <a:extLst>
              <a:ext uri="{FF2B5EF4-FFF2-40B4-BE49-F238E27FC236}">
                <a16:creationId xmlns:a16="http://schemas.microsoft.com/office/drawing/2014/main" id="{9D1DC1A2-1865-47EC-8AD8-3F603F65E7F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91544" y="1556792"/>
            <a:ext cx="7687120" cy="4283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8263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rPr>
              <a:t>RISC-V Privilege Levels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1624" y="1556792"/>
            <a:ext cx="6361950" cy="172819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3472" y="3933056"/>
            <a:ext cx="9518426" cy="1368152"/>
          </a:xfrm>
          <a:prstGeom prst="rect">
            <a:avLst/>
          </a:prstGeom>
        </p:spPr>
      </p:pic>
    </p:spTree>
    <p:extLst>
      <p:ext uri="{BB962C8B-B14F-4D97-AF65-F5344CB8AC3E}">
        <p14:creationId xmlns:p14="http://schemas.microsoft.com/office/powerpoint/2010/main" val="240634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3392" y="332656"/>
            <a:ext cx="10801200" cy="954360"/>
          </a:xfrm>
        </p:spPr>
        <p:txBody>
          <a:bodyPr>
            <a:noAutofit/>
          </a:bodyPr>
          <a:lstStyle/>
          <a:p>
            <a:r>
              <a:rPr lang="en-US" altLang="zh-CN" sz="3400" dirty="0">
                <a:solidFill>
                  <a:srgbClr val="19A1FD"/>
                </a:solidFill>
                <a:latin typeface="+mn-lt"/>
                <a:ea typeface="宋体" pitchFamily="2" charset="-122"/>
                <a:sym typeface="Avenir"/>
              </a:rPr>
              <a:t>Control Status Registers</a:t>
            </a:r>
            <a:endParaRPr lang="en-US" altLang="zh-CN" sz="3400" dirty="0">
              <a:solidFill>
                <a:srgbClr val="19A1FD"/>
              </a:solidFill>
              <a:latin typeface="+mn-lt"/>
              <a:ea typeface="宋体" pitchFamily="2" charset="-122"/>
            </a:endParaRPr>
          </a:p>
        </p:txBody>
      </p:sp>
      <p:pic>
        <p:nvPicPr>
          <p:cNvPr id="2050" name="Picture 2" descr="risc-v-priv-levels-2">
            <a:extLst>
              <a:ext uri="{FF2B5EF4-FFF2-40B4-BE49-F238E27FC236}">
                <a16:creationId xmlns:a16="http://schemas.microsoft.com/office/drawing/2014/main" id="{7FEB2179-413D-480B-BA65-2DAAE15368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1584" y="2585177"/>
            <a:ext cx="6481387" cy="393252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7B11E437-FC29-4DC6-A79E-7F0E72C525AD}"/>
              </a:ext>
            </a:extLst>
          </p:cNvPr>
          <p:cNvSpPr txBox="1"/>
          <p:nvPr/>
        </p:nvSpPr>
        <p:spPr>
          <a:xfrm>
            <a:off x="628540" y="1484784"/>
            <a:ext cx="10364004" cy="954107"/>
          </a:xfrm>
          <a:prstGeom prst="rect">
            <a:avLst/>
          </a:prstGeom>
          <a:noFill/>
        </p:spPr>
        <p:txBody>
          <a:bodyPr wrap="square" rtlCol="0">
            <a:spAutoFit/>
          </a:bodyPr>
          <a:lstStyle/>
          <a:p>
            <a:r>
              <a:rPr lang="en-US" altLang="zh-CN" sz="2800" b="1" dirty="0">
                <a:ea typeface="宋体" pitchFamily="2" charset="-122"/>
              </a:rPr>
              <a:t>CSRs</a:t>
            </a:r>
            <a:r>
              <a:rPr lang="en-US" altLang="zh-CN" sz="2800" dirty="0">
                <a:ea typeface="宋体" pitchFamily="2" charset="-122"/>
              </a:rPr>
              <a:t> typically modify the behavior of a hart (i.e. “Control”) or inform of its state and attributes (i.e. “Status”), or both.</a:t>
            </a:r>
            <a:endParaRPr lang="zh-CN" altLang="en-US" sz="2800" dirty="0">
              <a:ea typeface="宋体" pitchFamily="2" charset="-122"/>
            </a:endParaRPr>
          </a:p>
        </p:txBody>
      </p:sp>
    </p:spTree>
    <p:extLst>
      <p:ext uri="{BB962C8B-B14F-4D97-AF65-F5344CB8AC3E}">
        <p14:creationId xmlns:p14="http://schemas.microsoft.com/office/powerpoint/2010/main" val="622503997"/>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实验室PPT模版2013 beta1">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3178</TotalTime>
  <Words>3093</Words>
  <Application>Microsoft Macintosh PowerPoint</Application>
  <PresentationFormat>宽屏</PresentationFormat>
  <Paragraphs>741</Paragraphs>
  <Slides>45</Slides>
  <Notes>19</Notes>
  <HiddenSlides>1</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45</vt:i4>
      </vt:variant>
    </vt:vector>
  </HeadingPairs>
  <TitlesOfParts>
    <vt:vector size="60" baseType="lpstr">
      <vt:lpstr>-apple-system</vt:lpstr>
      <vt:lpstr>等线</vt:lpstr>
      <vt:lpstr>黑体</vt:lpstr>
      <vt:lpstr>华文细黑</vt:lpstr>
      <vt:lpstr>楷体_GB2312</vt:lpstr>
      <vt:lpstr>宋体</vt:lpstr>
      <vt:lpstr>微软雅黑</vt:lpstr>
      <vt:lpstr>Arial</vt:lpstr>
      <vt:lpstr>Avenir</vt:lpstr>
      <vt:lpstr>Calibri</vt:lpstr>
      <vt:lpstr>Fira Code</vt:lpstr>
      <vt:lpstr>Wingdings</vt:lpstr>
      <vt:lpstr>自定义设计方案</vt:lpstr>
      <vt:lpstr>实验室PPT模版2013 beta1</vt:lpstr>
      <vt:lpstr>1_自定义设计方案</vt:lpstr>
      <vt:lpstr>Computer Architecture Experiment</vt:lpstr>
      <vt:lpstr>Outline</vt:lpstr>
      <vt:lpstr>Experiment Purpose</vt:lpstr>
      <vt:lpstr>Experiment Task</vt:lpstr>
      <vt:lpstr>Exception &amp; interrupt</vt:lpstr>
      <vt:lpstr>Exception &amp; interrupt</vt:lpstr>
      <vt:lpstr>RISC-V Privilege Levels</vt:lpstr>
      <vt:lpstr>RISC-V Privilege Levels</vt:lpstr>
      <vt:lpstr>Control Status Registers</vt:lpstr>
      <vt:lpstr>Control Status Registers</vt:lpstr>
      <vt:lpstr>mstatus</vt:lpstr>
      <vt:lpstr>mstatus</vt:lpstr>
      <vt:lpstr>mcause</vt:lpstr>
      <vt:lpstr>mepc</vt:lpstr>
      <vt:lpstr>mtvec</vt:lpstr>
      <vt:lpstr>CSR Instructions</vt:lpstr>
      <vt:lpstr>CSR Instructions</vt:lpstr>
      <vt:lpstr>Pipelined CPU supporting exception &amp; interrupt</vt:lpstr>
      <vt:lpstr>Exception &amp; interrupt trap handler</vt:lpstr>
      <vt:lpstr>Pipelined CPU supporting exception &amp; interrupt</vt:lpstr>
      <vt:lpstr>Pipelined CPU supporting exception &amp; interrupt</vt:lpstr>
      <vt:lpstr>Pipelined CPU supporting exception &amp; interrupt</vt:lpstr>
      <vt:lpstr>Pipelined CPU supporting exception &amp; interrupt</vt:lpstr>
      <vt:lpstr>Pipelined CPU supporting exception &amp; interrupt</vt:lpstr>
      <vt:lpstr>Pipelined CPU supporting exception &amp; interrupt</vt:lpstr>
      <vt:lpstr>Pipelined CPU supporting exception &amp; interrupt</vt:lpstr>
      <vt:lpstr>Pipelined CPU supporting exception &amp; interrupt</vt:lpstr>
      <vt:lpstr>Instr. Mem.(1)</vt:lpstr>
      <vt:lpstr>Instr. Mem.(2)</vt:lpstr>
      <vt:lpstr>Instr. Mem.(3)</vt:lpstr>
      <vt:lpstr>Data Mem. </vt:lpstr>
      <vt:lpstr>Test Bench </vt:lpstr>
      <vt:lpstr>Simulation (1)</vt:lpstr>
      <vt:lpstr>Simulation (2)</vt:lpstr>
      <vt:lpstr>Simulation (3)</vt:lpstr>
      <vt:lpstr>Simulation (4)</vt:lpstr>
      <vt:lpstr>Simulation (5)</vt:lpstr>
      <vt:lpstr>Simulation (6)</vt:lpstr>
      <vt:lpstr>Simulation (7)</vt:lpstr>
      <vt:lpstr>Simulation (8)</vt:lpstr>
      <vt:lpstr>Simulation (9)</vt:lpstr>
      <vt:lpstr>Checkpoints</vt:lpstr>
      <vt:lpstr>Bonus</vt:lpstr>
      <vt:lpstr>Reference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xu3stones</dc:creator>
  <cp:lastModifiedBy>郭 家豪</cp:lastModifiedBy>
  <cp:revision>318</cp:revision>
  <dcterms:created xsi:type="dcterms:W3CDTF">2011-08-03T07:44:17Z</dcterms:created>
  <dcterms:modified xsi:type="dcterms:W3CDTF">2024-09-30T04:07:12Z</dcterms:modified>
</cp:coreProperties>
</file>