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0" r:id="rId3"/>
  </p:sldMasterIdLst>
  <p:notesMasterIdLst>
    <p:notesMasterId r:id="rId31"/>
  </p:notesMasterIdLst>
  <p:sldIdLst>
    <p:sldId id="256" r:id="rId4"/>
    <p:sldId id="28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  <p:sldId id="290" r:id="rId19"/>
    <p:sldId id="294" r:id="rId20"/>
    <p:sldId id="29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03" r:id="rId29"/>
    <p:sldId id="25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88"/>
            <p14:sldId id="259"/>
            <p14:sldId id="260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9"/>
            <p14:sldId id="290"/>
            <p14:sldId id="294"/>
            <p14:sldId id="295"/>
            <p14:sldId id="275"/>
            <p14:sldId id="276"/>
            <p14:sldId id="277"/>
            <p14:sldId id="278"/>
            <p14:sldId id="279"/>
            <p14:sldId id="280"/>
            <p14:sldId id="281"/>
            <p14:sldId id="30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98" autoAdjust="0"/>
  </p:normalViewPr>
  <p:slideViewPr>
    <p:cSldViewPr>
      <p:cViewPr varScale="1">
        <p:scale>
          <a:sx n="140" d="100"/>
          <a:sy n="140" d="100"/>
        </p:scale>
        <p:origin x="10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z" userId="c4e1dd2b-9cad-4a1c-933f-14a5ced6eec8" providerId="ADAL" clId="{C0A46BC7-2F4B-4E57-89C7-57D037AEB1AD}"/>
    <pc:docChg chg="addSld delSld modSld modSection">
      <pc:chgData name="shz" userId="c4e1dd2b-9cad-4a1c-933f-14a5ced6eec8" providerId="ADAL" clId="{C0A46BC7-2F4B-4E57-89C7-57D037AEB1AD}" dt="2024-11-14T01:22:34.362" v="7"/>
      <pc:docMkLst>
        <pc:docMk/>
      </pc:docMkLst>
      <pc:sldChg chg="add del">
        <pc:chgData name="shz" userId="c4e1dd2b-9cad-4a1c-933f-14a5ced6eec8" providerId="ADAL" clId="{C0A46BC7-2F4B-4E57-89C7-57D037AEB1AD}" dt="2024-11-14T01:22:34.362" v="7"/>
        <pc:sldMkLst>
          <pc:docMk/>
          <pc:sldMk cId="2386692615" sldId="296"/>
        </pc:sldMkLst>
      </pc:sldChg>
      <pc:sldChg chg="add del">
        <pc:chgData name="shz" userId="c4e1dd2b-9cad-4a1c-933f-14a5ced6eec8" providerId="ADAL" clId="{C0A46BC7-2F4B-4E57-89C7-57D037AEB1AD}" dt="2024-11-14T01:22:34.362" v="7"/>
        <pc:sldMkLst>
          <pc:docMk/>
          <pc:sldMk cId="687403269" sldId="297"/>
        </pc:sldMkLst>
      </pc:sldChg>
      <pc:sldChg chg="add del">
        <pc:chgData name="shz" userId="c4e1dd2b-9cad-4a1c-933f-14a5ced6eec8" providerId="ADAL" clId="{C0A46BC7-2F4B-4E57-89C7-57D037AEB1AD}" dt="2024-11-14T01:22:34.362" v="7"/>
        <pc:sldMkLst>
          <pc:docMk/>
          <pc:sldMk cId="2300400431" sldId="298"/>
        </pc:sldMkLst>
      </pc:sldChg>
      <pc:sldChg chg="add del">
        <pc:chgData name="shz" userId="c4e1dd2b-9cad-4a1c-933f-14a5ced6eec8" providerId="ADAL" clId="{C0A46BC7-2F4B-4E57-89C7-57D037AEB1AD}" dt="2024-11-14T01:22:34.362" v="7"/>
        <pc:sldMkLst>
          <pc:docMk/>
          <pc:sldMk cId="864188120" sldId="299"/>
        </pc:sldMkLst>
      </pc:sldChg>
      <pc:sldChg chg="add del">
        <pc:chgData name="shz" userId="c4e1dd2b-9cad-4a1c-933f-14a5ced6eec8" providerId="ADAL" clId="{C0A46BC7-2F4B-4E57-89C7-57D037AEB1AD}" dt="2024-11-14T01:22:34.362" v="7"/>
        <pc:sldMkLst>
          <pc:docMk/>
          <pc:sldMk cId="1952821676" sldId="300"/>
        </pc:sldMkLst>
      </pc:sldChg>
      <pc:sldChg chg="del">
        <pc:chgData name="shz" userId="c4e1dd2b-9cad-4a1c-933f-14a5ced6eec8" providerId="ADAL" clId="{C0A46BC7-2F4B-4E57-89C7-57D037AEB1AD}" dt="2024-11-14T01:22:31.239" v="5" actId="47"/>
        <pc:sldMkLst>
          <pc:docMk/>
          <pc:sldMk cId="3370965926" sldId="306"/>
        </pc:sldMkLst>
      </pc:sldChg>
      <pc:sldChg chg="del">
        <pc:chgData name="shz" userId="c4e1dd2b-9cad-4a1c-933f-14a5ced6eec8" providerId="ADAL" clId="{C0A46BC7-2F4B-4E57-89C7-57D037AEB1AD}" dt="2024-11-14T01:22:31.737" v="6" actId="47"/>
        <pc:sldMkLst>
          <pc:docMk/>
          <pc:sldMk cId="211093979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2024/11/14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f1031a22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f1031a22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f1031a22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f1031a22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17b9782d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17b9782d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f1031a22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f1031a22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f1031a22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f1031a22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1031a221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1031a221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1031a22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f1031a22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1031a22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f1031a22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99d9643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99d9643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db5ea9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db5ea9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f1031a22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f1031a22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1031a2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f1031a2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1031a22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f1031a22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f1031a2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f1031a22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99d9643e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99d9643e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99d9643e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99d9643e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0"/>
            <a:ext cx="1213658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580315"/>
            <a:ext cx="1824203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" y="17316"/>
            <a:ext cx="12136581" cy="68233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67" y="6309321"/>
            <a:ext cx="10516763" cy="1828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80314"/>
            <a:ext cx="1687528" cy="6884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242392"/>
            <a:ext cx="9340619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9340619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609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0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3244342"/>
            <a:ext cx="184700" cy="369316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3553" y="1484784"/>
            <a:ext cx="8144665" cy="1224136"/>
          </a:xfrm>
        </p:spPr>
        <p:txBody>
          <a:bodyPr/>
          <a:lstStyle/>
          <a:p>
            <a:r>
              <a:rPr lang="en-US" altLang="zh-CN" sz="4000" b="1" dirty="0">
                <a:effectLst/>
                <a:latin typeface="+mn-lt"/>
                <a:ea typeface="黑体"/>
                <a:cs typeface="黑体"/>
              </a:rPr>
              <a:t>Computer Architecture Experiment</a:t>
            </a:r>
            <a:endParaRPr lang="zh-CN" altLang="en-US" sz="4000" b="1" dirty="0">
              <a:effectLst/>
              <a:latin typeface="+mn-lt"/>
              <a:ea typeface="黑体"/>
              <a:cs typeface="黑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29249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Topic 5.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Dynamically Scheduled Pipelines using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ea typeface="楷体"/>
                <a:cs typeface="楷体"/>
              </a:rPr>
              <a:t>Scoreboarding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ea typeface="楷体"/>
              <a:cs typeface="楷体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95600" y="4437112"/>
            <a:ext cx="6400800" cy="1608584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浙江大学计算机学院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2024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3000" b="1" dirty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3000" b="1" dirty="0">
                <a:latin typeface="楷体_GB2312" pitchFamily="49" charset="-122"/>
                <a:ea typeface="楷体_GB2312" pitchFamily="49" charset="-122"/>
              </a:rPr>
              <a:t>月</a:t>
            </a:r>
            <a:endParaRPr lang="en-US" altLang="zh-CN" sz="3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DIV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54733" y="1302400"/>
            <a:ext cx="5276800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FU_div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clk, EN,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A, B,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res,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 sz="16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res_valid;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63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divres;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finish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res_valid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A_valid, B_valid;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A_reg, B_reg;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sz="20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827300" y="-81666"/>
            <a:ext cx="6209600" cy="714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clk)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lang="en-US" altLang="zh-CN" sz="1600" i="1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state == 0</a:t>
            </a:r>
            <a:endParaRPr sz="1600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B_reg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A_valid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B_valid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(res_valid)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A_valid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B_valid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divider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div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(.aclk(clk),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.s_axis_dividend_tvalid(A_valid),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.s_axis_dividend_tdata(A_reg),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.s_axis_divisor_tvalid(B_valid),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.s_axis_divisor_tdata(B_reg),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.m_axis_dout_tvalid(res_valid),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.m_axis_dout_tdata(divres)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res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divres[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63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2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JUMP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54733" y="1302401"/>
            <a:ext cx="52768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FU_jump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clk, EN, JALR,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cmp_ctrl,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rs1_data, rs2_data, imm, PC,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PC_jump, PC_wb,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cmp_res, finish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finish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JALR_reg;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cmp_ctrl_reg;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rs1_data_reg, rs2_data_reg, imm_reg, PC_reg;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6096000" y="686201"/>
            <a:ext cx="620960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clk)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i="1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state == 0</a:t>
            </a:r>
            <a:endParaRPr sz="1600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JALR_reg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cmp_ctrl_reg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rs1_data_reg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rs2_data_reg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imm_reg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PC_reg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cmp_32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cmp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add_32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add_32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b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MEM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54733" y="1302401"/>
            <a:ext cx="5276800" cy="562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FU_mem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clk, EN, mem_w,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bhw,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rs1_data, rs2_data, imm,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mem_data,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 sz="16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state;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finish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mem_w_reg;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bhw_reg;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rs1_data_reg, rs2_data_reg, imm_reg;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6096000" y="139633"/>
            <a:ext cx="6209600" cy="675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clk)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~|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mem_w_reg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bhw_reg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rs1_data_reg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rs2_data_reg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imm_reg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6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addr;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add_32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RAM_B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ram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(.clka(clk),.addra(addr),.dina(rs2_data_reg),.wea(mem_w_reg),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.douta(mem_data),.mem_u_b_h_w(bhw_reg))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6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6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16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14750" y="298751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 dirty="0">
                <a:latin typeface="Avenir"/>
                <a:ea typeface="Avenir"/>
                <a:cs typeface="Avenir"/>
                <a:sym typeface="Avenir"/>
              </a:rPr>
              <a:t>Pipelines resolving Data Hazards</a:t>
            </a:r>
            <a:endParaRPr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34" y="1356967"/>
            <a:ext cx="10707705" cy="50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2301433" y="1946200"/>
            <a:ext cx="1776400" cy="188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27"/>
          <p:cNvSpPr/>
          <p:nvPr/>
        </p:nvSpPr>
        <p:spPr>
          <a:xfrm>
            <a:off x="2301433" y="4567200"/>
            <a:ext cx="6363600" cy="222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50E055-991E-4CC7-9953-FA80B01940CD}"/>
              </a:ext>
            </a:extLst>
          </p:cNvPr>
          <p:cNvSpPr txBox="1"/>
          <p:nvPr/>
        </p:nvSpPr>
        <p:spPr>
          <a:xfrm>
            <a:off x="7536160" y="220486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Stall the pipeline to deal with data hazard!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Pipelines resolving Control Hazards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67" y="2895600"/>
            <a:ext cx="113665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679667" y="1356967"/>
            <a:ext cx="6132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400">
                <a:latin typeface="Avenir"/>
                <a:ea typeface="Avenir"/>
                <a:cs typeface="Avenir"/>
                <a:sym typeface="Avenir"/>
              </a:rPr>
              <a:t>Predict-not-taken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  <a:p>
            <a:r>
              <a:rPr lang="en-US" altLang="zh-CN" sz="2400">
                <a:latin typeface="Avenir"/>
                <a:ea typeface="Avenir"/>
                <a:cs typeface="Avenir"/>
                <a:sym typeface="Avenir"/>
              </a:rPr>
              <a:t>Condition and Addr. Calculation in FU</a:t>
            </a:r>
            <a:endParaRPr sz="24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Mem.(1)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9287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dirty="0">
                          <a:effectLst/>
                        </a:rPr>
                        <a:t>0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__start: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x0, x0, 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00402103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x2, 4(x0)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00802203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x4, 8(x0)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004100b3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add x1, x2, x4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fff08193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x3, x1, -1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5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00c02283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x5, 12(x0)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6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01002303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x6, 16(x0)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7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01402383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lw</a:t>
                      </a:r>
                      <a:r>
                        <a:rPr lang="en-US" sz="2200" u="none" strike="noStrike" dirty="0">
                          <a:effectLst/>
                        </a:rPr>
                        <a:t> x7, 20(x0)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8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40220433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sub x8,x4,x2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9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ffd50493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x9,x10,-3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10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00520c63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x4,x5,label0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11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00420a63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beq</a:t>
                      </a:r>
                      <a:r>
                        <a:rPr lang="en-US" sz="2200" u="none" strike="noStrike" dirty="0">
                          <a:effectLst/>
                        </a:rPr>
                        <a:t>  x4,x4,label0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12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x20,x0,48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13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　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>
                          <a:effectLst/>
                        </a:rPr>
                        <a:t>14</a:t>
                      </a:r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 err="1">
                          <a:effectLst/>
                        </a:rPr>
                        <a:t>addi</a:t>
                      </a:r>
                      <a:r>
                        <a:rPr lang="en-US" sz="2200" u="none" strike="noStrike" dirty="0">
                          <a:effectLst/>
                        </a:rPr>
                        <a:t> x20,x0,56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　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94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Instr. Mem.(2)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4730"/>
              </p:ext>
            </p:extLst>
          </p:nvPr>
        </p:nvGraphicFramePr>
        <p:xfrm>
          <a:off x="2135560" y="1196752"/>
          <a:ext cx="9145017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215285">
                  <a:extLst>
                    <a:ext uri="{9D8B030D-6E8A-4147-A177-3AD203B41FA5}">
                      <a16:colId xmlns:a16="http://schemas.microsoft.com/office/drawing/2014/main" val="4073406456"/>
                    </a:ext>
                  </a:extLst>
                </a:gridCol>
                <a:gridCol w="2734391">
                  <a:extLst>
                    <a:ext uri="{9D8B030D-6E8A-4147-A177-3AD203B41FA5}">
                      <a16:colId xmlns:a16="http://schemas.microsoft.com/office/drawing/2014/main" val="2878079958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NO.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Instruction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 err="1">
                          <a:effectLst/>
                          <a:latin typeface="+mn-lt"/>
                        </a:rPr>
                        <a:t>Addr</a:t>
                      </a:r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.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Label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>
                          <a:effectLst/>
                          <a:latin typeface="+mn-lt"/>
                        </a:rPr>
                        <a:t>ASM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u="none" strike="noStrike" dirty="0">
                          <a:effectLst/>
                          <a:latin typeface="+mn-lt"/>
                        </a:rPr>
                        <a:t>Comment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03c00a13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00004537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label0: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lui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x10,4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014005ef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 x11,20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04800a13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04c00a13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05000a13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05400a13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x20,x0,84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ffff0617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auipc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x12, 0xffff0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0223c6b3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div x13, x7,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02520733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x14, x4, x5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022687b3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mul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x15, x13, x2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00400813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addi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x16, x0, 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000008e7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jalr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 x17,0(x0)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23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Data Mem.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27448" y="1268760"/>
          <a:ext cx="4968553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4508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958844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569017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000080BF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00000008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0FFF0000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FF000F0F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7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F0F0F0F0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230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373267" y="1274452"/>
          <a:ext cx="5195341" cy="531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0317">
                  <a:extLst>
                    <a:ext uri="{9D8B030D-6E8A-4147-A177-3AD203B41FA5}">
                      <a16:colId xmlns:a16="http://schemas.microsoft.com/office/drawing/2014/main" val="564672563"/>
                    </a:ext>
                  </a:extLst>
                </a:gridCol>
                <a:gridCol w="1731780">
                  <a:extLst>
                    <a:ext uri="{9D8B030D-6E8A-4147-A177-3AD203B41FA5}">
                      <a16:colId xmlns:a16="http://schemas.microsoft.com/office/drawing/2014/main" val="203767737"/>
                    </a:ext>
                  </a:extLst>
                </a:gridCol>
                <a:gridCol w="1002610">
                  <a:extLst>
                    <a:ext uri="{9D8B030D-6E8A-4147-A177-3AD203B41FA5}">
                      <a16:colId xmlns:a16="http://schemas.microsoft.com/office/drawing/2014/main" val="3033094524"/>
                    </a:ext>
                  </a:extLst>
                </a:gridCol>
                <a:gridCol w="1640634">
                  <a:extLst>
                    <a:ext uri="{9D8B030D-6E8A-4147-A177-3AD203B41FA5}">
                      <a16:colId xmlns:a16="http://schemas.microsoft.com/office/drawing/2014/main" val="849358622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NO.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Instruction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err="1">
                          <a:effectLst/>
                        </a:rPr>
                        <a:t>Addr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Comment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5110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1383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8506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01147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60729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A3000000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43186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27000000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659584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79000000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3256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15100000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944449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20481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17112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705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9668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88687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　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29338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　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18264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00000000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56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3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Test Bench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20280" y="1340768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 RV32core core(</a:t>
            </a:r>
          </a:p>
          <a:p>
            <a:r>
              <a:rPr lang="zh-CN" altLang="en-US" sz="2000" dirty="0"/>
              <a:t>        .debug_en(1'b0),</a:t>
            </a:r>
          </a:p>
          <a:p>
            <a:r>
              <a:rPr lang="zh-CN" altLang="en-US" sz="2000" dirty="0"/>
              <a:t>        .debug_step(1'b0),</a:t>
            </a:r>
          </a:p>
          <a:p>
            <a:r>
              <a:rPr lang="zh-CN" altLang="en-US" sz="2000" dirty="0"/>
              <a:t>        .debug_addr(7'b0),</a:t>
            </a:r>
          </a:p>
          <a:p>
            <a:r>
              <a:rPr lang="zh-CN" altLang="en-US" sz="2000" dirty="0"/>
              <a:t>        .debug_data(),</a:t>
            </a:r>
          </a:p>
          <a:p>
            <a:r>
              <a:rPr lang="zh-CN" altLang="en-US" sz="2000" dirty="0"/>
              <a:t>        .clk(clk),</a:t>
            </a:r>
          </a:p>
          <a:p>
            <a:r>
              <a:rPr lang="zh-CN" altLang="en-US" sz="2000" dirty="0"/>
              <a:t>        .rst(rst),</a:t>
            </a:r>
          </a:p>
          <a:p>
            <a:r>
              <a:rPr lang="zh-CN" altLang="en-US" sz="2000" dirty="0"/>
              <a:t>        .interrupter(1'b0)</a:t>
            </a:r>
          </a:p>
          <a:p>
            <a:r>
              <a:rPr lang="zh-CN" altLang="en-US" sz="2000" dirty="0"/>
              <a:t>    );</a:t>
            </a:r>
          </a:p>
          <a:p>
            <a:endParaRPr lang="zh-CN" altLang="en-US" sz="2000" dirty="0"/>
          </a:p>
          <a:p>
            <a:r>
              <a:rPr lang="zh-CN" altLang="en-US" sz="2000" dirty="0"/>
              <a:t>    initial begin</a:t>
            </a:r>
          </a:p>
          <a:p>
            <a:r>
              <a:rPr lang="zh-CN" altLang="en-US" sz="2000" dirty="0"/>
              <a:t>        clk = 0;</a:t>
            </a:r>
          </a:p>
          <a:p>
            <a:r>
              <a:rPr lang="zh-CN" altLang="en-US" sz="2000" dirty="0"/>
              <a:t>        rst = 1;</a:t>
            </a:r>
          </a:p>
          <a:p>
            <a:r>
              <a:rPr lang="zh-CN" altLang="en-US" sz="2000" dirty="0"/>
              <a:t>        #2 rst = 0;</a:t>
            </a:r>
          </a:p>
          <a:p>
            <a:r>
              <a:rPr lang="zh-CN" altLang="en-US" sz="2000" dirty="0"/>
              <a:t>    end</a:t>
            </a:r>
          </a:p>
          <a:p>
            <a:r>
              <a:rPr lang="zh-CN" altLang="en-US" sz="2000" dirty="0"/>
              <a:t>    always #1 clk = ~clk;</a:t>
            </a:r>
          </a:p>
        </p:txBody>
      </p:sp>
    </p:spTree>
    <p:extLst>
      <p:ext uri="{BB962C8B-B14F-4D97-AF65-F5344CB8AC3E}">
        <p14:creationId xmlns:p14="http://schemas.microsoft.com/office/powerpoint/2010/main" val="254430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85836"/>
            <a:ext cx="12192004" cy="607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b="1" dirty="0">
                <a:solidFill>
                  <a:srgbClr val="19A1FD"/>
                </a:solidFill>
                <a:latin typeface="+mn-lt"/>
              </a:rPr>
              <a:t>Outline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3392" y="1219201"/>
            <a:ext cx="9587408" cy="4937125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Purpose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Experiment Task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Basic Principle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Operating Procedures</a:t>
            </a:r>
          </a:p>
          <a:p>
            <a:pPr>
              <a:buFontTx/>
              <a:buChar char="•"/>
            </a:pPr>
            <a:r>
              <a:rPr lang="en-US" altLang="zh-CN" sz="3200" dirty="0">
                <a:latin typeface="+mn-lt"/>
                <a:ea typeface="宋体" charset="-122"/>
              </a:rPr>
              <a:t>Checkpoints</a:t>
            </a:r>
          </a:p>
          <a:p>
            <a:pPr eaLnBrk="1" hangingPunct="1"/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58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50095"/>
            <a:ext cx="12192004" cy="6107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85801"/>
            <a:ext cx="12192004" cy="60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/>
          <p:nvPr/>
        </p:nvSpPr>
        <p:spPr>
          <a:xfrm>
            <a:off x="5744233" y="3403233"/>
            <a:ext cx="1237600" cy="47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34"/>
          <p:cNvSpPr/>
          <p:nvPr/>
        </p:nvSpPr>
        <p:spPr>
          <a:xfrm>
            <a:off x="6940567" y="3823000"/>
            <a:ext cx="1186000" cy="39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34"/>
          <p:cNvSpPr txBox="1"/>
          <p:nvPr/>
        </p:nvSpPr>
        <p:spPr>
          <a:xfrm>
            <a:off x="6131033" y="2869634"/>
            <a:ext cx="46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400" b="1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IF</a:t>
            </a:r>
            <a:endParaRPr sz="2400"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7344867" y="4217801"/>
            <a:ext cx="565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400" b="1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2400"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7494400" y="1582067"/>
            <a:ext cx="704400" cy="53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34"/>
          <p:cNvSpPr txBox="1"/>
          <p:nvPr/>
        </p:nvSpPr>
        <p:spPr>
          <a:xfrm>
            <a:off x="9992200" y="4060034"/>
            <a:ext cx="565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400" b="1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FU</a:t>
            </a:r>
            <a:endParaRPr sz="2400"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2" y="763600"/>
            <a:ext cx="12176909" cy="60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827492"/>
            <a:ext cx="12192004" cy="603050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/>
          <p:nvPr/>
        </p:nvSpPr>
        <p:spPr>
          <a:xfrm>
            <a:off x="10402600" y="1458333"/>
            <a:ext cx="724800" cy="39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36"/>
          <p:cNvSpPr txBox="1"/>
          <p:nvPr/>
        </p:nvSpPr>
        <p:spPr>
          <a:xfrm>
            <a:off x="9951833" y="924734"/>
            <a:ext cx="173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400" b="1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Next FU EN</a:t>
            </a:r>
            <a:endParaRPr sz="2400"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10402600" y="2177200"/>
            <a:ext cx="724800" cy="398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9" name="Google Shape;219;p36"/>
          <p:cNvSpPr txBox="1"/>
          <p:nvPr/>
        </p:nvSpPr>
        <p:spPr>
          <a:xfrm>
            <a:off x="9732233" y="2041601"/>
            <a:ext cx="622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zh-CN" sz="2400" b="1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WB</a:t>
            </a:r>
            <a:endParaRPr sz="2400"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763589"/>
            <a:ext cx="12192004" cy="606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773899"/>
            <a:ext cx="12192004" cy="608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charset="-122"/>
              </a:rPr>
              <a:t>Checkpoints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12776"/>
            <a:ext cx="10945216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1: 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Waveform Simulation of the Pipelined CPU with the verification program</a:t>
            </a:r>
          </a:p>
          <a:p>
            <a:pPr marL="457200" lvl="1" indent="0">
              <a:buNone/>
            </a:pPr>
            <a:endParaRPr lang="en-US" altLang="zh-CN" sz="3200" dirty="0">
              <a:latin typeface="+mn-lt"/>
              <a:ea typeface="宋体" charset="-122"/>
            </a:endParaRPr>
          </a:p>
          <a:p>
            <a:pPr eaLnBrk="1" hangingPunct="1"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19A1FD"/>
                </a:solidFill>
                <a:latin typeface="+mn-lt"/>
                <a:ea typeface="宋体" charset="-122"/>
              </a:rPr>
              <a:t>CP 2: 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  <a:ea typeface="宋体" charset="-122"/>
              </a:rPr>
              <a:t>FPGA Implementation of the Pipelined CPU with the verification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1745129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43673" y="2431048"/>
            <a:ext cx="5832647" cy="1862048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11500" b="1" spc="50" dirty="0">
                <a:ln w="1143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Thanks!</a:t>
            </a:r>
            <a:endParaRPr lang="zh-CN" altLang="en-US" sz="11500" b="1" spc="50" dirty="0">
              <a:ln w="11430"/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92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Purpose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484784"/>
            <a:ext cx="10729192" cy="517525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Understand  the principle of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that support multicycle operations</a:t>
            </a:r>
            <a:r>
              <a:rPr lang="en-US" altLang="zh-CN" sz="2800" dirty="0">
                <a:latin typeface="+mn-lt"/>
                <a:ea typeface="宋体" pitchFamily="2" charset="-122"/>
              </a:rPr>
              <a:t>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the design methods </a:t>
            </a:r>
            <a:r>
              <a:rPr lang="en-US" altLang="zh-CN" sz="2800" dirty="0">
                <a:latin typeface="+mn-lt"/>
                <a:ea typeface="宋体" pitchFamily="2" charset="-122"/>
              </a:rPr>
              <a:t>of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 </a:t>
            </a:r>
            <a:r>
              <a:rPr lang="en-US" altLang="zh-CN" sz="2800" dirty="0" err="1">
                <a:latin typeface="+mn-lt"/>
                <a:ea typeface="宋体" pitchFamily="2" charset="-122"/>
              </a:rPr>
              <a:t>piplines</a:t>
            </a:r>
            <a:r>
              <a:rPr lang="en-US" altLang="zh-CN" sz="2800" dirty="0">
                <a:latin typeface="+mn-lt"/>
                <a:ea typeface="宋体" pitchFamily="2" charset="-122"/>
              </a:rPr>
              <a:t> that support multicycle operations.</a:t>
            </a:r>
          </a:p>
          <a:p>
            <a:pPr>
              <a:buFontTx/>
              <a:buChar char="•"/>
            </a:pPr>
            <a:r>
              <a:rPr lang="en-US" altLang="zh-CN" sz="2800" dirty="0">
                <a:latin typeface="+mn-lt"/>
                <a:ea typeface="宋体" pitchFamily="2" charset="-122"/>
              </a:rPr>
              <a:t>Master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verification</a:t>
            </a:r>
            <a:r>
              <a:rPr lang="en-US" altLang="zh-CN" sz="2800" dirty="0">
                <a:latin typeface="+mn-lt"/>
                <a:ea typeface="宋体" pitchFamily="2" charset="-122"/>
              </a:rPr>
              <a:t> methods of pipelined CPU supporting multicycle operations.</a:t>
            </a:r>
          </a:p>
          <a:p>
            <a:pPr>
              <a:buFontTx/>
              <a:buChar char="•"/>
            </a:pP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8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rgbClr val="19A1FD"/>
                </a:solidFill>
                <a:latin typeface="+mn-lt"/>
                <a:ea typeface="宋体" pitchFamily="2" charset="-122"/>
              </a:rPr>
              <a:t>Experiment Task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the pipelines with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IF/ID/FU/WB</a:t>
            </a:r>
            <a:r>
              <a:rPr lang="en-US" altLang="zh-CN" sz="3200" dirty="0">
                <a:latin typeface="+mn-lt"/>
                <a:ea typeface="宋体" pitchFamily="2" charset="-122"/>
              </a:rPr>
              <a:t> stages and FU stage </a:t>
            </a: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supporting multicycle operations</a:t>
            </a:r>
            <a:r>
              <a:rPr lang="en-US" altLang="zh-CN" sz="3200" dirty="0">
                <a:latin typeface="+mn-lt"/>
                <a:ea typeface="宋体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latin typeface="+mn-lt"/>
                <a:ea typeface="宋体" pitchFamily="2" charset="-122"/>
              </a:rPr>
              <a:t>Redesign of CPU Controller.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r>
              <a:rPr lang="en-US" altLang="zh-CN" sz="32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Verify the Pipelined CPU with program </a:t>
            </a:r>
            <a:r>
              <a:rPr lang="en-US" altLang="zh-CN" sz="3200" dirty="0">
                <a:latin typeface="+mn-lt"/>
                <a:ea typeface="宋体" pitchFamily="2" charset="-122"/>
              </a:rPr>
              <a:t>and observe the execution of program.</a:t>
            </a:r>
          </a:p>
          <a:p>
            <a:pPr>
              <a:lnSpc>
                <a:spcPct val="100000"/>
              </a:lnSpc>
              <a:spcBef>
                <a:spcPts val="672"/>
              </a:spcBef>
              <a:buFontTx/>
              <a:buChar char="•"/>
            </a:pPr>
            <a:endParaRPr lang="en-US" altLang="zh-CN" sz="32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0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6" y="404664"/>
            <a:ext cx="8662316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l="52657" r="11183" b="1883"/>
          <a:stretch/>
        </p:blipFill>
        <p:spPr>
          <a:xfrm>
            <a:off x="8544272" y="1"/>
            <a:ext cx="35343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Architecture Overview – FU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15600" y="1758033"/>
            <a:ext cx="4310400" cy="361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733" i="1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FU</a:t>
            </a:r>
            <a:endParaRPr sz="1733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FU_ALU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alu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FU_mem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mem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FU_mul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FU_div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du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FU_jump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ju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15000"/>
              </a:lnSpc>
            </a:pPr>
            <a:endParaRPr sz="1733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Control Unit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48267" y="1858001"/>
            <a:ext cx="3668800" cy="456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600" dirty="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CtrlUnit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rst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600" dirty="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inst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valid_ID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ALU_done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MEM_done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MUL_done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DIV_done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JUMP_done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dirty="0" err="1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cmp_res_FU</a:t>
            </a:r>
            <a:r>
              <a:rPr lang="en-US" altLang="zh-CN" sz="16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600" i="1" dirty="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375933" y="172167"/>
            <a:ext cx="7977200" cy="689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600"/>
              <a:t>        </a:t>
            </a:r>
            <a:r>
              <a:rPr lang="en-US" altLang="zh-CN" sz="1600" i="1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IF</a:t>
            </a:r>
            <a:endParaRPr sz="1600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reg_IF_en, branch_ctrl,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i="1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ID</a:t>
            </a:r>
            <a:endParaRPr sz="1600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reg_ID_en, reg_ID_flush,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ImmSel,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ALU_en, MEM_en, MUL_en, DIV_en, JUMP_en,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i="1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FU</a:t>
            </a:r>
            <a:endParaRPr sz="1600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JUMP_op,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ALU_op,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ALUSrcA,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ALUSrcB,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MEM_we,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i="1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WB</a:t>
            </a:r>
            <a:endParaRPr sz="1600"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write_sel,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en-US" altLang="zh-CN" sz="16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6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rd_ctrl,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altLang="en-US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reg_write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en-US" altLang="zh-CN" sz="16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16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ALU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16267" y="1357567"/>
            <a:ext cx="5220800" cy="772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FU_ALU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clk, EN,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-US" altLang="zh-CN" sz="24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ALUControl,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24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ALUA, ALUB,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24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res,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zero, overflow,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 sz="24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-US" altLang="zh-CN" sz="24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24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state;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finish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24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24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2400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514300" y="1606367"/>
            <a:ext cx="7120800" cy="672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24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en-US" altLang="zh-CN" sz="2400" dirty="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24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Control;</a:t>
            </a: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24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2400" dirty="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24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A, B;</a:t>
            </a: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clk)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2400" b="1" dirty="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i="1" dirty="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state == 0</a:t>
            </a:r>
            <a:endParaRPr sz="2400" i="1" dirty="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...;</a:t>
            </a: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B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...;</a:t>
            </a: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Control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...;</a:t>
            </a: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2400" b="1" dirty="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2400" dirty="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2400" dirty="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2400" dirty="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2400" b="1" dirty="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2400" b="1" dirty="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l"/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MUL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96900" y="1302401"/>
            <a:ext cx="5276800" cy="564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FU_mul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clk, EN,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A, B,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res,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 sz="1733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state;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finish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733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733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A_reg, B_reg;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733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817367" y="222001"/>
            <a:ext cx="6209600" cy="636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clk)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733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~|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sz="1733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A_reg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B_reg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733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 state[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]};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sz="1733"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63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mulres;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multiplier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mul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(.CLK(clk),.A(A_reg),.B(B_reg),.P(mulres))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733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res </a:t>
            </a:r>
            <a:r>
              <a:rPr lang="en-US" altLang="zh-CN" sz="1733" b="1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altLang="en-US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mulres[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en-US" altLang="zh-CN" sz="1733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-US" altLang="zh-CN" sz="1733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en-US" altLang="zh-CN" sz="1733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];</a:t>
            </a: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endParaRPr sz="1733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>
              <a:lnSpc>
                <a:spcPct val="135000"/>
              </a:lnSpc>
            </a:pPr>
            <a:r>
              <a:rPr lang="en-US" altLang="zh-CN" sz="1733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1733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1971</Words>
  <Application>Microsoft Office PowerPoint</Application>
  <PresentationFormat>宽屏</PresentationFormat>
  <Paragraphs>607</Paragraphs>
  <Slides>27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Avenir</vt:lpstr>
      <vt:lpstr>等线</vt:lpstr>
      <vt:lpstr>黑体</vt:lpstr>
      <vt:lpstr>华文细黑</vt:lpstr>
      <vt:lpstr>楷体_GB2312</vt:lpstr>
      <vt:lpstr>微软雅黑</vt:lpstr>
      <vt:lpstr>Arial</vt:lpstr>
      <vt:lpstr>Calibri</vt:lpstr>
      <vt:lpstr>Fira Code</vt:lpstr>
      <vt:lpstr>Wingdings</vt:lpstr>
      <vt:lpstr>自定义设计方案</vt:lpstr>
      <vt:lpstr>实验室PPT模版2013 beta1</vt:lpstr>
      <vt:lpstr>1_自定义设计方案</vt:lpstr>
      <vt:lpstr>Computer Architecture Experiment</vt:lpstr>
      <vt:lpstr>Outline</vt:lpstr>
      <vt:lpstr>Experiment Purpose</vt:lpstr>
      <vt:lpstr>Experiment Task</vt:lpstr>
      <vt:lpstr>PowerPoint 演示文稿</vt:lpstr>
      <vt:lpstr>Architecture Overview – FU</vt:lpstr>
      <vt:lpstr>Control Unit</vt:lpstr>
      <vt:lpstr>Function Unit – ALU</vt:lpstr>
      <vt:lpstr>Function Unit – MUL</vt:lpstr>
      <vt:lpstr>Function Unit – DIV</vt:lpstr>
      <vt:lpstr>Function Unit – JUMP</vt:lpstr>
      <vt:lpstr>Function Unit – MEM</vt:lpstr>
      <vt:lpstr>Pipelines resolving Data Hazards</vt:lpstr>
      <vt:lpstr>Pipelines resolving Control Hazards</vt:lpstr>
      <vt:lpstr>Instr. Mem.(1)</vt:lpstr>
      <vt:lpstr>Instr. Mem.(2)</vt:lpstr>
      <vt:lpstr>Data Mem. </vt:lpstr>
      <vt:lpstr>Test Bench 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Checkpoints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shz</cp:lastModifiedBy>
  <cp:revision>200</cp:revision>
  <cp:lastPrinted>2015-06-15T14:04:08Z</cp:lastPrinted>
  <dcterms:created xsi:type="dcterms:W3CDTF">2011-08-03T07:44:17Z</dcterms:created>
  <dcterms:modified xsi:type="dcterms:W3CDTF">2024-11-14T01:27:30Z</dcterms:modified>
</cp:coreProperties>
</file>