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8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70" r:id="rId2"/>
    <p:sldId id="257" r:id="rId3"/>
    <p:sldId id="258" r:id="rId4"/>
    <p:sldId id="294" r:id="rId5"/>
    <p:sldId id="259" r:id="rId6"/>
    <p:sldId id="260" r:id="rId7"/>
    <p:sldId id="266" r:id="rId8"/>
    <p:sldId id="262" r:id="rId9"/>
    <p:sldId id="263" r:id="rId10"/>
    <p:sldId id="265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4" r:id="rId24"/>
    <p:sldId id="285" r:id="rId25"/>
    <p:sldId id="286" r:id="rId26"/>
    <p:sldId id="293" r:id="rId27"/>
    <p:sldId id="264" r:id="rId28"/>
    <p:sldId id="289" r:id="rId29"/>
    <p:sldId id="287" r:id="rId30"/>
    <p:sldId id="291" r:id="rId31"/>
    <p:sldId id="288" r:id="rId32"/>
    <p:sldId id="290" r:id="rId33"/>
    <p:sldId id="292" r:id="rId34"/>
    <p:sldId id="29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5356" autoAdjust="0"/>
  </p:normalViewPr>
  <p:slideViewPr>
    <p:cSldViewPr snapToGrid="0" showGuides="1">
      <p:cViewPr varScale="1">
        <p:scale>
          <a:sx n="83" d="100"/>
          <a:sy n="83" d="100"/>
        </p:scale>
        <p:origin x="64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10/14/2016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10/14/2016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5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0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24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1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67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89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60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10/14/2016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10/14/2016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10/14/2016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10/14/2016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10/14/2016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pic>
        <p:nvPicPr>
          <p:cNvPr id="10" name="Picture 9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10/14/2016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 title="Ribbon tab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10/14/2016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10/14/2016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10/14/2016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10/14/2016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10/14/2016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10/14/2016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0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3.xml"/><Relationship Id="rId7" Type="http://schemas.openxmlformats.org/officeDocument/2006/relationships/image" Target="../media/image18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tags" Target="../tags/tag16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23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22.png"/><Relationship Id="rId5" Type="http://schemas.openxmlformats.org/officeDocument/2006/relationships/tags" Target="../tags/tag18.xml"/><Relationship Id="rId10" Type="http://schemas.openxmlformats.org/officeDocument/2006/relationships/image" Target="../media/image21.png"/><Relationship Id="rId4" Type="http://schemas.openxmlformats.org/officeDocument/2006/relationships/tags" Target="../tags/tag17.xml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22.xml"/><Relationship Id="rId7" Type="http://schemas.openxmlformats.org/officeDocument/2006/relationships/image" Target="../media/image20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28.png"/><Relationship Id="rId4" Type="http://schemas.openxmlformats.org/officeDocument/2006/relationships/tags" Target="../tags/tag23.xml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34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1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34.xml"/><Relationship Id="rId7" Type="http://schemas.openxmlformats.org/officeDocument/2006/relationships/image" Target="../media/image40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39.png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35.xml"/><Relationship Id="rId9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tags" Target="../tags/tag38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49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48.png"/><Relationship Id="rId5" Type="http://schemas.openxmlformats.org/officeDocument/2006/relationships/tags" Target="../tags/tag40.xml"/><Relationship Id="rId10" Type="http://schemas.openxmlformats.org/officeDocument/2006/relationships/image" Target="../media/image47.png"/><Relationship Id="rId4" Type="http://schemas.openxmlformats.org/officeDocument/2006/relationships/tags" Target="../tags/tag39.xml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51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4.xml"/><Relationship Id="rId6" Type="http://schemas.openxmlformats.org/officeDocument/2006/relationships/image" Target="../media/image56.png"/><Relationship Id="rId5" Type="http://schemas.openxmlformats.org/officeDocument/2006/relationships/image" Target="../media/image51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51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7.xml"/><Relationship Id="rId6" Type="http://schemas.openxmlformats.org/officeDocument/2006/relationships/image" Target="../media/image51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8.xml"/><Relationship Id="rId6" Type="http://schemas.openxmlformats.org/officeDocument/2006/relationships/image" Target="../media/image70.png"/><Relationship Id="rId5" Type="http://schemas.openxmlformats.org/officeDocument/2006/relationships/image" Target="../media/image51.png"/><Relationship Id="rId4" Type="http://schemas.openxmlformats.org/officeDocument/2006/relationships/image" Target="../media/image6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10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1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9235" y="711200"/>
            <a:ext cx="74445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Estimating the Number of Active Devices  Within a Fixed area </a:t>
            </a:r>
          </a:p>
          <a:p>
            <a:pPr algn="ctr"/>
            <a:r>
              <a:rPr lang="en-US" sz="2800" dirty="0"/>
              <a:t>Using Wi-Fi Monitoring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09090" y="2484582"/>
            <a:ext cx="7204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Hai Li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09090" y="3066473"/>
            <a:ext cx="739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Under the guidance of Prof. </a:t>
            </a:r>
            <a:r>
              <a:rPr lang="en-US" dirty="0" err="1"/>
              <a:t>Chamberland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9235" y="3944418"/>
            <a:ext cx="7158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Electrical and Computer Engineering Department</a:t>
            </a:r>
          </a:p>
          <a:p>
            <a:pPr algn="ctr"/>
            <a:r>
              <a:rPr lang="en-US" dirty="0"/>
              <a:t>Texas A&amp;M University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64873" y="5329382"/>
            <a:ext cx="646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October 18, 2016</a:t>
            </a:r>
          </a:p>
        </p:txBody>
      </p:sp>
    </p:spTree>
    <p:extLst>
      <p:ext uri="{BB962C8B-B14F-4D97-AF65-F5344CB8AC3E}">
        <p14:creationId xmlns:p14="http://schemas.microsoft.com/office/powerpoint/2010/main" val="268896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104900" y="1600200"/>
                <a:ext cx="9980682" cy="4572000"/>
              </a:xfrm>
            </p:spPr>
            <p:txBody>
              <a:bodyPr/>
              <a:lstStyle/>
              <a:p>
                <a:r>
                  <a:rPr lang="en-US" sz="2000" dirty="0"/>
                  <a:t>Bayes Estimation: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Applied when we know the Poisson parameters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Prior probabilities are given by Poisson distributions</a:t>
                </a:r>
                <a:endParaRPr lang="en-US" sz="2000" b="0" dirty="0"/>
              </a:p>
              <a:p>
                <a:endParaRPr lang="en-US" sz="2000" b="0" dirty="0"/>
              </a:p>
              <a:p>
                <a:r>
                  <a:rPr lang="en-US" sz="2000" b="0" dirty="0"/>
                  <a:t>Maximum Estimation: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Applied when we Poisson parameters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b="0" dirty="0"/>
                  <a:t> </a:t>
                </a:r>
                <a:r>
                  <a:rPr lang="en-US" sz="2000" dirty="0"/>
                  <a:t>are unknown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Likelihood function: </a:t>
                </a:r>
                <a:endParaRPr lang="en-US" sz="2000" b="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104900" y="1600200"/>
                <a:ext cx="9980682" cy="4572000"/>
              </a:xfrm>
              <a:blipFill>
                <a:blip r:embed="rId4"/>
                <a:stretch>
                  <a:fillRect l="-1526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255" y="4184072"/>
            <a:ext cx="3862857" cy="30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448627" cy="4572000"/>
          </a:xfrm>
        </p:spPr>
        <p:txBody>
          <a:bodyPr>
            <a:normAutofit/>
          </a:bodyPr>
          <a:lstStyle/>
          <a:p>
            <a:r>
              <a:rPr lang="en-US" sz="2000" dirty="0"/>
              <a:t>Distribution of 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146" y="1671782"/>
            <a:ext cx="224000" cy="2133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990244" y="3461704"/>
                <a:ext cx="4670570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Conditional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44" y="3461704"/>
                <a:ext cx="4670570" cy="424796"/>
              </a:xfrm>
              <a:prstGeom prst="rect">
                <a:avLst/>
              </a:prstGeom>
              <a:blipFill>
                <a:blip r:embed="rId6"/>
                <a:stretch>
                  <a:fillRect l="-1304" t="-8571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144110"/>
            <a:ext cx="9490285" cy="5135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1" y="4313538"/>
            <a:ext cx="5010285" cy="17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2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1652" y="1600199"/>
            <a:ext cx="5445252" cy="45720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Marginal distribution of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Conditional distribution of      given 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21" y="1676845"/>
            <a:ext cx="199619" cy="213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812" y="1676845"/>
            <a:ext cx="224000" cy="213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14" y="2321388"/>
            <a:ext cx="3657143" cy="3291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278" y="1684029"/>
            <a:ext cx="199619" cy="2133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51652" y="2110881"/>
            <a:ext cx="3880843" cy="19203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04900" y="4756727"/>
            <a:ext cx="4133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integral components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21" y="4666607"/>
            <a:ext cx="3361524" cy="32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21" y="5119588"/>
            <a:ext cx="3474286" cy="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0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The posterior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𝑔𝑖𝑣𝑒𝑛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6"/>
                <a:stretch>
                  <a:fillRect l="-3472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829" y="1690255"/>
            <a:ext cx="199619" cy="2133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4899" y="2237797"/>
            <a:ext cx="3707245" cy="1809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97600" y="1593273"/>
            <a:ext cx="4193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Bayes estimator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19" y="4808182"/>
            <a:ext cx="3766857" cy="60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04899" y="4267200"/>
            <a:ext cx="4021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criterion 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448" y="4856944"/>
            <a:ext cx="5372952" cy="5104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603" y="2092943"/>
            <a:ext cx="6093714" cy="3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8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Marginal likelihood function of observed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Likelihood function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418" y="1664851"/>
            <a:ext cx="199619" cy="213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6518" y="2153529"/>
            <a:ext cx="6477000" cy="13839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32" y="2153529"/>
            <a:ext cx="3017143" cy="98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0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Property of likelihood function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4437276"/>
            <a:ext cx="5752381" cy="4556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5638" y="2664497"/>
            <a:ext cx="3150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Set c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32" y="3302211"/>
            <a:ext cx="1606095" cy="2956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093459"/>
            <a:ext cx="567314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3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Performance criterion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Maximum likelihood estimator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902" y="2183822"/>
            <a:ext cx="5193143" cy="510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45" y="2183822"/>
            <a:ext cx="4280381" cy="117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0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Simulation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3GPP antenna model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004291"/>
            <a:ext cx="5179428" cy="60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588" y="2751504"/>
            <a:ext cx="46863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6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Parameters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699491"/>
            <a:ext cx="4124952" cy="252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549236"/>
            <a:ext cx="4528762" cy="455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3510981"/>
            <a:ext cx="1534476" cy="1813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4380929"/>
            <a:ext cx="1455238" cy="21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16" y="1410169"/>
            <a:ext cx="5445125" cy="408384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99564" y="1884218"/>
                <a:ext cx="347287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Bayes estimator</a:t>
                </a:r>
              </a:p>
              <a:p>
                <a:r>
                  <a:rPr lang="en-US" sz="2000" dirty="0"/>
                  <a:t>Intensity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endParaRPr lang="en-US" sz="2000" b="0" dirty="0"/>
              </a:p>
              <a:p>
                <a:r>
                  <a:rPr lang="en-US" sz="2000" b="0" dirty="0"/>
                  <a:t>21 points on each curve</a:t>
                </a:r>
              </a:p>
              <a:p>
                <a:r>
                  <a:rPr lang="en-US" sz="2000" dirty="0"/>
                  <a:t>50000 trials for each point</a:t>
                </a:r>
                <a:endParaRPr lang="en-US" sz="2000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64" y="1884218"/>
                <a:ext cx="3472872" cy="1323439"/>
              </a:xfrm>
              <a:prstGeom prst="rect">
                <a:avLst/>
              </a:prstGeom>
              <a:blipFill>
                <a:blip r:embed="rId3"/>
                <a:stretch>
                  <a:fillRect l="-1930" t="-1843" b="-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84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  <a:p>
            <a:r>
              <a:rPr lang="en-US" dirty="0"/>
              <a:t>System Model</a:t>
            </a:r>
          </a:p>
          <a:p>
            <a:r>
              <a:rPr lang="en-US" dirty="0"/>
              <a:t>Estimation Scheme</a:t>
            </a:r>
          </a:p>
          <a:p>
            <a:r>
              <a:rPr lang="en-US" dirty="0"/>
              <a:t>Simulation and Result</a:t>
            </a:r>
          </a:p>
          <a:p>
            <a:r>
              <a:rPr lang="en-US" dirty="0"/>
              <a:t>Experimental Implementation and Result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9352" y="2548456"/>
            <a:ext cx="3419475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15" y="1671782"/>
            <a:ext cx="3466666" cy="251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170402"/>
            <a:ext cx="1429333" cy="251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796135"/>
            <a:ext cx="1216000" cy="2285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3260436"/>
            <a:ext cx="1168762" cy="5165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94" y="4040159"/>
            <a:ext cx="5059047" cy="2331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40945" y="1671782"/>
            <a:ext cx="403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95% Confidence interval of 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760" y="1745361"/>
            <a:ext cx="798476" cy="2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28" y="1689019"/>
            <a:ext cx="4212281" cy="44004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140" y="1639741"/>
            <a:ext cx="4698459" cy="44990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31636" y="6089514"/>
            <a:ext cx="3565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Pdf of                 </a:t>
            </a:r>
          </a:p>
          <a:p>
            <a:r>
              <a:rPr lang="en-US" dirty="0"/>
              <a:t>System with directional antennas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145" y="6138790"/>
            <a:ext cx="798476" cy="2529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66873" y="6138790"/>
            <a:ext cx="3565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Pdf of                 </a:t>
            </a:r>
          </a:p>
          <a:p>
            <a:r>
              <a:rPr lang="en-US" dirty="0"/>
              <a:t>System with isotropic antennas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854" y="6209003"/>
            <a:ext cx="798476" cy="2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551854"/>
            <a:ext cx="5582227" cy="45718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075055" y="2290618"/>
                <a:ext cx="361141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Maximum likelihood estimator</a:t>
                </a:r>
              </a:p>
              <a:p>
                <a:r>
                  <a:rPr lang="en-US" dirty="0"/>
                  <a:t>Intensity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21 points on each curve</a:t>
                </a:r>
              </a:p>
              <a:p>
                <a:r>
                  <a:rPr lang="en-US" dirty="0"/>
                  <a:t>50000 trials for each point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55" y="2290618"/>
                <a:ext cx="3611418" cy="1477328"/>
              </a:xfrm>
              <a:prstGeom prst="rect">
                <a:avLst/>
              </a:prstGeom>
              <a:blipFill>
                <a:blip r:embed="rId4"/>
                <a:stretch>
                  <a:fillRect l="-1520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751782" y="4036291"/>
            <a:ext cx="403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95% Confidence interval of 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597" y="4109870"/>
            <a:ext cx="798476" cy="2529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4188" y="4786340"/>
            <a:ext cx="33623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524" y="1838527"/>
            <a:ext cx="4419608" cy="4148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02" y="1838527"/>
            <a:ext cx="4928689" cy="41488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51091" y="6006413"/>
            <a:ext cx="3565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Pdf of                 </a:t>
            </a:r>
          </a:p>
          <a:p>
            <a:r>
              <a:rPr lang="en-US" dirty="0"/>
              <a:t>System with directional antennas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600" y="6055689"/>
            <a:ext cx="798476" cy="2529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42938" y="6055689"/>
            <a:ext cx="3565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Pdf of                 </a:t>
            </a:r>
          </a:p>
          <a:p>
            <a:r>
              <a:rPr lang="en-US" dirty="0"/>
              <a:t>System with isotropic antennas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447" y="6104965"/>
            <a:ext cx="798476" cy="2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5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9980682" cy="4572000"/>
          </a:xfrm>
        </p:spPr>
        <p:txBody>
          <a:bodyPr>
            <a:normAutofit/>
          </a:bodyPr>
          <a:lstStyle/>
          <a:p>
            <a:r>
              <a:rPr lang="en-US" sz="2000" dirty="0"/>
              <a:t>In both results, BMSE and MSE of directional antennas systems are smaller. </a:t>
            </a:r>
          </a:p>
          <a:p>
            <a:r>
              <a:rPr lang="en-US" sz="2000" dirty="0"/>
              <a:t>The error is of system with directional antennas distributed more closely to 0.</a:t>
            </a:r>
          </a:p>
          <a:p>
            <a:r>
              <a:rPr lang="en-US" sz="2000" dirty="0"/>
              <a:t>System with directional antennas perform better.</a:t>
            </a:r>
          </a:p>
        </p:txBody>
      </p:sp>
    </p:spTree>
    <p:extLst>
      <p:ext uri="{BB962C8B-B14F-4D97-AF65-F5344CB8AC3E}">
        <p14:creationId xmlns:p14="http://schemas.microsoft.com/office/powerpoint/2010/main" val="325422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Implement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14" y="1583459"/>
            <a:ext cx="3171825" cy="476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55491" y="1662545"/>
            <a:ext cx="5920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Experimental setup consists of three components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Alpha network card AWUS036NHA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 processing units: Intel Next Unit of Computing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server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47855" y="3149600"/>
            <a:ext cx="5477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NIC operates in monitor mode to capture Wi-Fi packets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47855" y="4064000"/>
            <a:ext cx="5375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processing units parses information: MAC addresses, RSSI values, time stamps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30982" y="5163127"/>
            <a:ext cx="5098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RSSI values are employed as basis for inference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74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675" y="786390"/>
            <a:ext cx="6572250" cy="3419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26077" y="4455268"/>
            <a:ext cx="725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This graph depicts directional antenna radiation patterns</a:t>
            </a:r>
          </a:p>
        </p:txBody>
      </p:sp>
    </p:spTree>
    <p:extLst>
      <p:ext uri="{BB962C8B-B14F-4D97-AF65-F5344CB8AC3E}">
        <p14:creationId xmlns:p14="http://schemas.microsoft.com/office/powerpoint/2010/main" val="43389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52412"/>
            <a:ext cx="8983517" cy="53632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28436" y="5994400"/>
            <a:ext cx="9319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Figure: The place we conduct our experiment</a:t>
            </a:r>
          </a:p>
        </p:txBody>
      </p:sp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296" y="1317524"/>
            <a:ext cx="4381880" cy="36502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95418" y="5412509"/>
            <a:ext cx="6687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This figure highlights the site used for the experiments and marks locations of experiment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3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73" y="1357669"/>
            <a:ext cx="5853308" cy="48696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081736" y="2315183"/>
                <a:ext cx="334631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Bayes estimator</a:t>
                </a:r>
              </a:p>
              <a:p>
                <a:r>
                  <a:rPr lang="en-US" dirty="0"/>
                  <a:t>Intensity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21 points on each curve</a:t>
                </a:r>
              </a:p>
              <a:p>
                <a:r>
                  <a:rPr lang="en-US" dirty="0"/>
                  <a:t>10000 trials for each point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736" y="2315183"/>
                <a:ext cx="3346315" cy="1477328"/>
              </a:xfrm>
              <a:prstGeom prst="rect">
                <a:avLst/>
              </a:prstGeom>
              <a:blipFill>
                <a:blip r:embed="rId4"/>
                <a:stretch>
                  <a:fillRect l="-1639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5630" y="5007985"/>
            <a:ext cx="3438525" cy="9429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35630" y="4298874"/>
            <a:ext cx="403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95% Confidence interval of 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445" y="4372453"/>
            <a:ext cx="798476" cy="2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4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Occupancy estimation has several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Smart home management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Emergency situation</a:t>
            </a:r>
          </a:p>
          <a:p>
            <a:pPr marL="0" indent="0">
              <a:buNone/>
            </a:pPr>
            <a:r>
              <a:rPr lang="en-US" dirty="0"/>
              <a:t>Camera based approach is costly and limited by resolution</a:t>
            </a:r>
          </a:p>
          <a:p>
            <a:pPr marL="0" indent="0">
              <a:buNone/>
            </a:pPr>
            <a:r>
              <a:rPr lang="en-US" dirty="0"/>
              <a:t>RF signal based approach consumes less power</a:t>
            </a:r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83" y="1371589"/>
            <a:ext cx="5072049" cy="50778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364" y="1476175"/>
            <a:ext cx="4944900" cy="497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2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2" y="1614791"/>
            <a:ext cx="5966010" cy="50447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081736" y="2315183"/>
                <a:ext cx="334631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Maximum likelihood estimator</a:t>
                </a:r>
              </a:p>
              <a:p>
                <a:r>
                  <a:rPr lang="en-US" dirty="0"/>
                  <a:t>Intensity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21 points on each curve</a:t>
                </a:r>
              </a:p>
              <a:p>
                <a:r>
                  <a:rPr lang="en-US" dirty="0"/>
                  <a:t>10000 trials for each point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736" y="2315183"/>
                <a:ext cx="3346315" cy="1477328"/>
              </a:xfrm>
              <a:prstGeom prst="rect">
                <a:avLst/>
              </a:prstGeom>
              <a:blipFill>
                <a:blip r:embed="rId4"/>
                <a:stretch>
                  <a:fillRect l="-1639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935822" y="4391237"/>
            <a:ext cx="403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95% Confidence interval of 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637" y="4464816"/>
            <a:ext cx="798476" cy="2529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5081" y="4934532"/>
            <a:ext cx="34480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716927"/>
            <a:ext cx="4915719" cy="4742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440" y="1716927"/>
            <a:ext cx="5606382" cy="47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2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9980682" cy="4572000"/>
          </a:xfrm>
        </p:spPr>
        <p:txBody>
          <a:bodyPr/>
          <a:lstStyle/>
          <a:p>
            <a:r>
              <a:rPr lang="en-US" dirty="0"/>
              <a:t>The directional antenna do improve the performance of estimator accuracy.</a:t>
            </a:r>
          </a:p>
          <a:p>
            <a:endParaRPr lang="en-US" dirty="0"/>
          </a:p>
          <a:p>
            <a:r>
              <a:rPr lang="en-US" dirty="0"/>
              <a:t>This work may extend to be used in track </a:t>
            </a:r>
            <a:r>
              <a:rPr lang="en-US"/>
              <a:t>specific device.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9569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Wi-Fi Traffic Growth</a:t>
            </a:r>
          </a:p>
        </p:txBody>
      </p:sp>
      <p:pic>
        <p:nvPicPr>
          <p:cNvPr id="1026" name="Picture 2" descr="http://www.cisco.com/c/dam/en/us/solutions/collateral/service-provider/visual-networking-index-vni/mobile-white-paper-c11-520862.doc/_jcr_content/renditions/mobile-white-paper-c11-520862_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82" y="2563235"/>
            <a:ext cx="5748482" cy="245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51782" y="2946400"/>
            <a:ext cx="4036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mobile offload increases from 51 percent (3.9 </a:t>
            </a:r>
            <a:r>
              <a:rPr lang="en-US" sz="2000" dirty="0" err="1"/>
              <a:t>exabytes</a:t>
            </a:r>
            <a:r>
              <a:rPr lang="en-US" sz="2000" dirty="0"/>
              <a:t>/month) in 2015 to 55 percent (38.1 </a:t>
            </a:r>
            <a:r>
              <a:rPr lang="en-US" sz="2000" dirty="0" err="1"/>
              <a:t>exabytes</a:t>
            </a:r>
            <a:r>
              <a:rPr lang="en-US" sz="2000" dirty="0"/>
              <a:t>/month) by 2020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4900" y="1468582"/>
            <a:ext cx="998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2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507837"/>
            <a:ext cx="9980682" cy="13923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Estimating number of active wireless units using Wi-Fi monitoring with statistical inference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Increase the estimation accuracy by deploying proper directional antennas</a:t>
            </a:r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6873" y="1554307"/>
            <a:ext cx="3352800" cy="2419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39673" y="1727200"/>
                <a:ext cx="491374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area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target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region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20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area of complement region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673" y="1727200"/>
                <a:ext cx="4913745" cy="707886"/>
              </a:xfrm>
              <a:prstGeom prst="rect">
                <a:avLst/>
              </a:prstGeom>
              <a:blipFill>
                <a:blip r:embed="rId6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73" y="4895272"/>
            <a:ext cx="2092190" cy="2529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86873" y="4211782"/>
            <a:ext cx="2128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Location vector: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22981" y="4211782"/>
            <a:ext cx="308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Received signal vector: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021" y="4895272"/>
            <a:ext cx="2017524" cy="2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 dirty="0"/>
              <a:t>Log-normal channel model: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255" y="2142836"/>
            <a:ext cx="4094476" cy="252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819" y="3269080"/>
            <a:ext cx="2960762" cy="4556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5236" y="2761673"/>
            <a:ext cx="312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Log-normal distribution:</a:t>
            </a:r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Parameter Values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4900" y="1579418"/>
            <a:ext cx="87041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least squares method:</a:t>
            </a:r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39" y="2256526"/>
            <a:ext cx="5958095" cy="167314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39" y="4838546"/>
            <a:ext cx="2899809" cy="2727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073" y="4829310"/>
            <a:ext cx="4134095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4900" y="1570182"/>
            <a:ext cx="9045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assume the number and locations of wireless units form a Poisson point process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1" y="2770908"/>
            <a:ext cx="4726857" cy="370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1" y="4091708"/>
            <a:ext cx="4880762" cy="37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4844"/>
  <p:tag name="ORIGINALWIDTH" val="1029.621"/>
  <p:tag name="OUTPUTDPI" val="1200"/>
  <p:tag name="LATEXADDIN" val="\documentclass{article}&#10;\usepackage{amsmath}&#10;\pagestyle{empty}&#10;\begin{document}&#10;&#10;$\underline{\mathbf{U}} = (\mathbf{U}_1, \ldots, \mathbf{U}_{n_{\mathrm{a}}})$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G:\ppt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.7312"/>
  <p:tag name="ORIGINALWIDTH" val="1901.012"/>
  <p:tag name="OUTPUTDPI" val="1200"/>
  <p:tag name="LATEXADDIN" val="\documentclass{article}&#10;\usepackage{amsmath}&#10;\pagestyle{empty}&#10;\begin{document}&#10;&#10;$\mathcal{L} \left( \lambda_{\mathrm{t}}, \lambda_{\mathrm{o}};&#10;\underline{\mathbf{p}}, \underline{\mathbf{u}} \right)&#10;= f_{\underline{\mathbf{P}}, \underline{\mathbf{U}}}&#10;\left( \underline{\mathbf{p}}, \underline{\mathbf{u}};&#10;\lambda_{\mathrm{t}}, \lambda_{\mathrm{o}} \right)$&#10;&#10;&#10;\end{document}"/>
  <p:tag name="IGUANATEXSIZE" val="20"/>
  <p:tag name="IGUANATEXCURSOR" val="359"/>
  <p:tag name="TRANSPARENCY" val="True"/>
  <p:tag name="FILENAME" val=""/>
  <p:tag name="INPUTTYPE" val="0"/>
  <p:tag name="LATEXENGINEID" val="0"/>
  <p:tag name="TEMPFOLDER" val="G:\ppt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110.2362"/>
  <p:tag name="OUTPUTDPI" val="1200"/>
  <p:tag name="LATEXADDIN" val="\documentclass{article}&#10;\usepackage{amsmath}&#10;\pagestyle{empty}&#10;\begin{document}&#10;&#10;$\underline{\mathbf{U}}$&#10;&#10;&#10;\end{document}"/>
  <p:tag name="IGUANATEXSIZE" val="20"/>
  <p:tag name="IGUANATEXCURSOR" val="105"/>
  <p:tag name="TRANSPARENCY" val="True"/>
  <p:tag name="FILENAME" val=""/>
  <p:tag name="INPUTTYPE" val="0"/>
  <p:tag name="LATEXENGINEID" val="0"/>
  <p:tag name="TEMPFOLDER" val="G:\ppt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2.7184"/>
  <p:tag name="ORIGINALWIDTH" val="4670.416"/>
  <p:tag name="OUTPUTDPI" val="1200"/>
  <p:tag name="LATEXADDIN" val="\documentclass{article}&#10;\usepackage{amsmath}&#10;\pagestyle{empty}&#10;\begin{document}&#10;&#10;$f_{\underline{\mathbf{U}}} ( \underline{\mathbf{u}} )&#10;= \frac{1}{A_{\mathrm{t}}^{R_{\mathrm{t}}(\underline{\mathbf{u}})}}&#10;\frac{ ( \lambda_{\mathrm{t}}&#10; A_{\mathrm{t}} )^{R_{\mathrm{t}}(\underline{\mathbf{u}})} }&#10;{ ( R_{\mathrm{t}}(\underline{\mathbf{u}}) )! }&#10;e^{- A_{\mathrm{t}} \lambda_{\mathrm{t}}}&#10;\frac{1}{A_{\mathrm{o}}^{R_{\mathrm{o}}(\underline{\mathbf{u}})}}&#10;\frac{ ( \lambda_{\mathrm{o}}&#10; A_{\mathrm{o}} )^{R_{\mathrm{o}}(\underline{\mathbf{u}})} }&#10;{ ( R_{\mathrm{o}}(\underline{\mathbf{u}}) )! }&#10;e^{- A_{\mathrm{o}} \lambda_{\mathrm{o}}} &#10;= \frac{ \lambda_{\mathrm{t}}^{R_{\mathrm{t}}(\underline{\mathbf{u}})} }&#10;{ ( R_{\mathrm{t}}(\underline{\mathbf{u}}) )! }&#10;\frac{ \lambda_{\mathrm{o}}^{R_{\mathrm{o}}(\underline{\mathbf{u}})} }&#10;{ ( R_{\mathrm{o}}(\underline{\mathbf{u}}) )! }&#10;e^{- A_{\mathrm{t}} \lambda_{\mathrm{t}}&#10; - A_{\mathrm{o}} \lambda_{\mathrm{o}}} .$&#10;&#10;&#10;\end{document}"/>
  <p:tag name="IGUANATEXSIZE" val="20"/>
  <p:tag name="IGUANATEXCURSOR" val="632"/>
  <p:tag name="TRANSPARENCY" val="True"/>
  <p:tag name="FILENAME" val=""/>
  <p:tag name="INPUTTYPE" val="0"/>
  <p:tag name="LATEXENGINEID" val="0"/>
  <p:tag name="TEMPFOLDER" val="G:\ppt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1.3911"/>
  <p:tag name="ORIGINALWIDTH" val="2465.692"/>
  <p:tag name="OUTPUTDPI" val="1200"/>
  <p:tag name="LATEXADDIN" val="\documentclass{article}&#10;\usepackage{amsmath}&#10;\pagestyle{empty}&#10;\begin{document}&#10;&#10;$f_{\mathbf{P}_j | \mathbf{U}_j} (\mathbf{p}_{j} | \mathbf{u}_j)\\&#10;= \prod_{i=1}^{n_{\mathrm{s}}}&#10;f_{L_{ij}} ( p_{ij} - A - B \log_{10} (d_{ij}) - G_i(\phi_{ij}) ) \\&#10;= \frac{1}{\left( 2 \pi \sigma_{\mathrm{s}}^2 \right)^{\frac{n_{\mathrm{s}}}{2} }}&#10;\prod_{i=1}^{n_{\mathrm{s}}} e^{- \frac{( p_{ij} - A - B \log_{10} (d_{ij}) - G_i(\phi_{ij}) )^2}{2 \sigma_{\mathrm{s}}^2} } \\&#10;= \left( 2 \pi \sigma_{\mathrm{s}}^2 \right)^{- \frac{n_{\mathrm{s}}}{2}}&#10;e^{- \frac{ \sum_{i=1}^{n_{\mathrm{s}}}&#10;(p_{ij} - A - B \log_{10} (d_{ij}) - G_i(\phi_{ij}))^2}&#10;{2 \sigma_{\mathrm{s}}^2}} .$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G:\ppt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98.23772"/>
  <p:tag name="OUTPUTDPI" val="1200"/>
  <p:tag name="LATEXADDIN" val="\documentclass{article}&#10;\usepackage{amsmath}&#10;\pagestyle{empty}&#10;\begin{document}&#10;&#10;$\underline{\mathbf{P}}$&#10;&#10;&#10;\end{document}"/>
  <p:tag name="IGUANATEXSIZE" val="20"/>
  <p:tag name="IGUANATEXCURSOR" val="81"/>
  <p:tag name="TRANSPARENCY" val="True"/>
  <p:tag name="FILENAME" val=""/>
  <p:tag name="INPUTTYPE" val="0"/>
  <p:tag name="LATEXENGINEID" val="0"/>
  <p:tag name="TEMPFOLDER" val="G:\ppt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110.2362"/>
  <p:tag name="OUTPUTDPI" val="1200"/>
  <p:tag name="LATEXADDIN" val="\documentclass{article}&#10;\usepackage{amsmath}&#10;\pagestyle{empty}&#10;\begin{document}&#10;&#10;$\underline{\mathbf{U}}$&#10;&#10;&#10;\end{document}"/>
  <p:tag name="IGUANATEXSIZE" val="20"/>
  <p:tag name="IGUANATEXCURSOR" val="105"/>
  <p:tag name="TRANSPARENCY" val="True"/>
  <p:tag name="FILENAME" val=""/>
  <p:tag name="INPUTTYPE" val="0"/>
  <p:tag name="LATEXENGINEID" val="0"/>
  <p:tag name="TEMPFOLDER" val="G:\ppt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1.9798"/>
  <p:tag name="ORIGINALWIDTH" val="1799.775"/>
  <p:tag name="OUTPUTDPI" val="1200"/>
  <p:tag name="LATEXADDIN" val="\documentclass{article}&#10;\usepackage{amsmath}&#10;\pagestyle{empty}&#10;\begin{document}&#10;&#10;$f_{\underline{\mathbf{P}} | \underline{\mathbf{U}}}&#10;\left( \underline{\mathbf{p}} | \underline{\mathbf{u}} \right)&#10;= \prod_{j=1}^{n_{\mathrm{a}}}&#10;f_{\mathbf{P}_j | \mathbf{U}_j} (\mathbf{p}_{j}|\mathbf{u}_j) $&#10;&#10;&#10;\end{document}"/>
  <p:tag name="IGUANATEXSIZE" val="20"/>
  <p:tag name="IGUANATEXCURSOR" val="290"/>
  <p:tag name="TRANSPARENCY" val="True"/>
  <p:tag name="FILENAME" val=""/>
  <p:tag name="INPUTTYPE" val="0"/>
  <p:tag name="LATEXENGINEID" val="0"/>
  <p:tag name="TEMPFOLDER" val="G:\ppt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98.23772"/>
  <p:tag name="OUTPUTDPI" val="1200"/>
  <p:tag name="LATEXADDIN" val="\documentclass{article}&#10;\usepackage{amsmath}&#10;\pagestyle{empty}&#10;\begin{document}&#10;&#10;$\underline{\mathbf{P}}$&#10;&#10;&#10;\end{document}"/>
  <p:tag name="IGUANATEXSIZE" val="20"/>
  <p:tag name="IGUANATEXCURSOR" val="81"/>
  <p:tag name="TRANSPARENCY" val="True"/>
  <p:tag name="FILENAME" val=""/>
  <p:tag name="INPUTTYPE" val="0"/>
  <p:tag name="LATEXENGINEID" val="0"/>
  <p:tag name="TEMPFOLDER" val="G:\ppt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7.4803"/>
  <p:tag name="ORIGINALWIDTH" val="1654.293"/>
  <p:tag name="OUTPUTDPI" val="1200"/>
  <p:tag name="LATEXADDIN" val="\documentclass{article}&#10;\usepackage{amsmath}&#10;\pagestyle{empty}&#10;\begin{document}&#10;&#10;$\label{equation:IntegralComponentsT}&#10;\mathcal{I}_{\mathcal{A}_{\mathrm{t}}}(j)&#10;= \int_{\mathcal{A}_{\mathrm{t}}} f_{\mathbf{P}_j|\mathbf{U}_j}&#10;(\mathbf{p}_j|\mathbf{u}_j) d\mathbf{u}_j$&#10;&#10;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G:\ppt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7.4803"/>
  <p:tag name="ORIGINALWIDTH" val="1709.786"/>
  <p:tag name="OUTPUTDPI" val="1200"/>
  <p:tag name="LATEXADDIN" val="\documentclass{article}&#10;\usepackage{amsmath}&#10;\pagestyle{empty}&#10;\begin{document}&#10;&#10;$\label{equation:IntegralComponentsO}&#10;\mathcal{I}_{\mathcal{A}_{\mathrm{o}}}(j)&#10;= \int_{\mathcal{A}_{\mathrm{o}}} f_{\mathbf{P}_j|\mathbf{U}_j}&#10;(\mathbf{p}_j|\mathbf{u}_j) d\mathbf{u}_j .$&#10;&#10;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G:\ppt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4844"/>
  <p:tag name="ORIGINALWIDTH" val="992.8759"/>
  <p:tag name="OUTPUTDPI" val="1200"/>
  <p:tag name="LATEXADDIN" val="\documentclass{article}&#10;\usepackage{amsmath}&#10;\pagestyle{empty}&#10;\begin{document}&#10;&#10;$\underline{\mathbf{P}} = (\mathbf{P}_1, \ldots, \mathbf{P}_{n_{\mathrm{a}}})$&#10;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G:\ppt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98.23772"/>
  <p:tag name="OUTPUTDPI" val="1200"/>
  <p:tag name="LATEXADDIN" val="\documentclass{article}&#10;\usepackage{amsmath}&#10;\pagestyle{empty}&#10;\begin{document}&#10;&#10;$\underline{\mathbf{P}}$&#10;&#10;&#10;\end{document}"/>
  <p:tag name="IGUANATEXSIZE" val="20"/>
  <p:tag name="IGUANATEXCURSOR" val="105"/>
  <p:tag name="TRANSPARENCY" val="True"/>
  <p:tag name="FILENAME" val=""/>
  <p:tag name="INPUTTYPE" val="0"/>
  <p:tag name="LATEXENGINEID" val="0"/>
  <p:tag name="TEMPFOLDER" val="G:\ppt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126"/>
  <p:tag name="ORIGINALWIDTH" val="1853.768"/>
  <p:tag name="OUTPUTDPI" val="1200"/>
  <p:tag name="LATEXADDIN" val="\documentclass{article}&#10;\usepackage{amsmath}&#10;\pagestyle{empty}&#10;\begin{document}&#10;&#10;$\mathrm{BMSE} \left[ \hat{R}_{\mathrm{t}} \right]&#10;= \mathrm{E} \left[ \left(&#10;\hat{R}_{\mathrm{t}} \left( \underline{\mathbf{P}} \right)&#10;- R_{\mathrm{t}} \right)^2 \right]$&#10;&#10;&#10;\end{document}"/>
  <p:tag name="IGUANATEXSIZE" val="20"/>
  <p:tag name="IGUANATEXCURSOR" val="252"/>
  <p:tag name="TRANSPARENCY" val="True"/>
  <p:tag name="FILENAME" val=""/>
  <p:tag name="INPUTTYPE" val="0"/>
  <p:tag name="LATEXENGINEID" val="0"/>
  <p:tag name="TEMPFOLDER" val="G:\ppt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1.2186"/>
  <p:tag name="ORIGINALWIDTH" val="2644.169"/>
  <p:tag name="OUTPUTDPI" val="1200"/>
  <p:tag name="LATEXADDIN" val="\documentclass{article}&#10;\usepackage{amsmath}&#10;\pagestyle{empty}&#10;\begin{document}&#10;&#10;$\mathrm{BMSE} \left[ \hat{R}_{\mathrm{t}} \right]&#10;\approx \frac{1}{M} \sum_{m=1}^M \left(&#10;\hat{R}_{\mathrm{t}}^{(m)} \left( \underline{\mathbf{P}}^{(m)} \right)&#10;- R_{\mathrm{t}}^{(m)} \right)^2 $&#10;&#10;&#10;\end{document}"/>
  <p:tag name="IGUANATEXSIZE" val="20"/>
  <p:tag name="IGUANATEXCURSOR" val="276"/>
  <p:tag name="TRANSPARENCY" val="True"/>
  <p:tag name="FILENAME" val=""/>
  <p:tag name="INPUTTYPE" val="0"/>
  <p:tag name="LATEXENGINEID" val="0"/>
  <p:tag name="TEMPFOLDER" val="G:\ppt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7.979"/>
  <p:tag name="ORIGINALWIDTH" val="2998.875"/>
  <p:tag name="OUTPUTDPI" val="1200"/>
  <p:tag name="LATEXADDIN" val="\documentclass{article}&#10;\usepackage{amsmath}&#10;\pagestyle{empty}&#10;\begin{document}&#10;$&#10;\hat{R}_{\mathrm{t}} \left( \underline{\mathbf{p}} \right)&#10;= \mathrm{E} \left[ R_{\mathrm{t}}&#10;| \underline{\mathbf{P}} = \underline{\mathbf{p}} \right]&#10;= \sum_{r_{\mathrm{t}} = 0}^{n_{\mathrm{a}}} r_{\mathrm{t}}&#10;\Pr \left( R_{\mathrm{t}} = r_{\mathrm{t}}&#10;| \underline{\mathbf{P}} = \underline{\mathbf{p}} \right)  .$&#10;&#10;\end{document}"/>
  <p:tag name="IGUANATEXSIZE" val="20"/>
  <p:tag name="IGUANATEXCURSOR" val="397"/>
  <p:tag name="TRANSPARENCY" val="True"/>
  <p:tag name="FILENAME" val=""/>
  <p:tag name="INPUTTYPE" val="0"/>
  <p:tag name="LATEXENGINEID" val="0"/>
  <p:tag name="TEMPFOLDER" val="G:\ppt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98.23772"/>
  <p:tag name="OUTPUTDPI" val="1200"/>
  <p:tag name="LATEXADDIN" val="\documentclass{article}&#10;\usepackage{amsmath}&#10;\pagestyle{empty}&#10;\begin{document}&#10;&#10;$\underline{\mathbf{P}}$&#10;&#10;&#10;\end{document}"/>
  <p:tag name="IGUANATEXSIZE" val="20"/>
  <p:tag name="IGUANATEXCURSOR" val="104"/>
  <p:tag name="TRANSPARENCY" val="True"/>
  <p:tag name="FILENAME" val=""/>
  <p:tag name="INPUTTYPE" val="0"/>
  <p:tag name="LATEXENGINEID" val="0"/>
  <p:tag name="TEMPFOLDER" val="G:\ppt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85.1894"/>
  <p:tag name="ORIGINALWIDTH" val="1484.814"/>
  <p:tag name="OUTPUTDPI" val="1200"/>
  <p:tag name="LATEXADDIN" val="\documentclass{article}&#10;\usepackage{amsmath}&#10;\pagestyle{empty}&#10;\begin{document}&#10;&#10;$\mathcal{L} \left( \lambda_{\mathrm{t}}, \lambda_{\mathrm{o}};&#10;\underline{\mathbf{p}}, \underline{\mathbf{u}} \right)\\&#10;= f_{\underline{\mathbf{P}}, \underline{\mathbf{U}}}&#10;\left( \underline{\mathbf{p}}, \underline{\mathbf{u}};&#10;\lambda_{\mathrm{t}}, \lambda_{\mathrm{o}} \right) \\&#10;= f_{\underline{\mathbf{P}} | \underline{\mathbf{U}}}&#10;\left( \underline{\mathbf{p}} | \underline{\mathbf{u}} \right)&#10;f_{\underline{\mathbf{U}}} \left( \underline{\mathbf{u}};&#10;\lambda_{\mathrm{t}}, \lambda_{\mathrm{o}} \right) .$&#10;\end{document}"/>
  <p:tag name="IGUANATEXSIZE" val="20"/>
  <p:tag name="IGUANATEXCURSOR" val="201"/>
  <p:tag name="TRANSPARENCY" val="True"/>
  <p:tag name="FILENAME" val=""/>
  <p:tag name="INPUTTYPE" val="0"/>
  <p:tag name="LATEXENGINEID" val="0"/>
  <p:tag name="TEMPFOLDER" val="G:\ppt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4.222"/>
  <p:tag name="ORIGINALWIDTH" val="2830.896"/>
  <p:tag name="OUTPUTDPI" val="1200"/>
  <p:tag name="LATEXADDIN" val="\documentclass{article}&#10;\usepackage{amsmath}&#10;\pagestyle{empty}&#10;\begin{document}&#10;&#10;$\max_{\lambda_{\mathrm{t}}, \lambda_{\mathrm{o}}}&#10;\mathcal{L} \left( \lambda_{\mathrm{t}}, \lambda_{\mathrm{o}};&#10;\underline{\mathbf{p}} \right)&#10;= \max_{\alpha} \mathcal{L} \left(&#10;\frac{n_{\mathrm{a}}}{A_{\mathrm{t}}} \alpha ,&#10;\frac{n_{\mathrm{a}}}{A_{\mathrm{o}}} (1 - \alpha) ;&#10;\underline{\mathbf{p}} \right)$&#10;&#10;&#10;\end{document}"/>
  <p:tag name="IGUANATEXSIZE" val="20"/>
  <p:tag name="IGUANATEXCURSOR" val="391"/>
  <p:tag name="TRANSPARENCY" val="True"/>
  <p:tag name="FILENAME" val=""/>
  <p:tag name="INPUTTYPE" val="0"/>
  <p:tag name="LATEXENGINEID" val="0"/>
  <p:tag name="TEMPFOLDER" val="G:\ppt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5.4818"/>
  <p:tag name="ORIGINALWIDTH" val="790.4012"/>
  <p:tag name="OUTPUTDPI" val="1200"/>
  <p:tag name="LATEXADDIN" val="\documentclass{article}&#10;\usepackage{amsmath}&#10;\pagestyle{empty}&#10;\begin{document}&#10;&#10;$c = \frac{n_{\mathrm{a}}}&#10;{A_{\mathrm{t}} \lambda_{\mathrm{t}} + A_{\mathrm{o}} \lambda_{\mathrm{o}}} .$&#10;\end{document}"/>
  <p:tag name="IGUANATEXSIZE" val="20"/>
  <p:tag name="IGUANATEXCURSOR" val="186"/>
  <p:tag name="TRANSPARENCY" val="True"/>
  <p:tag name="FILENAME" val=""/>
  <p:tag name="INPUTTYPE" val="0"/>
  <p:tag name="LATEXENGINEID" val="0"/>
  <p:tag name="TEMPFOLDER" val="G:\ppt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1.7323"/>
  <p:tag name="ORIGINALWIDTH" val="2791.901"/>
  <p:tag name="OUTPUTDPI" val="1200"/>
  <p:tag name="LATEXADDIN" val="\documentclass{article}&#10;\usepackage{amsmath}&#10;\pagestyle{empty}&#10;\begin{document}&#10;&#10;$\mathcal{L} \left( c \lambda_{\mathrm{t}}, c \lambda_{\mathrm{o}};&#10;\underline{\mathbf{P}} \right)= c^{n_{\mathrm{a}}}&#10;e^{- (A_{\mathrm{t}} \lambda_{\mathrm{t}}&#10;+ A_{\mathrm{o}} \lambda_{\mathrm{o}}) (c-1)}&#10;\mathcal{L} \left( \lambda_{\mathrm{t}}, \lambda_{\mathrm{o}};&#10;\underline{\mathbf{P}} \right) .$&#10;&#10;\end{document}"/>
  <p:tag name="IGUANATEXSIZE" val="20"/>
  <p:tag name="IGUANATEXCURSOR" val="385"/>
  <p:tag name="TRANSPARENCY" val="True"/>
  <p:tag name="FILENAME" val=""/>
  <p:tag name="INPUTTYPE" val="0"/>
  <p:tag name="LATEXENGINEID" val="0"/>
  <p:tag name="TEMPFOLDER" val="G:\ppt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1.2186"/>
  <p:tag name="ORIGINALWIDTH" val="2555.681"/>
  <p:tag name="OUTPUTDPI" val="1200"/>
  <p:tag name="LATEXADDIN" val="\documentclass{article}&#10;\usepackage{amsmath}&#10;\pagestyle{empty}&#10;\begin{document}&#10;&#10;$\mathrm{MSE} \left[ \hat{R}_{\mathrm{t}} \right]&#10;\approx \frac{1}{M} \sum_{m=1}^M \left(&#10;\hat{R}_{\mathrm{t}}^{(m)} \left( \underline{\mathbf{P}}^{(m)} \right)&#10;- R_{\mathrm{t}}^{(m)} \right)^2 $&#10;&#10;&#10;\end{document}"/>
  <p:tag name="IGUANATEXSIZE" val="20"/>
  <p:tag name="IGUANATEXCURSOR" val="275"/>
  <p:tag name="TRANSPARENCY" val="True"/>
  <p:tag name="FILENAME" val=""/>
  <p:tag name="INPUTTYPE" val="0"/>
  <p:tag name="LATEXENGINEID" val="0"/>
  <p:tag name="TEMPFOLDER" val="G:\ppt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4844"/>
  <p:tag name="ORIGINALWIDTH" val="2014.998"/>
  <p:tag name="OUTPUTDPI" val="1200"/>
  <p:tag name="LATEXADDIN" val="\documentclass{article}&#10;\usepackage{amsmath}&#10;\pagestyle{empty}&#10;\begin{document}&#10;&#10;$P_{d} \text{[dBm]}&#10;= A + B \log_{10}(d) + L_{s} + G_{a} $&#10;&#10;&#10;\end{document}"/>
  <p:tag name="IGUANATEXSIZE" val="20"/>
  <p:tag name="IGUANATEXCURSOR" val="139"/>
  <p:tag name="TRANSPARENCY" val="True"/>
  <p:tag name="FILENAME" val=""/>
  <p:tag name="INPUTTYPE" val="0"/>
  <p:tag name="LATEXENGINEID" val="0"/>
  <p:tag name="TEMPFOLDER" val="g:\ppt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8.9276"/>
  <p:tag name="ORIGINALWIDTH" val="2106.487"/>
  <p:tag name="OUTPUTDPI" val="1200"/>
  <p:tag name="LATEXADDIN" val="\documentclass{article}&#10;\usepackage{amsmath}&#10;\pagestyle{empty}&#10;\begin{document}&#10;&#10;$\hat{R}_{\mathrm{t}}&#10;\left( \underline{\mathbf{p}} \right)\\&#10;= \mathrm{E}_{\hat{\lambda}_{\mathrm{t}}, \hat{\lambda}_{\mathrm{o}}}&#10;\left[ R_{\mathrm{t}} | \underline{\mathbf{P}}&#10;= \underline{\mathbf{p}} \right] \\&#10;= \sum_{r_{\mathrm{t}} = 0}^{n_{\mathrm{a}}} r_{\mathrm{t}}&#10;\Pr \left( R_{\mathrm{t}} = r_{\mathrm{t}}&#10;| \underline{\mathbf{P}} = \underline{\mathbf{p}} ;&#10;\hat{\lambda}_{\mathrm{t}}, \hat{\lambda}_{\mathrm{o}} \right) .$&#10;\end{document}"/>
  <p:tag name="IGUANATEXSIZE" val="20"/>
  <p:tag name="IGUANATEXCURSOR" val="296"/>
  <p:tag name="TRANSPARENCY" val="True"/>
  <p:tag name="FILENAME" val=""/>
  <p:tag name="INPUTTYPE" val="0"/>
  <p:tag name="LATEXENGINEID" val="0"/>
  <p:tag name="TEMPFOLDER" val="G:\ppt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126"/>
  <p:tag name="ORIGINALWIDTH" val="2548.931"/>
  <p:tag name="OUTPUTDPI" val="1200"/>
  <p:tag name="LATEXADDIN" val="\documentclass{article}&#10;\usepackage{amsmath}&#10;\pagestyle{empty}&#10;\begin{document}&#10;&#10;$G_i (\phi_{ij}) = - \min \left\{&#10;12 \left( \frac{\phi_{ij} - \theta_{i}}{\theta_{\mathrm{3dB}}} \right)^2,&#10;G_{\mathrm{floor}} \right\} - G_{\mathrm{avg}}$&#10;&#10;&#10;\end{document}"/>
  <p:tag name="IGUANATEXSIZE" val="20"/>
  <p:tag name="IGUANATEXCURSOR" val="235"/>
  <p:tag name="TRANSPARENCY" val="True"/>
  <p:tag name="FILENAME" val=""/>
  <p:tag name="INPUTTYPE" val="0"/>
  <p:tag name="LATEXENGINEID" val="0"/>
  <p:tag name="TEMPFOLDER" val="G:\ppt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4844"/>
  <p:tag name="ORIGINALWIDTH" val="2029.996"/>
  <p:tag name="OUTPUTDPI" val="1200"/>
  <p:tag name="LATEXADDIN" val="\documentclass{article}&#10;\usepackage{amsmath}&#10;\pagestyle{empty}&#10;\begin{document}&#10;&#10;$P \text{[dBm]}&#10;= A + B \log_{10}(d) + L + G (\phi)$&#10;&#10;&#10;\end{document}"/>
  <p:tag name="IGUANATEXSIZE" val="20"/>
  <p:tag name="IGUANATEXCURSOR" val="132"/>
  <p:tag name="TRANSPARENCY" val="True"/>
  <p:tag name="FILENAME" val=""/>
  <p:tag name="INPUTTYPE" val="0"/>
  <p:tag name="LATEXENGINEID" val="0"/>
  <p:tag name="TEMPFOLDER" val="G:\ppt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4.222"/>
  <p:tag name="ORIGINALWIDTH" val="2228.721"/>
  <p:tag name="OUTPUTDPI" val="1200"/>
  <p:tag name="LATEXADDIN" val="\documentclass{article}&#10;\usepackage{amsmath}&#10;\pagestyle{empty}&#10;\begin{document}&#10;&#10;$A = P_{\mathrm{t}} + 20 \log_{10} \left( \frac{3 \times 10^8}{f_{\mathrm{carrier}}} \right) - 20\log_{10}(4\pi) $&#10;&#10;&#10;\end{document}"/>
  <p:tag name="IGUANATEXSIZE" val="20"/>
  <p:tag name="IGUANATEXCURSOR" val="194"/>
  <p:tag name="TRANSPARENCY" val="True"/>
  <p:tag name="FILENAME" val=""/>
  <p:tag name="INPUTTYPE" val="0"/>
  <p:tag name="LATEXENGINEID" val="0"/>
  <p:tag name="TEMPFOLDER" val="G:\ppt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755.1556"/>
  <p:tag name="OUTPUTDPI" val="1200"/>
  <p:tag name="LATEXADDIN" val="\documentclass{article}&#10;\usepackage{amsmath}&#10;\pagestyle{empty}&#10;\begin{document}&#10;&#10;$B=-20 dBm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G:\ppt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716.1605"/>
  <p:tag name="OUTPUTDPI" val="1200"/>
  <p:tag name="LATEXADDIN" val="\documentclass{article}&#10;\usepackage{amsmath}&#10;\pagestyle{empty}&#10;\begin{document}&#10;&#10;$\sigma_{s}=2.0 dBm$&#10;&#10;&#10;\end{document}"/>
  <p:tag name="IGUANATEXSIZE" val="20"/>
  <p:tag name="IGUANATEXCURSOR" val="100"/>
  <p:tag name="TRANSPARENCY" val="True"/>
  <p:tag name="FILENAME" val=""/>
  <p:tag name="INPUTTYPE" val="0"/>
  <p:tag name="LATEXENGINEID" val="0"/>
  <p:tag name="TEMPFOLDER" val="G:\ppt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706.037"/>
  <p:tag name="OUTPUTDPI" val="1200"/>
  <p:tag name="LATEXADDIN" val="\documentclass{article}&#10;\usepackage{amsmath}&#10;\pagestyle{empty}&#10;\begin{document}&#10;&#10;$\alpha = 1 - (confidence\ level / 100)$&#10;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G:\ppt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703.412"/>
  <p:tag name="OUTPUTDPI" val="1200"/>
  <p:tag name="LATEXADDIN" val="\documentclass{article}&#10;\usepackage{amsmath}&#10;\pagestyle{empty}&#10;\begin{document}&#10;&#10;$p^* = 1 - \alpha/2$&#10;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G:\ppt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.4859"/>
  <p:tag name="ORIGINALWIDTH" val="598.4252"/>
  <p:tag name="OUTPUTDPI" val="1200"/>
  <p:tag name="LATEXADDIN" val="\documentclass{article}&#10;\usepackage{amsmath}&#10;\pagestyle{empty}&#10;\begin{document}&#10;&#10;$df = N-1$&#10;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G:\ppt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4.2182"/>
  <p:tag name="ORIGINALWIDTH" val="575.1781"/>
  <p:tag name="OUTPUTDPI" val="1200"/>
  <p:tag name="LATEXADDIN" val="\documentclass{article}&#10;\usepackage{amsmath}&#10;\pagestyle{empty}&#10;\begin{document}&#10;&#10;$SE= \dfrac{\sigma}{\sqrt{N}}$&#10;&#10;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G:\ppt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4.222"/>
  <p:tag name="ORIGINALWIDTH" val="1457.068"/>
  <p:tag name="OUTPUTDPI" val="1200"/>
  <p:tag name="LATEXADDIN" val="\documentclass{article}&#10;\usepackage{amsmath}&#10;\pagestyle{empty}&#10;\begin{document}&#10;&#10;$f_{L_{s}} (\ell)&#10;= \frac{1}{\sqrt{2 \pi} \sigma_{\mathrm{s}}} &#10;\exp \left( - \frac{\ell^2}{2 \sigma_{\mathrm{s}}^2} \right) $&#10;&#10;&#10;\end{document}"/>
  <p:tag name="IGUANATEXSIZE" val="20"/>
  <p:tag name="IGUANATEXCURSOR" val="206"/>
  <p:tag name="TRANSPARENCY" val="True"/>
  <p:tag name="FILENAME" val=""/>
  <p:tag name="INPUTTYPE" val="0"/>
  <p:tag name="LATEXENGINEID" val="0"/>
  <p:tag name="TEMPFOLDER" val="g:\ppt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4.7357"/>
  <p:tag name="ORIGINALWIDTH" val="2489.689"/>
  <p:tag name="OUTPUTDPI" val="1200"/>
  <p:tag name="LATEXADDIN" val="\documentclass{article}&#10;\usepackage{amsmath}&#10;\pagestyle{empty}&#10;\begin{document}&#10;&#10;$Confidence\ interval = \mu \pm Margin\ of\ error$&#10;&#10;&#10;\end{document}"/>
  <p:tag name="IGUANATEXSIZE" val="20"/>
  <p:tag name="IGUANATEXCURSOR" val="130"/>
  <p:tag name="TRANSPARENCY" val="True"/>
  <p:tag name="FILENAME" val=""/>
  <p:tag name="INPUTTYPE" val="0"/>
  <p:tag name="LATEXENGINEID" val="0"/>
  <p:tag name="TEMPFOLDER" val="G:\ppt\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4844"/>
  <p:tag name="ORIGINALWIDTH" val="392.9509"/>
  <p:tag name="OUTPUTDPI" val="1200"/>
  <p:tag name="LATEXADDIN" val="\documentclass{article}&#10;\usepackage{amsmath}&#10;\pagestyle{empty}&#10;\begin{document}&#10;&#10;$|r_{t}-\hat{r_{t}}|$&#10;&#10;&#10;\end{document}"/>
  <p:tag name="IGUANATEXSIZE" val="20"/>
  <p:tag name="IGUANATEXCURSOR" val="81"/>
  <p:tag name="TRANSPARENCY" val="True"/>
  <p:tag name="FILENAME" val=""/>
  <p:tag name="INPUTTYPE" val="0"/>
  <p:tag name="LATEXENGINEID" val="0"/>
  <p:tag name="TEMPFOLDER" val="G:\ppt\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4844"/>
  <p:tag name="ORIGINALWIDTH" val="392.9509"/>
  <p:tag name="OUTPUTDPI" val="1200"/>
  <p:tag name="LATEXADDIN" val="\documentclass{article}&#10;\usepackage{amsmath}&#10;\pagestyle{empty}&#10;\begin{document}&#10;&#10;$|r_{t}-\hat{r_{t}}|$&#10;&#10;&#10;\end{document}"/>
  <p:tag name="IGUANATEXSIZE" val="20"/>
  <p:tag name="IGUANATEXCURSOR" val="81"/>
  <p:tag name="TRANSPARENCY" val="True"/>
  <p:tag name="FILENAME" val=""/>
  <p:tag name="INPUTTYPE" val="0"/>
  <p:tag name="LATEXENGINEID" val="0"/>
  <p:tag name="TEMPFOLDER" val="G:\ppt\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4844"/>
  <p:tag name="ORIGINALWIDTH" val="392.9509"/>
  <p:tag name="OUTPUTDPI" val="1200"/>
  <p:tag name="LATEXADDIN" val="\documentclass{article}&#10;\usepackage{amsmath}&#10;\pagestyle{empty}&#10;\begin{document}&#10;&#10;$|r_{t}-\hat{r_{t}}|$&#10;&#10;&#10;\end{document}"/>
  <p:tag name="IGUANATEXSIZE" val="20"/>
  <p:tag name="IGUANATEXCURSOR" val="81"/>
  <p:tag name="TRANSPARENCY" val="True"/>
  <p:tag name="FILENAME" val=""/>
  <p:tag name="INPUTTYPE" val="0"/>
  <p:tag name="LATEXENGINEID" val="0"/>
  <p:tag name="TEMPFOLDER" val="G:\ppt\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4844"/>
  <p:tag name="ORIGINALWIDTH" val="392.9509"/>
  <p:tag name="OUTPUTDPI" val="1200"/>
  <p:tag name="LATEXADDIN" val="\documentclass{article}&#10;\usepackage{amsmath}&#10;\pagestyle{empty}&#10;\begin{document}&#10;&#10;$|r_{t}-\hat{r_{t}}|$&#10;&#10;&#10;\end{document}"/>
  <p:tag name="IGUANATEXSIZE" val="20"/>
  <p:tag name="IGUANATEXCURSOR" val="81"/>
  <p:tag name="TRANSPARENCY" val="True"/>
  <p:tag name="FILENAME" val=""/>
  <p:tag name="INPUTTYPE" val="0"/>
  <p:tag name="LATEXENGINEID" val="0"/>
  <p:tag name="TEMPFOLDER" val="G:\ppt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4844"/>
  <p:tag name="ORIGINALWIDTH" val="392.9509"/>
  <p:tag name="OUTPUTDPI" val="1200"/>
  <p:tag name="LATEXADDIN" val="\documentclass{article}&#10;\usepackage{amsmath}&#10;\pagestyle{empty}&#10;\begin{document}&#10;&#10;$|r_{t}-\hat{r_{t}}|$&#10;&#10;&#10;\end{document}"/>
  <p:tag name="IGUANATEXSIZE" val="20"/>
  <p:tag name="IGUANATEXCURSOR" val="81"/>
  <p:tag name="TRANSPARENCY" val="True"/>
  <p:tag name="FILENAME" val=""/>
  <p:tag name="INPUTTYPE" val="0"/>
  <p:tag name="LATEXENGINEID" val="0"/>
  <p:tag name="TEMPFOLDER" val="G:\ppt\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4844"/>
  <p:tag name="ORIGINALWIDTH" val="392.9509"/>
  <p:tag name="OUTPUTDPI" val="1200"/>
  <p:tag name="LATEXADDIN" val="\documentclass{article}&#10;\usepackage{amsmath}&#10;\pagestyle{empty}&#10;\begin{document}&#10;&#10;$|r_{t}-\hat{r_{t}}|$&#10;&#10;&#10;\end{document}"/>
  <p:tag name="IGUANATEXSIZE" val="20"/>
  <p:tag name="IGUANATEXCURSOR" val="81"/>
  <p:tag name="TRANSPARENCY" val="True"/>
  <p:tag name="FILENAME" val=""/>
  <p:tag name="INPUTTYPE" val="0"/>
  <p:tag name="LATEXENGINEID" val="0"/>
  <p:tag name="TEMPFOLDER" val="G:\ppt\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4844"/>
  <p:tag name="ORIGINALWIDTH" val="392.9509"/>
  <p:tag name="OUTPUTDPI" val="1200"/>
  <p:tag name="LATEXADDIN" val="\documentclass{article}&#10;\usepackage{amsmath}&#10;\pagestyle{empty}&#10;\begin{document}&#10;&#10;$|r_{t}-\hat{r_{t}}|$&#10;&#10;&#10;\end{document}"/>
  <p:tag name="IGUANATEXSIZE" val="20"/>
  <p:tag name="IGUANATEXCURSOR" val="81"/>
  <p:tag name="TRANSPARENCY" val="True"/>
  <p:tag name="FILENAME" val=""/>
  <p:tag name="INPUTTYPE" val="0"/>
  <p:tag name="LATEXENGINEID" val="0"/>
  <p:tag name="TEMPFOLDER" val="G:\ppt\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4844"/>
  <p:tag name="ORIGINALWIDTH" val="392.9509"/>
  <p:tag name="OUTPUTDPI" val="1200"/>
  <p:tag name="LATEXADDIN" val="\documentclass{article}&#10;\usepackage{amsmath}&#10;\pagestyle{empty}&#10;\begin{document}&#10;&#10;$|r_{t}-\hat{r_{t}}|$&#10;&#10;&#10;\end{document}"/>
  <p:tag name="IGUANATEXSIZE" val="20"/>
  <p:tag name="IGUANATEXCURSOR" val="81"/>
  <p:tag name="TRANSPARENCY" val="True"/>
  <p:tag name="FILENAME" val=""/>
  <p:tag name="INPUTTYPE" val="0"/>
  <p:tag name="LATEXENGINEID" val="0"/>
  <p:tag name="TEMPFOLDER" val="G:\ppt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3.3971"/>
  <p:tag name="ORIGINALWIDTH" val="2932.134"/>
  <p:tag name="OUTPUTDPI" val="1200"/>
  <p:tag name="LATEXADDIN" val="\documentclass{article}&#10;\usepackage{amsmath}&#10;\pagestyle{empty}&#10;\begin{document}&#10;&#10;$\operatorname*{arg min}_{a,b}&#10;\left\| \vphantom{ \begin{bmatrix} \vdots \\ p_{ij} - G_i (\phi_{ij}) \\ \vdots \end{bmatrix}} \right.&#10;\underbrace{\begin{bmatrix} \vdots \\ p_{ij} - G_i (\phi_{ij}) \\ \vdots \end{bmatrix}}_{\mathbf{y}}&#10;- \underbrace{\begin{bmatrix} \vdots &amp; \vdots \\ 1 &amp; \log_{10} (d_{ij}) \\&#10;\vdots &amp; \vdots \end{bmatrix}}_{M}&#10;\begin{bmatrix} a \\ b \end{bmatrix}&#10;\left. \vphantom{ \begin{bmatrix} \vdots \\ p_{ij} - G_i (\phi_{ij}) \\ \vdots \end{bmatrix}} \right\|^2 .$&#10;&#10;&#10;\end{document}"/>
  <p:tag name="IGUANATEXSIZE" val="20"/>
  <p:tag name="IGUANATEXCURSOR" val="569"/>
  <p:tag name="TRANSPARENCY" val="True"/>
  <p:tag name="FILENAME" val=""/>
  <p:tag name="INPUTTYPE" val="0"/>
  <p:tag name="LATEXENGINEID" val="0"/>
  <p:tag name="TEMPFOLDER" val="G:\ppt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2332"/>
  <p:tag name="ORIGINALWIDTH" val="1427.072"/>
  <p:tag name="OUTPUTDPI" val="1200"/>
  <p:tag name="LATEXADDIN" val="\documentclass{article}&#10;\usepackage{amsmath}&#10;\pagestyle{empty}&#10;\begin{document}&#10;&#10;$[A\ B]^T=( M^T M)^{-1} M^{T} \mathbf{y} .$&#10;&#10;&#10;\end{document}"/>
  <p:tag name="IGUANATEXSIZE" val="20"/>
  <p:tag name="IGUANATEXCURSOR" val="124"/>
  <p:tag name="TRANSPARENCY" val="True"/>
  <p:tag name="FILENAME" val=""/>
  <p:tag name="INPUTTYPE" val="0"/>
  <p:tag name="LATEXENGINEID" val="0"/>
  <p:tag name="TEMPFOLDER" val="G:\ppt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.9813"/>
  <p:tag name="ORIGINALWIDTH" val="2034.496"/>
  <p:tag name="OUTPUTDPI" val="1200"/>
  <p:tag name="LATEXADDIN" val="\documentclass{article}&#10;\usepackage{amsmath}&#10;\pagestyle{empty}&#10;\begin{document}&#10;&#10;&#10;$\sigma_{\mathrm{s}}^2&#10;= \frac{1}{N-1} \mathbf{y}^{T} (I-M( M^T M)^{-1} M^{T})\mathbf{y} .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G:\ppt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.2272"/>
  <p:tag name="ORIGINALWIDTH" val="2326.209"/>
  <p:tag name="OUTPUTDPI" val="1200"/>
  <p:tag name="LATEXADDIN" val="\documentclass{article}&#10;\usepackage{amsmath}&#10;\pagestyle{empty}&#10;\begin{document}&#10;&#10;$\Pr ( R_{\mathrm{t}} = r_{\mathrm{t}} )&#10;= \frac{(\lambda_{\mathrm{t}} A_{\mathrm{t}})^{r_{\mathrm{t}}}}&#10;{r_{\mathrm{t}}!} e^{- A_{\mathrm{t}} \lambda_{\mathrm{t}}}&#10;\quad r_{\mathrm{t}} = 0, 1, \ldots$&#10;&#10;&#10;\end{document}"/>
  <p:tag name="IGUANATEXSIZE" val="20"/>
  <p:tag name="IGUANATEXCURSOR" val="282"/>
  <p:tag name="TRANSPARENCY" val="True"/>
  <p:tag name="FILENAME" val=""/>
  <p:tag name="INPUTTYPE" val="0"/>
  <p:tag name="LATEXENGINEID" val="0"/>
  <p:tag name="TEMPFOLDER" val="G:\ppt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.2272"/>
  <p:tag name="ORIGINALWIDTH" val="2401.95"/>
  <p:tag name="OUTPUTDPI" val="1200"/>
  <p:tag name="LATEXADDIN" val="\documentclass{article}&#10;\usepackage{amsmath}&#10;\pagestyle{empty}&#10;\begin{document}&#10;&#10;$\Pr ( R_{\mathrm{o}} = r_{\mathrm{o}} )&#10;= \frac{(\lambda_{\mathrm{o}} A_{\mathrm{o}})^{r_{\mathrm{o}}}}&#10;{r_{\mathrm{o}}!} e^{- A_{\mathrm{o}} \lambda_{\mathrm{o}}}&#10;\quad r_{\mathrm{o}} = 0, 1, \ldots$&#10;&#10;&#10;\end{document}"/>
  <p:tag name="IGUANATEXSIZE" val="20"/>
  <p:tag name="IGUANATEXCURSOR" val="282"/>
  <p:tag name="TRANSPARENCY" val="True"/>
  <p:tag name="FILENAME" val=""/>
  <p:tag name="INPUTTYPE" val="0"/>
  <p:tag name="LATEXENGINEID" val="0"/>
  <p:tag name="TEMPFOLDER" val="G:\ppt\"/>
</p:tagLst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</TotalTime>
  <Words>504</Words>
  <Application>Microsoft Office PowerPoint</Application>
  <PresentationFormat>Widescreen</PresentationFormat>
  <Paragraphs>132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Euphemia</vt:lpstr>
      <vt:lpstr>Plantagenet Cherokee</vt:lpstr>
      <vt:lpstr>Arial</vt:lpstr>
      <vt:lpstr>Cambria Math</vt:lpstr>
      <vt:lpstr>Wingdings</vt:lpstr>
      <vt:lpstr>Academic Literature 16x9</vt:lpstr>
      <vt:lpstr>PowerPoint Presentation</vt:lpstr>
      <vt:lpstr>Outline</vt:lpstr>
      <vt:lpstr>Introduction</vt:lpstr>
      <vt:lpstr>Wi-Fi Traffic Growth</vt:lpstr>
      <vt:lpstr>Problem Description</vt:lpstr>
      <vt:lpstr>System Model</vt:lpstr>
      <vt:lpstr>Channel Model</vt:lpstr>
      <vt:lpstr>Find Parameter Values</vt:lpstr>
      <vt:lpstr>System Model</vt:lpstr>
      <vt:lpstr>Estimation Scheme</vt:lpstr>
      <vt:lpstr>Bayes Estimation</vt:lpstr>
      <vt:lpstr>Bayes Estimation</vt:lpstr>
      <vt:lpstr>Bayes Estimation</vt:lpstr>
      <vt:lpstr>Maximum Likelihood Estimation</vt:lpstr>
      <vt:lpstr>Maximum Likelihood Estimation</vt:lpstr>
      <vt:lpstr>Maximum Likelihood Estimation</vt:lpstr>
      <vt:lpstr>Numerical Simulation</vt:lpstr>
      <vt:lpstr>Channel Parameters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Experimental Implement</vt:lpstr>
      <vt:lpstr>PowerPoint Presentation</vt:lpstr>
      <vt:lpstr>PowerPoint Presentation</vt:lpstr>
      <vt:lpstr>PowerPoint Presentation</vt:lpstr>
      <vt:lpstr>Experiment Results</vt:lpstr>
      <vt:lpstr>PowerPoint Presentation</vt:lpstr>
      <vt:lpstr>Experiment result</vt:lpstr>
      <vt:lpstr>Experiment Results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Hai Li</dc:creator>
  <cp:lastModifiedBy>Hai Li</cp:lastModifiedBy>
  <cp:revision>23</cp:revision>
  <dcterms:created xsi:type="dcterms:W3CDTF">2014-04-17T22:28:38Z</dcterms:created>
  <dcterms:modified xsi:type="dcterms:W3CDTF">2016-10-14T23:30:58Z</dcterms:modified>
</cp:coreProperties>
</file>