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0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4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9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7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1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B935C-3413-4B38-9A80-7838D7D7E15C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5F096-D43C-4D09-B982-DBD69F3AF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0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3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40"/>
            <a:ext cx="9717024" cy="652904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73938" y="2460395"/>
            <a:ext cx="2539738" cy="219644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判断</a:t>
            </a:r>
            <a:r>
              <a:rPr lang="en-US" altLang="zh-CN" sz="1800" dirty="0"/>
              <a:t>cut-in valid</a:t>
            </a:r>
          </a:p>
          <a:p>
            <a:r>
              <a:rPr lang="zh-CN" altLang="en-US" sz="1800" dirty="0"/>
              <a:t>比较</a:t>
            </a:r>
            <a:r>
              <a:rPr lang="en-US" altLang="zh-CN" sz="1800" dirty="0"/>
              <a:t>corner position</a:t>
            </a:r>
            <a:r>
              <a:rPr lang="zh-CN" altLang="en-US" sz="1800" dirty="0"/>
              <a:t>和</a:t>
            </a:r>
            <a:r>
              <a:rPr lang="en-US" altLang="zh-CN" sz="1800" dirty="0"/>
              <a:t>table</a:t>
            </a:r>
            <a:r>
              <a:rPr lang="zh-CN" altLang="en-US" sz="1800" dirty="0"/>
              <a:t>中的值</a:t>
            </a:r>
            <a:endParaRPr lang="en-US" altLang="zh-CN" sz="1800" dirty="0"/>
          </a:p>
          <a:p>
            <a:r>
              <a:rPr lang="en-US" altLang="zh-CN" sz="1800" dirty="0"/>
              <a:t>Table</a:t>
            </a:r>
            <a:r>
              <a:rPr lang="zh-CN" altLang="en-US" sz="1800" dirty="0"/>
              <a:t>中的值咋定的？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8F9E99-DF04-8E63-A886-A53DF697A8DB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KoPilot_Replay_Model_v0p1/KoPilot_Core_Model/Target_Processing/Determine_Lead_Vehicle_State/CutIn_CutOut_Pred/LeftCutIn</a:t>
            </a:r>
          </a:p>
        </p:txBody>
      </p:sp>
    </p:spTree>
    <p:extLst>
      <p:ext uri="{BB962C8B-B14F-4D97-AF65-F5344CB8AC3E}">
        <p14:creationId xmlns:p14="http://schemas.microsoft.com/office/powerpoint/2010/main" val="97330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457200" y="1690688"/>
            <a:ext cx="11540195" cy="5103702"/>
            <a:chOff x="0" y="1222128"/>
            <a:chExt cx="11540195" cy="51037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70551"/>
              <a:ext cx="5521460" cy="375527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1460" y="1222128"/>
              <a:ext cx="6018735" cy="3660969"/>
            </a:xfrm>
            <a:prstGeom prst="rect">
              <a:avLst/>
            </a:prstGeom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587" y="749380"/>
            <a:ext cx="5330073" cy="2289731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Cut in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VIS_OBS_Close_CUT_IN_ID</a:t>
            </a:r>
            <a:r>
              <a:rPr lang="en-US" altLang="zh-CN" dirty="0"/>
              <a:t> (Eye)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Radar?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Range&lt;max, </a:t>
            </a:r>
            <a:r>
              <a:rPr lang="en-US" altLang="zh-CN" dirty="0" err="1"/>
              <a:t>CIPVRange</a:t>
            </a:r>
            <a:r>
              <a:rPr lang="en-US" altLang="zh-CN" dirty="0"/>
              <a:t> …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XOHP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/>
              <a:t>LatRate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en-US" altLang="zh-CN" dirty="0" err="1"/>
              <a:t>CornerPos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en-US" altLang="zh-CN" dirty="0" err="1"/>
              <a:t>HostSpd</a:t>
            </a:r>
            <a:r>
              <a:rPr lang="en-US" altLang="zh-CN" dirty="0"/>
              <a:t> &gt;= 0.5</a:t>
            </a:r>
          </a:p>
          <a:p>
            <a:pPr lvl="1"/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134986" y="1424763"/>
            <a:ext cx="3870251" cy="346621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7200" y="3211033"/>
            <a:ext cx="4912242" cy="35833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0FB786-E6B9-6421-E38D-ACBDF434AF97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KoPilot_Replay_Model_v0p1/KoPilot_Core_Model/Target_Processing/Determine_Lead_Vehicle_State/CutIn_CutOut_Pred/LeftCutIn</a:t>
            </a:r>
          </a:p>
        </p:txBody>
      </p:sp>
    </p:spTree>
    <p:extLst>
      <p:ext uri="{BB962C8B-B14F-4D97-AF65-F5344CB8AC3E}">
        <p14:creationId xmlns:p14="http://schemas.microsoft.com/office/powerpoint/2010/main" val="71180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2873"/>
            <a:ext cx="10515600" cy="746887"/>
          </a:xfrm>
        </p:spPr>
        <p:txBody>
          <a:bodyPr/>
          <a:lstStyle/>
          <a:p>
            <a:r>
              <a:rPr lang="en-US" altLang="zh-CN" dirty="0" err="1"/>
              <a:t>CI_Maneuver</a:t>
            </a:r>
            <a:r>
              <a:rPr lang="zh-CN" altLang="en-US" dirty="0"/>
              <a:t>等信号没有找到来源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3" y="1980062"/>
            <a:ext cx="781159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5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01A8D-98B2-F459-58B2-2D526659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6" y="1048512"/>
            <a:ext cx="10515600" cy="781111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ACCRAccel</a:t>
            </a:r>
            <a:r>
              <a:rPr lang="en-US" altLang="zh-CN" dirty="0"/>
              <a:t>, </a:t>
            </a:r>
            <a:r>
              <a:rPr lang="en-US" altLang="zh-CN" dirty="0" err="1"/>
              <a:t>CutInObj_RangeAccel</a:t>
            </a:r>
            <a:r>
              <a:rPr lang="en-US" altLang="zh-CN" dirty="0"/>
              <a:t> </a:t>
            </a:r>
            <a:r>
              <a:rPr lang="zh-CN" altLang="en-US" dirty="0"/>
              <a:t>都是相对加速度吧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C0357C-F8E4-DECD-AA6A-46568E3B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6" y="1829623"/>
            <a:ext cx="10715625" cy="47910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BBDCED-4019-13CD-1948-F2E43F08FDA3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dirty="0"/>
              <a:t>KoPilot_Replay_Model_v0p1/</a:t>
            </a:r>
            <a:r>
              <a:rPr lang="en-US" altLang="zh-CN" sz="1600" dirty="0" err="1"/>
              <a:t>KoPilot_Core_Model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Target_Processing</a:t>
            </a:r>
            <a:r>
              <a:rPr lang="en-US" altLang="zh-CN" sz="1600" dirty="0"/>
              <a:t>/</a:t>
            </a:r>
            <a:r>
              <a:rPr lang="en-US" altLang="zh-CN" sz="1600" dirty="0" err="1"/>
              <a:t>Determine_Lead_Vehicle_State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ACC_Lead_Vehicle_Acceleration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3405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270FC-430E-2BF3-6659-78B89FE5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4" y="1362329"/>
            <a:ext cx="10515600" cy="584775"/>
          </a:xfrm>
        </p:spPr>
        <p:txBody>
          <a:bodyPr/>
          <a:lstStyle/>
          <a:p>
            <a:r>
              <a:rPr lang="zh-CN" altLang="en-US" dirty="0"/>
              <a:t>待理解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5059B1-556F-1296-F3A7-9CEAB6291C3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KoPilot_Replay_Model_v0p1/KoPilot_Core_Model/Target_Processing/Determine_Lead_Vehicle_State/Compute_ACC_Time_To_Collision/Calculate_Common_TTC_signed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45C13B-6D5C-37C2-56DF-9D1C0E6C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438400"/>
            <a:ext cx="120872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69650-E3C9-8CF7-F432-47611738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8C3A8-618C-0168-CDB4-C6F964E2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2" y="1515876"/>
            <a:ext cx="863085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3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Allowed_Accel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用于最终的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zh-CN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控制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desired_accel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en-US" altLang="zh-CN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vco_jerk_limiter</a:t>
            </a:r>
            <a:r>
              <a:rPr lang="en-US" altLang="zh-CN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sz="18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Limiter_Core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  <a:endParaRPr lang="en-US" altLang="zh-CN" sz="18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/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Limited_desired_speed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- allowed_speed_n_1) *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k_P_gain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(x: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Host_Speed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2" indent="0">
              <a:buNone/>
            </a:pP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Raw_Accel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MaP_Limited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/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Raw_Accel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3" indent="-342900"/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accel_command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4" indent="-342900"/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Delta_Speed_Desired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(4D table: range, range rate, vehicle speed)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zh-CN" altLang="en-US" b="1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259106" y="3106271"/>
            <a:ext cx="228601" cy="32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595282" y="2716306"/>
            <a:ext cx="416859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1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弯道降速</a:t>
            </a:r>
            <a:endParaRPr lang="en-US" altLang="zh-CN" dirty="0" smtClean="0"/>
          </a:p>
          <a:p>
            <a:r>
              <a:rPr lang="zh-CN" altLang="en-US" dirty="0" smtClean="0"/>
              <a:t>稳态速度低于目标速度</a:t>
            </a:r>
            <a:endParaRPr lang="en-US" altLang="zh-CN" dirty="0" smtClean="0"/>
          </a:p>
          <a:p>
            <a:r>
              <a:rPr lang="zh-CN" altLang="en-US" dirty="0"/>
              <a:t>加</a:t>
            </a:r>
            <a:r>
              <a:rPr lang="zh-CN" altLang="en-US" dirty="0" smtClean="0"/>
              <a:t>减速不平顺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99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915650" cy="48418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打开链接的库模块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AEB_JASwtReq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FCW_SnvtySet_veh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/>
              <a:t>EPBsts</a:t>
            </a:r>
            <a:r>
              <a:rPr lang="en-US" altLang="zh-CN" sz="2000" dirty="0"/>
              <a:t> = released/applied/fault</a:t>
            </a:r>
          </a:p>
          <a:p>
            <a:r>
              <a:rPr lang="en-US" altLang="zh-CN" sz="2000" dirty="0" err="1"/>
              <a:t>DrvSBR</a:t>
            </a:r>
            <a:r>
              <a:rPr lang="en-US" altLang="zh-CN" sz="2000" dirty="0"/>
              <a:t> = Driver Seatbelt Attached</a:t>
            </a:r>
          </a:p>
          <a:p>
            <a:r>
              <a:rPr lang="en-US" altLang="zh-CN" sz="2000" dirty="0" err="1"/>
              <a:t>TrnsEngdState</a:t>
            </a:r>
            <a:r>
              <a:rPr lang="en-US" altLang="zh-CN" sz="2000" dirty="0"/>
              <a:t> = Transmission Engaged State</a:t>
            </a:r>
          </a:p>
          <a:p>
            <a:r>
              <a:rPr lang="en-US" altLang="zh-CN" sz="2000" dirty="0" err="1"/>
              <a:t>ECMResponseACC</a:t>
            </a:r>
            <a:r>
              <a:rPr lang="en-US" altLang="zh-CN" sz="2000" dirty="0"/>
              <a:t> = </a:t>
            </a:r>
          </a:p>
          <a:p>
            <a:pPr marL="457200" lvl="1" indent="0">
              <a:buNone/>
            </a:pPr>
            <a:r>
              <a:rPr lang="en-US" altLang="zh-CN" sz="1600" dirty="0"/>
              <a:t>	Adaptive Cruise Control Axle Torque Command Status : Request Status, </a:t>
            </a:r>
            <a:r>
              <a:rPr lang="en-US" altLang="zh-CN" sz="1600" dirty="0" err="1"/>
              <a:t>ACCATCS_RqStat</a:t>
            </a:r>
            <a:endParaRPr lang="en-US" altLang="zh-CN" sz="1600" dirty="0"/>
          </a:p>
          <a:p>
            <a:r>
              <a:rPr lang="en-US" altLang="zh-CN" sz="2000" dirty="0" err="1"/>
              <a:t>ECMACCInterface</a:t>
            </a:r>
            <a:endParaRPr lang="en-US" altLang="zh-CN" sz="2000" dirty="0"/>
          </a:p>
          <a:p>
            <a:r>
              <a:rPr lang="en-US" altLang="zh-CN" sz="2000" dirty="0"/>
              <a:t>CIB = collision imminent braking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5043489"/>
            <a:ext cx="5202406" cy="13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7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Transmission Tap Up/Tap Down Mode Status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	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Manual/Automation	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+mn-ea"/>
              </a:rPr>
              <a:t>TransTUDMdStat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  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$0=No Activation; $1=Driver Shift Control Active; $2=Electronic Range Select Active	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Brake System Extended Hold Capability Failed		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BrkSysExtHldCpbltyFld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   ESP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给的单独的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hold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失效的状态，也可能反映到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ESP fail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的状态中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	</a:t>
            </a:r>
          </a:p>
          <a:p>
            <a:r>
              <a:rPr lang="en-US" altLang="zh-CN" dirty="0"/>
              <a:t>WRS L/R D/ND = </a:t>
            </a:r>
          </a:p>
          <a:p>
            <a:pPr marL="457200" lvl="1" indent="0">
              <a:buNone/>
            </a:pPr>
            <a:r>
              <a:rPr lang="en-US" altLang="zh-CN" dirty="0"/>
              <a:t>wheel rotation status left/right driven/non driven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60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Translator_OUT</a:t>
            </a:r>
            <a:endParaRPr lang="en-US" altLang="zh-CN" dirty="0"/>
          </a:p>
          <a:p>
            <a:pPr lvl="1"/>
            <a:r>
              <a:rPr lang="en-US" altLang="zh-CN" dirty="0"/>
              <a:t>H6&amp;F7 VCAN Output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From VCAN</a:t>
            </a:r>
            <a:r>
              <a:rPr lang="zh-CN" altLang="en-US" sz="2400" dirty="0">
                <a:solidFill>
                  <a:srgbClr val="FFC000"/>
                </a:solidFill>
              </a:rPr>
              <a:t>、</a:t>
            </a:r>
            <a:r>
              <a:rPr lang="en-US" altLang="zh-CN" sz="2400" dirty="0" err="1">
                <a:solidFill>
                  <a:srgbClr val="FFC000"/>
                </a:solidFill>
              </a:rPr>
              <a:t>To_VCAN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 err="1">
                <a:solidFill>
                  <a:srgbClr val="FFC000"/>
                </a:solidFill>
              </a:rPr>
              <a:t>Host_Speed_kph_CIB</a:t>
            </a:r>
            <a:endParaRPr lang="en-US" altLang="zh-CN" sz="2400" dirty="0">
              <a:solidFill>
                <a:srgbClr val="FFC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Process_Cruise_Switches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630" y="703357"/>
            <a:ext cx="1162212" cy="2857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556" y="1046304"/>
            <a:ext cx="2152950" cy="1086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97267"/>
            <a:ext cx="2267266" cy="13146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317" y="4997267"/>
            <a:ext cx="2276793" cy="14956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57642"/>
            <a:ext cx="5257800" cy="243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C000"/>
                </a:solidFill>
              </a:rPr>
              <a:t>Reduce_Yaw_Rate_Noise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99" y="2782614"/>
            <a:ext cx="654458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4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Select Host Long </a:t>
            </a:r>
            <a:r>
              <a:rPr lang="en-US" altLang="zh-CN" dirty="0" err="1">
                <a:solidFill>
                  <a:srgbClr val="FF0000"/>
                </a:solidFill>
              </a:rPr>
              <a:t>Accel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496" y="2491014"/>
            <a:ext cx="7079713" cy="40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9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Low_Speed_Maneuvers</a:t>
            </a:r>
            <a:r>
              <a:rPr lang="en-US" altLang="zh-CN" dirty="0"/>
              <a:t> ????</a:t>
            </a:r>
          </a:p>
          <a:p>
            <a:r>
              <a:rPr lang="en-US" altLang="zh-CN" dirty="0"/>
              <a:t>Determine Host Heading Angle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43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VIS_TSEL_KoPilot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Vision Object Sorting: </a:t>
            </a:r>
            <a:r>
              <a:rPr lang="zh-CN" altLang="en-US" dirty="0"/>
              <a:t>意义</a:t>
            </a:r>
            <a:r>
              <a:rPr lang="en-US" altLang="zh-CN" dirty="0"/>
              <a:t> (Vector == ID)???</a:t>
            </a:r>
          </a:p>
          <a:p>
            <a:endParaRPr lang="en-US" altLang="zh-CN" dirty="0"/>
          </a:p>
          <a:p>
            <a:r>
              <a:rPr lang="en-US" altLang="zh-CN" dirty="0" err="1"/>
              <a:t>minSel</a:t>
            </a:r>
            <a:r>
              <a:rPr lang="en-US" altLang="zh-CN" dirty="0"/>
              <a:t>: CIPO=2</a:t>
            </a:r>
          </a:p>
          <a:p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 err="1"/>
              <a:t>movable_stationary_threshold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CIP_ME / PCACIPV /  PCACIPS </a:t>
            </a:r>
          </a:p>
          <a:p>
            <a:endParaRPr lang="en-US" altLang="zh-CN" dirty="0"/>
          </a:p>
          <a:p>
            <a:r>
              <a:rPr lang="en-US" altLang="zh-CN" dirty="0"/>
              <a:t>CIPVRU_ME / PCACIPVRU / CIPVRU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311" y="2366682"/>
            <a:ext cx="5607689" cy="25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VIS_TSEL_KoPilot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VIS_VEH_JA_CIP</a:t>
            </a:r>
          </a:p>
          <a:p>
            <a:endParaRPr lang="en-US" altLang="zh-CN" dirty="0"/>
          </a:p>
          <a:p>
            <a:r>
              <a:rPr lang="en-US" altLang="zh-CN" dirty="0"/>
              <a:t>VIS_OBS_CIP_VEHJA_ME</a:t>
            </a:r>
          </a:p>
          <a:p>
            <a:r>
              <a:rPr lang="en-US" altLang="zh-CN" dirty="0"/>
              <a:t>VIS_OBS_CIP_ME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VIS_CurviConv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后面再看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33" y="1690688"/>
            <a:ext cx="4471638" cy="31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3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309</Words>
  <Application>Microsoft Office PowerPoint</Application>
  <PresentationFormat>宽屏</PresentationFormat>
  <Paragraphs>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VIS_TSEL_KoPilot</vt:lpstr>
      <vt:lpstr>VIS_TSEL_KoPilot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实车问题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Haicong Li</dc:creator>
  <cp:lastModifiedBy>Haicong Li</cp:lastModifiedBy>
  <cp:revision>68</cp:revision>
  <dcterms:created xsi:type="dcterms:W3CDTF">2022-05-24T02:20:26Z</dcterms:created>
  <dcterms:modified xsi:type="dcterms:W3CDTF">2022-06-01T14:24:06Z</dcterms:modified>
</cp:coreProperties>
</file>