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256" r:id="rId3"/>
    <p:sldId id="562" r:id="rId4"/>
    <p:sldId id="527" r:id="rId5"/>
    <p:sldId id="648" r:id="rId6"/>
    <p:sldId id="404" r:id="rId7"/>
    <p:sldId id="649" r:id="rId8"/>
    <p:sldId id="657" r:id="rId9"/>
    <p:sldId id="708" r:id="rId10"/>
    <p:sldId id="709" r:id="rId11"/>
    <p:sldId id="721" r:id="rId12"/>
    <p:sldId id="722" r:id="rId13"/>
    <p:sldId id="723" r:id="rId14"/>
    <p:sldId id="710" r:id="rId15"/>
    <p:sldId id="711" r:id="rId16"/>
    <p:sldId id="713" r:id="rId17"/>
    <p:sldId id="650" r:id="rId18"/>
    <p:sldId id="716" r:id="rId19"/>
    <p:sldId id="771" r:id="rId20"/>
    <p:sldId id="770" r:id="rId21"/>
    <p:sldId id="717" r:id="rId22"/>
    <p:sldId id="724" r:id="rId23"/>
    <p:sldId id="714" r:id="rId24"/>
    <p:sldId id="715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779" r:id="rId33"/>
    <p:sldId id="674" r:id="rId34"/>
    <p:sldId id="725" r:id="rId35"/>
    <p:sldId id="726" r:id="rId36"/>
    <p:sldId id="727" r:id="rId37"/>
    <p:sldId id="728" r:id="rId38"/>
    <p:sldId id="774" r:id="rId39"/>
    <p:sldId id="775" r:id="rId40"/>
    <p:sldId id="705" r:id="rId41"/>
    <p:sldId id="731" r:id="rId42"/>
    <p:sldId id="729" r:id="rId43"/>
    <p:sldId id="677" r:id="rId44"/>
    <p:sldId id="732" r:id="rId45"/>
    <p:sldId id="678" r:id="rId46"/>
    <p:sldId id="679" r:id="rId47"/>
    <p:sldId id="681" r:id="rId48"/>
    <p:sldId id="730" r:id="rId49"/>
    <p:sldId id="682" r:id="rId50"/>
    <p:sldId id="777" r:id="rId51"/>
    <p:sldId id="683" r:id="rId52"/>
    <p:sldId id="684" r:id="rId53"/>
    <p:sldId id="685" r:id="rId54"/>
    <p:sldId id="687" r:id="rId55"/>
    <p:sldId id="688" r:id="rId56"/>
    <p:sldId id="689" r:id="rId57"/>
    <p:sldId id="659" r:id="rId58"/>
    <p:sldId id="690" r:id="rId59"/>
    <p:sldId id="691" r:id="rId60"/>
    <p:sldId id="692" r:id="rId61"/>
    <p:sldId id="693" r:id="rId62"/>
    <p:sldId id="733" r:id="rId63"/>
    <p:sldId id="734" r:id="rId64"/>
    <p:sldId id="780" r:id="rId65"/>
    <p:sldId id="694" r:id="rId66"/>
    <p:sldId id="695" r:id="rId67"/>
    <p:sldId id="696" r:id="rId68"/>
    <p:sldId id="408" r:id="rId69"/>
    <p:sldId id="654" r:id="rId70"/>
    <p:sldId id="697" r:id="rId71"/>
    <p:sldId id="698" r:id="rId72"/>
    <p:sldId id="736" r:id="rId73"/>
    <p:sldId id="735" r:id="rId74"/>
    <p:sldId id="737" r:id="rId75"/>
    <p:sldId id="745" r:id="rId76"/>
    <p:sldId id="738" r:id="rId77"/>
    <p:sldId id="739" r:id="rId78"/>
    <p:sldId id="740" r:id="rId79"/>
    <p:sldId id="741" r:id="rId80"/>
    <p:sldId id="746" r:id="rId81"/>
    <p:sldId id="747" r:id="rId82"/>
    <p:sldId id="742" r:id="rId83"/>
    <p:sldId id="743" r:id="rId84"/>
    <p:sldId id="748" r:id="rId85"/>
    <p:sldId id="744" r:id="rId86"/>
    <p:sldId id="655" r:id="rId87"/>
    <p:sldId id="700" r:id="rId88"/>
    <p:sldId id="701" r:id="rId89"/>
    <p:sldId id="702" r:id="rId90"/>
    <p:sldId id="750" r:id="rId91"/>
    <p:sldId id="751" r:id="rId92"/>
    <p:sldId id="753" r:id="rId93"/>
    <p:sldId id="752" r:id="rId94"/>
    <p:sldId id="755" r:id="rId95"/>
    <p:sldId id="760" r:id="rId96"/>
    <p:sldId id="757" r:id="rId97"/>
    <p:sldId id="758" r:id="rId98"/>
    <p:sldId id="759" r:id="rId99"/>
    <p:sldId id="761" r:id="rId100"/>
    <p:sldId id="762" r:id="rId101"/>
    <p:sldId id="763" r:id="rId102"/>
    <p:sldId id="764" r:id="rId103"/>
    <p:sldId id="704" r:id="rId104"/>
    <p:sldId id="765" r:id="rId105"/>
    <p:sldId id="414" r:id="rId106"/>
  </p:sldIdLst>
  <p:sldSz cx="9144000" cy="6858000" type="screen4x3"/>
  <p:notesSz cx="6648450" cy="9782175"/>
  <p:custDataLst>
    <p:tags r:id="rId1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FF00"/>
    <a:srgbClr val="990099"/>
    <a:srgbClr val="CC66FF"/>
    <a:srgbClr val="CC99FF"/>
    <a:srgbClr val="993366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9818" autoAdjust="0"/>
  </p:normalViewPr>
  <p:slideViewPr>
    <p:cSldViewPr>
      <p:cViewPr>
        <p:scale>
          <a:sx n="104" d="100"/>
          <a:sy n="104" d="100"/>
        </p:scale>
        <p:origin x="844" y="80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2" Type="http://schemas.openxmlformats.org/officeDocument/2006/relationships/tags" Target="tags/tag1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handoutMaster" Target="handoutMasters/handoutMaster1.xml"/><Relationship Id="rId107" Type="http://schemas.openxmlformats.org/officeDocument/2006/relationships/notesMaster" Target="notesMasters/notesMaster1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425F13B-4451-4E05-962E-F65A91692F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945207" y="981075"/>
            <a:ext cx="7515225" cy="952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04.xml"/><Relationship Id="rId5" Type="http://schemas.openxmlformats.org/officeDocument/2006/relationships/slide" Target="slide102.xml"/><Relationship Id="rId4" Type="http://schemas.openxmlformats.org/officeDocument/2006/relationships/slide" Target="slide98.xml"/><Relationship Id="rId3" Type="http://schemas.openxmlformats.org/officeDocument/2006/relationships/slide" Target="slide3.xml"/><Relationship Id="rId2" Type="http://schemas.openxmlformats.org/officeDocument/2006/relationships/slide" Target="slide24.xml"/><Relationship Id="rId1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86.xml"/><Relationship Id="rId5" Type="http://schemas.openxmlformats.org/officeDocument/2006/relationships/slide" Target="slide64.xml"/><Relationship Id="rId4" Type="http://schemas.openxmlformats.org/officeDocument/2006/relationships/slide" Target="slide37.xml"/><Relationship Id="rId3" Type="http://schemas.openxmlformats.org/officeDocument/2006/relationships/slide" Target="slide53.xml"/><Relationship Id="rId2" Type="http://schemas.openxmlformats.org/officeDocument/2006/relationships/slide" Target="slide25.xml"/><Relationship Id="rId1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622618" y="2922657"/>
            <a:ext cx="74168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第六章 </a:t>
            </a:r>
            <a:r>
              <a:rPr lang="en-US" altLang="zh-CN" sz="3600" b="1" dirty="0">
                <a:solidFill>
                  <a:srgbClr val="800080"/>
                </a:solidFill>
                <a:latin typeface="楷体_GB2312" pitchFamily="49" charset="-122"/>
              </a:rPr>
              <a:t>LR</a:t>
            </a: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分析</a:t>
            </a:r>
            <a:endParaRPr lang="zh-CN" altLang="en-US" sz="36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句柄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0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1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10" name="Rectangle 18"/>
          <p:cNvSpPr>
            <a:spLocks noChangeArrowheads="1"/>
          </p:cNvSpPr>
          <p:nvPr/>
        </p:nvSpPr>
        <p:spPr bwMode="auto">
          <a:xfrm>
            <a:off x="2401888" y="3060700"/>
            <a:ext cx="298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</a:t>
            </a:r>
            <a:endParaRPr lang="en-US" altLang="zh-CN" sz="1800" b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20211" name="Rectangle 19"/>
          <p:cNvSpPr>
            <a:spLocks noChangeArrowheads="1"/>
          </p:cNvSpPr>
          <p:nvPr/>
        </p:nvSpPr>
        <p:spPr bwMode="auto">
          <a:xfrm>
            <a:off x="2338388" y="3379788"/>
            <a:ext cx="4333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Book Antiqua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>
              <a:latin typeface="Book Antiqua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20213" name="Rectangle 21"/>
          <p:cNvSpPr>
            <a:spLocks noChangeArrowheads="1"/>
          </p:cNvSpPr>
          <p:nvPr/>
        </p:nvSpPr>
        <p:spPr bwMode="auto">
          <a:xfrm>
            <a:off x="1116013" y="2060575"/>
            <a:ext cx="7632700" cy="2105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/>
              <a:t>对于文法 </a:t>
            </a:r>
            <a:r>
              <a:rPr lang="en-US" altLang="zh-CN" sz="2800" b="1" i="1"/>
              <a:t>G</a:t>
            </a:r>
            <a:r>
              <a:rPr lang="en-US" altLang="zh-CN" sz="2800" b="1"/>
              <a:t> = 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N</a:t>
            </a:r>
            <a:r>
              <a:rPr lang="en-US" altLang="zh-CN" sz="2800" b="1" i="1"/>
              <a:t>,</a:t>
            </a:r>
            <a:r>
              <a:rPr lang="en-US" altLang="zh-CN" sz="2800" b="1"/>
              <a:t> </a:t>
            </a:r>
            <a:r>
              <a:rPr lang="en-US" altLang="zh-CN" sz="2800" b="1" i="1"/>
              <a:t>V</a:t>
            </a:r>
            <a:r>
              <a:rPr lang="en-US" altLang="zh-CN" sz="2800" b="1" i="1" baseline="-25000">
                <a:sym typeface="Symbol" panose="05050102010706020507" pitchFamily="18" charset="2"/>
              </a:rPr>
              <a:t>T</a:t>
            </a:r>
            <a:r>
              <a:rPr lang="en-US" altLang="zh-CN" sz="2800" b="1" i="1"/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P</a:t>
            </a:r>
            <a:r>
              <a:rPr lang="en-US" altLang="zh-CN" sz="2800" b="1" i="1"/>
              <a:t> , S 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en-US" altLang="zh-CN" sz="2800" b="1"/>
              <a:t>,</a:t>
            </a:r>
            <a:r>
              <a:rPr lang="en-US" altLang="zh-CN" b="1"/>
              <a:t> </a:t>
            </a:r>
            <a:r>
              <a:rPr lang="zh-CN" altLang="en-US" sz="2800" b="1"/>
              <a:t>以及</a:t>
            </a:r>
            <a:endParaRPr lang="zh-CN" altLang="en-US" sz="28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 i="1">
                <a:sym typeface="Symbol" panose="05050102010706020507" pitchFamily="18" charset="2"/>
              </a:rPr>
              <a:t>              </a:t>
            </a:r>
            <a:r>
              <a:rPr lang="zh-CN" altLang="en-US" sz="2800" b="1" i="1">
                <a:sym typeface="Symbol" panose="05050102010706020507" pitchFamily="18" charset="2"/>
              </a:rPr>
              <a:t> </a:t>
            </a:r>
            <a:r>
              <a:rPr lang="en-US" altLang="zh-CN" sz="2800" b="1" i="1">
                <a:sym typeface="Symbol" panose="05050102010706020507" pitchFamily="18" charset="2"/>
              </a:rPr>
              <a:t>,</a:t>
            </a:r>
            <a:r>
              <a:rPr kumimoji="0" lang="en-US" altLang="zh-CN" sz="2800" b="1"/>
              <a:t>β</a:t>
            </a:r>
            <a:r>
              <a:rPr lang="en-US" altLang="zh-CN" sz="2800" b="1">
                <a:sym typeface="Symbol" panose="05050102010706020507" pitchFamily="18" charset="2"/>
              </a:rPr>
              <a:t>(</a:t>
            </a:r>
            <a:r>
              <a:rPr lang="en-US" altLang="zh-CN" sz="2800" b="1" i="1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>
                <a:sym typeface="Symbol" panose="05050102010706020507" pitchFamily="18" charset="2"/>
              </a:rPr>
              <a:t>N</a:t>
            </a:r>
            <a:r>
              <a:rPr lang="en-US" altLang="zh-CN" sz="2800" b="1"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ym typeface="Symbol" panose="05050102010706020507" pitchFamily="18" charset="2"/>
              </a:rPr>
              <a:t>)*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ym typeface="Symbol" panose="05050102010706020507" pitchFamily="18" charset="2"/>
              </a:rPr>
              <a:t>,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w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/>
          </a:p>
          <a:p>
            <a:pPr>
              <a:buClrTx/>
              <a:buFont typeface="Symbol" panose="05050102010706020507" pitchFamily="18" charset="2"/>
              <a:buNone/>
            </a:pPr>
            <a:endParaRPr lang="en-US" altLang="zh-CN" sz="100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若 </a:t>
            </a:r>
            <a:r>
              <a:rPr kumimoji="0" lang="en-US" altLang="zh-CN" sz="2800" b="1"/>
              <a:t>S </a:t>
            </a:r>
            <a:r>
              <a:rPr kumimoji="0" lang="en-US" altLang="zh-CN" sz="2800">
                <a:sym typeface="Symbol" panose="05050102010706020507" pitchFamily="18" charset="2"/>
              </a:rPr>
              <a:t></a:t>
            </a:r>
            <a:r>
              <a:rPr kumimoji="0" lang="en-US" altLang="zh-CN" sz="2800" b="1"/>
              <a:t>αA</a:t>
            </a:r>
            <a:r>
              <a:rPr lang="en-US" altLang="zh-CN" sz="2800" i="1">
                <a:sym typeface="Symbol" panose="05050102010706020507" pitchFamily="18" charset="2"/>
              </a:rPr>
              <a:t>w</a:t>
            </a:r>
            <a:r>
              <a:rPr lang="en-US" altLang="zh-CN" sz="2800" b="1" i="1">
                <a:sym typeface="Symbol" panose="05050102010706020507" pitchFamily="18" charset="2"/>
              </a:rPr>
              <a:t> </a:t>
            </a:r>
            <a:r>
              <a:rPr kumimoji="0" lang="zh-CN" altLang="en-US" sz="2800" b="1"/>
              <a:t>且  </a:t>
            </a:r>
            <a:r>
              <a:rPr kumimoji="0" lang="en-US" altLang="zh-CN" sz="2800" b="1"/>
              <a:t>A </a:t>
            </a:r>
            <a:r>
              <a:rPr kumimoji="0" lang="en-US" altLang="zh-CN">
                <a:sym typeface="Symbol" panose="05050102010706020507" pitchFamily="18" charset="2"/>
              </a:rPr>
              <a:t></a:t>
            </a:r>
            <a:r>
              <a:rPr kumimoji="0" lang="en-US" altLang="zh-CN" sz="2800" b="1"/>
              <a:t>β</a:t>
            </a:r>
            <a:r>
              <a:rPr kumimoji="0" lang="zh-CN" altLang="en-US" sz="2800" b="1"/>
              <a:t>，则称</a:t>
            </a:r>
            <a:endParaRPr kumimoji="0" lang="zh-CN" altLang="en-US" sz="2800" b="1"/>
          </a:p>
          <a:p>
            <a:pPr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</a:t>
            </a:r>
            <a:r>
              <a:rPr kumimoji="0" lang="en-US" altLang="zh-CN" sz="2800" b="1">
                <a:solidFill>
                  <a:srgbClr val="800080"/>
                </a:solidFill>
              </a:rPr>
              <a:t>β</a:t>
            </a:r>
            <a:r>
              <a:rPr kumimoji="0" lang="zh-CN" altLang="en-US" sz="2800" b="1">
                <a:solidFill>
                  <a:srgbClr val="800080"/>
                </a:solidFill>
              </a:rPr>
              <a:t>是右句型</a:t>
            </a:r>
            <a:r>
              <a:rPr kumimoji="0" lang="en-US" altLang="zh-CN" sz="2800" b="1">
                <a:solidFill>
                  <a:srgbClr val="800080"/>
                </a:solidFill>
              </a:rPr>
              <a:t>αβ</a:t>
            </a:r>
            <a:r>
              <a:rPr kumimoji="0" lang="en-US" altLang="zh-CN" sz="2800" i="1">
                <a:solidFill>
                  <a:srgbClr val="800080"/>
                </a:solidFill>
              </a:rPr>
              <a:t>w</a:t>
            </a:r>
            <a:r>
              <a:rPr kumimoji="0" lang="en-US" altLang="zh-CN" sz="2800" b="1" i="1">
                <a:solidFill>
                  <a:srgbClr val="800080"/>
                </a:solidFill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</a:rPr>
              <a:t>相对于非终结符 </a:t>
            </a:r>
            <a:r>
              <a:rPr kumimoji="0" lang="en-US" altLang="zh-CN" sz="2800" b="1">
                <a:solidFill>
                  <a:srgbClr val="800080"/>
                </a:solidFill>
              </a:rPr>
              <a:t>A </a:t>
            </a:r>
            <a:r>
              <a:rPr kumimoji="0" lang="zh-CN" altLang="en-US" sz="2800" b="1">
                <a:solidFill>
                  <a:srgbClr val="800080"/>
                </a:solidFill>
              </a:rPr>
              <a:t>的句炳</a:t>
            </a:r>
            <a:endParaRPr kumimoji="0"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755650" y="4365625"/>
            <a:ext cx="68405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句柄的作用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20216" name="Rectangle 24"/>
          <p:cNvSpPr>
            <a:spLocks noChangeArrowheads="1"/>
          </p:cNvSpPr>
          <p:nvPr/>
        </p:nvSpPr>
        <p:spPr bwMode="auto">
          <a:xfrm>
            <a:off x="1116013" y="5067300"/>
            <a:ext cx="784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/>
              <a:t>当前句型从左到右最先出现的“一步可归约串”</a:t>
            </a:r>
            <a:endParaRPr lang="zh-CN" altLang="en-US" sz="2800" b="1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-252536" y="188913"/>
            <a:ext cx="604867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5" grpId="0"/>
      <p:bldP spid="52021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53" name="Rectangle 29"/>
          <p:cNvSpPr>
            <a:spLocks noChangeArrowheads="1"/>
          </p:cNvSpPr>
          <p:nvPr/>
        </p:nvSpPr>
        <p:spPr bwMode="auto">
          <a:xfrm>
            <a:off x="35496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 dirty="0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684213" y="1212850"/>
            <a:ext cx="6480175" cy="4946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例</a:t>
            </a:r>
            <a:r>
              <a:rPr lang="zh-CN" altLang="en-US" sz="3200" b="1">
                <a:solidFill>
                  <a:srgbClr val="800080"/>
                </a:solidFill>
              </a:rPr>
              <a:t>：</a:t>
            </a:r>
            <a:r>
              <a:rPr lang="zh-CN" altLang="en-US" b="1"/>
              <a:t>右边文法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 </a:t>
            </a:r>
            <a:r>
              <a:rPr kumimoji="0" lang="zh-CN" altLang="en-US" b="1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rgbClr val="800080"/>
                </a:solidFill>
              </a:rPr>
              <a:t>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FSM </a:t>
            </a:r>
            <a:r>
              <a:rPr lang="zh-CN" altLang="en-US" b="1"/>
              <a:t>中，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      因为</a:t>
            </a:r>
            <a:r>
              <a:rPr lang="en-US" altLang="zh-CN" i="1">
                <a:sym typeface="Symbol" panose="05050102010706020507" pitchFamily="18" charset="2"/>
              </a:rPr>
              <a:t>+, </a:t>
            </a:r>
            <a:r>
              <a:rPr lang="en-US" altLang="zh-CN">
                <a:sym typeface="Symbol" panose="05050102010706020507" pitchFamily="18" charset="2"/>
              </a:rPr>
              <a:t></a:t>
            </a:r>
            <a:r>
              <a:rPr lang="en-US" altLang="zh-CN"/>
              <a:t>Follow(</a:t>
            </a:r>
            <a:r>
              <a:rPr lang="en-US" altLang="zh-CN" i="1"/>
              <a:t>E</a:t>
            </a:r>
            <a:r>
              <a:rPr lang="en-US" altLang="zh-CN"/>
              <a:t>)={</a:t>
            </a:r>
            <a:r>
              <a:rPr lang="en-US" altLang="zh-CN" i="1">
                <a:sym typeface="Symbol" panose="05050102010706020507" pitchFamily="18" charset="2"/>
              </a:rPr>
              <a:t>+, </a:t>
            </a:r>
            <a:r>
              <a:rPr lang="en-US" altLang="zh-CN">
                <a:sym typeface="Symbol" panose="05050102010706020507" pitchFamily="18" charset="2"/>
              </a:rPr>
              <a:t>, </a:t>
            </a:r>
            <a:r>
              <a:rPr lang="en-US" altLang="zh-CN" i="1"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,#</a:t>
            </a:r>
            <a:r>
              <a:rPr lang="en-US" altLang="zh-CN"/>
              <a:t>}</a:t>
            </a:r>
            <a:r>
              <a:rPr lang="en-US" altLang="zh-CN" b="1"/>
              <a:t>,</a:t>
            </a:r>
            <a:endParaRPr lang="en-US" altLang="zh-CN" b="1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b="1"/>
              <a:t>          </a:t>
            </a:r>
            <a:r>
              <a:rPr lang="zh-CN" altLang="en-US" b="1"/>
              <a:t>状态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9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lang="zh-CN" altLang="en-US" b="1"/>
              <a:t>和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10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lang="zh-CN" altLang="en-US" b="1"/>
              <a:t>存在移进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归约冲突</a:t>
            </a:r>
            <a:r>
              <a:rPr lang="en-US" altLang="zh-CN" b="1"/>
              <a:t>,</a:t>
            </a:r>
            <a:endParaRPr lang="en-US" altLang="zh-CN" b="1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b="1"/>
              <a:t>          </a:t>
            </a:r>
            <a:r>
              <a:rPr lang="zh-CN" altLang="en-US" b="1"/>
              <a:t>所以，该文法不是</a:t>
            </a:r>
            <a:r>
              <a:rPr lang="en-US" altLang="zh-CN"/>
              <a:t>SLR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文法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      但如果</a:t>
            </a:r>
            <a:r>
              <a:rPr lang="zh-CN" altLang="en-US" b="1">
                <a:solidFill>
                  <a:srgbClr val="800080"/>
                </a:solidFill>
              </a:rPr>
              <a:t>规定 </a:t>
            </a:r>
            <a:r>
              <a:rPr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</a:rPr>
              <a:t>的优先级高于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</a:rPr>
              <a:t>， 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       </a:t>
            </a:r>
            <a:r>
              <a:rPr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</a:rPr>
              <a:t>和 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</a:rPr>
              <a:t>都服从左结合性</a:t>
            </a:r>
            <a:r>
              <a:rPr lang="en-US" altLang="zh-CN" b="1"/>
              <a:t>,</a:t>
            </a:r>
            <a:r>
              <a:rPr lang="zh-CN" altLang="en-US" b="1"/>
              <a:t>则可以解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      决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9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lang="zh-CN" altLang="en-US" b="1"/>
              <a:t>和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10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中</a:t>
            </a:r>
            <a:r>
              <a:rPr lang="zh-CN" altLang="en-US" b="1"/>
              <a:t>的移进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归约冲突：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2">
              <a:buFontTx/>
              <a:buChar char="•"/>
            </a:pPr>
            <a:r>
              <a:rPr lang="zh-CN" altLang="en-US" b="1"/>
              <a:t>   对于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9</a:t>
            </a:r>
            <a:endParaRPr kumimoji="0" lang="en-US" altLang="zh-CN" b="1" baseline="-250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kumimoji="0" lang="en-US" altLang="zh-CN" sz="10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sym typeface="Symbol" panose="05050102010706020507" pitchFamily="18" charset="2"/>
              </a:rPr>
              <a:t>       </a:t>
            </a:r>
            <a:r>
              <a:rPr kumimoji="0" lang="zh-CN" altLang="en-US" b="1">
                <a:sym typeface="Symbol" panose="05050102010706020507" pitchFamily="18" charset="2"/>
              </a:rPr>
              <a:t>若遇</a:t>
            </a:r>
            <a:r>
              <a:rPr lang="zh-CN" altLang="en-US">
                <a:sym typeface="Symbol" panose="05050102010706020507" pitchFamily="18" charset="2"/>
              </a:rPr>
              <a:t></a:t>
            </a:r>
            <a:r>
              <a:rPr kumimoji="0" lang="zh-CN" altLang="en-US" b="1">
                <a:sym typeface="Symbol" panose="05050102010706020507" pitchFamily="18" charset="2"/>
              </a:rPr>
              <a:t>，则移进；若遇</a:t>
            </a:r>
            <a:r>
              <a:rPr lang="en-US" altLang="zh-CN" i="1">
                <a:sym typeface="Symbol" panose="05050102010706020507" pitchFamily="18" charset="2"/>
              </a:rPr>
              <a:t>+</a:t>
            </a:r>
            <a:r>
              <a:rPr kumimoji="0" lang="zh-CN" altLang="en-US" b="1">
                <a:sym typeface="Symbol" panose="05050102010706020507" pitchFamily="18" charset="2"/>
              </a:rPr>
              <a:t>，则归约</a:t>
            </a:r>
            <a:endParaRPr kumimoji="0" lang="zh-CN" altLang="en-US" b="1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kumimoji="0" lang="zh-CN" altLang="en-US" sz="1000" b="1">
              <a:sym typeface="Symbol" panose="05050102010706020507" pitchFamily="18" charset="2"/>
            </a:endParaRPr>
          </a:p>
          <a:p>
            <a:pPr lvl="2">
              <a:buFontTx/>
              <a:buChar char="•"/>
            </a:pPr>
            <a:r>
              <a:rPr lang="zh-CN" altLang="en-US"/>
              <a:t>  </a:t>
            </a:r>
            <a:r>
              <a:rPr lang="zh-CN" altLang="en-US" b="1"/>
              <a:t>对于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10</a:t>
            </a:r>
            <a:endParaRPr kumimoji="0" lang="en-US" altLang="zh-CN" b="1" baseline="-250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kumimoji="0" lang="en-US" altLang="zh-CN" sz="1000" baseline="-250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sym typeface="Symbol" panose="05050102010706020507" pitchFamily="18" charset="2"/>
              </a:rPr>
              <a:t>       </a:t>
            </a:r>
            <a:r>
              <a:rPr kumimoji="0" lang="zh-CN" altLang="en-US" b="1">
                <a:sym typeface="Symbol" panose="05050102010706020507" pitchFamily="18" charset="2"/>
              </a:rPr>
              <a:t>无论遇</a:t>
            </a:r>
            <a:r>
              <a:rPr lang="zh-CN" altLang="en-US">
                <a:sym typeface="Symbol" panose="05050102010706020507" pitchFamily="18" charset="2"/>
              </a:rPr>
              <a:t></a:t>
            </a:r>
            <a:r>
              <a:rPr kumimoji="0" lang="zh-CN" altLang="en-US" b="1">
                <a:sym typeface="Symbol" panose="05050102010706020507" pitchFamily="18" charset="2"/>
              </a:rPr>
              <a:t>，还是遇</a:t>
            </a:r>
            <a:r>
              <a:rPr lang="en-US" altLang="zh-CN" i="1">
                <a:sym typeface="Symbol" panose="05050102010706020507" pitchFamily="18" charset="2"/>
              </a:rPr>
              <a:t>+</a:t>
            </a:r>
            <a:r>
              <a:rPr kumimoji="0" lang="zh-CN" altLang="en-US" b="1">
                <a:sym typeface="Symbol" panose="05050102010706020507" pitchFamily="18" charset="2"/>
              </a:rPr>
              <a:t>，都归约</a:t>
            </a:r>
            <a:endParaRPr kumimoji="0" lang="zh-CN" altLang="en-US" b="1">
              <a:sym typeface="Symbol" panose="05050102010706020507" pitchFamily="18" charset="2"/>
            </a:endParaRPr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7094538" y="1484313"/>
            <a:ext cx="1798637" cy="211455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文法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]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E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4288" name="Text Box 64"/>
          <p:cNvSpPr txBox="1">
            <a:spLocks noChangeArrowheads="1"/>
          </p:cNvSpPr>
          <p:nvPr/>
        </p:nvSpPr>
        <p:spPr bwMode="auto">
          <a:xfrm>
            <a:off x="7092950" y="4149725"/>
            <a:ext cx="1727200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E.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E</a:t>
            </a:r>
            <a:r>
              <a:rPr lang="en-US" altLang="zh-CN" sz="1800" b="1">
                <a:sym typeface="Symbol" panose="05050102010706020507" pitchFamily="18" charset="2"/>
              </a:rPr>
              <a:t>.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4317" name="Text Box 93"/>
          <p:cNvSpPr txBox="1">
            <a:spLocks noChangeArrowheads="1"/>
          </p:cNvSpPr>
          <p:nvPr/>
        </p:nvSpPr>
        <p:spPr bwMode="auto">
          <a:xfrm>
            <a:off x="7092950" y="5456238"/>
            <a:ext cx="172720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E.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E</a:t>
            </a:r>
            <a:r>
              <a:rPr lang="en-US" altLang="zh-CN" sz="1800" b="1">
                <a:sym typeface="Symbol" panose="05050102010706020507" pitchFamily="18" charset="2"/>
              </a:rPr>
              <a:t>.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4254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55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56" name="AutoShape 3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57" name="AutoShape 3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35222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 dirty="0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755650" y="1341438"/>
            <a:ext cx="6192838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b="1">
                <a:solidFill>
                  <a:srgbClr val="800080"/>
                </a:solidFill>
              </a:rPr>
              <a:t> </a:t>
            </a:r>
            <a:r>
              <a:rPr kumimoji="0" lang="zh-CN" altLang="en-US" b="1">
                <a:solidFill>
                  <a:srgbClr val="800080"/>
                </a:solidFill>
              </a:rPr>
              <a:t>例</a:t>
            </a:r>
            <a:r>
              <a:rPr lang="zh-CN" altLang="en-US" b="1">
                <a:solidFill>
                  <a:srgbClr val="800080"/>
                </a:solidFill>
              </a:rPr>
              <a:t>：</a:t>
            </a:r>
            <a:r>
              <a:rPr lang="zh-CN" altLang="en-US" b="1"/>
              <a:t>对右边文法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r>
              <a:rPr lang="zh-CN" altLang="en-US" b="1"/>
              <a:t>从其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FSM</a:t>
            </a:r>
            <a:endParaRPr lang="en-US" altLang="zh-CN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 b="1"/>
              <a:t>和前述移进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归约冲突的解决方法，可构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造该文法的</a:t>
            </a:r>
            <a:r>
              <a:rPr lang="en-US" altLang="zh-CN"/>
              <a:t>LR</a:t>
            </a:r>
            <a:r>
              <a:rPr lang="zh-CN" altLang="en-US" b="1"/>
              <a:t>分析表如下</a:t>
            </a:r>
            <a:endParaRPr lang="zh-CN" altLang="en-US" b="1"/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7021513" y="11033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E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5316" name="AutoShape 6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1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18" name="AutoShape 7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19" name="AutoShape 7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20" name="Line 72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5321" name="Text Box 73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2" name="Text Box 74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65323" name="Text Box 75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65324" name="Line 76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5325" name="Line 77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5326" name="Line 78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5327" name="Rectangle 79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v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5328" name="Rectangle 80"/>
          <p:cNvSpPr>
            <a:spLocks noChangeArrowheads="1"/>
          </p:cNvSpPr>
          <p:nvPr/>
        </p:nvSpPr>
        <p:spPr bwMode="auto">
          <a:xfrm>
            <a:off x="2794000" y="3217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5329" name="Rectangle 81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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5330" name="Rectangle 82"/>
          <p:cNvSpPr>
            <a:spLocks noChangeArrowheads="1"/>
          </p:cNvSpPr>
          <p:nvPr/>
        </p:nvSpPr>
        <p:spPr bwMode="auto">
          <a:xfrm>
            <a:off x="4019550" y="3217863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+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5331" name="Rectangle 83"/>
          <p:cNvSpPr>
            <a:spLocks noChangeArrowheads="1"/>
          </p:cNvSpPr>
          <p:nvPr/>
        </p:nvSpPr>
        <p:spPr bwMode="auto">
          <a:xfrm>
            <a:off x="4667250" y="3217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5332" name="Rectangle 84"/>
          <p:cNvSpPr>
            <a:spLocks noChangeArrowheads="1"/>
          </p:cNvSpPr>
          <p:nvPr/>
        </p:nvSpPr>
        <p:spPr bwMode="auto">
          <a:xfrm>
            <a:off x="5314950" y="3217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5333" name="Rectangle 85"/>
          <p:cNvSpPr>
            <a:spLocks noChangeArrowheads="1"/>
          </p:cNvSpPr>
          <p:nvPr/>
        </p:nvSpPr>
        <p:spPr bwMode="auto">
          <a:xfrm>
            <a:off x="5938838" y="3217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5334" name="Rectangle 86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5337" name="Rectangle 89"/>
          <p:cNvSpPr>
            <a:spLocks noChangeArrowheads="1"/>
          </p:cNvSpPr>
          <p:nvPr/>
        </p:nvSpPr>
        <p:spPr bwMode="auto">
          <a:xfrm>
            <a:off x="1366838" y="36083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38" name="Rectangle 90"/>
          <p:cNvSpPr>
            <a:spLocks noChangeArrowheads="1"/>
          </p:cNvSpPr>
          <p:nvPr/>
        </p:nvSpPr>
        <p:spPr bwMode="auto">
          <a:xfrm>
            <a:off x="1366838" y="38623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39" name="Rectangle 91"/>
          <p:cNvSpPr>
            <a:spLocks noChangeArrowheads="1"/>
          </p:cNvSpPr>
          <p:nvPr/>
        </p:nvSpPr>
        <p:spPr bwMode="auto">
          <a:xfrm>
            <a:off x="1366838" y="41497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0" name="Rectangle 92"/>
          <p:cNvSpPr>
            <a:spLocks noChangeArrowheads="1"/>
          </p:cNvSpPr>
          <p:nvPr/>
        </p:nvSpPr>
        <p:spPr bwMode="auto">
          <a:xfrm>
            <a:off x="1366838" y="44386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1" name="Rectangle 93"/>
          <p:cNvSpPr>
            <a:spLocks noChangeArrowheads="1"/>
          </p:cNvSpPr>
          <p:nvPr/>
        </p:nvSpPr>
        <p:spPr bwMode="auto">
          <a:xfrm>
            <a:off x="1366838" y="47259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2" name="Rectangle 94"/>
          <p:cNvSpPr>
            <a:spLocks noChangeArrowheads="1"/>
          </p:cNvSpPr>
          <p:nvPr/>
        </p:nvSpPr>
        <p:spPr bwMode="auto">
          <a:xfrm>
            <a:off x="1366838" y="50133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3" name="Rectangle 95"/>
          <p:cNvSpPr>
            <a:spLocks noChangeArrowheads="1"/>
          </p:cNvSpPr>
          <p:nvPr/>
        </p:nvSpPr>
        <p:spPr bwMode="auto">
          <a:xfrm>
            <a:off x="1366838" y="5302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4" name="Rectangle 96"/>
          <p:cNvSpPr>
            <a:spLocks noChangeArrowheads="1"/>
          </p:cNvSpPr>
          <p:nvPr/>
        </p:nvSpPr>
        <p:spPr bwMode="auto">
          <a:xfrm>
            <a:off x="1366838" y="55530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5" name="Rectangle 97"/>
          <p:cNvSpPr>
            <a:spLocks noChangeArrowheads="1"/>
          </p:cNvSpPr>
          <p:nvPr/>
        </p:nvSpPr>
        <p:spPr bwMode="auto">
          <a:xfrm>
            <a:off x="1366838" y="58054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46" name="Rectangle 98"/>
          <p:cNvSpPr>
            <a:spLocks noChangeArrowheads="1"/>
          </p:cNvSpPr>
          <p:nvPr/>
        </p:nvSpPr>
        <p:spPr bwMode="auto">
          <a:xfrm>
            <a:off x="1366838" y="605631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9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350" name="Rectangle 102"/>
          <p:cNvSpPr>
            <a:spLocks noChangeArrowheads="1"/>
          </p:cNvSpPr>
          <p:nvPr/>
        </p:nvSpPr>
        <p:spPr bwMode="auto">
          <a:xfrm>
            <a:off x="7199313" y="36068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53" name="Rectangle 105"/>
          <p:cNvSpPr>
            <a:spLocks noChangeArrowheads="1"/>
          </p:cNvSpPr>
          <p:nvPr/>
        </p:nvSpPr>
        <p:spPr bwMode="auto">
          <a:xfrm>
            <a:off x="5864225" y="3822700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54" name="Rectangle 106"/>
          <p:cNvSpPr>
            <a:spLocks noChangeArrowheads="1"/>
          </p:cNvSpPr>
          <p:nvPr/>
        </p:nvSpPr>
        <p:spPr bwMode="auto">
          <a:xfrm>
            <a:off x="3995738" y="385921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55" name="Rectangle 107"/>
          <p:cNvSpPr>
            <a:spLocks noChangeArrowheads="1"/>
          </p:cNvSpPr>
          <p:nvPr/>
        </p:nvSpPr>
        <p:spPr bwMode="auto">
          <a:xfrm>
            <a:off x="4572000" y="41465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59" name="Rectangle 111"/>
          <p:cNvSpPr>
            <a:spLocks noChangeArrowheads="1"/>
          </p:cNvSpPr>
          <p:nvPr/>
        </p:nvSpPr>
        <p:spPr bwMode="auto">
          <a:xfrm>
            <a:off x="4017963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0" name="Rectangle 112"/>
          <p:cNvSpPr>
            <a:spLocks noChangeArrowheads="1"/>
          </p:cNvSpPr>
          <p:nvPr/>
        </p:nvSpPr>
        <p:spPr bwMode="auto">
          <a:xfrm>
            <a:off x="5219700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1" name="Rectangle 113"/>
          <p:cNvSpPr>
            <a:spLocks noChangeArrowheads="1"/>
          </p:cNvSpPr>
          <p:nvPr/>
        </p:nvSpPr>
        <p:spPr bwMode="auto">
          <a:xfrm>
            <a:off x="5938838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2" name="Rectangle 114"/>
          <p:cNvSpPr>
            <a:spLocks noChangeArrowheads="1"/>
          </p:cNvSpPr>
          <p:nvPr/>
        </p:nvSpPr>
        <p:spPr bwMode="auto">
          <a:xfrm>
            <a:off x="4572000" y="36068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3" name="Rectangle 115"/>
          <p:cNvSpPr>
            <a:spLocks noChangeArrowheads="1"/>
          </p:cNvSpPr>
          <p:nvPr/>
        </p:nvSpPr>
        <p:spPr bwMode="auto">
          <a:xfrm>
            <a:off x="2174875" y="36068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4" name="Rectangle 116"/>
          <p:cNvSpPr>
            <a:spLocks noChangeArrowheads="1"/>
          </p:cNvSpPr>
          <p:nvPr/>
        </p:nvSpPr>
        <p:spPr bwMode="auto">
          <a:xfrm>
            <a:off x="2751138" y="360680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66" name="Rectangle 118"/>
          <p:cNvSpPr>
            <a:spLocks noChangeArrowheads="1"/>
          </p:cNvSpPr>
          <p:nvPr/>
        </p:nvSpPr>
        <p:spPr bwMode="auto">
          <a:xfrm>
            <a:off x="3348038" y="386238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71" name="Rectangle 123"/>
          <p:cNvSpPr>
            <a:spLocks noChangeArrowheads="1"/>
          </p:cNvSpPr>
          <p:nvPr/>
        </p:nvSpPr>
        <p:spPr bwMode="auto">
          <a:xfrm>
            <a:off x="3370263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72" name="Rectangle 124"/>
          <p:cNvSpPr>
            <a:spLocks noChangeArrowheads="1"/>
          </p:cNvSpPr>
          <p:nvPr/>
        </p:nvSpPr>
        <p:spPr bwMode="auto">
          <a:xfrm>
            <a:off x="4041775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73" name="Rectangle 125"/>
          <p:cNvSpPr>
            <a:spLocks noChangeArrowheads="1"/>
          </p:cNvSpPr>
          <p:nvPr/>
        </p:nvSpPr>
        <p:spPr bwMode="auto">
          <a:xfrm>
            <a:off x="5243513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74" name="Rectangle 126"/>
          <p:cNvSpPr>
            <a:spLocks noChangeArrowheads="1"/>
          </p:cNvSpPr>
          <p:nvPr/>
        </p:nvSpPr>
        <p:spPr bwMode="auto">
          <a:xfrm>
            <a:off x="5962650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75" name="Rectangle 127"/>
          <p:cNvSpPr>
            <a:spLocks noChangeArrowheads="1"/>
          </p:cNvSpPr>
          <p:nvPr/>
        </p:nvSpPr>
        <p:spPr bwMode="auto">
          <a:xfrm>
            <a:off x="3394075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80" name="Rectangle 132"/>
          <p:cNvSpPr>
            <a:spLocks noChangeArrowheads="1"/>
          </p:cNvSpPr>
          <p:nvPr/>
        </p:nvSpPr>
        <p:spPr bwMode="auto">
          <a:xfrm>
            <a:off x="3995738" y="55530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81" name="Rectangle 133"/>
          <p:cNvSpPr>
            <a:spLocks noChangeArrowheads="1"/>
          </p:cNvSpPr>
          <p:nvPr/>
        </p:nvSpPr>
        <p:spPr bwMode="auto">
          <a:xfrm>
            <a:off x="3398838" y="55530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382" name="Rectangle 134"/>
          <p:cNvSpPr>
            <a:spLocks noChangeArrowheads="1"/>
          </p:cNvSpPr>
          <p:nvPr/>
        </p:nvSpPr>
        <p:spPr bwMode="auto">
          <a:xfrm>
            <a:off x="5219700" y="55530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02" name="Rectangle 154"/>
          <p:cNvSpPr>
            <a:spLocks noChangeArrowheads="1"/>
          </p:cNvSpPr>
          <p:nvPr/>
        </p:nvSpPr>
        <p:spPr bwMode="auto">
          <a:xfrm>
            <a:off x="3398838" y="609441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s6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03" name="Rectangle 155"/>
          <p:cNvSpPr>
            <a:spLocks noChangeArrowheads="1"/>
          </p:cNvSpPr>
          <p:nvPr/>
        </p:nvSpPr>
        <p:spPr bwMode="auto">
          <a:xfrm>
            <a:off x="1258888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10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06" name="Rectangle 158"/>
          <p:cNvSpPr>
            <a:spLocks noChangeArrowheads="1"/>
          </p:cNvSpPr>
          <p:nvPr/>
        </p:nvSpPr>
        <p:spPr bwMode="auto">
          <a:xfrm>
            <a:off x="7199313" y="41497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07" name="Rectangle 159"/>
          <p:cNvSpPr>
            <a:spLocks noChangeArrowheads="1"/>
          </p:cNvSpPr>
          <p:nvPr/>
        </p:nvSpPr>
        <p:spPr bwMode="auto">
          <a:xfrm>
            <a:off x="2195513" y="41497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08" name="Rectangle 160"/>
          <p:cNvSpPr>
            <a:spLocks noChangeArrowheads="1"/>
          </p:cNvSpPr>
          <p:nvPr/>
        </p:nvSpPr>
        <p:spPr bwMode="auto">
          <a:xfrm>
            <a:off x="2771775" y="41497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09" name="Rectangle 161"/>
          <p:cNvSpPr>
            <a:spLocks noChangeArrowheads="1"/>
          </p:cNvSpPr>
          <p:nvPr/>
        </p:nvSpPr>
        <p:spPr bwMode="auto">
          <a:xfrm>
            <a:off x="4572000" y="50450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0" name="Rectangle 162"/>
          <p:cNvSpPr>
            <a:spLocks noChangeArrowheads="1"/>
          </p:cNvSpPr>
          <p:nvPr/>
        </p:nvSpPr>
        <p:spPr bwMode="auto">
          <a:xfrm>
            <a:off x="7199313" y="5048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1" name="Rectangle 163"/>
          <p:cNvSpPr>
            <a:spLocks noChangeArrowheads="1"/>
          </p:cNvSpPr>
          <p:nvPr/>
        </p:nvSpPr>
        <p:spPr bwMode="auto">
          <a:xfrm>
            <a:off x="2195513" y="5048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2" name="Rectangle 164"/>
          <p:cNvSpPr>
            <a:spLocks noChangeArrowheads="1"/>
          </p:cNvSpPr>
          <p:nvPr/>
        </p:nvSpPr>
        <p:spPr bwMode="auto">
          <a:xfrm>
            <a:off x="2771775" y="5048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3" name="Rectangle 165"/>
          <p:cNvSpPr>
            <a:spLocks noChangeArrowheads="1"/>
          </p:cNvSpPr>
          <p:nvPr/>
        </p:nvSpPr>
        <p:spPr bwMode="auto">
          <a:xfrm>
            <a:off x="4572000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4" name="Rectangle 166"/>
          <p:cNvSpPr>
            <a:spLocks noChangeArrowheads="1"/>
          </p:cNvSpPr>
          <p:nvPr/>
        </p:nvSpPr>
        <p:spPr bwMode="auto">
          <a:xfrm>
            <a:off x="7092950" y="53054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5" name="Rectangle 167"/>
          <p:cNvSpPr>
            <a:spLocks noChangeArrowheads="1"/>
          </p:cNvSpPr>
          <p:nvPr/>
        </p:nvSpPr>
        <p:spPr bwMode="auto">
          <a:xfrm>
            <a:off x="2195513" y="53054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6" name="Rectangle 168"/>
          <p:cNvSpPr>
            <a:spLocks noChangeArrowheads="1"/>
          </p:cNvSpPr>
          <p:nvPr/>
        </p:nvSpPr>
        <p:spPr bwMode="auto">
          <a:xfrm>
            <a:off x="2771775" y="53054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7" name="Rectangle 169"/>
          <p:cNvSpPr>
            <a:spLocks noChangeArrowheads="1"/>
          </p:cNvSpPr>
          <p:nvPr/>
        </p:nvSpPr>
        <p:spPr bwMode="auto">
          <a:xfrm>
            <a:off x="4041775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8" name="Rectangle 170"/>
          <p:cNvSpPr>
            <a:spLocks noChangeArrowheads="1"/>
          </p:cNvSpPr>
          <p:nvPr/>
        </p:nvSpPr>
        <p:spPr bwMode="auto">
          <a:xfrm>
            <a:off x="5243513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19" name="Rectangle 171"/>
          <p:cNvSpPr>
            <a:spLocks noChangeArrowheads="1"/>
          </p:cNvSpPr>
          <p:nvPr/>
        </p:nvSpPr>
        <p:spPr bwMode="auto">
          <a:xfrm>
            <a:off x="5962650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20" name="Rectangle 172"/>
          <p:cNvSpPr>
            <a:spLocks noChangeArrowheads="1"/>
          </p:cNvSpPr>
          <p:nvPr/>
        </p:nvSpPr>
        <p:spPr bwMode="auto">
          <a:xfrm>
            <a:off x="3394075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5421" name="Rectangle 173"/>
          <p:cNvSpPr>
            <a:spLocks noChangeArrowheads="1"/>
          </p:cNvSpPr>
          <p:nvPr/>
        </p:nvSpPr>
        <p:spPr bwMode="auto">
          <a:xfrm>
            <a:off x="4041775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2" name="Rectangle 174"/>
          <p:cNvSpPr>
            <a:spLocks noChangeArrowheads="1"/>
          </p:cNvSpPr>
          <p:nvPr/>
        </p:nvSpPr>
        <p:spPr bwMode="auto">
          <a:xfrm>
            <a:off x="5243513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3" name="Rectangle 175"/>
          <p:cNvSpPr>
            <a:spLocks noChangeArrowheads="1"/>
          </p:cNvSpPr>
          <p:nvPr/>
        </p:nvSpPr>
        <p:spPr bwMode="auto">
          <a:xfrm>
            <a:off x="5962650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4" name="Rectangle 176"/>
          <p:cNvSpPr>
            <a:spLocks noChangeArrowheads="1"/>
          </p:cNvSpPr>
          <p:nvPr/>
        </p:nvSpPr>
        <p:spPr bwMode="auto">
          <a:xfrm>
            <a:off x="4041775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5" name="Rectangle 177"/>
          <p:cNvSpPr>
            <a:spLocks noChangeArrowheads="1"/>
          </p:cNvSpPr>
          <p:nvPr/>
        </p:nvSpPr>
        <p:spPr bwMode="auto">
          <a:xfrm>
            <a:off x="5243513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6" name="Rectangle 178"/>
          <p:cNvSpPr>
            <a:spLocks noChangeArrowheads="1"/>
          </p:cNvSpPr>
          <p:nvPr/>
        </p:nvSpPr>
        <p:spPr bwMode="auto">
          <a:xfrm>
            <a:off x="5962650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5427" name="Rectangle 179"/>
          <p:cNvSpPr>
            <a:spLocks noChangeArrowheads="1"/>
          </p:cNvSpPr>
          <p:nvPr/>
        </p:nvSpPr>
        <p:spPr bwMode="auto">
          <a:xfrm>
            <a:off x="3394075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35496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827088" y="1196975"/>
            <a:ext cx="79200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</a:rPr>
              <a:t>LR </a:t>
            </a:r>
            <a:r>
              <a:rPr lang="zh-CN" altLang="en-US" sz="3200" b="1">
                <a:solidFill>
                  <a:srgbClr val="800080"/>
                </a:solidFill>
              </a:rPr>
              <a:t>分析出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错处理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116013" y="1900238"/>
            <a:ext cx="7056437" cy="1525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en-US" altLang="zh-CN" sz="2800"/>
              <a:t>LR</a:t>
            </a:r>
            <a:r>
              <a:rPr lang="zh-CN" altLang="en-US" sz="2800" b="1"/>
              <a:t>分析表的空表项对应一个出错位置</a:t>
            </a:r>
            <a:endParaRPr lang="zh-CN" altLang="en-US" sz="2800" b="1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>
              <a:buClrTx/>
              <a:buFont typeface="Symbol" panose="05050102010706020507" pitchFamily="18" charset="2"/>
              <a:buChar char="-"/>
            </a:pPr>
            <a:r>
              <a:rPr lang="zh-CN" altLang="en-US" sz="2800" b="1"/>
              <a:t>  可根据相应的堆栈状态和输入符号设置报</a:t>
            </a:r>
            <a:endParaRPr lang="zh-CN" altLang="en-US" sz="28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 错信息，进行简单的恢复工作</a:t>
            </a:r>
            <a:endParaRPr lang="zh-CN" altLang="en-US" sz="2800" b="1"/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827088" y="1052513"/>
            <a:ext cx="59769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</a:rPr>
              <a:t>LR </a:t>
            </a:r>
            <a:r>
              <a:rPr lang="zh-CN" altLang="en-US" sz="3200" b="1">
                <a:solidFill>
                  <a:srgbClr val="800080"/>
                </a:solidFill>
              </a:rPr>
              <a:t>分析出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错处理举例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1116013" y="1536700"/>
            <a:ext cx="7704137" cy="884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可能的报错信息</a:t>
            </a:r>
            <a:r>
              <a:rPr lang="zh-CN" altLang="en-US" sz="2800" b="1"/>
              <a:t>    </a:t>
            </a:r>
            <a:r>
              <a:rPr lang="en-US" altLang="zh-CN" b="1" i="1"/>
              <a:t>e1</a:t>
            </a:r>
            <a:r>
              <a:rPr lang="en-US" altLang="zh-CN" b="1">
                <a:sym typeface="Symbol" panose="05050102010706020507" pitchFamily="18" charset="2"/>
              </a:rPr>
              <a:t></a:t>
            </a:r>
            <a:r>
              <a:rPr lang="zh-CN" altLang="en-US" b="1"/>
              <a:t>缺少运算数</a:t>
            </a:r>
            <a:endParaRPr lang="zh-CN" altLang="en-US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/>
              <a:t>     </a:t>
            </a:r>
            <a:r>
              <a:rPr lang="en-US" altLang="zh-CN" b="1" i="1"/>
              <a:t>e2</a:t>
            </a:r>
            <a:r>
              <a:rPr lang="en-US" altLang="zh-CN" b="1">
                <a:sym typeface="Symbol" panose="05050102010706020507" pitchFamily="18" charset="2"/>
              </a:rPr>
              <a:t></a:t>
            </a:r>
            <a:r>
              <a:rPr lang="zh-CN" altLang="en-US" b="1"/>
              <a:t>右括号未匹配    </a:t>
            </a:r>
            <a:r>
              <a:rPr lang="en-US" altLang="zh-CN" b="1" i="1"/>
              <a:t>e3</a:t>
            </a:r>
            <a:r>
              <a:rPr lang="en-US" altLang="zh-CN" b="1">
                <a:sym typeface="Symbol" panose="05050102010706020507" pitchFamily="18" charset="2"/>
              </a:rPr>
              <a:t></a:t>
            </a:r>
            <a:r>
              <a:rPr lang="zh-CN" altLang="en-US" b="1"/>
              <a:t>缺少运算符    </a:t>
            </a:r>
            <a:r>
              <a:rPr lang="en-US" altLang="zh-CN" b="1" i="1"/>
              <a:t>e4</a:t>
            </a:r>
            <a:r>
              <a:rPr lang="en-US" altLang="zh-CN" b="1">
                <a:sym typeface="Symbol" panose="05050102010706020507" pitchFamily="18" charset="2"/>
              </a:rPr>
              <a:t></a:t>
            </a:r>
            <a:r>
              <a:rPr lang="zh-CN" altLang="en-US" b="1"/>
              <a:t>缺少右括号</a:t>
            </a:r>
            <a:endParaRPr lang="zh-CN" altLang="en-US" b="1"/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66287" name="Line 15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6288" name="Line 16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6289" name="Line 17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v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2794000" y="3217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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019550" y="3217863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+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667250" y="3217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6295" name="Rectangle 23"/>
          <p:cNvSpPr>
            <a:spLocks noChangeArrowheads="1"/>
          </p:cNvSpPr>
          <p:nvPr/>
        </p:nvSpPr>
        <p:spPr bwMode="auto">
          <a:xfrm>
            <a:off x="5314950" y="3217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6296" name="Rectangle 24"/>
          <p:cNvSpPr>
            <a:spLocks noChangeArrowheads="1"/>
          </p:cNvSpPr>
          <p:nvPr/>
        </p:nvSpPr>
        <p:spPr bwMode="auto">
          <a:xfrm>
            <a:off x="5938838" y="3217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66297" name="Rectangle 25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1366838" y="36083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299" name="Rectangle 27"/>
          <p:cNvSpPr>
            <a:spLocks noChangeArrowheads="1"/>
          </p:cNvSpPr>
          <p:nvPr/>
        </p:nvSpPr>
        <p:spPr bwMode="auto">
          <a:xfrm>
            <a:off x="1366838" y="38623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0" name="Rectangle 28"/>
          <p:cNvSpPr>
            <a:spLocks noChangeArrowheads="1"/>
          </p:cNvSpPr>
          <p:nvPr/>
        </p:nvSpPr>
        <p:spPr bwMode="auto">
          <a:xfrm>
            <a:off x="1366838" y="41497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1" name="Rectangle 29"/>
          <p:cNvSpPr>
            <a:spLocks noChangeArrowheads="1"/>
          </p:cNvSpPr>
          <p:nvPr/>
        </p:nvSpPr>
        <p:spPr bwMode="auto">
          <a:xfrm>
            <a:off x="1366838" y="44386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1366838" y="47259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1366838" y="50133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4" name="Rectangle 32"/>
          <p:cNvSpPr>
            <a:spLocks noChangeArrowheads="1"/>
          </p:cNvSpPr>
          <p:nvPr/>
        </p:nvSpPr>
        <p:spPr bwMode="auto">
          <a:xfrm>
            <a:off x="1366838" y="5302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1366838" y="55530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6" name="Rectangle 34"/>
          <p:cNvSpPr>
            <a:spLocks noChangeArrowheads="1"/>
          </p:cNvSpPr>
          <p:nvPr/>
        </p:nvSpPr>
        <p:spPr bwMode="auto">
          <a:xfrm>
            <a:off x="1366838" y="58054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1366838" y="60928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7199313" y="36068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5864225" y="3822700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0" name="Rectangle 38"/>
          <p:cNvSpPr>
            <a:spLocks noChangeArrowheads="1"/>
          </p:cNvSpPr>
          <p:nvPr/>
        </p:nvSpPr>
        <p:spPr bwMode="auto">
          <a:xfrm>
            <a:off x="3995738" y="385921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4572000" y="41465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2" name="Rectangle 40"/>
          <p:cNvSpPr>
            <a:spLocks noChangeArrowheads="1"/>
          </p:cNvSpPr>
          <p:nvPr/>
        </p:nvSpPr>
        <p:spPr bwMode="auto">
          <a:xfrm>
            <a:off x="4017963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5219700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4" name="Rectangle 42"/>
          <p:cNvSpPr>
            <a:spLocks noChangeArrowheads="1"/>
          </p:cNvSpPr>
          <p:nvPr/>
        </p:nvSpPr>
        <p:spPr bwMode="auto">
          <a:xfrm>
            <a:off x="5938838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4572000" y="36068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6" name="Rectangle 44"/>
          <p:cNvSpPr>
            <a:spLocks noChangeArrowheads="1"/>
          </p:cNvSpPr>
          <p:nvPr/>
        </p:nvSpPr>
        <p:spPr bwMode="auto">
          <a:xfrm>
            <a:off x="2174875" y="36068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7" name="Rectangle 45"/>
          <p:cNvSpPr>
            <a:spLocks noChangeArrowheads="1"/>
          </p:cNvSpPr>
          <p:nvPr/>
        </p:nvSpPr>
        <p:spPr bwMode="auto">
          <a:xfrm>
            <a:off x="2751138" y="360680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348038" y="386238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370263" y="44354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0" name="Rectangle 48"/>
          <p:cNvSpPr>
            <a:spLocks noChangeArrowheads="1"/>
          </p:cNvSpPr>
          <p:nvPr/>
        </p:nvSpPr>
        <p:spPr bwMode="auto">
          <a:xfrm>
            <a:off x="4041775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5243513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5962650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3394075" y="4725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995738" y="55530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3348038" y="55530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6" name="Rectangle 54"/>
          <p:cNvSpPr>
            <a:spLocks noChangeArrowheads="1"/>
          </p:cNvSpPr>
          <p:nvPr/>
        </p:nvSpPr>
        <p:spPr bwMode="auto">
          <a:xfrm>
            <a:off x="5219700" y="55530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7" name="Rectangle 55"/>
          <p:cNvSpPr>
            <a:spLocks noChangeArrowheads="1"/>
          </p:cNvSpPr>
          <p:nvPr/>
        </p:nvSpPr>
        <p:spPr bwMode="auto">
          <a:xfrm>
            <a:off x="3348038" y="609441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258888" y="63817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29" name="Rectangle 57"/>
          <p:cNvSpPr>
            <a:spLocks noChangeArrowheads="1"/>
          </p:cNvSpPr>
          <p:nvPr/>
        </p:nvSpPr>
        <p:spPr bwMode="auto">
          <a:xfrm>
            <a:off x="7199313" y="41497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0" name="Rectangle 58"/>
          <p:cNvSpPr>
            <a:spLocks noChangeArrowheads="1"/>
          </p:cNvSpPr>
          <p:nvPr/>
        </p:nvSpPr>
        <p:spPr bwMode="auto">
          <a:xfrm>
            <a:off x="2195513" y="41497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1" name="Rectangle 59"/>
          <p:cNvSpPr>
            <a:spLocks noChangeArrowheads="1"/>
          </p:cNvSpPr>
          <p:nvPr/>
        </p:nvSpPr>
        <p:spPr bwMode="auto">
          <a:xfrm>
            <a:off x="2771775" y="41497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2" name="Rectangle 60"/>
          <p:cNvSpPr>
            <a:spLocks noChangeArrowheads="1"/>
          </p:cNvSpPr>
          <p:nvPr/>
        </p:nvSpPr>
        <p:spPr bwMode="auto">
          <a:xfrm>
            <a:off x="4572000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3" name="Rectangle 61"/>
          <p:cNvSpPr>
            <a:spLocks noChangeArrowheads="1"/>
          </p:cNvSpPr>
          <p:nvPr/>
        </p:nvSpPr>
        <p:spPr bwMode="auto">
          <a:xfrm>
            <a:off x="7199313" y="5048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4" name="Rectangle 62"/>
          <p:cNvSpPr>
            <a:spLocks noChangeArrowheads="1"/>
          </p:cNvSpPr>
          <p:nvPr/>
        </p:nvSpPr>
        <p:spPr bwMode="auto">
          <a:xfrm>
            <a:off x="2195513" y="50133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5" name="Rectangle 63"/>
          <p:cNvSpPr>
            <a:spLocks noChangeArrowheads="1"/>
          </p:cNvSpPr>
          <p:nvPr/>
        </p:nvSpPr>
        <p:spPr bwMode="auto">
          <a:xfrm>
            <a:off x="2771775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6" name="Rectangle 64"/>
          <p:cNvSpPr>
            <a:spLocks noChangeArrowheads="1"/>
          </p:cNvSpPr>
          <p:nvPr/>
        </p:nvSpPr>
        <p:spPr bwMode="auto">
          <a:xfrm>
            <a:off x="4572000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7" name="Rectangle 65"/>
          <p:cNvSpPr>
            <a:spLocks noChangeArrowheads="1"/>
          </p:cNvSpPr>
          <p:nvPr/>
        </p:nvSpPr>
        <p:spPr bwMode="auto">
          <a:xfrm>
            <a:off x="7092950" y="53054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8" name="Rectangle 66"/>
          <p:cNvSpPr>
            <a:spLocks noChangeArrowheads="1"/>
          </p:cNvSpPr>
          <p:nvPr/>
        </p:nvSpPr>
        <p:spPr bwMode="auto">
          <a:xfrm>
            <a:off x="2195513" y="53054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39" name="Rectangle 67"/>
          <p:cNvSpPr>
            <a:spLocks noChangeArrowheads="1"/>
          </p:cNvSpPr>
          <p:nvPr/>
        </p:nvSpPr>
        <p:spPr bwMode="auto">
          <a:xfrm>
            <a:off x="2771775" y="53054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0" name="Rectangle 68"/>
          <p:cNvSpPr>
            <a:spLocks noChangeArrowheads="1"/>
          </p:cNvSpPr>
          <p:nvPr/>
        </p:nvSpPr>
        <p:spPr bwMode="auto">
          <a:xfrm>
            <a:off x="4017963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1" name="Rectangle 69"/>
          <p:cNvSpPr>
            <a:spLocks noChangeArrowheads="1"/>
          </p:cNvSpPr>
          <p:nvPr/>
        </p:nvSpPr>
        <p:spPr bwMode="auto">
          <a:xfrm>
            <a:off x="5243513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2" name="Rectangle 70"/>
          <p:cNvSpPr>
            <a:spLocks noChangeArrowheads="1"/>
          </p:cNvSpPr>
          <p:nvPr/>
        </p:nvSpPr>
        <p:spPr bwMode="auto">
          <a:xfrm>
            <a:off x="5962650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3" name="Rectangle 71"/>
          <p:cNvSpPr>
            <a:spLocks noChangeArrowheads="1"/>
          </p:cNvSpPr>
          <p:nvPr/>
        </p:nvSpPr>
        <p:spPr bwMode="auto">
          <a:xfrm>
            <a:off x="3348038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4" name="Rectangle 72"/>
          <p:cNvSpPr>
            <a:spLocks noChangeArrowheads="1"/>
          </p:cNvSpPr>
          <p:nvPr/>
        </p:nvSpPr>
        <p:spPr bwMode="auto">
          <a:xfrm>
            <a:off x="4041775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5" name="Rectangle 73"/>
          <p:cNvSpPr>
            <a:spLocks noChangeArrowheads="1"/>
          </p:cNvSpPr>
          <p:nvPr/>
        </p:nvSpPr>
        <p:spPr bwMode="auto">
          <a:xfrm>
            <a:off x="5243513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6" name="Rectangle 74"/>
          <p:cNvSpPr>
            <a:spLocks noChangeArrowheads="1"/>
          </p:cNvSpPr>
          <p:nvPr/>
        </p:nvSpPr>
        <p:spPr bwMode="auto">
          <a:xfrm>
            <a:off x="5962650" y="6094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7" name="Rectangle 75"/>
          <p:cNvSpPr>
            <a:spLocks noChangeArrowheads="1"/>
          </p:cNvSpPr>
          <p:nvPr/>
        </p:nvSpPr>
        <p:spPr bwMode="auto">
          <a:xfrm>
            <a:off x="4041775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8" name="Rectangle 76"/>
          <p:cNvSpPr>
            <a:spLocks noChangeArrowheads="1"/>
          </p:cNvSpPr>
          <p:nvPr/>
        </p:nvSpPr>
        <p:spPr bwMode="auto">
          <a:xfrm>
            <a:off x="5243513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49" name="Rectangle 77"/>
          <p:cNvSpPr>
            <a:spLocks noChangeArrowheads="1"/>
          </p:cNvSpPr>
          <p:nvPr/>
        </p:nvSpPr>
        <p:spPr bwMode="auto">
          <a:xfrm>
            <a:off x="5962650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50" name="Rectangle 78"/>
          <p:cNvSpPr>
            <a:spLocks noChangeArrowheads="1"/>
          </p:cNvSpPr>
          <p:nvPr/>
        </p:nvSpPr>
        <p:spPr bwMode="auto">
          <a:xfrm>
            <a:off x="3348038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66351" name="Rectangle 79"/>
          <p:cNvSpPr>
            <a:spLocks noChangeArrowheads="1"/>
          </p:cNvSpPr>
          <p:nvPr/>
        </p:nvSpPr>
        <p:spPr bwMode="auto">
          <a:xfrm>
            <a:off x="3348038" y="36083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2" name="Rectangle 80"/>
          <p:cNvSpPr>
            <a:spLocks noChangeArrowheads="1"/>
          </p:cNvSpPr>
          <p:nvPr/>
        </p:nvSpPr>
        <p:spPr bwMode="auto">
          <a:xfrm>
            <a:off x="3995738" y="36083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3" name="Rectangle 81"/>
          <p:cNvSpPr>
            <a:spLocks noChangeArrowheads="1"/>
          </p:cNvSpPr>
          <p:nvPr/>
        </p:nvSpPr>
        <p:spPr bwMode="auto">
          <a:xfrm>
            <a:off x="5905500" y="36083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4" name="Rectangle 82"/>
          <p:cNvSpPr>
            <a:spLocks noChangeArrowheads="1"/>
          </p:cNvSpPr>
          <p:nvPr/>
        </p:nvSpPr>
        <p:spPr bwMode="auto">
          <a:xfrm>
            <a:off x="3348038" y="41497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5" name="Rectangle 83"/>
          <p:cNvSpPr>
            <a:spLocks noChangeArrowheads="1"/>
          </p:cNvSpPr>
          <p:nvPr/>
        </p:nvSpPr>
        <p:spPr bwMode="auto">
          <a:xfrm>
            <a:off x="3995738" y="41497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6" name="Rectangle 84"/>
          <p:cNvSpPr>
            <a:spLocks noChangeArrowheads="1"/>
          </p:cNvSpPr>
          <p:nvPr/>
        </p:nvSpPr>
        <p:spPr bwMode="auto">
          <a:xfrm>
            <a:off x="5219700" y="41497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7" name="Rectangle 85"/>
          <p:cNvSpPr>
            <a:spLocks noChangeArrowheads="1"/>
          </p:cNvSpPr>
          <p:nvPr/>
        </p:nvSpPr>
        <p:spPr bwMode="auto">
          <a:xfrm>
            <a:off x="5940425" y="41497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8" name="Rectangle 86"/>
          <p:cNvSpPr>
            <a:spLocks noChangeArrowheads="1"/>
          </p:cNvSpPr>
          <p:nvPr/>
        </p:nvSpPr>
        <p:spPr bwMode="auto">
          <a:xfrm>
            <a:off x="3348038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59" name="Rectangle 87"/>
          <p:cNvSpPr>
            <a:spLocks noChangeArrowheads="1"/>
          </p:cNvSpPr>
          <p:nvPr/>
        </p:nvSpPr>
        <p:spPr bwMode="auto">
          <a:xfrm>
            <a:off x="3995738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0" name="Rectangle 88"/>
          <p:cNvSpPr>
            <a:spLocks noChangeArrowheads="1"/>
          </p:cNvSpPr>
          <p:nvPr/>
        </p:nvSpPr>
        <p:spPr bwMode="auto">
          <a:xfrm>
            <a:off x="5219700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1" name="Rectangle 89"/>
          <p:cNvSpPr>
            <a:spLocks noChangeArrowheads="1"/>
          </p:cNvSpPr>
          <p:nvPr/>
        </p:nvSpPr>
        <p:spPr bwMode="auto">
          <a:xfrm>
            <a:off x="5940425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2" name="Rectangle 90"/>
          <p:cNvSpPr>
            <a:spLocks noChangeArrowheads="1"/>
          </p:cNvSpPr>
          <p:nvPr/>
        </p:nvSpPr>
        <p:spPr bwMode="auto">
          <a:xfrm>
            <a:off x="3348038" y="5300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3" name="Rectangle 91"/>
          <p:cNvSpPr>
            <a:spLocks noChangeArrowheads="1"/>
          </p:cNvSpPr>
          <p:nvPr/>
        </p:nvSpPr>
        <p:spPr bwMode="auto">
          <a:xfrm>
            <a:off x="3995738" y="5300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4" name="Rectangle 92"/>
          <p:cNvSpPr>
            <a:spLocks noChangeArrowheads="1"/>
          </p:cNvSpPr>
          <p:nvPr/>
        </p:nvSpPr>
        <p:spPr bwMode="auto">
          <a:xfrm>
            <a:off x="5219700" y="5300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5" name="Rectangle 93"/>
          <p:cNvSpPr>
            <a:spLocks noChangeArrowheads="1"/>
          </p:cNvSpPr>
          <p:nvPr/>
        </p:nvSpPr>
        <p:spPr bwMode="auto">
          <a:xfrm>
            <a:off x="5940425" y="5300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6" name="Rectangle 94"/>
          <p:cNvSpPr>
            <a:spLocks noChangeArrowheads="1"/>
          </p:cNvSpPr>
          <p:nvPr/>
        </p:nvSpPr>
        <p:spPr bwMode="auto">
          <a:xfrm>
            <a:off x="5219700" y="36083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7" name="Rectangle 95"/>
          <p:cNvSpPr>
            <a:spLocks noChangeArrowheads="1"/>
          </p:cNvSpPr>
          <p:nvPr/>
        </p:nvSpPr>
        <p:spPr bwMode="auto">
          <a:xfrm>
            <a:off x="5219700" y="38957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8" name="Rectangle 96"/>
          <p:cNvSpPr>
            <a:spLocks noChangeArrowheads="1"/>
          </p:cNvSpPr>
          <p:nvPr/>
        </p:nvSpPr>
        <p:spPr bwMode="auto">
          <a:xfrm>
            <a:off x="2195513" y="44370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69" name="Rectangle 97"/>
          <p:cNvSpPr>
            <a:spLocks noChangeArrowheads="1"/>
          </p:cNvSpPr>
          <p:nvPr/>
        </p:nvSpPr>
        <p:spPr bwMode="auto">
          <a:xfrm>
            <a:off x="2771775" y="44370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0" name="Rectangle 98"/>
          <p:cNvSpPr>
            <a:spLocks noChangeArrowheads="1"/>
          </p:cNvSpPr>
          <p:nvPr/>
        </p:nvSpPr>
        <p:spPr bwMode="auto">
          <a:xfrm>
            <a:off x="4572000" y="44370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1" name="Rectangle 99"/>
          <p:cNvSpPr>
            <a:spLocks noChangeArrowheads="1"/>
          </p:cNvSpPr>
          <p:nvPr/>
        </p:nvSpPr>
        <p:spPr bwMode="auto">
          <a:xfrm>
            <a:off x="2195513" y="38608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2" name="Rectangle 100"/>
          <p:cNvSpPr>
            <a:spLocks noChangeArrowheads="1"/>
          </p:cNvSpPr>
          <p:nvPr/>
        </p:nvSpPr>
        <p:spPr bwMode="auto">
          <a:xfrm>
            <a:off x="2771775" y="38608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3" name="Rectangle 101"/>
          <p:cNvSpPr>
            <a:spLocks noChangeArrowheads="1"/>
          </p:cNvSpPr>
          <p:nvPr/>
        </p:nvSpPr>
        <p:spPr bwMode="auto">
          <a:xfrm>
            <a:off x="4572000" y="38608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4" name="Rectangle 102"/>
          <p:cNvSpPr>
            <a:spLocks noChangeArrowheads="1"/>
          </p:cNvSpPr>
          <p:nvPr/>
        </p:nvSpPr>
        <p:spPr bwMode="auto">
          <a:xfrm>
            <a:off x="2195513" y="47244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5" name="Rectangle 103"/>
          <p:cNvSpPr>
            <a:spLocks noChangeArrowheads="1"/>
          </p:cNvSpPr>
          <p:nvPr/>
        </p:nvSpPr>
        <p:spPr bwMode="auto">
          <a:xfrm>
            <a:off x="2771775" y="47244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6" name="Rectangle 104"/>
          <p:cNvSpPr>
            <a:spLocks noChangeArrowheads="1"/>
          </p:cNvSpPr>
          <p:nvPr/>
        </p:nvSpPr>
        <p:spPr bwMode="auto">
          <a:xfrm>
            <a:off x="4572000" y="47244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7" name="Rectangle 105"/>
          <p:cNvSpPr>
            <a:spLocks noChangeArrowheads="1"/>
          </p:cNvSpPr>
          <p:nvPr/>
        </p:nvSpPr>
        <p:spPr bwMode="auto">
          <a:xfrm>
            <a:off x="5940425" y="5553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8" name="Rectangle 106"/>
          <p:cNvSpPr>
            <a:spLocks noChangeArrowheads="1"/>
          </p:cNvSpPr>
          <p:nvPr/>
        </p:nvSpPr>
        <p:spPr bwMode="auto">
          <a:xfrm>
            <a:off x="2195513" y="5553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79" name="Rectangle 107"/>
          <p:cNvSpPr>
            <a:spLocks noChangeArrowheads="1"/>
          </p:cNvSpPr>
          <p:nvPr/>
        </p:nvSpPr>
        <p:spPr bwMode="auto">
          <a:xfrm>
            <a:off x="2771775" y="5553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0" name="Rectangle 108"/>
          <p:cNvSpPr>
            <a:spLocks noChangeArrowheads="1"/>
          </p:cNvSpPr>
          <p:nvPr/>
        </p:nvSpPr>
        <p:spPr bwMode="auto">
          <a:xfrm>
            <a:off x="4572000" y="5553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1" name="Rectangle 109"/>
          <p:cNvSpPr>
            <a:spLocks noChangeArrowheads="1"/>
          </p:cNvSpPr>
          <p:nvPr/>
        </p:nvSpPr>
        <p:spPr bwMode="auto">
          <a:xfrm>
            <a:off x="2195513" y="58054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2" name="Rectangle 110"/>
          <p:cNvSpPr>
            <a:spLocks noChangeArrowheads="1"/>
          </p:cNvSpPr>
          <p:nvPr/>
        </p:nvSpPr>
        <p:spPr bwMode="auto">
          <a:xfrm>
            <a:off x="2771775" y="58054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3" name="Rectangle 111"/>
          <p:cNvSpPr>
            <a:spLocks noChangeArrowheads="1"/>
          </p:cNvSpPr>
          <p:nvPr/>
        </p:nvSpPr>
        <p:spPr bwMode="auto">
          <a:xfrm>
            <a:off x="4572000" y="580548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4" name="Rectangle 112"/>
          <p:cNvSpPr>
            <a:spLocks noChangeArrowheads="1"/>
          </p:cNvSpPr>
          <p:nvPr/>
        </p:nvSpPr>
        <p:spPr bwMode="auto">
          <a:xfrm>
            <a:off x="2195513" y="60563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5" name="Rectangle 113"/>
          <p:cNvSpPr>
            <a:spLocks noChangeArrowheads="1"/>
          </p:cNvSpPr>
          <p:nvPr/>
        </p:nvSpPr>
        <p:spPr bwMode="auto">
          <a:xfrm>
            <a:off x="2771775" y="60563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6" name="Rectangle 114"/>
          <p:cNvSpPr>
            <a:spLocks noChangeArrowheads="1"/>
          </p:cNvSpPr>
          <p:nvPr/>
        </p:nvSpPr>
        <p:spPr bwMode="auto">
          <a:xfrm>
            <a:off x="4572000" y="60563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7" name="Rectangle 115"/>
          <p:cNvSpPr>
            <a:spLocks noChangeArrowheads="1"/>
          </p:cNvSpPr>
          <p:nvPr/>
        </p:nvSpPr>
        <p:spPr bwMode="auto">
          <a:xfrm>
            <a:off x="2195513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8" name="Rectangle 116"/>
          <p:cNvSpPr>
            <a:spLocks noChangeArrowheads="1"/>
          </p:cNvSpPr>
          <p:nvPr/>
        </p:nvSpPr>
        <p:spPr bwMode="auto">
          <a:xfrm>
            <a:off x="2771775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89" name="Rectangle 117"/>
          <p:cNvSpPr>
            <a:spLocks noChangeArrowheads="1"/>
          </p:cNvSpPr>
          <p:nvPr/>
        </p:nvSpPr>
        <p:spPr bwMode="auto">
          <a:xfrm>
            <a:off x="4572000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e3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66390" name="Rectangle 118"/>
          <p:cNvSpPr>
            <a:spLocks noChangeArrowheads="1"/>
          </p:cNvSpPr>
          <p:nvPr/>
        </p:nvSpPr>
        <p:spPr bwMode="auto">
          <a:xfrm>
            <a:off x="1116013" y="2349500"/>
            <a:ext cx="77041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可能的恢复措施</a:t>
            </a:r>
            <a:r>
              <a:rPr lang="zh-CN" altLang="en-US" sz="2800" b="1"/>
              <a:t>  </a:t>
            </a:r>
            <a:r>
              <a:rPr lang="en-US" altLang="zh-CN" b="1" i="1"/>
              <a:t>e1</a:t>
            </a:r>
            <a:r>
              <a:rPr lang="zh-CN" altLang="en-US" b="1">
                <a:sym typeface="Symbol" panose="05050102010706020507" pitchFamily="18" charset="2"/>
              </a:rPr>
              <a:t>？</a:t>
            </a:r>
            <a:r>
              <a:rPr lang="en-US" altLang="zh-CN" b="1" i="1"/>
              <a:t>e2</a:t>
            </a:r>
            <a:r>
              <a:rPr lang="zh-CN" altLang="en-US" b="1">
                <a:sym typeface="Symbol" panose="05050102010706020507" pitchFamily="18" charset="2"/>
              </a:rPr>
              <a:t>？</a:t>
            </a:r>
            <a:r>
              <a:rPr lang="en-US" altLang="zh-CN" b="1" i="1"/>
              <a:t>e3</a:t>
            </a:r>
            <a:r>
              <a:rPr lang="zh-CN" altLang="en-US" b="1">
                <a:sym typeface="Symbol" panose="05050102010706020507" pitchFamily="18" charset="2"/>
              </a:rPr>
              <a:t>？</a:t>
            </a:r>
            <a:r>
              <a:rPr lang="en-US" altLang="zh-CN" b="1" i="1"/>
              <a:t>e4</a:t>
            </a:r>
            <a:r>
              <a:rPr lang="zh-CN" altLang="en-US" b="1">
                <a:sym typeface="Symbol" panose="05050102010706020507" pitchFamily="18" charset="2"/>
              </a:rPr>
              <a:t>？</a:t>
            </a:r>
            <a:endParaRPr lang="zh-CN" altLang="en-US" b="1"/>
          </a:p>
        </p:txBody>
      </p:sp>
      <p:sp>
        <p:nvSpPr>
          <p:cNvPr id="566391" name="Rectangle 119"/>
          <p:cNvSpPr>
            <a:spLocks noChangeArrowheads="1"/>
          </p:cNvSpPr>
          <p:nvPr/>
        </p:nvSpPr>
        <p:spPr bwMode="auto">
          <a:xfrm>
            <a:off x="35496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9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5496" y="188913"/>
            <a:ext cx="5903912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几类分析文法之间的关系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8945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7" name="Oval 17"/>
          <p:cNvSpPr>
            <a:spLocks noChangeArrowheads="1"/>
          </p:cNvSpPr>
          <p:nvPr/>
        </p:nvSpPr>
        <p:spPr bwMode="auto">
          <a:xfrm>
            <a:off x="3492500" y="4076700"/>
            <a:ext cx="1727200" cy="7921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3995738" y="4292600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0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2916238" y="3571875"/>
            <a:ext cx="2735262" cy="14398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3924300" y="3679825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SLR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2268538" y="3211513"/>
            <a:ext cx="4824412" cy="23050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653088" y="3895725"/>
            <a:ext cx="1511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LALR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3" name="Oval 23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5868988" y="2816225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5" name="Oval 25"/>
          <p:cNvSpPr>
            <a:spLocks noChangeArrowheads="1"/>
          </p:cNvSpPr>
          <p:nvPr/>
        </p:nvSpPr>
        <p:spPr bwMode="auto">
          <a:xfrm flipH="1">
            <a:off x="2486025" y="2779713"/>
            <a:ext cx="1509713" cy="27368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771775" y="2959100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LL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900113" y="1771650"/>
            <a:ext cx="7704137" cy="4465638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6659563" y="1844675"/>
            <a:ext cx="1871662" cy="677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</a:rPr>
              <a:t>无二义的</a:t>
            </a:r>
            <a:r>
              <a:rPr kumimoji="0" lang="zh-CN" altLang="en-US" sz="1800" dirty="0">
                <a:solidFill>
                  <a:srgbClr val="800080"/>
                </a:solidFill>
              </a:rPr>
              <a:t>上下文无关文法</a:t>
            </a:r>
            <a:endParaRPr kumimoji="0" lang="en-US" altLang="zh-CN" sz="1800" dirty="0">
              <a:solidFill>
                <a:srgbClr val="800080"/>
              </a:solidFill>
            </a:endParaRPr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6600032" y="1273245"/>
            <a:ext cx="187166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dirty="0">
                <a:solidFill>
                  <a:srgbClr val="800080"/>
                </a:solidFill>
              </a:rPr>
              <a:t>上下文无关文法</a:t>
            </a:r>
            <a:endParaRPr kumimoji="0" lang="en-US" altLang="zh-CN" sz="1800" dirty="0">
              <a:solidFill>
                <a:srgbClr val="800080"/>
              </a:solidFill>
            </a:endParaRPr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611188" y="1341438"/>
            <a:ext cx="8353425" cy="5040312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楷体_GB2312" pitchFamily="49" charset="-122"/>
              </a:rPr>
              <a:t>句柄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212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-17250" y="221025"/>
            <a:ext cx="5885393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6011863" y="1857375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文法 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: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bB</a:t>
            </a:r>
            <a:endParaRPr lang="en-US" altLang="zh-CN"/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39878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对于右边的文法</a:t>
            </a:r>
            <a:r>
              <a:rPr lang="en-US" altLang="zh-CN"/>
              <a:t>G(S)</a:t>
            </a:r>
            <a:r>
              <a:rPr lang="en-US" altLang="zh-CN" b="1">
                <a:latin typeface="楷体_GB2312" pitchFamily="49" charset="-122"/>
              </a:rPr>
              <a:t>,</a:t>
            </a:r>
            <a:endParaRPr lang="en-US" altLang="zh-CN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>
                <a:latin typeface="楷体_GB2312" pitchFamily="49" charset="-122"/>
              </a:rPr>
              <a:t>有：</a:t>
            </a:r>
            <a:endParaRPr lang="zh-CN" altLang="en-US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>
                <a:solidFill>
                  <a:srgbClr val="800080"/>
                </a:solidFill>
              </a:rPr>
              <a:t>              </a:t>
            </a:r>
            <a:r>
              <a:rPr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/>
              <a:t> 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            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r>
              <a:rPr lang="zh-CN" altLang="en-US"/>
              <a:t>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>
                <a:solidFill>
                  <a:srgbClr val="800080"/>
                </a:solidFill>
              </a:rPr>
              <a:t>    aaab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的句柄</a:t>
            </a:r>
            <a:r>
              <a:rPr lang="zh-CN" altLang="en-US" b="1"/>
              <a:t>：</a:t>
            </a:r>
            <a:r>
              <a:rPr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endParaRPr lang="zh-CN" altLang="en-US"/>
          </a:p>
          <a:p>
            <a:pPr>
              <a:buFont typeface="Symbol" panose="05050102010706020507" pitchFamily="18" charset="2"/>
              <a:buNone/>
            </a:pPr>
            <a:endParaRPr lang="zh-CN" altLang="en-US" sz="100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 </a:t>
            </a:r>
            <a:r>
              <a:rPr lang="zh-CN" altLang="en-US" b="1"/>
              <a:t>右句型</a:t>
            </a:r>
            <a:r>
              <a:rPr lang="en-US" altLang="zh-CN">
                <a:solidFill>
                  <a:srgbClr val="800080"/>
                </a:solidFill>
              </a:rPr>
              <a:t>aaAb</a:t>
            </a:r>
            <a:r>
              <a:rPr lang="zh-CN" altLang="en-US" b="1">
                <a:solidFill>
                  <a:srgbClr val="800080"/>
                </a:solidFill>
              </a:rPr>
              <a:t>的直接短语</a:t>
            </a:r>
            <a:r>
              <a:rPr lang="zh-CN" altLang="en-US" b="1"/>
              <a:t>有：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   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               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r>
              <a:rPr lang="zh-CN" altLang="en-US"/>
              <a:t>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    aaAb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的句柄</a:t>
            </a:r>
            <a:r>
              <a:rPr lang="zh-CN" altLang="en-US" b="1"/>
              <a:t>：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7524750" y="574992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aaab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6000750" y="57499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aaaAb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7491413" y="5221288"/>
            <a:ext cx="8969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aaAb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6462713" y="4699000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AB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32" name="Rectangle 16"/>
          <p:cNvSpPr>
            <a:spLocks noChangeArrowheads="1"/>
          </p:cNvSpPr>
          <p:nvPr/>
        </p:nvSpPr>
        <p:spPr bwMode="auto">
          <a:xfrm>
            <a:off x="5624513" y="4699000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S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33" name="Rectangle 17"/>
          <p:cNvSpPr>
            <a:spLocks noChangeArrowheads="1"/>
          </p:cNvSpPr>
          <p:nvPr/>
        </p:nvSpPr>
        <p:spPr bwMode="auto">
          <a:xfrm>
            <a:off x="6000750" y="5199063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aAb</a:t>
            </a:r>
            <a:endParaRPr lang="en-US" altLang="zh-CN" i="1">
              <a:ea typeface="华文行楷" pitchFamily="2" charset="-122"/>
            </a:endParaRPr>
          </a:p>
        </p:txBody>
      </p:sp>
      <p:sp>
        <p:nvSpPr>
          <p:cNvPr id="521234" name="Rectangle 18"/>
          <p:cNvSpPr>
            <a:spLocks noChangeArrowheads="1"/>
          </p:cNvSpPr>
          <p:nvPr/>
        </p:nvSpPr>
        <p:spPr bwMode="auto">
          <a:xfrm>
            <a:off x="7758113" y="4687888"/>
            <a:ext cx="5572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itchFamily="2" charset="-122"/>
              </a:rPr>
              <a:t>Ab</a:t>
            </a:r>
            <a:endParaRPr lang="en-US" altLang="zh-CN" i="1">
              <a:ea typeface="华文行楷" pitchFamily="2" charset="-122"/>
            </a:endParaRPr>
          </a:p>
        </p:txBody>
      </p:sp>
      <p:grpSp>
        <p:nvGrpSpPr>
          <p:cNvPr id="521269" name="Group 53"/>
          <p:cNvGrpSpPr/>
          <p:nvPr/>
        </p:nvGrpSpPr>
        <p:grpSpPr bwMode="auto">
          <a:xfrm>
            <a:off x="6005513" y="4673600"/>
            <a:ext cx="485775" cy="547688"/>
            <a:chOff x="4023" y="2907"/>
            <a:chExt cx="306" cy="345"/>
          </a:xfrm>
        </p:grpSpPr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0" name="Group 54"/>
          <p:cNvGrpSpPr/>
          <p:nvPr/>
        </p:nvGrpSpPr>
        <p:grpSpPr bwMode="auto">
          <a:xfrm>
            <a:off x="7161213" y="4668838"/>
            <a:ext cx="485775" cy="547687"/>
            <a:chOff x="4023" y="2907"/>
            <a:chExt cx="306" cy="345"/>
          </a:xfrm>
        </p:grpSpPr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3" name="Group 57"/>
          <p:cNvGrpSpPr/>
          <p:nvPr/>
        </p:nvGrpSpPr>
        <p:grpSpPr bwMode="auto">
          <a:xfrm>
            <a:off x="5597525" y="5173663"/>
            <a:ext cx="485775" cy="547687"/>
            <a:chOff x="4023" y="2907"/>
            <a:chExt cx="306" cy="345"/>
          </a:xfrm>
        </p:grpSpPr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6" name="Group 60"/>
          <p:cNvGrpSpPr/>
          <p:nvPr/>
        </p:nvGrpSpPr>
        <p:grpSpPr bwMode="auto">
          <a:xfrm>
            <a:off x="6821488" y="5202238"/>
            <a:ext cx="485775" cy="547687"/>
            <a:chOff x="4023" y="2907"/>
            <a:chExt cx="306" cy="345"/>
          </a:xfrm>
        </p:grpSpPr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9" name="Group 63"/>
          <p:cNvGrpSpPr/>
          <p:nvPr/>
        </p:nvGrpSpPr>
        <p:grpSpPr bwMode="auto">
          <a:xfrm>
            <a:off x="5580063" y="5761038"/>
            <a:ext cx="485775" cy="547687"/>
            <a:chOff x="4023" y="2907"/>
            <a:chExt cx="306" cy="345"/>
          </a:xfrm>
        </p:grpSpPr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82" name="Group 66"/>
          <p:cNvGrpSpPr/>
          <p:nvPr/>
        </p:nvGrpSpPr>
        <p:grpSpPr bwMode="auto">
          <a:xfrm>
            <a:off x="7037388" y="5761038"/>
            <a:ext cx="485775" cy="547687"/>
            <a:chOff x="4023" y="2907"/>
            <a:chExt cx="306" cy="345"/>
          </a:xfrm>
        </p:grpSpPr>
        <p:sp>
          <p:nvSpPr>
            <p:cNvPr id="521283" name="Rectangle 67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84" name="Rectangle 68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5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5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5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5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52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52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52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/>
      <p:bldP spid="521229" grpId="0"/>
      <p:bldP spid="521230" grpId="0"/>
      <p:bldP spid="521231" grpId="0"/>
      <p:bldP spid="521232" grpId="0"/>
      <p:bldP spid="521233" grpId="0"/>
      <p:bldP spid="5212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楷体_GB2312" pitchFamily="49" charset="-122"/>
              </a:rPr>
              <a:t>句柄不一定唯一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22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0" y="196850"/>
            <a:ext cx="5796136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2251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3529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/>
              <a:t>G(S)</a:t>
            </a:r>
            <a:r>
              <a:rPr lang="en-US" altLang="zh-CN" b="1" dirty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 dirty="0">
                <a:latin typeface="楷体_GB2312" pitchFamily="49" charset="-122"/>
              </a:rPr>
              <a:t>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 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</a:t>
            </a:r>
            <a:r>
              <a:rPr lang="zh-CN" altLang="en-US" b="1" dirty="0"/>
              <a:t>右句型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b="1" dirty="0">
                <a:solidFill>
                  <a:srgbClr val="800080"/>
                </a:solidFill>
              </a:rPr>
              <a:t>的直接短语</a:t>
            </a:r>
            <a:r>
              <a:rPr lang="zh-CN" altLang="en-US" b="1" dirty="0"/>
              <a:t>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6011863" y="1844675"/>
            <a:ext cx="2376487" cy="2800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文法 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: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bB</a:t>
            </a:r>
            <a:endParaRPr lang="en-US" altLang="zh-CN"/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6011863" y="4829175"/>
            <a:ext cx="2376487" cy="15525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不唯一的原因：</a:t>
            </a:r>
            <a:endParaRPr lang="zh-CN" altLang="en-US" b="1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zh-CN" altLang="en-US" b="1" dirty="0"/>
              <a:t>是二义文法，右句型的最右推导有多个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en-US" altLang="zh-CN" sz="3200" b="1">
                <a:latin typeface="楷体_GB2312" pitchFamily="49" charset="-122"/>
              </a:rPr>
              <a:t>: </a:t>
            </a:r>
            <a:r>
              <a:rPr lang="zh-CN" altLang="en-US" sz="3200" b="1">
                <a:latin typeface="楷体_GB2312" pitchFamily="49" charset="-122"/>
              </a:rPr>
              <a:t>最右推导与最左归约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35496" y="227014"/>
            <a:ext cx="5904656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7919" name="Rectangle 15"/>
          <p:cNvSpPr>
            <a:spLocks noChangeArrowheads="1"/>
          </p:cNvSpPr>
          <p:nvPr/>
        </p:nvSpPr>
        <p:spPr bwMode="auto">
          <a:xfrm>
            <a:off x="0" y="178593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7921" name="Rectangle 17"/>
          <p:cNvSpPr>
            <a:spLocks noChangeArrowheads="1"/>
          </p:cNvSpPr>
          <p:nvPr/>
        </p:nvSpPr>
        <p:spPr bwMode="auto">
          <a:xfrm>
            <a:off x="6588125" y="1484313"/>
            <a:ext cx="2411413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/>
              <a:t>G(S):  S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(</a:t>
            </a:r>
            <a:r>
              <a:rPr lang="en-US" altLang="zh-CN" sz="2000" i="1"/>
              <a:t>L</a:t>
            </a:r>
            <a:r>
              <a:rPr lang="en-US" altLang="zh-CN" sz="2000"/>
              <a:t>) | </a:t>
            </a:r>
            <a:r>
              <a:rPr lang="en-US" altLang="zh-CN" sz="2000" i="1"/>
              <a:t>a</a:t>
            </a:r>
            <a:endParaRPr lang="en-US" altLang="zh-CN" sz="200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en-US" altLang="zh-CN" sz="2000" i="1"/>
              <a:t>L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/>
              <a:t>L,S</a:t>
            </a:r>
            <a:r>
              <a:rPr lang="en-US" altLang="zh-CN" sz="2000"/>
              <a:t> | </a:t>
            </a:r>
            <a:r>
              <a:rPr lang="en-US" altLang="zh-CN" sz="2000" i="1"/>
              <a:t>S</a:t>
            </a:r>
            <a:endParaRPr lang="en-US" altLang="zh-CN" sz="2000" i="1"/>
          </a:p>
        </p:txBody>
      </p:sp>
      <p:graphicFrame>
        <p:nvGraphicFramePr>
          <p:cNvPr id="507922" name="Object 18"/>
          <p:cNvGraphicFramePr>
            <a:graphicFrameLocks noChangeAspect="1"/>
          </p:cNvGraphicFramePr>
          <p:nvPr/>
        </p:nvGraphicFramePr>
        <p:xfrm>
          <a:off x="1187450" y="2276475"/>
          <a:ext cx="66246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1" name="Visio" r:id="rId1" imgW="6367145" imgH="4323715" progId="Visio.Drawing.11">
                  <p:embed/>
                </p:oleObj>
              </mc:Choice>
              <mc:Fallback>
                <p:oleObj name="Visio" r:id="rId1" imgW="6367145" imgH="432371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66246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自底向上分析的实现技术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893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37976" y="188913"/>
            <a:ext cx="604619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1116013" y="2047875"/>
            <a:ext cx="78486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移进</a:t>
            </a:r>
            <a:r>
              <a:rPr lang="zh-CN" altLang="en-US" sz="28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归约</a:t>
            </a:r>
            <a:r>
              <a:rPr lang="zh-CN" altLang="en-US" sz="2800" b="1" dirty="0">
                <a:latin typeface="楷体_GB2312" pitchFamily="49" charset="-122"/>
              </a:rPr>
              <a:t>（</a:t>
            </a:r>
            <a:r>
              <a:rPr kumimoji="0" lang="en-US" altLang="zh-CN" sz="2800" i="1" dirty="0"/>
              <a:t>shift-reduce</a:t>
            </a:r>
            <a:r>
              <a:rPr lang="zh-CN" altLang="en-US" sz="2800" b="1" dirty="0">
                <a:latin typeface="楷体_GB2312" pitchFamily="49" charset="-122"/>
              </a:rPr>
              <a:t>）分析技术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b="1" dirty="0">
                <a:solidFill>
                  <a:srgbClr val="800080"/>
                </a:solidFill>
              </a:rPr>
              <a:t>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800080"/>
                </a:solidFill>
              </a:rPr>
              <a:t>优先分析</a:t>
            </a:r>
            <a:r>
              <a:rPr lang="zh-CN" altLang="en-US" b="1" dirty="0"/>
              <a:t>采用移进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归约分析技术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8405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与自顶向下技术相比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10981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37976" y="222021"/>
            <a:ext cx="5902176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1116013" y="1844675"/>
            <a:ext cx="7777162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功能较强大</a:t>
            </a:r>
            <a:endParaRPr lang="zh-CN" altLang="en-US" sz="10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原因在于</a:t>
            </a:r>
            <a:r>
              <a:rPr lang="zh-CN" altLang="en-US" b="1">
                <a:solidFill>
                  <a:srgbClr val="800080"/>
                </a:solidFill>
              </a:rPr>
              <a:t>推导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800080"/>
                </a:solidFill>
              </a:rPr>
              <a:t>归约</a:t>
            </a:r>
            <a:r>
              <a:rPr lang="zh-CN" altLang="en-US" b="1"/>
              <a:t>过程有如下差别：推导时仅观察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可推导出的输入串的一部分，而归约时可归约的输入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串整体已全部出现</a:t>
            </a:r>
            <a:endParaRPr lang="zh-CN" altLang="en-US" b="1"/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116013" y="4832350"/>
            <a:ext cx="7777162" cy="198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构造较复杂</a:t>
            </a:r>
            <a:endParaRPr lang="zh-CN" altLang="en-US" sz="10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手工构造有难度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但存在很好的自动构造技术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       （如 </a:t>
            </a:r>
            <a:r>
              <a:rPr lang="en-US" altLang="zh-CN"/>
              <a:t>Yacc </a:t>
            </a:r>
            <a:r>
              <a:rPr lang="zh-CN" altLang="en-US" b="1"/>
              <a:t>工具采用 </a:t>
            </a:r>
            <a:r>
              <a:rPr lang="en-US" altLang="zh-CN"/>
              <a:t>LALR </a:t>
            </a:r>
            <a:r>
              <a:rPr lang="zh-CN" altLang="en-US" b="1"/>
              <a:t>分析技术）</a:t>
            </a:r>
            <a:endParaRPr lang="zh-CN" altLang="en-US" b="1"/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1116013" y="3698875"/>
            <a:ext cx="7777162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利于出错处理</a:t>
            </a:r>
            <a:endParaRPr lang="zh-CN" altLang="en-US" sz="10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输入符号查看后才被移进</a:t>
            </a:r>
            <a:endParaRPr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2060575"/>
            <a:ext cx="8243888" cy="3262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借助一个</a:t>
            </a:r>
            <a:r>
              <a:rPr lang="zh-CN" altLang="en-US" b="1" dirty="0">
                <a:solidFill>
                  <a:srgbClr val="800080"/>
                </a:solidFill>
              </a:rPr>
              <a:t>下推栈（分析栈）</a:t>
            </a:r>
            <a:r>
              <a:rPr lang="zh-CN" altLang="en-US" b="1" dirty="0"/>
              <a:t>和一个基于有限状态控制的</a:t>
            </a:r>
            <a:endParaRPr lang="zh-CN" altLang="en-US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分析引擎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分析引擎根据</a:t>
            </a:r>
            <a:r>
              <a:rPr lang="zh-CN" altLang="en-US" b="1" dirty="0"/>
              <a:t>当前</a:t>
            </a:r>
            <a:r>
              <a:rPr lang="zh-CN" altLang="en-US" b="1" dirty="0">
                <a:latin typeface="楷体_GB2312" pitchFamily="49" charset="-122"/>
              </a:rPr>
              <a:t>状态、</a:t>
            </a:r>
            <a:r>
              <a:rPr lang="zh-CN" altLang="en-US" b="1" dirty="0"/>
              <a:t>下推栈当前状态</a:t>
            </a:r>
            <a:r>
              <a:rPr lang="en-US" altLang="zh-CN" b="1" dirty="0"/>
              <a:t>/</a:t>
            </a:r>
            <a:r>
              <a:rPr lang="zh-CN" altLang="en-US" b="1" dirty="0"/>
              <a:t>内容、</a:t>
            </a:r>
            <a:r>
              <a:rPr lang="zh-CN" altLang="en-US" b="1" dirty="0">
                <a:latin typeface="楷体_GB2312" pitchFamily="49" charset="-122"/>
              </a:rPr>
              <a:t>剩余输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入单词序列来</a:t>
            </a:r>
            <a:r>
              <a:rPr lang="zh-CN" altLang="en-US" b="1" dirty="0"/>
              <a:t>确定</a:t>
            </a:r>
            <a:r>
              <a:rPr lang="zh-CN" altLang="en-US" b="1" dirty="0">
                <a:latin typeface="楷体_GB2312" pitchFamily="49" charset="-122"/>
              </a:rPr>
              <a:t>如下动作之一，</a:t>
            </a:r>
            <a:r>
              <a:rPr lang="zh-CN" altLang="en-US" b="1" dirty="0"/>
              <a:t>然后进入新状态</a:t>
            </a:r>
            <a:r>
              <a:rPr lang="zh-CN" altLang="en-US" b="1" dirty="0">
                <a:latin typeface="楷体_GB2312" pitchFamily="49" charset="-122"/>
              </a:rPr>
              <a:t>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Reduce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依确定的方式对位于栈顶的</a:t>
            </a:r>
            <a:r>
              <a:rPr lang="zh-CN" altLang="en-US" sz="2000" b="1" dirty="0">
                <a:solidFill>
                  <a:srgbClr val="800080"/>
                </a:solidFill>
              </a:rPr>
              <a:t>短语</a:t>
            </a:r>
            <a:r>
              <a:rPr lang="zh-CN" altLang="en-US" sz="2000" b="1" dirty="0"/>
              <a:t>进行</a:t>
            </a:r>
            <a:r>
              <a:rPr lang="zh-CN" altLang="en-US" sz="2000" b="1" dirty="0">
                <a:solidFill>
                  <a:srgbClr val="800080"/>
                </a:solidFill>
              </a:rPr>
              <a:t>归约</a:t>
            </a:r>
            <a:endParaRPr lang="zh-CN" altLang="en-US" sz="2000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000" i="1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Shift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从输入序列</a:t>
            </a:r>
            <a:r>
              <a:rPr lang="zh-CN" altLang="en-US" sz="2000" b="1" dirty="0">
                <a:solidFill>
                  <a:srgbClr val="800080"/>
                </a:solidFill>
              </a:rPr>
              <a:t>移进</a:t>
            </a:r>
            <a:r>
              <a:rPr lang="zh-CN" altLang="en-US" sz="2000" b="1" dirty="0"/>
              <a:t>一个单词</a:t>
            </a:r>
            <a:endParaRPr lang="zh-CN" altLang="en-US" sz="2000" dirty="0"/>
          </a:p>
          <a:p>
            <a:pPr lvl="1">
              <a:buFontTx/>
              <a:buChar char="•"/>
            </a:pPr>
            <a:r>
              <a:rPr lang="zh-CN" altLang="en-US" sz="2000" i="1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Error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发现语法</a:t>
            </a:r>
            <a:r>
              <a:rPr lang="zh-CN" altLang="en-US" sz="2000" b="1" dirty="0">
                <a:solidFill>
                  <a:srgbClr val="800080"/>
                </a:solidFill>
              </a:rPr>
              <a:t>错误</a:t>
            </a:r>
            <a:r>
              <a:rPr lang="zh-CN" altLang="en-US" sz="2000" b="1" dirty="0"/>
              <a:t>，进行错误处理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恢复</a:t>
            </a:r>
            <a:endParaRPr lang="zh-CN" altLang="en-US" sz="2000" dirty="0"/>
          </a:p>
          <a:p>
            <a:pPr lvl="1">
              <a:buFontTx/>
              <a:buChar char="•"/>
            </a:pPr>
            <a:r>
              <a:rPr kumimoji="0" lang="zh-CN" altLang="en-US" sz="2000" i="1" dirty="0">
                <a:solidFill>
                  <a:schemeClr val="tx1"/>
                </a:solidFill>
              </a:rPr>
              <a:t> </a:t>
            </a:r>
            <a:r>
              <a:rPr kumimoji="0" lang="en-US" altLang="zh-CN" sz="2000" i="1" dirty="0">
                <a:solidFill>
                  <a:srgbClr val="800080"/>
                </a:solidFill>
              </a:rPr>
              <a:t>Accept</a:t>
            </a:r>
            <a:r>
              <a:rPr kumimoji="0" lang="zh-CN" altLang="en-US" sz="2000" dirty="0">
                <a:solidFill>
                  <a:schemeClr val="tx1"/>
                </a:solidFill>
              </a:rPr>
              <a:t>：</a:t>
            </a:r>
            <a:r>
              <a:rPr kumimoji="0" lang="zh-CN" altLang="en-US" sz="2000" b="1" dirty="0"/>
              <a:t>分析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成功</a:t>
            </a:r>
            <a:endParaRPr kumimoji="0" lang="zh-CN" altLang="en-US" sz="2000" b="1" dirty="0">
              <a:solidFill>
                <a:srgbClr val="800080"/>
              </a:solidFill>
            </a:endParaRP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538163" y="1268413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基本原理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13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35496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移进</a:t>
            </a:r>
            <a:r>
              <a:rPr lang="zh-CN" altLang="en-US" sz="2800" b="1">
                <a:sym typeface="Symbol" panose="05050102010706020507" pitchFamily="18" charset="2"/>
              </a:rPr>
              <a:t></a:t>
            </a:r>
            <a:r>
              <a:rPr lang="zh-CN" altLang="en-US" sz="2800" b="1"/>
              <a:t>归约分析</a:t>
            </a:r>
            <a:endParaRPr lang="zh-CN" altLang="en-US" sz="28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的</a:t>
            </a:r>
            <a:r>
              <a:rPr lang="zh-CN" altLang="en-US" sz="2800" b="1">
                <a:solidFill>
                  <a:srgbClr val="800080"/>
                </a:solidFill>
              </a:rPr>
              <a:t>一个例子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514057" name="Rectangle 9"/>
          <p:cNvSpPr>
            <a:spLocks noChangeArrowheads="1"/>
          </p:cNvSpPr>
          <p:nvPr/>
        </p:nvSpPr>
        <p:spPr bwMode="auto">
          <a:xfrm>
            <a:off x="37033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14106" name="Text Box 58"/>
          <p:cNvSpPr txBox="1">
            <a:spLocks noChangeArrowheads="1"/>
          </p:cNvSpPr>
          <p:nvPr/>
        </p:nvSpPr>
        <p:spPr bwMode="auto">
          <a:xfrm>
            <a:off x="1187450" y="2276475"/>
            <a:ext cx="2232025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4115" name="Rectangle 6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待分析输入串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endParaRPr kumimoji="0"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/>
              <a:t>    v</a:t>
            </a:r>
            <a:r>
              <a:rPr lang="zh-CN" altLang="en-US" sz="2000" b="1" dirty="0">
                <a:sym typeface="Symbol" panose="05050102010706020507" pitchFamily="18" charset="2"/>
              </a:rPr>
              <a:t>＋</a:t>
            </a:r>
            <a:r>
              <a:rPr lang="en-US" altLang="zh-CN" sz="2000" b="1" i="1" dirty="0"/>
              <a:t>v</a:t>
            </a:r>
            <a:r>
              <a:rPr lang="en-US" altLang="zh-CN" sz="2000" b="1" dirty="0">
                <a:sym typeface="Symbol" panose="05050102010706020507" pitchFamily="18" charset="2"/>
              </a:rPr>
              <a:t>  </a:t>
            </a:r>
            <a:r>
              <a:rPr lang="en-US" altLang="zh-CN" sz="2000" b="1" i="1" dirty="0"/>
              <a:t>d #</a:t>
            </a:r>
            <a:endParaRPr lang="en-US" altLang="zh-CN" sz="2000" b="1" i="1" dirty="0"/>
          </a:p>
        </p:txBody>
      </p:sp>
      <p:grpSp>
        <p:nvGrpSpPr>
          <p:cNvPr id="514186" name="Group 138"/>
          <p:cNvGrpSpPr/>
          <p:nvPr/>
        </p:nvGrpSpPr>
        <p:grpSpPr bwMode="auto">
          <a:xfrm>
            <a:off x="3636343" y="2238648"/>
            <a:ext cx="5256212" cy="396875"/>
            <a:chOff x="2381" y="1185"/>
            <a:chExt cx="3311" cy="250"/>
          </a:xfrm>
        </p:grpSpPr>
        <p:sp>
          <p:nvSpPr>
            <p:cNvPr id="514116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17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Reduce(6)</a:t>
              </a:r>
              <a:endParaRPr lang="en-US" altLang="zh-CN" sz="2000" i="1" dirty="0"/>
            </a:p>
          </p:txBody>
        </p:sp>
        <p:sp>
          <p:nvSpPr>
            <p:cNvPr id="514118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19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v</a:t>
              </a:r>
              <a:endParaRPr lang="en-US" altLang="zh-CN" sz="2000" b="1" i="1"/>
            </a:p>
          </p:txBody>
        </p:sp>
      </p:grpSp>
      <p:grpSp>
        <p:nvGrpSpPr>
          <p:cNvPr id="514187" name="Group 139"/>
          <p:cNvGrpSpPr/>
          <p:nvPr/>
        </p:nvGrpSpPr>
        <p:grpSpPr bwMode="auto">
          <a:xfrm>
            <a:off x="3636343" y="2564085"/>
            <a:ext cx="5256212" cy="396875"/>
            <a:chOff x="2381" y="1390"/>
            <a:chExt cx="3311" cy="250"/>
          </a:xfrm>
        </p:grpSpPr>
        <p:sp>
          <p:nvSpPr>
            <p:cNvPr id="514120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21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Reduce(4)</a:t>
              </a:r>
              <a:endParaRPr lang="en-US" altLang="zh-CN" sz="2000" i="1" dirty="0"/>
            </a:p>
          </p:txBody>
        </p:sp>
        <p:sp>
          <p:nvSpPr>
            <p:cNvPr id="514122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2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23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</p:grpSp>
      <p:grpSp>
        <p:nvGrpSpPr>
          <p:cNvPr id="514190" name="Group 142"/>
          <p:cNvGrpSpPr/>
          <p:nvPr/>
        </p:nvGrpSpPr>
        <p:grpSpPr bwMode="auto">
          <a:xfrm>
            <a:off x="3636343" y="3534048"/>
            <a:ext cx="4716462" cy="396875"/>
            <a:chOff x="2381" y="2025"/>
            <a:chExt cx="2971" cy="250"/>
          </a:xfrm>
        </p:grpSpPr>
        <p:sp>
          <p:nvSpPr>
            <p:cNvPr id="514129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30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5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31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</a:t>
              </a:r>
              <a:endParaRPr lang="en-US" altLang="zh-CN" sz="2000" i="1"/>
            </a:p>
          </p:txBody>
        </p:sp>
        <p:sp>
          <p:nvSpPr>
            <p:cNvPr id="514132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14188" name="Group 140"/>
          <p:cNvGrpSpPr/>
          <p:nvPr/>
        </p:nvGrpSpPr>
        <p:grpSpPr bwMode="auto">
          <a:xfrm>
            <a:off x="3636343" y="2886348"/>
            <a:ext cx="5256212" cy="396875"/>
            <a:chOff x="2381" y="1593"/>
            <a:chExt cx="3311" cy="250"/>
          </a:xfrm>
        </p:grpSpPr>
        <p:sp>
          <p:nvSpPr>
            <p:cNvPr id="514124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26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3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27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T</a:t>
              </a:r>
              <a:endParaRPr lang="en-US" altLang="zh-CN" sz="2000" b="1" i="1"/>
            </a:p>
          </p:txBody>
        </p:sp>
        <p:sp>
          <p:nvSpPr>
            <p:cNvPr id="514137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Reduce(2)</a:t>
              </a:r>
              <a:endParaRPr lang="en-US" altLang="zh-CN" sz="2000" i="1" dirty="0"/>
            </a:p>
          </p:txBody>
        </p:sp>
      </p:grpSp>
      <p:grpSp>
        <p:nvGrpSpPr>
          <p:cNvPr id="514189" name="Group 141"/>
          <p:cNvGrpSpPr/>
          <p:nvPr/>
        </p:nvGrpSpPr>
        <p:grpSpPr bwMode="auto">
          <a:xfrm>
            <a:off x="3636343" y="3211785"/>
            <a:ext cx="4716462" cy="398463"/>
            <a:chOff x="2381" y="1798"/>
            <a:chExt cx="2971" cy="251"/>
          </a:xfrm>
        </p:grpSpPr>
        <p:sp>
          <p:nvSpPr>
            <p:cNvPr id="51413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3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4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4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</a:t>
              </a:r>
              <a:endParaRPr lang="en-US" altLang="zh-CN" sz="2000" b="1" i="1"/>
            </a:p>
          </p:txBody>
        </p:sp>
        <p:sp>
          <p:nvSpPr>
            <p:cNvPr id="514142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14191" name="Group 143"/>
          <p:cNvGrpSpPr/>
          <p:nvPr/>
        </p:nvGrpSpPr>
        <p:grpSpPr bwMode="auto">
          <a:xfrm>
            <a:off x="3636343" y="3857898"/>
            <a:ext cx="5256212" cy="396875"/>
            <a:chOff x="2381" y="2251"/>
            <a:chExt cx="3311" cy="250"/>
          </a:xfrm>
        </p:grpSpPr>
        <p:sp>
          <p:nvSpPr>
            <p:cNvPr id="51413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3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6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3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v</a:t>
              </a:r>
              <a:endParaRPr lang="en-US" altLang="zh-CN" sz="2000" b="1" i="1"/>
            </a:p>
          </p:txBody>
        </p:sp>
        <p:sp>
          <p:nvSpPr>
            <p:cNvPr id="514147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Reduce(6)</a:t>
              </a:r>
              <a:endParaRPr lang="en-US" altLang="zh-CN" sz="2000" i="1" dirty="0"/>
            </a:p>
          </p:txBody>
        </p:sp>
      </p:grpSp>
      <p:grpSp>
        <p:nvGrpSpPr>
          <p:cNvPr id="514192" name="Group 144"/>
          <p:cNvGrpSpPr/>
          <p:nvPr/>
        </p:nvGrpSpPr>
        <p:grpSpPr bwMode="auto">
          <a:xfrm>
            <a:off x="3636343" y="4218260"/>
            <a:ext cx="5256212" cy="396875"/>
            <a:chOff x="2381" y="2500"/>
            <a:chExt cx="3311" cy="250"/>
          </a:xfrm>
        </p:grpSpPr>
        <p:sp>
          <p:nvSpPr>
            <p:cNvPr id="514143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44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7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45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  <p:sp>
          <p:nvSpPr>
            <p:cNvPr id="514148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Reduce(4)</a:t>
              </a:r>
              <a:endParaRPr lang="en-US" altLang="zh-CN" sz="2000" i="1" dirty="0"/>
            </a:p>
          </p:txBody>
        </p:sp>
      </p:grpSp>
      <p:grpSp>
        <p:nvGrpSpPr>
          <p:cNvPr id="514193" name="Group 145"/>
          <p:cNvGrpSpPr/>
          <p:nvPr/>
        </p:nvGrpSpPr>
        <p:grpSpPr bwMode="auto">
          <a:xfrm>
            <a:off x="3636343" y="4542110"/>
            <a:ext cx="4716462" cy="431800"/>
            <a:chOff x="2381" y="2704"/>
            <a:chExt cx="2971" cy="272"/>
          </a:xfrm>
        </p:grpSpPr>
        <p:sp>
          <p:nvSpPr>
            <p:cNvPr id="514149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50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8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51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</a:t>
              </a:r>
              <a:endParaRPr lang="en-US" altLang="zh-CN" sz="2000" b="1" i="1"/>
            </a:p>
          </p:txBody>
        </p:sp>
        <p:sp>
          <p:nvSpPr>
            <p:cNvPr id="514153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14194" name="Group 146"/>
          <p:cNvGrpSpPr/>
          <p:nvPr/>
        </p:nvGrpSpPr>
        <p:grpSpPr bwMode="auto">
          <a:xfrm>
            <a:off x="3636343" y="4904060"/>
            <a:ext cx="4716462" cy="433388"/>
            <a:chOff x="2381" y="2932"/>
            <a:chExt cx="2971" cy="273"/>
          </a:xfrm>
        </p:grpSpPr>
        <p:sp>
          <p:nvSpPr>
            <p:cNvPr id="514154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55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9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56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</a:t>
              </a:r>
              <a:endParaRPr lang="en-US" altLang="zh-CN" sz="2000" b="1">
                <a:sym typeface="Symbol" panose="05050102010706020507" pitchFamily="18" charset="2"/>
              </a:endParaRPr>
            </a:p>
          </p:txBody>
        </p:sp>
        <p:sp>
          <p:nvSpPr>
            <p:cNvPr id="514157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14195" name="Group 147"/>
          <p:cNvGrpSpPr/>
          <p:nvPr/>
        </p:nvGrpSpPr>
        <p:grpSpPr bwMode="auto">
          <a:xfrm>
            <a:off x="3491880" y="5226323"/>
            <a:ext cx="5400675" cy="396875"/>
            <a:chOff x="2290" y="3135"/>
            <a:chExt cx="3402" cy="250"/>
          </a:xfrm>
        </p:grpSpPr>
        <p:sp>
          <p:nvSpPr>
            <p:cNvPr id="514158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14159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10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60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d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14162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Reduce(7)</a:t>
              </a:r>
              <a:endParaRPr lang="en-US" altLang="zh-CN" sz="2000" i="1" dirty="0"/>
            </a:p>
          </p:txBody>
        </p:sp>
      </p:grpSp>
      <p:grpSp>
        <p:nvGrpSpPr>
          <p:cNvPr id="514196" name="Group 148"/>
          <p:cNvGrpSpPr/>
          <p:nvPr/>
        </p:nvGrpSpPr>
        <p:grpSpPr bwMode="auto">
          <a:xfrm>
            <a:off x="3491880" y="5586685"/>
            <a:ext cx="5400675" cy="396875"/>
            <a:chOff x="2290" y="3362"/>
            <a:chExt cx="3402" cy="250"/>
          </a:xfrm>
        </p:grpSpPr>
        <p:sp>
          <p:nvSpPr>
            <p:cNvPr id="514163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14164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11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65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F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14166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Reduce(3)</a:t>
              </a:r>
              <a:endParaRPr lang="en-US" altLang="zh-CN" sz="2000" i="1" dirty="0"/>
            </a:p>
          </p:txBody>
        </p:sp>
      </p:grpSp>
      <p:grpSp>
        <p:nvGrpSpPr>
          <p:cNvPr id="514197" name="Group 149"/>
          <p:cNvGrpSpPr/>
          <p:nvPr/>
        </p:nvGrpSpPr>
        <p:grpSpPr bwMode="auto">
          <a:xfrm>
            <a:off x="3491880" y="5912123"/>
            <a:ext cx="5400675" cy="396875"/>
            <a:chOff x="2290" y="3567"/>
            <a:chExt cx="3402" cy="250"/>
          </a:xfrm>
        </p:grpSpPr>
        <p:sp>
          <p:nvSpPr>
            <p:cNvPr id="514167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14168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12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14169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14170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Reduce(1)</a:t>
              </a:r>
              <a:endParaRPr lang="en-US" altLang="zh-CN" sz="2000" i="1" dirty="0"/>
            </a:p>
          </p:txBody>
        </p:sp>
      </p:grpSp>
      <p:grpSp>
        <p:nvGrpSpPr>
          <p:cNvPr id="514198" name="Group 150"/>
          <p:cNvGrpSpPr/>
          <p:nvPr/>
        </p:nvGrpSpPr>
        <p:grpSpPr bwMode="auto">
          <a:xfrm>
            <a:off x="3491880" y="6272485"/>
            <a:ext cx="5400675" cy="396875"/>
            <a:chOff x="2290" y="3794"/>
            <a:chExt cx="3402" cy="250"/>
          </a:xfrm>
        </p:grpSpPr>
        <p:sp>
          <p:nvSpPr>
            <p:cNvPr id="514171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14172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 dirty="0">
                  <a:sym typeface="Symbol" panose="05050102010706020507" pitchFamily="18" charset="2"/>
                </a:rPr>
                <a:t>（</a:t>
              </a:r>
              <a:r>
                <a:rPr kumimoji="0" lang="en-US" altLang="zh-CN" sz="2000" dirty="0">
                  <a:sym typeface="Symbol" panose="05050102010706020507" pitchFamily="18" charset="2"/>
                </a:rPr>
                <a:t>13</a:t>
              </a:r>
              <a:r>
                <a:rPr kumimoji="0" lang="zh-CN" altLang="en-US" sz="2000" b="1" dirty="0">
                  <a:sym typeface="Symbol" panose="05050102010706020507" pitchFamily="18" charset="2"/>
                </a:rPr>
                <a:t>）</a:t>
              </a:r>
              <a:endParaRPr lang="zh-CN" altLang="en-US" sz="2000" b="1" i="1" dirty="0"/>
            </a:p>
          </p:txBody>
        </p:sp>
        <p:sp>
          <p:nvSpPr>
            <p:cNvPr id="514173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14174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/>
                <a:t>Accept</a:t>
              </a:r>
              <a:endParaRPr lang="en-US" altLang="zh-CN" sz="2000" i="1" dirty="0"/>
            </a:p>
          </p:txBody>
        </p:sp>
      </p:grpSp>
      <p:grpSp>
        <p:nvGrpSpPr>
          <p:cNvPr id="514200" name="Group 152"/>
          <p:cNvGrpSpPr/>
          <p:nvPr/>
        </p:nvGrpSpPr>
        <p:grpSpPr bwMode="auto">
          <a:xfrm>
            <a:off x="3636343" y="1914798"/>
            <a:ext cx="4716462" cy="431800"/>
            <a:chOff x="2381" y="981"/>
            <a:chExt cx="2971" cy="272"/>
          </a:xfrm>
        </p:grpSpPr>
        <p:sp>
          <p:nvSpPr>
            <p:cNvPr id="514108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14113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  <p:sp>
          <p:nvSpPr>
            <p:cNvPr id="514114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0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</p:grpSp>
      <p:grpSp>
        <p:nvGrpSpPr>
          <p:cNvPr id="514201" name="Group 153"/>
          <p:cNvGrpSpPr/>
          <p:nvPr/>
        </p:nvGrpSpPr>
        <p:grpSpPr bwMode="auto">
          <a:xfrm>
            <a:off x="3707780" y="1482998"/>
            <a:ext cx="5292725" cy="5183188"/>
            <a:chOff x="2426" y="709"/>
            <a:chExt cx="3334" cy="3265"/>
          </a:xfrm>
        </p:grpSpPr>
        <p:sp>
          <p:nvSpPr>
            <p:cNvPr id="514179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步骤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4110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分析栈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4111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余留输入串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4112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动作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4180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82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83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1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1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1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1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1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1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468313" y="1898650"/>
            <a:ext cx="3455987" cy="49552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对应一个</a:t>
            </a:r>
            <a:r>
              <a:rPr lang="zh-CN" altLang="en-US" sz="2800" b="1" dirty="0">
                <a:solidFill>
                  <a:srgbClr val="800080"/>
                </a:solidFill>
              </a:rPr>
              <a:t>最右推导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/>
              <a:t>     将分析栈中的符号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/>
              <a:t>     串和余留输入串并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置，若逆向观察从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步骤（</a:t>
            </a:r>
            <a:r>
              <a:rPr lang="en-US" altLang="zh-CN" dirty="0"/>
              <a:t>13</a:t>
            </a:r>
            <a:r>
              <a:rPr lang="zh-CN" altLang="en-US" b="1" dirty="0"/>
              <a:t>）至步骤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（</a:t>
            </a:r>
            <a:r>
              <a:rPr lang="en-US" altLang="zh-CN" dirty="0"/>
              <a:t>1</a:t>
            </a:r>
            <a:r>
              <a:rPr lang="zh-CN" altLang="en-US" b="1" dirty="0"/>
              <a:t>）的每一个归约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步骤，则对应一个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最右推导，也称为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800080"/>
                </a:solidFill>
              </a:rPr>
              <a:t>规范推导</a:t>
            </a:r>
            <a:r>
              <a:rPr lang="zh-CN" altLang="en-US" b="1" dirty="0"/>
              <a:t>（</a:t>
            </a:r>
            <a:r>
              <a:rPr lang="en-US" altLang="zh-CN" sz="2000" i="1" dirty="0"/>
              <a:t>canonical  </a:t>
            </a:r>
            <a:endParaRPr lang="en-US" altLang="zh-CN" sz="200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/>
              <a:t>      derivation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800080"/>
                </a:solidFill>
              </a:rPr>
              <a:t>此为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b="1" dirty="0">
                <a:solidFill>
                  <a:srgbClr val="800080"/>
                </a:solidFill>
              </a:rPr>
              <a:t>分析过程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句柄作为“可归约串”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322263" y="1193800"/>
            <a:ext cx="37449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(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接上页）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37033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97" name="Group 138"/>
          <p:cNvGrpSpPr/>
          <p:nvPr/>
        </p:nvGrpSpPr>
        <p:grpSpPr bwMode="auto">
          <a:xfrm>
            <a:off x="3780359" y="2096418"/>
            <a:ext cx="5256212" cy="396875"/>
            <a:chOff x="2381" y="1185"/>
            <a:chExt cx="3311" cy="250"/>
          </a:xfrm>
        </p:grpSpPr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99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Reduce(6)</a:t>
              </a:r>
              <a:endParaRPr lang="en-US" altLang="zh-CN" sz="2000" i="1" dirty="0"/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01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v</a:t>
              </a:r>
              <a:endParaRPr lang="en-US" altLang="zh-CN" sz="2000" b="1" i="1"/>
            </a:p>
          </p:txBody>
        </p:sp>
      </p:grpSp>
      <p:grpSp>
        <p:nvGrpSpPr>
          <p:cNvPr id="102" name="Group 139"/>
          <p:cNvGrpSpPr/>
          <p:nvPr/>
        </p:nvGrpSpPr>
        <p:grpSpPr bwMode="auto">
          <a:xfrm>
            <a:off x="3780359" y="2421855"/>
            <a:ext cx="5256212" cy="396875"/>
            <a:chOff x="2381" y="1390"/>
            <a:chExt cx="3311" cy="250"/>
          </a:xfrm>
        </p:grpSpPr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04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Reduce(4)</a:t>
              </a:r>
              <a:endParaRPr lang="en-US" altLang="zh-CN" sz="2000" i="1" dirty="0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2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06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</p:grpSp>
      <p:grpSp>
        <p:nvGrpSpPr>
          <p:cNvPr id="107" name="Group 142"/>
          <p:cNvGrpSpPr/>
          <p:nvPr/>
        </p:nvGrpSpPr>
        <p:grpSpPr bwMode="auto">
          <a:xfrm>
            <a:off x="3780359" y="3391818"/>
            <a:ext cx="4716462" cy="396875"/>
            <a:chOff x="2381" y="2025"/>
            <a:chExt cx="2971" cy="250"/>
          </a:xfrm>
        </p:grpSpPr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09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5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</a:t>
              </a:r>
              <a:endParaRPr lang="en-US" altLang="zh-CN" sz="2000" i="1"/>
            </a:p>
          </p:txBody>
        </p:sp>
        <p:sp>
          <p:nvSpPr>
            <p:cNvPr id="111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112" name="Group 140"/>
          <p:cNvGrpSpPr/>
          <p:nvPr/>
        </p:nvGrpSpPr>
        <p:grpSpPr bwMode="auto">
          <a:xfrm>
            <a:off x="3780359" y="2744118"/>
            <a:ext cx="5256212" cy="396875"/>
            <a:chOff x="2381" y="1593"/>
            <a:chExt cx="3311" cy="250"/>
          </a:xfrm>
        </p:grpSpPr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3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15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T</a:t>
              </a:r>
              <a:endParaRPr lang="en-US" altLang="zh-CN" sz="2000" b="1" i="1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Reduce(2)</a:t>
              </a:r>
              <a:endParaRPr lang="en-US" altLang="zh-CN" sz="2000" i="1" dirty="0"/>
            </a:p>
          </p:txBody>
        </p:sp>
      </p:grpSp>
      <p:grpSp>
        <p:nvGrpSpPr>
          <p:cNvPr id="117" name="Group 141"/>
          <p:cNvGrpSpPr/>
          <p:nvPr/>
        </p:nvGrpSpPr>
        <p:grpSpPr bwMode="auto">
          <a:xfrm>
            <a:off x="3780359" y="3069555"/>
            <a:ext cx="4716462" cy="398463"/>
            <a:chOff x="2381" y="1798"/>
            <a:chExt cx="2971" cy="251"/>
          </a:xfrm>
        </p:grpSpPr>
        <p:sp>
          <p:nvSpPr>
            <p:cNvPr id="11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4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2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</a:t>
              </a:r>
              <a:endParaRPr lang="en-US" altLang="zh-CN" sz="2000" b="1" i="1"/>
            </a:p>
          </p:txBody>
        </p:sp>
        <p:sp>
          <p:nvSpPr>
            <p:cNvPr id="121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122" name="Group 143"/>
          <p:cNvGrpSpPr/>
          <p:nvPr/>
        </p:nvGrpSpPr>
        <p:grpSpPr bwMode="auto">
          <a:xfrm>
            <a:off x="3780359" y="3715668"/>
            <a:ext cx="5256212" cy="396875"/>
            <a:chOff x="2381" y="2251"/>
            <a:chExt cx="3311" cy="250"/>
          </a:xfrm>
        </p:grpSpPr>
        <p:sp>
          <p:nvSpPr>
            <p:cNvPr id="12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2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6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2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v</a:t>
              </a:r>
              <a:endParaRPr lang="en-US" altLang="zh-CN" sz="2000" b="1" i="1"/>
            </a:p>
          </p:txBody>
        </p:sp>
        <p:sp>
          <p:nvSpPr>
            <p:cNvPr id="126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Reduce(6)</a:t>
              </a:r>
              <a:endParaRPr lang="en-US" altLang="zh-CN" sz="2000" i="1" dirty="0"/>
            </a:p>
          </p:txBody>
        </p:sp>
      </p:grpSp>
      <p:grpSp>
        <p:nvGrpSpPr>
          <p:cNvPr id="127" name="Group 144"/>
          <p:cNvGrpSpPr/>
          <p:nvPr/>
        </p:nvGrpSpPr>
        <p:grpSpPr bwMode="auto">
          <a:xfrm>
            <a:off x="3780359" y="4076030"/>
            <a:ext cx="5256212" cy="396875"/>
            <a:chOff x="2381" y="2500"/>
            <a:chExt cx="3311" cy="250"/>
          </a:xfrm>
        </p:grpSpPr>
        <p:sp>
          <p:nvSpPr>
            <p:cNvPr id="128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29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7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30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  <p:sp>
          <p:nvSpPr>
            <p:cNvPr id="131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Reduce(4)</a:t>
              </a:r>
              <a:endParaRPr lang="en-US" altLang="zh-CN" sz="2000" i="1" dirty="0"/>
            </a:p>
          </p:txBody>
        </p:sp>
      </p:grpSp>
      <p:grpSp>
        <p:nvGrpSpPr>
          <p:cNvPr id="132" name="Group 145"/>
          <p:cNvGrpSpPr/>
          <p:nvPr/>
        </p:nvGrpSpPr>
        <p:grpSpPr bwMode="auto">
          <a:xfrm>
            <a:off x="3780359" y="4399880"/>
            <a:ext cx="4716462" cy="431800"/>
            <a:chOff x="2381" y="2704"/>
            <a:chExt cx="2971" cy="272"/>
          </a:xfrm>
        </p:grpSpPr>
        <p:sp>
          <p:nvSpPr>
            <p:cNvPr id="133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34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8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35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</a:t>
              </a:r>
              <a:endParaRPr lang="en-US" altLang="zh-CN" sz="2000" b="1" i="1"/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Shift</a:t>
              </a:r>
              <a:endParaRPr lang="en-US" altLang="zh-CN" sz="2000" i="1" dirty="0"/>
            </a:p>
          </p:txBody>
        </p:sp>
      </p:grpSp>
      <p:grpSp>
        <p:nvGrpSpPr>
          <p:cNvPr id="137" name="Group 146"/>
          <p:cNvGrpSpPr/>
          <p:nvPr/>
        </p:nvGrpSpPr>
        <p:grpSpPr bwMode="auto">
          <a:xfrm>
            <a:off x="3780359" y="4761830"/>
            <a:ext cx="4716462" cy="433388"/>
            <a:chOff x="2381" y="2932"/>
            <a:chExt cx="2971" cy="273"/>
          </a:xfrm>
        </p:grpSpPr>
        <p:sp>
          <p:nvSpPr>
            <p:cNvPr id="138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39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9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40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</a:t>
              </a:r>
              <a:endParaRPr lang="en-US" altLang="zh-CN" sz="2000" b="1">
                <a:sym typeface="Symbol" panose="05050102010706020507" pitchFamily="18" charset="2"/>
              </a:endParaRPr>
            </a:p>
          </p:txBody>
        </p:sp>
        <p:sp>
          <p:nvSpPr>
            <p:cNvPr id="141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Shift</a:t>
              </a:r>
              <a:endParaRPr lang="en-US" altLang="zh-CN" sz="2000" i="1" dirty="0"/>
            </a:p>
          </p:txBody>
        </p:sp>
      </p:grpSp>
      <p:grpSp>
        <p:nvGrpSpPr>
          <p:cNvPr id="142" name="Group 147"/>
          <p:cNvGrpSpPr/>
          <p:nvPr/>
        </p:nvGrpSpPr>
        <p:grpSpPr bwMode="auto">
          <a:xfrm>
            <a:off x="3635896" y="5084093"/>
            <a:ext cx="5400675" cy="396875"/>
            <a:chOff x="2290" y="3135"/>
            <a:chExt cx="3402" cy="250"/>
          </a:xfrm>
        </p:grpSpPr>
        <p:sp>
          <p:nvSpPr>
            <p:cNvPr id="143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144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 dirty="0">
                  <a:sym typeface="Symbol" panose="05050102010706020507" pitchFamily="18" charset="2"/>
                </a:rPr>
                <a:t>（</a:t>
              </a:r>
              <a:r>
                <a:rPr kumimoji="0" lang="en-US" altLang="zh-CN" sz="2000" dirty="0">
                  <a:sym typeface="Symbol" panose="05050102010706020507" pitchFamily="18" charset="2"/>
                </a:rPr>
                <a:t>10</a:t>
              </a:r>
              <a:r>
                <a:rPr kumimoji="0" lang="zh-CN" altLang="en-US" sz="2000" b="1" dirty="0">
                  <a:sym typeface="Symbol" panose="05050102010706020507" pitchFamily="18" charset="2"/>
                </a:rPr>
                <a:t>）</a:t>
              </a:r>
              <a:endParaRPr lang="zh-CN" altLang="en-US" sz="2000" b="1" i="1" dirty="0"/>
            </a:p>
          </p:txBody>
        </p:sp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d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146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Reduce(7)</a:t>
              </a:r>
              <a:endParaRPr lang="en-US" altLang="zh-CN" sz="2000" i="1" dirty="0"/>
            </a:p>
          </p:txBody>
        </p:sp>
      </p:grpSp>
      <p:grpSp>
        <p:nvGrpSpPr>
          <p:cNvPr id="147" name="Group 148"/>
          <p:cNvGrpSpPr/>
          <p:nvPr/>
        </p:nvGrpSpPr>
        <p:grpSpPr bwMode="auto">
          <a:xfrm>
            <a:off x="3635896" y="5444455"/>
            <a:ext cx="5400675" cy="396875"/>
            <a:chOff x="2290" y="3362"/>
            <a:chExt cx="3402" cy="250"/>
          </a:xfrm>
        </p:grpSpPr>
        <p:sp>
          <p:nvSpPr>
            <p:cNvPr id="148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149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11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50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F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151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Reduce(3)</a:t>
              </a:r>
              <a:endParaRPr lang="en-US" altLang="zh-CN" sz="2000" i="1" dirty="0"/>
            </a:p>
          </p:txBody>
        </p:sp>
      </p:grpSp>
      <p:grpSp>
        <p:nvGrpSpPr>
          <p:cNvPr id="152" name="Group 149"/>
          <p:cNvGrpSpPr/>
          <p:nvPr/>
        </p:nvGrpSpPr>
        <p:grpSpPr bwMode="auto">
          <a:xfrm>
            <a:off x="3635896" y="5769893"/>
            <a:ext cx="5400675" cy="396875"/>
            <a:chOff x="2290" y="3567"/>
            <a:chExt cx="3402" cy="250"/>
          </a:xfrm>
        </p:grpSpPr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12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 dirty="0"/>
                <a:t>Reduce(1)</a:t>
              </a:r>
              <a:endParaRPr lang="en-US" altLang="zh-CN" sz="2000" i="1" dirty="0"/>
            </a:p>
          </p:txBody>
        </p:sp>
      </p:grpSp>
      <p:grpSp>
        <p:nvGrpSpPr>
          <p:cNvPr id="157" name="Group 150"/>
          <p:cNvGrpSpPr/>
          <p:nvPr/>
        </p:nvGrpSpPr>
        <p:grpSpPr bwMode="auto">
          <a:xfrm>
            <a:off x="3635896" y="6130255"/>
            <a:ext cx="5400675" cy="396875"/>
            <a:chOff x="2290" y="3794"/>
            <a:chExt cx="3402" cy="250"/>
          </a:xfrm>
        </p:grpSpPr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 dirty="0">
                  <a:sym typeface="Symbol" panose="05050102010706020507" pitchFamily="18" charset="2"/>
                </a:rPr>
                <a:t>（</a:t>
              </a:r>
              <a:r>
                <a:rPr kumimoji="0" lang="en-US" altLang="zh-CN" sz="2000" dirty="0">
                  <a:sym typeface="Symbol" panose="05050102010706020507" pitchFamily="18" charset="2"/>
                </a:rPr>
                <a:t>13</a:t>
              </a:r>
              <a:r>
                <a:rPr kumimoji="0" lang="zh-CN" altLang="en-US" sz="2000" b="1" dirty="0">
                  <a:sym typeface="Symbol" panose="05050102010706020507" pitchFamily="18" charset="2"/>
                </a:rPr>
                <a:t>）</a:t>
              </a:r>
              <a:endParaRPr lang="zh-CN" altLang="en-US" sz="2000" b="1" i="1" dirty="0"/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 dirty="0"/>
                <a:t>E</a:t>
              </a:r>
              <a:endParaRPr lang="en-US" altLang="zh-CN" sz="2000" b="1" i="1" dirty="0">
                <a:sym typeface="Symbol" panose="05050102010706020507" pitchFamily="18" charset="2"/>
              </a:endParaRP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/>
                <a:t>Accept</a:t>
              </a:r>
              <a:endParaRPr lang="en-US" altLang="zh-CN" sz="2000" i="1" dirty="0"/>
            </a:p>
          </p:txBody>
        </p:sp>
      </p:grpSp>
      <p:grpSp>
        <p:nvGrpSpPr>
          <p:cNvPr id="162" name="Group 152"/>
          <p:cNvGrpSpPr/>
          <p:nvPr/>
        </p:nvGrpSpPr>
        <p:grpSpPr bwMode="auto">
          <a:xfrm>
            <a:off x="3780359" y="1772568"/>
            <a:ext cx="4716462" cy="431800"/>
            <a:chOff x="2381" y="981"/>
            <a:chExt cx="2971" cy="272"/>
          </a:xfrm>
        </p:grpSpPr>
        <p:sp>
          <p:nvSpPr>
            <p:cNvPr id="163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164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  <p:sp>
          <p:nvSpPr>
            <p:cNvPr id="165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 dirty="0">
                  <a:sym typeface="Symbol" panose="05050102010706020507" pitchFamily="18" charset="2"/>
                </a:rPr>
                <a:t>（</a:t>
              </a:r>
              <a:r>
                <a:rPr kumimoji="0" lang="en-US" altLang="zh-CN" sz="2000" dirty="0">
                  <a:sym typeface="Symbol" panose="05050102010706020507" pitchFamily="18" charset="2"/>
                </a:rPr>
                <a:t>0</a:t>
              </a:r>
              <a:r>
                <a:rPr kumimoji="0" lang="zh-CN" altLang="en-US" sz="2000" b="1" dirty="0">
                  <a:sym typeface="Symbol" panose="05050102010706020507" pitchFamily="18" charset="2"/>
                </a:rPr>
                <a:t>）</a:t>
              </a:r>
              <a:endParaRPr lang="zh-CN" altLang="en-US" sz="2000" b="1" i="1" dirty="0"/>
            </a:p>
          </p:txBody>
        </p:sp>
      </p:grpSp>
      <p:grpSp>
        <p:nvGrpSpPr>
          <p:cNvPr id="166" name="Group 153"/>
          <p:cNvGrpSpPr/>
          <p:nvPr/>
        </p:nvGrpSpPr>
        <p:grpSpPr bwMode="auto">
          <a:xfrm>
            <a:off x="3851796" y="1340768"/>
            <a:ext cx="5292725" cy="5183188"/>
            <a:chOff x="2426" y="709"/>
            <a:chExt cx="3334" cy="3265"/>
          </a:xfrm>
        </p:grpSpPr>
        <p:sp>
          <p:nvSpPr>
            <p:cNvPr id="167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Times New Roman" panose="02020603050405020304" pitchFamily="18" charset="0"/>
                </a:rPr>
                <a:t>步骤</a:t>
              </a:r>
              <a:endParaRPr kumimoji="0"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9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Times New Roman" panose="02020603050405020304" pitchFamily="18" charset="0"/>
                </a:rPr>
                <a:t>分析栈</a:t>
              </a:r>
              <a:endParaRPr kumimoji="0"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余留输入串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1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Times New Roman" panose="02020603050405020304" pitchFamily="18" charset="0"/>
                </a:rPr>
                <a:t>动作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2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移进</a:t>
            </a:r>
            <a:r>
              <a:rPr lang="zh-CN" altLang="en-US" sz="2800" b="1">
                <a:sym typeface="Symbol" panose="05050102010706020507" pitchFamily="18" charset="2"/>
              </a:rPr>
              <a:t></a:t>
            </a:r>
            <a:r>
              <a:rPr lang="zh-CN" altLang="en-US" sz="2800" b="1"/>
              <a:t>归约分析</a:t>
            </a:r>
            <a:endParaRPr lang="zh-CN" altLang="en-US" sz="28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的</a:t>
            </a:r>
            <a:r>
              <a:rPr lang="zh-CN" altLang="en-US" sz="2800" b="1">
                <a:solidFill>
                  <a:srgbClr val="800080"/>
                </a:solidFill>
              </a:rPr>
              <a:t>另一个例子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37033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待分析输入串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endParaRPr kumimoji="0" lang="en-US" altLang="zh-CN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/>
              <a:t>    v</a:t>
            </a:r>
            <a:r>
              <a:rPr lang="zh-CN" altLang="en-US" sz="2000" b="1">
                <a:sym typeface="Symbol" panose="05050102010706020507" pitchFamily="18" charset="2"/>
              </a:rPr>
              <a:t>＋</a:t>
            </a:r>
            <a:r>
              <a:rPr lang="en-US" altLang="zh-CN" sz="2000" b="1" i="1"/>
              <a:t>v</a:t>
            </a:r>
            <a:r>
              <a:rPr lang="en-US" altLang="zh-CN" sz="2000" b="1">
                <a:sym typeface="Symbol" panose="05050102010706020507" pitchFamily="18" charset="2"/>
              </a:rPr>
              <a:t>  </a:t>
            </a:r>
            <a:r>
              <a:rPr lang="en-US" altLang="zh-CN" sz="2000" b="1" i="1"/>
              <a:t>d #</a:t>
            </a:r>
            <a:endParaRPr lang="en-US" altLang="zh-CN" sz="2000" b="1" i="1"/>
          </a:p>
        </p:txBody>
      </p:sp>
      <p:grpSp>
        <p:nvGrpSpPr>
          <p:cNvPr id="571486" name="Group 94"/>
          <p:cNvGrpSpPr/>
          <p:nvPr/>
        </p:nvGrpSpPr>
        <p:grpSpPr bwMode="auto">
          <a:xfrm>
            <a:off x="3672334" y="2096418"/>
            <a:ext cx="5040312" cy="396875"/>
            <a:chOff x="2381" y="1185"/>
            <a:chExt cx="3175" cy="250"/>
          </a:xfrm>
        </p:grpSpPr>
        <p:sp>
          <p:nvSpPr>
            <p:cNvPr id="571401" name="Rectangle 9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4830" y="1185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Reduce</a:t>
              </a:r>
              <a:endParaRPr lang="en-US" altLang="zh-CN" sz="2000" i="1"/>
            </a:p>
          </p:txBody>
        </p:sp>
        <p:sp>
          <p:nvSpPr>
            <p:cNvPr id="571403" name="Rectangle 11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04" name="Rectangle 12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v</a:t>
              </a:r>
              <a:endParaRPr lang="en-US" altLang="zh-CN" sz="2000" b="1" i="1"/>
            </a:p>
          </p:txBody>
        </p:sp>
      </p:grpSp>
      <p:grpSp>
        <p:nvGrpSpPr>
          <p:cNvPr id="571487" name="Group 95"/>
          <p:cNvGrpSpPr/>
          <p:nvPr/>
        </p:nvGrpSpPr>
        <p:grpSpPr bwMode="auto">
          <a:xfrm>
            <a:off x="3672334" y="2421856"/>
            <a:ext cx="4679950" cy="396875"/>
            <a:chOff x="2381" y="1390"/>
            <a:chExt cx="2948" cy="250"/>
          </a:xfrm>
        </p:grpSpPr>
        <p:sp>
          <p:nvSpPr>
            <p:cNvPr id="571406" name="Rectangle 14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07" name="Rectangle 15"/>
            <p:cNvSpPr>
              <a:spLocks noChangeArrowheads="1"/>
            </p:cNvSpPr>
            <p:nvPr/>
          </p:nvSpPr>
          <p:spPr bwMode="auto">
            <a:xfrm>
              <a:off x="4830" y="13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2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09" name="Rectangle 17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</p:grpSp>
      <p:grpSp>
        <p:nvGrpSpPr>
          <p:cNvPr id="571490" name="Group 98"/>
          <p:cNvGrpSpPr/>
          <p:nvPr/>
        </p:nvGrpSpPr>
        <p:grpSpPr bwMode="auto">
          <a:xfrm>
            <a:off x="3672334" y="3391818"/>
            <a:ext cx="4716462" cy="396875"/>
            <a:chOff x="2381" y="2001"/>
            <a:chExt cx="2971" cy="250"/>
          </a:xfrm>
        </p:grpSpPr>
        <p:sp>
          <p:nvSpPr>
            <p:cNvPr id="571411" name="Rectangle 19"/>
            <p:cNvSpPr>
              <a:spLocks noChangeArrowheads="1"/>
            </p:cNvSpPr>
            <p:nvPr/>
          </p:nvSpPr>
          <p:spPr bwMode="auto">
            <a:xfrm>
              <a:off x="3742" y="200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12" name="Rectangle 20"/>
            <p:cNvSpPr>
              <a:spLocks noChangeArrowheads="1"/>
            </p:cNvSpPr>
            <p:nvPr/>
          </p:nvSpPr>
          <p:spPr bwMode="auto">
            <a:xfrm>
              <a:off x="2381" y="200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5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13" name="Rectangle 21"/>
            <p:cNvSpPr>
              <a:spLocks noChangeArrowheads="1"/>
            </p:cNvSpPr>
            <p:nvPr/>
          </p:nvSpPr>
          <p:spPr bwMode="auto">
            <a:xfrm>
              <a:off x="3035" y="200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</a:t>
              </a:r>
              <a:endParaRPr lang="en-US" altLang="zh-CN" sz="2000" b="1" i="1"/>
            </a:p>
          </p:txBody>
        </p:sp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4876" y="200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71488" name="Group 96"/>
          <p:cNvGrpSpPr/>
          <p:nvPr/>
        </p:nvGrpSpPr>
        <p:grpSpPr bwMode="auto">
          <a:xfrm>
            <a:off x="3672334" y="2742531"/>
            <a:ext cx="4716462" cy="398462"/>
            <a:chOff x="2381" y="1592"/>
            <a:chExt cx="2971" cy="251"/>
          </a:xfrm>
        </p:grpSpPr>
        <p:sp>
          <p:nvSpPr>
            <p:cNvPr id="571416" name="Rectangle 24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17" name="Rectangle 25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3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18" name="Rectangle 26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+</a:t>
              </a:r>
              <a:endParaRPr lang="en-US" altLang="zh-CN" sz="2000" b="1" i="1"/>
            </a:p>
          </p:txBody>
        </p:sp>
        <p:sp>
          <p:nvSpPr>
            <p:cNvPr id="571424" name="Rectangle 32"/>
            <p:cNvSpPr>
              <a:spLocks noChangeArrowheads="1"/>
            </p:cNvSpPr>
            <p:nvPr/>
          </p:nvSpPr>
          <p:spPr bwMode="auto">
            <a:xfrm>
              <a:off x="4876" y="1592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71489" name="Group 97"/>
          <p:cNvGrpSpPr/>
          <p:nvPr/>
        </p:nvGrpSpPr>
        <p:grpSpPr bwMode="auto">
          <a:xfrm>
            <a:off x="3672334" y="3067968"/>
            <a:ext cx="5040312" cy="398463"/>
            <a:chOff x="2381" y="1797"/>
            <a:chExt cx="3175" cy="251"/>
          </a:xfrm>
        </p:grpSpPr>
        <p:sp>
          <p:nvSpPr>
            <p:cNvPr id="571421" name="Rectangle 29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22" name="Rectangle 30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 dirty="0">
                  <a:sym typeface="Symbol" panose="05050102010706020507" pitchFamily="18" charset="2"/>
                </a:rPr>
                <a:t>（</a:t>
              </a:r>
              <a:r>
                <a:rPr kumimoji="0" lang="en-US" altLang="zh-CN" sz="2000" dirty="0">
                  <a:sym typeface="Symbol" panose="05050102010706020507" pitchFamily="18" charset="2"/>
                </a:rPr>
                <a:t>4</a:t>
              </a:r>
              <a:r>
                <a:rPr kumimoji="0" lang="zh-CN" altLang="en-US" sz="2000" b="1" dirty="0">
                  <a:sym typeface="Symbol" panose="05050102010706020507" pitchFamily="18" charset="2"/>
                </a:rPr>
                <a:t>）</a:t>
              </a:r>
              <a:endParaRPr lang="zh-CN" altLang="en-US" sz="2000" b="1" i="1" dirty="0"/>
            </a:p>
          </p:txBody>
        </p:sp>
        <p:sp>
          <p:nvSpPr>
            <p:cNvPr id="571423" name="Rectangle 31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+ v</a:t>
              </a:r>
              <a:endParaRPr lang="en-US" altLang="zh-CN" sz="2000" b="1" i="1"/>
            </a:p>
          </p:txBody>
        </p:sp>
        <p:sp>
          <p:nvSpPr>
            <p:cNvPr id="571429" name="Rectangle 37"/>
            <p:cNvSpPr>
              <a:spLocks noChangeArrowheads="1"/>
            </p:cNvSpPr>
            <p:nvPr/>
          </p:nvSpPr>
          <p:spPr bwMode="auto">
            <a:xfrm>
              <a:off x="4830" y="1797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Reduce</a:t>
              </a:r>
              <a:endParaRPr lang="en-US" altLang="zh-CN" sz="2000" i="1"/>
            </a:p>
          </p:txBody>
        </p:sp>
      </p:grpSp>
      <p:grpSp>
        <p:nvGrpSpPr>
          <p:cNvPr id="571492" name="Group 100"/>
          <p:cNvGrpSpPr/>
          <p:nvPr/>
        </p:nvGrpSpPr>
        <p:grpSpPr bwMode="auto">
          <a:xfrm>
            <a:off x="3672334" y="4076031"/>
            <a:ext cx="5041900" cy="396875"/>
            <a:chOff x="2381" y="2432"/>
            <a:chExt cx="3176" cy="250"/>
          </a:xfrm>
        </p:grpSpPr>
        <p:sp>
          <p:nvSpPr>
            <p:cNvPr id="571431" name="Rectangle 39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#</a:t>
              </a:r>
              <a:endParaRPr lang="en-US" altLang="zh-CN" sz="2000" b="1" i="1"/>
            </a:p>
          </p:txBody>
        </p:sp>
        <p:sp>
          <p:nvSpPr>
            <p:cNvPr id="571432" name="Rectangle 40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7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33" name="Rectangle 41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d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71434" name="Rectangle 42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Reduce</a:t>
              </a:r>
              <a:endParaRPr lang="en-US" altLang="zh-CN" sz="2000" i="1"/>
            </a:p>
          </p:txBody>
        </p:sp>
      </p:grpSp>
      <p:grpSp>
        <p:nvGrpSpPr>
          <p:cNvPr id="571491" name="Group 99"/>
          <p:cNvGrpSpPr/>
          <p:nvPr/>
        </p:nvGrpSpPr>
        <p:grpSpPr bwMode="auto">
          <a:xfrm>
            <a:off x="3672334" y="3715668"/>
            <a:ext cx="4716462" cy="396875"/>
            <a:chOff x="2381" y="2205"/>
            <a:chExt cx="2971" cy="250"/>
          </a:xfrm>
        </p:grpSpPr>
        <p:sp>
          <p:nvSpPr>
            <p:cNvPr id="571426" name="Rectangle 34"/>
            <p:cNvSpPr>
              <a:spLocks noChangeArrowheads="1"/>
            </p:cNvSpPr>
            <p:nvPr/>
          </p:nvSpPr>
          <p:spPr bwMode="auto">
            <a:xfrm>
              <a:off x="3742" y="220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27" name="Rectangle 35"/>
            <p:cNvSpPr>
              <a:spLocks noChangeArrowheads="1"/>
            </p:cNvSpPr>
            <p:nvPr/>
          </p:nvSpPr>
          <p:spPr bwMode="auto">
            <a:xfrm>
              <a:off x="2381" y="220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6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28" name="Rectangle 36"/>
            <p:cNvSpPr>
              <a:spLocks noChangeArrowheads="1"/>
            </p:cNvSpPr>
            <p:nvPr/>
          </p:nvSpPr>
          <p:spPr bwMode="auto">
            <a:xfrm>
              <a:off x="3035" y="220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 </a:t>
              </a:r>
              <a:r>
                <a:rPr lang="en-US" altLang="zh-CN" sz="2000" b="1">
                  <a:sym typeface="Symbol" panose="05050102010706020507" pitchFamily="18" charset="2"/>
                </a:rPr>
                <a:t></a:t>
              </a:r>
              <a:endParaRPr lang="en-US" altLang="zh-CN" sz="2000" b="1">
                <a:sym typeface="Symbol" panose="05050102010706020507" pitchFamily="18" charset="2"/>
              </a:endParaRPr>
            </a:p>
          </p:txBody>
        </p:sp>
        <p:sp>
          <p:nvSpPr>
            <p:cNvPr id="571439" name="Rectangle 47"/>
            <p:cNvSpPr>
              <a:spLocks noChangeArrowheads="1"/>
            </p:cNvSpPr>
            <p:nvPr/>
          </p:nvSpPr>
          <p:spPr bwMode="auto">
            <a:xfrm>
              <a:off x="4876" y="220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</p:grpSp>
      <p:grpSp>
        <p:nvGrpSpPr>
          <p:cNvPr id="571470" name="Group 78"/>
          <p:cNvGrpSpPr/>
          <p:nvPr/>
        </p:nvGrpSpPr>
        <p:grpSpPr bwMode="auto">
          <a:xfrm>
            <a:off x="3672334" y="1772568"/>
            <a:ext cx="4716462" cy="431800"/>
            <a:chOff x="2381" y="981"/>
            <a:chExt cx="2971" cy="272"/>
          </a:xfrm>
        </p:grpSpPr>
        <p:sp>
          <p:nvSpPr>
            <p:cNvPr id="571471" name="Rectangle 79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71472" name="Rectangle 80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Shift</a:t>
              </a:r>
              <a:endParaRPr lang="en-US" altLang="zh-CN" sz="2000" i="1"/>
            </a:p>
          </p:txBody>
        </p:sp>
        <p:sp>
          <p:nvSpPr>
            <p:cNvPr id="571473" name="Rectangle 81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0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</p:grpSp>
      <p:sp>
        <p:nvSpPr>
          <p:cNvPr id="571475" name="Line 83"/>
          <p:cNvSpPr>
            <a:spLocks noChangeShapeType="1"/>
          </p:cNvSpPr>
          <p:nvPr/>
        </p:nvSpPr>
        <p:spPr bwMode="auto">
          <a:xfrm>
            <a:off x="3743771" y="1772568"/>
            <a:ext cx="529272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3780284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步骤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77" name="Text Box 85"/>
          <p:cNvSpPr txBox="1">
            <a:spLocks noChangeArrowheads="1"/>
          </p:cNvSpPr>
          <p:nvPr/>
        </p:nvSpPr>
        <p:spPr bwMode="auto">
          <a:xfrm>
            <a:off x="4716909" y="1340768"/>
            <a:ext cx="1181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分析栈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04359" y="1340768"/>
            <a:ext cx="1728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余留输入串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79" name="Text Box 87"/>
          <p:cNvSpPr txBox="1">
            <a:spLocks noChangeArrowheads="1"/>
          </p:cNvSpPr>
          <p:nvPr/>
        </p:nvSpPr>
        <p:spPr bwMode="auto">
          <a:xfrm>
            <a:off x="7777609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动作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>
            <a:off x="46089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>
            <a:off x="59043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>
            <a:off x="7560121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571493" name="Group 101"/>
          <p:cNvGrpSpPr/>
          <p:nvPr/>
        </p:nvGrpSpPr>
        <p:grpSpPr bwMode="auto">
          <a:xfrm>
            <a:off x="3672334" y="4687218"/>
            <a:ext cx="5041900" cy="396875"/>
            <a:chOff x="2381" y="2636"/>
            <a:chExt cx="3176" cy="250"/>
          </a:xfrm>
        </p:grpSpPr>
        <p:sp>
          <p:nvSpPr>
            <p:cNvPr id="571436" name="Rectangle 44"/>
            <p:cNvSpPr>
              <a:spLocks noChangeArrowheads="1"/>
            </p:cNvSpPr>
            <p:nvPr/>
          </p:nvSpPr>
          <p:spPr bwMode="auto">
            <a:xfrm>
              <a:off x="3742" y="263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#</a:t>
              </a:r>
              <a:endParaRPr lang="en-US" altLang="zh-CN" sz="2000" b="1" i="1"/>
            </a:p>
          </p:txBody>
        </p:sp>
        <p:sp>
          <p:nvSpPr>
            <p:cNvPr id="571437" name="Rectangle 45"/>
            <p:cNvSpPr>
              <a:spLocks noChangeArrowheads="1"/>
            </p:cNvSpPr>
            <p:nvPr/>
          </p:nvSpPr>
          <p:spPr bwMode="auto">
            <a:xfrm>
              <a:off x="2381" y="263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9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83" name="Rectangle 91"/>
            <p:cNvSpPr>
              <a:spLocks noChangeArrowheads="1"/>
            </p:cNvSpPr>
            <p:nvPr/>
          </p:nvSpPr>
          <p:spPr bwMode="auto">
            <a:xfrm>
              <a:off x="3016" y="2636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T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71484" name="Rectangle 92"/>
            <p:cNvSpPr>
              <a:spLocks noChangeArrowheads="1"/>
            </p:cNvSpPr>
            <p:nvPr/>
          </p:nvSpPr>
          <p:spPr bwMode="auto">
            <a:xfrm>
              <a:off x="4876" y="2636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Reduce</a:t>
              </a:r>
              <a:endParaRPr lang="en-US" altLang="zh-CN" sz="2000" i="1"/>
            </a:p>
          </p:txBody>
        </p:sp>
      </p:grpSp>
      <p:grpSp>
        <p:nvGrpSpPr>
          <p:cNvPr id="571506" name="Group 114"/>
          <p:cNvGrpSpPr/>
          <p:nvPr/>
        </p:nvGrpSpPr>
        <p:grpSpPr bwMode="auto">
          <a:xfrm>
            <a:off x="3527871" y="5012650"/>
            <a:ext cx="3744913" cy="396875"/>
            <a:chOff x="2290" y="2977"/>
            <a:chExt cx="2359" cy="250"/>
          </a:xfrm>
        </p:grpSpPr>
        <p:sp>
          <p:nvSpPr>
            <p:cNvPr id="571441" name="Rectangle 49"/>
            <p:cNvSpPr>
              <a:spLocks noChangeArrowheads="1"/>
            </p:cNvSpPr>
            <p:nvPr/>
          </p:nvSpPr>
          <p:spPr bwMode="auto">
            <a:xfrm>
              <a:off x="3742" y="297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 </a:t>
              </a:r>
              <a:r>
                <a:rPr lang="en-US" altLang="zh-CN" sz="2000" b="1" i="1"/>
                <a:t>  #</a:t>
              </a:r>
              <a:endParaRPr lang="en-US" altLang="zh-CN" sz="2000" b="1" i="1"/>
            </a:p>
          </p:txBody>
        </p:sp>
        <p:sp>
          <p:nvSpPr>
            <p:cNvPr id="571442" name="Rectangle 50"/>
            <p:cNvSpPr>
              <a:spLocks noChangeArrowheads="1"/>
            </p:cNvSpPr>
            <p:nvPr/>
          </p:nvSpPr>
          <p:spPr bwMode="auto">
            <a:xfrm>
              <a:off x="2290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10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443" name="Rectangle 51"/>
            <p:cNvSpPr>
              <a:spLocks noChangeArrowheads="1"/>
            </p:cNvSpPr>
            <p:nvPr/>
          </p:nvSpPr>
          <p:spPr bwMode="auto">
            <a:xfrm>
              <a:off x="3035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E</a:t>
              </a:r>
              <a:endParaRPr lang="en-US" altLang="zh-CN" sz="2000" b="1">
                <a:sym typeface="Symbol" panose="05050102010706020507" pitchFamily="18" charset="2"/>
              </a:endParaRPr>
            </a:p>
          </p:txBody>
        </p:sp>
      </p:grpSp>
      <p:sp>
        <p:nvSpPr>
          <p:cNvPr id="571496" name="Rectangle 104"/>
          <p:cNvSpPr>
            <a:spLocks noChangeArrowheads="1"/>
          </p:cNvSpPr>
          <p:nvPr/>
        </p:nvSpPr>
        <p:spPr bwMode="auto">
          <a:xfrm>
            <a:off x="3276600" y="5503863"/>
            <a:ext cx="4895850" cy="1309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对应的推导过程不一定是规范推导</a:t>
            </a:r>
            <a:endParaRPr lang="zh-CN" altLang="en-US" b="1" dirty="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8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800080"/>
                </a:solidFill>
              </a:rPr>
              <a:t>可对应于算符优先分析过程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最左素短语作为“可归约串”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571497" name="AutoShape 1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98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99" name="AutoShape 10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500" name="AutoShape 10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1501" name="Group 109"/>
          <p:cNvGrpSpPr/>
          <p:nvPr/>
        </p:nvGrpSpPr>
        <p:grpSpPr bwMode="auto">
          <a:xfrm>
            <a:off x="3672334" y="4398293"/>
            <a:ext cx="5041900" cy="396875"/>
            <a:chOff x="2381" y="2432"/>
            <a:chExt cx="3176" cy="250"/>
          </a:xfrm>
        </p:grpSpPr>
        <p:sp>
          <p:nvSpPr>
            <p:cNvPr id="571502" name="Rectangle 110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#</a:t>
              </a:r>
              <a:endParaRPr lang="en-US" altLang="zh-CN" sz="2000" b="1" i="1"/>
            </a:p>
          </p:txBody>
        </p:sp>
        <p:sp>
          <p:nvSpPr>
            <p:cNvPr id="571503" name="Rectangle 111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kumimoji="0" lang="zh-CN" altLang="en-US" sz="2000" b="1">
                  <a:sym typeface="Symbol" panose="05050102010706020507" pitchFamily="18" charset="2"/>
                </a:rPr>
                <a:t>（</a:t>
              </a:r>
              <a:r>
                <a:rPr kumimoji="0" lang="en-US" altLang="zh-CN" sz="2000">
                  <a:sym typeface="Symbol" panose="05050102010706020507" pitchFamily="18" charset="2"/>
                </a:rPr>
                <a:t>8</a:t>
              </a:r>
              <a:r>
                <a:rPr kumimoji="0" lang="zh-CN" altLang="en-US" sz="2000" b="1">
                  <a:sym typeface="Symbol" panose="05050102010706020507" pitchFamily="18" charset="2"/>
                </a:rPr>
                <a:t>）</a:t>
              </a:r>
              <a:endParaRPr lang="zh-CN" altLang="en-US" sz="2000" b="1" i="1"/>
            </a:p>
          </p:txBody>
        </p:sp>
        <p:sp>
          <p:nvSpPr>
            <p:cNvPr id="571504" name="Rectangle 112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b="1" i="1"/>
                <a:t>F </a:t>
              </a:r>
              <a:r>
                <a:rPr lang="en-US" altLang="zh-CN" sz="2000" i="1"/>
                <a:t>+ </a:t>
              </a:r>
              <a:r>
                <a:rPr lang="en-US" altLang="zh-CN" sz="2000" b="1" i="1"/>
                <a:t>F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>
                  <a:sym typeface="Symbol" panose="05050102010706020507" pitchFamily="18" charset="2"/>
                </a:rPr>
                <a:t>F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  <p:sp>
          <p:nvSpPr>
            <p:cNvPr id="571505" name="Rectangle 113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i="1"/>
                <a:t>Reduce</a:t>
              </a:r>
              <a:endParaRPr lang="en-US" altLang="zh-CN" sz="2000" i="1"/>
            </a:p>
          </p:txBody>
        </p:sp>
      </p:grpSp>
      <p:sp>
        <p:nvSpPr>
          <p:cNvPr id="77" name="Text Box 58"/>
          <p:cNvSpPr txBox="1">
            <a:spLocks noChangeArrowheads="1"/>
          </p:cNvSpPr>
          <p:nvPr/>
        </p:nvSpPr>
        <p:spPr bwMode="auto">
          <a:xfrm>
            <a:off x="1115616" y="2347133"/>
            <a:ext cx="2232025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1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28838"/>
            <a:ext cx="50339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移进</a:t>
            </a:r>
            <a:r>
              <a:rPr lang="zh-CN" altLang="en-US" sz="32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3200" b="1" dirty="0">
                <a:solidFill>
                  <a:srgbClr val="800080"/>
                </a:solidFill>
              </a:rPr>
              <a:t>归约分析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341002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52738"/>
            <a:ext cx="43846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35496" y="188913"/>
            <a:ext cx="4248150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主要内容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41004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51768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自底向上分析思想的回顾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341006" name="Text Box 1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0288"/>
            <a:ext cx="61214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二义文法在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分析中的应用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9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0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2" name="Text Box 2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89425"/>
            <a:ext cx="57245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 </a:t>
            </a:r>
            <a:r>
              <a:rPr lang="zh-CN" altLang="en-US" sz="3200" b="1" dirty="0">
                <a:solidFill>
                  <a:srgbClr val="800080"/>
                </a:solidFill>
              </a:rPr>
              <a:t>分析中的出错处理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13" name="Text Box 2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3176"/>
            <a:ext cx="810101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几类分析文法之间的关系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755650" y="2179638"/>
            <a:ext cx="8243888" cy="3989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移进</a:t>
            </a:r>
            <a:r>
              <a:rPr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</a:rPr>
              <a:t>归约</a:t>
            </a:r>
            <a:r>
              <a:rPr lang="zh-CN" altLang="en-US" sz="2800" b="1"/>
              <a:t>（</a:t>
            </a:r>
            <a:r>
              <a:rPr lang="en-US" altLang="zh-CN" i="1"/>
              <a:t>shift-reduce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冲突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到达一个不能确定下一步应该移进还是应该归约的状态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1000" b="1">
                <a:solidFill>
                  <a:srgbClr val="800080"/>
                </a:solidFill>
              </a:rPr>
              <a:t>  </a:t>
            </a: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例如，</a:t>
            </a:r>
            <a:r>
              <a:rPr lang="zh-CN" altLang="en-US" b="1"/>
              <a:t>有产生式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       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if E then S | if E then S else S</a:t>
            </a:r>
            <a:endParaRPr lang="en-US" altLang="zh-CN"/>
          </a:p>
          <a:p>
            <a:pPr>
              <a:buClrTx/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80"/>
                </a:solidFill>
              </a:rPr>
              <a:t>    </a:t>
            </a:r>
            <a:r>
              <a:rPr lang="zh-CN" altLang="en-US" b="1"/>
              <a:t>考虑对于如下串进行移进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归约分析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r>
              <a:rPr lang="en-US" altLang="zh-CN"/>
              <a:t>if E then if E then S else S</a:t>
            </a:r>
            <a:endParaRPr lang="en-US" altLang="zh-CN" b="1"/>
          </a:p>
          <a:p>
            <a:pPr>
              <a:buClrTx/>
              <a:buFont typeface="Wingdings" panose="05000000000000000000" pitchFamily="2" charset="2"/>
              <a:buNone/>
            </a:pPr>
            <a:endParaRPr lang="en-US" altLang="zh-CN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 b="1"/>
              <a:t>当 </a:t>
            </a:r>
            <a:r>
              <a:rPr lang="en-US" altLang="zh-CN"/>
              <a:t>if E then if E then S </a:t>
            </a:r>
            <a:r>
              <a:rPr lang="zh-CN" altLang="en-US" b="1"/>
              <a:t>出现在分析栈中时，是</a:t>
            </a:r>
            <a:r>
              <a:rPr lang="zh-CN" altLang="en-US" b="1">
                <a:solidFill>
                  <a:srgbClr val="800080"/>
                </a:solidFill>
              </a:rPr>
              <a:t>移进 </a:t>
            </a:r>
            <a:r>
              <a:rPr lang="en-US" altLang="zh-CN">
                <a:solidFill>
                  <a:srgbClr val="800080"/>
                </a:solidFill>
              </a:rPr>
              <a:t>else</a:t>
            </a:r>
            <a:r>
              <a:rPr lang="zh-CN" altLang="en-US"/>
              <a:t>，</a:t>
            </a:r>
            <a:endParaRPr lang="zh-CN" altLang="en-US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b="1"/>
              <a:t>还是</a:t>
            </a:r>
            <a:r>
              <a:rPr lang="zh-CN" altLang="en-US" b="1">
                <a:solidFill>
                  <a:srgbClr val="800080"/>
                </a:solidFill>
              </a:rPr>
              <a:t>归约 </a:t>
            </a:r>
            <a:r>
              <a:rPr lang="en-US" altLang="zh-CN">
                <a:solidFill>
                  <a:srgbClr val="800080"/>
                </a:solidFill>
              </a:rPr>
              <a:t>if E then S 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468313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分析过程确定化的关键：解决两类冲突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161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6" name="Rectangle 10"/>
          <p:cNvSpPr>
            <a:spLocks noChangeArrowheads="1"/>
          </p:cNvSpPr>
          <p:nvPr/>
        </p:nvSpPr>
        <p:spPr bwMode="auto">
          <a:xfrm>
            <a:off x="35496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971550" y="2179638"/>
            <a:ext cx="7993063" cy="383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归约</a:t>
            </a:r>
            <a:r>
              <a:rPr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</a:rPr>
              <a:t>归约</a:t>
            </a:r>
            <a:r>
              <a:rPr lang="zh-CN" altLang="en-US" sz="2800" b="1"/>
              <a:t>（</a:t>
            </a:r>
            <a:r>
              <a:rPr lang="en-US" altLang="en-US" i="1"/>
              <a:t>reduce-reduce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冲突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到达这样的状态：有对</a:t>
            </a:r>
            <a:r>
              <a:rPr lang="zh-CN" altLang="en-US" b="1">
                <a:solidFill>
                  <a:srgbClr val="800080"/>
                </a:solidFill>
              </a:rPr>
              <a:t>多于一个短语</a:t>
            </a:r>
            <a:r>
              <a:rPr lang="zh-CN" altLang="en-US" b="1"/>
              <a:t>进行归约的选择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例如，</a:t>
            </a:r>
            <a:r>
              <a:rPr lang="zh-CN" altLang="en-US" b="1"/>
              <a:t>有产生式</a:t>
            </a:r>
            <a:endParaRPr lang="zh-CN" altLang="en-US" b="1"/>
          </a:p>
          <a:p>
            <a:endParaRPr lang="zh-CN" altLang="en-US" sz="1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    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 | aaA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zh-CN" altLang="en-US" b="1"/>
              <a:t>考虑对于串 </a:t>
            </a:r>
            <a:r>
              <a:rPr lang="en-US" altLang="zh-CN">
                <a:solidFill>
                  <a:srgbClr val="800080"/>
                </a:solidFill>
              </a:rPr>
              <a:t>aaab </a:t>
            </a:r>
            <a:r>
              <a:rPr lang="zh-CN" altLang="en-US" b="1"/>
              <a:t>进行移进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归约分析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当分析到某一步时，</a:t>
            </a:r>
            <a:r>
              <a:rPr lang="en-US" altLang="zh-CN"/>
              <a:t>aaA</a:t>
            </a:r>
            <a:r>
              <a:rPr lang="zh-CN" altLang="en-US" b="1"/>
              <a:t>出现在分析栈中（</a:t>
            </a:r>
            <a:r>
              <a:rPr lang="en-US" altLang="zh-CN" b="1"/>
              <a:t>b </a:t>
            </a:r>
            <a:r>
              <a:rPr lang="zh-CN" altLang="en-US" b="1"/>
              <a:t>位于剩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余输入区），是用产生式 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 </a:t>
            </a:r>
            <a:r>
              <a:rPr lang="zh-CN" altLang="en-US" b="1">
                <a:solidFill>
                  <a:srgbClr val="800080"/>
                </a:solidFill>
              </a:rPr>
              <a:t>归约 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r>
              <a:rPr lang="zh-CN" altLang="en-US"/>
              <a:t>，</a:t>
            </a:r>
            <a:r>
              <a:rPr lang="zh-CN" altLang="en-US" b="1"/>
              <a:t>还是用产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生式 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aaA </a:t>
            </a:r>
            <a:r>
              <a:rPr lang="zh-CN" altLang="en-US" b="1">
                <a:solidFill>
                  <a:srgbClr val="800080"/>
                </a:solidFill>
              </a:rPr>
              <a:t>归约 </a:t>
            </a:r>
            <a:r>
              <a:rPr lang="en-US" altLang="zh-CN">
                <a:solidFill>
                  <a:srgbClr val="800080"/>
                </a:solidFill>
              </a:rPr>
              <a:t>aaA</a:t>
            </a:r>
            <a:r>
              <a:rPr lang="en-US" altLang="zh-CN"/>
              <a:t> 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52327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35496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611188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分析过程确定化的关键：解决两类冲突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693738" y="1340768"/>
            <a:ext cx="7993062" cy="323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zh-CN" altLang="en-US" sz="2800" b="1" dirty="0"/>
              <a:t>借助于</a:t>
            </a:r>
            <a:r>
              <a:rPr lang="zh-CN" altLang="en-US" sz="2800" b="1" dirty="0">
                <a:solidFill>
                  <a:srgbClr val="800080"/>
                </a:solidFill>
              </a:rPr>
              <a:t>分析表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b="1" dirty="0"/>
              <a:t>多数移进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归约分析的实现都是借助分析表的方法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分析引擎根据当前状态、</a:t>
            </a:r>
            <a:r>
              <a:rPr lang="zh-CN" altLang="en-US" b="1" dirty="0">
                <a:latin typeface="楷体_GB2312" pitchFamily="49" charset="-122"/>
              </a:rPr>
              <a:t>输入单词查询</a:t>
            </a:r>
            <a:r>
              <a:rPr lang="zh-CN" altLang="en-US" b="1" dirty="0"/>
              <a:t>分析表，确定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</a:t>
            </a:r>
            <a:r>
              <a:rPr lang="en-US" altLang="zh-CN" i="1" dirty="0"/>
              <a:t>Reduce</a:t>
            </a:r>
            <a:r>
              <a:rPr lang="zh-CN" altLang="en-US" i="1" dirty="0"/>
              <a:t>，</a:t>
            </a:r>
            <a:r>
              <a:rPr lang="en-US" altLang="zh-CN" i="1" dirty="0"/>
              <a:t>Shift</a:t>
            </a:r>
            <a:r>
              <a:rPr lang="zh-CN" altLang="en-US" i="1" dirty="0"/>
              <a:t>，</a:t>
            </a:r>
            <a:r>
              <a:rPr lang="en-US" altLang="zh-CN" i="1" dirty="0"/>
              <a:t>Error</a:t>
            </a:r>
            <a:r>
              <a:rPr lang="en-US" altLang="zh-CN" sz="2800" i="1" dirty="0"/>
              <a:t> </a:t>
            </a:r>
            <a:r>
              <a:rPr lang="zh-CN" altLang="en-US" b="1" dirty="0"/>
              <a:t>和</a:t>
            </a:r>
            <a:r>
              <a:rPr kumimoji="0" lang="en-US" altLang="zh-CN" i="1" dirty="0"/>
              <a:t>Accept</a:t>
            </a:r>
            <a:r>
              <a:rPr kumimoji="0" lang="en-US" altLang="zh-CN" i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等动作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b="1" dirty="0"/>
              <a:t>分析表应当</a:t>
            </a:r>
            <a:r>
              <a:rPr lang="zh-CN" altLang="en-US" b="1" dirty="0">
                <a:latin typeface="楷体_GB2312" pitchFamily="49" charset="-122"/>
              </a:rPr>
              <a:t>可以体现出</a:t>
            </a:r>
            <a:r>
              <a:rPr lang="zh-CN" altLang="en-US" b="1" dirty="0"/>
              <a:t>移进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归约冲突和归约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归约冲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b="1" dirty="0"/>
              <a:t>突的解决方法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</p:txBody>
      </p:sp>
      <p:sp>
        <p:nvSpPr>
          <p:cNvPr id="51200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35496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移进</a:t>
            </a:r>
            <a:r>
              <a:rPr lang="zh-CN" altLang="en-US" sz="32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归约分析模型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13030" name="AutoShape 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4" name="Rectangle 10"/>
          <p:cNvSpPr>
            <a:spLocks noChangeArrowheads="1"/>
          </p:cNvSpPr>
          <p:nvPr/>
        </p:nvSpPr>
        <p:spPr bwMode="auto">
          <a:xfrm>
            <a:off x="35496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98" y="2639944"/>
            <a:ext cx="4588804" cy="273327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107504" y="339378"/>
            <a:ext cx="1871662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081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4832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 b="1">
                <a:solidFill>
                  <a:srgbClr val="800080"/>
                </a:solidFill>
              </a:rPr>
              <a:t>分析基础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1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136900"/>
            <a:ext cx="50339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SLR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3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51768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6" name="Text Box 1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50925" y="3857625"/>
            <a:ext cx="50339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7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578350"/>
            <a:ext cx="50339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LALR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5496" y="267370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1116013" y="2276475"/>
            <a:ext cx="7704137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代表从</a:t>
            </a:r>
            <a:r>
              <a:rPr lang="zh-CN" altLang="en-US" sz="2800" b="1" dirty="0">
                <a:solidFill>
                  <a:srgbClr val="800080"/>
                </a:solidFill>
              </a:rPr>
              <a:t>左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Left</a:t>
            </a:r>
            <a:r>
              <a:rPr lang="zh-CN" altLang="en-US" sz="2800" b="1" dirty="0"/>
              <a:t>）向右扫描输入单词序列</a:t>
            </a:r>
            <a:endParaRPr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/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R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/>
              </a:rPr>
              <a:t>”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最右</a:t>
            </a:r>
            <a:r>
              <a:rPr lang="zh-CN" altLang="en-US" sz="2800" b="1" dirty="0">
                <a:latin typeface="楷体_GB2312" pitchFamily="49" charset="-122"/>
              </a:rPr>
              <a:t>（</a:t>
            </a:r>
            <a:r>
              <a:rPr lang="en-US" altLang="zh-CN" sz="2800" i="1" dirty="0"/>
              <a:t>Rightmost</a:t>
            </a:r>
            <a:r>
              <a:rPr lang="zh-CN" altLang="en-US" sz="2800" b="1" dirty="0">
                <a:latin typeface="楷体_GB2312" pitchFamily="49" charset="-122"/>
              </a:rPr>
              <a:t>）推导</a:t>
            </a:r>
            <a:endParaRPr lang="zh-CN" altLang="en-US" sz="1000" b="1" dirty="0">
              <a:latin typeface="楷体_GB2312" pitchFamily="49" charset="-122"/>
            </a:endParaRPr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 b="1">
                <a:solidFill>
                  <a:srgbClr val="800080"/>
                </a:solidFill>
              </a:rPr>
              <a:t>的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含义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755650" y="1196975"/>
            <a:ext cx="7129463" cy="1600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分析模型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 </a:t>
            </a:r>
            <a:r>
              <a:rPr lang="zh-CN" altLang="en-US" sz="2800" b="1" dirty="0">
                <a:solidFill>
                  <a:srgbClr val="800080"/>
                </a:solidFill>
              </a:rPr>
              <a:t>分析是一种利用分析表的移进</a:t>
            </a:r>
            <a:r>
              <a:rPr lang="zh-CN" altLang="en-US" sz="28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 dirty="0">
                <a:solidFill>
                  <a:srgbClr val="800080"/>
                </a:solidFill>
              </a:rPr>
              <a:t>归约分析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286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35496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52" y="3068960"/>
            <a:ext cx="4179495" cy="251952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755650" y="1333500"/>
            <a:ext cx="5761038" cy="5119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主要学习四种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分析技术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适用于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SLR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SLR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LALR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LALR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46388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35496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3892" name="AutoShape 20"/>
          <p:cNvSpPr/>
          <p:nvPr/>
        </p:nvSpPr>
        <p:spPr bwMode="auto">
          <a:xfrm>
            <a:off x="5724525" y="3360738"/>
            <a:ext cx="2016125" cy="609600"/>
          </a:xfrm>
          <a:prstGeom prst="borderCallout2">
            <a:avLst>
              <a:gd name="adj1" fmla="val 18750"/>
              <a:gd name="adj2" fmla="val -3778"/>
              <a:gd name="adj3" fmla="val 18750"/>
              <a:gd name="adj4" fmla="val -58111"/>
              <a:gd name="adj5" fmla="val 79949"/>
              <a:gd name="adj6" fmla="val -141417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</a:rPr>
              <a:t>S</a:t>
            </a:r>
            <a:r>
              <a:rPr kumimoji="0" lang="en-US" altLang="zh-CN" i="1"/>
              <a:t>i</a:t>
            </a:r>
            <a:r>
              <a:rPr lang="en-US" altLang="zh-CN" i="1"/>
              <a:t>mple</a:t>
            </a:r>
            <a:r>
              <a:rPr lang="en-US" altLang="zh-CN" i="1">
                <a:solidFill>
                  <a:srgbClr val="800080"/>
                </a:solidFill>
              </a:rPr>
              <a:t> LR(1)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63895" name="AutoShape 23"/>
          <p:cNvSpPr/>
          <p:nvPr/>
        </p:nvSpPr>
        <p:spPr bwMode="auto">
          <a:xfrm>
            <a:off x="5727700" y="5648325"/>
            <a:ext cx="2660650" cy="609600"/>
          </a:xfrm>
          <a:prstGeom prst="borderCallout2">
            <a:avLst>
              <a:gd name="adj1" fmla="val 18750"/>
              <a:gd name="adj2" fmla="val -2866"/>
              <a:gd name="adj3" fmla="val 18750"/>
              <a:gd name="adj4" fmla="val -44509"/>
              <a:gd name="adj5" fmla="val 69532"/>
              <a:gd name="adj6" fmla="val -104296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</a:rPr>
              <a:t>L</a:t>
            </a:r>
            <a:r>
              <a:rPr kumimoji="0" lang="en-US" altLang="zh-CN" i="1"/>
              <a:t>o</a:t>
            </a:r>
            <a:r>
              <a:rPr lang="en-US" altLang="zh-CN" i="1"/>
              <a:t>ok</a:t>
            </a:r>
            <a:r>
              <a:rPr lang="en-US" altLang="zh-CN" i="1">
                <a:solidFill>
                  <a:srgbClr val="800080"/>
                </a:solidFill>
              </a:rPr>
              <a:t>A</a:t>
            </a:r>
            <a:r>
              <a:rPr lang="en-US" altLang="zh-CN" i="1"/>
              <a:t>head</a:t>
            </a:r>
            <a:r>
              <a:rPr lang="en-US" altLang="zh-CN" i="1">
                <a:solidFill>
                  <a:srgbClr val="800080"/>
                </a:solidFill>
              </a:rPr>
              <a:t>  LR(1)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63896" name="AutoShape 24"/>
          <p:cNvSpPr/>
          <p:nvPr/>
        </p:nvSpPr>
        <p:spPr bwMode="auto">
          <a:xfrm>
            <a:off x="5148263" y="2243138"/>
            <a:ext cx="3455987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22231"/>
              <a:gd name="adj5" fmla="val 79949"/>
              <a:gd name="adj6" fmla="val -52963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</a:rPr>
              <a:t>“0” </a:t>
            </a:r>
            <a:r>
              <a:rPr kumimoji="0" lang="en-US" altLang="zh-CN" b="1">
                <a:solidFill>
                  <a:srgbClr val="800080"/>
                </a:solidFill>
                <a:sym typeface="Symbol" panose="05050102010706020507" pitchFamily="18" charset="2"/>
              </a:rPr>
              <a:t>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向前查看 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个符号</a:t>
            </a:r>
            <a:endParaRPr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grpSp>
        <p:nvGrpSpPr>
          <p:cNvPr id="463900" name="Group 28"/>
          <p:cNvGrpSpPr/>
          <p:nvPr/>
        </p:nvGrpSpPr>
        <p:grpSpPr bwMode="auto">
          <a:xfrm>
            <a:off x="3563938" y="4221163"/>
            <a:ext cx="5111750" cy="1873250"/>
            <a:chOff x="2245" y="2659"/>
            <a:chExt cx="3220" cy="1180"/>
          </a:xfrm>
        </p:grpSpPr>
        <p:sp>
          <p:nvSpPr>
            <p:cNvPr id="463897" name="AutoShape 25"/>
            <p:cNvSpPr/>
            <p:nvPr/>
          </p:nvSpPr>
          <p:spPr bwMode="auto">
            <a:xfrm>
              <a:off x="3288" y="2795"/>
              <a:ext cx="2177" cy="384"/>
            </a:xfrm>
            <a:prstGeom prst="borderCallout2">
              <a:avLst>
                <a:gd name="adj1" fmla="val 18750"/>
                <a:gd name="adj2" fmla="val -2204"/>
                <a:gd name="adj3" fmla="val 18750"/>
                <a:gd name="adj4" fmla="val -22370"/>
                <a:gd name="adj5" fmla="val 84116"/>
                <a:gd name="adj6" fmla="val -53329"/>
              </a:avLst>
            </a:prstGeom>
            <a:noFill/>
            <a:ln w="9525" cap="rnd" algn="ctr">
              <a:solidFill>
                <a:srgbClr val="000080"/>
              </a:solidFill>
              <a:prstDash val="sysDot"/>
              <a:miter lim="800000"/>
            </a:ln>
            <a:effectLst/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i="1">
                  <a:solidFill>
                    <a:srgbClr val="800080"/>
                  </a:solidFill>
                </a:rPr>
                <a:t>“1” </a:t>
              </a:r>
              <a:r>
                <a:rPr kumimoji="0" lang="en-US" altLang="zh-CN" b="1">
                  <a:solidFill>
                    <a:srgbClr val="800080"/>
                  </a:solidFill>
                  <a:sym typeface="Symbol" panose="05050102010706020507" pitchFamily="18" charset="2"/>
                </a:rPr>
                <a:t> </a:t>
              </a:r>
              <a:r>
                <a:rPr kumimoji="0" lang="zh-CN" altLang="en-US" b="1">
                  <a:solidFill>
                    <a:srgbClr val="800080"/>
                  </a:solidFill>
                  <a:sym typeface="Symbol" panose="05050102010706020507" pitchFamily="18" charset="2"/>
                </a:rPr>
                <a:t>向前查看 </a:t>
              </a:r>
              <a:r>
                <a:rPr kumimoji="0" lang="en-US" altLang="zh-CN" i="1">
                  <a:solidFill>
                    <a:srgbClr val="800080"/>
                  </a:solidFill>
                  <a:sym typeface="Symbol" panose="05050102010706020507" pitchFamily="18" charset="2"/>
                </a:rPr>
                <a:t>1 </a:t>
              </a:r>
              <a:r>
                <a:rPr kumimoji="0" lang="zh-CN" altLang="en-US" b="1">
                  <a:solidFill>
                    <a:srgbClr val="800080"/>
                  </a:solidFill>
                  <a:sym typeface="Symbol" panose="05050102010706020507" pitchFamily="18" charset="2"/>
                </a:rPr>
                <a:t>个符号</a:t>
              </a:r>
              <a:endParaRPr lang="zh-CN" altLang="en-US" b="1">
                <a:solidFill>
                  <a:srgbClr val="80008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63898" name="Line 26"/>
            <p:cNvSpPr>
              <a:spLocks noChangeShapeType="1"/>
            </p:cNvSpPr>
            <p:nvPr/>
          </p:nvSpPr>
          <p:spPr bwMode="auto">
            <a:xfrm>
              <a:off x="2245" y="2659"/>
              <a:ext cx="1043" cy="181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3899" name="Line 27"/>
            <p:cNvSpPr>
              <a:spLocks noChangeShapeType="1"/>
            </p:cNvSpPr>
            <p:nvPr/>
          </p:nvSpPr>
          <p:spPr bwMode="auto">
            <a:xfrm flipV="1">
              <a:off x="2336" y="3113"/>
              <a:ext cx="952" cy="726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2" grpId="0" animBg="1"/>
      <p:bldP spid="463895" grpId="0" animBg="1"/>
      <p:bldP spid="4638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755650" y="1333500"/>
            <a:ext cx="7920038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分析表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/>
              <a:t>LR </a:t>
            </a:r>
            <a:r>
              <a:rPr lang="zh-CN" altLang="en-US" sz="2800" b="1" dirty="0"/>
              <a:t>分析表的构造是</a:t>
            </a:r>
            <a:r>
              <a:rPr lang="en-US" altLang="zh-CN" sz="2800" dirty="0"/>
              <a:t>LR </a:t>
            </a:r>
            <a:r>
              <a:rPr lang="zh-CN" altLang="en-US" sz="2800" b="1" dirty="0"/>
              <a:t>分析的基础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en-US" altLang="zh-CN" sz="2800" dirty="0"/>
              <a:t>, SLR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, 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和 </a:t>
            </a:r>
            <a:r>
              <a:rPr lang="en-US" altLang="zh-CN" sz="2800" dirty="0"/>
              <a:t>LALR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  四种分析方法可共享同样的</a:t>
            </a:r>
            <a:r>
              <a:rPr lang="en-US" altLang="zh-CN" sz="2800" dirty="0">
                <a:solidFill>
                  <a:srgbClr val="800080"/>
                </a:solidFill>
              </a:rPr>
              <a:t>LR </a:t>
            </a:r>
            <a:r>
              <a:rPr lang="zh-CN" altLang="en-US" sz="2800" b="1" dirty="0">
                <a:solidFill>
                  <a:srgbClr val="800080"/>
                </a:solidFill>
              </a:rPr>
              <a:t>分析表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4915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8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37232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/>
              <a:t>LR </a:t>
            </a:r>
            <a:r>
              <a:rPr lang="zh-CN" altLang="en-US" sz="2800" b="1">
                <a:latin typeface="楷体_GB2312" pitchFamily="49" charset="-122"/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 </a:t>
            </a:r>
            <a:r>
              <a:rPr kumimoji="0" lang="en-US" altLang="zh-CN" i="1">
                <a:sym typeface="Symbol" panose="05050102010706020507" pitchFamily="18" charset="2"/>
              </a:rPr>
              <a:t>G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E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37232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>
            <a:off x="2051050" y="2601913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1260475" y="224155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3751263" y="2205038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6948488" y="2205038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2051050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372225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1223963" y="2962275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147888" y="2530475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v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722563" y="25304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348038" y="252571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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3948113" y="2530475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+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4595813" y="25304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5243513" y="25304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867400" y="25304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6516688" y="2530475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7115175" y="25304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T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7715250" y="25304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1438275" y="28908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1438275" y="31448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1438275" y="343217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1438275" y="3721100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1438275" y="40084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1438275" y="429577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1438275" y="4584700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1438275" y="48355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438275" y="50879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1438275" y="5340350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1368425" y="55927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69" name="Rectangle 49"/>
          <p:cNvSpPr>
            <a:spLocks noChangeArrowheads="1"/>
          </p:cNvSpPr>
          <p:nvPr/>
        </p:nvSpPr>
        <p:spPr bwMode="auto">
          <a:xfrm>
            <a:off x="1368425" y="58769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1368425" y="61658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6551613" y="2889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7164388" y="2889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7740650" y="2889250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792788" y="3105150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7" name="Rectangle 57"/>
          <p:cNvSpPr>
            <a:spLocks noChangeArrowheads="1"/>
          </p:cNvSpPr>
          <p:nvPr/>
        </p:nvSpPr>
        <p:spPr bwMode="auto">
          <a:xfrm>
            <a:off x="3924300" y="31416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>
            <a:off x="3276600" y="34290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9" name="Rectangle 59"/>
          <p:cNvSpPr>
            <a:spLocks noChangeArrowheads="1"/>
          </p:cNvSpPr>
          <p:nvPr/>
        </p:nvSpPr>
        <p:spPr bwMode="auto">
          <a:xfrm>
            <a:off x="3946525" y="34290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en-US" altLang="zh-CN" sz="2000"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sym typeface="Symbol" panose="05050102010706020507" pitchFamily="18" charset="2"/>
              </a:rPr>
              <a:t>E+T</a:t>
            </a:r>
            <a:r>
              <a:rPr lang="en-US" altLang="zh-CN" sz="2000">
                <a:sym typeface="Symbol" panose="05050102010706020507" pitchFamily="18" charset="2"/>
              </a:rPr>
              <a:t>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sz="2000" i="1">
                <a:sym typeface="Symbol" panose="05050102010706020507" pitchFamily="18" charset="2"/>
              </a:rPr>
              <a:t>T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ym typeface="Symbol" panose="05050102010706020507" pitchFamily="18" charset="2"/>
              </a:rPr>
              <a:t>F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 (E)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v</a:t>
            </a:r>
            <a:r>
              <a:rPr lang="en-US" altLang="zh-CN" sz="2000"/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7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1" name="Rectangle 61"/>
          <p:cNvSpPr>
            <a:spLocks noChangeArrowheads="1"/>
          </p:cNvSpPr>
          <p:nvPr/>
        </p:nvSpPr>
        <p:spPr bwMode="auto">
          <a:xfrm>
            <a:off x="5148263" y="34290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2" name="Rectangle 62"/>
          <p:cNvSpPr>
            <a:spLocks noChangeArrowheads="1"/>
          </p:cNvSpPr>
          <p:nvPr/>
        </p:nvSpPr>
        <p:spPr bwMode="auto">
          <a:xfrm>
            <a:off x="5867400" y="34290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3" name="Rectangle 63"/>
          <p:cNvSpPr>
            <a:spLocks noChangeArrowheads="1"/>
          </p:cNvSpPr>
          <p:nvPr/>
        </p:nvSpPr>
        <p:spPr bwMode="auto">
          <a:xfrm>
            <a:off x="3946525" y="37179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4" name="Rectangle 64"/>
          <p:cNvSpPr>
            <a:spLocks noChangeArrowheads="1"/>
          </p:cNvSpPr>
          <p:nvPr/>
        </p:nvSpPr>
        <p:spPr bwMode="auto">
          <a:xfrm>
            <a:off x="5148263" y="37179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5" name="Rectangle 65"/>
          <p:cNvSpPr>
            <a:spLocks noChangeArrowheads="1"/>
          </p:cNvSpPr>
          <p:nvPr/>
        </p:nvSpPr>
        <p:spPr bwMode="auto">
          <a:xfrm>
            <a:off x="5867400" y="37179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4500563" y="2889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2103438" y="2889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8" name="Rectangle 68"/>
          <p:cNvSpPr>
            <a:spLocks noChangeArrowheads="1"/>
          </p:cNvSpPr>
          <p:nvPr/>
        </p:nvSpPr>
        <p:spPr bwMode="auto">
          <a:xfrm>
            <a:off x="2679700" y="2889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9" name="Rectangle 69"/>
          <p:cNvSpPr>
            <a:spLocks noChangeArrowheads="1"/>
          </p:cNvSpPr>
          <p:nvPr/>
        </p:nvSpPr>
        <p:spPr bwMode="auto">
          <a:xfrm>
            <a:off x="2103438" y="400526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0" name="Rectangle 70"/>
          <p:cNvSpPr>
            <a:spLocks noChangeArrowheads="1"/>
          </p:cNvSpPr>
          <p:nvPr/>
        </p:nvSpPr>
        <p:spPr bwMode="auto">
          <a:xfrm>
            <a:off x="2679700" y="40052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4479925" y="40052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2" name="Rectangle 72"/>
          <p:cNvSpPr>
            <a:spLocks noChangeArrowheads="1"/>
          </p:cNvSpPr>
          <p:nvPr/>
        </p:nvSpPr>
        <p:spPr bwMode="auto">
          <a:xfrm>
            <a:off x="6551613" y="40417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3" name="Rectangle 73"/>
          <p:cNvSpPr>
            <a:spLocks noChangeArrowheads="1"/>
          </p:cNvSpPr>
          <p:nvPr/>
        </p:nvSpPr>
        <p:spPr bwMode="auto">
          <a:xfrm>
            <a:off x="7164388" y="40417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4" name="Rectangle 74"/>
          <p:cNvSpPr>
            <a:spLocks noChangeArrowheads="1"/>
          </p:cNvSpPr>
          <p:nvPr/>
        </p:nvSpPr>
        <p:spPr bwMode="auto">
          <a:xfrm>
            <a:off x="7740650" y="404177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3298825" y="37179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6" name="Rectangle 76"/>
          <p:cNvSpPr>
            <a:spLocks noChangeArrowheads="1"/>
          </p:cNvSpPr>
          <p:nvPr/>
        </p:nvSpPr>
        <p:spPr bwMode="auto">
          <a:xfrm>
            <a:off x="3970338" y="42926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7" name="Rectangle 77"/>
          <p:cNvSpPr>
            <a:spLocks noChangeArrowheads="1"/>
          </p:cNvSpPr>
          <p:nvPr/>
        </p:nvSpPr>
        <p:spPr bwMode="auto">
          <a:xfrm>
            <a:off x="5172075" y="42926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5891213" y="42926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99" name="Rectangle 79"/>
          <p:cNvSpPr>
            <a:spLocks noChangeArrowheads="1"/>
          </p:cNvSpPr>
          <p:nvPr/>
        </p:nvSpPr>
        <p:spPr bwMode="auto">
          <a:xfrm>
            <a:off x="3322638" y="42926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0" name="Rectangle 80"/>
          <p:cNvSpPr>
            <a:spLocks noChangeArrowheads="1"/>
          </p:cNvSpPr>
          <p:nvPr/>
        </p:nvSpPr>
        <p:spPr bwMode="auto">
          <a:xfrm>
            <a:off x="3970338" y="45815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1" name="Rectangle 81"/>
          <p:cNvSpPr>
            <a:spLocks noChangeArrowheads="1"/>
          </p:cNvSpPr>
          <p:nvPr/>
        </p:nvSpPr>
        <p:spPr bwMode="auto">
          <a:xfrm>
            <a:off x="5172075" y="45815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2" name="Rectangle 82"/>
          <p:cNvSpPr>
            <a:spLocks noChangeArrowheads="1"/>
          </p:cNvSpPr>
          <p:nvPr/>
        </p:nvSpPr>
        <p:spPr bwMode="auto">
          <a:xfrm>
            <a:off x="5891213" y="45815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3" name="Rectangle 83"/>
          <p:cNvSpPr>
            <a:spLocks noChangeArrowheads="1"/>
          </p:cNvSpPr>
          <p:nvPr/>
        </p:nvSpPr>
        <p:spPr bwMode="auto">
          <a:xfrm>
            <a:off x="3322638" y="45815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4" name="Rectangle 84"/>
          <p:cNvSpPr>
            <a:spLocks noChangeArrowheads="1"/>
          </p:cNvSpPr>
          <p:nvPr/>
        </p:nvSpPr>
        <p:spPr bwMode="auto">
          <a:xfrm>
            <a:off x="2103438" y="483393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2679700" y="48339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4479925" y="48339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7" name="Rectangle 87"/>
          <p:cNvSpPr>
            <a:spLocks noChangeArrowheads="1"/>
          </p:cNvSpPr>
          <p:nvPr/>
        </p:nvSpPr>
        <p:spPr bwMode="auto">
          <a:xfrm>
            <a:off x="7058025" y="48339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8" name="Rectangle 88"/>
          <p:cNvSpPr>
            <a:spLocks noChangeArrowheads="1"/>
          </p:cNvSpPr>
          <p:nvPr/>
        </p:nvSpPr>
        <p:spPr bwMode="auto">
          <a:xfrm>
            <a:off x="7740650" y="48339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09" name="Rectangle 89"/>
          <p:cNvSpPr>
            <a:spLocks noChangeArrowheads="1"/>
          </p:cNvSpPr>
          <p:nvPr/>
        </p:nvSpPr>
        <p:spPr bwMode="auto">
          <a:xfrm>
            <a:off x="2103438" y="5122863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0" name="Rectangle 90"/>
          <p:cNvSpPr>
            <a:spLocks noChangeArrowheads="1"/>
          </p:cNvSpPr>
          <p:nvPr/>
        </p:nvSpPr>
        <p:spPr bwMode="auto">
          <a:xfrm>
            <a:off x="2679700" y="51228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1" name="Rectangle 91"/>
          <p:cNvSpPr>
            <a:spLocks noChangeArrowheads="1"/>
          </p:cNvSpPr>
          <p:nvPr/>
        </p:nvSpPr>
        <p:spPr bwMode="auto">
          <a:xfrm>
            <a:off x="4479925" y="51228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3" name="Rectangle 93"/>
          <p:cNvSpPr>
            <a:spLocks noChangeArrowheads="1"/>
          </p:cNvSpPr>
          <p:nvPr/>
        </p:nvSpPr>
        <p:spPr bwMode="auto">
          <a:xfrm>
            <a:off x="7634288" y="51228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4" name="Rectangle 94"/>
          <p:cNvSpPr>
            <a:spLocks noChangeArrowheads="1"/>
          </p:cNvSpPr>
          <p:nvPr/>
        </p:nvSpPr>
        <p:spPr bwMode="auto">
          <a:xfrm>
            <a:off x="5057775" y="5338763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6" name="Rectangle 96"/>
          <p:cNvSpPr>
            <a:spLocks noChangeArrowheads="1"/>
          </p:cNvSpPr>
          <p:nvPr/>
        </p:nvSpPr>
        <p:spPr bwMode="auto">
          <a:xfrm>
            <a:off x="3276600" y="558958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7" name="Rectangle 97"/>
          <p:cNvSpPr>
            <a:spLocks noChangeArrowheads="1"/>
          </p:cNvSpPr>
          <p:nvPr/>
        </p:nvSpPr>
        <p:spPr bwMode="auto">
          <a:xfrm>
            <a:off x="3946525" y="55895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8" name="Rectangle 98"/>
          <p:cNvSpPr>
            <a:spLocks noChangeArrowheads="1"/>
          </p:cNvSpPr>
          <p:nvPr/>
        </p:nvSpPr>
        <p:spPr bwMode="auto">
          <a:xfrm>
            <a:off x="5148263" y="55895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5867400" y="55895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0" name="Rectangle 100"/>
          <p:cNvSpPr>
            <a:spLocks noChangeArrowheads="1"/>
          </p:cNvSpPr>
          <p:nvPr/>
        </p:nvSpPr>
        <p:spPr bwMode="auto">
          <a:xfrm>
            <a:off x="3946525" y="59134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1" name="Rectangle 101"/>
          <p:cNvSpPr>
            <a:spLocks noChangeArrowheads="1"/>
          </p:cNvSpPr>
          <p:nvPr/>
        </p:nvSpPr>
        <p:spPr bwMode="auto">
          <a:xfrm>
            <a:off x="5148263" y="59134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2" name="Rectangle 102"/>
          <p:cNvSpPr>
            <a:spLocks noChangeArrowheads="1"/>
          </p:cNvSpPr>
          <p:nvPr/>
        </p:nvSpPr>
        <p:spPr bwMode="auto">
          <a:xfrm>
            <a:off x="5867400" y="59134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3" name="Rectangle 103"/>
          <p:cNvSpPr>
            <a:spLocks noChangeArrowheads="1"/>
          </p:cNvSpPr>
          <p:nvPr/>
        </p:nvSpPr>
        <p:spPr bwMode="auto">
          <a:xfrm>
            <a:off x="3298825" y="59134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4" name="Rectangle 104"/>
          <p:cNvSpPr>
            <a:spLocks noChangeArrowheads="1"/>
          </p:cNvSpPr>
          <p:nvPr/>
        </p:nvSpPr>
        <p:spPr bwMode="auto">
          <a:xfrm>
            <a:off x="3924300" y="62372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5" name="Rectangle 105"/>
          <p:cNvSpPr>
            <a:spLocks noChangeArrowheads="1"/>
          </p:cNvSpPr>
          <p:nvPr/>
        </p:nvSpPr>
        <p:spPr bwMode="auto">
          <a:xfrm>
            <a:off x="5126038" y="62372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6" name="Rectangle 106"/>
          <p:cNvSpPr>
            <a:spLocks noChangeArrowheads="1"/>
          </p:cNvSpPr>
          <p:nvPr/>
        </p:nvSpPr>
        <p:spPr bwMode="auto">
          <a:xfrm>
            <a:off x="5845175" y="62372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7" name="Rectangle 107"/>
          <p:cNvSpPr>
            <a:spLocks noChangeArrowheads="1"/>
          </p:cNvSpPr>
          <p:nvPr/>
        </p:nvSpPr>
        <p:spPr bwMode="auto">
          <a:xfrm>
            <a:off x="3276600" y="62372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6028" name="Rectangle 108"/>
          <p:cNvSpPr>
            <a:spLocks noChangeArrowheads="1"/>
          </p:cNvSpPr>
          <p:nvPr/>
        </p:nvSpPr>
        <p:spPr bwMode="auto">
          <a:xfrm>
            <a:off x="3924300" y="53371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1116013" y="2068513"/>
            <a:ext cx="7677150" cy="4392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从所要分析的终结符串开始</a:t>
            </a:r>
            <a:r>
              <a:rPr lang="zh-CN" altLang="en-US" sz="2800" b="1" dirty="0"/>
              <a:t>进行归约；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每一步归约</a:t>
            </a:r>
            <a:r>
              <a:rPr lang="zh-CN" altLang="en-US" sz="2800" b="1" dirty="0"/>
              <a:t>是在当前串中找到与某个产生式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的右部相匹配的子串，然后将该子串用这一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产生式的左部非终结符进行替换；如果找不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到这样的子串，则回退到上一步归约前的状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态，选择不同的子串或不同的产生式重试；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重复上一步骤，直到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归约至文法开始符号</a:t>
            </a:r>
            <a:r>
              <a:rPr lang="zh-CN" altLang="en-US" sz="2800" b="1" dirty="0">
                <a:latin typeface="楷体_GB2312" pitchFamily="49" charset="-122"/>
              </a:rPr>
              <a:t>；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如果不存在任何一个这样的归约，则表明该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终结符串存在语法错误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755650" y="12652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自底向上分析的一般过程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0517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5" name="Rectangle 33"/>
          <p:cNvSpPr>
            <a:spLocks noChangeArrowheads="1"/>
          </p:cNvSpPr>
          <p:nvPr/>
        </p:nvSpPr>
        <p:spPr bwMode="auto">
          <a:xfrm>
            <a:off x="-252536" y="188913"/>
            <a:ext cx="604867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539750" y="1266825"/>
            <a:ext cx="8459788" cy="5176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分析表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使用两张表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dirty="0"/>
              <a:t>   </a:t>
            </a:r>
            <a:r>
              <a:rPr lang="en-US" altLang="zh-CN" dirty="0">
                <a:solidFill>
                  <a:srgbClr val="800080"/>
                </a:solidFill>
              </a:rPr>
              <a:t>ACTION </a:t>
            </a:r>
            <a:r>
              <a:rPr lang="zh-CN" altLang="en-US" b="1" dirty="0">
                <a:solidFill>
                  <a:srgbClr val="800080"/>
                </a:solidFill>
              </a:rPr>
              <a:t>表</a:t>
            </a: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告诉分析引擎：在栈顶状态为</a:t>
            </a:r>
            <a:r>
              <a:rPr kumimoji="0" lang="en-US" altLang="zh-CN" i="1" dirty="0"/>
              <a:t>k</a:t>
            </a:r>
            <a:r>
              <a:rPr kumimoji="0" lang="en-US" altLang="en-US" b="1" dirty="0"/>
              <a:t>,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当前输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  入符号是 </a:t>
            </a:r>
            <a:r>
              <a:rPr kumimoji="0" lang="en-US" altLang="zh-CN" b="1" dirty="0"/>
              <a:t>a </a:t>
            </a:r>
            <a:r>
              <a:rPr kumimoji="0" lang="zh-CN" altLang="zh-CN" b="1" dirty="0"/>
              <a:t>时做什么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dirty="0"/>
              <a:t>ACTION [</a:t>
            </a:r>
            <a:r>
              <a:rPr lang="en-US" altLang="zh-CN" i="1" dirty="0" err="1"/>
              <a:t>k</a:t>
            </a:r>
            <a:r>
              <a:rPr lang="en-US" altLang="zh-CN" dirty="0" err="1"/>
              <a:t>,a</a:t>
            </a:r>
            <a:r>
              <a:rPr lang="en-US" altLang="zh-CN" dirty="0"/>
              <a:t>]=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/>
              <a:t>， </a:t>
            </a:r>
            <a:r>
              <a:rPr lang="en-US" altLang="zh-CN" i="1" dirty="0"/>
              <a:t>Shift</a:t>
            </a:r>
            <a:r>
              <a:rPr lang="zh-CN" altLang="en-US" i="1" dirty="0"/>
              <a:t>：</a:t>
            </a:r>
            <a:r>
              <a:rPr lang="zh-CN" altLang="en-US" b="1" dirty="0">
                <a:solidFill>
                  <a:srgbClr val="800080"/>
                </a:solidFill>
              </a:rPr>
              <a:t>状态 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移进栈顶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ACTION [</a:t>
            </a:r>
            <a:r>
              <a:rPr lang="en-US" altLang="zh-CN" i="1" dirty="0" err="1"/>
              <a:t>k</a:t>
            </a:r>
            <a:r>
              <a:rPr lang="en-US" altLang="zh-CN" dirty="0" err="1"/>
              <a:t>,a</a:t>
            </a:r>
            <a:r>
              <a:rPr lang="en-US" altLang="zh-CN" dirty="0"/>
              <a:t>]=</a:t>
            </a:r>
            <a:r>
              <a:rPr lang="en-US" altLang="zh-CN" i="1" dirty="0" err="1">
                <a:solidFill>
                  <a:srgbClr val="800080"/>
                </a:solidFill>
              </a:rPr>
              <a:t>rj</a:t>
            </a:r>
            <a:r>
              <a:rPr lang="zh-CN" altLang="en-US" dirty="0"/>
              <a:t>，  </a:t>
            </a:r>
            <a:r>
              <a:rPr lang="en-US" altLang="zh-CN" i="1" dirty="0"/>
              <a:t>Reduce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800080"/>
                </a:solidFill>
              </a:rPr>
              <a:t>按第 </a:t>
            </a:r>
            <a:r>
              <a:rPr lang="en-US" altLang="zh-CN" i="1" dirty="0">
                <a:solidFill>
                  <a:srgbClr val="800080"/>
                </a:solidFill>
              </a:rPr>
              <a:t>j </a:t>
            </a:r>
            <a:r>
              <a:rPr lang="zh-CN" altLang="en-US" b="1" dirty="0">
                <a:solidFill>
                  <a:srgbClr val="800080"/>
                </a:solidFill>
              </a:rPr>
              <a:t>条产生式归约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ACTION [</a:t>
            </a:r>
            <a:r>
              <a:rPr lang="en-US" altLang="zh-CN" i="1" dirty="0" err="1"/>
              <a:t>k</a:t>
            </a:r>
            <a:r>
              <a:rPr lang="en-US" altLang="zh-CN" dirty="0" err="1"/>
              <a:t>,a</a:t>
            </a:r>
            <a:r>
              <a:rPr lang="en-US" altLang="zh-CN" dirty="0"/>
              <a:t>]=</a:t>
            </a:r>
            <a:r>
              <a:rPr lang="en-US" altLang="zh-CN" i="1" dirty="0">
                <a:solidFill>
                  <a:srgbClr val="800080"/>
                </a:solidFill>
              </a:rPr>
              <a:t>acc</a:t>
            </a:r>
            <a:r>
              <a:rPr lang="zh-CN" altLang="en-US" dirty="0"/>
              <a:t>， </a:t>
            </a:r>
            <a:r>
              <a:rPr kumimoji="0" lang="en-US" altLang="zh-CN" i="1" dirty="0"/>
              <a:t>Accept</a:t>
            </a:r>
            <a:r>
              <a:rPr lang="en-US" altLang="zh-CN" dirty="0"/>
              <a:t> </a:t>
            </a:r>
            <a:r>
              <a:rPr lang="zh-CN" altLang="en-US" i="1" dirty="0"/>
              <a:t>：</a:t>
            </a:r>
            <a:r>
              <a:rPr lang="zh-CN" altLang="en-US" b="1" dirty="0">
                <a:solidFill>
                  <a:srgbClr val="800080"/>
                </a:solidFill>
              </a:rPr>
              <a:t>分析完成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ACTION [</a:t>
            </a:r>
            <a:r>
              <a:rPr lang="en-US" altLang="zh-CN" i="1" dirty="0" err="1"/>
              <a:t>k</a:t>
            </a:r>
            <a:r>
              <a:rPr lang="en-US" altLang="zh-CN" dirty="0" err="1"/>
              <a:t>,a</a:t>
            </a:r>
            <a:r>
              <a:rPr lang="en-US" altLang="zh-CN" dirty="0"/>
              <a:t>]=</a:t>
            </a:r>
            <a:r>
              <a:rPr lang="en-US" altLang="zh-CN" i="1" dirty="0">
                <a:solidFill>
                  <a:srgbClr val="800080"/>
                </a:solidFill>
              </a:rPr>
              <a:t>err</a:t>
            </a:r>
            <a:r>
              <a:rPr lang="zh-CN" altLang="en-US" dirty="0"/>
              <a:t>，</a:t>
            </a:r>
            <a:r>
              <a:rPr lang="en-US" altLang="zh-CN" i="1" dirty="0"/>
              <a:t>Error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800080"/>
                </a:solidFill>
              </a:rPr>
              <a:t>发现错误 </a:t>
            </a:r>
            <a:r>
              <a:rPr lang="zh-CN" altLang="en-US" b="1" dirty="0"/>
              <a:t>（常标为空白）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800080"/>
                </a:solidFill>
              </a:rPr>
              <a:t>GOTO </a:t>
            </a:r>
            <a:r>
              <a:rPr lang="zh-CN" altLang="en-US" b="1" dirty="0">
                <a:solidFill>
                  <a:srgbClr val="800080"/>
                </a:solidFill>
              </a:rPr>
              <a:t>表   </a:t>
            </a:r>
            <a:r>
              <a:rPr kumimoji="0" lang="en-US" altLang="zh-CN" dirty="0">
                <a:sym typeface="Symbol" panose="05050102010706020507" pitchFamily="18" charset="2"/>
              </a:rPr>
              <a:t>GOTO[</a:t>
            </a:r>
            <a:r>
              <a:rPr kumimoji="0"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ym typeface="Symbol" panose="05050102010706020507" pitchFamily="18" charset="2"/>
              </a:rPr>
              <a:t>,</a:t>
            </a:r>
            <a:r>
              <a:rPr kumimoji="0" lang="en-US" altLang="zh-CN" i="1" dirty="0" err="1"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]=</a:t>
            </a:r>
            <a:r>
              <a:rPr kumimoji="0" lang="en-US" altLang="zh-CN" b="1" i="1" dirty="0">
                <a:sym typeface="Symbol" panose="05050102010706020507" pitchFamily="18" charset="2"/>
              </a:rPr>
              <a:t>j</a:t>
            </a:r>
            <a:r>
              <a:rPr kumimoji="0" lang="en-US" altLang="zh-CN" dirty="0">
                <a:sym typeface="Symbol" panose="05050102010706020507" pitchFamily="18" charset="2"/>
              </a:rPr>
              <a:t>  </a:t>
            </a:r>
            <a:r>
              <a:rPr kumimoji="0" lang="zh-CN" altLang="en-US" b="1" dirty="0"/>
              <a:t>告诉分析引擎：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 在依产生式 </a:t>
            </a:r>
            <a:r>
              <a:rPr kumimoji="0" lang="en-US" altLang="zh-CN" i="1" dirty="0"/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i="1" dirty="0">
                <a:sym typeface="Symbol" panose="05050102010706020507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b="1" dirty="0"/>
              <a:t>归约之后，栈顶状态为</a:t>
            </a:r>
            <a:r>
              <a:rPr kumimoji="0"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i="1" dirty="0">
                <a:sym typeface="Symbol" panose="05050102010706020507" pitchFamily="18" charset="2"/>
              </a:rPr>
              <a:t> </a:t>
            </a:r>
            <a:r>
              <a:rPr kumimoji="0" lang="zh-CN" altLang="en-US" b="1" dirty="0"/>
              <a:t>时，要将新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 状态 </a:t>
            </a:r>
            <a:r>
              <a:rPr kumimoji="0" lang="en-US" altLang="zh-CN" b="1" i="1" dirty="0">
                <a:sym typeface="Symbol" panose="05050102010706020507" pitchFamily="18" charset="2"/>
              </a:rPr>
              <a:t>j </a:t>
            </a:r>
            <a:r>
              <a:rPr lang="zh-CN" altLang="en-US" b="1" dirty="0"/>
              <a:t>移进栈顶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（依产生式 </a:t>
            </a:r>
            <a:r>
              <a:rPr kumimoji="0" lang="en-US" altLang="zh-CN" i="1" dirty="0"/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i="1" dirty="0">
                <a:sym typeface="Symbol" panose="05050102010706020507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b="1" dirty="0"/>
              <a:t>归约时，要将栈顶的 </a:t>
            </a:r>
            <a:r>
              <a:rPr lang="en-US" altLang="zh-CN" dirty="0"/>
              <a:t>|</a:t>
            </a:r>
            <a:r>
              <a:rPr kumimoji="0"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| </a:t>
            </a:r>
            <a:r>
              <a:rPr kumimoji="0" lang="zh-CN" altLang="en-US" b="1" dirty="0"/>
              <a:t>个状态弹出）</a:t>
            </a:r>
            <a:endParaRPr kumimoji="0" lang="zh-CN" altLang="en-US" b="1" dirty="0"/>
          </a:p>
        </p:txBody>
      </p:sp>
      <p:sp>
        <p:nvSpPr>
          <p:cNvPr id="4669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37232" y="267370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11188" y="1336675"/>
            <a:ext cx="37449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分析算法</a:t>
            </a:r>
            <a:endParaRPr lang="zh-CN" altLang="en-US" sz="10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826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37232" y="332656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971550" y="1989138"/>
            <a:ext cx="7921625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b="1" dirty="0"/>
              <a:t>置 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b="1" i="1" dirty="0" err="1"/>
              <a:t>p</a:t>
            </a:r>
            <a:r>
              <a:rPr lang="en-US" altLang="zh-CN" dirty="0"/>
              <a:t> </a:t>
            </a:r>
            <a:r>
              <a:rPr lang="zh-CN" altLang="en-US" b="1" dirty="0"/>
              <a:t>指向输入串 </a:t>
            </a:r>
            <a:r>
              <a:rPr lang="en-US" altLang="zh-CN" b="1" i="1" dirty="0"/>
              <a:t>w</a:t>
            </a:r>
            <a:r>
              <a:rPr lang="en-US" altLang="zh-CN" b="1" dirty="0"/>
              <a:t> </a:t>
            </a:r>
            <a:r>
              <a:rPr lang="zh-CN" altLang="en-US" b="1" dirty="0"/>
              <a:t>的首符号，置初始栈顶状态为 </a:t>
            </a:r>
            <a:r>
              <a:rPr lang="en-US" altLang="zh-CN" i="1" dirty="0"/>
              <a:t>0</a:t>
            </a:r>
            <a:endParaRPr lang="en-US" altLang="zh-CN" i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令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/>
              <a:t>为栈顶状态，</a:t>
            </a:r>
            <a:r>
              <a:rPr lang="en-US" altLang="zh-CN" dirty="0"/>
              <a:t>a </a:t>
            </a:r>
            <a:r>
              <a:rPr lang="zh-CN" altLang="en-US" b="1" dirty="0"/>
              <a:t>是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dirty="0" err="1"/>
              <a:t>p</a:t>
            </a:r>
            <a:r>
              <a:rPr lang="en-US" altLang="zh-CN" i="1" dirty="0"/>
              <a:t> </a:t>
            </a:r>
            <a:r>
              <a:rPr lang="zh-CN" altLang="en-US" b="1" dirty="0"/>
              <a:t>指向的符号，重复如下步骤：</a:t>
            </a:r>
            <a:endParaRPr lang="zh-CN" altLang="en-US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0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/>
              <a:t>if  ( ACTION[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</a:t>
            </a:r>
            <a:r>
              <a:rPr lang="en-US" altLang="zh-CN" sz="2000" b="1" i="1" dirty="0" err="1"/>
              <a:t>sj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) {</a:t>
            </a:r>
            <a:endParaRPr lang="en-US" altLang="zh-CN" sz="2000" baseline="-250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 dirty="0"/>
              <a:t>       </a:t>
            </a:r>
            <a:r>
              <a:rPr lang="en-US" altLang="zh-CN" sz="2000" dirty="0"/>
              <a:t>PUSH  </a:t>
            </a:r>
            <a:r>
              <a:rPr lang="en-US" altLang="zh-CN" sz="2000" b="1" i="1" dirty="0"/>
              <a:t>j </a:t>
            </a:r>
            <a:r>
              <a:rPr lang="en-US" altLang="zh-CN" sz="2000" b="1" dirty="0">
                <a:latin typeface="楷体_GB2312" pitchFamily="49" charset="-122"/>
              </a:rPr>
              <a:t>;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 /*</a:t>
            </a:r>
            <a:r>
              <a:rPr lang="zh-CN" altLang="en-US" sz="2000" b="1" dirty="0"/>
              <a:t>进栈*</a:t>
            </a:r>
            <a:r>
              <a:rPr lang="en-US" altLang="zh-CN" sz="2000" b="1" dirty="0"/>
              <a:t>/</a:t>
            </a:r>
            <a:r>
              <a:rPr lang="en-US" altLang="zh-CN" sz="2000" dirty="0"/>
              <a:t>      </a:t>
            </a:r>
            <a:r>
              <a:rPr lang="en-US" altLang="zh-CN" sz="2000" b="1" dirty="0"/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 err="1"/>
              <a:t>p</a:t>
            </a:r>
            <a:r>
              <a:rPr lang="en-US" altLang="zh-CN" sz="2000" dirty="0"/>
              <a:t>  </a:t>
            </a:r>
            <a:r>
              <a:rPr lang="zh-CN" altLang="en-US" sz="2000" b="1" dirty="0"/>
              <a:t>前进 ；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指向下一输入符号*</a:t>
            </a:r>
            <a:r>
              <a:rPr lang="en-US" altLang="zh-CN" sz="2000" b="1" dirty="0"/>
              <a:t>/</a:t>
            </a:r>
            <a:endParaRPr lang="en-US" altLang="zh-CN" sz="2000" b="1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/>
              <a:t>else if </a:t>
            </a:r>
            <a:r>
              <a:rPr lang="zh-CN" altLang="en-US" sz="2000" b="1" dirty="0"/>
              <a:t>（</a:t>
            </a:r>
            <a:r>
              <a:rPr lang="en-US" altLang="zh-CN" sz="2000" dirty="0"/>
              <a:t>ACTION[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</a:t>
            </a:r>
            <a:r>
              <a:rPr lang="en-US" altLang="zh-CN" sz="2000" b="1" i="1" dirty="0" err="1"/>
              <a:t>rj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)  {    </a:t>
            </a:r>
            <a:r>
              <a:rPr lang="en-US" altLang="zh-CN" sz="2000" baseline="-25000" dirty="0"/>
              <a:t>   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第 </a:t>
            </a:r>
            <a:r>
              <a:rPr lang="en-US" altLang="zh-CN" sz="2000" b="1" i="1" dirty="0"/>
              <a:t>j </a:t>
            </a:r>
            <a:r>
              <a:rPr lang="zh-CN" altLang="en-US" sz="2000" b="1" dirty="0"/>
              <a:t>条产生式为 </a:t>
            </a:r>
            <a:r>
              <a:rPr lang="en-US" altLang="zh-CN" sz="2000" b="1" i="1" dirty="0"/>
              <a:t>A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ym typeface="Symbol" panose="05050102010706020507" pitchFamily="18" charset="2"/>
              </a:rPr>
              <a:t> </a:t>
            </a:r>
            <a:r>
              <a:rPr lang="en-US" altLang="zh-CN" sz="2000" b="1" dirty="0">
                <a:sym typeface="Symbol" panose="05050102010706020507" pitchFamily="18" charset="2"/>
              </a:rPr>
              <a:t>*/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/>
              <a:t>POP  | </a:t>
            </a:r>
            <a:r>
              <a:rPr lang="en-US" altLang="zh-CN" sz="2000" b="1" i="1" dirty="0">
                <a:sym typeface="Symbol" panose="05050102010706020507" pitchFamily="18" charset="2"/>
              </a:rPr>
              <a:t> </a:t>
            </a:r>
            <a:r>
              <a:rPr lang="en-US" altLang="zh-CN" sz="2000" dirty="0">
                <a:sym typeface="Symbol" panose="05050102010706020507" pitchFamily="18" charset="2"/>
              </a:rPr>
              <a:t>| 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ym typeface="Symbol" panose="05050102010706020507" pitchFamily="18" charset="2"/>
              </a:rPr>
              <a:t>项</a:t>
            </a:r>
            <a:r>
              <a:rPr lang="en-US" altLang="zh-CN" sz="2000" b="1" dirty="0">
                <a:latin typeface="楷体_GB2312" pitchFamily="49" charset="-122"/>
                <a:sym typeface="Symbol" panose="05050102010706020507" pitchFamily="18" charset="2"/>
              </a:rPr>
              <a:t>; </a:t>
            </a:r>
            <a:r>
              <a:rPr lang="en-US" altLang="zh-CN" sz="2000" b="1" i="1" dirty="0"/>
              <a:t>/*</a:t>
            </a:r>
            <a:r>
              <a:rPr lang="zh-CN" altLang="en-US" sz="2000" b="1" dirty="0"/>
              <a:t>位于栈顶部的 </a:t>
            </a:r>
            <a:r>
              <a:rPr lang="en-US" altLang="zh-CN" sz="2000" dirty="0"/>
              <a:t>| </a:t>
            </a:r>
            <a:r>
              <a:rPr lang="en-US" altLang="zh-CN" sz="2000" b="1" i="1" dirty="0">
                <a:sym typeface="Symbol" panose="05050102010706020507" pitchFamily="18" charset="2"/>
              </a:rPr>
              <a:t> </a:t>
            </a:r>
            <a:r>
              <a:rPr lang="en-US" altLang="zh-CN" sz="2000" dirty="0">
                <a:sym typeface="Symbol" panose="05050102010706020507" pitchFamily="18" charset="2"/>
              </a:rPr>
              <a:t>| </a:t>
            </a:r>
            <a:r>
              <a:rPr lang="zh-CN" altLang="en-US" sz="2000" b="1" dirty="0"/>
              <a:t>个状态退栈*</a:t>
            </a:r>
            <a:r>
              <a:rPr lang="en-US" altLang="zh-CN" sz="2000" b="1" dirty="0"/>
              <a:t>/</a:t>
            </a:r>
            <a:endParaRPr lang="en-US" altLang="zh-CN" sz="2000" b="1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令当前栈顶状态为 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；</a:t>
            </a:r>
            <a:r>
              <a:rPr lang="zh-CN" altLang="en-US" sz="2000" b="1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PUSH</a:t>
            </a:r>
            <a:r>
              <a:rPr lang="en-US" altLang="zh-CN" sz="2000" dirty="0">
                <a:sym typeface="Symbol" panose="05050102010706020507" pitchFamily="18" charset="2"/>
              </a:rPr>
              <a:t>  GOTO[</a:t>
            </a:r>
            <a:r>
              <a:rPr lang="en-US" altLang="zh-CN" sz="2000" i="1" dirty="0" err="1">
                <a:sym typeface="Symbol" panose="05050102010706020507" pitchFamily="18" charset="2"/>
              </a:rPr>
              <a:t>k</a:t>
            </a:r>
            <a:r>
              <a:rPr lang="en-US" altLang="zh-CN" sz="2000" dirty="0" err="1">
                <a:sym typeface="Symbol" panose="05050102010706020507" pitchFamily="18" charset="2"/>
              </a:rPr>
              <a:t>,A</a:t>
            </a:r>
            <a:r>
              <a:rPr lang="en-US" altLang="zh-CN" sz="2000" dirty="0">
                <a:sym typeface="Symbol" panose="05050102010706020507" pitchFamily="18" charset="2"/>
              </a:rPr>
              <a:t>]</a:t>
            </a:r>
            <a:r>
              <a:rPr lang="zh-CN" altLang="en-US" sz="2000" dirty="0">
                <a:sym typeface="Symbol" panose="05050102010706020507" pitchFamily="18" charset="2"/>
              </a:rPr>
              <a:t>；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else if  </a:t>
            </a:r>
            <a:r>
              <a:rPr lang="zh-CN" altLang="en-US" sz="2000" b="1" dirty="0"/>
              <a:t>（</a:t>
            </a:r>
            <a:r>
              <a:rPr lang="en-US" altLang="zh-CN" sz="2000" dirty="0"/>
              <a:t>ACTION[</a:t>
            </a:r>
            <a:r>
              <a:rPr lang="en-US" altLang="zh-CN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]=acc ) </a:t>
            </a:r>
            <a:r>
              <a:rPr lang="en-US" altLang="zh-CN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； </a:t>
            </a:r>
            <a:r>
              <a:rPr lang="en-US" altLang="zh-CN" sz="2000" b="1" dirty="0"/>
              <a:t>/*</a:t>
            </a:r>
            <a:r>
              <a:rPr lang="zh-CN" altLang="zh-CN" sz="2000" b="1" dirty="0"/>
              <a:t>成功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/</a:t>
            </a:r>
            <a:endParaRPr lang="en-US" altLang="zh-CN" sz="2000" b="1" dirty="0"/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/>
              <a:t> else  error</a:t>
            </a:r>
            <a:r>
              <a:rPr lang="zh-CN" altLang="en-US" sz="2000" b="1" dirty="0"/>
              <a:t>；    </a:t>
            </a:r>
            <a:r>
              <a:rPr lang="en-US" altLang="zh-CN" sz="2000" b="1" dirty="0"/>
              <a:t>/*</a:t>
            </a:r>
            <a:r>
              <a:rPr lang="zh-CN" altLang="zh-CN" sz="2000" b="1" dirty="0"/>
              <a:t>报错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错误恢复*</a:t>
            </a:r>
            <a:r>
              <a:rPr lang="en-US" altLang="zh-CN" sz="2000" b="1" dirty="0"/>
              <a:t>/</a:t>
            </a:r>
            <a:endParaRPr lang="en-US" altLang="zh-CN" sz="2000" b="1" dirty="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8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0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1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2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35496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7995" name="Line 27"/>
          <p:cNvSpPr>
            <a:spLocks noChangeShapeType="1"/>
          </p:cNvSpPr>
          <p:nvPr/>
        </p:nvSpPr>
        <p:spPr bwMode="auto">
          <a:xfrm>
            <a:off x="1258888" y="2636838"/>
            <a:ext cx="7416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1584325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分析栈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2951163" y="2205038"/>
            <a:ext cx="1728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余留输入串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5867400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分析动作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8001" name="Line 33"/>
          <p:cNvSpPr>
            <a:spLocks noChangeShapeType="1"/>
          </p:cNvSpPr>
          <p:nvPr/>
        </p:nvSpPr>
        <p:spPr bwMode="auto">
          <a:xfrm>
            <a:off x="2879725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8002" name="Line 34"/>
          <p:cNvSpPr>
            <a:spLocks noChangeShapeType="1"/>
          </p:cNvSpPr>
          <p:nvPr/>
        </p:nvSpPr>
        <p:spPr bwMode="auto">
          <a:xfrm flipH="1">
            <a:off x="4714875" y="2276475"/>
            <a:ext cx="36513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8133" name="Group 165"/>
          <p:cNvGrpSpPr/>
          <p:nvPr/>
        </p:nvGrpSpPr>
        <p:grpSpPr bwMode="auto">
          <a:xfrm>
            <a:off x="1258888" y="2565400"/>
            <a:ext cx="7416800" cy="396875"/>
            <a:chOff x="703" y="1616"/>
            <a:chExt cx="4672" cy="250"/>
          </a:xfrm>
        </p:grpSpPr>
        <p:sp>
          <p:nvSpPr>
            <p:cNvPr id="468086" name="Rectangle 118"/>
            <p:cNvSpPr>
              <a:spLocks noChangeArrowheads="1"/>
            </p:cNvSpPr>
            <p:nvPr/>
          </p:nvSpPr>
          <p:spPr bwMode="auto">
            <a:xfrm>
              <a:off x="703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</a:t>
              </a:r>
              <a:endParaRPr lang="en-US" altLang="zh-CN" sz="2000" b="1" i="1"/>
            </a:p>
          </p:txBody>
        </p:sp>
        <p:sp>
          <p:nvSpPr>
            <p:cNvPr id="468087" name="Rectangle 119"/>
            <p:cNvSpPr>
              <a:spLocks noChangeArrowheads="1"/>
            </p:cNvSpPr>
            <p:nvPr/>
          </p:nvSpPr>
          <p:spPr bwMode="auto">
            <a:xfrm>
              <a:off x="1860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089" name="Rectangle 121"/>
            <p:cNvSpPr>
              <a:spLocks noChangeArrowheads="1"/>
            </p:cNvSpPr>
            <p:nvPr/>
          </p:nvSpPr>
          <p:spPr bwMode="auto">
            <a:xfrm>
              <a:off x="2925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v</a:t>
              </a:r>
              <a:r>
                <a:rPr lang="en-US" altLang="zh-CN" sz="2000"/>
                <a:t>]=</a:t>
              </a:r>
              <a:r>
                <a:rPr lang="en-US" altLang="zh-CN" sz="2000" i="1"/>
                <a:t>s5</a:t>
              </a:r>
              <a:endParaRPr lang="en-US" altLang="zh-CN" sz="2000"/>
            </a:p>
          </p:txBody>
        </p:sp>
      </p:grpSp>
      <p:grpSp>
        <p:nvGrpSpPr>
          <p:cNvPr id="468147" name="Group 179"/>
          <p:cNvGrpSpPr/>
          <p:nvPr/>
        </p:nvGrpSpPr>
        <p:grpSpPr bwMode="auto">
          <a:xfrm>
            <a:off x="1258888" y="2852738"/>
            <a:ext cx="7416800" cy="396875"/>
            <a:chOff x="793" y="1797"/>
            <a:chExt cx="4672" cy="250"/>
          </a:xfrm>
        </p:grpSpPr>
        <p:sp>
          <p:nvSpPr>
            <p:cNvPr id="468092" name="Rectangle 124"/>
            <p:cNvSpPr>
              <a:spLocks noChangeArrowheads="1"/>
            </p:cNvSpPr>
            <p:nvPr/>
          </p:nvSpPr>
          <p:spPr bwMode="auto">
            <a:xfrm>
              <a:off x="1972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093" name="Rectangle 125"/>
            <p:cNvSpPr>
              <a:spLocks noChangeArrowheads="1"/>
            </p:cNvSpPr>
            <p:nvPr/>
          </p:nvSpPr>
          <p:spPr bwMode="auto">
            <a:xfrm>
              <a:off x="3015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5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r6,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3</a:t>
              </a:r>
              <a:endParaRPr lang="en-US" altLang="zh-CN" sz="2000" i="1"/>
            </a:p>
          </p:txBody>
        </p:sp>
        <p:sp>
          <p:nvSpPr>
            <p:cNvPr id="468094" name="Rectangle 126"/>
            <p:cNvSpPr>
              <a:spLocks noChangeArrowheads="1"/>
            </p:cNvSpPr>
            <p:nvPr/>
          </p:nvSpPr>
          <p:spPr bwMode="auto">
            <a:xfrm>
              <a:off x="793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0 5</a:t>
              </a:r>
              <a:endParaRPr lang="en-US" altLang="zh-CN" sz="2000" b="1" i="1"/>
            </a:p>
          </p:txBody>
        </p:sp>
      </p:grpSp>
      <p:grpSp>
        <p:nvGrpSpPr>
          <p:cNvPr id="468148" name="Group 180"/>
          <p:cNvGrpSpPr/>
          <p:nvPr/>
        </p:nvGrpSpPr>
        <p:grpSpPr bwMode="auto">
          <a:xfrm>
            <a:off x="1258888" y="3105150"/>
            <a:ext cx="7416800" cy="396875"/>
            <a:chOff x="793" y="1956"/>
            <a:chExt cx="4672" cy="250"/>
          </a:xfrm>
        </p:grpSpPr>
        <p:sp>
          <p:nvSpPr>
            <p:cNvPr id="468095" name="Rectangle 127"/>
            <p:cNvSpPr>
              <a:spLocks noChangeArrowheads="1"/>
            </p:cNvSpPr>
            <p:nvPr/>
          </p:nvSpPr>
          <p:spPr bwMode="auto">
            <a:xfrm>
              <a:off x="1972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096" name="Rectangle 128"/>
            <p:cNvSpPr>
              <a:spLocks noChangeArrowheads="1"/>
            </p:cNvSpPr>
            <p:nvPr/>
          </p:nvSpPr>
          <p:spPr bwMode="auto">
            <a:xfrm>
              <a:off x="3015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3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r4,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2</a:t>
              </a:r>
              <a:endParaRPr lang="en-US" altLang="zh-CN" sz="2000" i="1"/>
            </a:p>
          </p:txBody>
        </p:sp>
        <p:sp>
          <p:nvSpPr>
            <p:cNvPr id="468097" name="Rectangle 129"/>
            <p:cNvSpPr>
              <a:spLocks noChangeArrowheads="1"/>
            </p:cNvSpPr>
            <p:nvPr/>
          </p:nvSpPr>
          <p:spPr bwMode="auto">
            <a:xfrm>
              <a:off x="793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0 3</a:t>
              </a:r>
              <a:endParaRPr lang="en-US" altLang="zh-CN" sz="2000" b="1" i="1"/>
            </a:p>
          </p:txBody>
        </p:sp>
      </p:grpSp>
      <p:grpSp>
        <p:nvGrpSpPr>
          <p:cNvPr id="468149" name="Group 181"/>
          <p:cNvGrpSpPr/>
          <p:nvPr/>
        </p:nvGrpSpPr>
        <p:grpSpPr bwMode="auto">
          <a:xfrm>
            <a:off x="1258888" y="3355975"/>
            <a:ext cx="7416800" cy="396875"/>
            <a:chOff x="793" y="2114"/>
            <a:chExt cx="4672" cy="250"/>
          </a:xfrm>
        </p:grpSpPr>
        <p:sp>
          <p:nvSpPr>
            <p:cNvPr id="468098" name="Rectangle 130"/>
            <p:cNvSpPr>
              <a:spLocks noChangeArrowheads="1"/>
            </p:cNvSpPr>
            <p:nvPr/>
          </p:nvSpPr>
          <p:spPr bwMode="auto">
            <a:xfrm>
              <a:off x="1972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099" name="Rectangle 131"/>
            <p:cNvSpPr>
              <a:spLocks noChangeArrowheads="1"/>
            </p:cNvSpPr>
            <p:nvPr/>
          </p:nvSpPr>
          <p:spPr bwMode="auto">
            <a:xfrm>
              <a:off x="3015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2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r2,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E</a:t>
              </a:r>
              <a:r>
                <a:rPr lang="en-US" altLang="zh-CN" sz="2000"/>
                <a:t>]=</a:t>
              </a:r>
              <a:r>
                <a:rPr lang="en-US" altLang="zh-CN" sz="2000" i="1"/>
                <a:t>1</a:t>
              </a:r>
              <a:endParaRPr lang="en-US" altLang="zh-CN" sz="2000" i="1"/>
            </a:p>
          </p:txBody>
        </p:sp>
        <p:sp>
          <p:nvSpPr>
            <p:cNvPr id="468100" name="Rectangle 132"/>
            <p:cNvSpPr>
              <a:spLocks noChangeArrowheads="1"/>
            </p:cNvSpPr>
            <p:nvPr/>
          </p:nvSpPr>
          <p:spPr bwMode="auto">
            <a:xfrm>
              <a:off x="793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0 2</a:t>
              </a:r>
              <a:endParaRPr lang="en-US" altLang="zh-CN" sz="2000" b="1" i="1"/>
            </a:p>
          </p:txBody>
        </p:sp>
      </p:grpSp>
      <p:grpSp>
        <p:nvGrpSpPr>
          <p:cNvPr id="468137" name="Group 169"/>
          <p:cNvGrpSpPr/>
          <p:nvPr/>
        </p:nvGrpSpPr>
        <p:grpSpPr bwMode="auto">
          <a:xfrm>
            <a:off x="1258888" y="3609975"/>
            <a:ext cx="7237412" cy="396875"/>
            <a:chOff x="703" y="2274"/>
            <a:chExt cx="4559" cy="250"/>
          </a:xfrm>
        </p:grpSpPr>
        <p:sp>
          <p:nvSpPr>
            <p:cNvPr id="468101" name="Rectangle 133"/>
            <p:cNvSpPr>
              <a:spLocks noChangeArrowheads="1"/>
            </p:cNvSpPr>
            <p:nvPr/>
          </p:nvSpPr>
          <p:spPr bwMode="auto">
            <a:xfrm>
              <a:off x="1882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02" name="Rectangle 134"/>
            <p:cNvSpPr>
              <a:spLocks noChangeArrowheads="1"/>
            </p:cNvSpPr>
            <p:nvPr/>
          </p:nvSpPr>
          <p:spPr bwMode="auto">
            <a:xfrm>
              <a:off x="2925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s7</a:t>
              </a:r>
              <a:endParaRPr lang="en-US" altLang="zh-CN" sz="2000" i="1"/>
            </a:p>
          </p:txBody>
        </p:sp>
        <p:sp>
          <p:nvSpPr>
            <p:cNvPr id="468103" name="Rectangle 135"/>
            <p:cNvSpPr>
              <a:spLocks noChangeArrowheads="1"/>
            </p:cNvSpPr>
            <p:nvPr/>
          </p:nvSpPr>
          <p:spPr bwMode="auto">
            <a:xfrm>
              <a:off x="703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</a:t>
              </a:r>
              <a:endParaRPr lang="en-US" altLang="zh-CN" sz="2000" b="1" i="1"/>
            </a:p>
          </p:txBody>
        </p:sp>
      </p:grpSp>
      <p:grpSp>
        <p:nvGrpSpPr>
          <p:cNvPr id="468138" name="Group 170"/>
          <p:cNvGrpSpPr/>
          <p:nvPr/>
        </p:nvGrpSpPr>
        <p:grpSpPr bwMode="auto">
          <a:xfrm>
            <a:off x="1258888" y="3860800"/>
            <a:ext cx="7237412" cy="396875"/>
            <a:chOff x="703" y="2432"/>
            <a:chExt cx="4559" cy="250"/>
          </a:xfrm>
        </p:grpSpPr>
        <p:sp>
          <p:nvSpPr>
            <p:cNvPr id="468104" name="Rectangle 136"/>
            <p:cNvSpPr>
              <a:spLocks noChangeArrowheads="1"/>
            </p:cNvSpPr>
            <p:nvPr/>
          </p:nvSpPr>
          <p:spPr bwMode="auto">
            <a:xfrm>
              <a:off x="188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05" name="Rectangle 137"/>
            <p:cNvSpPr>
              <a:spLocks noChangeArrowheads="1"/>
            </p:cNvSpPr>
            <p:nvPr/>
          </p:nvSpPr>
          <p:spPr bwMode="auto">
            <a:xfrm>
              <a:off x="2925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v</a:t>
              </a:r>
              <a:r>
                <a:rPr lang="en-US" altLang="zh-CN" sz="2000"/>
                <a:t>]=</a:t>
              </a:r>
              <a:r>
                <a:rPr lang="en-US" altLang="zh-CN" sz="2000" i="1"/>
                <a:t>s5</a:t>
              </a:r>
              <a:endParaRPr lang="en-US" altLang="zh-CN" sz="2000" i="1"/>
            </a:p>
          </p:txBody>
        </p:sp>
        <p:sp>
          <p:nvSpPr>
            <p:cNvPr id="468106" name="Rectangle 138"/>
            <p:cNvSpPr>
              <a:spLocks noChangeArrowheads="1"/>
            </p:cNvSpPr>
            <p:nvPr/>
          </p:nvSpPr>
          <p:spPr bwMode="auto">
            <a:xfrm>
              <a:off x="703" y="243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</a:t>
              </a:r>
              <a:endParaRPr lang="en-US" altLang="zh-CN" sz="2000" b="1" i="1"/>
            </a:p>
          </p:txBody>
        </p:sp>
      </p:grpSp>
      <p:grpSp>
        <p:nvGrpSpPr>
          <p:cNvPr id="468150" name="Group 182"/>
          <p:cNvGrpSpPr/>
          <p:nvPr/>
        </p:nvGrpSpPr>
        <p:grpSpPr bwMode="auto">
          <a:xfrm>
            <a:off x="1258888" y="4113213"/>
            <a:ext cx="7416800" cy="396875"/>
            <a:chOff x="793" y="2591"/>
            <a:chExt cx="4672" cy="250"/>
          </a:xfrm>
        </p:grpSpPr>
        <p:sp>
          <p:nvSpPr>
            <p:cNvPr id="468107" name="Rectangle 139"/>
            <p:cNvSpPr>
              <a:spLocks noChangeArrowheads="1"/>
            </p:cNvSpPr>
            <p:nvPr/>
          </p:nvSpPr>
          <p:spPr bwMode="auto">
            <a:xfrm>
              <a:off x="1972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08" name="Rectangle 140"/>
            <p:cNvSpPr>
              <a:spLocks noChangeArrowheads="1"/>
            </p:cNvSpPr>
            <p:nvPr/>
          </p:nvSpPr>
          <p:spPr bwMode="auto">
            <a:xfrm>
              <a:off x="3015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5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r6,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3</a:t>
              </a:r>
              <a:endParaRPr lang="en-US" altLang="zh-CN" sz="2000" i="1"/>
            </a:p>
          </p:txBody>
        </p:sp>
        <p:sp>
          <p:nvSpPr>
            <p:cNvPr id="468109" name="Rectangle 141"/>
            <p:cNvSpPr>
              <a:spLocks noChangeArrowheads="1"/>
            </p:cNvSpPr>
            <p:nvPr/>
          </p:nvSpPr>
          <p:spPr bwMode="auto">
            <a:xfrm>
              <a:off x="793" y="2591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0 1 7 5</a:t>
              </a:r>
              <a:endParaRPr lang="en-US" altLang="zh-CN" sz="2000" b="1" i="1"/>
            </a:p>
          </p:txBody>
        </p:sp>
      </p:grpSp>
      <p:grpSp>
        <p:nvGrpSpPr>
          <p:cNvPr id="468151" name="Group 183"/>
          <p:cNvGrpSpPr/>
          <p:nvPr/>
        </p:nvGrpSpPr>
        <p:grpSpPr bwMode="auto">
          <a:xfrm>
            <a:off x="1258888" y="4400550"/>
            <a:ext cx="7561262" cy="396875"/>
            <a:chOff x="793" y="2772"/>
            <a:chExt cx="4763" cy="250"/>
          </a:xfrm>
        </p:grpSpPr>
        <p:sp>
          <p:nvSpPr>
            <p:cNvPr id="468110" name="Rectangle 142"/>
            <p:cNvSpPr>
              <a:spLocks noChangeArrowheads="1"/>
            </p:cNvSpPr>
            <p:nvPr/>
          </p:nvSpPr>
          <p:spPr bwMode="auto">
            <a:xfrm>
              <a:off x="1972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11" name="Rectangle 143"/>
            <p:cNvSpPr>
              <a:spLocks noChangeArrowheads="1"/>
            </p:cNvSpPr>
            <p:nvPr/>
          </p:nvSpPr>
          <p:spPr bwMode="auto">
            <a:xfrm>
              <a:off x="3015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3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r4,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10</a:t>
              </a:r>
              <a:endParaRPr lang="en-US" altLang="zh-CN" sz="2000" i="1"/>
            </a:p>
          </p:txBody>
        </p:sp>
        <p:sp>
          <p:nvSpPr>
            <p:cNvPr id="468112" name="Rectangle 144"/>
            <p:cNvSpPr>
              <a:spLocks noChangeArrowheads="1"/>
            </p:cNvSpPr>
            <p:nvPr/>
          </p:nvSpPr>
          <p:spPr bwMode="auto">
            <a:xfrm>
              <a:off x="793" y="277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0 1 7 3</a:t>
              </a:r>
              <a:endParaRPr lang="en-US" altLang="zh-CN" sz="2000" b="1" i="1"/>
            </a:p>
          </p:txBody>
        </p:sp>
      </p:grpSp>
      <p:grpSp>
        <p:nvGrpSpPr>
          <p:cNvPr id="468141" name="Group 173"/>
          <p:cNvGrpSpPr/>
          <p:nvPr/>
        </p:nvGrpSpPr>
        <p:grpSpPr bwMode="auto">
          <a:xfrm>
            <a:off x="1258888" y="4687888"/>
            <a:ext cx="7488237" cy="396875"/>
            <a:chOff x="703" y="2953"/>
            <a:chExt cx="4717" cy="250"/>
          </a:xfrm>
        </p:grpSpPr>
        <p:sp>
          <p:nvSpPr>
            <p:cNvPr id="468113" name="Rectangle 145"/>
            <p:cNvSpPr>
              <a:spLocks noChangeArrowheads="1"/>
            </p:cNvSpPr>
            <p:nvPr/>
          </p:nvSpPr>
          <p:spPr bwMode="auto">
            <a:xfrm>
              <a:off x="1882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14" name="Rectangle 146"/>
            <p:cNvSpPr>
              <a:spLocks noChangeArrowheads="1"/>
            </p:cNvSpPr>
            <p:nvPr/>
          </p:nvSpPr>
          <p:spPr bwMode="auto">
            <a:xfrm>
              <a:off x="2925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10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s8</a:t>
              </a:r>
              <a:endParaRPr lang="en-US" altLang="zh-CN" sz="2000" i="1"/>
            </a:p>
          </p:txBody>
        </p:sp>
        <p:sp>
          <p:nvSpPr>
            <p:cNvPr id="468115" name="Rectangle 147"/>
            <p:cNvSpPr>
              <a:spLocks noChangeArrowheads="1"/>
            </p:cNvSpPr>
            <p:nvPr/>
          </p:nvSpPr>
          <p:spPr bwMode="auto">
            <a:xfrm>
              <a:off x="703" y="2953"/>
              <a:ext cx="77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0 1 7 10</a:t>
              </a:r>
              <a:endParaRPr lang="en-US" altLang="zh-CN" sz="2000" b="1" i="1"/>
            </a:p>
          </p:txBody>
        </p:sp>
      </p:grpSp>
      <p:grpSp>
        <p:nvGrpSpPr>
          <p:cNvPr id="468142" name="Group 174"/>
          <p:cNvGrpSpPr/>
          <p:nvPr/>
        </p:nvGrpSpPr>
        <p:grpSpPr bwMode="auto">
          <a:xfrm>
            <a:off x="1258888" y="4976813"/>
            <a:ext cx="7488237" cy="396875"/>
            <a:chOff x="703" y="3135"/>
            <a:chExt cx="4717" cy="250"/>
          </a:xfrm>
        </p:grpSpPr>
        <p:sp>
          <p:nvSpPr>
            <p:cNvPr id="468116" name="Rectangle 148"/>
            <p:cNvSpPr>
              <a:spLocks noChangeArrowheads="1"/>
            </p:cNvSpPr>
            <p:nvPr/>
          </p:nvSpPr>
          <p:spPr bwMode="auto">
            <a:xfrm>
              <a:off x="188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468117" name="Rectangle 149"/>
            <p:cNvSpPr>
              <a:spLocks noChangeArrowheads="1"/>
            </p:cNvSpPr>
            <p:nvPr/>
          </p:nvSpPr>
          <p:spPr bwMode="auto">
            <a:xfrm>
              <a:off x="2925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8</a:t>
              </a:r>
              <a:r>
                <a:rPr lang="en-US" altLang="zh-CN" sz="2000"/>
                <a:t>,</a:t>
              </a:r>
              <a:r>
                <a:rPr lang="en-US" altLang="zh-CN" sz="2000" i="1">
                  <a:sym typeface="Symbol" panose="05050102010706020507" pitchFamily="18" charset="2"/>
                </a:rPr>
                <a:t>d</a:t>
              </a:r>
              <a:r>
                <a:rPr lang="en-US" altLang="zh-CN" sz="2000"/>
                <a:t>]=</a:t>
              </a:r>
              <a:r>
                <a:rPr lang="en-US" altLang="zh-CN" sz="2000" i="1"/>
                <a:t>s6</a:t>
              </a:r>
              <a:endParaRPr lang="en-US" altLang="zh-CN" sz="2000" i="1"/>
            </a:p>
          </p:txBody>
        </p:sp>
        <p:sp>
          <p:nvSpPr>
            <p:cNvPr id="468118" name="Rectangle 150"/>
            <p:cNvSpPr>
              <a:spLocks noChangeArrowheads="1"/>
            </p:cNvSpPr>
            <p:nvPr/>
          </p:nvSpPr>
          <p:spPr bwMode="auto">
            <a:xfrm>
              <a:off x="703" y="3135"/>
              <a:ext cx="953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0 1 7 10 8</a:t>
              </a:r>
              <a:endParaRPr lang="en-US" altLang="zh-CN" sz="2000" b="1" i="1"/>
            </a:p>
          </p:txBody>
        </p:sp>
      </p:grpSp>
      <p:grpSp>
        <p:nvGrpSpPr>
          <p:cNvPr id="468152" name="Group 184"/>
          <p:cNvGrpSpPr/>
          <p:nvPr/>
        </p:nvGrpSpPr>
        <p:grpSpPr bwMode="auto">
          <a:xfrm>
            <a:off x="1258888" y="5264150"/>
            <a:ext cx="7634287" cy="396875"/>
            <a:chOff x="793" y="3316"/>
            <a:chExt cx="4809" cy="250"/>
          </a:xfrm>
        </p:grpSpPr>
        <p:sp>
          <p:nvSpPr>
            <p:cNvPr id="468119" name="Rectangle 151"/>
            <p:cNvSpPr>
              <a:spLocks noChangeArrowheads="1"/>
            </p:cNvSpPr>
            <p:nvPr/>
          </p:nvSpPr>
          <p:spPr bwMode="auto">
            <a:xfrm>
              <a:off x="1972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468120" name="Rectangle 152"/>
            <p:cNvSpPr>
              <a:spLocks noChangeArrowheads="1"/>
            </p:cNvSpPr>
            <p:nvPr/>
          </p:nvSpPr>
          <p:spPr bwMode="auto">
            <a:xfrm>
              <a:off x="3015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6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r7,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8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11</a:t>
              </a:r>
              <a:endParaRPr lang="en-US" altLang="zh-CN" sz="2000" i="1"/>
            </a:p>
          </p:txBody>
        </p:sp>
        <p:sp>
          <p:nvSpPr>
            <p:cNvPr id="468121" name="Rectangle 153"/>
            <p:cNvSpPr>
              <a:spLocks noChangeArrowheads="1"/>
            </p:cNvSpPr>
            <p:nvPr/>
          </p:nvSpPr>
          <p:spPr bwMode="auto">
            <a:xfrm>
              <a:off x="793" y="3316"/>
              <a:ext cx="1043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0 1 7 10 8 6</a:t>
              </a:r>
              <a:endParaRPr lang="en-US" altLang="zh-CN" sz="2000" b="1" i="1"/>
            </a:p>
          </p:txBody>
        </p:sp>
      </p:grpSp>
      <p:grpSp>
        <p:nvGrpSpPr>
          <p:cNvPr id="468153" name="Group 185"/>
          <p:cNvGrpSpPr/>
          <p:nvPr/>
        </p:nvGrpSpPr>
        <p:grpSpPr bwMode="auto">
          <a:xfrm>
            <a:off x="1258888" y="5553075"/>
            <a:ext cx="7705725" cy="396875"/>
            <a:chOff x="793" y="3498"/>
            <a:chExt cx="4854" cy="250"/>
          </a:xfrm>
        </p:grpSpPr>
        <p:sp>
          <p:nvSpPr>
            <p:cNvPr id="468122" name="Rectangle 154"/>
            <p:cNvSpPr>
              <a:spLocks noChangeArrowheads="1"/>
            </p:cNvSpPr>
            <p:nvPr/>
          </p:nvSpPr>
          <p:spPr bwMode="auto">
            <a:xfrm>
              <a:off x="1972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468123" name="Rectangle 155"/>
            <p:cNvSpPr>
              <a:spLocks noChangeArrowheads="1"/>
            </p:cNvSpPr>
            <p:nvPr/>
          </p:nvSpPr>
          <p:spPr bwMode="auto">
            <a:xfrm>
              <a:off x="3015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11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r3,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10</a:t>
              </a:r>
              <a:endParaRPr lang="en-US" altLang="zh-CN" sz="2000" i="1"/>
            </a:p>
          </p:txBody>
        </p:sp>
        <p:sp>
          <p:nvSpPr>
            <p:cNvPr id="468124" name="Rectangle 156"/>
            <p:cNvSpPr>
              <a:spLocks noChangeArrowheads="1"/>
            </p:cNvSpPr>
            <p:nvPr/>
          </p:nvSpPr>
          <p:spPr bwMode="auto">
            <a:xfrm>
              <a:off x="793" y="3498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0 1 7 10 8 11</a:t>
              </a:r>
              <a:endParaRPr lang="en-US" altLang="zh-CN" sz="2000" b="1" i="1"/>
            </a:p>
          </p:txBody>
        </p:sp>
      </p:grpSp>
      <p:grpSp>
        <p:nvGrpSpPr>
          <p:cNvPr id="468154" name="Group 186"/>
          <p:cNvGrpSpPr/>
          <p:nvPr/>
        </p:nvGrpSpPr>
        <p:grpSpPr bwMode="auto">
          <a:xfrm>
            <a:off x="1258888" y="5840413"/>
            <a:ext cx="7634287" cy="396875"/>
            <a:chOff x="793" y="3679"/>
            <a:chExt cx="4809" cy="250"/>
          </a:xfrm>
        </p:grpSpPr>
        <p:sp>
          <p:nvSpPr>
            <p:cNvPr id="468125" name="Rectangle 157"/>
            <p:cNvSpPr>
              <a:spLocks noChangeArrowheads="1"/>
            </p:cNvSpPr>
            <p:nvPr/>
          </p:nvSpPr>
          <p:spPr bwMode="auto">
            <a:xfrm>
              <a:off x="1972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468126" name="Rectangle 158"/>
            <p:cNvSpPr>
              <a:spLocks noChangeArrowheads="1"/>
            </p:cNvSpPr>
            <p:nvPr/>
          </p:nvSpPr>
          <p:spPr bwMode="auto">
            <a:xfrm>
              <a:off x="3015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10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r1,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E</a:t>
              </a:r>
              <a:r>
                <a:rPr lang="en-US" altLang="zh-CN" sz="2000"/>
                <a:t>]=</a:t>
              </a:r>
              <a:r>
                <a:rPr lang="en-US" altLang="zh-CN" sz="2000" i="1"/>
                <a:t>1</a:t>
              </a:r>
              <a:endParaRPr lang="en-US" altLang="zh-CN" sz="2000" i="1"/>
            </a:p>
          </p:txBody>
        </p:sp>
        <p:sp>
          <p:nvSpPr>
            <p:cNvPr id="468127" name="Rectangle 159"/>
            <p:cNvSpPr>
              <a:spLocks noChangeArrowheads="1"/>
            </p:cNvSpPr>
            <p:nvPr/>
          </p:nvSpPr>
          <p:spPr bwMode="auto">
            <a:xfrm>
              <a:off x="793" y="3679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0 1 7 10</a:t>
              </a:r>
              <a:endParaRPr lang="en-US" altLang="zh-CN" sz="2000" b="1" i="1"/>
            </a:p>
          </p:txBody>
        </p:sp>
      </p:grpSp>
      <p:grpSp>
        <p:nvGrpSpPr>
          <p:cNvPr id="468146" name="Group 178"/>
          <p:cNvGrpSpPr/>
          <p:nvPr/>
        </p:nvGrpSpPr>
        <p:grpSpPr bwMode="auto">
          <a:xfrm>
            <a:off x="1258888" y="6127750"/>
            <a:ext cx="7488237" cy="396875"/>
            <a:chOff x="703" y="3860"/>
            <a:chExt cx="4717" cy="250"/>
          </a:xfrm>
        </p:grpSpPr>
        <p:sp>
          <p:nvSpPr>
            <p:cNvPr id="468128" name="Rectangle 160"/>
            <p:cNvSpPr>
              <a:spLocks noChangeArrowheads="1"/>
            </p:cNvSpPr>
            <p:nvPr/>
          </p:nvSpPr>
          <p:spPr bwMode="auto">
            <a:xfrm>
              <a:off x="1882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468129" name="Rectangle 161"/>
            <p:cNvSpPr>
              <a:spLocks noChangeArrowheads="1"/>
            </p:cNvSpPr>
            <p:nvPr/>
          </p:nvSpPr>
          <p:spPr bwMode="auto">
            <a:xfrm>
              <a:off x="2925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>
                  <a:sym typeface="Symbol" panose="05050102010706020507" pitchFamily="18" charset="2"/>
                </a:rPr>
                <a:t>acc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68130" name="Rectangle 162"/>
            <p:cNvSpPr>
              <a:spLocks noChangeArrowheads="1"/>
            </p:cNvSpPr>
            <p:nvPr/>
          </p:nvSpPr>
          <p:spPr bwMode="auto">
            <a:xfrm>
              <a:off x="703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0 1</a:t>
              </a:r>
              <a:endParaRPr lang="en-US" altLang="zh-CN" sz="2000" b="1" i="1"/>
            </a:p>
          </p:txBody>
        </p:sp>
      </p:grpSp>
      <p:sp>
        <p:nvSpPr>
          <p:cNvPr id="468131" name="Text Box 163"/>
          <p:cNvSpPr txBox="1">
            <a:spLocks noChangeArrowheads="1"/>
          </p:cNvSpPr>
          <p:nvPr/>
        </p:nvSpPr>
        <p:spPr bwMode="auto">
          <a:xfrm>
            <a:off x="755650" y="1052513"/>
            <a:ext cx="3455988" cy="1128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/>
              <a:t>LR </a:t>
            </a:r>
            <a:r>
              <a:rPr lang="zh-CN" altLang="en-US" sz="2800" b="1">
                <a:latin typeface="楷体_GB2312" pitchFamily="49" charset="-122"/>
              </a:rPr>
              <a:t>分析过程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000" b="1">
                <a:solidFill>
                  <a:srgbClr val="800080"/>
                </a:solidFill>
              </a:rPr>
              <a:t> </a:t>
            </a: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r>
              <a:rPr kumimoji="0" lang="en-US" altLang="zh-CN" sz="2000" i="1">
                <a:sym typeface="Symbol" panose="05050102010706020507" pitchFamily="18" charset="2"/>
              </a:rPr>
              <a:t>G</a:t>
            </a:r>
            <a:r>
              <a:rPr kumimoji="0" lang="en-US" altLang="zh-CN" sz="2000"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ym typeface="Symbol" panose="05050102010706020507" pitchFamily="18" charset="2"/>
              </a:rPr>
              <a:t>E</a:t>
            </a:r>
            <a:r>
              <a:rPr kumimoji="0" lang="en-US" altLang="zh-CN" sz="2000">
                <a:sym typeface="Symbol" panose="05050102010706020507" pitchFamily="18" charset="2"/>
              </a:rPr>
              <a:t>]</a:t>
            </a:r>
            <a:r>
              <a:rPr lang="en-US" altLang="zh-CN" sz="2000"/>
              <a:t> </a:t>
            </a:r>
            <a:endParaRPr lang="en-US" altLang="zh-CN" sz="200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000">
                <a:solidFill>
                  <a:srgbClr val="800080"/>
                </a:solidFill>
              </a:rPr>
              <a:t>  </a:t>
            </a:r>
            <a:r>
              <a:rPr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输入串： </a:t>
            </a:r>
            <a:r>
              <a:rPr lang="en-US" altLang="zh-CN" sz="2000" b="1" i="1"/>
              <a:t>v </a:t>
            </a:r>
            <a:r>
              <a:rPr lang="en-US" altLang="zh-CN" sz="2000">
                <a:sym typeface="Symbol" panose="05050102010706020507" pitchFamily="18" charset="2"/>
              </a:rPr>
              <a:t>+ </a:t>
            </a:r>
            <a:r>
              <a:rPr lang="en-US" altLang="zh-CN" sz="2000" b="1" i="1"/>
              <a:t>v</a:t>
            </a:r>
            <a:r>
              <a:rPr lang="en-US" altLang="zh-CN" sz="2000" b="1">
                <a:sym typeface="Symbol" panose="05050102010706020507" pitchFamily="18" charset="2"/>
              </a:rPr>
              <a:t>  </a:t>
            </a:r>
            <a:r>
              <a:rPr lang="en-US" altLang="zh-CN" sz="2000" b="1" i="1"/>
              <a:t>d</a:t>
            </a:r>
            <a:r>
              <a:rPr lang="en-US" altLang="zh-CN" sz="2000"/>
              <a:t> </a:t>
            </a:r>
            <a:endParaRPr lang="en-US" altLang="zh-CN" sz="2000"/>
          </a:p>
        </p:txBody>
      </p:sp>
      <p:sp>
        <p:nvSpPr>
          <p:cNvPr id="468132" name="Text Box 164"/>
          <p:cNvSpPr txBox="1">
            <a:spLocks noChangeArrowheads="1"/>
          </p:cNvSpPr>
          <p:nvPr/>
        </p:nvSpPr>
        <p:spPr bwMode="auto">
          <a:xfrm>
            <a:off x="4140200" y="1125538"/>
            <a:ext cx="47529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E+T</a:t>
            </a:r>
            <a:r>
              <a:rPr lang="en-US" altLang="zh-CN" sz="2000">
                <a:sym typeface="Symbol" panose="05050102010706020507" pitchFamily="18" charset="2"/>
              </a:rPr>
              <a:t>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ym typeface="Symbol" panose="05050102010706020507" pitchFamily="18" charset="2"/>
              </a:rPr>
              <a:t>F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(E)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v</a:t>
            </a:r>
            <a:r>
              <a:rPr lang="en-US" altLang="zh-CN" sz="2000"/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7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6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6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6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6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带符号栈的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分析模型</a:t>
            </a:r>
            <a:endParaRPr lang="zh-CN" altLang="en-US" sz="10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4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37232" y="267370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2611" y="2335995"/>
            <a:ext cx="4538777" cy="296521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51133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带符号栈的 </a:t>
            </a:r>
            <a:r>
              <a:rPr lang="en-US" altLang="zh-CN" sz="3200">
                <a:solidFill>
                  <a:srgbClr val="800080"/>
                </a:solidFill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53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35496" y="267370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971550" y="1844675"/>
            <a:ext cx="7921625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b="1"/>
              <a:t>置 </a:t>
            </a:r>
            <a:r>
              <a:rPr lang="en-US" altLang="en-US" b="1" i="1">
                <a:latin typeface="Times New Roman" panose="02020603050405020304" pitchFamily="18" charset="0"/>
              </a:rPr>
              <a:t>i</a:t>
            </a:r>
            <a:r>
              <a:rPr lang="en-US" altLang="en-US" b="1" i="1"/>
              <a:t>p</a:t>
            </a:r>
            <a:r>
              <a:rPr lang="en-US" altLang="zh-CN"/>
              <a:t> </a:t>
            </a:r>
            <a:r>
              <a:rPr lang="zh-CN" altLang="en-US" b="1"/>
              <a:t>指向输入串 </a:t>
            </a:r>
            <a:r>
              <a:rPr lang="en-US" altLang="zh-CN" b="1" i="1"/>
              <a:t>w</a:t>
            </a:r>
            <a:r>
              <a:rPr lang="en-US" altLang="zh-CN" b="1"/>
              <a:t> </a:t>
            </a:r>
            <a:r>
              <a:rPr lang="zh-CN" altLang="en-US" b="1"/>
              <a:t>的首符号，置状态栈顶为 </a:t>
            </a:r>
            <a:r>
              <a:rPr lang="en-US" altLang="zh-CN" i="1"/>
              <a:t>0</a:t>
            </a:r>
            <a:r>
              <a:rPr lang="zh-CN" altLang="en-US" i="1"/>
              <a:t>，</a:t>
            </a:r>
            <a:r>
              <a:rPr lang="zh-CN" altLang="en-US" b="1"/>
              <a:t>状态栈顶为 </a:t>
            </a:r>
            <a:r>
              <a:rPr lang="en-US" altLang="zh-CN" i="1"/>
              <a:t>#</a:t>
            </a:r>
            <a:r>
              <a:rPr lang="zh-CN" altLang="en-US" i="1"/>
              <a:t>，</a:t>
            </a:r>
            <a:r>
              <a:rPr lang="zh-CN" altLang="en-US" b="1"/>
              <a:t>令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b="1"/>
              <a:t>为栈顶状态，</a:t>
            </a:r>
            <a:r>
              <a:rPr lang="en-US" altLang="zh-CN"/>
              <a:t>a </a:t>
            </a:r>
            <a:r>
              <a:rPr lang="zh-CN" altLang="en-US" b="1"/>
              <a:t>是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/>
              <a:t>p</a:t>
            </a:r>
            <a:r>
              <a:rPr lang="en-US" altLang="zh-CN" i="1"/>
              <a:t> </a:t>
            </a:r>
            <a:r>
              <a:rPr lang="zh-CN" altLang="en-US" b="1"/>
              <a:t>指向的符号，重复如下步骤：</a:t>
            </a:r>
            <a:endParaRPr lang="zh-CN" altLang="en-US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00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/>
              <a:t>if  ( ACTION[</a:t>
            </a:r>
            <a:r>
              <a:rPr lang="en-US" altLang="zh-CN" sz="2000" b="1" i="1">
                <a:latin typeface="Times New Roman" panose="02020603050405020304" pitchFamily="18" charset="0"/>
              </a:rPr>
              <a:t>i</a:t>
            </a:r>
            <a:r>
              <a:rPr lang="en-US" altLang="zh-CN" sz="2000"/>
              <a:t>,a]=</a:t>
            </a:r>
            <a:r>
              <a:rPr lang="en-US" altLang="zh-CN" sz="2000" b="1" i="1"/>
              <a:t>sj </a:t>
            </a:r>
            <a:r>
              <a:rPr lang="en-US" altLang="zh-CN" sz="2000"/>
              <a:t>) {</a:t>
            </a:r>
            <a:endParaRPr lang="en-US" altLang="zh-CN" sz="2000" baseline="-2500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/>
              <a:t>       </a:t>
            </a:r>
            <a:r>
              <a:rPr lang="en-US" altLang="zh-CN" sz="2000"/>
              <a:t>PUSH  </a:t>
            </a:r>
            <a:r>
              <a:rPr lang="en-US" altLang="zh-CN" sz="2000" b="1" i="1"/>
              <a:t>j</a:t>
            </a:r>
            <a:r>
              <a:rPr lang="zh-CN" altLang="en-US" sz="2000" b="1" i="1"/>
              <a:t>，</a:t>
            </a:r>
            <a:r>
              <a:rPr lang="en-US" altLang="zh-CN" sz="2000"/>
              <a:t>a</a:t>
            </a:r>
            <a:r>
              <a:rPr lang="en-US" altLang="zh-CN" sz="2000" b="1">
                <a:latin typeface="楷体_GB2312" pitchFamily="49" charset="-122"/>
              </a:rPr>
              <a:t>;</a:t>
            </a:r>
            <a:r>
              <a:rPr lang="en-US" altLang="zh-CN" sz="2000" b="1"/>
              <a:t> </a:t>
            </a:r>
            <a:r>
              <a:rPr lang="en-US" altLang="zh-CN" sz="2000" b="1" i="1"/>
              <a:t> /*</a:t>
            </a:r>
            <a:r>
              <a:rPr lang="zh-CN" altLang="en-US" sz="2000" b="1"/>
              <a:t>进栈*</a:t>
            </a:r>
            <a:r>
              <a:rPr lang="en-US" altLang="zh-CN" sz="2000" b="1"/>
              <a:t>/</a:t>
            </a:r>
            <a:r>
              <a:rPr lang="en-US" altLang="zh-CN" sz="2000"/>
              <a:t>      </a:t>
            </a:r>
            <a:r>
              <a:rPr lang="en-US" altLang="zh-CN" sz="2000" b="1"/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i</a:t>
            </a:r>
            <a:r>
              <a:rPr lang="en-US" altLang="zh-CN" sz="2000" b="1" i="1"/>
              <a:t>p</a:t>
            </a:r>
            <a:r>
              <a:rPr lang="en-US" altLang="zh-CN" sz="2000"/>
              <a:t>  </a:t>
            </a:r>
            <a:r>
              <a:rPr lang="zh-CN" altLang="en-US" sz="2000" b="1"/>
              <a:t>前进 ；</a:t>
            </a:r>
            <a:r>
              <a:rPr lang="en-US" altLang="zh-CN" sz="2000" b="1"/>
              <a:t>/*</a:t>
            </a:r>
            <a:r>
              <a:rPr lang="zh-CN" altLang="en-US" sz="2000" b="1"/>
              <a:t>指向下一输入符号*</a:t>
            </a:r>
            <a:r>
              <a:rPr lang="en-US" altLang="zh-CN" sz="2000" b="1"/>
              <a:t>/</a:t>
            </a:r>
            <a:endParaRPr lang="en-US" altLang="zh-CN" sz="2000" b="1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/>
              <a:t>}</a:t>
            </a:r>
            <a:endParaRPr lang="en-US" altLang="zh-CN" sz="200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/>
              <a:t>else if </a:t>
            </a:r>
            <a:r>
              <a:rPr lang="zh-CN" altLang="en-US" sz="2000" b="1"/>
              <a:t>（</a:t>
            </a:r>
            <a:r>
              <a:rPr lang="en-US" altLang="zh-CN" sz="2000"/>
              <a:t>ACTION[</a:t>
            </a:r>
            <a:r>
              <a:rPr lang="en-US" altLang="zh-CN" sz="2000" b="1" i="1">
                <a:latin typeface="Times New Roman" panose="02020603050405020304" pitchFamily="18" charset="0"/>
              </a:rPr>
              <a:t>i</a:t>
            </a:r>
            <a:r>
              <a:rPr lang="en-US" altLang="zh-CN" sz="2000"/>
              <a:t>,a]=</a:t>
            </a:r>
            <a:r>
              <a:rPr lang="en-US" altLang="zh-CN" sz="2000" b="1" i="1"/>
              <a:t>rj </a:t>
            </a:r>
            <a:r>
              <a:rPr lang="en-US" altLang="zh-CN" sz="2000"/>
              <a:t>)  {    </a:t>
            </a:r>
            <a:r>
              <a:rPr lang="en-US" altLang="zh-CN" sz="2000" baseline="-25000"/>
              <a:t>   </a:t>
            </a:r>
            <a:r>
              <a:rPr lang="en-US" altLang="zh-CN" sz="2000" b="1"/>
              <a:t>/*</a:t>
            </a:r>
            <a:r>
              <a:rPr lang="zh-CN" altLang="en-US" sz="2000" b="1"/>
              <a:t>第 </a:t>
            </a:r>
            <a:r>
              <a:rPr lang="en-US" altLang="zh-CN" sz="2000" b="1" i="1"/>
              <a:t>j </a:t>
            </a:r>
            <a:r>
              <a:rPr lang="zh-CN" altLang="en-US" sz="2000" b="1"/>
              <a:t>条产生式为 </a:t>
            </a:r>
            <a:r>
              <a:rPr lang="en-US" altLang="zh-CN" sz="2000" b="1" i="1"/>
              <a:t>A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sym typeface="Symbol" panose="05050102010706020507" pitchFamily="18" charset="2"/>
              </a:rPr>
              <a:t> </a:t>
            </a:r>
            <a:r>
              <a:rPr lang="en-US" altLang="zh-CN" sz="2000" b="1">
                <a:sym typeface="Symbol" panose="05050102010706020507" pitchFamily="18" charset="2"/>
              </a:rPr>
              <a:t>*/</a:t>
            </a:r>
            <a:endParaRPr lang="en-US" altLang="zh-CN" sz="2000" b="1"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/>
              <a:t>POP  | </a:t>
            </a:r>
            <a:r>
              <a:rPr lang="en-US" altLang="zh-CN" sz="2000" b="1" i="1">
                <a:sym typeface="Symbol" panose="05050102010706020507" pitchFamily="18" charset="2"/>
              </a:rPr>
              <a:t> </a:t>
            </a:r>
            <a:r>
              <a:rPr lang="en-US" altLang="zh-CN" sz="2000">
                <a:sym typeface="Symbol" panose="05050102010706020507" pitchFamily="18" charset="2"/>
              </a:rPr>
              <a:t>| 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zh-CN" altLang="en-US" sz="2000" b="1">
                <a:sym typeface="Symbol" panose="05050102010706020507" pitchFamily="18" charset="2"/>
              </a:rPr>
              <a:t>项</a:t>
            </a:r>
            <a:r>
              <a:rPr lang="en-US" altLang="zh-CN" sz="2000" b="1">
                <a:latin typeface="楷体_GB2312" pitchFamily="49" charset="-122"/>
                <a:sym typeface="Symbol" panose="05050102010706020507" pitchFamily="18" charset="2"/>
              </a:rPr>
              <a:t>; </a:t>
            </a:r>
            <a:r>
              <a:rPr lang="en-US" altLang="zh-CN" sz="2000" b="1" i="1"/>
              <a:t>/*</a:t>
            </a:r>
            <a:r>
              <a:rPr lang="zh-CN" altLang="en-US" sz="2000" b="1"/>
              <a:t>位于两个栈顶部的 </a:t>
            </a:r>
            <a:r>
              <a:rPr lang="en-US" altLang="zh-CN" sz="2000"/>
              <a:t>| </a:t>
            </a:r>
            <a:r>
              <a:rPr lang="en-US" altLang="zh-CN" sz="2000" b="1" i="1">
                <a:sym typeface="Symbol" panose="05050102010706020507" pitchFamily="18" charset="2"/>
              </a:rPr>
              <a:t> </a:t>
            </a:r>
            <a:r>
              <a:rPr lang="en-US" altLang="zh-CN" sz="2000">
                <a:sym typeface="Symbol" panose="05050102010706020507" pitchFamily="18" charset="2"/>
              </a:rPr>
              <a:t>| </a:t>
            </a:r>
            <a:r>
              <a:rPr lang="zh-CN" altLang="en-US" sz="2000" b="1"/>
              <a:t>个元素退栈*</a:t>
            </a:r>
            <a:r>
              <a:rPr lang="en-US" altLang="zh-CN" sz="2000" b="1"/>
              <a:t>/</a:t>
            </a:r>
            <a:endParaRPr lang="en-US" altLang="zh-CN" sz="2000" b="1">
              <a:latin typeface="楷体_GB2312" pitchFamily="49" charset="-122"/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>
                <a:sym typeface="Symbol" panose="05050102010706020507" pitchFamily="18" charset="2"/>
              </a:rPr>
              <a:t>令当前状态栈顶为 </a:t>
            </a:r>
            <a:r>
              <a:rPr lang="en-US" altLang="zh-CN" sz="2000" i="1">
                <a:sym typeface="Symbol" panose="05050102010706020507" pitchFamily="18" charset="2"/>
              </a:rPr>
              <a:t>k</a:t>
            </a:r>
            <a:r>
              <a:rPr lang="zh-CN" altLang="en-US" sz="2000">
                <a:sym typeface="Symbol" panose="05050102010706020507" pitchFamily="18" charset="2"/>
              </a:rPr>
              <a:t>；</a:t>
            </a:r>
            <a:r>
              <a:rPr lang="zh-CN" altLang="en-US" sz="2000" b="1">
                <a:sym typeface="Symbol" panose="05050102010706020507" pitchFamily="18" charset="2"/>
              </a:rPr>
              <a:t> </a:t>
            </a:r>
            <a:r>
              <a:rPr lang="en-US" altLang="zh-CN" sz="2000"/>
              <a:t>PUSH</a:t>
            </a:r>
            <a:r>
              <a:rPr lang="en-US" altLang="zh-CN" sz="2000">
                <a:sym typeface="Symbol" panose="05050102010706020507" pitchFamily="18" charset="2"/>
              </a:rPr>
              <a:t>  GOTO[</a:t>
            </a:r>
            <a:r>
              <a:rPr lang="en-US" altLang="zh-CN" sz="2000" i="1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,A]</a:t>
            </a:r>
            <a:r>
              <a:rPr lang="zh-CN" altLang="en-US" sz="2000" b="1">
                <a:sym typeface="Symbol" panose="05050102010706020507" pitchFamily="18" charset="2"/>
              </a:rPr>
              <a:t>， </a:t>
            </a:r>
            <a:r>
              <a:rPr lang="en-US" altLang="zh-CN" sz="2000" b="1" i="1"/>
              <a:t>A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；</a:t>
            </a:r>
            <a:endParaRPr lang="zh-CN" altLang="en-US" sz="2000"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/>
              <a:t>}</a:t>
            </a:r>
            <a:endParaRPr lang="en-US" altLang="zh-CN" sz="2000"/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/>
              <a:t>else if  </a:t>
            </a:r>
            <a:r>
              <a:rPr lang="zh-CN" altLang="en-US" sz="2000" b="1"/>
              <a:t>（</a:t>
            </a:r>
            <a:r>
              <a:rPr lang="en-US" altLang="zh-CN" sz="2000"/>
              <a:t>ACTION[</a:t>
            </a:r>
            <a:r>
              <a:rPr lang="en-US" altLang="zh-CN" sz="1800" b="1" i="1">
                <a:latin typeface="Times New Roman" panose="02020603050405020304" pitchFamily="18" charset="0"/>
              </a:rPr>
              <a:t>i</a:t>
            </a:r>
            <a:r>
              <a:rPr lang="en-US" altLang="zh-CN" sz="2000"/>
              <a:t>,a]=acc ) </a:t>
            </a:r>
            <a:r>
              <a:rPr lang="en-US" altLang="zh-CN"/>
              <a:t> </a:t>
            </a:r>
            <a:r>
              <a:rPr lang="en-US" altLang="zh-CN" sz="2000"/>
              <a:t>return</a:t>
            </a:r>
            <a:r>
              <a:rPr lang="zh-CN" altLang="en-US" sz="2000"/>
              <a:t>； </a:t>
            </a:r>
            <a:r>
              <a:rPr lang="en-US" altLang="zh-CN" sz="2000" b="1"/>
              <a:t>/*</a:t>
            </a:r>
            <a:r>
              <a:rPr lang="zh-CN" altLang="zh-CN" sz="2000" b="1"/>
              <a:t>成功</a:t>
            </a:r>
            <a:r>
              <a:rPr lang="zh-CN" altLang="en-US" sz="2000" b="1"/>
              <a:t>*</a:t>
            </a:r>
            <a:r>
              <a:rPr lang="en-US" altLang="zh-CN" sz="2000" b="1"/>
              <a:t>/</a:t>
            </a:r>
            <a:endParaRPr lang="en-US" altLang="zh-CN" sz="2000" b="1"/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/>
              <a:t> else  error</a:t>
            </a:r>
            <a:r>
              <a:rPr lang="zh-CN" altLang="en-US" sz="2000" b="1"/>
              <a:t>；    </a:t>
            </a:r>
            <a:r>
              <a:rPr lang="en-US" altLang="zh-CN" sz="2000" b="1"/>
              <a:t>/*</a:t>
            </a:r>
            <a:r>
              <a:rPr lang="zh-CN" altLang="zh-CN" sz="2000" b="1"/>
              <a:t>报错</a:t>
            </a:r>
            <a:r>
              <a:rPr lang="en-US" altLang="zh-CN" sz="2000" b="1"/>
              <a:t>/</a:t>
            </a:r>
            <a:r>
              <a:rPr lang="zh-CN" altLang="en-US" sz="2000" b="1"/>
              <a:t>错误恢复*</a:t>
            </a:r>
            <a:r>
              <a:rPr lang="en-US" altLang="zh-CN" sz="2000" b="1"/>
              <a:t>/</a:t>
            </a:r>
            <a:endParaRPr lang="en-US" altLang="zh-CN" sz="2000" b="1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11188" y="2636838"/>
            <a:ext cx="82089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1403350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分析栈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3276600" y="2205038"/>
            <a:ext cx="17287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余留输入串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6011863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分析动作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3348038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 flipH="1">
            <a:off x="4932363" y="2276475"/>
            <a:ext cx="36512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26411" name="Group 75"/>
          <p:cNvGrpSpPr/>
          <p:nvPr/>
        </p:nvGrpSpPr>
        <p:grpSpPr bwMode="auto">
          <a:xfrm>
            <a:off x="684213" y="2565400"/>
            <a:ext cx="8135937" cy="396875"/>
            <a:chOff x="431" y="1616"/>
            <a:chExt cx="5125" cy="250"/>
          </a:xfrm>
        </p:grpSpPr>
        <p:sp>
          <p:nvSpPr>
            <p:cNvPr id="526352" name="Rectangle 16"/>
            <p:cNvSpPr>
              <a:spLocks noChangeArrowheads="1"/>
            </p:cNvSpPr>
            <p:nvPr/>
          </p:nvSpPr>
          <p:spPr bwMode="auto">
            <a:xfrm>
              <a:off x="431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</a:t>
              </a:r>
              <a:endParaRPr lang="en-US" altLang="zh-CN" sz="2000" b="1" i="1"/>
            </a:p>
          </p:txBody>
        </p:sp>
        <p:sp>
          <p:nvSpPr>
            <p:cNvPr id="526353" name="Rectangle 17"/>
            <p:cNvSpPr>
              <a:spLocks noChangeArrowheads="1"/>
            </p:cNvSpPr>
            <p:nvPr/>
          </p:nvSpPr>
          <p:spPr bwMode="auto">
            <a:xfrm>
              <a:off x="2132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v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54" name="Rectangle 18"/>
            <p:cNvSpPr>
              <a:spLocks noChangeArrowheads="1"/>
            </p:cNvSpPr>
            <p:nvPr/>
          </p:nvSpPr>
          <p:spPr bwMode="auto">
            <a:xfrm>
              <a:off x="3106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v</a:t>
              </a:r>
              <a:r>
                <a:rPr lang="en-US" altLang="zh-CN" sz="2000"/>
                <a:t>]=</a:t>
              </a:r>
              <a:r>
                <a:rPr lang="en-US" altLang="zh-CN" sz="2000" i="1"/>
                <a:t>s5</a:t>
              </a:r>
              <a:endParaRPr lang="en-US" altLang="zh-CN" sz="2000"/>
            </a:p>
          </p:txBody>
        </p:sp>
      </p:grpSp>
      <p:grpSp>
        <p:nvGrpSpPr>
          <p:cNvPr id="526412" name="Group 76"/>
          <p:cNvGrpSpPr/>
          <p:nvPr/>
        </p:nvGrpSpPr>
        <p:grpSpPr bwMode="auto">
          <a:xfrm>
            <a:off x="684213" y="2852738"/>
            <a:ext cx="8135937" cy="396875"/>
            <a:chOff x="431" y="1797"/>
            <a:chExt cx="5125" cy="250"/>
          </a:xfrm>
        </p:grpSpPr>
        <p:sp>
          <p:nvSpPr>
            <p:cNvPr id="526356" name="Rectangle 20"/>
            <p:cNvSpPr>
              <a:spLocks noChangeArrowheads="1"/>
            </p:cNvSpPr>
            <p:nvPr/>
          </p:nvSpPr>
          <p:spPr bwMode="auto">
            <a:xfrm>
              <a:off x="2154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3106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5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r6,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3</a:t>
              </a:r>
              <a:endParaRPr lang="en-US" altLang="zh-CN" sz="2000" i="1"/>
            </a:p>
          </p:txBody>
        </p:sp>
        <p:sp>
          <p:nvSpPr>
            <p:cNvPr id="526358" name="Rectangle 22"/>
            <p:cNvSpPr>
              <a:spLocks noChangeArrowheads="1"/>
            </p:cNvSpPr>
            <p:nvPr/>
          </p:nvSpPr>
          <p:spPr bwMode="auto">
            <a:xfrm>
              <a:off x="431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5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v</a:t>
              </a:r>
              <a:endParaRPr lang="en-US" altLang="zh-CN" sz="2000" i="1"/>
            </a:p>
          </p:txBody>
        </p:sp>
      </p:grpSp>
      <p:grpSp>
        <p:nvGrpSpPr>
          <p:cNvPr id="526413" name="Group 77"/>
          <p:cNvGrpSpPr/>
          <p:nvPr/>
        </p:nvGrpSpPr>
        <p:grpSpPr bwMode="auto">
          <a:xfrm>
            <a:off x="684213" y="3105150"/>
            <a:ext cx="8135937" cy="396875"/>
            <a:chOff x="431" y="1956"/>
            <a:chExt cx="5125" cy="250"/>
          </a:xfrm>
        </p:grpSpPr>
        <p:sp>
          <p:nvSpPr>
            <p:cNvPr id="526360" name="Rectangle 24"/>
            <p:cNvSpPr>
              <a:spLocks noChangeArrowheads="1"/>
            </p:cNvSpPr>
            <p:nvPr/>
          </p:nvSpPr>
          <p:spPr bwMode="auto">
            <a:xfrm>
              <a:off x="2154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61" name="Rectangle 25"/>
            <p:cNvSpPr>
              <a:spLocks noChangeArrowheads="1"/>
            </p:cNvSpPr>
            <p:nvPr/>
          </p:nvSpPr>
          <p:spPr bwMode="auto">
            <a:xfrm>
              <a:off x="3106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3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r4,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2</a:t>
              </a:r>
              <a:endParaRPr lang="en-US" altLang="zh-CN" sz="2000" i="1"/>
            </a:p>
          </p:txBody>
        </p:sp>
        <p:sp>
          <p:nvSpPr>
            <p:cNvPr id="526362" name="Rectangle 26"/>
            <p:cNvSpPr>
              <a:spLocks noChangeArrowheads="1"/>
            </p:cNvSpPr>
            <p:nvPr/>
          </p:nvSpPr>
          <p:spPr bwMode="auto">
            <a:xfrm>
              <a:off x="431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3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F</a:t>
              </a:r>
              <a:endParaRPr lang="en-US" altLang="zh-CN" sz="2000" b="1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14" name="Group 78"/>
          <p:cNvGrpSpPr/>
          <p:nvPr/>
        </p:nvGrpSpPr>
        <p:grpSpPr bwMode="auto">
          <a:xfrm>
            <a:off x="684213" y="3355975"/>
            <a:ext cx="8135937" cy="396875"/>
            <a:chOff x="431" y="2114"/>
            <a:chExt cx="5125" cy="250"/>
          </a:xfrm>
        </p:grpSpPr>
        <p:sp>
          <p:nvSpPr>
            <p:cNvPr id="526364" name="Rectangle 28"/>
            <p:cNvSpPr>
              <a:spLocks noChangeArrowheads="1"/>
            </p:cNvSpPr>
            <p:nvPr/>
          </p:nvSpPr>
          <p:spPr bwMode="auto">
            <a:xfrm>
              <a:off x="2154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65" name="Rectangle 29"/>
            <p:cNvSpPr>
              <a:spLocks noChangeArrowheads="1"/>
            </p:cNvSpPr>
            <p:nvPr/>
          </p:nvSpPr>
          <p:spPr bwMode="auto">
            <a:xfrm>
              <a:off x="3106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2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r2,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E</a:t>
              </a:r>
              <a:r>
                <a:rPr lang="en-US" altLang="zh-CN" sz="2000"/>
                <a:t>]=</a:t>
              </a:r>
              <a:r>
                <a:rPr lang="en-US" altLang="zh-CN" sz="2000" i="1"/>
                <a:t>1</a:t>
              </a:r>
              <a:endParaRPr lang="en-US" altLang="zh-CN" sz="2000" i="1"/>
            </a:p>
          </p:txBody>
        </p:sp>
        <p:sp>
          <p:nvSpPr>
            <p:cNvPr id="526366" name="Rectangle 30"/>
            <p:cNvSpPr>
              <a:spLocks noChangeArrowheads="1"/>
            </p:cNvSpPr>
            <p:nvPr/>
          </p:nvSpPr>
          <p:spPr bwMode="auto">
            <a:xfrm>
              <a:off x="431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2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15" name="Group 79"/>
          <p:cNvGrpSpPr/>
          <p:nvPr/>
        </p:nvGrpSpPr>
        <p:grpSpPr bwMode="auto">
          <a:xfrm>
            <a:off x="684213" y="3609975"/>
            <a:ext cx="7956550" cy="396875"/>
            <a:chOff x="431" y="2274"/>
            <a:chExt cx="5012" cy="250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2154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+ </a:t>
              </a:r>
              <a:r>
                <a:rPr lang="en-US" altLang="zh-CN" sz="2000" b="1" i="1"/>
                <a:t>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69" name="Rectangle 33"/>
            <p:cNvSpPr>
              <a:spLocks noChangeArrowheads="1"/>
            </p:cNvSpPr>
            <p:nvPr/>
          </p:nvSpPr>
          <p:spPr bwMode="auto">
            <a:xfrm>
              <a:off x="3106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</a:t>
              </a:r>
              <a:r>
                <a:rPr lang="en-US" altLang="zh-CN" sz="2000"/>
                <a:t>,</a:t>
              </a:r>
              <a:r>
                <a:rPr lang="en-US" altLang="zh-CN" sz="2000" i="1"/>
                <a:t>+</a:t>
              </a:r>
              <a:r>
                <a:rPr lang="en-US" altLang="zh-CN" sz="2000"/>
                <a:t>]=</a:t>
              </a:r>
              <a:r>
                <a:rPr lang="en-US" altLang="zh-CN" sz="2000" i="1"/>
                <a:t>s7</a:t>
              </a:r>
              <a:endParaRPr lang="en-US" altLang="zh-CN" sz="2000" i="1"/>
            </a:p>
          </p:txBody>
        </p:sp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431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16" name="Group 80"/>
          <p:cNvGrpSpPr/>
          <p:nvPr/>
        </p:nvGrpSpPr>
        <p:grpSpPr bwMode="auto">
          <a:xfrm>
            <a:off x="684213" y="3860800"/>
            <a:ext cx="7956550" cy="396875"/>
            <a:chOff x="431" y="2432"/>
            <a:chExt cx="5012" cy="250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>
              <a:off x="2154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v</a:t>
              </a:r>
              <a:r>
                <a:rPr lang="en-US" altLang="zh-CN" sz="2000" b="1">
                  <a:sym typeface="Symbol" panose="05050102010706020507" pitchFamily="18" charset="2"/>
                </a:rPr>
                <a:t> 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73" name="Rectangle 37"/>
            <p:cNvSpPr>
              <a:spLocks noChangeArrowheads="1"/>
            </p:cNvSpPr>
            <p:nvPr/>
          </p:nvSpPr>
          <p:spPr bwMode="auto">
            <a:xfrm>
              <a:off x="3106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v</a:t>
              </a:r>
              <a:r>
                <a:rPr lang="en-US" altLang="zh-CN" sz="2000"/>
                <a:t>]=</a:t>
              </a:r>
              <a:r>
                <a:rPr lang="en-US" altLang="zh-CN" sz="2000" i="1"/>
                <a:t>s5</a:t>
              </a:r>
              <a:endParaRPr lang="en-US" altLang="zh-CN" sz="2000" i="1"/>
            </a:p>
          </p:txBody>
        </p:sp>
        <p:sp>
          <p:nvSpPr>
            <p:cNvPr id="526374" name="Rectangle 38"/>
            <p:cNvSpPr>
              <a:spLocks noChangeArrowheads="1"/>
            </p:cNvSpPr>
            <p:nvPr/>
          </p:nvSpPr>
          <p:spPr bwMode="auto">
            <a:xfrm>
              <a:off x="431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endParaRPr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26417" name="Group 81"/>
          <p:cNvGrpSpPr/>
          <p:nvPr/>
        </p:nvGrpSpPr>
        <p:grpSpPr bwMode="auto">
          <a:xfrm>
            <a:off x="684213" y="4113213"/>
            <a:ext cx="8135937" cy="396875"/>
            <a:chOff x="431" y="2591"/>
            <a:chExt cx="5125" cy="250"/>
          </a:xfrm>
        </p:grpSpPr>
        <p:sp>
          <p:nvSpPr>
            <p:cNvPr id="526376" name="Rectangle 40"/>
            <p:cNvSpPr>
              <a:spLocks noChangeArrowheads="1"/>
            </p:cNvSpPr>
            <p:nvPr/>
          </p:nvSpPr>
          <p:spPr bwMode="auto">
            <a:xfrm>
              <a:off x="2154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77" name="Rectangle 41"/>
            <p:cNvSpPr>
              <a:spLocks noChangeArrowheads="1"/>
            </p:cNvSpPr>
            <p:nvPr/>
          </p:nvSpPr>
          <p:spPr bwMode="auto">
            <a:xfrm>
              <a:off x="3106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5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r6,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3</a:t>
              </a:r>
              <a:endParaRPr lang="en-US" altLang="zh-CN" sz="2000" i="1"/>
            </a:p>
          </p:txBody>
        </p:sp>
        <p:sp>
          <p:nvSpPr>
            <p:cNvPr id="526378" name="Rectangle 42"/>
            <p:cNvSpPr>
              <a:spLocks noChangeArrowheads="1"/>
            </p:cNvSpPr>
            <p:nvPr/>
          </p:nvSpPr>
          <p:spPr bwMode="auto">
            <a:xfrm>
              <a:off x="431" y="2591"/>
              <a:ext cx="145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5</a:t>
              </a:r>
              <a:r>
                <a:rPr lang="en-US" altLang="zh-CN" sz="2000" i="1"/>
                <a:t>v</a:t>
              </a:r>
              <a:endParaRPr lang="en-US" altLang="zh-CN" sz="2000" i="1"/>
            </a:p>
          </p:txBody>
        </p:sp>
      </p:grpSp>
      <p:grpSp>
        <p:nvGrpSpPr>
          <p:cNvPr id="526418" name="Group 82"/>
          <p:cNvGrpSpPr/>
          <p:nvPr/>
        </p:nvGrpSpPr>
        <p:grpSpPr bwMode="auto">
          <a:xfrm>
            <a:off x="684213" y="4400550"/>
            <a:ext cx="8280400" cy="396875"/>
            <a:chOff x="431" y="2772"/>
            <a:chExt cx="5216" cy="250"/>
          </a:xfrm>
        </p:grpSpPr>
        <p:sp>
          <p:nvSpPr>
            <p:cNvPr id="526380" name="Rectangle 44"/>
            <p:cNvSpPr>
              <a:spLocks noChangeArrowheads="1"/>
            </p:cNvSpPr>
            <p:nvPr/>
          </p:nvSpPr>
          <p:spPr bwMode="auto">
            <a:xfrm>
              <a:off x="2154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81" name="Rectangle 45"/>
            <p:cNvSpPr>
              <a:spLocks noChangeArrowheads="1"/>
            </p:cNvSpPr>
            <p:nvPr/>
          </p:nvSpPr>
          <p:spPr bwMode="auto">
            <a:xfrm>
              <a:off x="3106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3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r4,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10</a:t>
              </a:r>
              <a:endParaRPr lang="en-US" altLang="zh-CN" sz="2000" i="1"/>
            </a:p>
          </p:txBody>
        </p:sp>
        <p:sp>
          <p:nvSpPr>
            <p:cNvPr id="526382" name="Rectangle 46"/>
            <p:cNvSpPr>
              <a:spLocks noChangeArrowheads="1"/>
            </p:cNvSpPr>
            <p:nvPr/>
          </p:nvSpPr>
          <p:spPr bwMode="auto">
            <a:xfrm>
              <a:off x="431" y="2772"/>
              <a:ext cx="154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3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F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19" name="Group 83"/>
          <p:cNvGrpSpPr/>
          <p:nvPr/>
        </p:nvGrpSpPr>
        <p:grpSpPr bwMode="auto">
          <a:xfrm>
            <a:off x="684213" y="4687888"/>
            <a:ext cx="8207375" cy="396875"/>
            <a:chOff x="431" y="2953"/>
            <a:chExt cx="5170" cy="250"/>
          </a:xfrm>
        </p:grpSpPr>
        <p:sp>
          <p:nvSpPr>
            <p:cNvPr id="526384" name="Rectangle 48"/>
            <p:cNvSpPr>
              <a:spLocks noChangeArrowheads="1"/>
            </p:cNvSpPr>
            <p:nvPr/>
          </p:nvSpPr>
          <p:spPr bwMode="auto">
            <a:xfrm>
              <a:off x="2154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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85" name="Rectangle 49"/>
            <p:cNvSpPr>
              <a:spLocks noChangeArrowheads="1"/>
            </p:cNvSpPr>
            <p:nvPr/>
          </p:nvSpPr>
          <p:spPr bwMode="auto">
            <a:xfrm>
              <a:off x="3106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10</a:t>
              </a:r>
              <a:r>
                <a:rPr lang="en-US" altLang="zh-CN" sz="2000"/>
                <a:t>,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lang="en-US" altLang="zh-CN" sz="2000"/>
                <a:t>]=</a:t>
              </a:r>
              <a:r>
                <a:rPr lang="en-US" altLang="zh-CN" sz="2000" i="1"/>
                <a:t>s8</a:t>
              </a:r>
              <a:endParaRPr lang="en-US" altLang="zh-CN" sz="2000" i="1"/>
            </a:p>
          </p:txBody>
        </p:sp>
        <p:sp>
          <p:nvSpPr>
            <p:cNvPr id="526386" name="Rectangle 50"/>
            <p:cNvSpPr>
              <a:spLocks noChangeArrowheads="1"/>
            </p:cNvSpPr>
            <p:nvPr/>
          </p:nvSpPr>
          <p:spPr bwMode="auto">
            <a:xfrm>
              <a:off x="431" y="2953"/>
              <a:ext cx="13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10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20" name="Group 84"/>
          <p:cNvGrpSpPr/>
          <p:nvPr/>
        </p:nvGrpSpPr>
        <p:grpSpPr bwMode="auto">
          <a:xfrm>
            <a:off x="684213" y="4976813"/>
            <a:ext cx="8207375" cy="396875"/>
            <a:chOff x="431" y="3135"/>
            <a:chExt cx="5170" cy="250"/>
          </a:xfrm>
        </p:grpSpPr>
        <p:sp>
          <p:nvSpPr>
            <p:cNvPr id="526388" name="Rectangle 52"/>
            <p:cNvSpPr>
              <a:spLocks noChangeArrowheads="1"/>
            </p:cNvSpPr>
            <p:nvPr/>
          </p:nvSpPr>
          <p:spPr bwMode="auto">
            <a:xfrm>
              <a:off x="2154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d #</a:t>
              </a:r>
              <a:endParaRPr lang="en-US" altLang="zh-CN" sz="2000" b="1" i="1"/>
            </a:p>
          </p:txBody>
        </p:sp>
        <p:sp>
          <p:nvSpPr>
            <p:cNvPr id="526389" name="Rectangle 53"/>
            <p:cNvSpPr>
              <a:spLocks noChangeArrowheads="1"/>
            </p:cNvSpPr>
            <p:nvPr/>
          </p:nvSpPr>
          <p:spPr bwMode="auto">
            <a:xfrm>
              <a:off x="3106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8</a:t>
              </a:r>
              <a:r>
                <a:rPr lang="en-US" altLang="zh-CN" sz="2000"/>
                <a:t>,</a:t>
              </a:r>
              <a:r>
                <a:rPr lang="en-US" altLang="zh-CN" sz="2000" i="1">
                  <a:sym typeface="Symbol" panose="05050102010706020507" pitchFamily="18" charset="2"/>
                </a:rPr>
                <a:t>d</a:t>
              </a:r>
              <a:r>
                <a:rPr lang="en-US" altLang="zh-CN" sz="2000"/>
                <a:t>]=</a:t>
              </a:r>
              <a:r>
                <a:rPr lang="en-US" altLang="zh-CN" sz="2000" i="1"/>
                <a:t>s6</a:t>
              </a:r>
              <a:endParaRPr lang="en-US" altLang="zh-CN" sz="2000" i="1"/>
            </a:p>
          </p:txBody>
        </p:sp>
        <p:sp>
          <p:nvSpPr>
            <p:cNvPr id="526390" name="Rectangle 54"/>
            <p:cNvSpPr>
              <a:spLocks noChangeArrowheads="1"/>
            </p:cNvSpPr>
            <p:nvPr/>
          </p:nvSpPr>
          <p:spPr bwMode="auto">
            <a:xfrm>
              <a:off x="431" y="3135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10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r>
                <a:rPr kumimoji="0" lang="en-US" altLang="zh-CN" sz="2000">
                  <a:sym typeface="Symbol" panose="05050102010706020507" pitchFamily="18" charset="2"/>
                </a:rPr>
                <a:t> 8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endParaRPr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26421" name="Group 85"/>
          <p:cNvGrpSpPr/>
          <p:nvPr/>
        </p:nvGrpSpPr>
        <p:grpSpPr bwMode="auto">
          <a:xfrm>
            <a:off x="684213" y="5264150"/>
            <a:ext cx="8353425" cy="396875"/>
            <a:chOff x="431" y="3316"/>
            <a:chExt cx="5262" cy="250"/>
          </a:xfrm>
        </p:grpSpPr>
        <p:sp>
          <p:nvSpPr>
            <p:cNvPr id="526392" name="Rectangle 56"/>
            <p:cNvSpPr>
              <a:spLocks noChangeArrowheads="1"/>
            </p:cNvSpPr>
            <p:nvPr/>
          </p:nvSpPr>
          <p:spPr bwMode="auto">
            <a:xfrm>
              <a:off x="2154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26393" name="Rectangle 57"/>
            <p:cNvSpPr>
              <a:spLocks noChangeArrowheads="1"/>
            </p:cNvSpPr>
            <p:nvPr/>
          </p:nvSpPr>
          <p:spPr bwMode="auto">
            <a:xfrm>
              <a:off x="3106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6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r7,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8</a:t>
              </a:r>
              <a:r>
                <a:rPr lang="en-US" altLang="zh-CN" sz="2000"/>
                <a:t>,</a:t>
              </a:r>
              <a:r>
                <a:rPr lang="en-US" altLang="zh-CN" sz="2000" i="1"/>
                <a:t>F</a:t>
              </a:r>
              <a:r>
                <a:rPr lang="en-US" altLang="zh-CN" sz="2000"/>
                <a:t>]=</a:t>
              </a:r>
              <a:r>
                <a:rPr lang="en-US" altLang="zh-CN" sz="2000" i="1"/>
                <a:t>11</a:t>
              </a:r>
              <a:endParaRPr lang="en-US" altLang="zh-CN" sz="2000" i="1"/>
            </a:p>
          </p:txBody>
        </p:sp>
        <p:sp>
          <p:nvSpPr>
            <p:cNvPr id="526394" name="Rectangle 58"/>
            <p:cNvSpPr>
              <a:spLocks noChangeArrowheads="1"/>
            </p:cNvSpPr>
            <p:nvPr/>
          </p:nvSpPr>
          <p:spPr bwMode="auto">
            <a:xfrm>
              <a:off x="431" y="3316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10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r>
                <a:rPr kumimoji="0" lang="en-US" altLang="zh-CN" sz="2000">
                  <a:sym typeface="Symbol" panose="05050102010706020507" pitchFamily="18" charset="2"/>
                </a:rPr>
                <a:t> 8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kumimoji="0" lang="en-US" altLang="zh-CN" sz="2000">
                  <a:sym typeface="Symbol" panose="05050102010706020507" pitchFamily="18" charset="2"/>
                </a:rPr>
                <a:t> 6</a:t>
              </a:r>
              <a:r>
                <a:rPr lang="en-US" altLang="zh-CN" sz="2000" i="1"/>
                <a:t>d</a:t>
              </a:r>
              <a:endParaRPr lang="en-US" altLang="zh-CN" sz="2000" i="1"/>
            </a:p>
          </p:txBody>
        </p:sp>
      </p:grpSp>
      <p:grpSp>
        <p:nvGrpSpPr>
          <p:cNvPr id="526422" name="Group 86"/>
          <p:cNvGrpSpPr/>
          <p:nvPr/>
        </p:nvGrpSpPr>
        <p:grpSpPr bwMode="auto">
          <a:xfrm>
            <a:off x="684213" y="5553075"/>
            <a:ext cx="8424862" cy="396875"/>
            <a:chOff x="431" y="3498"/>
            <a:chExt cx="5307" cy="250"/>
          </a:xfrm>
        </p:grpSpPr>
        <p:sp>
          <p:nvSpPr>
            <p:cNvPr id="526396" name="Rectangle 60"/>
            <p:cNvSpPr>
              <a:spLocks noChangeArrowheads="1"/>
            </p:cNvSpPr>
            <p:nvPr/>
          </p:nvSpPr>
          <p:spPr bwMode="auto">
            <a:xfrm>
              <a:off x="2154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26397" name="Rectangle 61"/>
            <p:cNvSpPr>
              <a:spLocks noChangeArrowheads="1"/>
            </p:cNvSpPr>
            <p:nvPr/>
          </p:nvSpPr>
          <p:spPr bwMode="auto">
            <a:xfrm>
              <a:off x="3106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11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r3,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7</a:t>
              </a:r>
              <a:r>
                <a:rPr lang="en-US" altLang="zh-CN" sz="2000"/>
                <a:t>,</a:t>
              </a:r>
              <a:r>
                <a:rPr lang="en-US" altLang="zh-CN" sz="2000" i="1"/>
                <a:t>T</a:t>
              </a:r>
              <a:r>
                <a:rPr lang="en-US" altLang="zh-CN" sz="2000"/>
                <a:t>]=</a:t>
              </a:r>
              <a:r>
                <a:rPr lang="en-US" altLang="zh-CN" sz="2000" i="1"/>
                <a:t>10</a:t>
              </a:r>
              <a:endParaRPr lang="en-US" altLang="zh-CN" sz="2000" i="1"/>
            </a:p>
          </p:txBody>
        </p:sp>
        <p:sp>
          <p:nvSpPr>
            <p:cNvPr id="526398" name="Rectangle 62"/>
            <p:cNvSpPr>
              <a:spLocks noChangeArrowheads="1"/>
            </p:cNvSpPr>
            <p:nvPr/>
          </p:nvSpPr>
          <p:spPr bwMode="auto">
            <a:xfrm>
              <a:off x="431" y="3498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10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r>
                <a:rPr kumimoji="0" lang="en-US" altLang="zh-CN" sz="2000">
                  <a:sym typeface="Symbol" panose="05050102010706020507" pitchFamily="18" charset="2"/>
                </a:rPr>
                <a:t> 8</a:t>
              </a:r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r>
                <a:rPr kumimoji="0" lang="en-US" altLang="zh-CN" sz="2000">
                  <a:sym typeface="Symbol" panose="05050102010706020507" pitchFamily="18" charset="2"/>
                </a:rPr>
                <a:t> 11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F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26424" name="Group 88"/>
          <p:cNvGrpSpPr/>
          <p:nvPr/>
        </p:nvGrpSpPr>
        <p:grpSpPr bwMode="auto">
          <a:xfrm>
            <a:off x="684213" y="6127750"/>
            <a:ext cx="8207375" cy="396875"/>
            <a:chOff x="431" y="3860"/>
            <a:chExt cx="5170" cy="250"/>
          </a:xfrm>
        </p:grpSpPr>
        <p:sp>
          <p:nvSpPr>
            <p:cNvPr id="526404" name="Rectangle 68"/>
            <p:cNvSpPr>
              <a:spLocks noChangeArrowheads="1"/>
            </p:cNvSpPr>
            <p:nvPr/>
          </p:nvSpPr>
          <p:spPr bwMode="auto">
            <a:xfrm>
              <a:off x="2154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26405" name="Rectangle 69"/>
            <p:cNvSpPr>
              <a:spLocks noChangeArrowheads="1"/>
            </p:cNvSpPr>
            <p:nvPr/>
          </p:nvSpPr>
          <p:spPr bwMode="auto">
            <a:xfrm>
              <a:off x="3106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>
                  <a:sym typeface="Symbol" panose="05050102010706020507" pitchFamily="18" charset="2"/>
                </a:rPr>
                <a:t>acc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26406" name="Rectangle 70"/>
            <p:cNvSpPr>
              <a:spLocks noChangeArrowheads="1"/>
            </p:cNvSpPr>
            <p:nvPr/>
          </p:nvSpPr>
          <p:spPr bwMode="auto">
            <a:xfrm>
              <a:off x="431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26407" name="Text Box 71"/>
          <p:cNvSpPr txBox="1">
            <a:spLocks noChangeArrowheads="1"/>
          </p:cNvSpPr>
          <p:nvPr/>
        </p:nvSpPr>
        <p:spPr bwMode="auto">
          <a:xfrm>
            <a:off x="395288" y="1052513"/>
            <a:ext cx="44640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带分析栈的</a:t>
            </a:r>
            <a:r>
              <a:rPr lang="en-US" altLang="zh-CN"/>
              <a:t>LR </a:t>
            </a:r>
            <a:r>
              <a:rPr lang="zh-CN" altLang="en-US" b="1">
                <a:latin typeface="楷体_GB2312" pitchFamily="49" charset="-122"/>
              </a:rPr>
              <a:t>分析过程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r>
              <a:rPr kumimoji="0" lang="en-US" altLang="zh-CN" i="1">
                <a:sym typeface="Symbol" panose="05050102010706020507" pitchFamily="18" charset="2"/>
              </a:rPr>
              <a:t>G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E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>
                <a:solidFill>
                  <a:srgbClr val="800080"/>
                </a:solidFill>
              </a:rPr>
              <a:t>  </a:t>
            </a:r>
            <a:r>
              <a:rPr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输入串： </a:t>
            </a:r>
            <a:r>
              <a:rPr lang="en-US" altLang="zh-CN" b="1" i="1"/>
              <a:t>v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b="1" i="1"/>
              <a:t>v</a:t>
            </a:r>
            <a:r>
              <a:rPr lang="en-US" altLang="zh-CN" b="1">
                <a:sym typeface="Symbol" panose="05050102010706020507" pitchFamily="18" charset="2"/>
              </a:rPr>
              <a:t>  </a:t>
            </a:r>
            <a:r>
              <a:rPr lang="en-US" altLang="zh-CN" b="1" i="1"/>
              <a:t>d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26408" name="Text Box 72"/>
          <p:cNvSpPr txBox="1">
            <a:spLocks noChangeArrowheads="1"/>
          </p:cNvSpPr>
          <p:nvPr/>
        </p:nvSpPr>
        <p:spPr bwMode="auto">
          <a:xfrm>
            <a:off x="4786313" y="1125538"/>
            <a:ext cx="4249737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E+T</a:t>
            </a:r>
            <a:r>
              <a:rPr lang="en-US" altLang="zh-CN" sz="2000">
                <a:sym typeface="Symbol" panose="05050102010706020507" pitchFamily="18" charset="2"/>
              </a:rPr>
              <a:t>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ym typeface="Symbol" panose="05050102010706020507" pitchFamily="18" charset="2"/>
              </a:rPr>
              <a:t>F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(E)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v</a:t>
            </a:r>
            <a:r>
              <a:rPr lang="en-US" altLang="zh-CN" sz="2000"/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7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26423" name="Group 87"/>
          <p:cNvGrpSpPr/>
          <p:nvPr/>
        </p:nvGrpSpPr>
        <p:grpSpPr bwMode="auto">
          <a:xfrm>
            <a:off x="684213" y="5840413"/>
            <a:ext cx="8353425" cy="396875"/>
            <a:chOff x="431" y="3679"/>
            <a:chExt cx="5262" cy="250"/>
          </a:xfrm>
        </p:grpSpPr>
        <p:sp>
          <p:nvSpPr>
            <p:cNvPr id="526400" name="Rectangle 64"/>
            <p:cNvSpPr>
              <a:spLocks noChangeArrowheads="1"/>
            </p:cNvSpPr>
            <p:nvPr/>
          </p:nvSpPr>
          <p:spPr bwMode="auto">
            <a:xfrm>
              <a:off x="2154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 b="1" i="1"/>
                <a:t> </a:t>
              </a:r>
              <a:r>
                <a:rPr lang="en-US" altLang="zh-CN" sz="2000" b="1">
                  <a:sym typeface="Symbol" panose="05050102010706020507" pitchFamily="18" charset="2"/>
                </a:rPr>
                <a:t> </a:t>
              </a:r>
              <a:r>
                <a:rPr lang="en-US" altLang="zh-CN" sz="2000" b="1" i="1"/>
                <a:t> #</a:t>
              </a:r>
              <a:endParaRPr lang="en-US" altLang="zh-CN" sz="2000" b="1" i="1"/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3106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/>
                <a:t>ACTION [</a:t>
              </a:r>
              <a:r>
                <a:rPr lang="en-US" altLang="zh-CN" sz="2000" i="1"/>
                <a:t>10</a:t>
              </a:r>
              <a:r>
                <a:rPr lang="en-US" altLang="zh-CN" sz="2000"/>
                <a:t>,</a:t>
              </a:r>
              <a:r>
                <a:rPr lang="en-US" altLang="zh-CN" sz="2000" i="1"/>
                <a:t>#</a:t>
              </a:r>
              <a:r>
                <a:rPr lang="en-US" altLang="zh-CN" sz="2000"/>
                <a:t>]=</a:t>
              </a:r>
              <a:r>
                <a:rPr lang="en-US" altLang="zh-CN" sz="2000" i="1"/>
                <a:t>r1, </a:t>
              </a:r>
              <a:r>
                <a:rPr lang="en-US" altLang="zh-CN" sz="2000"/>
                <a:t>GOTO [</a:t>
              </a:r>
              <a:r>
                <a:rPr lang="en-US" altLang="zh-CN" sz="2000" i="1"/>
                <a:t>0</a:t>
              </a:r>
              <a:r>
                <a:rPr lang="en-US" altLang="zh-CN" sz="2000"/>
                <a:t>,</a:t>
              </a:r>
              <a:r>
                <a:rPr lang="en-US" altLang="zh-CN" sz="2000" i="1"/>
                <a:t>E</a:t>
              </a:r>
              <a:r>
                <a:rPr lang="en-US" altLang="zh-CN" sz="2000"/>
                <a:t>]=</a:t>
              </a:r>
              <a:r>
                <a:rPr lang="en-US" altLang="zh-CN" sz="2000" i="1"/>
                <a:t>1</a:t>
              </a:r>
              <a:endParaRPr lang="en-US" altLang="zh-CN" sz="2000" i="1"/>
            </a:p>
          </p:txBody>
        </p:sp>
        <p:sp>
          <p:nvSpPr>
            <p:cNvPr id="526409" name="Rectangle 73"/>
            <p:cNvSpPr>
              <a:spLocks noChangeArrowheads="1"/>
            </p:cNvSpPr>
            <p:nvPr/>
          </p:nvSpPr>
          <p:spPr bwMode="auto">
            <a:xfrm>
              <a:off x="431" y="3679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sz="2000">
                  <a:sym typeface="Symbol" panose="05050102010706020507" pitchFamily="18" charset="2"/>
                </a:rPr>
                <a:t>0# 1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E</a:t>
              </a:r>
              <a:r>
                <a:rPr kumimoji="0" lang="en-US" altLang="zh-CN" sz="2000">
                  <a:sym typeface="Symbol" panose="05050102010706020507" pitchFamily="18" charset="2"/>
                </a:rPr>
                <a:t> 7</a:t>
              </a:r>
              <a:r>
                <a:rPr lang="en-US" altLang="zh-CN" sz="2000">
                  <a:sym typeface="Symbol" panose="05050102010706020507" pitchFamily="18" charset="2"/>
                </a:rPr>
                <a:t>+</a:t>
              </a:r>
              <a:r>
                <a:rPr kumimoji="0" lang="en-US" altLang="zh-CN" sz="2000">
                  <a:sym typeface="Symbol" panose="05050102010706020507" pitchFamily="18" charset="2"/>
                </a:rPr>
                <a:t> 10</a:t>
              </a:r>
              <a:r>
                <a:rPr kumimoji="0" lang="en-US" altLang="zh-CN" sz="2000" i="1">
                  <a:sym typeface="Symbol" panose="05050102010706020507" pitchFamily="18" charset="2"/>
                </a:rPr>
                <a:t>T</a:t>
              </a:r>
              <a:endParaRPr kumimoji="0" lang="en-US" altLang="zh-CN" sz="2000" i="1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2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2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55650" y="1333500"/>
            <a:ext cx="7920038" cy="1585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如何获得 </a:t>
            </a:r>
            <a:r>
              <a:rPr lang="en-US" altLang="zh-CN" sz="3200">
                <a:solidFill>
                  <a:srgbClr val="800080"/>
                </a:solidFill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分析表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, SLR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, 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/>
              <a:t>和 </a:t>
            </a:r>
            <a:r>
              <a:rPr lang="en-US" altLang="zh-CN" sz="2800"/>
              <a:t>LALR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endParaRPr lang="zh-CN" altLang="en-US" sz="28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四种分析方法分别讨论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527365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07504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704137" cy="432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核心概念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增广文法</a:t>
            </a:r>
            <a:r>
              <a:rPr lang="zh-CN" altLang="en-US" sz="2800" b="1"/>
              <a:t>（</a:t>
            </a:r>
            <a:r>
              <a:rPr lang="en-US" altLang="en-US" sz="2800" i="1"/>
              <a:t>augmented grammar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对于文法 </a:t>
            </a:r>
            <a:r>
              <a:rPr lang="en-US" altLang="zh-CN" b="1" i="1"/>
              <a:t>G</a:t>
            </a:r>
            <a:r>
              <a:rPr lang="en-US" altLang="zh-CN" b="1"/>
              <a:t> = 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lang="en-US" altLang="zh-CN" b="1" i="1"/>
              <a:t>,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/>
              <a:t>, 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 i="1"/>
              <a:t> , S </a:t>
            </a:r>
            <a:r>
              <a:rPr lang="en-US" altLang="zh-CN" b="1"/>
              <a:t>)</a:t>
            </a:r>
            <a:r>
              <a:rPr lang="en-US" altLang="zh-CN"/>
              <a:t> </a:t>
            </a:r>
            <a:r>
              <a:rPr lang="en-US" altLang="zh-CN" b="1"/>
              <a:t>, </a:t>
            </a:r>
            <a:r>
              <a:rPr lang="zh-CN" altLang="en-US" b="1">
                <a:solidFill>
                  <a:srgbClr val="800080"/>
                </a:solidFill>
              </a:rPr>
              <a:t>增加</a:t>
            </a:r>
            <a:r>
              <a:rPr lang="zh-CN" altLang="en-US" b="1"/>
              <a:t>如下</a:t>
            </a:r>
            <a:r>
              <a:rPr lang="zh-CN" altLang="en-US" b="1">
                <a:solidFill>
                  <a:srgbClr val="800080"/>
                </a:solidFill>
              </a:rPr>
              <a:t>产生式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>
                <a:sym typeface="Symbol" panose="05050102010706020507" pitchFamily="18" charset="2"/>
              </a:rPr>
              <a:t>                         </a:t>
            </a:r>
            <a:r>
              <a:rPr lang="en-US" altLang="zh-CN" b="1" i="1">
                <a:solidFill>
                  <a:srgbClr val="800080"/>
                </a:solidFill>
              </a:rPr>
              <a:t>S’ 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800080"/>
                </a:solidFill>
              </a:rPr>
              <a:t>S</a:t>
            </a:r>
            <a:endParaRPr lang="en-US" altLang="zh-CN" b="1" i="1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        </a:t>
            </a:r>
            <a:r>
              <a:rPr lang="zh-CN" altLang="en-US" b="1"/>
              <a:t>其中，</a:t>
            </a:r>
            <a:r>
              <a:rPr kumimoji="0" lang="en-US" altLang="zh-CN" b="1" i="1"/>
              <a:t>S’ </a:t>
            </a:r>
            <a:r>
              <a:rPr kumimoji="0" lang="en-US" altLang="zh-CN" b="1">
                <a:sym typeface="Symbol" panose="05050102010706020507" pitchFamily="18" charset="2"/>
              </a:rPr>
              <a:t></a:t>
            </a:r>
            <a:r>
              <a:rPr kumimoji="0"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kumimoji="0" lang="en-US" altLang="zh-CN"/>
              <a:t> </a:t>
            </a:r>
            <a:r>
              <a:rPr kumimoji="0" lang="en-US" altLang="zh-CN" b="1">
                <a:sym typeface="Symbol" panose="05050102010706020507" pitchFamily="18" charset="2"/>
              </a:rPr>
              <a:t></a:t>
            </a:r>
            <a:r>
              <a:rPr kumimoji="0"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kumimoji="0" lang="en-US" altLang="zh-CN"/>
              <a:t> </a:t>
            </a:r>
            <a:r>
              <a:rPr kumimoji="0" lang="zh-CN" altLang="en-US" b="1"/>
              <a:t>，得到 </a:t>
            </a:r>
            <a:r>
              <a:rPr lang="en-US" altLang="zh-CN" b="1" i="1"/>
              <a:t>G </a:t>
            </a:r>
            <a:r>
              <a:rPr kumimoji="0" lang="zh-CN" altLang="en-US" b="1"/>
              <a:t>的增广文法</a:t>
            </a:r>
            <a:endParaRPr kumimoji="0" lang="zh-CN" altLang="en-US" b="1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                   </a:t>
            </a:r>
            <a:r>
              <a:rPr lang="en-US" altLang="zh-CN" b="1" i="1"/>
              <a:t>G’</a:t>
            </a:r>
            <a:r>
              <a:rPr lang="en-US" altLang="zh-CN" b="1"/>
              <a:t> = 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lang="en-US" altLang="zh-CN" b="1" i="1"/>
              <a:t>,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/>
              <a:t>, 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 i="1"/>
              <a:t> , S’ </a:t>
            </a:r>
            <a:r>
              <a:rPr lang="en-US" altLang="zh-CN" b="1"/>
              <a:t>)</a:t>
            </a:r>
            <a:endParaRPr lang="en-US" altLang="zh-CN" b="1"/>
          </a:p>
          <a:p>
            <a:pPr>
              <a:buFont typeface="Wingdings" panose="05000000000000000000" pitchFamily="2" charset="2"/>
              <a:buNone/>
            </a:pPr>
            <a:endParaRPr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        </a:t>
            </a:r>
            <a:r>
              <a:rPr lang="zh-CN" altLang="en-US" b="1">
                <a:solidFill>
                  <a:srgbClr val="800080"/>
                </a:solidFill>
              </a:rPr>
              <a:t>注：</a:t>
            </a:r>
            <a:r>
              <a:rPr lang="zh-CN" altLang="en-US" b="1"/>
              <a:t>增广文法等价于原文法；增广文法的开始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      符号不会出现在任何产生式的右部</a:t>
            </a:r>
            <a:endParaRPr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1044575" y="1341438"/>
            <a:ext cx="7920038" cy="4111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核心概念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活前缀</a:t>
            </a:r>
            <a:r>
              <a:rPr lang="zh-CN" altLang="en-US" sz="2800" b="1"/>
              <a:t>（</a:t>
            </a:r>
            <a:r>
              <a:rPr lang="en-US" altLang="zh-CN" sz="2800" i="1"/>
              <a:t>viable prefix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lang="zh-CN" altLang="en-US"/>
              <a:t>  </a:t>
            </a:r>
            <a:r>
              <a:rPr lang="zh-CN" altLang="en-US" b="1"/>
              <a:t>对于文法 </a:t>
            </a:r>
            <a:r>
              <a:rPr lang="en-US" altLang="zh-CN" b="1" i="1"/>
              <a:t>G</a:t>
            </a:r>
            <a:r>
              <a:rPr lang="en-US" altLang="zh-CN" b="1"/>
              <a:t> = 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lang="en-US" altLang="zh-CN" b="1" i="1"/>
              <a:t>,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/>
              <a:t>, 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 i="1"/>
              <a:t> , S </a:t>
            </a:r>
            <a:r>
              <a:rPr lang="en-US" altLang="zh-CN" b="1"/>
              <a:t>)</a:t>
            </a:r>
            <a:r>
              <a:rPr lang="en-US" altLang="zh-CN"/>
              <a:t> </a:t>
            </a:r>
            <a:r>
              <a:rPr lang="en-US" altLang="zh-CN" b="1"/>
              <a:t>, </a:t>
            </a:r>
            <a:r>
              <a:rPr lang="zh-CN" b="1"/>
              <a:t>设 </a:t>
            </a:r>
            <a:r>
              <a:rPr lang="zh-CN" altLang="zh-CN" b="1" i="1"/>
              <a:t>S’ </a:t>
            </a:r>
            <a:r>
              <a:rPr lang="zh-CN" b="1"/>
              <a:t>是其增广</a:t>
            </a:r>
            <a:endParaRPr lang="zh-CN" b="1"/>
          </a:p>
          <a:p>
            <a:pPr lvl="2">
              <a:buFontTx/>
              <a:buNone/>
            </a:pPr>
            <a:r>
              <a:rPr lang="zh-CN" b="1"/>
              <a:t>   文法的开始符号（即有产生式 </a:t>
            </a:r>
            <a:r>
              <a:rPr lang="zh-CN" altLang="zh-CN" b="1" i="1"/>
              <a:t>S’</a:t>
            </a:r>
            <a:r>
              <a:rPr lang="zh-CN" altLang="zh-CN" b="1"/>
              <a:t> </a:t>
            </a:r>
            <a:r>
              <a:rPr lang="zh-CN" altLang="zh-CN" b="1">
                <a:sym typeface="Symbol" panose="05050102010706020507" pitchFamily="18" charset="2"/>
              </a:rPr>
              <a:t></a:t>
            </a:r>
            <a:r>
              <a:rPr lang="zh-CN" altLang="zh-CN" b="1" i="1"/>
              <a:t> S</a:t>
            </a:r>
            <a:r>
              <a:rPr lang="zh-CN" altLang="en-US" b="1"/>
              <a:t>），且</a:t>
            </a:r>
            <a:endParaRPr lang="zh-CN" altLang="en-US" b="1"/>
          </a:p>
          <a:p>
            <a:pPr lvl="2">
              <a:buFontTx/>
              <a:buNone/>
            </a:pPr>
            <a:r>
              <a:rPr lang="zh-CN" altLang="en-US" sz="1000" b="1" i="1">
                <a:sym typeface="Symbol" panose="05050102010706020507" pitchFamily="18" charset="2"/>
              </a:rPr>
              <a:t> </a:t>
            </a:r>
            <a:endParaRPr lang="zh-CN" altLang="en-US" sz="1000" b="1" i="1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zh-CN" altLang="en-US" b="1" i="1">
                <a:sym typeface="Symbol" panose="05050102010706020507" pitchFamily="18" charset="2"/>
              </a:rPr>
              <a:t>               </a:t>
            </a:r>
            <a:r>
              <a:rPr lang="en-US" altLang="zh-CN" b="1" i="1">
                <a:sym typeface="Symbol" panose="05050102010706020507" pitchFamily="18" charset="2"/>
              </a:rPr>
              <a:t>,</a:t>
            </a:r>
            <a:r>
              <a:rPr kumimoji="0" lang="en-US" altLang="zh-CN" b="1" i="1"/>
              <a:t>β</a:t>
            </a:r>
            <a:r>
              <a:rPr lang="en-US" altLang="zh-CN" b="1">
                <a:sym typeface="Symbol" panose="05050102010706020507" pitchFamily="18" charset="2"/>
              </a:rPr>
              <a:t>(</a:t>
            </a:r>
            <a:r>
              <a:rPr lang="en-US" altLang="zh-CN" b="1" i="1">
                <a:sym typeface="Symbol" panose="05050102010706020507" pitchFamily="18" charset="2"/>
              </a:rPr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 i="1">
                <a:sym typeface="Symbol" panose="05050102010706020507" pitchFamily="18" charset="2"/>
              </a:rPr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>
                <a:sym typeface="Symbol" panose="05050102010706020507" pitchFamily="18" charset="2"/>
              </a:rPr>
              <a:t>)*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 i="1">
                <a:sym typeface="Symbol" panose="05050102010706020507" pitchFamily="18" charset="2"/>
              </a:rPr>
              <a:t>,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 i="1">
                <a:sym typeface="Symbol" panose="05050102010706020507" pitchFamily="18" charset="2"/>
              </a:rPr>
              <a:t>w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>
                <a:sym typeface="Symbol" panose="05050102010706020507" pitchFamily="18" charset="2"/>
              </a:rPr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/>
              <a:t>              </a:t>
            </a:r>
            <a:r>
              <a:rPr lang="zh-CN" altLang="en-US" b="1"/>
              <a:t>若 </a:t>
            </a:r>
            <a:r>
              <a:rPr kumimoji="0" lang="en-US" altLang="zh-CN" b="1" i="1"/>
              <a:t>S’</a:t>
            </a:r>
            <a:r>
              <a:rPr kumimoji="0" lang="en-US" altLang="zh-CN" b="1"/>
              <a:t> </a:t>
            </a:r>
            <a:r>
              <a:rPr kumimoji="0" lang="en-US" altLang="zh-CN">
                <a:sym typeface="Symbol" panose="05050102010706020507" pitchFamily="18" charset="2"/>
              </a:rPr>
              <a:t></a:t>
            </a:r>
            <a:r>
              <a:rPr kumimoji="0" lang="en-US" altLang="zh-CN" b="1"/>
              <a:t>α</a:t>
            </a:r>
            <a:r>
              <a:rPr kumimoji="0" lang="en-US" altLang="zh-CN" b="1" i="1"/>
              <a:t>A</a:t>
            </a:r>
            <a:r>
              <a:rPr lang="en-US" altLang="zh-CN" b="1" i="1">
                <a:sym typeface="Symbol" panose="05050102010706020507" pitchFamily="18" charset="2"/>
              </a:rPr>
              <a:t>w </a:t>
            </a:r>
            <a:r>
              <a:rPr kumimoji="0" lang="zh-CN" altLang="en-US" b="1"/>
              <a:t>且 </a:t>
            </a:r>
            <a:r>
              <a:rPr kumimoji="0" lang="en-US" altLang="zh-CN" b="1" i="1"/>
              <a:t>A</a:t>
            </a:r>
            <a:r>
              <a:rPr kumimoji="0" lang="en-US" altLang="zh-CN" b="1"/>
              <a:t> </a:t>
            </a:r>
            <a:r>
              <a:rPr kumimoji="0" lang="en-US" altLang="zh-CN">
                <a:sym typeface="Symbol" panose="05050102010706020507" pitchFamily="18" charset="2"/>
              </a:rPr>
              <a:t></a:t>
            </a:r>
            <a:r>
              <a:rPr kumimoji="0" lang="en-US" altLang="zh-CN" b="1" i="1"/>
              <a:t>β</a:t>
            </a:r>
            <a:r>
              <a:rPr kumimoji="0" lang="zh-CN" altLang="en-US" b="1"/>
              <a:t>，即 </a:t>
            </a:r>
            <a:r>
              <a:rPr kumimoji="0" lang="en-US" altLang="zh-CN" b="1" i="1"/>
              <a:t>β </a:t>
            </a:r>
            <a:r>
              <a:rPr kumimoji="0" lang="zh-CN" altLang="en-US" b="1"/>
              <a:t>为</a:t>
            </a:r>
            <a:r>
              <a:rPr lang="zh-CN" altLang="en-US" b="1"/>
              <a:t>句柄</a:t>
            </a:r>
            <a:r>
              <a:rPr kumimoji="0" lang="zh-CN" altLang="en-US" b="1"/>
              <a:t>，</a:t>
            </a:r>
            <a:endParaRPr kumimoji="0" lang="zh-CN" altLang="en-US" b="1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     </a:t>
            </a:r>
            <a:r>
              <a:rPr kumimoji="0" lang="zh-CN" altLang="en-US" b="1"/>
              <a:t>则 </a:t>
            </a:r>
            <a:r>
              <a:rPr kumimoji="0" lang="en-US" altLang="zh-CN" b="1" i="1">
                <a:solidFill>
                  <a:srgbClr val="800080"/>
                </a:solidFill>
              </a:rPr>
              <a:t>αβ</a:t>
            </a:r>
            <a:r>
              <a:rPr kumimoji="0" lang="en-US" altLang="zh-CN" b="1">
                <a:solidFill>
                  <a:srgbClr val="800080"/>
                </a:solidFill>
              </a:rPr>
              <a:t> </a:t>
            </a:r>
            <a:r>
              <a:rPr kumimoji="0" lang="zh-CN" altLang="en-US" b="1">
                <a:solidFill>
                  <a:srgbClr val="800080"/>
                </a:solidFill>
              </a:rPr>
              <a:t>的任何前缀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</a:t>
            </a:r>
            <a:r>
              <a:rPr kumimoji="0" lang="zh-CN" altLang="en-US" b="1">
                <a:sym typeface="Symbol" panose="05050102010706020507" pitchFamily="18" charset="2"/>
              </a:rPr>
              <a:t> </a:t>
            </a:r>
            <a:r>
              <a:rPr kumimoji="0" lang="zh-CN" altLang="en-US" b="1"/>
              <a:t>都是文法 </a:t>
            </a:r>
            <a:r>
              <a:rPr lang="en-US" altLang="zh-CN" b="1" i="1"/>
              <a:t>G </a:t>
            </a:r>
            <a:r>
              <a:rPr kumimoji="0" lang="zh-CN" altLang="en-US" b="1"/>
              <a:t>的活前缀</a:t>
            </a:r>
            <a:endParaRPr kumimoji="0" lang="zh-CN" altLang="en-US" b="1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     注：</a:t>
            </a:r>
            <a:r>
              <a:rPr lang="zh-CN" altLang="en-US" b="1"/>
              <a:t>由于 </a:t>
            </a:r>
            <a:r>
              <a:rPr kumimoji="0" lang="en-US" altLang="zh-CN" b="1" i="1"/>
              <a:t>S’</a:t>
            </a:r>
            <a:r>
              <a:rPr kumimoji="0" lang="en-US" altLang="zh-CN" b="1"/>
              <a:t> </a:t>
            </a:r>
            <a:r>
              <a:rPr kumimoji="0" lang="en-US" altLang="zh-CN">
                <a:sym typeface="Symbol" panose="05050102010706020507" pitchFamily="18" charset="2"/>
              </a:rPr>
              <a:t> </a:t>
            </a:r>
            <a:r>
              <a:rPr kumimoji="0" lang="en-US" altLang="zh-CN" b="1" i="1"/>
              <a:t>S’</a:t>
            </a: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kumimoji="0" lang="zh-CN" altLang="en-US" b="1"/>
              <a:t>且 </a:t>
            </a:r>
            <a:r>
              <a:rPr kumimoji="0" lang="en-US" altLang="zh-CN" b="1" i="1"/>
              <a:t>S’</a:t>
            </a:r>
            <a:r>
              <a:rPr kumimoji="0" lang="en-US" altLang="zh-CN" b="1"/>
              <a:t> </a:t>
            </a:r>
            <a:r>
              <a:rPr kumimoji="0" lang="en-US" altLang="zh-CN">
                <a:sym typeface="Symbol" panose="05050102010706020507" pitchFamily="18" charset="2"/>
              </a:rPr>
              <a:t> </a:t>
            </a:r>
            <a:r>
              <a:rPr kumimoji="0" lang="en-US" altLang="zh-CN" b="1" i="1"/>
              <a:t>S</a:t>
            </a:r>
            <a:r>
              <a:rPr kumimoji="0" lang="zh-CN" altLang="en-US" b="1"/>
              <a:t>，故 </a:t>
            </a:r>
            <a:r>
              <a:rPr kumimoji="0" lang="en-US" altLang="zh-CN" b="1" i="1">
                <a:solidFill>
                  <a:srgbClr val="800080"/>
                </a:solidFill>
              </a:rPr>
              <a:t>S </a:t>
            </a:r>
            <a:r>
              <a:rPr kumimoji="0" lang="zh-CN" altLang="en-US" b="1">
                <a:solidFill>
                  <a:srgbClr val="800080"/>
                </a:solidFill>
              </a:rPr>
              <a:t>是 </a:t>
            </a:r>
            <a:r>
              <a:rPr lang="en-US" altLang="zh-CN" b="1" i="1">
                <a:solidFill>
                  <a:srgbClr val="800080"/>
                </a:solidFill>
              </a:rPr>
              <a:t>G </a:t>
            </a:r>
            <a:r>
              <a:rPr kumimoji="0" lang="zh-CN" altLang="en-US" b="1">
                <a:solidFill>
                  <a:srgbClr val="800080"/>
                </a:solidFill>
              </a:rPr>
              <a:t>的活前缀</a:t>
            </a:r>
            <a:endParaRPr kumimoji="0" lang="zh-CN" altLang="en-US" b="1">
              <a:solidFill>
                <a:srgbClr val="800080"/>
              </a:solidFill>
            </a:endParaRP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3051175" y="3925888"/>
            <a:ext cx="298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</a:t>
            </a:r>
            <a:endParaRPr lang="en-US" altLang="zh-CN" sz="1800" b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87675" y="4244975"/>
            <a:ext cx="4333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Book Antiqua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>
              <a:latin typeface="Book Antiqua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3556000" y="4933950"/>
            <a:ext cx="298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</a:t>
            </a:r>
            <a:endParaRPr lang="en-US" altLang="zh-CN" sz="1800" b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3492500" y="5253038"/>
            <a:ext cx="4333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Book Antiqua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>
              <a:latin typeface="Book Antiqua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-36512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900113" y="1265238"/>
            <a:ext cx="72723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/>
              <a:t>活前缀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6516688" y="1916113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文法 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: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bB</a:t>
            </a:r>
            <a:endParaRPr lang="en-US" altLang="zh-CN"/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1247775" y="1916113"/>
            <a:ext cx="4837113" cy="40481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/>
              <a:t>G(S)</a:t>
            </a:r>
            <a:r>
              <a:rPr lang="en-US" altLang="zh-CN" b="1" dirty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是一个右句型，其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>
                <a:latin typeface="楷体_GB2312" pitchFamily="49" charset="-122"/>
              </a:rPr>
              <a:t>  唯一的句柄为：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 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</a:t>
            </a:r>
            <a:r>
              <a:rPr lang="zh-CN" altLang="en-US" b="1" dirty="0"/>
              <a:t>所以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的任何前缀都是文法</a:t>
            </a:r>
            <a:endParaRPr lang="zh-CN" altLang="en-US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/>
              <a:t>    的活前缀：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</a:rPr>
              <a:t>a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右句型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的唯一的句柄为：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所以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的任何前缀都是文法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的活前缀：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</a:rPr>
              <a:t>a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393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26479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aaab            </a:t>
            </a:r>
            <a:r>
              <a:rPr lang="zh-CN" altLang="en-US"/>
              <a:t>（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 </a:t>
            </a:r>
            <a:r>
              <a:rPr lang="en-US" altLang="zh-CN"/>
              <a:t>aaaAb         </a:t>
            </a:r>
            <a:r>
              <a:rPr lang="zh-CN" altLang="en-US"/>
              <a:t>（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/>
              <a:t>aaAb           </a:t>
            </a:r>
            <a:r>
              <a:rPr lang="zh-CN" altLang="en-US"/>
              <a:t>（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/>
              <a:t>aAb             </a:t>
            </a:r>
            <a:r>
              <a:rPr lang="zh-CN" altLang="en-US"/>
              <a:t>（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/>
              <a:t>aAB             </a:t>
            </a:r>
            <a:r>
              <a:rPr lang="zh-CN" altLang="en-US"/>
              <a:t>（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/>
              <a:t>AB               </a:t>
            </a:r>
            <a:r>
              <a:rPr lang="zh-CN" altLang="en-US"/>
              <a:t>（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AB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/>
              <a:t>文法 </a:t>
            </a:r>
            <a:r>
              <a:rPr lang="en-US" altLang="zh-CN" sz="2800"/>
              <a:t>G</a:t>
            </a:r>
            <a:r>
              <a:rPr lang="zh-CN" altLang="en-US" sz="2800"/>
              <a:t>（</a:t>
            </a:r>
            <a:r>
              <a:rPr lang="en-US" altLang="zh-CN" sz="2800"/>
              <a:t>S</a:t>
            </a:r>
            <a:r>
              <a:rPr lang="zh-CN" altLang="en-US" sz="2800"/>
              <a:t>）</a:t>
            </a:r>
            <a:r>
              <a:rPr lang="en-US" altLang="zh-CN" sz="2800"/>
              <a:t>: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AB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aA |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endParaRPr lang="en-US" altLang="zh-CN" sz="28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B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 | bB</a:t>
            </a:r>
            <a:endParaRPr lang="en-US" altLang="zh-CN" sz="2800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1312863" y="2133600"/>
            <a:ext cx="7069137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aaab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的一个自底向上分析过程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-252536" y="188913"/>
            <a:ext cx="604867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3735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755650" y="1357313"/>
            <a:ext cx="8208963" cy="4840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活前缀与句柄的关系</a:t>
            </a:r>
            <a:endParaRPr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/>
              <a:t>     一个活前缀是某一</a:t>
            </a:r>
            <a:r>
              <a:rPr kumimoji="0" lang="zh-CN" altLang="en-US" b="1">
                <a:solidFill>
                  <a:srgbClr val="800080"/>
                </a:solidFill>
              </a:rPr>
              <a:t>右句型的前缀</a:t>
            </a:r>
            <a:r>
              <a:rPr kumimoji="0" lang="zh-CN" altLang="en-US" b="1"/>
              <a:t>，它</a:t>
            </a:r>
            <a:r>
              <a:rPr kumimoji="0" lang="zh-CN" altLang="en-US" b="1">
                <a:solidFill>
                  <a:srgbClr val="800080"/>
                </a:solidFill>
              </a:rPr>
              <a:t>不超过</a:t>
            </a:r>
            <a:r>
              <a:rPr kumimoji="0" lang="zh-CN" altLang="en-US" b="1"/>
              <a:t>该右句型的  </a:t>
            </a:r>
            <a:endParaRPr kumimoji="0"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/>
              <a:t>         某个</a:t>
            </a:r>
            <a:r>
              <a:rPr kumimoji="0" lang="zh-CN" altLang="en-US" b="1">
                <a:solidFill>
                  <a:srgbClr val="800080"/>
                </a:solidFill>
              </a:rPr>
              <a:t>句柄</a:t>
            </a:r>
            <a:endParaRPr kumimoji="0" lang="zh-CN" altLang="en-US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</a:rPr>
              <a:t> 活前缀</a:t>
            </a:r>
            <a:r>
              <a:rPr kumimoji="0" lang="zh-CN" altLang="en-US" b="1">
                <a:solidFill>
                  <a:srgbClr val="800080"/>
                </a:solidFill>
              </a:rPr>
              <a:t>已含有该句柄的全部符号</a:t>
            </a:r>
            <a:r>
              <a:rPr kumimoji="0" lang="zh-CN" altLang="en-US" b="1"/>
              <a:t>，表明该句柄对应的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产生式 </a:t>
            </a:r>
            <a:r>
              <a:rPr kumimoji="0"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α</a:t>
            </a:r>
            <a:r>
              <a:rPr kumimoji="0" lang="zh-CN" altLang="en-US" b="1"/>
              <a:t>的右部</a:t>
            </a:r>
            <a:r>
              <a:rPr kumimoji="0" lang="en-US" altLang="zh-CN" b="1"/>
              <a:t>α</a:t>
            </a:r>
            <a:r>
              <a:rPr kumimoji="0" lang="zh-CN" altLang="en-US" b="1"/>
              <a:t>已出现在栈顶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</a:rPr>
              <a:t> 活前缀只含该句柄的一部分符号</a:t>
            </a:r>
            <a:r>
              <a:rPr kumimoji="0" lang="zh-CN" altLang="en-US" b="1"/>
              <a:t>，表明该句柄对应的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产生式 </a:t>
            </a:r>
            <a:r>
              <a:rPr kumimoji="0"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α</a:t>
            </a:r>
            <a:r>
              <a:rPr kumimoji="0" lang="en-US" altLang="zh-CN" baseline="-25000"/>
              <a:t>1</a:t>
            </a:r>
            <a:r>
              <a:rPr kumimoji="0" lang="en-US" altLang="zh-CN" b="1"/>
              <a:t>α</a:t>
            </a:r>
            <a:r>
              <a:rPr kumimoji="0" lang="en-US" altLang="zh-CN" baseline="-25000"/>
              <a:t>2 </a:t>
            </a:r>
            <a:r>
              <a:rPr kumimoji="0" lang="zh-CN" altLang="en-US" b="1"/>
              <a:t>的右部子串</a:t>
            </a:r>
            <a:r>
              <a:rPr kumimoji="0" lang="en-US" altLang="zh-CN" b="1"/>
              <a:t>α</a:t>
            </a:r>
            <a:r>
              <a:rPr kumimoji="0" lang="en-US" altLang="zh-CN" baseline="-25000"/>
              <a:t>1 </a:t>
            </a:r>
            <a:r>
              <a:rPr kumimoji="0" lang="zh-CN" altLang="en-US" b="1"/>
              <a:t>已出现在栈顶，期待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从输入串中看到</a:t>
            </a:r>
            <a:r>
              <a:rPr kumimoji="0" lang="en-US" altLang="zh-CN" b="1"/>
              <a:t>α</a:t>
            </a:r>
            <a:r>
              <a:rPr kumimoji="0" lang="en-US" altLang="zh-CN" baseline="-25000"/>
              <a:t>2 </a:t>
            </a:r>
            <a:r>
              <a:rPr kumimoji="0" lang="zh-CN" altLang="en-US" b="1"/>
              <a:t>推导出的符号串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</a:rPr>
              <a:t> 活前缀不含有该句柄的任何符号</a:t>
            </a:r>
            <a:r>
              <a:rPr kumimoji="0" lang="zh-CN" altLang="en-US" b="1"/>
              <a:t>，此时期待从输入串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中看到该句柄对应的产生式 </a:t>
            </a:r>
            <a:r>
              <a:rPr kumimoji="0"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α</a:t>
            </a:r>
            <a:r>
              <a:rPr kumimoji="0" lang="zh-CN" altLang="en-US" b="1"/>
              <a:t>的右部所推导出的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符号串</a:t>
            </a:r>
            <a:endParaRPr kumimoji="0"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900113" y="1481138"/>
            <a:ext cx="7993062" cy="3076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核心概念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endParaRPr lang="en-US" altLang="zh-CN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en-US" altLang="zh-CN" sz="1000" b="1"/>
          </a:p>
          <a:p>
            <a:pPr lvl="2">
              <a:buFontTx/>
              <a:buChar char="•"/>
            </a:pPr>
            <a:r>
              <a:rPr lang="en-US" altLang="zh-CN"/>
              <a:t>  </a:t>
            </a:r>
            <a:r>
              <a:rPr kumimoji="0" lang="zh-CN" altLang="en-US" b="1"/>
              <a:t>每个上下文无关文法 </a:t>
            </a:r>
            <a:r>
              <a:rPr kumimoji="0" lang="en-US" altLang="zh-CN" i="1"/>
              <a:t>G</a:t>
            </a:r>
            <a:r>
              <a:rPr kumimoji="0" lang="en-US" altLang="zh-CN" b="1"/>
              <a:t> </a:t>
            </a:r>
            <a:r>
              <a:rPr kumimoji="0" lang="zh-CN" altLang="en-US" b="1"/>
              <a:t>都对应一个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en-US" altLang="zh-CN"/>
              <a:t>FSM</a:t>
            </a:r>
            <a:endParaRPr kumimoji="0" lang="en-US" altLang="zh-CN" b="1"/>
          </a:p>
          <a:p>
            <a:pPr lvl="2">
              <a:buFontTx/>
              <a:buNone/>
            </a:pPr>
            <a:endParaRPr kumimoji="0" lang="en-US" altLang="zh-CN" sz="1000" b="1"/>
          </a:p>
          <a:p>
            <a:pPr lvl="2">
              <a:buFontTx/>
              <a:buChar char="•"/>
            </a:pPr>
            <a:r>
              <a:rPr lang="en-US" altLang="zh-CN"/>
              <a:t> </a:t>
            </a: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kumimoji="0" lang="zh-CN" altLang="en-US" b="1"/>
              <a:t>由 </a:t>
            </a:r>
            <a:r>
              <a:rPr kumimoji="0" lang="en-US" altLang="zh-CN" i="1"/>
              <a:t>G </a:t>
            </a:r>
            <a:r>
              <a:rPr kumimoji="0" lang="zh-CN" altLang="en-US" b="1"/>
              <a:t>的增广文法 </a:t>
            </a:r>
            <a:r>
              <a:rPr kumimoji="0" lang="en-US" altLang="zh-CN" i="1"/>
              <a:t>G’ </a:t>
            </a:r>
            <a:r>
              <a:rPr kumimoji="0" lang="zh-CN" altLang="en-US" b="1"/>
              <a:t>直接构造其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en-US" altLang="zh-CN"/>
              <a:t>FSM</a:t>
            </a:r>
            <a:endParaRPr kumimoji="0" lang="en-US" altLang="zh-CN" b="1"/>
          </a:p>
          <a:p>
            <a:pPr lvl="2">
              <a:buFontTx/>
              <a:buNone/>
            </a:pPr>
            <a:endParaRPr kumimoji="0" lang="en-US" altLang="zh-CN" sz="1000" b="1"/>
          </a:p>
          <a:p>
            <a:pPr lvl="2">
              <a:buFontTx/>
              <a:buChar char="•"/>
            </a:pPr>
            <a:r>
              <a:rPr lang="en-US" altLang="zh-CN"/>
              <a:t>  </a:t>
            </a:r>
            <a:r>
              <a:rPr lang="zh-CN" altLang="en-US" b="1"/>
              <a:t>文法</a:t>
            </a:r>
            <a:r>
              <a:rPr lang="zh-CN" altLang="en-US"/>
              <a:t> </a:t>
            </a:r>
            <a:r>
              <a:rPr lang="en-US" altLang="zh-CN" i="1"/>
              <a:t>G</a:t>
            </a:r>
            <a:r>
              <a:rPr lang="en-US" altLang="zh-CN" b="1"/>
              <a:t> = 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lang="en-US" altLang="zh-CN" b="1" i="1"/>
              <a:t>,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/>
              <a:t>, 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 i="1"/>
              <a:t> , S </a:t>
            </a:r>
            <a:r>
              <a:rPr lang="en-US" altLang="zh-CN" b="1"/>
              <a:t>)</a:t>
            </a:r>
            <a:r>
              <a:rPr lang="en-US" altLang="zh-CN"/>
              <a:t> </a:t>
            </a:r>
            <a:r>
              <a:rPr lang="zh-CN" altLang="en-US" b="1"/>
              <a:t>的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en-US" altLang="zh-CN"/>
              <a:t>FSM </a:t>
            </a:r>
            <a:r>
              <a:rPr lang="zh-CN" altLang="en-US" b="1"/>
              <a:t>可以看</a:t>
            </a:r>
            <a:endParaRPr lang="zh-CN" altLang="en-US" b="1"/>
          </a:p>
          <a:p>
            <a:pPr lvl="2">
              <a:buFontTx/>
              <a:buNone/>
            </a:pPr>
            <a:r>
              <a:rPr lang="zh-CN" altLang="en-US" b="1"/>
              <a:t>   作一个字母表为 </a:t>
            </a:r>
            <a:r>
              <a:rPr lang="en-US" altLang="zh-CN" b="1" i="1"/>
              <a:t>V</a:t>
            </a:r>
            <a:r>
              <a:rPr lang="en-US" altLang="zh-CN" b="1" i="1" baseline="-25000"/>
              <a:t>N </a:t>
            </a:r>
            <a:r>
              <a:rPr kumimoji="0" lang="en-US" altLang="zh-CN" b="1">
                <a:sym typeface="Symbol" panose="05050102010706020507" pitchFamily="18" charset="2"/>
              </a:rPr>
              <a:t>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lang="zh-CN" altLang="en-US" b="1"/>
              <a:t>的 </a:t>
            </a:r>
            <a:r>
              <a:rPr lang="en-US" altLang="zh-CN"/>
              <a:t>DFA</a:t>
            </a:r>
            <a:endParaRPr lang="en-US" altLang="zh-CN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611188" y="1416050"/>
            <a:ext cx="8459787" cy="490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 </a:t>
            </a:r>
            <a:r>
              <a:rPr lang="zh-CN" altLang="en-US" sz="2800" b="1">
                <a:solidFill>
                  <a:srgbClr val="800080"/>
                </a:solidFill>
              </a:rPr>
              <a:t>的状态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2">
              <a:buFontTx/>
              <a:buChar char="•"/>
            </a:pPr>
            <a:r>
              <a:rPr kumimoji="0" lang="zh-CN" altLang="en-US" i="1"/>
              <a:t> 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en-US" altLang="zh-CN"/>
              <a:t>FSM </a:t>
            </a:r>
            <a:r>
              <a:rPr kumimoji="0" lang="zh-CN" altLang="en-US" b="1"/>
              <a:t>的状态是一个特殊的 </a:t>
            </a:r>
            <a:r>
              <a:rPr kumimoji="0" lang="en-US" altLang="zh-CN">
                <a:solidFill>
                  <a:srgbClr val="800080"/>
                </a:solidFill>
              </a:rPr>
              <a:t>LR</a:t>
            </a:r>
            <a:r>
              <a:rPr kumimoji="0" lang="zh-CN" altLang="en-US">
                <a:solidFill>
                  <a:srgbClr val="800080"/>
                </a:solidFill>
              </a:rPr>
              <a:t>（</a:t>
            </a:r>
            <a:r>
              <a:rPr kumimoji="0" lang="en-US" altLang="zh-CN">
                <a:solidFill>
                  <a:srgbClr val="800080"/>
                </a:solidFill>
              </a:rPr>
              <a:t>0</a:t>
            </a:r>
            <a:r>
              <a:rPr kumimoji="0" lang="zh-CN" altLang="en-US">
                <a:solidFill>
                  <a:srgbClr val="800080"/>
                </a:solidFill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</a:rPr>
              <a:t>项目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/>
              <a:t>  （</a:t>
            </a:r>
            <a:r>
              <a:rPr kumimoji="0" lang="en-US" altLang="zh-CN" i="1"/>
              <a:t>item</a:t>
            </a:r>
            <a:r>
              <a:rPr kumimoji="0" lang="zh-CN" altLang="en-US" b="1"/>
              <a:t>）</a:t>
            </a:r>
            <a:r>
              <a:rPr kumimoji="0" lang="zh-CN" altLang="en-US" b="1">
                <a:solidFill>
                  <a:srgbClr val="800080"/>
                </a:solidFill>
              </a:rPr>
              <a:t>集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lang="zh-CN" altLang="en-US"/>
              <a:t> </a:t>
            </a:r>
            <a:r>
              <a:rPr lang="zh-CN" altLang="en-US">
                <a:solidFill>
                  <a:srgbClr val="800080"/>
                </a:solidFill>
              </a:rPr>
              <a:t> </a:t>
            </a:r>
            <a:r>
              <a:rPr kumimoji="0" lang="zh-CN" altLang="en-US" b="1"/>
              <a:t>一个</a:t>
            </a:r>
            <a:r>
              <a:rPr kumimoji="0" lang="en-US" altLang="zh-CN">
                <a:solidFill>
                  <a:srgbClr val="800080"/>
                </a:solidFill>
              </a:rPr>
              <a:t>LR</a:t>
            </a:r>
            <a:r>
              <a:rPr kumimoji="0" lang="zh-CN" altLang="en-US">
                <a:solidFill>
                  <a:srgbClr val="800080"/>
                </a:solidFill>
              </a:rPr>
              <a:t>（</a:t>
            </a:r>
            <a:r>
              <a:rPr kumimoji="0" lang="en-US" altLang="zh-CN">
                <a:solidFill>
                  <a:srgbClr val="800080"/>
                </a:solidFill>
              </a:rPr>
              <a:t>0</a:t>
            </a:r>
            <a:r>
              <a:rPr kumimoji="0" lang="zh-CN" altLang="en-US">
                <a:solidFill>
                  <a:srgbClr val="800080"/>
                </a:solidFill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</a:rPr>
              <a:t>项目</a:t>
            </a:r>
            <a:r>
              <a:rPr kumimoji="0" lang="zh-CN" altLang="en-US" b="1"/>
              <a:t>是在</a:t>
            </a:r>
            <a:r>
              <a:rPr kumimoji="0" lang="zh-CN" altLang="en-US" b="1">
                <a:solidFill>
                  <a:srgbClr val="800080"/>
                </a:solidFill>
              </a:rPr>
              <a:t>右端</a:t>
            </a:r>
            <a:r>
              <a:rPr kumimoji="0" lang="zh-CN" altLang="en-US" b="1"/>
              <a:t>某一位置</a:t>
            </a:r>
            <a:r>
              <a:rPr kumimoji="0" lang="zh-CN" altLang="en-US" b="1">
                <a:solidFill>
                  <a:srgbClr val="800080"/>
                </a:solidFill>
              </a:rPr>
              <a:t>有圆点的产生式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None/>
            </a:pPr>
            <a:r>
              <a:rPr lang="zh-CN" altLang="en-US" b="1"/>
              <a:t>   如，产生式 </a:t>
            </a:r>
            <a:r>
              <a:rPr kumimoji="0" lang="en-US" altLang="zh-CN" b="1"/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xyz </a:t>
            </a:r>
            <a:r>
              <a:rPr lang="zh-CN" altLang="en-US" b="1"/>
              <a:t>对应如下 </a:t>
            </a:r>
            <a:r>
              <a:rPr lang="en-US" altLang="zh-CN"/>
              <a:t>4 </a:t>
            </a:r>
            <a:r>
              <a:rPr lang="zh-CN" altLang="en-US" b="1"/>
              <a:t>个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zh-CN" altLang="en-US" b="1"/>
              <a:t>项目：</a:t>
            </a:r>
            <a:endParaRPr lang="zh-CN" altLang="en-US" b="1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</a:rPr>
              <a:t>                </a:t>
            </a:r>
            <a:r>
              <a:rPr kumimoji="0" lang="en-US" altLang="zh-CN" b="1"/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.xyz  </a:t>
            </a:r>
            <a:endParaRPr kumimoji="0"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/>
              <a:t>                           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x.yz</a:t>
            </a:r>
            <a:endParaRPr kumimoji="0"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/>
              <a:t>                           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xy.z</a:t>
            </a:r>
            <a:endParaRPr kumimoji="0"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/>
              <a:t>                           A</a:t>
            </a:r>
            <a:r>
              <a:rPr kumimoji="0" lang="en-US" altLang="zh-CN" b="1">
                <a:sym typeface="Symbol" panose="05050102010706020507" pitchFamily="18" charset="2"/>
              </a:rPr>
              <a:t></a:t>
            </a:r>
            <a:r>
              <a:rPr kumimoji="0" lang="en-US" altLang="zh-CN" b="1"/>
              <a:t>xyz.</a:t>
            </a:r>
            <a:endParaRPr kumimoji="0"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/>
              <a:t>              </a:t>
            </a:r>
            <a:r>
              <a:rPr kumimoji="0" lang="zh-CN" altLang="en-US" b="1">
                <a:solidFill>
                  <a:srgbClr val="800080"/>
                </a:solidFill>
              </a:rPr>
              <a:t>圆点标志</a:t>
            </a:r>
            <a:r>
              <a:rPr kumimoji="0" lang="zh-CN" altLang="en-US" b="1"/>
              <a:t>着已</a:t>
            </a:r>
            <a:r>
              <a:rPr kumimoji="0" lang="zh-CN" altLang="en-US" b="1">
                <a:solidFill>
                  <a:srgbClr val="800080"/>
                </a:solidFill>
              </a:rPr>
              <a:t>分析</a:t>
            </a:r>
            <a:r>
              <a:rPr kumimoji="0" lang="zh-CN" altLang="en-US" b="1"/>
              <a:t>过的串与该产生式</a:t>
            </a:r>
            <a:r>
              <a:rPr kumimoji="0" lang="zh-CN" altLang="en-US" b="1">
                <a:solidFill>
                  <a:srgbClr val="800080"/>
                </a:solidFill>
              </a:rPr>
              <a:t>匹配的位置</a:t>
            </a:r>
            <a:endParaRPr kumimoji="0" lang="zh-CN" altLang="en-US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611188" y="1557338"/>
            <a:ext cx="8243887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项目解析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 设 </a:t>
            </a:r>
            <a:r>
              <a:rPr kumimoji="0" lang="en-US" altLang="zh-CN" i="1"/>
              <a:t>G’ </a:t>
            </a:r>
            <a:r>
              <a:rPr kumimoji="0" lang="en-US" altLang="zh-CN"/>
              <a:t>[</a:t>
            </a:r>
            <a:r>
              <a:rPr kumimoji="0" lang="en-US" altLang="zh-CN" i="1"/>
              <a:t>S’</a:t>
            </a:r>
            <a:r>
              <a:rPr kumimoji="0" lang="en-US" altLang="zh-CN"/>
              <a:t>] </a:t>
            </a:r>
            <a:r>
              <a:rPr kumimoji="0" lang="zh-CN" altLang="en-US" b="1"/>
              <a:t>是文法 </a:t>
            </a:r>
            <a:r>
              <a:rPr lang="en-US" altLang="zh-CN" i="1"/>
              <a:t>G</a:t>
            </a:r>
            <a:r>
              <a:rPr lang="en-US" altLang="zh-CN" b="1"/>
              <a:t> = 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lang="en-US" altLang="zh-CN" b="1" i="1"/>
              <a:t>,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 i="1"/>
              <a:t>, 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 i="1"/>
              <a:t> , S </a:t>
            </a:r>
            <a:r>
              <a:rPr lang="en-US" altLang="zh-CN" b="1"/>
              <a:t>)</a:t>
            </a:r>
            <a:r>
              <a:rPr lang="zh-CN" altLang="en-US" b="1"/>
              <a:t>的增广文法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 根据圆点所在的位置和圆点后是终结符还是非终结符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 或为空，把项目分为以下几种</a:t>
            </a:r>
            <a:r>
              <a:rPr kumimoji="0" lang="zh-CN" altLang="en-US" b="1"/>
              <a:t>：</a:t>
            </a:r>
            <a:endParaRPr kumimoji="0" lang="zh-CN" altLang="en-US" sz="1000" b="1"/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         </a:t>
            </a:r>
            <a:r>
              <a:rPr lang="zh-CN" altLang="en-US" b="1">
                <a:solidFill>
                  <a:srgbClr val="800080"/>
                </a:solidFill>
              </a:rPr>
              <a:t>移进项目</a:t>
            </a:r>
            <a:r>
              <a:rPr lang="en-US" altLang="zh-CN" b="1"/>
              <a:t>: </a:t>
            </a:r>
            <a:r>
              <a:rPr lang="zh-CN" altLang="en-US" b="1"/>
              <a:t>形如 </a:t>
            </a:r>
            <a:r>
              <a:rPr lang="en-US" altLang="zh-CN" b="1">
                <a:sym typeface="Symbol" panose="05050102010706020507" pitchFamily="18" charset="2"/>
              </a:rPr>
              <a:t>A 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en-US" altLang="zh-CN" b="1"/>
              <a:t>.</a:t>
            </a:r>
            <a:r>
              <a:rPr lang="en-US" altLang="zh-CN" b="1">
                <a:sym typeface="Symbol" panose="05050102010706020507" pitchFamily="18" charset="2"/>
              </a:rPr>
              <a:t>a,  </a:t>
            </a:r>
            <a:r>
              <a:rPr lang="zh-CN" altLang="en-US" b="1">
                <a:sym typeface="Symbol" panose="05050102010706020507" pitchFamily="18" charset="2"/>
              </a:rPr>
              <a:t>其中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 </a:t>
            </a:r>
            <a:r>
              <a:rPr lang="en-US" altLang="zh-CN" b="1"/>
              <a:t>, </a:t>
            </a: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en-US" altLang="zh-CN" b="1"/>
              <a:t>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zh-CN" altLang="zh-CN" b="1">
                <a:sym typeface="Symbol" panose="05050102010706020507" pitchFamily="18" charset="2"/>
              </a:rPr>
              <a:t>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/>
              <a:t>V</a:t>
            </a:r>
            <a:r>
              <a:rPr lang="en-US" altLang="zh-CN" b="1" i="1" baseline="-25000"/>
              <a:t>N</a:t>
            </a:r>
            <a:r>
              <a:rPr kumimoji="0"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 i="1"/>
              <a:t>V</a:t>
            </a:r>
            <a:r>
              <a:rPr lang="en-US" altLang="zh-CN" b="1" i="1" baseline="-25000">
                <a:sym typeface="Symbol" panose="05050102010706020507" pitchFamily="18" charset="2"/>
              </a:rPr>
              <a:t>T</a:t>
            </a:r>
            <a:r>
              <a:rPr lang="en-US" altLang="zh-CN" b="1">
                <a:sym typeface="Symbol" panose="05050102010706020507" pitchFamily="18" charset="2"/>
              </a:rPr>
              <a:t>)*</a:t>
            </a:r>
            <a:endParaRPr lang="en-US" altLang="zh-CN" b="1">
              <a:sym typeface="Symbol" panose="05050102010706020507" pitchFamily="18" charset="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/>
              <a:t>         </a:t>
            </a:r>
            <a:r>
              <a:rPr lang="zh-CN" altLang="en-US" b="1">
                <a:solidFill>
                  <a:srgbClr val="800080"/>
                </a:solidFill>
              </a:rPr>
              <a:t>待约项目</a:t>
            </a:r>
            <a:r>
              <a:rPr lang="en-US" altLang="zh-CN" b="1"/>
              <a:t>: </a:t>
            </a:r>
            <a:r>
              <a:rPr lang="zh-CN" altLang="en-US" b="1"/>
              <a:t>形如 </a:t>
            </a:r>
            <a:r>
              <a:rPr lang="en-US" altLang="zh-CN" b="1">
                <a:sym typeface="Symbol" panose="05050102010706020507" pitchFamily="18" charset="2"/>
              </a:rPr>
              <a:t>A 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en-US" altLang="zh-CN" b="1"/>
              <a:t>.</a:t>
            </a:r>
            <a:r>
              <a:rPr lang="en-US" altLang="zh-CN" b="1">
                <a:sym typeface="Symbol" panose="05050102010706020507" pitchFamily="18" charset="2"/>
              </a:rPr>
              <a:t>B</a:t>
            </a:r>
            <a:endParaRPr lang="en-US" altLang="zh-CN" b="1">
              <a:sym typeface="Symbol" panose="05050102010706020507" pitchFamily="18" charset="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/>
              <a:t>         </a:t>
            </a:r>
            <a:r>
              <a:rPr lang="zh-CN" altLang="en-US" b="1">
                <a:solidFill>
                  <a:srgbClr val="800080"/>
                </a:solidFill>
              </a:rPr>
              <a:t>归约项目</a:t>
            </a:r>
            <a:r>
              <a:rPr lang="en-US" altLang="zh-CN" b="1"/>
              <a:t>: </a:t>
            </a:r>
            <a:r>
              <a:rPr lang="zh-CN" altLang="en-US" b="1"/>
              <a:t>形如 </a:t>
            </a:r>
            <a:r>
              <a:rPr lang="en-US" altLang="zh-CN" b="1">
                <a:sym typeface="Symbol" panose="05050102010706020507" pitchFamily="18" charset="2"/>
              </a:rPr>
              <a:t>A 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/>
              <a:t>.</a:t>
            </a:r>
            <a:endParaRPr lang="en-US" altLang="zh-CN" b="1"/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/>
              <a:t>         </a:t>
            </a:r>
            <a:r>
              <a:rPr lang="zh-CN" altLang="en-US" b="1">
                <a:solidFill>
                  <a:srgbClr val="800080"/>
                </a:solidFill>
              </a:rPr>
              <a:t>接受项目</a:t>
            </a:r>
            <a:r>
              <a:rPr lang="en-US" altLang="zh-CN" b="1"/>
              <a:t>: </a:t>
            </a:r>
            <a:r>
              <a:rPr lang="zh-CN" altLang="en-US" b="1"/>
              <a:t>形如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S</a:t>
            </a:r>
            <a:r>
              <a:rPr lang="en-US" altLang="zh-CN" b="1" i="1">
                <a:sym typeface="Symbol" panose="05050102010706020507" pitchFamily="18" charset="2"/>
              </a:rPr>
              <a:t>’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S .</a:t>
            </a:r>
            <a:endParaRPr lang="en-US" altLang="zh-CN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7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7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8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611188" y="1416050"/>
            <a:ext cx="8424862" cy="496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 </a:t>
            </a:r>
            <a:r>
              <a:rPr lang="zh-CN" altLang="en-US" sz="2800" b="1">
                <a:solidFill>
                  <a:srgbClr val="800080"/>
                </a:solidFill>
              </a:rPr>
              <a:t>的状态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2">
              <a:buFontTx/>
              <a:buChar char="•"/>
            </a:pPr>
            <a:r>
              <a:rPr kumimoji="0" lang="zh-CN" altLang="en-US" i="1"/>
              <a:t> 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en-US" altLang="zh-CN"/>
              <a:t>FSM</a:t>
            </a:r>
            <a:r>
              <a:rPr kumimoji="0" lang="en-US" altLang="zh-CN" b="1"/>
              <a:t> </a:t>
            </a:r>
            <a:r>
              <a:rPr kumimoji="0" lang="zh-CN" altLang="en-US" b="1"/>
              <a:t>的状态是一个 </a:t>
            </a:r>
            <a:r>
              <a:rPr kumimoji="0" lang="en-US" altLang="zh-CN">
                <a:solidFill>
                  <a:srgbClr val="800080"/>
                </a:solidFill>
              </a:rPr>
              <a:t>LR</a:t>
            </a:r>
            <a:r>
              <a:rPr kumimoji="0" lang="zh-CN" altLang="en-US">
                <a:solidFill>
                  <a:srgbClr val="800080"/>
                </a:solidFill>
              </a:rPr>
              <a:t>（</a:t>
            </a:r>
            <a:r>
              <a:rPr kumimoji="0" lang="en-US" altLang="zh-CN">
                <a:solidFill>
                  <a:srgbClr val="800080"/>
                </a:solidFill>
              </a:rPr>
              <a:t>0</a:t>
            </a:r>
            <a:r>
              <a:rPr kumimoji="0" lang="zh-CN" altLang="en-US">
                <a:solidFill>
                  <a:srgbClr val="800080"/>
                </a:solidFill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</a:rPr>
              <a:t>项目集的闭包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/>
              <a:t>  （</a:t>
            </a:r>
            <a:r>
              <a:rPr kumimoji="0" lang="en-US" altLang="en-US" i="1"/>
              <a:t>closure</a:t>
            </a:r>
            <a:r>
              <a:rPr kumimoji="0" lang="zh-CN" altLang="en-US" b="1"/>
              <a:t>）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计算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zh-CN" altLang="en-US" b="1"/>
              <a:t>项目集 </a:t>
            </a:r>
            <a:r>
              <a:rPr kumimoji="0" lang="en-US" altLang="zh-CN" b="1"/>
              <a:t>I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的闭包 </a:t>
            </a:r>
            <a:r>
              <a:rPr kumimoji="0" lang="en-US" altLang="zh-CN">
                <a:solidFill>
                  <a:srgbClr val="800080"/>
                </a:solidFill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楷体_GB2312" pitchFamily="49" charset="-122"/>
              </a:rPr>
              <a:t>(</a:t>
            </a:r>
            <a:r>
              <a:rPr kumimoji="0" lang="en-US" altLang="zh-CN" b="1">
                <a:solidFill>
                  <a:srgbClr val="800080"/>
                </a:solidFill>
              </a:rPr>
              <a:t>I</a:t>
            </a:r>
            <a:r>
              <a:rPr kumimoji="0" lang="en-US" altLang="zh-CN" b="1">
                <a:solidFill>
                  <a:srgbClr val="800080"/>
                </a:solidFill>
                <a:latin typeface="楷体_GB2312" pitchFamily="49" charset="-122"/>
              </a:rPr>
              <a:t>)</a:t>
            </a:r>
            <a:r>
              <a:rPr kumimoji="0" lang="zh-CN" altLang="en-US" b="1"/>
              <a:t>的算法：</a:t>
            </a:r>
            <a:endParaRPr kumimoji="0" lang="zh-CN" altLang="en-US" b="1"/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</a:rPr>
              <a:t>   </a:t>
            </a:r>
            <a:r>
              <a:rPr kumimoji="0" lang="en-US" altLang="zh-CN" sz="2000"/>
              <a:t>function  CLOSURE</a:t>
            </a:r>
            <a:r>
              <a:rPr kumimoji="0" lang="en-US" altLang="zh-CN" sz="2000" b="1">
                <a:latin typeface="楷体_GB2312" pitchFamily="49" charset="-122"/>
              </a:rPr>
              <a:t>(</a:t>
            </a:r>
            <a:r>
              <a:rPr kumimoji="0" lang="en-US" altLang="zh-CN" sz="2000" b="1"/>
              <a:t>I</a:t>
            </a:r>
            <a:r>
              <a:rPr kumimoji="0" lang="zh-CN" altLang="en-US" sz="2000" b="1"/>
              <a:t>）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/>
              <a:t>                 </a:t>
            </a:r>
            <a:r>
              <a:rPr kumimoji="0" lang="en-US" altLang="zh-CN" sz="2000"/>
              <a:t>{</a:t>
            </a:r>
            <a:r>
              <a:rPr kumimoji="0" lang="en-US" altLang="zh-CN" sz="2000" b="1"/>
              <a:t>   J := I;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      </a:t>
            </a:r>
            <a:r>
              <a:rPr kumimoji="0" lang="en-US" altLang="zh-CN" sz="2000"/>
              <a:t>repeat  for</a:t>
            </a:r>
            <a:r>
              <a:rPr kumimoji="0" lang="en-US" altLang="zh-CN" sz="2000" b="1"/>
              <a:t>  J </a:t>
            </a:r>
            <a:r>
              <a:rPr kumimoji="0" lang="zh-CN" altLang="en-US" sz="2000" b="1"/>
              <a:t>中的每个项目</a:t>
            </a:r>
            <a:r>
              <a:rPr kumimoji="0" lang="en-US" altLang="zh-CN" sz="2000" b="1"/>
              <a:t>A </a:t>
            </a:r>
            <a:r>
              <a:rPr kumimoji="0" lang="en-US" altLang="zh-CN" sz="2000" b="1">
                <a:sym typeface="Symbol" panose="05050102010706020507" pitchFamily="18" charset="2"/>
              </a:rPr>
              <a:t> </a:t>
            </a:r>
            <a:r>
              <a:rPr kumimoji="0" lang="en-US" altLang="zh-CN" sz="2000" b="1"/>
              <a:t>.B</a:t>
            </a:r>
            <a:r>
              <a:rPr kumimoji="0" lang="en-US" altLang="zh-CN" sz="2000" b="1">
                <a:sym typeface="Symbol" panose="05050102010706020507" pitchFamily="18" charset="2"/>
              </a:rPr>
              <a:t></a:t>
            </a:r>
            <a:r>
              <a:rPr kumimoji="0" lang="en-US" altLang="zh-CN" sz="2000" b="1"/>
              <a:t>  </a:t>
            </a:r>
            <a:r>
              <a:rPr kumimoji="0" lang="zh-CN" altLang="en-US" sz="2000" b="1"/>
              <a:t>和 产生式 </a:t>
            </a:r>
            <a:r>
              <a:rPr kumimoji="0" lang="en-US" altLang="zh-CN" sz="2000" b="1"/>
              <a:t>B</a:t>
            </a:r>
            <a:r>
              <a:rPr kumimoji="0" lang="en-US" altLang="zh-CN" sz="2000" b="1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 </a:t>
            </a:r>
            <a:r>
              <a:rPr kumimoji="0" lang="en-US" altLang="zh-CN" sz="2000" b="1">
                <a:sym typeface="Symbol" panose="05050102010706020507" pitchFamily="18" charset="2"/>
              </a:rPr>
              <a:t></a:t>
            </a:r>
            <a:r>
              <a:rPr kumimoji="0" lang="en-US" altLang="zh-CN" sz="2000" b="1"/>
              <a:t> 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                  </a:t>
            </a:r>
            <a:r>
              <a:rPr kumimoji="0" lang="en-US" altLang="zh-CN"/>
              <a:t>do </a:t>
            </a:r>
            <a:r>
              <a:rPr kumimoji="0" lang="zh-CN" altLang="en-US" sz="2000" b="1"/>
              <a:t>若 </a:t>
            </a:r>
            <a:r>
              <a:rPr kumimoji="0" lang="en-US" altLang="zh-CN" sz="2000" b="1"/>
              <a:t>B</a:t>
            </a:r>
            <a:r>
              <a:rPr kumimoji="0" lang="en-US" altLang="zh-CN" sz="2000" b="1">
                <a:sym typeface="Symbol" panose="05050102010706020507" pitchFamily="18" charset="2"/>
              </a:rPr>
              <a:t> </a:t>
            </a:r>
            <a:r>
              <a:rPr kumimoji="0" lang="en-US" altLang="zh-CN" sz="2000" b="1"/>
              <a:t>.</a:t>
            </a:r>
            <a:r>
              <a:rPr kumimoji="0" lang="en-US" altLang="zh-CN" sz="2000" b="1">
                <a:sym typeface="Symbol" panose="05050102010706020507" pitchFamily="18" charset="2"/>
              </a:rPr>
              <a:t>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不在 </a:t>
            </a:r>
            <a:r>
              <a:rPr kumimoji="0" lang="en-US" altLang="zh-CN" sz="2000" b="1"/>
              <a:t>J </a:t>
            </a:r>
            <a:r>
              <a:rPr kumimoji="0" lang="zh-CN" altLang="en-US" sz="2000" b="1"/>
              <a:t>中，则加</a:t>
            </a:r>
            <a:r>
              <a:rPr kumimoji="0" lang="zh-CN" altLang="en-US" b="1"/>
              <a:t> </a:t>
            </a:r>
            <a:r>
              <a:rPr kumimoji="0" lang="en-US" altLang="zh-CN" sz="2000" b="1"/>
              <a:t>B</a:t>
            </a:r>
            <a:r>
              <a:rPr kumimoji="0" lang="en-US" altLang="zh-CN" sz="2000" b="1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 .</a:t>
            </a:r>
            <a:r>
              <a:rPr kumimoji="0" lang="en-US" altLang="zh-CN" sz="2000" b="1">
                <a:sym typeface="Symbol" panose="05050102010706020507" pitchFamily="18" charset="2"/>
              </a:rPr>
              <a:t></a:t>
            </a:r>
            <a:r>
              <a:rPr kumimoji="0" lang="en-US" altLang="zh-CN" sz="2000" b="1"/>
              <a:t>  </a:t>
            </a:r>
            <a:r>
              <a:rPr kumimoji="0" lang="zh-CN" altLang="en-US" sz="2000" b="1"/>
              <a:t>到 </a:t>
            </a:r>
            <a:r>
              <a:rPr kumimoji="0" lang="en-US" altLang="zh-CN" sz="2000" b="1"/>
              <a:t>J </a:t>
            </a:r>
            <a:r>
              <a:rPr kumimoji="0" lang="zh-CN" altLang="en-US" sz="2000" b="1"/>
              <a:t>中  </a:t>
            </a:r>
            <a:r>
              <a:rPr kumimoji="0" lang="zh-CN" altLang="zh-CN" sz="2000" b="1"/>
              <a:t>  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/>
              <a:t>                      </a:t>
            </a:r>
            <a:r>
              <a:rPr kumimoji="0" lang="en-US" altLang="zh-CN" sz="2000"/>
              <a:t>until</a:t>
            </a:r>
            <a:r>
              <a:rPr kumimoji="0" lang="en-US" altLang="zh-CN" sz="2000" b="1"/>
              <a:t>   </a:t>
            </a:r>
            <a:r>
              <a:rPr kumimoji="0" lang="zh-CN" altLang="en-US" sz="2000" b="1"/>
              <a:t>上一次循环不再有新项目加到</a:t>
            </a:r>
            <a:r>
              <a:rPr kumimoji="0" lang="en-US" altLang="zh-CN" sz="2000" b="1"/>
              <a:t>J</a:t>
            </a:r>
            <a:r>
              <a:rPr kumimoji="0" lang="zh-CN" altLang="en-US" sz="2000" b="1"/>
              <a:t>中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/>
              <a:t>                      </a:t>
            </a:r>
            <a:r>
              <a:rPr kumimoji="0" lang="en-US" altLang="zh-CN" sz="2000"/>
              <a:t>return</a:t>
            </a:r>
            <a:r>
              <a:rPr kumimoji="0" lang="en-US" altLang="zh-CN" sz="2000" b="1"/>
              <a:t>  J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</a:t>
            </a:r>
            <a:r>
              <a:rPr kumimoji="0" lang="en-US" altLang="zh-CN" sz="2000"/>
              <a:t>};</a:t>
            </a:r>
            <a:endParaRPr kumimoji="0" lang="en-US" altLang="zh-CN" sz="2000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0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3735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39750" y="1125538"/>
            <a:ext cx="8424863" cy="2193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的初态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   设文法 </a:t>
            </a:r>
            <a:r>
              <a:rPr lang="en-US" altLang="zh-CN" i="1"/>
              <a:t>G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lang="en-US" altLang="zh-CN" b="1"/>
              <a:t> </a:t>
            </a:r>
            <a:r>
              <a:rPr lang="zh-CN" altLang="en-US" b="1"/>
              <a:t>的增广文法为</a:t>
            </a:r>
            <a:r>
              <a:rPr kumimoji="0" lang="zh-CN" altLang="en-US" b="1">
                <a:solidFill>
                  <a:srgbClr val="800080"/>
                </a:solidFill>
              </a:rPr>
              <a:t>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S’</a:t>
            </a:r>
            <a:r>
              <a:rPr lang="en-US" altLang="zh-CN"/>
              <a:t>], </a:t>
            </a:r>
            <a:r>
              <a:rPr lang="zh-CN" altLang="en-US" b="1"/>
              <a:t>则 </a:t>
            </a:r>
            <a:r>
              <a:rPr lang="en-US" altLang="zh-CN" i="1"/>
              <a:t>G’ </a:t>
            </a:r>
            <a:r>
              <a:rPr lang="zh-CN" altLang="en-US" b="1"/>
              <a:t>的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FSM</a:t>
            </a:r>
            <a:r>
              <a:rPr lang="en-US" altLang="zh-CN" b="1"/>
              <a:t> </a:t>
            </a:r>
            <a:endParaRPr lang="en-US" altLang="zh-CN" b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r>
              <a:rPr lang="zh-CN" altLang="en-US" b="1"/>
              <a:t>的初态     </a:t>
            </a:r>
            <a:r>
              <a:rPr lang="en-US" altLang="zh-CN" b="1">
                <a:solidFill>
                  <a:srgbClr val="800080"/>
                </a:solidFill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</a:rPr>
              <a:t>0 </a:t>
            </a:r>
            <a:r>
              <a:rPr lang="en-US" altLang="zh-CN" b="1">
                <a:solidFill>
                  <a:srgbClr val="800080"/>
                </a:solidFill>
              </a:rPr>
              <a:t>= </a:t>
            </a:r>
            <a:r>
              <a:rPr kumimoji="0" lang="en-US" altLang="zh-CN">
                <a:solidFill>
                  <a:srgbClr val="800080"/>
                </a:solidFill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</a:rPr>
              <a:t>({S’</a:t>
            </a:r>
            <a:r>
              <a:rPr kumimoji="0" lang="en-US" altLang="zh-CN" b="1">
                <a:solidFill>
                  <a:srgbClr val="800080"/>
                </a:solidFill>
                <a:sym typeface="Symbol" panose="05050102010706020507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</a:rPr>
              <a:t>S})</a:t>
            </a:r>
            <a:endParaRPr kumimoji="0" lang="en-US" altLang="zh-CN" b="1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6588125" y="3981450"/>
            <a:ext cx="2305050" cy="203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E+T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250825" y="3387725"/>
            <a:ext cx="6192838" cy="328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例 </a:t>
            </a:r>
            <a:r>
              <a:rPr lang="zh-CN" altLang="en-US" b="1"/>
              <a:t>右边文法</a:t>
            </a:r>
            <a:r>
              <a:rPr kumimoji="0" lang="en-US" altLang="zh-CN" i="1">
                <a:sym typeface="Symbol" panose="05050102010706020507" pitchFamily="18" charset="2"/>
              </a:rPr>
              <a:t>G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E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kumimoji="0" lang="zh-CN" altLang="en-US" b="1">
                <a:sym typeface="Symbol" panose="05050102010706020507" pitchFamily="18" charset="2"/>
              </a:rPr>
              <a:t>的</a:t>
            </a:r>
            <a:r>
              <a:rPr lang="zh-CN" altLang="en-US" b="1"/>
              <a:t>增广文法为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E’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endParaRPr kumimoji="0" lang="zh-CN" altLang="en-US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>
                <a:sym typeface="Symbol" panose="05050102010706020507" pitchFamily="18" charset="2"/>
              </a:rPr>
              <a:t>     </a:t>
            </a:r>
            <a:r>
              <a:rPr kumimoji="0" lang="zh-CN" altLang="en-US" b="1">
                <a:sym typeface="Symbol" panose="05050102010706020507" pitchFamily="18" charset="2"/>
              </a:rPr>
              <a:t>其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FSM</a:t>
            </a:r>
            <a:r>
              <a:rPr kumimoji="0" lang="en-US" altLang="zh-CN" b="1"/>
              <a:t> </a:t>
            </a:r>
            <a:r>
              <a:rPr lang="zh-CN" altLang="en-US" b="1"/>
              <a:t>的初态</a:t>
            </a:r>
            <a:endParaRPr lang="zh-CN" altLang="en-US" b="1"/>
          </a:p>
          <a:p>
            <a:pPr lvl="1">
              <a:buFont typeface="Wingdings" panose="05000000000000000000" pitchFamily="2" charset="2"/>
              <a:buNone/>
            </a:pPr>
            <a:endParaRPr lang="zh-CN" altLang="en-US" sz="1000" b="1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</a:rPr>
              <a:t>     </a:t>
            </a:r>
            <a:r>
              <a:rPr lang="en-US" altLang="zh-CN" b="1"/>
              <a:t>I</a:t>
            </a:r>
            <a:r>
              <a:rPr lang="en-US" altLang="zh-CN" b="1" baseline="-25000"/>
              <a:t>0</a:t>
            </a:r>
            <a:r>
              <a:rPr lang="en-US" altLang="zh-CN"/>
              <a:t> =</a:t>
            </a: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en-US" altLang="zh-CN"/>
              <a:t>{ </a:t>
            </a:r>
            <a:r>
              <a:rPr kumimoji="0" lang="en-US" altLang="zh-CN" i="1"/>
              <a:t>E’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kumimoji="0" lang="en-US" altLang="zh-CN" i="1"/>
              <a:t>E</a:t>
            </a:r>
            <a:r>
              <a:rPr kumimoji="0" lang="zh-CN" altLang="en-US" i="1"/>
              <a:t>，</a:t>
            </a:r>
            <a:endParaRPr kumimoji="0" lang="zh-CN" altLang="en-US" i="1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i="1"/>
              <a:t>               </a:t>
            </a:r>
            <a:r>
              <a:rPr kumimoji="0" lang="en-US" altLang="zh-CN" i="1"/>
              <a:t>E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E+T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endParaRPr lang="zh-CN" altLang="en-US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i="1"/>
              <a:t>               </a:t>
            </a:r>
            <a:r>
              <a:rPr kumimoji="0" lang="en-US" altLang="zh-CN" i="1"/>
              <a:t>E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endParaRPr lang="zh-CN" altLang="en-US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i="1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( E ),</a:t>
            </a:r>
            <a:endParaRPr lang="en-US" altLang="zh-CN" i="1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       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7" grpId="0"/>
      <p:bldP spid="4731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58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9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0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1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611188" y="1592263"/>
            <a:ext cx="8424862" cy="3565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的状态转移函数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                 </a:t>
            </a:r>
            <a:r>
              <a:rPr kumimoji="0" lang="en-US" altLang="zh-CN" b="1">
                <a:solidFill>
                  <a:srgbClr val="800080"/>
                </a:solidFill>
              </a:rPr>
              <a:t>GO (I,X) = CLOSURE(J)</a:t>
            </a:r>
            <a:endParaRPr kumimoji="0" lang="en-US" altLang="zh-CN" b="1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</a:rPr>
              <a:t>         </a:t>
            </a:r>
            <a:r>
              <a:rPr kumimoji="0" lang="zh-CN" altLang="en-US" b="1"/>
              <a:t>其中，</a:t>
            </a:r>
            <a:r>
              <a:rPr kumimoji="0" lang="en-US" altLang="zh-CN" b="1"/>
              <a:t>I</a:t>
            </a:r>
            <a:r>
              <a:rPr kumimoji="0" lang="zh-CN" altLang="en-US" b="1"/>
              <a:t>为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FSM</a:t>
            </a:r>
            <a:r>
              <a:rPr lang="en-US" altLang="zh-CN" b="1"/>
              <a:t> </a:t>
            </a:r>
            <a:r>
              <a:rPr lang="zh-CN" altLang="en-US" b="1"/>
              <a:t>的状态（闭包的</a:t>
            </a:r>
            <a:r>
              <a:rPr kumimoji="0" lang="zh-CN" altLang="en-US" b="1"/>
              <a:t>项目集），</a:t>
            </a:r>
            <a:r>
              <a:rPr kumimoji="0" lang="en-US" altLang="zh-CN" b="1"/>
              <a:t>X </a:t>
            </a:r>
            <a:r>
              <a:rPr kumimoji="0" lang="zh-CN" altLang="en-US" b="1"/>
              <a:t>为</a:t>
            </a:r>
            <a:endParaRPr kumimoji="0"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b="1"/>
              <a:t>         文法符号，</a:t>
            </a:r>
            <a:r>
              <a:rPr kumimoji="0" lang="en-US" altLang="zh-CN" b="1"/>
              <a:t>J={ A</a:t>
            </a:r>
            <a:r>
              <a:rPr kumimoji="0" lang="en-US" altLang="zh-CN" b="1">
                <a:sym typeface="Symbol" panose="05050102010706020507" pitchFamily="18" charset="2"/>
              </a:rPr>
              <a:t></a:t>
            </a:r>
            <a:r>
              <a:rPr kumimoji="0" lang="en-US" altLang="zh-CN" b="1"/>
              <a:t>X.</a:t>
            </a:r>
            <a:r>
              <a:rPr kumimoji="0" lang="en-US" altLang="zh-CN" b="1">
                <a:sym typeface="Symbol" panose="05050102010706020507" pitchFamily="18" charset="2"/>
              </a:rPr>
              <a:t></a:t>
            </a:r>
            <a:r>
              <a:rPr kumimoji="0" lang="en-US" altLang="zh-CN" b="1"/>
              <a:t> </a:t>
            </a:r>
            <a:r>
              <a:rPr lang="en-US" altLang="zh-CN"/>
              <a:t>|</a:t>
            </a:r>
            <a:r>
              <a:rPr kumimoji="0" lang="en-US" altLang="zh-CN"/>
              <a:t> </a:t>
            </a:r>
            <a:r>
              <a:rPr kumimoji="0" lang="en-US" altLang="zh-CN" b="1"/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</a:t>
            </a:r>
            <a:r>
              <a:rPr kumimoji="0" lang="en-US" altLang="zh-CN" b="1"/>
              <a:t>.X</a:t>
            </a:r>
            <a:r>
              <a:rPr kumimoji="0" lang="en-US" altLang="zh-CN" b="1">
                <a:sym typeface="Symbol" panose="05050102010706020507" pitchFamily="18" charset="2"/>
              </a:rPr>
              <a:t></a:t>
            </a:r>
            <a:r>
              <a:rPr kumimoji="0" lang="en-US" altLang="zh-CN" b="1"/>
              <a:t> </a:t>
            </a:r>
            <a:r>
              <a:rPr kumimoji="0" lang="en-US" altLang="zh-CN" b="1">
                <a:sym typeface="Symbol" panose="05050102010706020507" pitchFamily="18" charset="2"/>
              </a:rPr>
              <a:t>I</a:t>
            </a:r>
            <a:r>
              <a:rPr kumimoji="0" lang="en-US" altLang="zh-CN" b="1"/>
              <a:t>}</a:t>
            </a:r>
            <a:endParaRPr kumimoji="0" lang="en-US" altLang="zh-CN" b="1"/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从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FSM</a:t>
            </a:r>
            <a:r>
              <a:rPr lang="en-US" altLang="zh-CN" sz="2800" b="1"/>
              <a:t> </a:t>
            </a:r>
            <a:r>
              <a:rPr lang="zh-CN" altLang="en-US" sz="2800" b="1"/>
              <a:t>的初态出发，应用上述转移函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数，可逐步构造出完整的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FSM</a:t>
            </a:r>
            <a:r>
              <a:rPr lang="en-US" altLang="zh-CN" sz="2800" b="1"/>
              <a:t> </a:t>
            </a:r>
            <a:endParaRPr kumimoji="0" lang="en-US" altLang="zh-CN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8424862" cy="4570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计算</a:t>
            </a: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的所有状态的集合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</a:t>
            </a:r>
            <a:r>
              <a:rPr lang="zh-CN" altLang="en-US" b="1"/>
              <a:t>设文法 </a:t>
            </a:r>
            <a:r>
              <a:rPr lang="en-US" altLang="zh-CN" i="1"/>
              <a:t>G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lang="en-US" altLang="zh-CN" b="1"/>
              <a:t> </a:t>
            </a:r>
            <a:r>
              <a:rPr lang="zh-CN" altLang="en-US" b="1"/>
              <a:t>的增广文法为</a:t>
            </a:r>
            <a:r>
              <a:rPr kumimoji="0" lang="zh-CN" altLang="en-US" b="1"/>
              <a:t>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S’</a:t>
            </a:r>
            <a:r>
              <a:rPr lang="en-US" altLang="zh-CN"/>
              <a:t>], </a:t>
            </a:r>
            <a:r>
              <a:rPr lang="zh-CN" altLang="en-US" b="1"/>
              <a:t>则 </a:t>
            </a:r>
            <a:r>
              <a:rPr lang="en-US" altLang="zh-CN" b="1"/>
              <a:t>LR</a:t>
            </a:r>
            <a:r>
              <a:rPr lang="zh-CN" altLang="en-US" b="1"/>
              <a:t>（</a:t>
            </a:r>
            <a:r>
              <a:rPr lang="en-US" altLang="zh-CN" b="1"/>
              <a:t>0</a:t>
            </a:r>
            <a:r>
              <a:rPr lang="zh-CN" altLang="en-US" b="1"/>
              <a:t>）</a:t>
            </a:r>
            <a:r>
              <a:rPr lang="en-US" altLang="zh-CN" b="1"/>
              <a:t>FSM </a:t>
            </a:r>
            <a:r>
              <a:rPr lang="zh-CN" altLang="en-US" b="1"/>
              <a:t>的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 所有状态的集合 </a:t>
            </a:r>
            <a:r>
              <a:rPr lang="en-US" altLang="zh-CN" b="1"/>
              <a:t>C </a:t>
            </a:r>
            <a:r>
              <a:rPr lang="zh-CN" altLang="en-US" b="1"/>
              <a:t>可由如下算法计算：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        </a:t>
            </a:r>
            <a:r>
              <a:rPr lang="en-US" altLang="zh-CN"/>
              <a:t>C:= { CLOSURE ({S’</a:t>
            </a:r>
            <a:r>
              <a:rPr lang="en-US" altLang="zh-CN">
                <a:sym typeface="Symbol" panose="05050102010706020507" pitchFamily="18" charset="2"/>
              </a:rPr>
              <a:t>.</a:t>
            </a:r>
            <a:r>
              <a:rPr lang="en-US" altLang="zh-CN"/>
              <a:t>S})}</a:t>
            </a:r>
            <a:endParaRPr lang="en-US" altLang="zh-CN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/>
              <a:t>           </a:t>
            </a:r>
            <a:r>
              <a:rPr lang="en-US" altLang="zh-CN"/>
              <a:t>Repeat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For C </a:t>
            </a:r>
            <a:r>
              <a:rPr lang="zh-CN" altLang="en-US" b="1"/>
              <a:t>中每一项目集 </a:t>
            </a:r>
            <a:r>
              <a:rPr lang="en-US" altLang="zh-CN" b="1"/>
              <a:t>I </a:t>
            </a:r>
            <a:r>
              <a:rPr lang="zh-CN" altLang="en-US" b="1"/>
              <a:t>和每一文法符号</a:t>
            </a:r>
            <a:r>
              <a:rPr lang="en-US" altLang="zh-CN" b="1"/>
              <a:t>X</a:t>
            </a:r>
            <a:r>
              <a:rPr lang="en-US" altLang="zh-CN"/>
              <a:t>  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Do  if   </a:t>
            </a:r>
            <a:r>
              <a:rPr lang="en-US" altLang="zh-CN" b="1"/>
              <a:t>GO(I,X) </a:t>
            </a:r>
            <a:r>
              <a:rPr lang="zh-CN" altLang="en-US" b="1"/>
              <a:t>非空且不属于</a:t>
            </a:r>
            <a:r>
              <a:rPr lang="en-US" altLang="zh-CN" b="1"/>
              <a:t>C</a:t>
            </a:r>
            <a:endParaRPr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      Then   </a:t>
            </a:r>
            <a:r>
              <a:rPr lang="zh-CN" altLang="en-US" b="1"/>
              <a:t>把 </a:t>
            </a:r>
            <a:r>
              <a:rPr lang="en-US" altLang="zh-CN" b="1"/>
              <a:t>GO(I,X) </a:t>
            </a:r>
            <a:r>
              <a:rPr lang="zh-CN" altLang="en-US" b="1"/>
              <a:t>放入</a:t>
            </a:r>
            <a:r>
              <a:rPr lang="en-US" altLang="zh-CN" b="1"/>
              <a:t>C</a:t>
            </a:r>
            <a:r>
              <a:rPr lang="zh-CN" altLang="en-US" b="1"/>
              <a:t>中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        </a:t>
            </a:r>
            <a:r>
              <a:rPr lang="en-US" altLang="zh-CN"/>
              <a:t>Until  </a:t>
            </a:r>
            <a:r>
              <a:rPr lang="en-US" altLang="zh-CN" b="1"/>
              <a:t>C </a:t>
            </a:r>
            <a:r>
              <a:rPr lang="zh-CN" altLang="en-US" b="1"/>
              <a:t>不再增大</a:t>
            </a:r>
            <a:endParaRPr lang="zh-CN" altLang="en-US" b="1"/>
          </a:p>
        </p:txBody>
      </p:sp>
      <p:sp>
        <p:nvSpPr>
          <p:cNvPr id="5294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5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6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7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395288" y="1125538"/>
            <a:ext cx="6551612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LR</a:t>
            </a:r>
            <a:r>
              <a:rPr lang="zh-CN" altLang="en-US" sz="3200"/>
              <a:t>（</a:t>
            </a:r>
            <a:r>
              <a:rPr lang="en-US" altLang="zh-CN" sz="3200"/>
              <a:t>0</a:t>
            </a:r>
            <a:r>
              <a:rPr lang="zh-CN" altLang="en-US" sz="3200"/>
              <a:t>）</a:t>
            </a:r>
            <a:r>
              <a:rPr lang="en-US" altLang="zh-CN" sz="3200"/>
              <a:t>FSM</a:t>
            </a:r>
            <a:r>
              <a:rPr lang="en-US" altLang="zh-CN" sz="3200" b="1"/>
              <a:t> </a:t>
            </a:r>
            <a:r>
              <a:rPr lang="zh-CN" altLang="en-US" sz="3200" b="1"/>
              <a:t>的构造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]</a:t>
            </a:r>
            <a:r>
              <a:rPr kumimoji="0" lang="zh-CN" altLang="en-US" b="1">
                <a:sym typeface="Symbol" panose="05050102010706020507" pitchFamily="18" charset="2"/>
              </a:rPr>
              <a:t>的</a:t>
            </a:r>
            <a:r>
              <a:rPr lang="zh-CN" altLang="en-US" b="1"/>
              <a:t>增广文法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E’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的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LR</a:t>
            </a:r>
            <a:r>
              <a:rPr lang="zh-CN" altLang="en-US">
                <a:solidFill>
                  <a:srgbClr val="800080"/>
                </a:solidFill>
              </a:rPr>
              <a:t>（</a:t>
            </a:r>
            <a:r>
              <a:rPr lang="en-US" altLang="zh-CN">
                <a:solidFill>
                  <a:srgbClr val="800080"/>
                </a:solidFill>
              </a:rPr>
              <a:t>0</a:t>
            </a:r>
            <a:r>
              <a:rPr lang="zh-CN" altLang="en-US">
                <a:solidFill>
                  <a:srgbClr val="800080"/>
                </a:solidFill>
              </a:rPr>
              <a:t>）</a:t>
            </a:r>
            <a:r>
              <a:rPr lang="en-US" altLang="zh-CN">
                <a:solidFill>
                  <a:srgbClr val="800080"/>
                </a:solidFill>
              </a:rPr>
              <a:t>FSM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6877050" y="1125538"/>
            <a:ext cx="2016125" cy="203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E+T 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900113" y="2276475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E’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.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E+T 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E 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sym typeface="Symbol" panose="05050102010706020507" pitchFamily="18" charset="2"/>
              </a:rPr>
              <a:t> .T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T </a:t>
            </a:r>
            <a:r>
              <a:rPr lang="en-US" altLang="zh-CN" sz="20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 .(E)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T </a:t>
            </a:r>
            <a:r>
              <a:rPr lang="en-US" altLang="zh-CN" sz="2000" b="1">
                <a:sym typeface="Symbol" panose="05050102010706020507" pitchFamily="18" charset="2"/>
              </a:rPr>
              <a:t> .</a:t>
            </a: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900113" y="4724400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(.E)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.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E+T 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E 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sym typeface="Symbol" panose="05050102010706020507" pitchFamily="18" charset="2"/>
              </a:rPr>
              <a:t> .T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T </a:t>
            </a:r>
            <a:r>
              <a:rPr lang="en-US" altLang="zh-CN" sz="20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 .( E )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sym typeface="Symbol" panose="05050102010706020507" pitchFamily="18" charset="2"/>
              </a:rPr>
              <a:t>T </a:t>
            </a:r>
            <a:r>
              <a:rPr lang="en-US" altLang="zh-CN" sz="2000" b="1">
                <a:sym typeface="Symbol" panose="05050102010706020507" pitchFamily="18" charset="2"/>
              </a:rPr>
              <a:t> .</a:t>
            </a: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3132138" y="23495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E’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20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5" name="Text Box 25"/>
          <p:cNvSpPr txBox="1">
            <a:spLocks noChangeArrowheads="1"/>
          </p:cNvSpPr>
          <p:nvPr/>
        </p:nvSpPr>
        <p:spPr bwMode="auto">
          <a:xfrm>
            <a:off x="3132138" y="3322638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T.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3132138" y="4005263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d.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7" name="Text Box 27"/>
          <p:cNvSpPr txBox="1">
            <a:spLocks noChangeArrowheads="1"/>
          </p:cNvSpPr>
          <p:nvPr/>
        </p:nvSpPr>
        <p:spPr bwMode="auto">
          <a:xfrm>
            <a:off x="3132138" y="47244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(E.)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20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3059113" y="5564188"/>
            <a:ext cx="503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9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503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0" name="Text Box 30"/>
          <p:cNvSpPr txBox="1">
            <a:spLocks noChangeArrowheads="1"/>
          </p:cNvSpPr>
          <p:nvPr/>
        </p:nvSpPr>
        <p:spPr bwMode="auto">
          <a:xfrm>
            <a:off x="5364163" y="3357563"/>
            <a:ext cx="1657350" cy="10763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E+.T </a:t>
            </a:r>
            <a:endParaRPr lang="en-US" altLang="zh-CN" sz="20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    T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 E )</a:t>
            </a:r>
            <a:endParaRPr lang="en-US" altLang="zh-CN" sz="20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20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1" name="Text Box 31"/>
          <p:cNvSpPr txBox="1">
            <a:spLocks noChangeArrowheads="1"/>
          </p:cNvSpPr>
          <p:nvPr/>
        </p:nvSpPr>
        <p:spPr bwMode="auto">
          <a:xfrm>
            <a:off x="5364163" y="5013325"/>
            <a:ext cx="1441450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(E).</a:t>
            </a:r>
            <a:endParaRPr lang="en-US" altLang="zh-CN" sz="20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2" name="Text Box 32"/>
          <p:cNvSpPr txBox="1">
            <a:spLocks noChangeArrowheads="1"/>
          </p:cNvSpPr>
          <p:nvPr/>
        </p:nvSpPr>
        <p:spPr bwMode="auto">
          <a:xfrm>
            <a:off x="5292725" y="5589588"/>
            <a:ext cx="5032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3" name="Text Box 33"/>
          <p:cNvSpPr txBox="1">
            <a:spLocks noChangeArrowheads="1"/>
          </p:cNvSpPr>
          <p:nvPr/>
        </p:nvSpPr>
        <p:spPr bwMode="auto">
          <a:xfrm>
            <a:off x="7596188" y="3644900"/>
            <a:ext cx="1296987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20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E+T. </a:t>
            </a:r>
            <a:endParaRPr lang="en-US" altLang="zh-CN" sz="20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4" name="Text Box 34"/>
          <p:cNvSpPr txBox="1">
            <a:spLocks noChangeArrowheads="1"/>
          </p:cNvSpPr>
          <p:nvPr/>
        </p:nvSpPr>
        <p:spPr bwMode="auto">
          <a:xfrm>
            <a:off x="7597775" y="4700588"/>
            <a:ext cx="5032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5" name="Text Box 35"/>
          <p:cNvSpPr txBox="1">
            <a:spLocks noChangeArrowheads="1"/>
          </p:cNvSpPr>
          <p:nvPr/>
        </p:nvSpPr>
        <p:spPr bwMode="auto">
          <a:xfrm>
            <a:off x="7380288" y="5419725"/>
            <a:ext cx="503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zh-CN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97" name="Line 37"/>
          <p:cNvSpPr>
            <a:spLocks noChangeShapeType="1"/>
          </p:cNvSpPr>
          <p:nvPr/>
        </p:nvSpPr>
        <p:spPr bwMode="auto">
          <a:xfrm>
            <a:off x="1692275" y="4005263"/>
            <a:ext cx="0" cy="7191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198" name="Rectangle 38"/>
          <p:cNvSpPr>
            <a:spLocks noChangeArrowheads="1"/>
          </p:cNvSpPr>
          <p:nvPr/>
        </p:nvSpPr>
        <p:spPr bwMode="auto">
          <a:xfrm>
            <a:off x="1423988" y="4111625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(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199" name="Rectangle 39"/>
          <p:cNvSpPr>
            <a:spLocks noChangeArrowheads="1"/>
          </p:cNvSpPr>
          <p:nvPr/>
        </p:nvSpPr>
        <p:spPr bwMode="auto">
          <a:xfrm>
            <a:off x="2627313" y="2384425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E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00" name="Rectangle 40"/>
          <p:cNvSpPr>
            <a:spLocks noChangeArrowheads="1"/>
          </p:cNvSpPr>
          <p:nvPr/>
        </p:nvSpPr>
        <p:spPr bwMode="auto">
          <a:xfrm>
            <a:off x="2627313" y="314166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T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01" name="Rectangle 41"/>
          <p:cNvSpPr>
            <a:spLocks noChangeArrowheads="1"/>
          </p:cNvSpPr>
          <p:nvPr/>
        </p:nvSpPr>
        <p:spPr bwMode="auto">
          <a:xfrm>
            <a:off x="2733675" y="378936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02" name="Line 42"/>
          <p:cNvSpPr>
            <a:spLocks noChangeShapeType="1"/>
          </p:cNvSpPr>
          <p:nvPr/>
        </p:nvSpPr>
        <p:spPr bwMode="auto">
          <a:xfrm>
            <a:off x="2555875" y="27082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03" name="Line 43"/>
          <p:cNvSpPr>
            <a:spLocks noChangeShapeType="1"/>
          </p:cNvSpPr>
          <p:nvPr/>
        </p:nvSpPr>
        <p:spPr bwMode="auto">
          <a:xfrm>
            <a:off x="2555875" y="35004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04" name="Line 44"/>
          <p:cNvSpPr>
            <a:spLocks noChangeShapeType="1"/>
          </p:cNvSpPr>
          <p:nvPr/>
        </p:nvSpPr>
        <p:spPr bwMode="auto">
          <a:xfrm>
            <a:off x="2555875" y="39338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05" name="Rectangle 45"/>
          <p:cNvSpPr>
            <a:spLocks noChangeArrowheads="1"/>
          </p:cNvSpPr>
          <p:nvPr/>
        </p:nvSpPr>
        <p:spPr bwMode="auto">
          <a:xfrm>
            <a:off x="2627313" y="4760913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E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06" name="Line 46"/>
          <p:cNvSpPr>
            <a:spLocks noChangeShapeType="1"/>
          </p:cNvSpPr>
          <p:nvPr/>
        </p:nvSpPr>
        <p:spPr bwMode="auto">
          <a:xfrm>
            <a:off x="2555875" y="50847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07" name="Rectangle 47"/>
          <p:cNvSpPr>
            <a:spLocks noChangeArrowheads="1"/>
          </p:cNvSpPr>
          <p:nvPr/>
        </p:nvSpPr>
        <p:spPr bwMode="auto">
          <a:xfrm>
            <a:off x="2627313" y="5445125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T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08" name="Line 48"/>
          <p:cNvSpPr>
            <a:spLocks noChangeShapeType="1"/>
          </p:cNvSpPr>
          <p:nvPr/>
        </p:nvSpPr>
        <p:spPr bwMode="auto">
          <a:xfrm>
            <a:off x="2555875" y="58039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09" name="Rectangle 49"/>
          <p:cNvSpPr>
            <a:spLocks noChangeArrowheads="1"/>
          </p:cNvSpPr>
          <p:nvPr/>
        </p:nvSpPr>
        <p:spPr bwMode="auto">
          <a:xfrm>
            <a:off x="2627313" y="5876925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10" name="Line 50"/>
          <p:cNvSpPr>
            <a:spLocks noChangeShapeType="1"/>
          </p:cNvSpPr>
          <p:nvPr/>
        </p:nvSpPr>
        <p:spPr bwMode="auto">
          <a:xfrm>
            <a:off x="2555875" y="62357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12" name="Arc 52"/>
          <p:cNvSpPr/>
          <p:nvPr/>
        </p:nvSpPr>
        <p:spPr bwMode="auto">
          <a:xfrm flipH="1">
            <a:off x="611188" y="6092825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6213" name="Arc 53"/>
          <p:cNvSpPr/>
          <p:nvPr/>
        </p:nvSpPr>
        <p:spPr bwMode="auto">
          <a:xfrm rot="16200000" flipH="1">
            <a:off x="611188" y="6381750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6214" name="Arc 54"/>
          <p:cNvSpPr/>
          <p:nvPr/>
        </p:nvSpPr>
        <p:spPr bwMode="auto">
          <a:xfrm rot="10800000" flipH="1">
            <a:off x="898525" y="6381750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6215" name="Rectangle 55"/>
          <p:cNvSpPr>
            <a:spLocks noChangeArrowheads="1"/>
          </p:cNvSpPr>
          <p:nvPr/>
        </p:nvSpPr>
        <p:spPr bwMode="auto">
          <a:xfrm>
            <a:off x="539750" y="573405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(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16" name="Rectangle 56"/>
          <p:cNvSpPr>
            <a:spLocks noChangeArrowheads="1"/>
          </p:cNvSpPr>
          <p:nvPr/>
        </p:nvSpPr>
        <p:spPr bwMode="auto">
          <a:xfrm>
            <a:off x="4965700" y="292417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+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>
            <a:off x="4787900" y="3068638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18" name="Rectangle 58"/>
          <p:cNvSpPr>
            <a:spLocks noChangeArrowheads="1"/>
          </p:cNvSpPr>
          <p:nvPr/>
        </p:nvSpPr>
        <p:spPr bwMode="auto">
          <a:xfrm>
            <a:off x="4932363" y="4832350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)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19" name="Line 59"/>
          <p:cNvSpPr>
            <a:spLocks noChangeShapeType="1"/>
          </p:cNvSpPr>
          <p:nvPr/>
        </p:nvSpPr>
        <p:spPr bwMode="auto">
          <a:xfrm>
            <a:off x="4787900" y="52276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0" name="Rectangle 60"/>
          <p:cNvSpPr>
            <a:spLocks noChangeArrowheads="1"/>
          </p:cNvSpPr>
          <p:nvPr/>
        </p:nvSpPr>
        <p:spPr bwMode="auto">
          <a:xfrm>
            <a:off x="4965700" y="5300663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+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21" name="Line 61"/>
          <p:cNvSpPr>
            <a:spLocks noChangeShapeType="1"/>
          </p:cNvSpPr>
          <p:nvPr/>
        </p:nvSpPr>
        <p:spPr bwMode="auto">
          <a:xfrm>
            <a:off x="4787900" y="54451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2" name="Rectangle 62"/>
          <p:cNvSpPr>
            <a:spLocks noChangeArrowheads="1"/>
          </p:cNvSpPr>
          <p:nvPr/>
        </p:nvSpPr>
        <p:spPr bwMode="auto">
          <a:xfrm>
            <a:off x="7091363" y="3608388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T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23" name="Line 63"/>
          <p:cNvSpPr>
            <a:spLocks noChangeShapeType="1"/>
          </p:cNvSpPr>
          <p:nvPr/>
        </p:nvSpPr>
        <p:spPr bwMode="auto">
          <a:xfrm>
            <a:off x="7019925" y="39671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4" name="Rectangle 64"/>
          <p:cNvSpPr>
            <a:spLocks noChangeArrowheads="1"/>
          </p:cNvSpPr>
          <p:nvPr/>
        </p:nvSpPr>
        <p:spPr bwMode="auto">
          <a:xfrm>
            <a:off x="6948488" y="4724400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  <p:sp>
        <p:nvSpPr>
          <p:cNvPr id="476225" name="Line 65"/>
          <p:cNvSpPr>
            <a:spLocks noChangeShapeType="1"/>
          </p:cNvSpPr>
          <p:nvPr/>
        </p:nvSpPr>
        <p:spPr bwMode="auto">
          <a:xfrm>
            <a:off x="6588125" y="4437063"/>
            <a:ext cx="86360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6" name="Line 66"/>
          <p:cNvSpPr>
            <a:spLocks noChangeShapeType="1"/>
          </p:cNvSpPr>
          <p:nvPr/>
        </p:nvSpPr>
        <p:spPr bwMode="auto">
          <a:xfrm>
            <a:off x="7019925" y="4292600"/>
            <a:ext cx="647700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7" name="Rectangle 67"/>
          <p:cNvSpPr>
            <a:spLocks noChangeArrowheads="1"/>
          </p:cNvSpPr>
          <p:nvPr/>
        </p:nvSpPr>
        <p:spPr bwMode="auto">
          <a:xfrm>
            <a:off x="7092950" y="407670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(</a:t>
            </a:r>
            <a:endParaRPr lang="en-US" altLang="zh-CN" sz="2000" b="1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7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7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7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7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1" grpId="0" animBg="1"/>
      <p:bldP spid="476183" grpId="0" animBg="1"/>
      <p:bldP spid="476184" grpId="0" animBg="1"/>
      <p:bldP spid="476185" grpId="0" animBg="1"/>
      <p:bldP spid="476186" grpId="0" animBg="1"/>
      <p:bldP spid="476187" grpId="0" animBg="1"/>
      <p:bldP spid="476188" grpId="0"/>
      <p:bldP spid="476189" grpId="0"/>
      <p:bldP spid="476190" grpId="0" animBg="1"/>
      <p:bldP spid="476191" grpId="0" animBg="1"/>
      <p:bldP spid="476192" grpId="0"/>
      <p:bldP spid="476193" grpId="0" animBg="1"/>
      <p:bldP spid="476194" grpId="0"/>
      <p:bldP spid="476195" grpId="0"/>
      <p:bldP spid="476197" grpId="0" animBg="1"/>
      <p:bldP spid="476198" grpId="0"/>
      <p:bldP spid="476199" grpId="0"/>
      <p:bldP spid="476200" grpId="0"/>
      <p:bldP spid="476201" grpId="0"/>
      <p:bldP spid="476202" grpId="0" animBg="1"/>
      <p:bldP spid="476203" grpId="0" animBg="1"/>
      <p:bldP spid="476204" grpId="0" animBg="1"/>
      <p:bldP spid="476205" grpId="0"/>
      <p:bldP spid="476206" grpId="0" animBg="1"/>
      <p:bldP spid="476207" grpId="0"/>
      <p:bldP spid="476208" grpId="0" animBg="1"/>
      <p:bldP spid="476209" grpId="0"/>
      <p:bldP spid="476210" grpId="0" animBg="1"/>
      <p:bldP spid="476212" grpId="0" animBg="1"/>
      <p:bldP spid="476213" grpId="0" animBg="1"/>
      <p:bldP spid="476214" grpId="0" animBg="1"/>
      <p:bldP spid="476215" grpId="0"/>
      <p:bldP spid="476216" grpId="0"/>
      <p:bldP spid="476217" grpId="0" animBg="1"/>
      <p:bldP spid="476218" grpId="0"/>
      <p:bldP spid="476219" grpId="0" animBg="1"/>
      <p:bldP spid="476219" grpId="1" animBg="1"/>
      <p:bldP spid="476220" grpId="0"/>
      <p:bldP spid="476221" grpId="0" animBg="1"/>
      <p:bldP spid="476222" grpId="0"/>
      <p:bldP spid="476223" grpId="0" animBg="1"/>
      <p:bldP spid="476224" grpId="0"/>
      <p:bldP spid="476225" grpId="0" animBg="1"/>
      <p:bldP spid="476226" grpId="0" animBg="1"/>
      <p:bldP spid="4762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481138"/>
            <a:ext cx="7993062" cy="3999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</a:rPr>
              <a:t>FSM</a:t>
            </a: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的语言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结论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 </a:t>
            </a:r>
            <a:r>
              <a:rPr lang="zh-CN" altLang="en-US" b="1" dirty="0"/>
              <a:t>文法</a:t>
            </a:r>
            <a:r>
              <a:rPr lang="zh-CN" altLang="en-US" dirty="0"/>
              <a:t> </a:t>
            </a:r>
            <a:r>
              <a:rPr lang="en-US" altLang="zh-CN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, S 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zh-CN" altLang="en-US" b="1" dirty="0"/>
              <a:t>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/>
              <a:t>FSM </a:t>
            </a:r>
            <a:r>
              <a:rPr lang="zh-CN" altLang="en-US" b="1" dirty="0"/>
              <a:t>可以看</a:t>
            </a:r>
            <a:endParaRPr lang="zh-CN" altLang="en-US" b="1" dirty="0"/>
          </a:p>
          <a:p>
            <a:pPr lvl="2">
              <a:buFontTx/>
              <a:buNone/>
            </a:pPr>
            <a:r>
              <a:rPr lang="zh-CN" altLang="en-US" b="1" dirty="0"/>
              <a:t>   作一个字母表为 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 </a:t>
            </a:r>
            <a:r>
              <a:rPr kumimoji="0"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zh-CN" altLang="en-US" b="1" dirty="0"/>
              <a:t>的 </a:t>
            </a:r>
            <a:r>
              <a:rPr lang="en-US" altLang="zh-CN" dirty="0"/>
              <a:t>DFA</a:t>
            </a:r>
            <a:r>
              <a:rPr lang="zh-CN" altLang="en-US" b="1" dirty="0"/>
              <a:t>，可以证明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2">
              <a:buFontTx/>
              <a:buNone/>
            </a:pPr>
            <a:endParaRPr lang="en-US" altLang="zh-CN" sz="1000" b="1" dirty="0"/>
          </a:p>
          <a:p>
            <a:pPr lvl="2">
              <a:buFontTx/>
              <a:buNone/>
            </a:pPr>
            <a:r>
              <a:rPr lang="en-US" altLang="zh-CN" b="1" dirty="0"/>
              <a:t>          </a:t>
            </a:r>
            <a:r>
              <a:rPr lang="zh-CN" altLang="en-US" b="1" dirty="0">
                <a:solidFill>
                  <a:srgbClr val="800080"/>
                </a:solidFill>
              </a:rPr>
              <a:t>该 </a:t>
            </a:r>
            <a:r>
              <a:rPr lang="en-US" altLang="zh-CN" dirty="0">
                <a:solidFill>
                  <a:srgbClr val="800080"/>
                </a:solidFill>
              </a:rPr>
              <a:t>DFA </a:t>
            </a:r>
            <a:r>
              <a:rPr lang="zh-CN" altLang="en-US" b="1" dirty="0">
                <a:solidFill>
                  <a:srgbClr val="800080"/>
                </a:solidFill>
              </a:rPr>
              <a:t>的语言是 </a:t>
            </a:r>
            <a:r>
              <a:rPr lang="en-US" altLang="zh-CN" i="1" dirty="0">
                <a:solidFill>
                  <a:srgbClr val="800080"/>
                </a:solidFill>
              </a:rPr>
              <a:t>G </a:t>
            </a:r>
            <a:r>
              <a:rPr lang="zh-CN" altLang="en-US" b="1" dirty="0">
                <a:solidFill>
                  <a:srgbClr val="800080"/>
                </a:solidFill>
              </a:rPr>
              <a:t>的所有活前缀的集合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en-US" b="1" dirty="0"/>
              <a:t>            </a:t>
            </a:r>
            <a:endParaRPr lang="zh-CN" altLang="en-US" b="1" dirty="0"/>
          </a:p>
          <a:p>
            <a:pPr>
              <a:buFontTx/>
              <a:buNone/>
            </a:pPr>
            <a:endParaRPr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 </a:t>
            </a:r>
            <a:r>
              <a:rPr kumimoji="0" lang="zh-CN" altLang="en-US" b="1" dirty="0"/>
              <a:t>由此可知，对任何句型，我们不会错过任何可归</a:t>
            </a:r>
            <a:endParaRPr kumimoji="0" lang="zh-CN" altLang="en-US" b="1" dirty="0"/>
          </a:p>
          <a:p>
            <a:pPr lvl="2">
              <a:buFontTx/>
              <a:buNone/>
            </a:pPr>
            <a:r>
              <a:rPr kumimoji="0" lang="zh-CN" altLang="en-US" b="1" dirty="0"/>
              <a:t>   约的句柄，或者说不会错过任何最右推导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971550" y="2276475"/>
            <a:ext cx="7848600" cy="1525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在每一步归约中，选择哪一个产生式以及匹配</a:t>
            </a:r>
            <a:endParaRPr lang="zh-CN" altLang="en-US" sz="28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 哪一个位置上的子串都可能是非确定的</a:t>
            </a:r>
            <a:endParaRPr lang="zh-CN" altLang="en-US" sz="2800" b="1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/>
              <a:t>  </a:t>
            </a:r>
            <a:r>
              <a:rPr lang="zh-CN" altLang="en-US" sz="2800" b="1"/>
              <a:t>这些非确定性导致分析过程会有很高的复杂性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684213" y="1409700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自底向上分析中的非确定性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7819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37976" y="188913"/>
            <a:ext cx="5830168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7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7199" name="Text Box 15"/>
          <p:cNvSpPr txBox="1">
            <a:spLocks noChangeArrowheads="1"/>
          </p:cNvSpPr>
          <p:nvPr/>
        </p:nvSpPr>
        <p:spPr bwMode="auto">
          <a:xfrm>
            <a:off x="539750" y="1268413"/>
            <a:ext cx="8353425" cy="518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</a:rPr>
              <a:t>的构造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kumimoji="0" lang="zh-CN" altLang="en-US" b="1"/>
              <a:t>假定</a:t>
            </a:r>
            <a:r>
              <a:rPr kumimoji="0" lang="en-US" altLang="zh-CN" b="1"/>
              <a:t>C</a:t>
            </a:r>
            <a:r>
              <a:rPr kumimoji="0" lang="en-US" altLang="zh-CN"/>
              <a:t>={I</a:t>
            </a:r>
            <a:r>
              <a:rPr kumimoji="0" lang="en-US" altLang="zh-CN" baseline="-25000"/>
              <a:t>0</a:t>
            </a:r>
            <a:r>
              <a:rPr kumimoji="0" lang="en-US" altLang="zh-CN"/>
              <a:t>, I</a:t>
            </a:r>
            <a:r>
              <a:rPr kumimoji="0" lang="en-US" altLang="zh-CN" baseline="-25000"/>
              <a:t>1</a:t>
            </a:r>
            <a:r>
              <a:rPr kumimoji="0" lang="en-US" altLang="zh-CN"/>
              <a:t>,…</a:t>
            </a:r>
            <a:r>
              <a:rPr kumimoji="0" lang="zh-CN" altLang="en-US"/>
              <a:t>，</a:t>
            </a:r>
            <a:r>
              <a:rPr kumimoji="0" lang="en-US" altLang="zh-CN"/>
              <a:t>I</a:t>
            </a:r>
            <a:r>
              <a:rPr kumimoji="0" lang="en-US" altLang="zh-CN" baseline="-25000"/>
              <a:t>n</a:t>
            </a:r>
            <a:r>
              <a:rPr kumimoji="0" lang="en-US" altLang="zh-CN"/>
              <a:t>}</a:t>
            </a:r>
            <a:r>
              <a:rPr kumimoji="0" lang="zh-CN" altLang="en-US" b="1"/>
              <a:t>，令状态</a:t>
            </a:r>
            <a:r>
              <a:rPr kumimoji="0" lang="en-US" altLang="zh-CN"/>
              <a:t>I</a:t>
            </a:r>
            <a:r>
              <a:rPr kumimoji="0" lang="en-US" altLang="zh-CN" baseline="-25000"/>
              <a:t>k</a:t>
            </a:r>
            <a:r>
              <a:rPr kumimoji="0" lang="zh-CN" altLang="en-US" b="1"/>
              <a:t>对应的 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0</a:t>
            </a:r>
            <a:r>
              <a:rPr kumimoji="0" lang="zh-CN" altLang="en-US"/>
              <a:t>）</a:t>
            </a:r>
            <a:r>
              <a:rPr kumimoji="0" lang="zh-CN" altLang="en-US" b="1"/>
              <a:t>分析表</a:t>
            </a:r>
            <a:endParaRPr kumimoji="0"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/>
              <a:t>   的栈顶状态为</a:t>
            </a:r>
            <a:r>
              <a:rPr kumimoji="0" lang="en-US" altLang="zh-CN"/>
              <a:t>k</a:t>
            </a:r>
            <a:r>
              <a:rPr kumimoji="0" lang="zh-CN" altLang="en-US" b="1"/>
              <a:t>；令含有项目</a:t>
            </a:r>
            <a:r>
              <a:rPr kumimoji="0" lang="en-US" altLang="zh-CN" i="1"/>
              <a:t>S’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.</a:t>
            </a:r>
            <a:r>
              <a:rPr kumimoji="0" lang="en-US" altLang="zh-CN" i="1"/>
              <a:t>S </a:t>
            </a:r>
            <a:r>
              <a:rPr kumimoji="0" lang="zh-CN" altLang="en-US" b="1"/>
              <a:t>的状态为</a:t>
            </a:r>
            <a:r>
              <a:rPr kumimoji="0" lang="en-US" altLang="zh-CN"/>
              <a:t>I</a:t>
            </a:r>
            <a:r>
              <a:rPr kumimoji="0" lang="en-US" altLang="zh-CN" baseline="-25000"/>
              <a:t>0</a:t>
            </a:r>
            <a:r>
              <a:rPr kumimoji="0" lang="en-US" altLang="zh-CN" b="1"/>
              <a:t>, </a:t>
            </a:r>
            <a:r>
              <a:rPr kumimoji="0" lang="zh-CN" altLang="en-US" b="1"/>
              <a:t>因此 </a:t>
            </a:r>
            <a:r>
              <a:rPr kumimoji="0" lang="en-US" altLang="zh-CN"/>
              <a:t>0</a:t>
            </a:r>
            <a:endParaRPr kumimoji="0" lang="en-US" altLang="zh-CN"/>
          </a:p>
          <a:p>
            <a:pPr lvl="1">
              <a:buFont typeface="Symbol" panose="05050102010706020507" pitchFamily="18" charset="2"/>
              <a:buNone/>
            </a:pPr>
            <a:r>
              <a:rPr kumimoji="0" lang="en-US" altLang="zh-CN"/>
              <a:t>   </a:t>
            </a:r>
            <a:r>
              <a:rPr kumimoji="0" lang="zh-CN" altLang="en-US" b="1"/>
              <a:t>为初态。</a:t>
            </a:r>
            <a:r>
              <a:rPr kumimoji="0" lang="en-US" altLang="zh-CN"/>
              <a:t>ACTION </a:t>
            </a:r>
            <a:r>
              <a:rPr kumimoji="0" lang="zh-CN" altLang="en-US" b="1"/>
              <a:t>表项和 </a:t>
            </a:r>
            <a:r>
              <a:rPr kumimoji="0" lang="en-US" altLang="zh-CN"/>
              <a:t>GOTO </a:t>
            </a:r>
            <a:r>
              <a:rPr kumimoji="0" lang="zh-CN" altLang="en-US" b="1"/>
              <a:t>表项可按如下方法构 </a:t>
            </a:r>
            <a:endParaRPr kumimoji="0"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/>
              <a:t>   造：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800" b="1"/>
          </a:p>
          <a:p>
            <a:pPr lvl="1">
              <a:buFontTx/>
              <a:buChar char="•"/>
            </a:pPr>
            <a:r>
              <a:rPr kumimoji="0" lang="zh-CN" altLang="en-US" sz="2000" i="1"/>
              <a:t>  </a:t>
            </a:r>
            <a:r>
              <a:rPr kumimoji="0" lang="zh-CN" altLang="en-US" sz="2000" b="1"/>
              <a:t>若项目</a:t>
            </a:r>
            <a:r>
              <a:rPr kumimoji="0" lang="en-US" altLang="zh-CN" sz="2000"/>
              <a:t>A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α.</a:t>
            </a:r>
            <a:r>
              <a:rPr kumimoji="0" lang="en-US" altLang="zh-CN" sz="2000"/>
              <a:t>a</a:t>
            </a:r>
            <a:r>
              <a:rPr kumimoji="0" lang="en-US" altLang="zh-CN" sz="2000" b="1"/>
              <a:t>β</a:t>
            </a:r>
            <a:r>
              <a:rPr kumimoji="0" lang="zh-CN" altLang="en-US" sz="2000" b="1"/>
              <a:t>属于 </a:t>
            </a:r>
            <a:r>
              <a:rPr kumimoji="0" lang="en-US" altLang="zh-CN" sz="2000"/>
              <a:t>I</a:t>
            </a:r>
            <a:r>
              <a:rPr kumimoji="0" lang="en-US" altLang="zh-CN" sz="2000" baseline="-25000"/>
              <a:t>k </a:t>
            </a:r>
            <a:r>
              <a:rPr kumimoji="0" lang="zh-CN" altLang="en-US" sz="2000" b="1"/>
              <a:t>且 </a:t>
            </a:r>
            <a:r>
              <a:rPr kumimoji="0" lang="en-US" altLang="zh-CN" sz="2000"/>
              <a:t>GO (I</a:t>
            </a:r>
            <a:r>
              <a:rPr kumimoji="0" lang="en-US" altLang="zh-CN" sz="2000" baseline="-25000"/>
              <a:t>k</a:t>
            </a:r>
            <a:r>
              <a:rPr kumimoji="0" lang="en-US" altLang="zh-CN" sz="2000"/>
              <a:t>, a)= I</a:t>
            </a:r>
            <a:r>
              <a:rPr kumimoji="0" lang="en-US" altLang="zh-CN" sz="2000" baseline="-25000"/>
              <a:t>j</a:t>
            </a:r>
            <a:r>
              <a:rPr kumimoji="0" lang="en-US" altLang="zh-CN" sz="2000"/>
              <a:t>, a </a:t>
            </a:r>
            <a:r>
              <a:rPr kumimoji="0" lang="zh-CN" altLang="en-US" sz="2000" b="1"/>
              <a:t>为终结符，则置</a:t>
            </a:r>
            <a:endParaRPr kumimoji="0" lang="zh-CN" altLang="en-US" sz="2000" b="1"/>
          </a:p>
          <a:p>
            <a:pPr lvl="1">
              <a:buFontTx/>
              <a:buNone/>
            </a:pPr>
            <a:r>
              <a:rPr kumimoji="0" lang="zh-CN" altLang="en-US" sz="2000"/>
              <a:t>    </a:t>
            </a:r>
            <a:r>
              <a:rPr kumimoji="0" lang="en-US" altLang="zh-CN" sz="2000"/>
              <a:t>ACTION[k, a] </a:t>
            </a:r>
            <a:r>
              <a:rPr kumimoji="0" lang="zh-CN" altLang="en-US" sz="2000" b="1"/>
              <a:t>为“把状态</a:t>
            </a:r>
            <a:r>
              <a:rPr kumimoji="0" lang="en-US" altLang="zh-CN" sz="2000"/>
              <a:t>j</a:t>
            </a:r>
            <a:r>
              <a:rPr kumimoji="0" lang="zh-CN" altLang="en-US" sz="2000" b="1"/>
              <a:t>和符号</a:t>
            </a:r>
            <a:r>
              <a:rPr kumimoji="0" lang="en-US" altLang="zh-CN" sz="2000"/>
              <a:t>a</a:t>
            </a:r>
            <a:r>
              <a:rPr kumimoji="0" lang="zh-CN" altLang="en-US" sz="2000" b="1"/>
              <a:t>移进栈”，简记为“</a:t>
            </a:r>
            <a:r>
              <a:rPr kumimoji="0" lang="en-US" altLang="zh-CN" sz="2000"/>
              <a:t>sj</a:t>
            </a:r>
            <a:r>
              <a:rPr kumimoji="0" lang="en-US" altLang="zh-CN" sz="2000" b="1"/>
              <a:t>”;</a:t>
            </a:r>
            <a:r>
              <a:rPr kumimoji="0" lang="en-US" altLang="en-US" sz="2000"/>
              <a:t> </a:t>
            </a:r>
            <a:endParaRPr kumimoji="0" lang="en-US" altLang="zh-CN" sz="2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sz="800" b="1"/>
          </a:p>
          <a:p>
            <a:pPr lvl="1">
              <a:buFontTx/>
              <a:buChar char="•"/>
            </a:pPr>
            <a:r>
              <a:rPr kumimoji="0" lang="en-US" altLang="zh-CN" sz="2000" b="1"/>
              <a:t>  </a:t>
            </a:r>
            <a:r>
              <a:rPr kumimoji="0" lang="zh-CN" altLang="en-US" sz="2000" b="1"/>
              <a:t>若项目</a:t>
            </a:r>
            <a:r>
              <a:rPr kumimoji="0" lang="en-US" altLang="zh-CN" sz="2000"/>
              <a:t>A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α. </a:t>
            </a:r>
            <a:r>
              <a:rPr kumimoji="0" lang="zh-CN" altLang="en-US" sz="2000" b="1"/>
              <a:t>属于</a:t>
            </a:r>
            <a:r>
              <a:rPr kumimoji="0" lang="en-US" altLang="zh-CN" sz="2000"/>
              <a:t>I</a:t>
            </a:r>
            <a:r>
              <a:rPr kumimoji="0" lang="en-US" altLang="zh-CN" sz="2000" baseline="-25000"/>
              <a:t>k</a:t>
            </a:r>
            <a:r>
              <a:rPr kumimoji="0" lang="en-US" altLang="zh-CN" sz="2000" b="1"/>
              <a:t>, </a:t>
            </a:r>
            <a:r>
              <a:rPr kumimoji="0" lang="zh-CN" altLang="en-US" sz="2000" b="1"/>
              <a:t>那么，对任何终结符</a:t>
            </a:r>
            <a:r>
              <a:rPr kumimoji="0" lang="en-US" altLang="zh-CN" sz="2000"/>
              <a:t>a</a:t>
            </a:r>
            <a:r>
              <a:rPr kumimoji="0" lang="en-US" altLang="zh-CN" sz="2000" b="1"/>
              <a:t>, </a:t>
            </a:r>
            <a:r>
              <a:rPr kumimoji="0" lang="zh-CN" altLang="en-US" sz="2000" b="1"/>
              <a:t>置</a:t>
            </a:r>
            <a:r>
              <a:rPr kumimoji="0" lang="en-US" altLang="zh-CN" sz="2000"/>
              <a:t>ACTION[k, a]</a:t>
            </a:r>
            <a:r>
              <a:rPr kumimoji="0" lang="zh-CN" altLang="en-US" sz="2000" b="1"/>
              <a:t>为“用</a:t>
            </a:r>
            <a:endParaRPr kumimoji="0" lang="zh-CN" altLang="en-US" sz="2000" b="1"/>
          </a:p>
          <a:p>
            <a:pPr lvl="1">
              <a:buFontTx/>
              <a:buNone/>
            </a:pPr>
            <a:r>
              <a:rPr kumimoji="0" lang="zh-CN" altLang="en-US" sz="2000" b="1"/>
              <a:t>   产生式</a:t>
            </a:r>
            <a:r>
              <a:rPr kumimoji="0" lang="en-US" altLang="zh-CN" sz="2000"/>
              <a:t>A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α</a:t>
            </a:r>
            <a:r>
              <a:rPr kumimoji="0" lang="zh-CN" altLang="en-US" sz="2000" b="1"/>
              <a:t>进行归约”，简记为“</a:t>
            </a:r>
            <a:r>
              <a:rPr kumimoji="0" lang="en-US" altLang="zh-CN" sz="2000"/>
              <a:t>rj</a:t>
            </a:r>
            <a:r>
              <a:rPr kumimoji="0" lang="en-US" altLang="zh-CN" sz="2000" b="1"/>
              <a:t>”;</a:t>
            </a:r>
            <a:r>
              <a:rPr kumimoji="0" lang="zh-CN" altLang="en-US" sz="2000" b="1"/>
              <a:t>其中，假定</a:t>
            </a:r>
            <a:r>
              <a:rPr kumimoji="0" lang="en-US" altLang="zh-CN" sz="2000"/>
              <a:t>A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α</a:t>
            </a:r>
            <a:r>
              <a:rPr kumimoji="0" lang="zh-CN" altLang="en-US" sz="2000" b="1"/>
              <a:t>为文法</a:t>
            </a:r>
            <a:r>
              <a:rPr kumimoji="0" lang="en-US" altLang="zh-CN" sz="2000" i="1"/>
              <a:t>G </a:t>
            </a:r>
            <a:r>
              <a:rPr kumimoji="0" lang="zh-CN" altLang="en-US" sz="2000" b="1"/>
              <a:t>的</a:t>
            </a:r>
            <a:endParaRPr kumimoji="0" lang="zh-CN" altLang="en-US" sz="2000" b="1"/>
          </a:p>
          <a:p>
            <a:pPr lvl="1">
              <a:buFontTx/>
              <a:buNone/>
            </a:pPr>
            <a:r>
              <a:rPr kumimoji="0" lang="zh-CN" altLang="en-US" sz="2000" b="1"/>
              <a:t>   第</a:t>
            </a:r>
            <a:r>
              <a:rPr kumimoji="0" lang="en-US" altLang="zh-CN" sz="2000"/>
              <a:t>j</a:t>
            </a:r>
            <a:r>
              <a:rPr kumimoji="0" lang="zh-CN" altLang="en-US" sz="2000" b="1"/>
              <a:t>个产生式；</a:t>
            </a:r>
            <a:r>
              <a:rPr kumimoji="0" lang="zh-CN" altLang="en-US" sz="2000"/>
              <a:t> </a:t>
            </a:r>
            <a:endParaRPr kumimoji="0" lang="zh-CN" altLang="en-US" sz="2000"/>
          </a:p>
          <a:p>
            <a:pPr lvl="1">
              <a:buFontTx/>
              <a:buNone/>
            </a:pPr>
            <a:endParaRPr kumimoji="0" lang="zh-CN" altLang="en-US" sz="800"/>
          </a:p>
          <a:p>
            <a:pPr lvl="1">
              <a:buFontTx/>
              <a:buChar char="•"/>
            </a:pPr>
            <a:r>
              <a:rPr kumimoji="0" lang="zh-CN" altLang="en-US" sz="2000"/>
              <a:t>  </a:t>
            </a:r>
            <a:r>
              <a:rPr kumimoji="0" lang="zh-CN" altLang="en-US" sz="2000" b="1"/>
              <a:t>若项目</a:t>
            </a:r>
            <a:r>
              <a:rPr kumimoji="0" lang="en-US" altLang="zh-CN" sz="2000" i="1"/>
              <a:t>S’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kumimoji="0" lang="en-US" altLang="zh-CN" sz="2000" i="1"/>
              <a:t>S</a:t>
            </a:r>
            <a:r>
              <a:rPr kumimoji="0" lang="en-US" altLang="zh-CN" sz="2000" b="1"/>
              <a:t>. </a:t>
            </a:r>
            <a:r>
              <a:rPr kumimoji="0" lang="zh-CN" altLang="en-US" sz="2000" b="1"/>
              <a:t>属于</a:t>
            </a:r>
            <a:r>
              <a:rPr kumimoji="0" lang="en-US" altLang="zh-CN" sz="2000"/>
              <a:t>I</a:t>
            </a:r>
            <a:r>
              <a:rPr kumimoji="0" lang="en-US" altLang="zh-CN" sz="2000" baseline="-25000"/>
              <a:t>k</a:t>
            </a:r>
            <a:r>
              <a:rPr kumimoji="0" lang="en-US" altLang="zh-CN" sz="2000" b="1"/>
              <a:t>, </a:t>
            </a:r>
            <a:r>
              <a:rPr kumimoji="0" lang="zh-CN" altLang="en-US" sz="2000" b="1"/>
              <a:t>则置</a:t>
            </a:r>
            <a:r>
              <a:rPr kumimoji="0" lang="en-US" altLang="zh-CN" sz="2000"/>
              <a:t>ACTION[k, #]</a:t>
            </a:r>
            <a:r>
              <a:rPr kumimoji="0" lang="zh-CN" altLang="en-US" sz="2000" b="1"/>
              <a:t>为“接受”，简记为“</a:t>
            </a:r>
            <a:r>
              <a:rPr kumimoji="0" lang="en-US" altLang="zh-CN" sz="2000"/>
              <a:t>acc</a:t>
            </a:r>
            <a:r>
              <a:rPr kumimoji="0" lang="en-US" altLang="zh-CN" sz="2000" b="1"/>
              <a:t>”;</a:t>
            </a:r>
            <a:endParaRPr kumimoji="0" lang="en-US" altLang="zh-CN" sz="2000" b="1"/>
          </a:p>
          <a:p>
            <a:pPr lvl="1">
              <a:buFontTx/>
              <a:buNone/>
            </a:pPr>
            <a:endParaRPr kumimoji="0" lang="en-US" altLang="zh-CN" sz="800" b="1"/>
          </a:p>
          <a:p>
            <a:pPr lvl="1">
              <a:buFontTx/>
              <a:buChar char="•"/>
            </a:pPr>
            <a:r>
              <a:rPr kumimoji="0" lang="en-US" altLang="zh-CN" sz="2000" b="1"/>
              <a:t>  </a:t>
            </a:r>
            <a:r>
              <a:rPr kumimoji="0" lang="zh-CN" altLang="en-US" sz="2000" b="1"/>
              <a:t>若</a:t>
            </a:r>
            <a:r>
              <a:rPr kumimoji="0" lang="en-US" altLang="zh-CN" sz="2000"/>
              <a:t>GO (I</a:t>
            </a:r>
            <a:r>
              <a:rPr kumimoji="0" lang="en-US" altLang="zh-CN" sz="2000" baseline="-25000"/>
              <a:t>k</a:t>
            </a:r>
            <a:r>
              <a:rPr kumimoji="0" lang="en-US" altLang="zh-CN" sz="2000"/>
              <a:t>, A)= I</a:t>
            </a:r>
            <a:r>
              <a:rPr kumimoji="0" lang="en-US" altLang="zh-CN" sz="2000" baseline="-25000"/>
              <a:t>j</a:t>
            </a:r>
            <a:r>
              <a:rPr kumimoji="0" lang="en-US" altLang="zh-CN" sz="2000" b="1"/>
              <a:t>,</a:t>
            </a:r>
            <a:r>
              <a:rPr kumimoji="0" lang="en-US" altLang="zh-CN" sz="2000"/>
              <a:t> A</a:t>
            </a:r>
            <a:r>
              <a:rPr kumimoji="0" lang="zh-CN" altLang="en-US" sz="2000" b="1"/>
              <a:t>为非终结符，则置</a:t>
            </a:r>
            <a:r>
              <a:rPr kumimoji="0" lang="en-US" altLang="zh-CN" sz="2000"/>
              <a:t>GOTO(k, A)=j</a:t>
            </a:r>
            <a:r>
              <a:rPr kumimoji="0" lang="en-US" altLang="zh-CN" sz="2000" b="1"/>
              <a:t>;</a:t>
            </a:r>
            <a:endParaRPr kumimoji="0" lang="en-US" altLang="zh-CN" sz="2000" b="1"/>
          </a:p>
          <a:p>
            <a:pPr lvl="1">
              <a:buFontTx/>
              <a:buNone/>
            </a:pPr>
            <a:endParaRPr kumimoji="0" lang="en-US" altLang="zh-CN" sz="800" b="1"/>
          </a:p>
          <a:p>
            <a:pPr lvl="1">
              <a:buFontTx/>
              <a:buChar char="•"/>
            </a:pPr>
            <a:r>
              <a:rPr kumimoji="0" lang="en-US" altLang="zh-CN" sz="2000" b="1"/>
              <a:t>  </a:t>
            </a:r>
            <a:r>
              <a:rPr kumimoji="0" lang="zh-CN" altLang="en-US" sz="2000" b="1"/>
              <a:t>分析表中凡不能用上述规则填入信息的空白格均置上“出错标志”</a:t>
            </a:r>
            <a:endParaRPr kumimoji="0" lang="zh-CN" altLang="en-US" sz="2000" b="1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755650" y="1125538"/>
            <a:ext cx="4968875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zh-CN" altLang="en-US" sz="2800" b="1">
                <a:latin typeface="楷体_GB2312" pitchFamily="49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endParaRPr kumimoji="0"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i="1">
                <a:sym typeface="Symbol" panose="05050102010706020507" pitchFamily="18" charset="2"/>
              </a:rPr>
              <a:t>    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E’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7827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4" name="AutoShape 6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81" name="Line 73"/>
          <p:cNvSpPr>
            <a:spLocks noChangeShapeType="1"/>
          </p:cNvSpPr>
          <p:nvPr/>
        </p:nvSpPr>
        <p:spPr bwMode="auto">
          <a:xfrm>
            <a:off x="6372225" y="2601913"/>
            <a:ext cx="0" cy="38512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8360" name="Group 152"/>
          <p:cNvGrpSpPr/>
          <p:nvPr/>
        </p:nvGrpSpPr>
        <p:grpSpPr bwMode="auto">
          <a:xfrm>
            <a:off x="1223963" y="2565400"/>
            <a:ext cx="6948487" cy="3924300"/>
            <a:chOff x="771" y="1616"/>
            <a:chExt cx="4377" cy="2472"/>
          </a:xfrm>
        </p:grpSpPr>
        <p:sp>
          <p:nvSpPr>
            <p:cNvPr id="478276" name="Line 68"/>
            <p:cNvSpPr>
              <a:spLocks noChangeShapeType="1"/>
            </p:cNvSpPr>
            <p:nvPr/>
          </p:nvSpPr>
          <p:spPr bwMode="auto">
            <a:xfrm>
              <a:off x="1292" y="1866"/>
              <a:ext cx="38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77" name="Text Box 69"/>
            <p:cNvSpPr txBox="1">
              <a:spLocks noChangeArrowheads="1"/>
            </p:cNvSpPr>
            <p:nvPr/>
          </p:nvSpPr>
          <p:spPr bwMode="auto">
            <a:xfrm>
              <a:off x="794" y="1639"/>
              <a:ext cx="544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栈顶状态</a:t>
              </a:r>
              <a:endPara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8278" name="Text Box 70"/>
            <p:cNvSpPr txBox="1">
              <a:spLocks noChangeArrowheads="1"/>
            </p:cNvSpPr>
            <p:nvPr/>
          </p:nvSpPr>
          <p:spPr bwMode="auto">
            <a:xfrm>
              <a:off x="2363" y="1616"/>
              <a:ext cx="7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</a:rPr>
                <a:t>ACTION</a:t>
              </a:r>
              <a:endParaRPr kumimoji="0" lang="en-US" altLang="zh-CN" sz="2000">
                <a:solidFill>
                  <a:srgbClr val="800080"/>
                </a:solidFill>
              </a:endParaRPr>
            </a:p>
          </p:txBody>
        </p:sp>
        <p:sp>
          <p:nvSpPr>
            <p:cNvPr id="478279" name="Text Box 71"/>
            <p:cNvSpPr txBox="1">
              <a:spLocks noChangeArrowheads="1"/>
            </p:cNvSpPr>
            <p:nvPr/>
          </p:nvSpPr>
          <p:spPr bwMode="auto">
            <a:xfrm>
              <a:off x="4310" y="1616"/>
              <a:ext cx="70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</a:rPr>
                <a:t>GOTO</a:t>
              </a:r>
              <a:endParaRPr kumimoji="0" lang="en-US" altLang="zh-CN" sz="2000">
                <a:solidFill>
                  <a:srgbClr val="800080"/>
                </a:solidFill>
              </a:endParaRPr>
            </a:p>
          </p:txBody>
        </p:sp>
        <p:sp>
          <p:nvSpPr>
            <p:cNvPr id="478280" name="Line 72"/>
            <p:cNvSpPr>
              <a:spLocks noChangeShapeType="1"/>
            </p:cNvSpPr>
            <p:nvPr/>
          </p:nvSpPr>
          <p:spPr bwMode="auto">
            <a:xfrm>
              <a:off x="1292" y="1639"/>
              <a:ext cx="0" cy="242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82" name="Line 74"/>
            <p:cNvSpPr>
              <a:spLocks noChangeShapeType="1"/>
            </p:cNvSpPr>
            <p:nvPr/>
          </p:nvSpPr>
          <p:spPr bwMode="auto">
            <a:xfrm>
              <a:off x="771" y="2093"/>
              <a:ext cx="437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84" name="Rectangle 76"/>
            <p:cNvSpPr>
              <a:spLocks noChangeArrowheads="1"/>
            </p:cNvSpPr>
            <p:nvPr/>
          </p:nvSpPr>
          <p:spPr bwMode="auto">
            <a:xfrm>
              <a:off x="1501" y="1821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i="1">
                  <a:sym typeface="Symbol" panose="05050102010706020507" pitchFamily="18" charset="2"/>
                </a:rPr>
                <a:t>d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478286" name="Rectangle 78"/>
            <p:cNvSpPr>
              <a:spLocks noChangeArrowheads="1"/>
            </p:cNvSpPr>
            <p:nvPr/>
          </p:nvSpPr>
          <p:spPr bwMode="auto">
            <a:xfrm>
              <a:off x="2033" y="1821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>
                  <a:sym typeface="Symbol" panose="05050102010706020507" pitchFamily="18" charset="2"/>
                </a:rPr>
                <a:t>+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478287" name="Rectangle 79"/>
            <p:cNvSpPr>
              <a:spLocks noChangeArrowheads="1"/>
            </p:cNvSpPr>
            <p:nvPr/>
          </p:nvSpPr>
          <p:spPr bwMode="auto">
            <a:xfrm>
              <a:off x="2609" y="1821"/>
              <a:ext cx="18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>
                  <a:sym typeface="Symbol" panose="05050102010706020507" pitchFamily="18" charset="2"/>
                </a:rPr>
                <a:t>(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478288" name="Rectangle 80"/>
            <p:cNvSpPr>
              <a:spLocks noChangeArrowheads="1"/>
            </p:cNvSpPr>
            <p:nvPr/>
          </p:nvSpPr>
          <p:spPr bwMode="auto">
            <a:xfrm>
              <a:off x="3167" y="1821"/>
              <a:ext cx="18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>
                  <a:sym typeface="Symbol" panose="05050102010706020507" pitchFamily="18" charset="2"/>
                </a:rPr>
                <a:t>)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478289" name="Rectangle 81"/>
            <p:cNvSpPr>
              <a:spLocks noChangeArrowheads="1"/>
            </p:cNvSpPr>
            <p:nvPr/>
          </p:nvSpPr>
          <p:spPr bwMode="auto">
            <a:xfrm>
              <a:off x="3605" y="1821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>
                  <a:sym typeface="Symbol" panose="05050102010706020507" pitchFamily="18" charset="2"/>
                </a:rPr>
                <a:t>#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478290" name="Rectangle 82"/>
            <p:cNvSpPr>
              <a:spLocks noChangeArrowheads="1"/>
            </p:cNvSpPr>
            <p:nvPr/>
          </p:nvSpPr>
          <p:spPr bwMode="auto">
            <a:xfrm>
              <a:off x="4241" y="1821"/>
              <a:ext cx="24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i="1">
                  <a:sym typeface="Symbol" panose="05050102010706020507" pitchFamily="18" charset="2"/>
                </a:rPr>
                <a:t>E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478291" name="Rectangle 83"/>
            <p:cNvSpPr>
              <a:spLocks noChangeArrowheads="1"/>
            </p:cNvSpPr>
            <p:nvPr/>
          </p:nvSpPr>
          <p:spPr bwMode="auto">
            <a:xfrm>
              <a:off x="4618" y="1821"/>
              <a:ext cx="23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i="1">
                  <a:sym typeface="Symbol" panose="05050102010706020507" pitchFamily="18" charset="2"/>
                </a:rPr>
                <a:t>T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478293" name="Rectangle 85"/>
            <p:cNvSpPr>
              <a:spLocks noChangeArrowheads="1"/>
            </p:cNvSpPr>
            <p:nvPr/>
          </p:nvSpPr>
          <p:spPr bwMode="auto">
            <a:xfrm>
              <a:off x="906" y="2091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0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4" name="Rectangle 86"/>
            <p:cNvSpPr>
              <a:spLocks noChangeArrowheads="1"/>
            </p:cNvSpPr>
            <p:nvPr/>
          </p:nvSpPr>
          <p:spPr bwMode="auto">
            <a:xfrm>
              <a:off x="906" y="231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5" name="Rectangle 87"/>
            <p:cNvSpPr>
              <a:spLocks noChangeArrowheads="1"/>
            </p:cNvSpPr>
            <p:nvPr/>
          </p:nvSpPr>
          <p:spPr bwMode="auto">
            <a:xfrm>
              <a:off x="906" y="2545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6" name="Rectangle 88"/>
            <p:cNvSpPr>
              <a:spLocks noChangeArrowheads="1"/>
            </p:cNvSpPr>
            <p:nvPr/>
          </p:nvSpPr>
          <p:spPr bwMode="auto">
            <a:xfrm>
              <a:off x="906" y="2772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7" name="Rectangle 89"/>
            <p:cNvSpPr>
              <a:spLocks noChangeArrowheads="1"/>
            </p:cNvSpPr>
            <p:nvPr/>
          </p:nvSpPr>
          <p:spPr bwMode="auto">
            <a:xfrm>
              <a:off x="906" y="297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4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8" name="Rectangle 90"/>
            <p:cNvSpPr>
              <a:spLocks noChangeArrowheads="1"/>
            </p:cNvSpPr>
            <p:nvPr/>
          </p:nvSpPr>
          <p:spPr bwMode="auto">
            <a:xfrm>
              <a:off x="906" y="3180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299" name="Rectangle 91"/>
            <p:cNvSpPr>
              <a:spLocks noChangeArrowheads="1"/>
            </p:cNvSpPr>
            <p:nvPr/>
          </p:nvSpPr>
          <p:spPr bwMode="auto">
            <a:xfrm>
              <a:off x="906" y="3407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6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300" name="Rectangle 92"/>
            <p:cNvSpPr>
              <a:spLocks noChangeArrowheads="1"/>
            </p:cNvSpPr>
            <p:nvPr/>
          </p:nvSpPr>
          <p:spPr bwMode="auto">
            <a:xfrm>
              <a:off x="906" y="3634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7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478301" name="Rectangle 93"/>
            <p:cNvSpPr>
              <a:spLocks noChangeArrowheads="1"/>
            </p:cNvSpPr>
            <p:nvPr/>
          </p:nvSpPr>
          <p:spPr bwMode="auto">
            <a:xfrm>
              <a:off x="906" y="383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8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478306" name="Rectangle 98"/>
          <p:cNvSpPr>
            <a:spLocks noChangeArrowheads="1"/>
          </p:cNvSpPr>
          <p:nvPr/>
        </p:nvSpPr>
        <p:spPr bwMode="auto">
          <a:xfrm>
            <a:off x="6767513" y="33178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07" name="Rectangle 99"/>
          <p:cNvSpPr>
            <a:spLocks noChangeArrowheads="1"/>
          </p:cNvSpPr>
          <p:nvPr/>
        </p:nvSpPr>
        <p:spPr bwMode="auto">
          <a:xfrm>
            <a:off x="7380288" y="33178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09" name="Rectangle 101"/>
          <p:cNvSpPr>
            <a:spLocks noChangeArrowheads="1"/>
          </p:cNvSpPr>
          <p:nvPr/>
        </p:nvSpPr>
        <p:spPr bwMode="auto">
          <a:xfrm>
            <a:off x="5648325" y="3679825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0" name="Rectangle 102"/>
          <p:cNvSpPr>
            <a:spLocks noChangeArrowheads="1"/>
          </p:cNvSpPr>
          <p:nvPr/>
        </p:nvSpPr>
        <p:spPr bwMode="auto">
          <a:xfrm>
            <a:off x="3203575" y="36766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2" name="Rectangle 104"/>
          <p:cNvSpPr>
            <a:spLocks noChangeArrowheads="1"/>
          </p:cNvSpPr>
          <p:nvPr/>
        </p:nvSpPr>
        <p:spPr bwMode="auto">
          <a:xfrm>
            <a:off x="3225800" y="40370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3" name="Text Box 105"/>
          <p:cNvSpPr txBox="1">
            <a:spLocks noChangeArrowheads="1"/>
          </p:cNvSpPr>
          <p:nvPr/>
        </p:nvSpPr>
        <p:spPr bwMode="auto">
          <a:xfrm>
            <a:off x="3203575" y="1700213"/>
            <a:ext cx="47529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E’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E+T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endParaRPr lang="en-US" altLang="zh-CN" sz="200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 (E)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4" name="Rectangle 106"/>
          <p:cNvSpPr>
            <a:spLocks noChangeArrowheads="1"/>
          </p:cNvSpPr>
          <p:nvPr/>
        </p:nvSpPr>
        <p:spPr bwMode="auto">
          <a:xfrm>
            <a:off x="4932363" y="40370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5" name="Rectangle 107"/>
          <p:cNvSpPr>
            <a:spLocks noChangeArrowheads="1"/>
          </p:cNvSpPr>
          <p:nvPr/>
        </p:nvSpPr>
        <p:spPr bwMode="auto">
          <a:xfrm>
            <a:off x="5722938" y="40370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6" name="Rectangle 108"/>
          <p:cNvSpPr>
            <a:spLocks noChangeArrowheads="1"/>
          </p:cNvSpPr>
          <p:nvPr/>
        </p:nvSpPr>
        <p:spPr bwMode="auto">
          <a:xfrm>
            <a:off x="3225800" y="43973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7" name="Rectangle 109"/>
          <p:cNvSpPr>
            <a:spLocks noChangeArrowheads="1"/>
          </p:cNvSpPr>
          <p:nvPr/>
        </p:nvSpPr>
        <p:spPr bwMode="auto">
          <a:xfrm>
            <a:off x="4932363" y="43973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8" name="Rectangle 110"/>
          <p:cNvSpPr>
            <a:spLocks noChangeArrowheads="1"/>
          </p:cNvSpPr>
          <p:nvPr/>
        </p:nvSpPr>
        <p:spPr bwMode="auto">
          <a:xfrm>
            <a:off x="5722938" y="43973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19" name="Rectangle 111"/>
          <p:cNvSpPr>
            <a:spLocks noChangeArrowheads="1"/>
          </p:cNvSpPr>
          <p:nvPr/>
        </p:nvSpPr>
        <p:spPr bwMode="auto">
          <a:xfrm>
            <a:off x="4046538" y="33178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1" name="Rectangle 113"/>
          <p:cNvSpPr>
            <a:spLocks noChangeArrowheads="1"/>
          </p:cNvSpPr>
          <p:nvPr/>
        </p:nvSpPr>
        <p:spPr bwMode="auto">
          <a:xfrm>
            <a:off x="2339975" y="33178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3" name="Rectangle 115"/>
          <p:cNvSpPr>
            <a:spLocks noChangeArrowheads="1"/>
          </p:cNvSpPr>
          <p:nvPr/>
        </p:nvSpPr>
        <p:spPr bwMode="auto">
          <a:xfrm>
            <a:off x="2339975" y="47244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4" name="Rectangle 116"/>
          <p:cNvSpPr>
            <a:spLocks noChangeArrowheads="1"/>
          </p:cNvSpPr>
          <p:nvPr/>
        </p:nvSpPr>
        <p:spPr bwMode="auto">
          <a:xfrm>
            <a:off x="4025900" y="472440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5" name="Rectangle 117"/>
          <p:cNvSpPr>
            <a:spLocks noChangeArrowheads="1"/>
          </p:cNvSpPr>
          <p:nvPr/>
        </p:nvSpPr>
        <p:spPr bwMode="auto">
          <a:xfrm>
            <a:off x="6767513" y="476091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6" name="Rectangle 118"/>
          <p:cNvSpPr>
            <a:spLocks noChangeArrowheads="1"/>
          </p:cNvSpPr>
          <p:nvPr/>
        </p:nvSpPr>
        <p:spPr bwMode="auto">
          <a:xfrm>
            <a:off x="7380288" y="476091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29" name="Rectangle 121"/>
          <p:cNvSpPr>
            <a:spLocks noChangeArrowheads="1"/>
          </p:cNvSpPr>
          <p:nvPr/>
        </p:nvSpPr>
        <p:spPr bwMode="auto">
          <a:xfrm>
            <a:off x="3249613" y="504507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30" name="Rectangle 122"/>
          <p:cNvSpPr>
            <a:spLocks noChangeArrowheads="1"/>
          </p:cNvSpPr>
          <p:nvPr/>
        </p:nvSpPr>
        <p:spPr bwMode="auto">
          <a:xfrm>
            <a:off x="4956175" y="50450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33" name="Rectangle 125"/>
          <p:cNvSpPr>
            <a:spLocks noChangeArrowheads="1"/>
          </p:cNvSpPr>
          <p:nvPr/>
        </p:nvSpPr>
        <p:spPr bwMode="auto">
          <a:xfrm>
            <a:off x="2362200" y="54054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34" name="Rectangle 126"/>
          <p:cNvSpPr>
            <a:spLocks noChangeArrowheads="1"/>
          </p:cNvSpPr>
          <p:nvPr/>
        </p:nvSpPr>
        <p:spPr bwMode="auto">
          <a:xfrm>
            <a:off x="4048125" y="54054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40" name="Rectangle 132"/>
          <p:cNvSpPr>
            <a:spLocks noChangeArrowheads="1"/>
          </p:cNvSpPr>
          <p:nvPr/>
        </p:nvSpPr>
        <p:spPr bwMode="auto">
          <a:xfrm>
            <a:off x="7380288" y="544512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1" name="Rectangle 153"/>
          <p:cNvSpPr>
            <a:spLocks noChangeArrowheads="1"/>
          </p:cNvSpPr>
          <p:nvPr/>
        </p:nvSpPr>
        <p:spPr bwMode="auto">
          <a:xfrm>
            <a:off x="2339975" y="40401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2" name="Rectangle 154"/>
          <p:cNvSpPr>
            <a:spLocks noChangeArrowheads="1"/>
          </p:cNvSpPr>
          <p:nvPr/>
        </p:nvSpPr>
        <p:spPr bwMode="auto">
          <a:xfrm>
            <a:off x="4067175" y="40401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3" name="Rectangle 155"/>
          <p:cNvSpPr>
            <a:spLocks noChangeArrowheads="1"/>
          </p:cNvSpPr>
          <p:nvPr/>
        </p:nvSpPr>
        <p:spPr bwMode="auto">
          <a:xfrm>
            <a:off x="2339975" y="440055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4" name="Rectangle 156"/>
          <p:cNvSpPr>
            <a:spLocks noChangeArrowheads="1"/>
          </p:cNvSpPr>
          <p:nvPr/>
        </p:nvSpPr>
        <p:spPr bwMode="auto">
          <a:xfrm>
            <a:off x="4067175" y="440055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5" name="Rectangle 157"/>
          <p:cNvSpPr>
            <a:spLocks noChangeArrowheads="1"/>
          </p:cNvSpPr>
          <p:nvPr/>
        </p:nvSpPr>
        <p:spPr bwMode="auto">
          <a:xfrm>
            <a:off x="3225800" y="57658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6" name="Rectangle 158"/>
          <p:cNvSpPr>
            <a:spLocks noChangeArrowheads="1"/>
          </p:cNvSpPr>
          <p:nvPr/>
        </p:nvSpPr>
        <p:spPr bwMode="auto">
          <a:xfrm>
            <a:off x="4932363" y="57658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7" name="Rectangle 159"/>
          <p:cNvSpPr>
            <a:spLocks noChangeArrowheads="1"/>
          </p:cNvSpPr>
          <p:nvPr/>
        </p:nvSpPr>
        <p:spPr bwMode="auto">
          <a:xfrm>
            <a:off x="5722938" y="57658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8" name="Rectangle 160"/>
          <p:cNvSpPr>
            <a:spLocks noChangeArrowheads="1"/>
          </p:cNvSpPr>
          <p:nvPr/>
        </p:nvSpPr>
        <p:spPr bwMode="auto">
          <a:xfrm>
            <a:off x="2339975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69" name="Rectangle 161"/>
          <p:cNvSpPr>
            <a:spLocks noChangeArrowheads="1"/>
          </p:cNvSpPr>
          <p:nvPr/>
        </p:nvSpPr>
        <p:spPr bwMode="auto">
          <a:xfrm>
            <a:off x="4067175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0" name="Rectangle 162"/>
          <p:cNvSpPr>
            <a:spLocks noChangeArrowheads="1"/>
          </p:cNvSpPr>
          <p:nvPr/>
        </p:nvSpPr>
        <p:spPr bwMode="auto">
          <a:xfrm>
            <a:off x="3249613" y="61245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1" name="Rectangle 163"/>
          <p:cNvSpPr>
            <a:spLocks noChangeArrowheads="1"/>
          </p:cNvSpPr>
          <p:nvPr/>
        </p:nvSpPr>
        <p:spPr bwMode="auto">
          <a:xfrm>
            <a:off x="4956175" y="61245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2" name="Rectangle 164"/>
          <p:cNvSpPr>
            <a:spLocks noChangeArrowheads="1"/>
          </p:cNvSpPr>
          <p:nvPr/>
        </p:nvSpPr>
        <p:spPr bwMode="auto">
          <a:xfrm>
            <a:off x="5746750" y="61245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3" name="Rectangle 165"/>
          <p:cNvSpPr>
            <a:spLocks noChangeArrowheads="1"/>
          </p:cNvSpPr>
          <p:nvPr/>
        </p:nvSpPr>
        <p:spPr bwMode="auto">
          <a:xfrm>
            <a:off x="2363788" y="612775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4" name="Rectangle 166"/>
          <p:cNvSpPr>
            <a:spLocks noChangeArrowheads="1"/>
          </p:cNvSpPr>
          <p:nvPr/>
        </p:nvSpPr>
        <p:spPr bwMode="auto">
          <a:xfrm>
            <a:off x="4090988" y="612775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7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7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7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7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7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47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47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47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7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47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7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7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7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47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47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306" grpId="0"/>
      <p:bldP spid="478307" grpId="0"/>
      <p:bldP spid="478309" grpId="0"/>
      <p:bldP spid="478310" grpId="0"/>
      <p:bldP spid="478312" grpId="0"/>
      <p:bldP spid="478314" grpId="0"/>
      <p:bldP spid="478315" grpId="0"/>
      <p:bldP spid="478316" grpId="0"/>
      <p:bldP spid="478317" grpId="0"/>
      <p:bldP spid="478318" grpId="0"/>
      <p:bldP spid="478319" grpId="0"/>
      <p:bldP spid="478321" grpId="0"/>
      <p:bldP spid="478323" grpId="0"/>
      <p:bldP spid="478324" grpId="0"/>
      <p:bldP spid="478325" grpId="0"/>
      <p:bldP spid="478326" grpId="0"/>
      <p:bldP spid="478329" grpId="0"/>
      <p:bldP spid="478330" grpId="0"/>
      <p:bldP spid="478333" grpId="0"/>
      <p:bldP spid="478334" grpId="0"/>
      <p:bldP spid="478340" grpId="0"/>
      <p:bldP spid="478361" grpId="0"/>
      <p:bldP spid="478362" grpId="0"/>
      <p:bldP spid="478363" grpId="0"/>
      <p:bldP spid="478364" grpId="0"/>
      <p:bldP spid="478365" grpId="0"/>
      <p:bldP spid="478366" grpId="0"/>
      <p:bldP spid="478367" grpId="0"/>
      <p:bldP spid="478368" grpId="0"/>
      <p:bldP spid="478369" grpId="0"/>
      <p:bldP spid="478370" grpId="0"/>
      <p:bldP spid="478371" grpId="0"/>
      <p:bldP spid="478372" grpId="0"/>
      <p:bldP spid="478373" grpId="0"/>
      <p:bldP spid="4783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51" name="AutoShape 1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2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3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4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5" name="Rectangle 23"/>
          <p:cNvSpPr>
            <a:spLocks noChangeArrowheads="1"/>
          </p:cNvSpPr>
          <p:nvPr/>
        </p:nvSpPr>
        <p:spPr bwMode="auto">
          <a:xfrm>
            <a:off x="35496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9256" name="Text Box 24"/>
          <p:cNvSpPr txBox="1">
            <a:spLocks noChangeArrowheads="1"/>
          </p:cNvSpPr>
          <p:nvPr/>
        </p:nvSpPr>
        <p:spPr bwMode="auto">
          <a:xfrm>
            <a:off x="539750" y="1427163"/>
            <a:ext cx="8424863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0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/>
              <a:t>按上述算法构造的分析表，如果各表项均无多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重定义，则称它为文法 </a:t>
            </a:r>
            <a:r>
              <a:rPr kumimoji="0" lang="en-US" altLang="zh-CN" sz="2800" i="1"/>
              <a:t>G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的一张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表</a:t>
            </a:r>
            <a:r>
              <a:rPr kumimoji="0" lang="zh-CN" altLang="en-US" sz="2800" b="1"/>
              <a:t>，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并称 </a:t>
            </a:r>
            <a:r>
              <a:rPr kumimoji="0" lang="en-US" altLang="zh-CN" sz="2800" i="1"/>
              <a:t>G</a:t>
            </a:r>
            <a:r>
              <a:rPr kumimoji="0" lang="en-US" altLang="zh-CN" sz="2800"/>
              <a:t> </a:t>
            </a:r>
            <a:r>
              <a:rPr kumimoji="0" lang="zh-CN" altLang="en-US" sz="2800" b="1"/>
              <a:t>为一个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文法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 </a:t>
            </a:r>
            <a:r>
              <a:rPr kumimoji="0" lang="en-US" altLang="zh-CN" sz="2800"/>
              <a:t>LR</a:t>
            </a:r>
            <a:r>
              <a:rPr kumimoji="0" lang="zh-CN" altLang="en-US" sz="2800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/>
              <a:t>）</a:t>
            </a:r>
            <a:r>
              <a:rPr kumimoji="0" lang="zh-CN" altLang="en-US" sz="2800" b="1"/>
              <a:t>文法的 </a:t>
            </a:r>
            <a:r>
              <a:rPr kumimoji="0" lang="en-US" altLang="zh-CN" sz="2800"/>
              <a:t>LR</a:t>
            </a:r>
            <a:r>
              <a:rPr kumimoji="0" lang="zh-CN" altLang="en-US" sz="2800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/>
              <a:t>）</a:t>
            </a:r>
            <a:r>
              <a:rPr kumimoji="0" lang="en-US" altLang="zh-CN" sz="2800"/>
              <a:t>FSM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中，每个状态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/>
              <a:t>   （闭包项目集）都满足：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sz="2800" b="1"/>
              <a:t> 不同时含有移进项目和归约项目</a:t>
            </a:r>
            <a:endParaRPr kumimoji="0" lang="zh-CN" altLang="en-US" sz="2800" b="1"/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sz="2800" b="1"/>
              <a:t> 不含有两个以上归约项目</a:t>
            </a:r>
            <a:endParaRPr kumimoji="0" lang="zh-CN" altLang="en-US" sz="1000" b="1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7" name="Rectangle 17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129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755650" y="1196975"/>
            <a:ext cx="8208963" cy="5180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</a:rPr>
              <a:t>）分析的局限性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满足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要求的文法不多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</a:t>
            </a:r>
            <a:r>
              <a:rPr kumimoji="0" lang="zh-CN" altLang="en-US" b="1"/>
              <a:t>如：文法中含有产生式 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r>
              <a:rPr kumimoji="0" lang="en-US" altLang="zh-CN"/>
              <a:t> </a:t>
            </a:r>
            <a:r>
              <a:rPr kumimoji="0" lang="zh-CN" altLang="en-US" b="1"/>
              <a:t>通常会遇到问题，对应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  的项目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是归约项目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容易引起移进归约冲突</a:t>
            </a:r>
            <a:endParaRPr lang="zh-CN" altLang="en-US" b="1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     将会看到，对上述 </a:t>
            </a:r>
            <a:r>
              <a:rPr lang="en-US" altLang="zh-CN">
                <a:sym typeface="Symbol" panose="05050102010706020507" pitchFamily="18" charset="2"/>
              </a:rPr>
              <a:t>LR</a:t>
            </a: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 b="1">
                <a:sym typeface="Symbol" panose="05050102010706020507" pitchFamily="18" charset="2"/>
              </a:rPr>
              <a:t>）文法的例子作很小的扩</a:t>
            </a:r>
            <a:endParaRPr lang="zh-CN" altLang="en-US" b="1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     充就会变成非 </a:t>
            </a:r>
            <a:r>
              <a:rPr lang="en-US" altLang="zh-CN">
                <a:sym typeface="Symbol" panose="05050102010706020507" pitchFamily="18" charset="2"/>
              </a:rPr>
              <a:t>LR</a:t>
            </a: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 b="1">
                <a:sym typeface="Symbol" panose="05050102010706020507" pitchFamily="18" charset="2"/>
              </a:rPr>
              <a:t>）文法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只根据栈顶的当前状态确定下一步动作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</a:t>
            </a:r>
            <a:r>
              <a:rPr kumimoji="0" lang="zh-CN" altLang="en-US" b="1"/>
              <a:t>根据栈顶状态，就可确定进行移进还是归约：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/>
              <a:t> </a:t>
            </a:r>
            <a:r>
              <a:rPr kumimoji="0" lang="zh-CN" altLang="en-US" b="1"/>
              <a:t> </a:t>
            </a:r>
            <a:r>
              <a:rPr kumimoji="0" lang="en-US" altLang="zh-CN"/>
              <a:t>ACTION</a:t>
            </a:r>
            <a:r>
              <a:rPr kumimoji="0" lang="en-US" altLang="zh-CN" b="1"/>
              <a:t> </a:t>
            </a:r>
            <a:r>
              <a:rPr kumimoji="0" lang="zh-CN" altLang="en-US" b="1"/>
              <a:t>表同一行中，不会既有移进又有归约；</a:t>
            </a:r>
            <a:endParaRPr kumimoji="0" lang="zh-CN" altLang="en-US" b="1"/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b="1"/>
              <a:t> 同一行中，归约动作同时存在且都是一样的   </a:t>
            </a:r>
            <a:endParaRPr kumimoji="0"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38" name="Rectangle 34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233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3" name="Text Box 39"/>
          <p:cNvSpPr txBox="1">
            <a:spLocks noChangeArrowheads="1"/>
          </p:cNvSpPr>
          <p:nvPr/>
        </p:nvSpPr>
        <p:spPr bwMode="auto">
          <a:xfrm>
            <a:off x="827088" y="1196975"/>
            <a:ext cx="7993062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/>
              <a:t>不是 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0</a:t>
            </a:r>
            <a:r>
              <a:rPr kumimoji="0" lang="zh-CN" altLang="en-US" sz="3200" b="1"/>
              <a:t>）的文法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验证如下文法不是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的</a:t>
            </a:r>
            <a:endParaRPr kumimoji="0" lang="zh-CN" altLang="en-US" sz="1000"/>
          </a:p>
        </p:txBody>
      </p:sp>
      <p:sp>
        <p:nvSpPr>
          <p:cNvPr id="482344" name="Text Box 40"/>
          <p:cNvSpPr txBox="1">
            <a:spLocks noChangeArrowheads="1"/>
          </p:cNvSpPr>
          <p:nvPr/>
        </p:nvSpPr>
        <p:spPr bwMode="auto">
          <a:xfrm>
            <a:off x="1619250" y="2592388"/>
            <a:ext cx="2232025" cy="313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2345" name="Text Box 41"/>
          <p:cNvSpPr txBox="1">
            <a:spLocks noChangeArrowheads="1"/>
          </p:cNvSpPr>
          <p:nvPr/>
        </p:nvSpPr>
        <p:spPr bwMode="auto">
          <a:xfrm>
            <a:off x="4716463" y="2636838"/>
            <a:ext cx="3384550" cy="3500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3369" name="Text Box 41"/>
          <p:cNvSpPr txBox="1">
            <a:spLocks noChangeArrowheads="1"/>
          </p:cNvSpPr>
          <p:nvPr/>
        </p:nvSpPr>
        <p:spPr bwMode="auto">
          <a:xfrm>
            <a:off x="468313" y="1052513"/>
            <a:ext cx="6551612" cy="94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验证文法</a:t>
            </a:r>
            <a:r>
              <a:rPr kumimoji="0" lang="en-US" altLang="zh-CN" sz="2800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800" b="1">
                <a:solidFill>
                  <a:srgbClr val="800080"/>
                </a:solidFill>
              </a:rPr>
              <a:t>不是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文法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lang="zh-CN" altLang="en-US" b="1"/>
              <a:t>构造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]</a:t>
            </a:r>
            <a:r>
              <a:rPr kumimoji="0" lang="zh-CN" altLang="en-US" b="1">
                <a:sym typeface="Symbol" panose="05050102010706020507" pitchFamily="18" charset="2"/>
              </a:rPr>
              <a:t>的</a:t>
            </a:r>
            <a:r>
              <a:rPr lang="zh-CN" altLang="en-US" b="1"/>
              <a:t>增广文法</a:t>
            </a:r>
            <a:r>
              <a:rPr lang="en-US" altLang="zh-CN" i="1">
                <a:solidFill>
                  <a:srgbClr val="800080"/>
                </a:solidFill>
              </a:rPr>
              <a:t>G’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[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</a:rPr>
              <a:t>]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的</a:t>
            </a:r>
            <a:r>
              <a:rPr lang="en-US" altLang="zh-CN">
                <a:solidFill>
                  <a:srgbClr val="800080"/>
                </a:solidFill>
              </a:rPr>
              <a:t>LR</a:t>
            </a:r>
            <a:r>
              <a:rPr lang="zh-CN" altLang="en-US">
                <a:solidFill>
                  <a:srgbClr val="800080"/>
                </a:solidFill>
              </a:rPr>
              <a:t>（</a:t>
            </a:r>
            <a:r>
              <a:rPr lang="en-US" altLang="zh-CN">
                <a:solidFill>
                  <a:srgbClr val="800080"/>
                </a:solidFill>
              </a:rPr>
              <a:t>0</a:t>
            </a:r>
            <a:r>
              <a:rPr lang="zh-CN" altLang="en-US">
                <a:solidFill>
                  <a:srgbClr val="800080"/>
                </a:solidFill>
              </a:rPr>
              <a:t>）</a:t>
            </a:r>
            <a:r>
              <a:rPr lang="en-US" altLang="zh-CN">
                <a:solidFill>
                  <a:srgbClr val="800080"/>
                </a:solidFill>
              </a:rPr>
              <a:t>FSM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83376" name="Text Box 48"/>
          <p:cNvSpPr txBox="1">
            <a:spLocks noChangeArrowheads="1"/>
          </p:cNvSpPr>
          <p:nvPr/>
        </p:nvSpPr>
        <p:spPr bwMode="auto">
          <a:xfrm>
            <a:off x="682625" y="2192338"/>
            <a:ext cx="1512888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.T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378" name="Text Box 50"/>
          <p:cNvSpPr txBox="1">
            <a:spLocks noChangeArrowheads="1"/>
          </p:cNvSpPr>
          <p:nvPr/>
        </p:nvSpPr>
        <p:spPr bwMode="auto">
          <a:xfrm>
            <a:off x="2843213" y="6018213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1187450" y="5084763"/>
            <a:ext cx="100806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611188" y="62928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90" name="Line 62"/>
          <p:cNvSpPr>
            <a:spLocks noChangeShapeType="1"/>
          </p:cNvSpPr>
          <p:nvPr/>
        </p:nvSpPr>
        <p:spPr bwMode="auto">
          <a:xfrm>
            <a:off x="5724525" y="28527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5" name="Line 67"/>
          <p:cNvSpPr>
            <a:spLocks noChangeShapeType="1"/>
          </p:cNvSpPr>
          <p:nvPr/>
        </p:nvSpPr>
        <p:spPr bwMode="auto">
          <a:xfrm>
            <a:off x="4356100" y="6597650"/>
            <a:ext cx="22320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6" name="Line 68"/>
          <p:cNvSpPr>
            <a:spLocks noChangeShapeType="1"/>
          </p:cNvSpPr>
          <p:nvPr/>
        </p:nvSpPr>
        <p:spPr bwMode="auto">
          <a:xfrm>
            <a:off x="2195513" y="29972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8" name="Rectangle 70"/>
          <p:cNvSpPr>
            <a:spLocks noChangeArrowheads="1"/>
          </p:cNvSpPr>
          <p:nvPr/>
        </p:nvSpPr>
        <p:spPr bwMode="auto">
          <a:xfrm>
            <a:off x="2195513" y="53006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4" name="Arc 76"/>
          <p:cNvSpPr/>
          <p:nvPr/>
        </p:nvSpPr>
        <p:spPr bwMode="auto">
          <a:xfrm flipH="1">
            <a:off x="2555875" y="429101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5" name="Arc 77"/>
          <p:cNvSpPr/>
          <p:nvPr/>
        </p:nvSpPr>
        <p:spPr bwMode="auto">
          <a:xfrm rot="16200000" flipH="1">
            <a:off x="2555875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6" name="Arc 78"/>
          <p:cNvSpPr/>
          <p:nvPr/>
        </p:nvSpPr>
        <p:spPr bwMode="auto">
          <a:xfrm rot="10800000" flipH="1">
            <a:off x="2843213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7" name="Rectangle 79"/>
          <p:cNvSpPr>
            <a:spLocks noChangeArrowheads="1"/>
          </p:cNvSpPr>
          <p:nvPr/>
        </p:nvSpPr>
        <p:spPr bwMode="auto">
          <a:xfrm>
            <a:off x="2555875" y="39338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8" name="Rectangle 80"/>
          <p:cNvSpPr>
            <a:spLocks noChangeArrowheads="1"/>
          </p:cNvSpPr>
          <p:nvPr/>
        </p:nvSpPr>
        <p:spPr bwMode="auto">
          <a:xfrm>
            <a:off x="4427538" y="63023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9" name="Line 81"/>
          <p:cNvSpPr>
            <a:spLocks noChangeShapeType="1"/>
          </p:cNvSpPr>
          <p:nvPr/>
        </p:nvSpPr>
        <p:spPr bwMode="auto">
          <a:xfrm>
            <a:off x="2051050" y="4581525"/>
            <a:ext cx="792163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2843213" y="2192338"/>
            <a:ext cx="1655762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.T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5435600" y="2201863"/>
            <a:ext cx="14414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(E.)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5507038" y="33575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(E).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900113" y="5716588"/>
            <a:ext cx="11525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2843213" y="5010150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T. 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F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6588125" y="4868863"/>
            <a:ext cx="1511300" cy="18399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E+.T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859338" y="4581525"/>
            <a:ext cx="1439862" cy="1290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7" name="Text Box 99"/>
          <p:cNvSpPr txBox="1">
            <a:spLocks noChangeArrowheads="1"/>
          </p:cNvSpPr>
          <p:nvPr/>
        </p:nvSpPr>
        <p:spPr bwMode="auto">
          <a:xfrm>
            <a:off x="7308850" y="3930650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E+T.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T.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8" name="Text Box 100"/>
          <p:cNvSpPr txBox="1">
            <a:spLocks noChangeArrowheads="1"/>
          </p:cNvSpPr>
          <p:nvPr/>
        </p:nvSpPr>
        <p:spPr bwMode="auto">
          <a:xfrm>
            <a:off x="5365750" y="4076700"/>
            <a:ext cx="1511300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9" name="Line 101"/>
          <p:cNvSpPr>
            <a:spLocks noChangeShapeType="1"/>
          </p:cNvSpPr>
          <p:nvPr/>
        </p:nvSpPr>
        <p:spPr bwMode="auto">
          <a:xfrm>
            <a:off x="2195513" y="4221163"/>
            <a:ext cx="647700" cy="12239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0" name="Rectangle 102"/>
          <p:cNvSpPr>
            <a:spLocks noChangeArrowheads="1"/>
          </p:cNvSpPr>
          <p:nvPr/>
        </p:nvSpPr>
        <p:spPr bwMode="auto">
          <a:xfrm>
            <a:off x="2195513" y="4141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1" name="Rectangle 103"/>
          <p:cNvSpPr>
            <a:spLocks noChangeArrowheads="1"/>
          </p:cNvSpPr>
          <p:nvPr/>
        </p:nvSpPr>
        <p:spPr bwMode="auto">
          <a:xfrm>
            <a:off x="2411413" y="2630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2" name="Line 104"/>
          <p:cNvSpPr>
            <a:spLocks noChangeShapeType="1"/>
          </p:cNvSpPr>
          <p:nvPr/>
        </p:nvSpPr>
        <p:spPr bwMode="auto">
          <a:xfrm>
            <a:off x="1620838" y="4581525"/>
            <a:ext cx="0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3" name="Rectangle 105"/>
          <p:cNvSpPr>
            <a:spLocks noChangeArrowheads="1"/>
          </p:cNvSpPr>
          <p:nvPr/>
        </p:nvSpPr>
        <p:spPr bwMode="auto">
          <a:xfrm>
            <a:off x="15478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4" name="Line 106"/>
          <p:cNvSpPr>
            <a:spLocks noChangeShapeType="1"/>
          </p:cNvSpPr>
          <p:nvPr/>
        </p:nvSpPr>
        <p:spPr bwMode="auto">
          <a:xfrm>
            <a:off x="1044575" y="4581525"/>
            <a:ext cx="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5" name="Rectangle 107"/>
          <p:cNvSpPr>
            <a:spLocks noChangeArrowheads="1"/>
          </p:cNvSpPr>
          <p:nvPr/>
        </p:nvSpPr>
        <p:spPr bwMode="auto">
          <a:xfrm>
            <a:off x="971550" y="46466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6" name="Line 108"/>
          <p:cNvSpPr>
            <a:spLocks noChangeShapeType="1"/>
          </p:cNvSpPr>
          <p:nvPr/>
        </p:nvSpPr>
        <p:spPr bwMode="auto">
          <a:xfrm>
            <a:off x="757238" y="4581525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7" name="Rectangle 109"/>
          <p:cNvSpPr>
            <a:spLocks noChangeArrowheads="1"/>
          </p:cNvSpPr>
          <p:nvPr/>
        </p:nvSpPr>
        <p:spPr bwMode="auto">
          <a:xfrm>
            <a:off x="4683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8" name="Line 110"/>
          <p:cNvSpPr>
            <a:spLocks noChangeShapeType="1"/>
          </p:cNvSpPr>
          <p:nvPr/>
        </p:nvSpPr>
        <p:spPr bwMode="auto">
          <a:xfrm>
            <a:off x="4356100" y="5373688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9" name="Rectangle 111"/>
          <p:cNvSpPr>
            <a:spLocks noChangeArrowheads="1"/>
          </p:cNvSpPr>
          <p:nvPr/>
        </p:nvSpPr>
        <p:spPr bwMode="auto">
          <a:xfrm>
            <a:off x="4427538" y="5078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40" name="Line 112"/>
          <p:cNvSpPr>
            <a:spLocks noChangeShapeType="1"/>
          </p:cNvSpPr>
          <p:nvPr/>
        </p:nvSpPr>
        <p:spPr bwMode="auto">
          <a:xfrm>
            <a:off x="4500563" y="24288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1" name="Rectangle 113"/>
          <p:cNvSpPr>
            <a:spLocks noChangeArrowheads="1"/>
          </p:cNvSpPr>
          <p:nvPr/>
        </p:nvSpPr>
        <p:spPr bwMode="auto">
          <a:xfrm>
            <a:off x="4787900" y="21336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3" name="Rectangle 115"/>
          <p:cNvSpPr>
            <a:spLocks noChangeArrowheads="1"/>
          </p:cNvSpPr>
          <p:nvPr/>
        </p:nvSpPr>
        <p:spPr bwMode="auto">
          <a:xfrm>
            <a:off x="5148263" y="256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4" name="Line 116"/>
          <p:cNvSpPr>
            <a:spLocks noChangeShapeType="1"/>
          </p:cNvSpPr>
          <p:nvPr/>
        </p:nvSpPr>
        <p:spPr bwMode="auto">
          <a:xfrm>
            <a:off x="4500563" y="278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6" name="Rectangle 118"/>
          <p:cNvSpPr>
            <a:spLocks noChangeArrowheads="1"/>
          </p:cNvSpPr>
          <p:nvPr/>
        </p:nvSpPr>
        <p:spPr bwMode="auto">
          <a:xfrm>
            <a:off x="4643438" y="249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7" name="Rectangle 119"/>
          <p:cNvSpPr>
            <a:spLocks noChangeArrowheads="1"/>
          </p:cNvSpPr>
          <p:nvPr/>
        </p:nvSpPr>
        <p:spPr bwMode="auto">
          <a:xfrm>
            <a:off x="5148263" y="29178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8" name="Line 120"/>
          <p:cNvSpPr>
            <a:spLocks noChangeShapeType="1"/>
          </p:cNvSpPr>
          <p:nvPr/>
        </p:nvSpPr>
        <p:spPr bwMode="auto">
          <a:xfrm>
            <a:off x="4500563" y="3133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9" name="Rectangle 121"/>
          <p:cNvSpPr>
            <a:spLocks noChangeArrowheads="1"/>
          </p:cNvSpPr>
          <p:nvPr/>
        </p:nvSpPr>
        <p:spPr bwMode="auto">
          <a:xfrm>
            <a:off x="4643438" y="28448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0" name="Rectangle 122"/>
          <p:cNvSpPr>
            <a:spLocks noChangeArrowheads="1"/>
          </p:cNvSpPr>
          <p:nvPr/>
        </p:nvSpPr>
        <p:spPr bwMode="auto">
          <a:xfrm>
            <a:off x="5148263" y="32781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>
            <a:off x="4500563" y="34940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2" name="Rectangle 124"/>
          <p:cNvSpPr>
            <a:spLocks noChangeArrowheads="1"/>
          </p:cNvSpPr>
          <p:nvPr/>
        </p:nvSpPr>
        <p:spPr bwMode="auto">
          <a:xfrm>
            <a:off x="4643438" y="32051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3" name="Rectangle 125"/>
          <p:cNvSpPr>
            <a:spLocks noChangeArrowheads="1"/>
          </p:cNvSpPr>
          <p:nvPr/>
        </p:nvSpPr>
        <p:spPr bwMode="auto">
          <a:xfrm>
            <a:off x="5148263" y="36385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>
            <a:off x="4500563" y="38544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5" name="Rectangle 127"/>
          <p:cNvSpPr>
            <a:spLocks noChangeArrowheads="1"/>
          </p:cNvSpPr>
          <p:nvPr/>
        </p:nvSpPr>
        <p:spPr bwMode="auto">
          <a:xfrm>
            <a:off x="4643438" y="35655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6" name="Rectangle 128"/>
          <p:cNvSpPr>
            <a:spLocks noChangeArrowheads="1"/>
          </p:cNvSpPr>
          <p:nvPr/>
        </p:nvSpPr>
        <p:spPr bwMode="auto">
          <a:xfrm>
            <a:off x="5722938" y="28527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7" name="Line 129"/>
          <p:cNvSpPr>
            <a:spLocks noChangeShapeType="1"/>
          </p:cNvSpPr>
          <p:nvPr/>
        </p:nvSpPr>
        <p:spPr bwMode="auto">
          <a:xfrm>
            <a:off x="6156325" y="2852738"/>
            <a:ext cx="0" cy="2889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8" name="Rectangle 130"/>
          <p:cNvSpPr>
            <a:spLocks noChangeArrowheads="1"/>
          </p:cNvSpPr>
          <p:nvPr/>
        </p:nvSpPr>
        <p:spPr bwMode="auto">
          <a:xfrm>
            <a:off x="6804025" y="29241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7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9" name="Line 131"/>
          <p:cNvSpPr>
            <a:spLocks noChangeShapeType="1"/>
          </p:cNvSpPr>
          <p:nvPr/>
        </p:nvSpPr>
        <p:spPr bwMode="auto">
          <a:xfrm>
            <a:off x="6156325" y="31416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0" name="Rectangle 132"/>
          <p:cNvSpPr>
            <a:spLocks noChangeArrowheads="1"/>
          </p:cNvSpPr>
          <p:nvPr/>
        </p:nvSpPr>
        <p:spPr bwMode="auto">
          <a:xfrm>
            <a:off x="6299200" y="28527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1" name="Line 133"/>
          <p:cNvSpPr>
            <a:spLocks noChangeShapeType="1"/>
          </p:cNvSpPr>
          <p:nvPr/>
        </p:nvSpPr>
        <p:spPr bwMode="auto">
          <a:xfrm flipH="1">
            <a:off x="5157788" y="4221163"/>
            <a:ext cx="206375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2" name="Rectangle 134"/>
          <p:cNvSpPr>
            <a:spLocks noChangeArrowheads="1"/>
          </p:cNvSpPr>
          <p:nvPr/>
        </p:nvSpPr>
        <p:spPr bwMode="auto">
          <a:xfrm>
            <a:off x="4932363" y="4221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3" name="Line 135"/>
          <p:cNvSpPr>
            <a:spLocks noChangeShapeType="1"/>
          </p:cNvSpPr>
          <p:nvPr/>
        </p:nvSpPr>
        <p:spPr bwMode="auto">
          <a:xfrm>
            <a:off x="50800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4" name="Rectangle 136"/>
          <p:cNvSpPr>
            <a:spLocks noChangeArrowheads="1"/>
          </p:cNvSpPr>
          <p:nvPr/>
        </p:nvSpPr>
        <p:spPr bwMode="auto">
          <a:xfrm>
            <a:off x="5075238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9" name="Rectangle 141"/>
          <p:cNvSpPr>
            <a:spLocks noChangeArrowheads="1"/>
          </p:cNvSpPr>
          <p:nvPr/>
        </p:nvSpPr>
        <p:spPr bwMode="auto">
          <a:xfrm>
            <a:off x="49323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0" name="Line 142"/>
          <p:cNvSpPr>
            <a:spLocks noChangeShapeType="1"/>
          </p:cNvSpPr>
          <p:nvPr/>
        </p:nvSpPr>
        <p:spPr bwMode="auto">
          <a:xfrm>
            <a:off x="55118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1" name="Rectangle 143"/>
          <p:cNvSpPr>
            <a:spLocks noChangeArrowheads="1"/>
          </p:cNvSpPr>
          <p:nvPr/>
        </p:nvSpPr>
        <p:spPr bwMode="auto">
          <a:xfrm>
            <a:off x="54356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2" name="Rectangle 144"/>
          <p:cNvSpPr>
            <a:spLocks noChangeArrowheads="1"/>
          </p:cNvSpPr>
          <p:nvPr/>
        </p:nvSpPr>
        <p:spPr bwMode="auto">
          <a:xfrm>
            <a:off x="53641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>
            <a:off x="59436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4" name="Rectangle 146"/>
          <p:cNvSpPr>
            <a:spLocks noChangeArrowheads="1"/>
          </p:cNvSpPr>
          <p:nvPr/>
        </p:nvSpPr>
        <p:spPr bwMode="auto">
          <a:xfrm>
            <a:off x="58674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5" name="Rectangle 147"/>
          <p:cNvSpPr>
            <a:spLocks noChangeArrowheads="1"/>
          </p:cNvSpPr>
          <p:nvPr/>
        </p:nvSpPr>
        <p:spPr bwMode="auto">
          <a:xfrm>
            <a:off x="57959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 flipH="1">
            <a:off x="7061200" y="4437063"/>
            <a:ext cx="24765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6875463" y="4508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8748713" y="53022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9" name="Line 151"/>
          <p:cNvSpPr>
            <a:spLocks noChangeShapeType="1"/>
          </p:cNvSpPr>
          <p:nvPr/>
        </p:nvSpPr>
        <p:spPr bwMode="auto">
          <a:xfrm>
            <a:off x="8101013" y="55181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8243888" y="52292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8748713" y="56546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2" name="Line 154"/>
          <p:cNvSpPr>
            <a:spLocks noChangeShapeType="1"/>
          </p:cNvSpPr>
          <p:nvPr/>
        </p:nvSpPr>
        <p:spPr bwMode="auto">
          <a:xfrm>
            <a:off x="8101013" y="58705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3" name="Rectangle 155"/>
          <p:cNvSpPr>
            <a:spLocks noChangeArrowheads="1"/>
          </p:cNvSpPr>
          <p:nvPr/>
        </p:nvSpPr>
        <p:spPr bwMode="auto">
          <a:xfrm>
            <a:off x="8243888" y="55181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4" name="Rectangle 156"/>
          <p:cNvSpPr>
            <a:spLocks noChangeArrowheads="1"/>
          </p:cNvSpPr>
          <p:nvPr/>
        </p:nvSpPr>
        <p:spPr bwMode="auto">
          <a:xfrm>
            <a:off x="8748713" y="60150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5" name="Line 157"/>
          <p:cNvSpPr>
            <a:spLocks noChangeShapeType="1"/>
          </p:cNvSpPr>
          <p:nvPr/>
        </p:nvSpPr>
        <p:spPr bwMode="auto">
          <a:xfrm>
            <a:off x="8101013" y="62309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6" name="Rectangle 158"/>
          <p:cNvSpPr>
            <a:spLocks noChangeArrowheads="1"/>
          </p:cNvSpPr>
          <p:nvPr/>
        </p:nvSpPr>
        <p:spPr bwMode="auto">
          <a:xfrm>
            <a:off x="8243888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7" name="Rectangle 159"/>
          <p:cNvSpPr>
            <a:spLocks noChangeArrowheads="1"/>
          </p:cNvSpPr>
          <p:nvPr/>
        </p:nvSpPr>
        <p:spPr bwMode="auto">
          <a:xfrm>
            <a:off x="8748713" y="637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8" name="Line 160"/>
          <p:cNvSpPr>
            <a:spLocks noChangeShapeType="1"/>
          </p:cNvSpPr>
          <p:nvPr/>
        </p:nvSpPr>
        <p:spPr bwMode="auto">
          <a:xfrm>
            <a:off x="8101013" y="659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9" name="Rectangle 161"/>
          <p:cNvSpPr>
            <a:spLocks noChangeArrowheads="1"/>
          </p:cNvSpPr>
          <p:nvPr/>
        </p:nvSpPr>
        <p:spPr bwMode="auto">
          <a:xfrm>
            <a:off x="8243888" y="630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90" name="Line 162"/>
          <p:cNvSpPr>
            <a:spLocks noChangeShapeType="1"/>
          </p:cNvSpPr>
          <p:nvPr/>
        </p:nvSpPr>
        <p:spPr bwMode="auto">
          <a:xfrm>
            <a:off x="8535988" y="458311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92" name="Rectangle 164"/>
          <p:cNvSpPr>
            <a:spLocks noChangeArrowheads="1"/>
          </p:cNvSpPr>
          <p:nvPr/>
        </p:nvSpPr>
        <p:spPr bwMode="auto">
          <a:xfrm>
            <a:off x="8388350" y="48768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8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93" name="Rectangle 165"/>
          <p:cNvSpPr>
            <a:spLocks noChangeArrowheads="1"/>
          </p:cNvSpPr>
          <p:nvPr/>
        </p:nvSpPr>
        <p:spPr bwMode="auto">
          <a:xfrm>
            <a:off x="8494713" y="45751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94" name="Text Box 166"/>
          <p:cNvSpPr txBox="1">
            <a:spLocks noChangeArrowheads="1"/>
          </p:cNvSpPr>
          <p:nvPr/>
        </p:nvSpPr>
        <p:spPr bwMode="auto">
          <a:xfrm>
            <a:off x="7092950" y="11255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8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8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8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8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8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8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8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8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8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8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8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8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8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8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8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8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8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8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8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8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8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8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8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8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8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8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8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8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8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8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8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8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8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8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8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8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8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8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8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8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48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48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48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48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8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48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4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8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48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8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48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6" grpId="0" animBg="1"/>
      <p:bldP spid="483378" grpId="0" animBg="1"/>
      <p:bldP spid="483379" grpId="0" animBg="1"/>
      <p:bldP spid="483380" grpId="0" animBg="1"/>
      <p:bldP spid="483390" grpId="0" animBg="1"/>
      <p:bldP spid="483395" grpId="0" animBg="1"/>
      <p:bldP spid="483396" grpId="0" animBg="1"/>
      <p:bldP spid="483398" grpId="0"/>
      <p:bldP spid="483404" grpId="0" animBg="1"/>
      <p:bldP spid="483405" grpId="0" animBg="1"/>
      <p:bldP spid="483406" grpId="0" animBg="1"/>
      <p:bldP spid="483407" grpId="0"/>
      <p:bldP spid="483408" grpId="0"/>
      <p:bldP spid="483409" grpId="0" animBg="1"/>
      <p:bldP spid="483420" grpId="0" animBg="1"/>
      <p:bldP spid="483421" grpId="0" animBg="1"/>
      <p:bldP spid="483422" grpId="0" animBg="1"/>
      <p:bldP spid="483423" grpId="0" animBg="1"/>
      <p:bldP spid="483424" grpId="0" animBg="1"/>
      <p:bldP spid="483425" grpId="0" animBg="1"/>
      <p:bldP spid="483426" grpId="0" animBg="1"/>
      <p:bldP spid="483427" grpId="0" animBg="1"/>
      <p:bldP spid="483428" grpId="0" animBg="1"/>
      <p:bldP spid="483429" grpId="0" animBg="1"/>
      <p:bldP spid="483430" grpId="0"/>
      <p:bldP spid="483431" grpId="0"/>
      <p:bldP spid="483432" grpId="0" animBg="1"/>
      <p:bldP spid="483433" grpId="0"/>
      <p:bldP spid="483434" grpId="0" animBg="1"/>
      <p:bldP spid="483435" grpId="0"/>
      <p:bldP spid="483436" grpId="0" animBg="1"/>
      <p:bldP spid="483437" grpId="0"/>
      <p:bldP spid="483438" grpId="0" animBg="1"/>
      <p:bldP spid="483439" grpId="0"/>
      <p:bldP spid="483440" grpId="0" animBg="1"/>
      <p:bldP spid="483441" grpId="0"/>
      <p:bldP spid="483443" grpId="0"/>
      <p:bldP spid="483444" grpId="0" animBg="1"/>
      <p:bldP spid="483446" grpId="0"/>
      <p:bldP spid="483447" grpId="0"/>
      <p:bldP spid="483448" grpId="0" animBg="1"/>
      <p:bldP spid="483449" grpId="0"/>
      <p:bldP spid="483450" grpId="0"/>
      <p:bldP spid="483451" grpId="0" animBg="1"/>
      <p:bldP spid="483452" grpId="0"/>
      <p:bldP spid="483453" grpId="0"/>
      <p:bldP spid="483454" grpId="0" animBg="1"/>
      <p:bldP spid="483455" grpId="0"/>
      <p:bldP spid="483456" grpId="0"/>
      <p:bldP spid="483457" grpId="0" animBg="1"/>
      <p:bldP spid="483458" grpId="0"/>
      <p:bldP spid="483459" grpId="0" animBg="1"/>
      <p:bldP spid="483460" grpId="0"/>
      <p:bldP spid="483461" grpId="0" animBg="1"/>
      <p:bldP spid="483462" grpId="0"/>
      <p:bldP spid="483463" grpId="0" animBg="1"/>
      <p:bldP spid="483464" grpId="0"/>
      <p:bldP spid="483469" grpId="0"/>
      <p:bldP spid="483470" grpId="0" animBg="1"/>
      <p:bldP spid="483471" grpId="0"/>
      <p:bldP spid="483472" grpId="0"/>
      <p:bldP spid="483473" grpId="0" animBg="1"/>
      <p:bldP spid="483474" grpId="0"/>
      <p:bldP spid="483475" grpId="0"/>
      <p:bldP spid="483476" grpId="0" animBg="1"/>
      <p:bldP spid="483477" grpId="0"/>
      <p:bldP spid="483478" grpId="0"/>
      <p:bldP spid="483479" grpId="0" animBg="1"/>
      <p:bldP spid="483480" grpId="0"/>
      <p:bldP spid="483481" grpId="0"/>
      <p:bldP spid="483482" grpId="0" animBg="1"/>
      <p:bldP spid="483483" grpId="0"/>
      <p:bldP spid="483484" grpId="0"/>
      <p:bldP spid="483485" grpId="0" animBg="1"/>
      <p:bldP spid="483486" grpId="0"/>
      <p:bldP spid="483487" grpId="0"/>
      <p:bldP spid="483488" grpId="0" animBg="1"/>
      <p:bldP spid="483489" grpId="0"/>
      <p:bldP spid="483490" grpId="0" animBg="1"/>
      <p:bldP spid="483492" grpId="0"/>
      <p:bldP spid="48349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4" name="Rectangle 36"/>
          <p:cNvSpPr>
            <a:spLocks noChangeArrowheads="1"/>
          </p:cNvSpPr>
          <p:nvPr/>
        </p:nvSpPr>
        <p:spPr bwMode="auto">
          <a:xfrm>
            <a:off x="36463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52645" name="Text Box 37"/>
          <p:cNvSpPr txBox="1">
            <a:spLocks noChangeArrowheads="1"/>
          </p:cNvSpPr>
          <p:nvPr/>
        </p:nvSpPr>
        <p:spPr bwMode="auto">
          <a:xfrm>
            <a:off x="682625" y="1189038"/>
            <a:ext cx="6121400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验证文法</a:t>
            </a:r>
            <a:r>
              <a:rPr kumimoji="0" lang="en-US" altLang="zh-CN" sz="3200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lang="zh-CN" altLang="en-US" sz="3200" b="1">
                <a:solidFill>
                  <a:srgbClr val="800080"/>
                </a:solidFill>
              </a:rPr>
              <a:t>不是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文法</a:t>
            </a:r>
            <a:endParaRPr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kumimoji="0" lang="zh-CN" altLang="en-US" sz="2800" b="1"/>
              <a:t>从前一页</a:t>
            </a:r>
            <a:r>
              <a:rPr kumimoji="0" lang="zh-CN" altLang="en-US" sz="2800" b="1">
                <a:sym typeface="Symbol" panose="05050102010706020507" pitchFamily="18" charset="2"/>
              </a:rPr>
              <a:t>的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FSM </a:t>
            </a:r>
            <a:r>
              <a:rPr lang="zh-CN" altLang="en-US" sz="2800" b="1"/>
              <a:t>可以发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现如下两个状态（项目集）存在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 移进</a:t>
            </a:r>
            <a:r>
              <a:rPr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</a:rPr>
              <a:t>归约冲突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452648" name="Text Box 40"/>
          <p:cNvSpPr txBox="1">
            <a:spLocks noChangeArrowheads="1"/>
          </p:cNvSpPr>
          <p:nvPr/>
        </p:nvSpPr>
        <p:spPr bwMode="auto">
          <a:xfrm>
            <a:off x="1547813" y="56578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T 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1547813" y="34607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kumimoji="0" lang="en-US" altLang="zh-CN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F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4427538" y="3460750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E + T </a:t>
            </a:r>
            <a:r>
              <a:rPr lang="en-US" altLang="zh-CN" b="1" i="1">
                <a:ea typeface="华文行楷" pitchFamily="2" charset="-122"/>
                <a:sym typeface="Symbol" panose="05050102010706020507" pitchFamily="18" charset="2"/>
              </a:rPr>
              <a:t>.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  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 b="1" i="1">
                <a:sym typeface="Symbol" panose="05050102010706020507" pitchFamily="18" charset="2"/>
              </a:rPr>
              <a:t>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52728" name="Text Box 120"/>
          <p:cNvSpPr txBox="1">
            <a:spLocks noChangeArrowheads="1"/>
          </p:cNvSpPr>
          <p:nvPr/>
        </p:nvSpPr>
        <p:spPr bwMode="auto">
          <a:xfrm>
            <a:off x="1116013" y="4503738"/>
            <a:ext cx="75596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kumimoji="0" lang="en-US" altLang="zh-CN" sz="2800" b="1"/>
              <a:t> </a:t>
            </a:r>
            <a:r>
              <a:rPr kumimoji="0" lang="zh-CN" altLang="en-US" sz="2800" b="1"/>
              <a:t>注意：由于 </a:t>
            </a:r>
            <a:r>
              <a:rPr lang="en-US" altLang="zh-CN" i="1" u="sng">
                <a:sym typeface="Symbol" panose="05050102010706020507" pitchFamily="18" charset="2"/>
              </a:rPr>
              <a:t>S </a:t>
            </a:r>
            <a:r>
              <a:rPr lang="en-US" altLang="zh-CN" u="sng">
                <a:sym typeface="Symbol" panose="05050102010706020507" pitchFamily="18" charset="2"/>
              </a:rPr>
              <a:t> </a:t>
            </a:r>
            <a:r>
              <a:rPr lang="en-US" altLang="zh-CN" i="1" u="sng">
                <a:sym typeface="Symbol" panose="05050102010706020507" pitchFamily="18" charset="2"/>
              </a:rPr>
              <a:t>E </a:t>
            </a:r>
            <a:r>
              <a:rPr lang="en-US" altLang="zh-CN" b="1" i="1" u="sng">
                <a:sym typeface="Symbol" panose="05050102010706020507" pitchFamily="18" charset="2"/>
              </a:rPr>
              <a:t>.</a:t>
            </a: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kumimoji="0" lang="zh-CN" altLang="en-US" sz="2800" b="1"/>
              <a:t>是</a:t>
            </a:r>
            <a:r>
              <a:rPr lang="zh-CN" altLang="en-US" sz="2800" b="1"/>
              <a:t>接受项目，所以如下</a:t>
            </a:r>
            <a:endParaRPr lang="zh-CN" altLang="en-US" sz="2800" b="1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/>
              <a:t>   状态不存在冲突</a:t>
            </a:r>
            <a:endParaRPr lang="zh-CN" altLang="en-US" sz="2800" b="1"/>
          </a:p>
        </p:txBody>
      </p:sp>
      <p:sp>
        <p:nvSpPr>
          <p:cNvPr id="45272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0" name="AutoShape 1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1" name="AutoShape 1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2" name="AutoShape 1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3" name="Text Box 125"/>
          <p:cNvSpPr txBox="1">
            <a:spLocks noChangeArrowheads="1"/>
          </p:cNvSpPr>
          <p:nvPr/>
        </p:nvSpPr>
        <p:spPr bwMode="auto">
          <a:xfrm>
            <a:off x="7092950" y="13414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8" grpId="0" animBg="1"/>
      <p:bldP spid="4527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80" name="Rectangle 28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2625" y="1350963"/>
            <a:ext cx="6121400" cy="3873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向前查看一个符号</a:t>
            </a:r>
            <a:r>
              <a:rPr kumimoji="0" lang="zh-CN" altLang="en-US" sz="3200" b="1"/>
              <a:t>可</a:t>
            </a:r>
            <a:r>
              <a:rPr kumimoji="0" lang="zh-CN" altLang="en-US" sz="3200" b="1">
                <a:solidFill>
                  <a:srgbClr val="800080"/>
                </a:solidFill>
              </a:rPr>
              <a:t>解决冲突</a:t>
            </a:r>
            <a:endParaRPr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kumimoji="0" lang="zh-CN" altLang="en-US" sz="2800" b="1"/>
              <a:t>文法 </a:t>
            </a:r>
            <a:r>
              <a:rPr lang="en-US" altLang="zh-CN" sz="2800" i="1"/>
              <a:t>G’</a:t>
            </a:r>
            <a:r>
              <a:rPr lang="en-US" altLang="zh-CN" sz="2800"/>
              <a:t> </a:t>
            </a:r>
            <a:r>
              <a:rPr lang="zh-CN" altLang="en-US" sz="2800" b="1"/>
              <a:t>中， </a:t>
            </a:r>
            <a:r>
              <a:rPr lang="en-US" altLang="zh-CN" sz="2800"/>
              <a:t>Follow(</a:t>
            </a:r>
            <a:r>
              <a:rPr lang="en-US" altLang="zh-CN" sz="2800" i="1"/>
              <a:t>E</a:t>
            </a:r>
            <a:r>
              <a:rPr lang="en-US" altLang="zh-CN" sz="2800">
                <a:sym typeface="Symbol" panose="05050102010706020507" pitchFamily="18" charset="2"/>
              </a:rPr>
              <a:t>) = { </a:t>
            </a:r>
            <a:r>
              <a:rPr lang="en-US" altLang="zh-CN" i="1">
                <a:sym typeface="Symbol" panose="05050102010706020507" pitchFamily="18" charset="2"/>
              </a:rPr>
              <a:t>+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en-US" altLang="zh-CN" sz="2800" i="1">
                <a:sym typeface="Symbol" panose="05050102010706020507" pitchFamily="18" charset="2"/>
              </a:rPr>
              <a:t># </a:t>
            </a:r>
            <a:r>
              <a:rPr lang="en-US" altLang="zh-CN" sz="2800">
                <a:sym typeface="Symbol" panose="05050102010706020507" pitchFamily="18" charset="2"/>
              </a:rPr>
              <a:t>}</a:t>
            </a:r>
            <a:endParaRPr lang="en-US" altLang="zh-CN" sz="280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800" b="1"/>
              <a:t>在如下存在移进</a:t>
            </a:r>
            <a:r>
              <a:rPr lang="zh-CN" altLang="en-US" sz="2800" b="1">
                <a:sym typeface="Symbol" panose="05050102010706020507" pitchFamily="18" charset="2"/>
              </a:rPr>
              <a:t></a:t>
            </a:r>
            <a:r>
              <a:rPr lang="zh-CN" altLang="en-US" sz="2800" b="1"/>
              <a:t>归约冲突的状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态 </a:t>
            </a:r>
            <a:r>
              <a:rPr kumimoji="0" lang="en-US" altLang="zh-CN" sz="2800">
                <a:sym typeface="Symbol" panose="05050102010706020507" pitchFamily="18" charset="2"/>
              </a:rPr>
              <a:t>I</a:t>
            </a:r>
            <a:r>
              <a:rPr kumimoji="0" lang="en-US" altLang="zh-CN" sz="2800" baseline="-25000">
                <a:sym typeface="Symbol" panose="05050102010706020507" pitchFamily="18" charset="2"/>
              </a:rPr>
              <a:t>2</a:t>
            </a:r>
            <a:r>
              <a:rPr kumimoji="0" lang="en-US" altLang="zh-CN" sz="2800">
                <a:sym typeface="Symbol" panose="05050102010706020507" pitchFamily="18" charset="2"/>
              </a:rPr>
              <a:t> </a:t>
            </a:r>
            <a:r>
              <a:rPr lang="zh-CN" altLang="en-US" sz="2800" b="1"/>
              <a:t>和 </a:t>
            </a:r>
            <a:r>
              <a:rPr kumimoji="0" lang="en-US" altLang="zh-CN" sz="2800">
                <a:sym typeface="Symbol" panose="05050102010706020507" pitchFamily="18" charset="2"/>
              </a:rPr>
              <a:t>I</a:t>
            </a:r>
            <a:r>
              <a:rPr kumimoji="0" lang="en-US" altLang="zh-CN" sz="2800" baseline="-25000">
                <a:sym typeface="Symbol" panose="05050102010706020507" pitchFamily="18" charset="2"/>
              </a:rPr>
              <a:t>10</a:t>
            </a:r>
            <a:r>
              <a:rPr kumimoji="0" lang="en-US" altLang="zh-CN" sz="2800">
                <a:sym typeface="Symbol" panose="05050102010706020507" pitchFamily="18" charset="2"/>
              </a:rPr>
              <a:t> </a:t>
            </a:r>
            <a:r>
              <a:rPr lang="zh-CN" altLang="en-US" sz="2800" b="1"/>
              <a:t>中，可以根据下一个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输入符号是否属于 </a:t>
            </a:r>
            <a:r>
              <a:rPr lang="en-US" altLang="zh-CN" sz="2800"/>
              <a:t>Follow(</a:t>
            </a:r>
            <a:r>
              <a:rPr lang="en-US" altLang="zh-CN" sz="2800" i="1"/>
              <a:t>E</a:t>
            </a:r>
            <a:r>
              <a:rPr lang="en-US" altLang="zh-CN" sz="2800">
                <a:sym typeface="Symbol" panose="05050102010706020507" pitchFamily="18" charset="2"/>
              </a:rPr>
              <a:t>) </a:t>
            </a:r>
            <a:r>
              <a:rPr lang="zh-CN" altLang="en-US" sz="2800" b="1">
                <a:sym typeface="Symbol" panose="05050102010706020507" pitchFamily="18" charset="2"/>
              </a:rPr>
              <a:t>来</a:t>
            </a:r>
            <a:endParaRPr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决定是否进行归约，同时</a:t>
            </a:r>
            <a:r>
              <a:rPr lang="zh-CN" altLang="en-US" sz="2800" b="1"/>
              <a:t>可以根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据下一个输入符号是否为 </a:t>
            </a:r>
            <a:r>
              <a:rPr lang="zh-CN" altLang="en-US" sz="2800">
                <a:sym typeface="Symbol" panose="05050102010706020507" pitchFamily="18" charset="2"/>
              </a:rPr>
              <a:t> </a:t>
            </a:r>
            <a:r>
              <a:rPr lang="zh-CN" altLang="en-US" sz="2800" b="1">
                <a:sym typeface="Symbol" panose="05050102010706020507" pitchFamily="18" charset="2"/>
              </a:rPr>
              <a:t>来决</a:t>
            </a:r>
            <a:endParaRPr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定是否移进</a:t>
            </a:r>
            <a:endParaRPr lang="zh-CN" altLang="en-US" sz="2800" b="1"/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7092950" y="1412875"/>
            <a:ext cx="1979613" cy="2725738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1547813" y="5476875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kumimoji="0" lang="en-US" altLang="zh-CN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F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484385" name="Text Box 33"/>
          <p:cNvSpPr txBox="1">
            <a:spLocks noChangeArrowheads="1"/>
          </p:cNvSpPr>
          <p:nvPr/>
        </p:nvSpPr>
        <p:spPr bwMode="auto">
          <a:xfrm>
            <a:off x="4427538" y="5476875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E + T </a:t>
            </a:r>
            <a:r>
              <a:rPr lang="en-US" altLang="zh-CN" b="1" i="1">
                <a:ea typeface="华文行楷" pitchFamily="2" charset="-122"/>
                <a:sym typeface="Symbol" panose="05050102010706020507" pitchFamily="18" charset="2"/>
              </a:rPr>
              <a:t>.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 b="1" i="1">
                <a:sym typeface="Symbol" panose="05050102010706020507" pitchFamily="18" charset="2"/>
              </a:rPr>
              <a:t>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8438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9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03" name="Rectangle 27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755650" y="1325563"/>
            <a:ext cx="7920038" cy="4840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分析思想</a:t>
            </a:r>
            <a:endParaRPr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kumimoji="0" lang="zh-CN" altLang="en-US" b="1"/>
              <a:t>向前查看一个符号</a:t>
            </a:r>
            <a:r>
              <a:rPr lang="zh-CN" altLang="en-US" b="1"/>
              <a:t>来</a:t>
            </a:r>
            <a:r>
              <a:rPr lang="zh-CN" altLang="en-US" b="1">
                <a:solidFill>
                  <a:srgbClr val="800080"/>
                </a:solidFill>
              </a:rPr>
              <a:t>改进</a:t>
            </a:r>
            <a:r>
              <a:rPr lang="zh-CN" altLang="en-US" b="1"/>
              <a:t>对</a:t>
            </a:r>
            <a:r>
              <a:rPr kumimoji="0" lang="en-US" altLang="zh-CN">
                <a:solidFill>
                  <a:srgbClr val="800080"/>
                </a:solidFill>
              </a:rPr>
              <a:t>LR</a:t>
            </a:r>
            <a:r>
              <a:rPr kumimoji="0" lang="zh-CN" altLang="en-US" b="1">
                <a:solidFill>
                  <a:srgbClr val="800080"/>
                </a:solidFill>
              </a:rPr>
              <a:t>（</a:t>
            </a:r>
            <a:r>
              <a:rPr kumimoji="0" lang="en-US" altLang="zh-CN">
                <a:solidFill>
                  <a:srgbClr val="800080"/>
                </a:solidFill>
              </a:rPr>
              <a:t>0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  <a:r>
              <a:rPr lang="zh-CN" altLang="en-US" b="1"/>
              <a:t>状态（项目集）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中移进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归约和归约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</a:t>
            </a:r>
            <a:r>
              <a:rPr lang="zh-CN" altLang="en-US" b="1">
                <a:solidFill>
                  <a:srgbClr val="800080"/>
                </a:solidFill>
              </a:rPr>
              <a:t>冲突的解决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lang="zh-CN" altLang="en-US" b="1"/>
              <a:t>根据下一个输入符号是否属于要归约的非终结符的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</a:t>
            </a:r>
            <a:r>
              <a:rPr lang="en-US" altLang="zh-CN"/>
              <a:t>Follow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集来决定是否进行归约</a:t>
            </a:r>
            <a:endParaRPr lang="zh-CN" altLang="en-US" b="1"/>
          </a:p>
          <a:p>
            <a:pPr lvl="1"/>
            <a:endParaRPr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kumimoji="0" lang="zh-CN" altLang="en-US" b="1"/>
              <a:t>如果</a:t>
            </a:r>
            <a:r>
              <a:rPr kumimoji="0" lang="en-US" altLang="zh-CN"/>
              <a:t>LR</a:t>
            </a:r>
            <a:r>
              <a:rPr kumimoji="0" lang="zh-CN" altLang="en-US" b="1"/>
              <a:t>（</a:t>
            </a:r>
            <a:r>
              <a:rPr kumimoji="0" lang="en-US" altLang="zh-CN"/>
              <a:t>0</a:t>
            </a:r>
            <a:r>
              <a:rPr kumimoji="0" lang="zh-CN" altLang="en-US" b="1"/>
              <a:t>）</a:t>
            </a:r>
            <a:r>
              <a:rPr lang="zh-CN" altLang="en-US" b="1"/>
              <a:t>状态（项目集）中的所有归约项</a:t>
            </a:r>
            <a:r>
              <a:rPr kumimoji="0" lang="zh-CN" altLang="en-US" b="1"/>
              <a:t>中</a:t>
            </a:r>
            <a:r>
              <a:rPr lang="zh-CN" altLang="en-US" b="1"/>
              <a:t>要归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约的非终结符的 </a:t>
            </a:r>
            <a:r>
              <a:rPr lang="en-US" altLang="zh-CN"/>
              <a:t>Follow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集互不相交，则可以解决</a:t>
            </a:r>
            <a:r>
              <a:rPr lang="zh-CN" altLang="en-US" b="1"/>
              <a:t>归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约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</a:t>
            </a:r>
            <a:r>
              <a:rPr lang="zh-CN" altLang="en-US" b="1">
                <a:sym typeface="Symbol" panose="05050102010706020507" pitchFamily="18" charset="2"/>
              </a:rPr>
              <a:t>冲突</a:t>
            </a:r>
            <a:endParaRPr lang="zh-CN" altLang="en-US"/>
          </a:p>
          <a:p>
            <a:pPr lvl="1">
              <a:buFont typeface="Symbol" panose="05050102010706020507" pitchFamily="18" charset="2"/>
              <a:buNone/>
            </a:pPr>
            <a:endParaRPr lang="zh-CN" altLang="en-US" sz="100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kumimoji="0" lang="zh-CN" altLang="en-US" b="1"/>
              <a:t>如果</a:t>
            </a:r>
            <a:r>
              <a:rPr kumimoji="0" lang="en-US" altLang="zh-CN"/>
              <a:t>LR</a:t>
            </a:r>
            <a:r>
              <a:rPr kumimoji="0" lang="zh-CN" altLang="en-US" b="1"/>
              <a:t>（</a:t>
            </a:r>
            <a:r>
              <a:rPr kumimoji="0" lang="en-US" altLang="zh-CN"/>
              <a:t>0</a:t>
            </a:r>
            <a:r>
              <a:rPr kumimoji="0" lang="zh-CN" altLang="en-US" b="1"/>
              <a:t>）</a:t>
            </a:r>
            <a:r>
              <a:rPr lang="zh-CN" altLang="en-US" b="1"/>
              <a:t>状态（项目集）中的所有归约项</a:t>
            </a:r>
            <a:r>
              <a:rPr kumimoji="0" lang="zh-CN" altLang="en-US" b="1"/>
              <a:t>中</a:t>
            </a:r>
            <a:r>
              <a:rPr lang="zh-CN" altLang="en-US" b="1"/>
              <a:t>要归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约的非终结符的 </a:t>
            </a:r>
            <a:r>
              <a:rPr lang="en-US" altLang="zh-CN"/>
              <a:t>Follow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集</a:t>
            </a:r>
            <a:r>
              <a:rPr lang="zh-CN" altLang="en-US" b="1"/>
              <a:t>与所有移进项目要移进的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符号集</a:t>
            </a:r>
            <a:r>
              <a:rPr lang="zh-CN" altLang="en-US" b="1">
                <a:sym typeface="Symbol" panose="05050102010706020507" pitchFamily="18" charset="2"/>
              </a:rPr>
              <a:t>互不相交，则可以解决</a:t>
            </a:r>
            <a:r>
              <a:rPr lang="zh-CN" altLang="en-US" b="1"/>
              <a:t>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</a:t>
            </a:r>
            <a:r>
              <a:rPr lang="zh-CN" altLang="en-US" b="1">
                <a:sym typeface="Symbol" panose="05050102010706020507" pitchFamily="18" charset="2"/>
              </a:rPr>
              <a:t>冲突</a:t>
            </a:r>
            <a:endParaRPr lang="zh-CN" altLang="en-US"/>
          </a:p>
        </p:txBody>
      </p:sp>
      <p:sp>
        <p:nvSpPr>
          <p:cNvPr id="48540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0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10" name="AutoShape 3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11" name="AutoShape 3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9" name="Rectangle 29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643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3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4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539750" y="1341120"/>
            <a:ext cx="8351838" cy="2744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分析思想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 </a:t>
            </a:r>
            <a:r>
              <a:rPr lang="en-US" altLang="zh-CN" sz="2800">
                <a:solidFill>
                  <a:srgbClr val="800080"/>
                </a:solidFill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分析表的构造也基于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endParaRPr lang="en-US" altLang="zh-CN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en-US" altLang="zh-CN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en-US" altLang="zh-CN" sz="2800"/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只需对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分析表进行简单修改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使得归约表项只适用于相应非终结符</a:t>
            </a:r>
            <a:r>
              <a:rPr lang="en-US" altLang="zh-CN" sz="2800"/>
              <a:t>Follow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集</a:t>
            </a:r>
            <a:endParaRPr lang="zh-CN" altLang="en-US" sz="2800" b="1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  </a:t>
            </a:r>
            <a:r>
              <a:rPr kumimoji="0" lang="zh-CN" altLang="en-US" sz="2800" b="1"/>
              <a:t>中的输入符号</a:t>
            </a:r>
            <a:endParaRPr kumimoji="0" lang="zh-CN" altLang="en-US" sz="2800" b="1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03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35496" y="188913"/>
            <a:ext cx="5904656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grpSp>
        <p:nvGrpSpPr>
          <p:cNvPr id="440335" name="Group 15"/>
          <p:cNvGrpSpPr/>
          <p:nvPr/>
        </p:nvGrpSpPr>
        <p:grpSpPr bwMode="auto">
          <a:xfrm>
            <a:off x="971600" y="1916113"/>
            <a:ext cx="8027987" cy="3538537"/>
            <a:chOff x="703" y="1207"/>
            <a:chExt cx="4836" cy="2229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703" y="1207"/>
              <a:ext cx="4836" cy="22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anose="05050102010706020507" pitchFamily="18" charset="2"/>
                <a:buChar char="-"/>
              </a:pPr>
              <a:r>
                <a:rPr lang="en-US" altLang="zh-CN" sz="2800" b="1" dirty="0">
                  <a:solidFill>
                    <a:srgbClr val="800080"/>
                  </a:solidFill>
                  <a:latin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选择</a:t>
              </a:r>
              <a:r>
                <a:rPr lang="zh-CN" altLang="en-US" sz="2800" b="1" dirty="0">
                  <a:solidFill>
                    <a:srgbClr val="800080"/>
                  </a:solidFill>
                  <a:latin typeface="Arial" panose="020B0604020202020204"/>
                </a:rPr>
                <a:t>“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可归约串</a:t>
              </a:r>
              <a:r>
                <a:rPr lang="zh-CN" altLang="en-US" sz="2800" b="1" dirty="0">
                  <a:solidFill>
                    <a:srgbClr val="800080"/>
                  </a:solidFill>
                  <a:latin typeface="Arial" panose="020B0604020202020204"/>
                </a:rPr>
                <a:t>”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进行归约</a:t>
              </a:r>
              <a:endParaRPr lang="zh-CN" altLang="en-US" sz="2800" b="1" dirty="0">
                <a:solidFill>
                  <a:srgbClr val="80008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rgbClr val="800080"/>
                </a:solidFill>
                <a:sym typeface="Symbol" panose="05050102010706020507" pitchFamily="18" charset="2"/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b="1" dirty="0"/>
                <a:t>     </a:t>
              </a:r>
              <a:r>
                <a:rPr lang="zh-CN" altLang="en-US" sz="2800" b="1" dirty="0"/>
                <a:t>在实用的自底向上分析中，总是选择某个“可</a:t>
              </a:r>
              <a:endParaRPr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归约串”进行归约，可大大减少回溯</a:t>
              </a:r>
              <a:endParaRPr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对于一个句型而言，“可归约串” 一定是该句</a:t>
              </a:r>
              <a:endParaRPr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型的</a:t>
              </a:r>
              <a:r>
                <a:rPr lang="zh-CN" altLang="en-US" sz="2800" b="1" dirty="0">
                  <a:solidFill>
                    <a:srgbClr val="800080"/>
                  </a:solidFill>
                </a:rPr>
                <a:t>短语</a:t>
              </a:r>
              <a:endParaRPr lang="zh-CN" altLang="en-US" sz="2800" b="1" dirty="0">
                <a:solidFill>
                  <a:srgbClr val="80008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对于文法</a:t>
              </a:r>
              <a:r>
                <a:rPr kumimoji="0" lang="en-US" altLang="zh-CN" b="1" dirty="0"/>
                <a:t>G</a:t>
              </a:r>
              <a:r>
                <a:rPr kumimoji="0" lang="en-US" altLang="zh-CN" dirty="0"/>
                <a:t>[</a:t>
              </a:r>
              <a:r>
                <a:rPr kumimoji="0" lang="en-US" altLang="zh-CN" b="1" dirty="0"/>
                <a:t>S</a:t>
              </a:r>
              <a:r>
                <a:rPr kumimoji="0" lang="en-US" altLang="zh-CN" dirty="0"/>
                <a:t>]</a:t>
              </a:r>
              <a:r>
                <a:rPr lang="en-US" altLang="zh-CN" dirty="0"/>
                <a:t> </a:t>
              </a:r>
              <a:r>
                <a:rPr lang="zh-CN" altLang="en-US" sz="2800" b="1" dirty="0"/>
                <a:t>，若 </a:t>
              </a:r>
              <a:r>
                <a:rPr kumimoji="0" lang="en-US" altLang="zh-CN" sz="2800" b="1" dirty="0"/>
                <a:t>S 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 err="1"/>
                <a:t>αAδ</a:t>
              </a:r>
              <a:r>
                <a:rPr kumimoji="0" lang="zh-CN" altLang="en-US" sz="2800" b="1" dirty="0"/>
                <a:t>且  </a:t>
              </a:r>
              <a:r>
                <a:rPr kumimoji="0" lang="en-US" altLang="zh-CN" sz="2800" b="1" dirty="0"/>
                <a:t>A </a:t>
              </a:r>
              <a:r>
                <a:rPr kumimoji="0" lang="en-US" altLang="zh-CN" dirty="0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/>
                <a:t>β</a:t>
              </a:r>
              <a:r>
                <a:rPr kumimoji="0" lang="zh-CN" altLang="en-US" sz="2800" b="1" dirty="0"/>
                <a:t>，</a:t>
              </a:r>
              <a:endParaRPr kumimoji="0"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kumimoji="0" lang="zh-CN" altLang="en-US" sz="2800" b="1" dirty="0"/>
                <a:t>    则称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β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是句型</a:t>
              </a:r>
              <a:r>
                <a:rPr kumimoji="0" lang="en-US" altLang="zh-CN" sz="2800" b="1" dirty="0" err="1">
                  <a:solidFill>
                    <a:srgbClr val="800080"/>
                  </a:solidFill>
                </a:rPr>
                <a:t>αβδ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相对于非终结符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A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的短语</a:t>
              </a:r>
              <a:endParaRPr kumimoji="0" lang="zh-CN" altLang="en-US" sz="2800" b="1" dirty="0">
                <a:solidFill>
                  <a:srgbClr val="800080"/>
                </a:solidFill>
              </a:endParaRPr>
            </a:p>
          </p:txBody>
        </p:sp>
        <p:sp>
          <p:nvSpPr>
            <p:cNvPr id="440333" name="Rectangle 13"/>
            <p:cNvSpPr>
              <a:spLocks noChangeArrowheads="1"/>
            </p:cNvSpPr>
            <p:nvPr/>
          </p:nvSpPr>
          <p:spPr bwMode="auto">
            <a:xfrm>
              <a:off x="2915" y="27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 dirty="0">
                  <a:ea typeface="华文行楷" pitchFamily="2" charset="-122"/>
                  <a:sym typeface="Symbol" panose="05050102010706020507" pitchFamily="18" charset="2"/>
                </a:rPr>
                <a:t></a:t>
              </a:r>
              <a:endParaRPr lang="en-US" altLang="zh-CN" sz="1800" b="1" dirty="0"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40334" name="Rectangle 14"/>
            <p:cNvSpPr>
              <a:spLocks noChangeArrowheads="1"/>
            </p:cNvSpPr>
            <p:nvPr/>
          </p:nvSpPr>
          <p:spPr bwMode="auto">
            <a:xfrm>
              <a:off x="4103" y="279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dirty="0">
                  <a:ea typeface="华文行楷" pitchFamily="2" charset="-122"/>
                  <a:sym typeface="Symbol" panose="05050102010706020507" pitchFamily="18" charset="2"/>
                </a:rPr>
                <a:t>+</a:t>
              </a:r>
              <a:endParaRPr lang="en-US" altLang="zh-CN" sz="1800" dirty="0"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2" name="Rectangle 1052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7453" name="AutoShape 10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4" name="AutoShape 1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5" name="AutoShape 105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6" name="AutoShape 105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8" name="Text Box 1058"/>
          <p:cNvSpPr txBox="1">
            <a:spLocks noChangeArrowheads="1"/>
          </p:cNvSpPr>
          <p:nvPr/>
        </p:nvSpPr>
        <p:spPr bwMode="auto">
          <a:xfrm>
            <a:off x="468312" y="1268413"/>
            <a:ext cx="8675687" cy="518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</a:rPr>
              <a:t>的构造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假定</a:t>
            </a:r>
            <a:r>
              <a:rPr kumimoji="0" lang="en-US" altLang="zh-CN" i="1" dirty="0"/>
              <a:t>G</a:t>
            </a:r>
            <a:r>
              <a:rPr kumimoji="0" lang="en-US" altLang="zh-CN" dirty="0"/>
              <a:t>[</a:t>
            </a:r>
            <a:r>
              <a:rPr kumimoji="0" lang="en-US" altLang="zh-CN" i="1" dirty="0"/>
              <a:t>S</a:t>
            </a:r>
            <a:r>
              <a:rPr kumimoji="0" lang="en-US" altLang="zh-CN" dirty="0"/>
              <a:t>]</a:t>
            </a:r>
            <a:r>
              <a:rPr kumimoji="0" lang="zh-CN" altLang="en-US" b="1" dirty="0"/>
              <a:t>的增广文法为</a:t>
            </a:r>
            <a:r>
              <a:rPr kumimoji="0" lang="en-US" altLang="zh-CN" i="1" dirty="0"/>
              <a:t>G’</a:t>
            </a:r>
            <a:r>
              <a:rPr kumimoji="0" lang="en-US" altLang="zh-CN" dirty="0"/>
              <a:t> [</a:t>
            </a:r>
            <a:r>
              <a:rPr kumimoji="0" lang="en-US" altLang="zh-CN" i="1" dirty="0"/>
              <a:t>S</a:t>
            </a:r>
            <a:r>
              <a:rPr kumimoji="0" lang="en-US" altLang="zh-CN" dirty="0"/>
              <a:t>]</a:t>
            </a:r>
            <a:r>
              <a:rPr kumimoji="0" lang="zh-CN" altLang="en-US" dirty="0"/>
              <a:t>，</a:t>
            </a:r>
            <a:r>
              <a:rPr kumimoji="0" lang="zh-CN" altLang="en-US" b="1" dirty="0"/>
              <a:t>其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/>
              <a:t>FSM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的状态集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为</a:t>
            </a:r>
            <a:r>
              <a:rPr kumimoji="0" lang="en-US" altLang="zh-CN" b="1" dirty="0"/>
              <a:t>C</a:t>
            </a:r>
            <a:r>
              <a:rPr kumimoji="0" lang="en-US" altLang="zh-CN" dirty="0"/>
              <a:t>={I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I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,…</a:t>
            </a:r>
            <a:r>
              <a:rPr kumimoji="0" lang="zh-CN" altLang="en-US" dirty="0"/>
              <a:t>，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n</a:t>
            </a:r>
            <a:r>
              <a:rPr kumimoji="0" lang="en-US" altLang="zh-CN" dirty="0"/>
              <a:t>}</a:t>
            </a:r>
            <a:r>
              <a:rPr kumimoji="0" lang="zh-CN" altLang="en-US" b="1" dirty="0"/>
              <a:t>；令状态</a:t>
            </a:r>
            <a:r>
              <a:rPr kumimoji="0" lang="en-US" altLang="zh-CN" dirty="0" err="1"/>
              <a:t>I</a:t>
            </a:r>
            <a:r>
              <a:rPr kumimoji="0" lang="en-US" altLang="zh-CN" baseline="-25000" dirty="0" err="1"/>
              <a:t>k</a:t>
            </a:r>
            <a:r>
              <a:rPr kumimoji="0" lang="zh-CN" altLang="en-US" b="1" dirty="0"/>
              <a:t>对应的 </a:t>
            </a:r>
            <a:r>
              <a:rPr kumimoji="0" lang="en-US" altLang="zh-CN" dirty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分析表的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栈顶状态为</a:t>
            </a:r>
            <a:r>
              <a:rPr kumimoji="0" lang="en-US" altLang="zh-CN" dirty="0"/>
              <a:t>k </a:t>
            </a:r>
            <a:r>
              <a:rPr kumimoji="0" lang="zh-CN" altLang="en-US" b="1" dirty="0"/>
              <a:t>；并令含有项目</a:t>
            </a:r>
            <a:r>
              <a:rPr kumimoji="0" lang="en-US" altLang="zh-CN" i="1" dirty="0"/>
              <a:t>S’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/>
              <a:t>.</a:t>
            </a:r>
            <a:r>
              <a:rPr kumimoji="0" lang="en-US" altLang="zh-CN" i="1" dirty="0"/>
              <a:t>S </a:t>
            </a:r>
            <a:r>
              <a:rPr kumimoji="0" lang="zh-CN" altLang="en-US" b="1" dirty="0"/>
              <a:t>的项目集为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0</a:t>
            </a:r>
            <a:r>
              <a:rPr kumimoji="0" lang="en-US" altLang="zh-CN" b="1" dirty="0"/>
              <a:t>, </a:t>
            </a:r>
            <a:r>
              <a:rPr kumimoji="0" lang="zh-CN" altLang="en-US" b="1" dirty="0"/>
              <a:t>因此 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</a:t>
            </a:r>
            <a:r>
              <a:rPr kumimoji="0" lang="en-US" altLang="zh-CN" dirty="0"/>
              <a:t>0</a:t>
            </a:r>
            <a:r>
              <a:rPr kumimoji="0" lang="zh-CN" altLang="en-US" b="1" dirty="0"/>
              <a:t>为初态</a:t>
            </a:r>
            <a:r>
              <a:rPr kumimoji="0" lang="en-US" altLang="zh-CN" b="1" dirty="0"/>
              <a:t>. </a:t>
            </a:r>
            <a:r>
              <a:rPr kumimoji="0" lang="en-US" altLang="zh-CN" dirty="0"/>
              <a:t>ACTION</a:t>
            </a:r>
            <a:r>
              <a:rPr kumimoji="0" lang="zh-CN" altLang="en-US" b="1" dirty="0"/>
              <a:t>表项和</a:t>
            </a:r>
            <a:r>
              <a:rPr kumimoji="0" lang="en-US" altLang="zh-CN" dirty="0"/>
              <a:t>GOTO</a:t>
            </a:r>
            <a:r>
              <a:rPr kumimoji="0" lang="zh-CN" altLang="en-US" b="1" dirty="0"/>
              <a:t>表项可按如下方法构造：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800" b="1" dirty="0"/>
          </a:p>
          <a:p>
            <a:pPr lvl="1">
              <a:buFontTx/>
              <a:buChar char="•"/>
            </a:pPr>
            <a:r>
              <a:rPr kumimoji="0" lang="zh-CN" altLang="en-US" sz="2000" i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α.</a:t>
            </a:r>
            <a:r>
              <a:rPr kumimoji="0" lang="en-US" altLang="zh-CN" sz="2000" dirty="0" err="1"/>
              <a:t>a</a:t>
            </a:r>
            <a:r>
              <a:rPr kumimoji="0" lang="en-US" altLang="zh-CN" sz="2000" b="1" dirty="0" err="1"/>
              <a:t>β</a:t>
            </a:r>
            <a:r>
              <a:rPr kumimoji="0" lang="zh-CN" altLang="en-US" sz="2000" b="1" dirty="0"/>
              <a:t>属于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aseline="-25000" dirty="0"/>
              <a:t> </a:t>
            </a:r>
            <a:r>
              <a:rPr kumimoji="0" lang="zh-CN" altLang="en-US" sz="2000" b="1" dirty="0"/>
              <a:t>且 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dirty="0"/>
              <a:t>, a </a:t>
            </a:r>
            <a:r>
              <a:rPr kumimoji="0" lang="zh-CN" altLang="en-US" sz="2000" b="1" dirty="0"/>
              <a:t>为终结符，则置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dirty="0"/>
              <a:t>    </a:t>
            </a:r>
            <a:r>
              <a:rPr kumimoji="0" lang="en-US" altLang="zh-CN" sz="2000" dirty="0"/>
              <a:t>ACTION[k, a] </a:t>
            </a:r>
            <a:r>
              <a:rPr kumimoji="0" lang="zh-CN" altLang="en-US" sz="2000" b="1" dirty="0"/>
              <a:t>为“把状态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和符号</a:t>
            </a:r>
            <a:r>
              <a:rPr kumimoji="0" lang="en-US" altLang="zh-CN" sz="2000" dirty="0"/>
              <a:t>a</a:t>
            </a:r>
            <a:r>
              <a:rPr kumimoji="0" lang="zh-CN" altLang="en-US" sz="2000" b="1" dirty="0"/>
              <a:t>移进栈”，简记为“</a:t>
            </a:r>
            <a:r>
              <a:rPr kumimoji="0" lang="en-US" altLang="zh-CN" sz="2000" dirty="0" err="1"/>
              <a:t>sj</a:t>
            </a:r>
            <a:r>
              <a:rPr kumimoji="0" lang="en-US" altLang="zh-CN" sz="2000" b="1" dirty="0"/>
              <a:t>”;</a:t>
            </a:r>
            <a:r>
              <a:rPr kumimoji="0" lang="en-US" altLang="en-US" sz="2000" dirty="0"/>
              <a:t> </a:t>
            </a:r>
            <a:endParaRPr kumimoji="0" lang="en-US" altLang="zh-CN" sz="2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en-US" altLang="zh-CN" sz="2000" b="1" dirty="0"/>
              <a:t>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那么，对任何</a:t>
            </a:r>
            <a:r>
              <a:rPr kumimoji="0" lang="en-US" altLang="zh-CN" sz="2000" dirty="0" err="1"/>
              <a:t>a</a:t>
            </a:r>
            <a:r>
              <a:rPr kumimoji="0"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Follow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kumimoji="0"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置</a:t>
            </a:r>
            <a:r>
              <a:rPr kumimoji="0" lang="en-US" altLang="zh-CN" sz="2000" dirty="0"/>
              <a:t>ACTION[k, a]</a:t>
            </a:r>
            <a:r>
              <a:rPr kumimoji="0" lang="zh-CN" altLang="en-US" sz="2000" b="1" dirty="0"/>
              <a:t>为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b="1" dirty="0"/>
              <a:t>    “用产生式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进行归约”，简记为“</a:t>
            </a:r>
            <a:r>
              <a:rPr kumimoji="0" lang="en-US" altLang="zh-CN" sz="2000" dirty="0" err="1"/>
              <a:t>rj</a:t>
            </a:r>
            <a:r>
              <a:rPr kumimoji="0" lang="en-US" altLang="zh-CN" sz="2000" b="1" dirty="0"/>
              <a:t>”;</a:t>
            </a:r>
            <a:r>
              <a:rPr kumimoji="0" lang="zh-CN" altLang="en-US" sz="2000" b="1" dirty="0"/>
              <a:t>其中，假定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为文法</a:t>
            </a:r>
            <a:r>
              <a:rPr kumimoji="0" lang="en-US" altLang="zh-CN" sz="2000" i="1" dirty="0"/>
              <a:t>G’</a:t>
            </a:r>
            <a:endParaRPr kumimoji="0" lang="en-US" altLang="zh-CN" sz="2000" i="1" dirty="0"/>
          </a:p>
          <a:p>
            <a:pPr lvl="1">
              <a:buFontTx/>
              <a:buNone/>
            </a:pPr>
            <a:r>
              <a:rPr kumimoji="0" lang="en-US" altLang="zh-CN" sz="2000" i="1" dirty="0"/>
              <a:t>   </a:t>
            </a:r>
            <a:r>
              <a:rPr kumimoji="0" lang="zh-CN" altLang="en-US" sz="2000" b="1" dirty="0"/>
              <a:t>的第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个产生式；</a:t>
            </a:r>
            <a:r>
              <a:rPr kumimoji="0" lang="zh-CN" altLang="en-US" sz="2000" dirty="0"/>
              <a:t> </a:t>
            </a:r>
            <a:endParaRPr kumimoji="0" lang="zh-CN" altLang="en-US" sz="2000" dirty="0"/>
          </a:p>
          <a:p>
            <a:pPr lvl="1">
              <a:buFontTx/>
              <a:buNone/>
            </a:pPr>
            <a:endParaRPr kumimoji="0" lang="zh-CN" altLang="en-US" sz="800" dirty="0"/>
          </a:p>
          <a:p>
            <a:pPr lvl="1">
              <a:buFontTx/>
              <a:buChar char="•"/>
            </a:pPr>
            <a:r>
              <a:rPr kumimoji="0" lang="zh-CN" altLang="en-US" sz="2000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i="1" dirty="0"/>
              <a:t>S’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/>
              <a:t>S</a:t>
            </a:r>
            <a:r>
              <a:rPr kumimoji="0" lang="en-US" altLang="zh-CN" sz="2000" b="1" dirty="0"/>
              <a:t>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则置</a:t>
            </a:r>
            <a:r>
              <a:rPr kumimoji="0" lang="en-US" altLang="zh-CN" sz="2000" dirty="0"/>
              <a:t>ACTION[k, #]</a:t>
            </a:r>
            <a:r>
              <a:rPr kumimoji="0" lang="zh-CN" altLang="en-US" sz="2000" b="1" dirty="0"/>
              <a:t>为“接受”，简记为“</a:t>
            </a:r>
            <a:r>
              <a:rPr kumimoji="0" lang="en-US" altLang="zh-CN" sz="2000" dirty="0"/>
              <a:t>acc</a:t>
            </a:r>
            <a:r>
              <a:rPr kumimoji="0" lang="en-US" altLang="zh-CN" sz="2000" b="1" dirty="0"/>
              <a:t>”;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b="1" dirty="0"/>
              <a:t>,</a:t>
            </a:r>
            <a:r>
              <a:rPr kumimoji="0" lang="en-US" altLang="zh-CN" sz="2000" dirty="0"/>
              <a:t> A</a:t>
            </a:r>
            <a:r>
              <a:rPr kumimoji="0" lang="zh-CN" altLang="en-US" sz="2000" b="1" dirty="0"/>
              <a:t>为非终结符，则置</a:t>
            </a:r>
            <a:r>
              <a:rPr kumimoji="0" lang="en-US" altLang="zh-CN" sz="2000" dirty="0"/>
              <a:t>GOTO(k, A)=j</a:t>
            </a:r>
            <a:r>
              <a:rPr kumimoji="0" lang="en-US" altLang="zh-CN" sz="2000" b="1" dirty="0"/>
              <a:t>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分析表中凡不能用上述规则填入信息的空白格均置上“出错标志”</a:t>
            </a:r>
            <a:endParaRPr kumimoji="0" lang="zh-CN" altLang="en-US" sz="2000" b="1" dirty="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3529013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SLR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>
                <a:latin typeface="楷体_GB2312" pitchFamily="49" charset="-122"/>
              </a:rPr>
              <a:t>分析表</a:t>
            </a:r>
            <a:endParaRPr lang="zh-CN" altLang="en-US" sz="2800" b="1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</a:rPr>
              <a:t>   的构造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8" name="Rectangle 68"/>
          <p:cNvSpPr>
            <a:spLocks noChangeArrowheads="1"/>
          </p:cNvSpPr>
          <p:nvPr/>
        </p:nvSpPr>
        <p:spPr bwMode="auto">
          <a:xfrm>
            <a:off x="36463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2549" name="Line 69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0" name="Text Box 70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32552" name="Text Box 72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32553" name="Line 73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4" name="Line 74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5" name="Line 75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6" name="Rectangle 76"/>
          <p:cNvSpPr>
            <a:spLocks noChangeArrowheads="1"/>
          </p:cNvSpPr>
          <p:nvPr/>
        </p:nvSpPr>
        <p:spPr bwMode="auto">
          <a:xfrm>
            <a:off x="2147888" y="2709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v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57" name="Rectangle 77"/>
          <p:cNvSpPr>
            <a:spLocks noChangeArrowheads="1"/>
          </p:cNvSpPr>
          <p:nvPr/>
        </p:nvSpPr>
        <p:spPr bwMode="auto">
          <a:xfrm>
            <a:off x="2722563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58" name="Rectangle 78"/>
          <p:cNvSpPr>
            <a:spLocks noChangeArrowheads="1"/>
          </p:cNvSpPr>
          <p:nvPr/>
        </p:nvSpPr>
        <p:spPr bwMode="auto">
          <a:xfrm>
            <a:off x="3348038" y="2705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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59" name="Rectangle 79"/>
          <p:cNvSpPr>
            <a:spLocks noChangeArrowheads="1"/>
          </p:cNvSpPr>
          <p:nvPr/>
        </p:nvSpPr>
        <p:spPr bwMode="auto">
          <a:xfrm>
            <a:off x="3948113" y="2709863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+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60" name="Rectangle 80"/>
          <p:cNvSpPr>
            <a:spLocks noChangeArrowheads="1"/>
          </p:cNvSpPr>
          <p:nvPr/>
        </p:nvSpPr>
        <p:spPr bwMode="auto">
          <a:xfrm>
            <a:off x="4595813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61" name="Rectangle 81"/>
          <p:cNvSpPr>
            <a:spLocks noChangeArrowheads="1"/>
          </p:cNvSpPr>
          <p:nvPr/>
        </p:nvSpPr>
        <p:spPr bwMode="auto">
          <a:xfrm>
            <a:off x="5243513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62" name="Rectangle 82"/>
          <p:cNvSpPr>
            <a:spLocks noChangeArrowheads="1"/>
          </p:cNvSpPr>
          <p:nvPr/>
        </p:nvSpPr>
        <p:spPr bwMode="auto">
          <a:xfrm>
            <a:off x="5867400" y="2709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63" name="Rectangle 83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4" name="Rectangle 84"/>
          <p:cNvSpPr>
            <a:spLocks noChangeArrowheads="1"/>
          </p:cNvSpPr>
          <p:nvPr/>
        </p:nvSpPr>
        <p:spPr bwMode="auto">
          <a:xfrm>
            <a:off x="7115175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T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5" name="Rectangle 85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6" name="Rectangle 86"/>
          <p:cNvSpPr>
            <a:spLocks noChangeArrowheads="1"/>
          </p:cNvSpPr>
          <p:nvPr/>
        </p:nvSpPr>
        <p:spPr bwMode="auto">
          <a:xfrm>
            <a:off x="1438275" y="3070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7" name="Rectangle 87"/>
          <p:cNvSpPr>
            <a:spLocks noChangeArrowheads="1"/>
          </p:cNvSpPr>
          <p:nvPr/>
        </p:nvSpPr>
        <p:spPr bwMode="auto">
          <a:xfrm>
            <a:off x="1438275" y="3324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8" name="Rectangle 88"/>
          <p:cNvSpPr>
            <a:spLocks noChangeArrowheads="1"/>
          </p:cNvSpPr>
          <p:nvPr/>
        </p:nvSpPr>
        <p:spPr bwMode="auto">
          <a:xfrm>
            <a:off x="1438275" y="36115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9" name="Rectangle 89"/>
          <p:cNvSpPr>
            <a:spLocks noChangeArrowheads="1"/>
          </p:cNvSpPr>
          <p:nvPr/>
        </p:nvSpPr>
        <p:spPr bwMode="auto">
          <a:xfrm>
            <a:off x="1438275" y="39004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0" name="Rectangle 90"/>
          <p:cNvSpPr>
            <a:spLocks noChangeArrowheads="1"/>
          </p:cNvSpPr>
          <p:nvPr/>
        </p:nvSpPr>
        <p:spPr bwMode="auto">
          <a:xfrm>
            <a:off x="1438275" y="41878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1" name="Rectangle 91"/>
          <p:cNvSpPr>
            <a:spLocks noChangeArrowheads="1"/>
          </p:cNvSpPr>
          <p:nvPr/>
        </p:nvSpPr>
        <p:spPr bwMode="auto">
          <a:xfrm>
            <a:off x="1438275" y="44751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2" name="Rectangle 92"/>
          <p:cNvSpPr>
            <a:spLocks noChangeArrowheads="1"/>
          </p:cNvSpPr>
          <p:nvPr/>
        </p:nvSpPr>
        <p:spPr bwMode="auto">
          <a:xfrm>
            <a:off x="1438275" y="47640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3" name="Rectangle 93"/>
          <p:cNvSpPr>
            <a:spLocks noChangeArrowheads="1"/>
          </p:cNvSpPr>
          <p:nvPr/>
        </p:nvSpPr>
        <p:spPr bwMode="auto">
          <a:xfrm>
            <a:off x="1438275" y="501491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4" name="Rectangle 94"/>
          <p:cNvSpPr>
            <a:spLocks noChangeArrowheads="1"/>
          </p:cNvSpPr>
          <p:nvPr/>
        </p:nvSpPr>
        <p:spPr bwMode="auto">
          <a:xfrm>
            <a:off x="1438275" y="52673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5" name="Rectangle 95"/>
          <p:cNvSpPr>
            <a:spLocks noChangeArrowheads="1"/>
          </p:cNvSpPr>
          <p:nvPr/>
        </p:nvSpPr>
        <p:spPr bwMode="auto">
          <a:xfrm>
            <a:off x="1438275" y="55197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6" name="Rectangle 96"/>
          <p:cNvSpPr>
            <a:spLocks noChangeArrowheads="1"/>
          </p:cNvSpPr>
          <p:nvPr/>
        </p:nvSpPr>
        <p:spPr bwMode="auto">
          <a:xfrm>
            <a:off x="1368425" y="57721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7" name="Rectangle 97"/>
          <p:cNvSpPr>
            <a:spLocks noChangeArrowheads="1"/>
          </p:cNvSpPr>
          <p:nvPr/>
        </p:nvSpPr>
        <p:spPr bwMode="auto">
          <a:xfrm>
            <a:off x="1368425" y="60563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8" name="Rectangle 98"/>
          <p:cNvSpPr>
            <a:spLocks noChangeArrowheads="1"/>
          </p:cNvSpPr>
          <p:nvPr/>
        </p:nvSpPr>
        <p:spPr bwMode="auto">
          <a:xfrm>
            <a:off x="1368425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9" name="Rectangle 99"/>
          <p:cNvSpPr>
            <a:spLocks noChangeArrowheads="1"/>
          </p:cNvSpPr>
          <p:nvPr/>
        </p:nvSpPr>
        <p:spPr bwMode="auto">
          <a:xfrm>
            <a:off x="6551613" y="306863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0" name="Rectangle 100"/>
          <p:cNvSpPr>
            <a:spLocks noChangeArrowheads="1"/>
          </p:cNvSpPr>
          <p:nvPr/>
        </p:nvSpPr>
        <p:spPr bwMode="auto">
          <a:xfrm>
            <a:off x="7164388" y="306863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1" name="Rectangle 101"/>
          <p:cNvSpPr>
            <a:spLocks noChangeArrowheads="1"/>
          </p:cNvSpPr>
          <p:nvPr/>
        </p:nvSpPr>
        <p:spPr bwMode="auto">
          <a:xfrm>
            <a:off x="7740650" y="30686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2" name="Rectangle 102"/>
          <p:cNvSpPr>
            <a:spLocks noChangeArrowheads="1"/>
          </p:cNvSpPr>
          <p:nvPr/>
        </p:nvSpPr>
        <p:spPr bwMode="auto">
          <a:xfrm>
            <a:off x="5792788" y="3284538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3" name="Rectangle 103"/>
          <p:cNvSpPr>
            <a:spLocks noChangeArrowheads="1"/>
          </p:cNvSpPr>
          <p:nvPr/>
        </p:nvSpPr>
        <p:spPr bwMode="auto">
          <a:xfrm>
            <a:off x="3924300" y="33210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4" name="Rectangle 104"/>
          <p:cNvSpPr>
            <a:spLocks noChangeArrowheads="1"/>
          </p:cNvSpPr>
          <p:nvPr/>
        </p:nvSpPr>
        <p:spPr bwMode="auto">
          <a:xfrm>
            <a:off x="3276600" y="360838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s8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5" name="Rectangle 105"/>
          <p:cNvSpPr>
            <a:spLocks noChangeArrowheads="1"/>
          </p:cNvSpPr>
          <p:nvPr/>
        </p:nvSpPr>
        <p:spPr bwMode="auto">
          <a:xfrm>
            <a:off x="3946525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6" name="Rectangle 106"/>
          <p:cNvSpPr>
            <a:spLocks noChangeArrowheads="1"/>
          </p:cNvSpPr>
          <p:nvPr/>
        </p:nvSpPr>
        <p:spPr bwMode="auto">
          <a:xfrm>
            <a:off x="5148263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7" name="Rectangle 107"/>
          <p:cNvSpPr>
            <a:spLocks noChangeArrowheads="1"/>
          </p:cNvSpPr>
          <p:nvPr/>
        </p:nvSpPr>
        <p:spPr bwMode="auto">
          <a:xfrm>
            <a:off x="5867400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8" name="Rectangle 108"/>
          <p:cNvSpPr>
            <a:spLocks noChangeArrowheads="1"/>
          </p:cNvSpPr>
          <p:nvPr/>
        </p:nvSpPr>
        <p:spPr bwMode="auto">
          <a:xfrm>
            <a:off x="3946525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9" name="Rectangle 109"/>
          <p:cNvSpPr>
            <a:spLocks noChangeArrowheads="1"/>
          </p:cNvSpPr>
          <p:nvPr/>
        </p:nvSpPr>
        <p:spPr bwMode="auto">
          <a:xfrm>
            <a:off x="5148263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90" name="Rectangle 110"/>
          <p:cNvSpPr>
            <a:spLocks noChangeArrowheads="1"/>
          </p:cNvSpPr>
          <p:nvPr/>
        </p:nvSpPr>
        <p:spPr bwMode="auto">
          <a:xfrm>
            <a:off x="5867400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91" name="Rectangle 111"/>
          <p:cNvSpPr>
            <a:spLocks noChangeArrowheads="1"/>
          </p:cNvSpPr>
          <p:nvPr/>
        </p:nvSpPr>
        <p:spPr bwMode="auto">
          <a:xfrm>
            <a:off x="4500563" y="306863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2" name="Rectangle 112"/>
          <p:cNvSpPr>
            <a:spLocks noChangeArrowheads="1"/>
          </p:cNvSpPr>
          <p:nvPr/>
        </p:nvSpPr>
        <p:spPr bwMode="auto">
          <a:xfrm>
            <a:off x="2103438" y="306863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3" name="Rectangle 113"/>
          <p:cNvSpPr>
            <a:spLocks noChangeArrowheads="1"/>
          </p:cNvSpPr>
          <p:nvPr/>
        </p:nvSpPr>
        <p:spPr bwMode="auto">
          <a:xfrm>
            <a:off x="2679700" y="30686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4" name="Rectangle 114"/>
          <p:cNvSpPr>
            <a:spLocks noChangeArrowheads="1"/>
          </p:cNvSpPr>
          <p:nvPr/>
        </p:nvSpPr>
        <p:spPr bwMode="auto">
          <a:xfrm>
            <a:off x="2103438" y="41846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5" name="Rectangle 115"/>
          <p:cNvSpPr>
            <a:spLocks noChangeArrowheads="1"/>
          </p:cNvSpPr>
          <p:nvPr/>
        </p:nvSpPr>
        <p:spPr bwMode="auto">
          <a:xfrm>
            <a:off x="2679700" y="41846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6" name="Rectangle 116"/>
          <p:cNvSpPr>
            <a:spLocks noChangeArrowheads="1"/>
          </p:cNvSpPr>
          <p:nvPr/>
        </p:nvSpPr>
        <p:spPr bwMode="auto">
          <a:xfrm>
            <a:off x="4479925" y="41846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7" name="Rectangle 117"/>
          <p:cNvSpPr>
            <a:spLocks noChangeArrowheads="1"/>
          </p:cNvSpPr>
          <p:nvPr/>
        </p:nvSpPr>
        <p:spPr bwMode="auto">
          <a:xfrm>
            <a:off x="6551613" y="42211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8" name="Rectangle 118"/>
          <p:cNvSpPr>
            <a:spLocks noChangeArrowheads="1"/>
          </p:cNvSpPr>
          <p:nvPr/>
        </p:nvSpPr>
        <p:spPr bwMode="auto">
          <a:xfrm>
            <a:off x="7164388" y="42211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9" name="Rectangle 119"/>
          <p:cNvSpPr>
            <a:spLocks noChangeArrowheads="1"/>
          </p:cNvSpPr>
          <p:nvPr/>
        </p:nvSpPr>
        <p:spPr bwMode="auto">
          <a:xfrm>
            <a:off x="7740650" y="42211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0" name="Rectangle 120"/>
          <p:cNvSpPr>
            <a:spLocks noChangeArrowheads="1"/>
          </p:cNvSpPr>
          <p:nvPr/>
        </p:nvSpPr>
        <p:spPr bwMode="auto">
          <a:xfrm>
            <a:off x="3298825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01" name="Rectangle 121"/>
          <p:cNvSpPr>
            <a:spLocks noChangeArrowheads="1"/>
          </p:cNvSpPr>
          <p:nvPr/>
        </p:nvSpPr>
        <p:spPr bwMode="auto">
          <a:xfrm>
            <a:off x="3970338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2" name="Rectangle 122"/>
          <p:cNvSpPr>
            <a:spLocks noChangeArrowheads="1"/>
          </p:cNvSpPr>
          <p:nvPr/>
        </p:nvSpPr>
        <p:spPr bwMode="auto">
          <a:xfrm>
            <a:off x="5172075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3" name="Rectangle 123"/>
          <p:cNvSpPr>
            <a:spLocks noChangeArrowheads="1"/>
          </p:cNvSpPr>
          <p:nvPr/>
        </p:nvSpPr>
        <p:spPr bwMode="auto">
          <a:xfrm>
            <a:off x="5891213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4" name="Rectangle 124"/>
          <p:cNvSpPr>
            <a:spLocks noChangeArrowheads="1"/>
          </p:cNvSpPr>
          <p:nvPr/>
        </p:nvSpPr>
        <p:spPr bwMode="auto">
          <a:xfrm>
            <a:off x="3322638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5" name="Rectangle 125"/>
          <p:cNvSpPr>
            <a:spLocks noChangeArrowheads="1"/>
          </p:cNvSpPr>
          <p:nvPr/>
        </p:nvSpPr>
        <p:spPr bwMode="auto">
          <a:xfrm>
            <a:off x="3970338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6" name="Rectangle 126"/>
          <p:cNvSpPr>
            <a:spLocks noChangeArrowheads="1"/>
          </p:cNvSpPr>
          <p:nvPr/>
        </p:nvSpPr>
        <p:spPr bwMode="auto">
          <a:xfrm>
            <a:off x="5172075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7" name="Rectangle 127"/>
          <p:cNvSpPr>
            <a:spLocks noChangeArrowheads="1"/>
          </p:cNvSpPr>
          <p:nvPr/>
        </p:nvSpPr>
        <p:spPr bwMode="auto">
          <a:xfrm>
            <a:off x="5891213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8" name="Rectangle 128"/>
          <p:cNvSpPr>
            <a:spLocks noChangeArrowheads="1"/>
          </p:cNvSpPr>
          <p:nvPr/>
        </p:nvSpPr>
        <p:spPr bwMode="auto">
          <a:xfrm>
            <a:off x="3322638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9" name="Rectangle 129"/>
          <p:cNvSpPr>
            <a:spLocks noChangeArrowheads="1"/>
          </p:cNvSpPr>
          <p:nvPr/>
        </p:nvSpPr>
        <p:spPr bwMode="auto">
          <a:xfrm>
            <a:off x="2103438" y="50133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0" name="Rectangle 130"/>
          <p:cNvSpPr>
            <a:spLocks noChangeArrowheads="1"/>
          </p:cNvSpPr>
          <p:nvPr/>
        </p:nvSpPr>
        <p:spPr bwMode="auto">
          <a:xfrm>
            <a:off x="2679700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1" name="Rectangle 131"/>
          <p:cNvSpPr>
            <a:spLocks noChangeArrowheads="1"/>
          </p:cNvSpPr>
          <p:nvPr/>
        </p:nvSpPr>
        <p:spPr bwMode="auto">
          <a:xfrm>
            <a:off x="4479925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2" name="Rectangle 132"/>
          <p:cNvSpPr>
            <a:spLocks noChangeArrowheads="1"/>
          </p:cNvSpPr>
          <p:nvPr/>
        </p:nvSpPr>
        <p:spPr bwMode="auto">
          <a:xfrm>
            <a:off x="7058025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3" name="Rectangle 133"/>
          <p:cNvSpPr>
            <a:spLocks noChangeArrowheads="1"/>
          </p:cNvSpPr>
          <p:nvPr/>
        </p:nvSpPr>
        <p:spPr bwMode="auto">
          <a:xfrm>
            <a:off x="7740650" y="50133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4" name="Rectangle 134"/>
          <p:cNvSpPr>
            <a:spLocks noChangeArrowheads="1"/>
          </p:cNvSpPr>
          <p:nvPr/>
        </p:nvSpPr>
        <p:spPr bwMode="auto">
          <a:xfrm>
            <a:off x="2103438" y="5302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5" name="Rectangle 135"/>
          <p:cNvSpPr>
            <a:spLocks noChangeArrowheads="1"/>
          </p:cNvSpPr>
          <p:nvPr/>
        </p:nvSpPr>
        <p:spPr bwMode="auto">
          <a:xfrm>
            <a:off x="2679700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6" name="Rectangle 136"/>
          <p:cNvSpPr>
            <a:spLocks noChangeArrowheads="1"/>
          </p:cNvSpPr>
          <p:nvPr/>
        </p:nvSpPr>
        <p:spPr bwMode="auto">
          <a:xfrm>
            <a:off x="4479925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7" name="Rectangle 137"/>
          <p:cNvSpPr>
            <a:spLocks noChangeArrowheads="1"/>
          </p:cNvSpPr>
          <p:nvPr/>
        </p:nvSpPr>
        <p:spPr bwMode="auto">
          <a:xfrm>
            <a:off x="7634288" y="53022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8" name="Rectangle 138"/>
          <p:cNvSpPr>
            <a:spLocks noChangeArrowheads="1"/>
          </p:cNvSpPr>
          <p:nvPr/>
        </p:nvSpPr>
        <p:spPr bwMode="auto">
          <a:xfrm>
            <a:off x="5057775" y="5518150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9" name="Rectangle 139"/>
          <p:cNvSpPr>
            <a:spLocks noChangeArrowheads="1"/>
          </p:cNvSpPr>
          <p:nvPr/>
        </p:nvSpPr>
        <p:spPr bwMode="auto">
          <a:xfrm>
            <a:off x="3276600" y="57689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s8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0" name="Rectangle 140"/>
          <p:cNvSpPr>
            <a:spLocks noChangeArrowheads="1"/>
          </p:cNvSpPr>
          <p:nvPr/>
        </p:nvSpPr>
        <p:spPr bwMode="auto">
          <a:xfrm>
            <a:off x="3946525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1" name="Rectangle 141"/>
          <p:cNvSpPr>
            <a:spLocks noChangeArrowheads="1"/>
          </p:cNvSpPr>
          <p:nvPr/>
        </p:nvSpPr>
        <p:spPr bwMode="auto">
          <a:xfrm>
            <a:off x="5148263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2" name="Rectangle 142"/>
          <p:cNvSpPr>
            <a:spLocks noChangeArrowheads="1"/>
          </p:cNvSpPr>
          <p:nvPr/>
        </p:nvSpPr>
        <p:spPr bwMode="auto">
          <a:xfrm>
            <a:off x="5867400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3" name="Rectangle 143"/>
          <p:cNvSpPr>
            <a:spLocks noChangeArrowheads="1"/>
          </p:cNvSpPr>
          <p:nvPr/>
        </p:nvSpPr>
        <p:spPr bwMode="auto">
          <a:xfrm>
            <a:off x="3946525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4" name="Rectangle 144"/>
          <p:cNvSpPr>
            <a:spLocks noChangeArrowheads="1"/>
          </p:cNvSpPr>
          <p:nvPr/>
        </p:nvSpPr>
        <p:spPr bwMode="auto">
          <a:xfrm>
            <a:off x="5148263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5" name="Rectangle 145"/>
          <p:cNvSpPr>
            <a:spLocks noChangeArrowheads="1"/>
          </p:cNvSpPr>
          <p:nvPr/>
        </p:nvSpPr>
        <p:spPr bwMode="auto">
          <a:xfrm>
            <a:off x="5867400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6" name="Rectangle 146"/>
          <p:cNvSpPr>
            <a:spLocks noChangeArrowheads="1"/>
          </p:cNvSpPr>
          <p:nvPr/>
        </p:nvSpPr>
        <p:spPr bwMode="auto">
          <a:xfrm>
            <a:off x="3298825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7" name="Rectangle 147"/>
          <p:cNvSpPr>
            <a:spLocks noChangeArrowheads="1"/>
          </p:cNvSpPr>
          <p:nvPr/>
        </p:nvSpPr>
        <p:spPr bwMode="auto">
          <a:xfrm>
            <a:off x="3924300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8" name="Rectangle 148"/>
          <p:cNvSpPr>
            <a:spLocks noChangeArrowheads="1"/>
          </p:cNvSpPr>
          <p:nvPr/>
        </p:nvSpPr>
        <p:spPr bwMode="auto">
          <a:xfrm>
            <a:off x="5126038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9" name="Rectangle 149"/>
          <p:cNvSpPr>
            <a:spLocks noChangeArrowheads="1"/>
          </p:cNvSpPr>
          <p:nvPr/>
        </p:nvSpPr>
        <p:spPr bwMode="auto">
          <a:xfrm>
            <a:off x="5845175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30" name="Rectangle 150"/>
          <p:cNvSpPr>
            <a:spLocks noChangeArrowheads="1"/>
          </p:cNvSpPr>
          <p:nvPr/>
        </p:nvSpPr>
        <p:spPr bwMode="auto">
          <a:xfrm>
            <a:off x="3276600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31" name="Rectangle 151"/>
          <p:cNvSpPr>
            <a:spLocks noChangeArrowheads="1"/>
          </p:cNvSpPr>
          <p:nvPr/>
        </p:nvSpPr>
        <p:spPr bwMode="auto">
          <a:xfrm>
            <a:off x="3924300" y="55165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32" name="Text Box 152"/>
          <p:cNvSpPr txBox="1">
            <a:spLocks noChangeArrowheads="1"/>
          </p:cNvSpPr>
          <p:nvPr/>
        </p:nvSpPr>
        <p:spPr bwMode="auto">
          <a:xfrm>
            <a:off x="4283075" y="1196975"/>
            <a:ext cx="475297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sym typeface="Symbol" panose="05050102010706020507" pitchFamily="18" charset="2"/>
              </a:rPr>
              <a:t>E+T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sz="2000" i="1">
                <a:sym typeface="Symbol" panose="05050102010706020507" pitchFamily="18" charset="2"/>
              </a:rPr>
              <a:t>T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</a:t>
            </a:r>
            <a:r>
              <a:rPr lang="en-US" altLang="zh-CN" sz="2000" i="1">
                <a:sym typeface="Symbol" panose="05050102010706020507" pitchFamily="18" charset="2"/>
              </a:rPr>
              <a:t>F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 (E)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v</a:t>
            </a:r>
            <a:r>
              <a:rPr lang="en-US" altLang="zh-CN" sz="2000"/>
              <a:t>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7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3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3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3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3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3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3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3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3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5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53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3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5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53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53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53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53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5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5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5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53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5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53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53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5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53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53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7" dur="500"/>
                                        <p:tgtEl>
                                          <p:spTgt spid="53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2" dur="500"/>
                                        <p:tgtEl>
                                          <p:spTgt spid="5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5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5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5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53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7" dur="500"/>
                                        <p:tgtEl>
                                          <p:spTgt spid="53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53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53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2" dur="500"/>
                                        <p:tgtEl>
                                          <p:spTgt spid="53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53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2" dur="500"/>
                                        <p:tgtEl>
                                          <p:spTgt spid="53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53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9" grpId="0"/>
      <p:bldP spid="532580" grpId="0"/>
      <p:bldP spid="532581" grpId="0"/>
      <p:bldP spid="532582" grpId="0"/>
      <p:bldP spid="532583" grpId="0"/>
      <p:bldP spid="532584" grpId="0"/>
      <p:bldP spid="532585" grpId="0"/>
      <p:bldP spid="532586" grpId="0"/>
      <p:bldP spid="532587" grpId="0"/>
      <p:bldP spid="532588" grpId="0"/>
      <p:bldP spid="532589" grpId="0"/>
      <p:bldP spid="532590" grpId="0"/>
      <p:bldP spid="532591" grpId="0"/>
      <p:bldP spid="532592" grpId="0"/>
      <p:bldP spid="532593" grpId="0"/>
      <p:bldP spid="532594" grpId="0"/>
      <p:bldP spid="532595" grpId="0"/>
      <p:bldP spid="532596" grpId="0"/>
      <p:bldP spid="532597" grpId="0"/>
      <p:bldP spid="532598" grpId="0"/>
      <p:bldP spid="532599" grpId="0"/>
      <p:bldP spid="532600" grpId="0"/>
      <p:bldP spid="532601" grpId="0"/>
      <p:bldP spid="532602" grpId="0"/>
      <p:bldP spid="532603" grpId="0"/>
      <p:bldP spid="532604" grpId="0"/>
      <p:bldP spid="532605" grpId="0"/>
      <p:bldP spid="532606" grpId="0"/>
      <p:bldP spid="532607" grpId="0"/>
      <p:bldP spid="532608" grpId="0"/>
      <p:bldP spid="532609" grpId="0"/>
      <p:bldP spid="532610" grpId="0"/>
      <p:bldP spid="532611" grpId="0"/>
      <p:bldP spid="532612" grpId="0"/>
      <p:bldP spid="532613" grpId="0"/>
      <p:bldP spid="532614" grpId="0"/>
      <p:bldP spid="532615" grpId="0"/>
      <p:bldP spid="532616" grpId="0"/>
      <p:bldP spid="532617" grpId="0"/>
      <p:bldP spid="532618" grpId="0"/>
      <p:bldP spid="532619" grpId="0"/>
      <p:bldP spid="532620" grpId="0"/>
      <p:bldP spid="532621" grpId="0"/>
      <p:bldP spid="532622" grpId="0"/>
      <p:bldP spid="532623" grpId="0"/>
      <p:bldP spid="532624" grpId="0"/>
      <p:bldP spid="532625" grpId="0"/>
      <p:bldP spid="532626" grpId="0"/>
      <p:bldP spid="532627" grpId="0"/>
      <p:bldP spid="532628" grpId="0"/>
      <p:bldP spid="532629" grpId="0"/>
      <p:bldP spid="532630" grpId="0"/>
      <p:bldP spid="5326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466725" y="1341438"/>
            <a:ext cx="8569325" cy="490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S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/>
              <a:t>按上述算法构造的分析表，如果各表项均无多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重定义，则称它为文法 </a:t>
            </a:r>
            <a:r>
              <a:rPr kumimoji="0" lang="en-US" altLang="zh-CN" sz="2800" i="1"/>
              <a:t>G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的一张 </a:t>
            </a:r>
            <a:r>
              <a:rPr lang="en-US" altLang="zh-CN" sz="2800">
                <a:solidFill>
                  <a:srgbClr val="800080"/>
                </a:solidFill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表</a:t>
            </a:r>
            <a:r>
              <a:rPr kumimoji="0" lang="zh-CN" altLang="en-US" sz="2800" b="1"/>
              <a:t>，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并称 </a:t>
            </a:r>
            <a:r>
              <a:rPr kumimoji="0" lang="en-US" altLang="zh-CN" sz="2800" i="1"/>
              <a:t>G</a:t>
            </a:r>
            <a:r>
              <a:rPr kumimoji="0" lang="en-US" altLang="zh-CN" sz="2800"/>
              <a:t> </a:t>
            </a:r>
            <a:r>
              <a:rPr kumimoji="0" lang="zh-CN" altLang="en-US" sz="2800" b="1"/>
              <a:t>为一个 </a:t>
            </a:r>
            <a:r>
              <a:rPr lang="en-US" altLang="zh-CN" sz="2800">
                <a:solidFill>
                  <a:srgbClr val="800080"/>
                </a:solidFill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文法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 </a:t>
            </a:r>
            <a:r>
              <a:rPr lang="en-US" altLang="zh-CN" sz="2800"/>
              <a:t>S</a:t>
            </a:r>
            <a:r>
              <a:rPr kumimoji="0" lang="en-US" altLang="zh-CN" sz="2800"/>
              <a:t>LR</a:t>
            </a:r>
            <a:r>
              <a:rPr kumimoji="0" lang="zh-CN" altLang="en-US" sz="2800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/>
              <a:t>）</a:t>
            </a:r>
            <a:r>
              <a:rPr kumimoji="0" lang="zh-CN" altLang="en-US" sz="2800" b="1"/>
              <a:t>文法的</a:t>
            </a:r>
            <a:r>
              <a:rPr kumimoji="0" lang="en-US" altLang="zh-CN" sz="2800"/>
              <a:t>LR</a:t>
            </a:r>
            <a:r>
              <a:rPr kumimoji="0" lang="zh-CN" altLang="en-US" sz="2800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/>
              <a:t>）</a:t>
            </a:r>
            <a:r>
              <a:rPr kumimoji="0" lang="en-US" altLang="zh-CN" sz="2800"/>
              <a:t>FSM</a:t>
            </a:r>
            <a:r>
              <a:rPr kumimoji="0" lang="zh-CN" altLang="en-US" sz="2800" b="1"/>
              <a:t>中，每个状态都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/>
              <a:t>    满足：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sz="2800" b="1"/>
              <a:t> </a:t>
            </a:r>
            <a:r>
              <a:rPr kumimoji="0" lang="zh-CN" altLang="en-US" b="1"/>
              <a:t>对该状态的任何项目</a:t>
            </a:r>
            <a:r>
              <a:rPr kumimoji="0"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u</a:t>
            </a:r>
            <a:r>
              <a:rPr kumimoji="0" lang="en-US" altLang="zh-CN" b="1"/>
              <a:t>.</a:t>
            </a:r>
            <a:r>
              <a:rPr kumimoji="0" lang="en-US" altLang="zh-CN"/>
              <a:t>av</a:t>
            </a:r>
            <a:r>
              <a:rPr kumimoji="0" lang="zh-CN" altLang="en-US"/>
              <a:t>（</a:t>
            </a:r>
            <a:r>
              <a:rPr kumimoji="0" lang="en-US" altLang="zh-CN"/>
              <a:t>a</a:t>
            </a:r>
            <a:r>
              <a:rPr kumimoji="0" lang="zh-CN" altLang="en-US" b="1"/>
              <a:t>为终结符</a:t>
            </a:r>
            <a:r>
              <a:rPr kumimoji="0" lang="zh-CN" altLang="en-US"/>
              <a:t>），</a:t>
            </a:r>
            <a:r>
              <a:rPr kumimoji="0" lang="zh-CN" altLang="en-US" b="1"/>
              <a:t>不存在</a:t>
            </a:r>
            <a:endParaRPr kumimoji="0" lang="zh-CN" altLang="en-US" b="1"/>
          </a:p>
          <a:p>
            <a:pPr lvl="2">
              <a:buFontTx/>
              <a:buNone/>
            </a:pPr>
            <a:r>
              <a:rPr kumimoji="0" lang="zh-CN" altLang="en-US" b="1"/>
              <a:t>   项目 </a:t>
            </a:r>
            <a:r>
              <a:rPr kumimoji="0"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w</a:t>
            </a:r>
            <a:r>
              <a:rPr kumimoji="0" lang="en-US" altLang="zh-CN" b="1"/>
              <a:t>. </a:t>
            </a:r>
            <a:r>
              <a:rPr kumimoji="0" lang="zh-CN" altLang="en-US" b="1"/>
              <a:t>使得 </a:t>
            </a:r>
            <a:r>
              <a:rPr kumimoji="0"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Follow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kumimoji="0"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kumimoji="0" lang="en-US" altLang="zh-CN" sz="1000" b="1"/>
          </a:p>
          <a:p>
            <a:pPr lvl="2">
              <a:buFontTx/>
              <a:buChar char="•"/>
            </a:pPr>
            <a:r>
              <a:rPr kumimoji="0" lang="en-US" altLang="zh-CN" sz="2800" b="1"/>
              <a:t> </a:t>
            </a:r>
            <a:r>
              <a:rPr kumimoji="0" lang="zh-CN" altLang="en-US" b="1"/>
              <a:t>对该状态的任何两个项目</a:t>
            </a:r>
            <a:r>
              <a:rPr kumimoji="0"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u</a:t>
            </a:r>
            <a:r>
              <a:rPr kumimoji="0" lang="en-US" altLang="zh-CN" b="1"/>
              <a:t>.</a:t>
            </a:r>
            <a:r>
              <a:rPr kumimoji="0" lang="zh-CN" altLang="en-US" b="1"/>
              <a:t>和</a:t>
            </a:r>
            <a:r>
              <a:rPr kumimoji="0"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v</a:t>
            </a:r>
            <a:r>
              <a:rPr kumimoji="0" lang="en-US" altLang="zh-CN" b="1"/>
              <a:t>.</a:t>
            </a:r>
            <a:r>
              <a:rPr kumimoji="0" lang="zh-CN" altLang="en-US"/>
              <a:t>，</a:t>
            </a:r>
            <a:r>
              <a:rPr kumimoji="0" lang="zh-CN" altLang="en-US" b="1"/>
              <a:t>满足</a:t>
            </a:r>
            <a:endParaRPr kumimoji="0" lang="zh-CN" altLang="en-US" b="1"/>
          </a:p>
          <a:p>
            <a:pPr lvl="2">
              <a:buFontTx/>
              <a:buNone/>
            </a:pPr>
            <a:r>
              <a:rPr kumimoji="0" lang="zh-CN" altLang="en-US" b="1"/>
              <a:t>           </a:t>
            </a:r>
            <a:r>
              <a:rPr kumimoji="0" lang="en-US" altLang="zh-CN"/>
              <a:t>Follow(A) </a:t>
            </a:r>
            <a:r>
              <a:rPr kumimoji="0" lang="en-US" altLang="zh-CN">
                <a:sym typeface="Symbol" panose="05050102010706020507" pitchFamily="18" charset="2"/>
              </a:rPr>
              <a:t></a:t>
            </a:r>
            <a:r>
              <a:rPr kumimoji="0" lang="en-US" altLang="zh-CN"/>
              <a:t> Follow(B) = </a:t>
            </a:r>
            <a:r>
              <a:rPr kumimoji="0" lang="en-US" altLang="zh-CN">
                <a:sym typeface="Symbol" panose="05050102010706020507" pitchFamily="18" charset="2"/>
              </a:rPr>
              <a:t></a:t>
            </a:r>
            <a:endParaRPr kumimoji="0" lang="en-US" altLang="zh-CN">
              <a:sym typeface="Symbol" panose="05050102010706020507" pitchFamily="18" charset="2"/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5496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83683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7991475" cy="344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比较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表和 </a:t>
            </a:r>
            <a:r>
              <a:rPr kumimoji="0" lang="en-US" altLang="zh-CN" sz="3200">
                <a:solidFill>
                  <a:srgbClr val="800080"/>
                </a:solidFill>
              </a:rPr>
              <a:t>SLR</a:t>
            </a:r>
            <a:r>
              <a:rPr kumimoji="0" lang="zh-CN" altLang="en-US" sz="3200" b="1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 b="1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表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sz="2800"/>
              <a:t> </a:t>
            </a:r>
            <a:r>
              <a:rPr kumimoji="0" lang="zh-CN" altLang="en-US" sz="2800" b="1"/>
              <a:t>在 </a:t>
            </a:r>
            <a:r>
              <a:rPr lang="en-US" altLang="zh-CN" sz="2800">
                <a:sym typeface="Symbol" panose="05050102010706020507" pitchFamily="18" charset="2"/>
              </a:rPr>
              <a:t>LR</a:t>
            </a:r>
            <a:r>
              <a:rPr lang="zh-CN" altLang="en-US" sz="2800" b="1">
                <a:sym typeface="Symbol" panose="05050102010706020507" pitchFamily="18" charset="2"/>
              </a:rPr>
              <a:t>（</a:t>
            </a:r>
            <a:r>
              <a:rPr lang="en-US" altLang="zh-CN" sz="2800">
                <a:sym typeface="Symbol" panose="05050102010706020507" pitchFamily="18" charset="2"/>
              </a:rPr>
              <a:t>0</a:t>
            </a:r>
            <a:r>
              <a:rPr lang="zh-CN" altLang="en-US" sz="2800" b="1">
                <a:sym typeface="Symbol" panose="05050102010706020507" pitchFamily="18" charset="2"/>
              </a:rPr>
              <a:t>）</a:t>
            </a:r>
            <a:r>
              <a:rPr kumimoji="0" lang="zh-CN" altLang="en-US" sz="2800" b="1"/>
              <a:t>表的 </a:t>
            </a:r>
            <a:r>
              <a:rPr kumimoji="0" lang="en-US" altLang="zh-CN" sz="2800"/>
              <a:t>ACTION </a:t>
            </a:r>
            <a:r>
              <a:rPr kumimoji="0" lang="zh-CN" altLang="en-US" sz="2800" b="1"/>
              <a:t>表中，归约表项总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是    整行出现的，即一个归约对于所有输入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符号都适用</a:t>
            </a:r>
            <a:r>
              <a:rPr kumimoji="0" lang="en-US" altLang="zh-CN" sz="2800" b="1">
                <a:latin typeface="楷体_GB2312" pitchFamily="49" charset="-122"/>
              </a:rPr>
              <a:t>; </a:t>
            </a:r>
            <a:r>
              <a:rPr kumimoji="0" lang="zh-CN" altLang="en-US" sz="2800" b="1"/>
              <a:t>不会既有移进又有归约</a:t>
            </a:r>
            <a:endParaRPr kumimoji="0" lang="zh-CN" altLang="en-US" sz="2800" b="1"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/>
              <a:t>  而在 </a:t>
            </a:r>
            <a:r>
              <a:rPr kumimoji="0" lang="en-US" altLang="zh-CN" sz="2800"/>
              <a:t>S</a:t>
            </a:r>
            <a:r>
              <a:rPr lang="en-US" altLang="zh-CN" sz="2800">
                <a:sym typeface="Symbol" panose="05050102010706020507" pitchFamily="18" charset="2"/>
              </a:rPr>
              <a:t>LR</a:t>
            </a:r>
            <a:r>
              <a:rPr lang="zh-CN" altLang="en-US" sz="2800" b="1">
                <a:sym typeface="Symbol" panose="05050102010706020507" pitchFamily="18" charset="2"/>
              </a:rPr>
              <a:t>（</a:t>
            </a:r>
            <a:r>
              <a:rPr lang="en-US" altLang="zh-CN" sz="2800">
                <a:sym typeface="Symbol" panose="05050102010706020507" pitchFamily="18" charset="2"/>
              </a:rPr>
              <a:t>1</a:t>
            </a:r>
            <a:r>
              <a:rPr lang="zh-CN" altLang="en-US" sz="2800" b="1">
                <a:sym typeface="Symbol" panose="05050102010706020507" pitchFamily="18" charset="2"/>
              </a:rPr>
              <a:t>）</a:t>
            </a:r>
            <a:r>
              <a:rPr kumimoji="0" lang="zh-CN" altLang="en-US" sz="2800" b="1"/>
              <a:t>表的</a:t>
            </a:r>
            <a:r>
              <a:rPr kumimoji="0" lang="en-US" altLang="zh-CN" sz="2800"/>
              <a:t>ACTION </a:t>
            </a:r>
            <a:r>
              <a:rPr kumimoji="0" lang="zh-CN" altLang="en-US" sz="2800" b="1"/>
              <a:t>表中。归约表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/>
              <a:t>    项只适用于相应非终结符</a:t>
            </a:r>
            <a:r>
              <a:rPr lang="en-US" altLang="zh-CN" sz="2800"/>
              <a:t>Follow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集</a:t>
            </a:r>
            <a:r>
              <a:rPr kumimoji="0" lang="zh-CN" altLang="en-US" sz="2800" b="1"/>
              <a:t>中的输入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符号</a:t>
            </a:r>
            <a:r>
              <a:rPr kumimoji="0" lang="en-US" altLang="zh-CN" sz="2800" b="1">
                <a:latin typeface="楷体_GB2312" pitchFamily="49" charset="-122"/>
              </a:rPr>
              <a:t>;</a:t>
            </a:r>
            <a:r>
              <a:rPr kumimoji="0" lang="en-US" altLang="zh-CN" sz="2800" b="1"/>
              <a:t>  </a:t>
            </a:r>
            <a:r>
              <a:rPr kumimoji="0" lang="zh-CN" altLang="en-US" sz="2800" b="1"/>
              <a:t>可以既有移进又有归约</a:t>
            </a:r>
            <a:endParaRPr kumimoji="0" lang="zh-CN" altLang="en-US" sz="2800" b="1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75" name="Rectangle 27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84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684213" y="1412875"/>
            <a:ext cx="7993062" cy="405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S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 b="1">
                <a:solidFill>
                  <a:srgbClr val="800080"/>
                </a:solidFill>
              </a:rPr>
              <a:t>）分析的局限性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只考虑到所归约非终结符的 </a:t>
            </a:r>
            <a:r>
              <a:rPr lang="en-US" altLang="zh-CN" sz="2800">
                <a:solidFill>
                  <a:srgbClr val="800080"/>
                </a:solidFill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</a:rPr>
              <a:t>符号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</a:t>
            </a:r>
            <a:r>
              <a:rPr kumimoji="0" lang="zh-CN" altLang="en-US" b="1"/>
              <a:t>虽然是向前查看一个输入符号，但只要输入符号属</a:t>
            </a:r>
            <a:endParaRPr kumimoji="0"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/>
              <a:t>    于</a:t>
            </a:r>
            <a:r>
              <a:rPr lang="zh-CN" altLang="en-US" b="1"/>
              <a:t>所归约非终结符的 </a:t>
            </a:r>
            <a:r>
              <a:rPr lang="en-US" altLang="zh-CN"/>
              <a:t>Follow </a:t>
            </a:r>
            <a:r>
              <a:rPr lang="zh-CN" altLang="en-US" b="1"/>
              <a:t>集合，就可进行归约</a:t>
            </a:r>
            <a:endParaRPr lang="zh-CN" altLang="en-US" b="1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未考虑非终结符 </a:t>
            </a:r>
            <a:r>
              <a:rPr lang="en-US" altLang="zh-CN" sz="2800">
                <a:solidFill>
                  <a:srgbClr val="800080"/>
                </a:solidFill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</a:rPr>
              <a:t>集中的符号是否也是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  句柄的 </a:t>
            </a:r>
            <a:r>
              <a:rPr lang="en-US" altLang="zh-CN" sz="2800">
                <a:solidFill>
                  <a:srgbClr val="800080"/>
                </a:solidFill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</a:rPr>
              <a:t>符号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</a:t>
            </a:r>
            <a:r>
              <a:rPr kumimoji="0" lang="zh-CN" altLang="en-US" b="1"/>
              <a:t>一个输入符号属于</a:t>
            </a:r>
            <a:r>
              <a:rPr lang="zh-CN" altLang="en-US" b="1"/>
              <a:t>所归约非终结符的 </a:t>
            </a:r>
            <a:r>
              <a:rPr lang="en-US" altLang="zh-CN"/>
              <a:t>Follow </a:t>
            </a:r>
            <a:r>
              <a:rPr lang="zh-CN" altLang="en-US" b="1"/>
              <a:t>集合，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 未必就是句柄可以后跟的符号</a:t>
            </a:r>
            <a:endParaRPr kumimoji="0"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98" name="Rectangle 26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949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755650" y="1196975"/>
            <a:ext cx="7993063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/>
              <a:t>S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1</a:t>
            </a:r>
            <a:r>
              <a:rPr kumimoji="0" lang="zh-CN" altLang="en-US" sz="3200" b="1"/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验证如下文法不是 </a:t>
            </a:r>
            <a:r>
              <a:rPr lang="en-US" altLang="zh-CN" sz="2800">
                <a:solidFill>
                  <a:srgbClr val="800080"/>
                </a:solidFill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的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1547813" y="2781300"/>
            <a:ext cx="2447925" cy="2770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(L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 )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(2) 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F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(3)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(4)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(5)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( F )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(6)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716463" y="2814638"/>
            <a:ext cx="3384550" cy="313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(1) 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(L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 )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(2) 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F 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(3)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(4)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(5)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( F )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(6)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d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468313" y="1262063"/>
            <a:ext cx="6696075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S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1</a:t>
            </a:r>
            <a:r>
              <a:rPr kumimoji="0" lang="zh-CN" altLang="en-US" sz="3200" b="1"/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kumimoji="0"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lang="zh-CN" altLang="en-US" sz="2800" b="1"/>
              <a:t>构造增广文法</a:t>
            </a:r>
            <a:r>
              <a:rPr lang="en-US" altLang="zh-CN" sz="2800" i="1">
                <a:solidFill>
                  <a:srgbClr val="800080"/>
                </a:solidFill>
              </a:rPr>
              <a:t>G’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[</a:t>
            </a:r>
            <a:r>
              <a:rPr lang="en-US" altLang="zh-CN" sz="2800" i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>
                <a:solidFill>
                  <a:srgbClr val="800080"/>
                </a:solidFill>
              </a:rPr>
              <a:t>]</a:t>
            </a:r>
            <a:r>
              <a:rPr kumimoji="0" lang="en-US" altLang="zh-CN" sz="2800">
                <a:sym typeface="Symbol" panose="05050102010706020507" pitchFamily="18" charset="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的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endParaRPr lang="en-US" altLang="zh-CN" sz="2800" b="1">
              <a:solidFill>
                <a:srgbClr val="800080"/>
              </a:solidFill>
            </a:endParaRP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682625" y="2728913"/>
            <a:ext cx="1512888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27" name="Text Box 31"/>
          <p:cNvSpPr txBox="1">
            <a:spLocks noChangeArrowheads="1"/>
          </p:cNvSpPr>
          <p:nvPr/>
        </p:nvSpPr>
        <p:spPr bwMode="auto">
          <a:xfrm>
            <a:off x="898525" y="5140325"/>
            <a:ext cx="15128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2339975" y="59499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32" name="Line 36"/>
          <p:cNvSpPr>
            <a:spLocks noChangeShapeType="1"/>
          </p:cNvSpPr>
          <p:nvPr/>
        </p:nvSpPr>
        <p:spPr bwMode="auto">
          <a:xfrm>
            <a:off x="2195513" y="35560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33" name="Rectangle 37"/>
          <p:cNvSpPr>
            <a:spLocks noChangeArrowheads="1"/>
          </p:cNvSpPr>
          <p:nvPr/>
        </p:nvSpPr>
        <p:spPr bwMode="auto">
          <a:xfrm>
            <a:off x="1403350" y="45577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34" name="Arc 38"/>
          <p:cNvSpPr/>
          <p:nvPr/>
        </p:nvSpPr>
        <p:spPr bwMode="auto">
          <a:xfrm flipH="1">
            <a:off x="2555875" y="4778375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0535" name="Arc 39"/>
          <p:cNvSpPr/>
          <p:nvPr/>
        </p:nvSpPr>
        <p:spPr bwMode="auto">
          <a:xfrm rot="16200000" flipH="1">
            <a:off x="2555875" y="5067300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0536" name="Arc 40"/>
          <p:cNvSpPr/>
          <p:nvPr/>
        </p:nvSpPr>
        <p:spPr bwMode="auto">
          <a:xfrm rot="10800000" flipH="1">
            <a:off x="2843213" y="5067300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0537" name="Rectangle 41"/>
          <p:cNvSpPr>
            <a:spLocks noChangeArrowheads="1"/>
          </p:cNvSpPr>
          <p:nvPr/>
        </p:nvSpPr>
        <p:spPr bwMode="auto">
          <a:xfrm>
            <a:off x="2555875" y="49244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39" name="Line 43"/>
          <p:cNvSpPr>
            <a:spLocks noChangeShapeType="1"/>
          </p:cNvSpPr>
          <p:nvPr/>
        </p:nvSpPr>
        <p:spPr bwMode="auto">
          <a:xfrm>
            <a:off x="1474788" y="4203700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40" name="Text Box 44"/>
          <p:cNvSpPr txBox="1">
            <a:spLocks noChangeArrowheads="1"/>
          </p:cNvSpPr>
          <p:nvPr/>
        </p:nvSpPr>
        <p:spPr bwMode="auto">
          <a:xfrm>
            <a:off x="2843213" y="2751138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41" name="Text Box 45"/>
          <p:cNvSpPr txBox="1">
            <a:spLocks noChangeArrowheads="1"/>
          </p:cNvSpPr>
          <p:nvPr/>
        </p:nvSpPr>
        <p:spPr bwMode="auto">
          <a:xfrm>
            <a:off x="5435600" y="27606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E.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44" name="Text Box 48"/>
          <p:cNvSpPr txBox="1">
            <a:spLocks noChangeArrowheads="1"/>
          </p:cNvSpPr>
          <p:nvPr/>
        </p:nvSpPr>
        <p:spPr bwMode="auto">
          <a:xfrm>
            <a:off x="611188" y="5949950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45" name="Text Box 49"/>
          <p:cNvSpPr txBox="1">
            <a:spLocks noChangeArrowheads="1"/>
          </p:cNvSpPr>
          <p:nvPr/>
        </p:nvSpPr>
        <p:spPr bwMode="auto">
          <a:xfrm>
            <a:off x="3924300" y="5229225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F.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546" name="Text Box 50"/>
          <p:cNvSpPr txBox="1">
            <a:spLocks noChangeArrowheads="1"/>
          </p:cNvSpPr>
          <p:nvPr/>
        </p:nvSpPr>
        <p:spPr bwMode="auto">
          <a:xfrm>
            <a:off x="5292725" y="3354388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(L.,E)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2124075" y="4203700"/>
            <a:ext cx="647700" cy="1746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50" name="Rectangle 54"/>
          <p:cNvSpPr>
            <a:spLocks noChangeArrowheads="1"/>
          </p:cNvSpPr>
          <p:nvPr/>
        </p:nvSpPr>
        <p:spPr bwMode="auto">
          <a:xfrm>
            <a:off x="684213" y="4484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51" name="Rectangle 55"/>
          <p:cNvSpPr>
            <a:spLocks noChangeArrowheads="1"/>
          </p:cNvSpPr>
          <p:nvPr/>
        </p:nvSpPr>
        <p:spPr bwMode="auto">
          <a:xfrm>
            <a:off x="2411413" y="31892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56" name="Line 60"/>
          <p:cNvSpPr>
            <a:spLocks noChangeShapeType="1"/>
          </p:cNvSpPr>
          <p:nvPr/>
        </p:nvSpPr>
        <p:spPr bwMode="auto">
          <a:xfrm>
            <a:off x="757238" y="4203700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57" name="Rectangle 61"/>
          <p:cNvSpPr>
            <a:spLocks noChangeArrowheads="1"/>
          </p:cNvSpPr>
          <p:nvPr/>
        </p:nvSpPr>
        <p:spPr bwMode="auto">
          <a:xfrm>
            <a:off x="2197100" y="429260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60" name="Line 64"/>
          <p:cNvSpPr>
            <a:spLocks noChangeShapeType="1"/>
          </p:cNvSpPr>
          <p:nvPr/>
        </p:nvSpPr>
        <p:spPr bwMode="auto">
          <a:xfrm>
            <a:off x="4500563" y="29876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61" name="Rectangle 65"/>
          <p:cNvSpPr>
            <a:spLocks noChangeArrowheads="1"/>
          </p:cNvSpPr>
          <p:nvPr/>
        </p:nvSpPr>
        <p:spPr bwMode="auto">
          <a:xfrm>
            <a:off x="4787900" y="26924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63" name="Line 67"/>
          <p:cNvSpPr>
            <a:spLocks noChangeShapeType="1"/>
          </p:cNvSpPr>
          <p:nvPr/>
        </p:nvSpPr>
        <p:spPr bwMode="auto">
          <a:xfrm flipH="1">
            <a:off x="3348038" y="5084763"/>
            <a:ext cx="0" cy="8651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64" name="Rectangle 68"/>
          <p:cNvSpPr>
            <a:spLocks noChangeArrowheads="1"/>
          </p:cNvSpPr>
          <p:nvPr/>
        </p:nvSpPr>
        <p:spPr bwMode="auto">
          <a:xfrm>
            <a:off x="3276600" y="5222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66" name="Line 70"/>
          <p:cNvSpPr>
            <a:spLocks noChangeShapeType="1"/>
          </p:cNvSpPr>
          <p:nvPr/>
        </p:nvSpPr>
        <p:spPr bwMode="auto">
          <a:xfrm>
            <a:off x="4500563" y="3708400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67" name="Rectangle 71"/>
          <p:cNvSpPr>
            <a:spLocks noChangeArrowheads="1"/>
          </p:cNvSpPr>
          <p:nvPr/>
        </p:nvSpPr>
        <p:spPr bwMode="auto">
          <a:xfrm>
            <a:off x="4716463" y="3419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79" name="Line 83"/>
          <p:cNvSpPr>
            <a:spLocks noChangeShapeType="1"/>
          </p:cNvSpPr>
          <p:nvPr/>
        </p:nvSpPr>
        <p:spPr bwMode="auto">
          <a:xfrm flipH="1" flipV="1">
            <a:off x="4500563" y="4581525"/>
            <a:ext cx="50323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80" name="Rectangle 84"/>
          <p:cNvSpPr>
            <a:spLocks noChangeArrowheads="1"/>
          </p:cNvSpPr>
          <p:nvPr/>
        </p:nvSpPr>
        <p:spPr bwMode="auto">
          <a:xfrm>
            <a:off x="4714875" y="46529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590" name="Line 94"/>
          <p:cNvSpPr>
            <a:spLocks noChangeShapeType="1"/>
          </p:cNvSpPr>
          <p:nvPr/>
        </p:nvSpPr>
        <p:spPr bwMode="auto">
          <a:xfrm flipH="1">
            <a:off x="6877050" y="3859213"/>
            <a:ext cx="503238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591" name="Rectangle 95"/>
          <p:cNvSpPr>
            <a:spLocks noChangeArrowheads="1"/>
          </p:cNvSpPr>
          <p:nvPr/>
        </p:nvSpPr>
        <p:spPr bwMode="auto">
          <a:xfrm>
            <a:off x="7019925" y="3492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07" name="Text Box 111"/>
          <p:cNvSpPr txBox="1">
            <a:spLocks noChangeArrowheads="1"/>
          </p:cNvSpPr>
          <p:nvPr/>
        </p:nvSpPr>
        <p:spPr bwMode="auto">
          <a:xfrm>
            <a:off x="7381875" y="3700463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(L,.E)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L,.E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.(L,E)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.(F)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08" name="Text Box 112"/>
          <p:cNvSpPr txBox="1">
            <a:spLocks noChangeArrowheads="1"/>
          </p:cNvSpPr>
          <p:nvPr/>
        </p:nvSpPr>
        <p:spPr bwMode="auto">
          <a:xfrm>
            <a:off x="5003800" y="6021388"/>
            <a:ext cx="15113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609" name="Rectangle 113"/>
          <p:cNvSpPr>
            <a:spLocks noChangeArrowheads="1"/>
          </p:cNvSpPr>
          <p:nvPr/>
        </p:nvSpPr>
        <p:spPr bwMode="auto">
          <a:xfrm>
            <a:off x="5580063" y="5373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10" name="Line 114"/>
          <p:cNvSpPr>
            <a:spLocks noChangeShapeType="1"/>
          </p:cNvSpPr>
          <p:nvPr/>
        </p:nvSpPr>
        <p:spPr bwMode="auto">
          <a:xfrm>
            <a:off x="5435600" y="5516563"/>
            <a:ext cx="576263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12" name="Line 116"/>
          <p:cNvSpPr>
            <a:spLocks noChangeShapeType="1"/>
          </p:cNvSpPr>
          <p:nvPr/>
        </p:nvSpPr>
        <p:spPr bwMode="auto">
          <a:xfrm flipH="1">
            <a:off x="6877050" y="4799013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13" name="Rectangle 117"/>
          <p:cNvSpPr>
            <a:spLocks noChangeArrowheads="1"/>
          </p:cNvSpPr>
          <p:nvPr/>
        </p:nvSpPr>
        <p:spPr bwMode="auto">
          <a:xfrm>
            <a:off x="6948488" y="45053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14" name="Text Box 118"/>
          <p:cNvSpPr txBox="1">
            <a:spLocks noChangeArrowheads="1"/>
          </p:cNvSpPr>
          <p:nvPr/>
        </p:nvSpPr>
        <p:spPr bwMode="auto">
          <a:xfrm>
            <a:off x="5148263" y="4437063"/>
            <a:ext cx="17287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(L,E.)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L,E.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15" name="Text Box 119"/>
          <p:cNvSpPr txBox="1">
            <a:spLocks noChangeArrowheads="1"/>
          </p:cNvSpPr>
          <p:nvPr/>
        </p:nvSpPr>
        <p:spPr bwMode="auto">
          <a:xfrm>
            <a:off x="6731000" y="6021388"/>
            <a:ext cx="16573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(L,E)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616" name="Rectangle 120"/>
          <p:cNvSpPr>
            <a:spLocks noChangeArrowheads="1"/>
          </p:cNvSpPr>
          <p:nvPr/>
        </p:nvSpPr>
        <p:spPr bwMode="auto">
          <a:xfrm>
            <a:off x="6445250" y="53673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17" name="Line 121"/>
          <p:cNvSpPr>
            <a:spLocks noChangeShapeType="1"/>
          </p:cNvSpPr>
          <p:nvPr/>
        </p:nvSpPr>
        <p:spPr bwMode="auto">
          <a:xfrm>
            <a:off x="6227763" y="5084763"/>
            <a:ext cx="10810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18" name="AutoShape 1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619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620" name="AutoShape 1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621" name="AutoShape 1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622" name="Rectangle 126"/>
          <p:cNvSpPr>
            <a:spLocks noChangeArrowheads="1"/>
          </p:cNvSpPr>
          <p:nvPr/>
        </p:nvSpPr>
        <p:spPr bwMode="auto">
          <a:xfrm>
            <a:off x="36785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0623" name="Line 127"/>
          <p:cNvSpPr>
            <a:spLocks noChangeShapeType="1"/>
          </p:cNvSpPr>
          <p:nvPr/>
        </p:nvSpPr>
        <p:spPr bwMode="auto">
          <a:xfrm flipH="1">
            <a:off x="4500563" y="4221163"/>
            <a:ext cx="28797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24" name="Rectangle 128"/>
          <p:cNvSpPr>
            <a:spLocks noChangeArrowheads="1"/>
          </p:cNvSpPr>
          <p:nvPr/>
        </p:nvSpPr>
        <p:spPr bwMode="auto">
          <a:xfrm>
            <a:off x="47164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25" name="Line 129"/>
          <p:cNvSpPr>
            <a:spLocks noChangeShapeType="1"/>
          </p:cNvSpPr>
          <p:nvPr/>
        </p:nvSpPr>
        <p:spPr bwMode="auto">
          <a:xfrm flipH="1">
            <a:off x="8747125" y="5443538"/>
            <a:ext cx="0" cy="6492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26" name="Rectangle 130"/>
          <p:cNvSpPr>
            <a:spLocks noChangeArrowheads="1"/>
          </p:cNvSpPr>
          <p:nvPr/>
        </p:nvSpPr>
        <p:spPr bwMode="auto">
          <a:xfrm>
            <a:off x="8675688" y="5581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0627" name="Text Box 131"/>
          <p:cNvSpPr txBox="1">
            <a:spLocks noChangeArrowheads="1"/>
          </p:cNvSpPr>
          <p:nvPr/>
        </p:nvSpPr>
        <p:spPr bwMode="auto">
          <a:xfrm>
            <a:off x="8604250" y="6015038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628" name="Line 132"/>
          <p:cNvSpPr>
            <a:spLocks noChangeShapeType="1"/>
          </p:cNvSpPr>
          <p:nvPr/>
        </p:nvSpPr>
        <p:spPr bwMode="auto">
          <a:xfrm>
            <a:off x="7667625" y="5445125"/>
            <a:ext cx="720725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0629" name="Text Box 133"/>
          <p:cNvSpPr txBox="1">
            <a:spLocks noChangeArrowheads="1"/>
          </p:cNvSpPr>
          <p:nvPr/>
        </p:nvSpPr>
        <p:spPr bwMode="auto">
          <a:xfrm>
            <a:off x="8315325" y="5654675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0630" name="Rectangle 134"/>
          <p:cNvSpPr>
            <a:spLocks noChangeArrowheads="1"/>
          </p:cNvSpPr>
          <p:nvPr/>
        </p:nvSpPr>
        <p:spPr bwMode="auto">
          <a:xfrm>
            <a:off x="7812088" y="55832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9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9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9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9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9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9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9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9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9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9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9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9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9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9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6" grpId="0" animBg="1"/>
      <p:bldP spid="490527" grpId="0" animBg="1"/>
      <p:bldP spid="490529" grpId="0" animBg="1"/>
      <p:bldP spid="490532" grpId="0" animBg="1"/>
      <p:bldP spid="490533" grpId="0"/>
      <p:bldP spid="490534" grpId="0" animBg="1"/>
      <p:bldP spid="490535" grpId="0" animBg="1"/>
      <p:bldP spid="490536" grpId="0" animBg="1"/>
      <p:bldP spid="490537" grpId="0"/>
      <p:bldP spid="490539" grpId="0" animBg="1"/>
      <p:bldP spid="490540" grpId="0" animBg="1"/>
      <p:bldP spid="490541" grpId="0" animBg="1"/>
      <p:bldP spid="490544" grpId="0" animBg="1"/>
      <p:bldP spid="490545" grpId="0" animBg="1"/>
      <p:bldP spid="490546" grpId="0" animBg="1"/>
      <p:bldP spid="490549" grpId="0" animBg="1"/>
      <p:bldP spid="490550" grpId="0"/>
      <p:bldP spid="490551" grpId="0"/>
      <p:bldP spid="490556" grpId="0" animBg="1"/>
      <p:bldP spid="490557" grpId="0"/>
      <p:bldP spid="490560" grpId="0" animBg="1"/>
      <p:bldP spid="490561" grpId="0"/>
      <p:bldP spid="490563" grpId="0" animBg="1"/>
      <p:bldP spid="490564" grpId="0"/>
      <p:bldP spid="490566" grpId="0" animBg="1"/>
      <p:bldP spid="490567" grpId="0"/>
      <p:bldP spid="490579" grpId="0" animBg="1"/>
      <p:bldP spid="490580" grpId="0"/>
      <p:bldP spid="490590" grpId="0" animBg="1"/>
      <p:bldP spid="490591" grpId="0"/>
      <p:bldP spid="490607" grpId="0" animBg="1"/>
      <p:bldP spid="490608" grpId="0" animBg="1"/>
      <p:bldP spid="490609" grpId="0"/>
      <p:bldP spid="490610" grpId="0" animBg="1"/>
      <p:bldP spid="490612" grpId="0" animBg="1"/>
      <p:bldP spid="490613" grpId="0"/>
      <p:bldP spid="490614" grpId="0" animBg="1"/>
      <p:bldP spid="490615" grpId="0" animBg="1"/>
      <p:bldP spid="490616" grpId="0"/>
      <p:bldP spid="490617" grpId="0" animBg="1"/>
      <p:bldP spid="490623" grpId="0" animBg="1"/>
      <p:bldP spid="490624" grpId="0"/>
      <p:bldP spid="490625" grpId="0" animBg="1"/>
      <p:bldP spid="490626" grpId="0"/>
      <p:bldP spid="490627" grpId="0"/>
      <p:bldP spid="490628" grpId="0" animBg="1"/>
      <p:bldP spid="490629" grpId="0"/>
      <p:bldP spid="4906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9" name="AutoShape 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40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41" name="AutoShape 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42" name="AutoShape 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43" name="Text Box 71"/>
          <p:cNvSpPr txBox="1">
            <a:spLocks noChangeArrowheads="1"/>
          </p:cNvSpPr>
          <p:nvPr/>
        </p:nvSpPr>
        <p:spPr bwMode="auto">
          <a:xfrm>
            <a:off x="468313" y="1196975"/>
            <a:ext cx="6624637" cy="2103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S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1</a:t>
            </a:r>
            <a:r>
              <a:rPr kumimoji="0" lang="zh-CN" altLang="en-US" sz="3200" b="1"/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kumimoji="0"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lang="zh-CN" altLang="en-US" sz="2800" b="1"/>
              <a:t>文法</a:t>
            </a:r>
            <a:r>
              <a:rPr lang="en-US" altLang="zh-CN" sz="2800" i="1">
                <a:solidFill>
                  <a:srgbClr val="800080"/>
                </a:solidFill>
              </a:rPr>
              <a:t>G’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[</a:t>
            </a:r>
            <a:r>
              <a:rPr lang="en-US" altLang="zh-CN" sz="2800" i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>
                <a:solidFill>
                  <a:srgbClr val="800080"/>
                </a:solidFill>
              </a:rPr>
              <a:t>]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不是</a:t>
            </a:r>
            <a:r>
              <a:rPr lang="en-US" altLang="zh-CN" sz="2800">
                <a:solidFill>
                  <a:srgbClr val="800080"/>
                </a:solidFill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文法</a:t>
            </a:r>
            <a:endParaRPr kumimoji="0" lang="zh-CN" altLang="en-US" sz="28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   </a:t>
            </a:r>
            <a:r>
              <a:rPr lang="zh-CN" altLang="en-US" b="1"/>
              <a:t>状态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7 </a:t>
            </a:r>
            <a:r>
              <a:rPr lang="zh-CN" altLang="en-US" b="1"/>
              <a:t>的移进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归约冲突无法用 </a:t>
            </a:r>
            <a:r>
              <a:rPr lang="en-US" altLang="zh-CN"/>
              <a:t>S</a:t>
            </a:r>
            <a:r>
              <a:rPr kumimoji="0" lang="en-US" altLang="zh-CN"/>
              <a:t>LR</a:t>
            </a:r>
            <a:r>
              <a:rPr kumimoji="0" lang="zh-CN" altLang="en-US" b="1"/>
              <a:t>（</a:t>
            </a:r>
            <a:r>
              <a:rPr kumimoji="0" lang="en-US" altLang="zh-CN"/>
              <a:t>1</a:t>
            </a:r>
            <a:r>
              <a:rPr kumimoji="0" lang="zh-CN" altLang="en-US" b="1"/>
              <a:t>）</a:t>
            </a:r>
            <a:endParaRPr kumimoji="0"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/>
              <a:t>   分析方法解决   注意：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800080"/>
                </a:solidFill>
              </a:rPr>
              <a:t>Follow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solidFill>
                  <a:srgbClr val="800080"/>
                </a:solidFill>
              </a:rPr>
              <a:t>E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182344" name="Text Box 72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182345" name="Text Box 73"/>
          <p:cNvSpPr txBox="1">
            <a:spLocks noChangeArrowheads="1"/>
          </p:cNvSpPr>
          <p:nvPr/>
        </p:nvSpPr>
        <p:spPr bwMode="auto">
          <a:xfrm>
            <a:off x="1473200" y="3606800"/>
            <a:ext cx="1512888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2986088" y="44338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47" name="Text Box 75"/>
          <p:cNvSpPr txBox="1">
            <a:spLocks noChangeArrowheads="1"/>
          </p:cNvSpPr>
          <p:nvPr/>
        </p:nvSpPr>
        <p:spPr bwMode="auto">
          <a:xfrm>
            <a:off x="3633788" y="3629025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2348" name="Text Box 76"/>
          <p:cNvSpPr txBox="1">
            <a:spLocks noChangeArrowheads="1"/>
          </p:cNvSpPr>
          <p:nvPr/>
        </p:nvSpPr>
        <p:spPr bwMode="auto">
          <a:xfrm>
            <a:off x="5722938" y="5727700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</a:t>
            </a:r>
            <a:endParaRPr lang="en-US" altLang="zh-CN" sz="1800" b="1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F.</a:t>
            </a:r>
            <a:endParaRPr lang="en-US" altLang="zh-CN" sz="1800" b="1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2349" name="Text Box 77"/>
          <p:cNvSpPr txBox="1">
            <a:spLocks noChangeArrowheads="1"/>
          </p:cNvSpPr>
          <p:nvPr/>
        </p:nvSpPr>
        <p:spPr bwMode="auto">
          <a:xfrm>
            <a:off x="6083300" y="4578350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(L.,E)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50" name="Rectangle 78"/>
          <p:cNvSpPr>
            <a:spLocks noChangeArrowheads="1"/>
          </p:cNvSpPr>
          <p:nvPr/>
        </p:nvSpPr>
        <p:spPr bwMode="auto">
          <a:xfrm>
            <a:off x="3201988" y="40671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91138" y="4932363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52" name="Rectangle 80"/>
          <p:cNvSpPr>
            <a:spLocks noChangeArrowheads="1"/>
          </p:cNvSpPr>
          <p:nvPr/>
        </p:nvSpPr>
        <p:spPr bwMode="auto">
          <a:xfrm>
            <a:off x="5507038" y="46434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 flipH="1" flipV="1">
            <a:off x="5291138" y="5153025"/>
            <a:ext cx="10080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54" name="Rectangle 82"/>
          <p:cNvSpPr>
            <a:spLocks noChangeArrowheads="1"/>
          </p:cNvSpPr>
          <p:nvPr/>
        </p:nvSpPr>
        <p:spPr bwMode="auto">
          <a:xfrm>
            <a:off x="5362575" y="5297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 flipH="1">
            <a:off x="7667625" y="4937125"/>
            <a:ext cx="503238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7810500" y="457041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82362" name="Text Box 90"/>
          <p:cNvSpPr txBox="1">
            <a:spLocks noChangeArrowheads="1"/>
          </p:cNvSpPr>
          <p:nvPr/>
        </p:nvSpPr>
        <p:spPr bwMode="auto">
          <a:xfrm>
            <a:off x="8172450" y="47244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6" name="Text Box 16"/>
          <p:cNvSpPr txBox="1">
            <a:spLocks noChangeArrowheads="1"/>
          </p:cNvSpPr>
          <p:nvPr/>
        </p:nvSpPr>
        <p:spPr bwMode="auto">
          <a:xfrm>
            <a:off x="468313" y="1052513"/>
            <a:ext cx="6624637" cy="2468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S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1</a:t>
            </a:r>
            <a:r>
              <a:rPr kumimoji="0" lang="zh-CN" altLang="en-US" sz="3200" b="1"/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kumimoji="0"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lang="zh-CN" altLang="en-US" sz="2800" b="1"/>
              <a:t>状态 </a:t>
            </a:r>
            <a:r>
              <a:rPr kumimoji="0" lang="en-US" altLang="zh-CN" sz="2800" b="1">
                <a:sym typeface="Symbol" panose="05050102010706020507" pitchFamily="18" charset="2"/>
              </a:rPr>
              <a:t>I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7</a:t>
            </a:r>
            <a:r>
              <a:rPr kumimoji="0" lang="en-US" altLang="zh-CN" sz="2800" b="1">
                <a:sym typeface="Symbol" panose="05050102010706020507" pitchFamily="18" charset="2"/>
              </a:rPr>
              <a:t> 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800080"/>
                </a:solidFill>
              </a:rPr>
              <a:t>冲突</a:t>
            </a:r>
            <a:r>
              <a:rPr kumimoji="0" lang="zh-CN" altLang="en-US" sz="2800" b="1">
                <a:sym typeface="Symbol" panose="05050102010706020507" pitchFamily="18" charset="2"/>
              </a:rPr>
              <a:t>是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可以解决</a:t>
            </a:r>
            <a:r>
              <a:rPr kumimoji="0" lang="zh-CN" altLang="en-US" sz="2800" b="1">
                <a:sym typeface="Symbol" panose="05050102010706020507" pitchFamily="18" charset="2"/>
              </a:rPr>
              <a:t>的</a:t>
            </a:r>
            <a:endParaRPr kumimoji="0"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   </a:t>
            </a:r>
            <a:r>
              <a:rPr kumimoji="0" lang="zh-CN" altLang="en-US" b="1">
                <a:sym typeface="Symbol" panose="05050102010706020507" pitchFamily="18" charset="2"/>
              </a:rPr>
              <a:t>从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3 </a:t>
            </a:r>
            <a:r>
              <a:rPr kumimoji="0" lang="zh-CN" altLang="en-US" b="1">
                <a:sym typeface="Symbol" panose="05050102010706020507" pitchFamily="18" charset="2"/>
              </a:rPr>
              <a:t>，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5</a:t>
            </a:r>
            <a:r>
              <a:rPr kumimoji="0" lang="zh-CN" altLang="en-US" b="1">
                <a:sym typeface="Symbol" panose="05050102010706020507" pitchFamily="18" charset="2"/>
              </a:rPr>
              <a:t>和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6 </a:t>
            </a:r>
            <a:r>
              <a:rPr kumimoji="0" lang="zh-CN" altLang="en-US" b="1">
                <a:sym typeface="Symbol" panose="05050102010706020507" pitchFamily="18" charset="2"/>
              </a:rPr>
              <a:t>容易看出，到达</a:t>
            </a:r>
            <a:r>
              <a:rPr lang="zh-CN" altLang="en-US" b="1"/>
              <a:t>状态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7 </a:t>
            </a:r>
            <a:r>
              <a:rPr lang="zh-CN" altLang="en-US" b="1"/>
              <a:t>时，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句柄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b="1"/>
              <a:t>所期望的下一个 输入符号实际上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是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lang="zh-CN" altLang="en-US" b="1"/>
              <a:t>，而不是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en-US" altLang="zh-CN" b="1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1328738" y="3825875"/>
            <a:ext cx="1512887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>
            <a:off x="2841625" y="4652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3489325" y="3848100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5578475" y="5946775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</a:t>
            </a:r>
            <a:endParaRPr lang="en-US" altLang="zh-CN" sz="1800" b="1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F.</a:t>
            </a:r>
            <a:endParaRPr lang="en-US" altLang="zh-CN" sz="1800" b="1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5938838" y="4797425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(L.,E)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3057525" y="428625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5146675" y="5151438"/>
            <a:ext cx="7921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5465" name="Rectangle 25"/>
          <p:cNvSpPr>
            <a:spLocks noChangeArrowheads="1"/>
          </p:cNvSpPr>
          <p:nvPr/>
        </p:nvSpPr>
        <p:spPr bwMode="auto">
          <a:xfrm>
            <a:off x="5362575" y="48625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 flipH="1" flipV="1">
            <a:off x="5146675" y="5372100"/>
            <a:ext cx="1008063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5467" name="Rectangle 27"/>
          <p:cNvSpPr>
            <a:spLocks noChangeArrowheads="1"/>
          </p:cNvSpPr>
          <p:nvPr/>
        </p:nvSpPr>
        <p:spPr bwMode="auto">
          <a:xfrm>
            <a:off x="5218113" y="55165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 flipH="1">
            <a:off x="7523163" y="5156200"/>
            <a:ext cx="50323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5469" name="Rectangle 29"/>
          <p:cNvSpPr>
            <a:spLocks noChangeArrowheads="1"/>
          </p:cNvSpPr>
          <p:nvPr/>
        </p:nvSpPr>
        <p:spPr bwMode="auto">
          <a:xfrm>
            <a:off x="7666038" y="4789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75" name="Text Box 35"/>
          <p:cNvSpPr txBox="1">
            <a:spLocks noChangeArrowheads="1"/>
          </p:cNvSpPr>
          <p:nvPr/>
        </p:nvSpPr>
        <p:spPr bwMode="auto">
          <a:xfrm>
            <a:off x="6083300" y="38941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E.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>
            <a:off x="5148263" y="4121150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5477" name="Rectangle 37"/>
          <p:cNvSpPr>
            <a:spLocks noChangeArrowheads="1"/>
          </p:cNvSpPr>
          <p:nvPr/>
        </p:nvSpPr>
        <p:spPr bwMode="auto">
          <a:xfrm>
            <a:off x="5435600" y="3825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45478" name="Rectangle 38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45479" name="Text Box 39"/>
          <p:cNvSpPr txBox="1">
            <a:spLocks noChangeArrowheads="1"/>
          </p:cNvSpPr>
          <p:nvPr/>
        </p:nvSpPr>
        <p:spPr bwMode="auto">
          <a:xfrm>
            <a:off x="7956550" y="497205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7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611188" y="1341438"/>
            <a:ext cx="8388350" cy="4910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项目</a:t>
            </a:r>
            <a:endParaRPr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</a:t>
            </a:r>
            <a:r>
              <a:rPr kumimoji="0" lang="zh-CN" altLang="en-US" sz="2800" b="1"/>
              <a:t>在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项目基础上</a:t>
            </a:r>
            <a:r>
              <a:rPr lang="zh-CN" altLang="en-US" sz="2800" b="1">
                <a:solidFill>
                  <a:srgbClr val="800080"/>
                </a:solidFill>
              </a:rPr>
              <a:t>增加一个终结符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所增加的终结符称为</a:t>
            </a:r>
            <a:r>
              <a:rPr lang="zh-CN" altLang="en-US" sz="2800" b="1">
                <a:solidFill>
                  <a:srgbClr val="800080"/>
                </a:solidFill>
              </a:rPr>
              <a:t>向前搜索符</a:t>
            </a:r>
            <a:r>
              <a:rPr lang="zh-CN" altLang="en-US" sz="2800" b="1"/>
              <a:t>（</a:t>
            </a:r>
            <a:r>
              <a:rPr lang="en-US" altLang="zh-CN" sz="2800" i="1"/>
              <a:t>lookahead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表示</a:t>
            </a:r>
            <a:r>
              <a:rPr lang="zh-CN" altLang="en-US" sz="2800" b="1">
                <a:solidFill>
                  <a:srgbClr val="800080"/>
                </a:solidFill>
              </a:rPr>
              <a:t>产生式右端完整匹配</a:t>
            </a:r>
            <a:r>
              <a:rPr lang="zh-CN" altLang="en-US" sz="2800" b="1"/>
              <a:t>后所允许在余留符号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串中的下一个终结符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/>
              <a:t>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项目形如：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            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 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kumimoji="0" lang="en-US" altLang="zh-CN" sz="28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b="1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/>
              <a:t>   </a:t>
            </a:r>
            <a:r>
              <a:rPr lang="en-US" altLang="zh-CN" sz="2800" b="1"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 </a:t>
            </a:r>
            <a:r>
              <a:rPr lang="en-US" altLang="zh-CN" sz="2800" b="1"/>
              <a:t>. </a:t>
            </a:r>
            <a:r>
              <a:rPr lang="en-US" altLang="zh-CN" sz="2800" b="1">
                <a:sym typeface="Symbol" panose="05050102010706020507" pitchFamily="18" charset="2"/>
              </a:rPr>
              <a:t> </a:t>
            </a:r>
            <a:r>
              <a:rPr lang="zh-CN" altLang="en-US" sz="2800" b="1">
                <a:sym typeface="Symbol" panose="05050102010706020507" pitchFamily="18" charset="2"/>
              </a:rPr>
              <a:t>同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项目， </a:t>
            </a:r>
            <a:r>
              <a:rPr kumimoji="0" lang="en-US" altLang="zh-CN" sz="2800" b="1">
                <a:sym typeface="Symbol" panose="05050102010706020507" pitchFamily="18" charset="2"/>
              </a:rPr>
              <a:t>a </a:t>
            </a:r>
            <a:r>
              <a:rPr lang="zh-CN" altLang="en-US" sz="2800" b="1"/>
              <a:t>为向前搜索符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这里，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>
                <a:sym typeface="Symbol" panose="05050102010706020507" pitchFamily="18" charset="2"/>
              </a:rPr>
              <a:t> </a:t>
            </a:r>
            <a:r>
              <a:rPr kumimoji="0" lang="zh-CN" altLang="en-US" sz="2800" b="1">
                <a:sym typeface="Symbol" panose="05050102010706020507" pitchFamily="18" charset="2"/>
              </a:rPr>
              <a:t>或为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终结符</a:t>
            </a:r>
            <a:r>
              <a:rPr kumimoji="0" lang="zh-CN" altLang="en-US" sz="2800" b="1">
                <a:sym typeface="Symbol" panose="05050102010706020507" pitchFamily="18" charset="2"/>
              </a:rPr>
              <a:t>，或为输入结束标志符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#</a:t>
            </a:r>
            <a:endParaRPr kumimoji="0" lang="en-US" altLang="zh-CN" sz="2800" b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9258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4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5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6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3200" b="1"/>
              <a:t>短语</a:t>
            </a:r>
            <a:endParaRPr lang="zh-CN" altLang="en-US" sz="3200" b="1"/>
          </a:p>
        </p:txBody>
      </p:sp>
      <p:sp>
        <p:nvSpPr>
          <p:cNvPr id="4505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5795963" y="1773238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文法 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: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bB</a:t>
            </a:r>
            <a:endParaRPr lang="en-US" altLang="zh-CN"/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258888" y="1628775"/>
            <a:ext cx="4549775" cy="51435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/>
              <a:t>G(S)</a:t>
            </a:r>
            <a:r>
              <a:rPr lang="en-US" altLang="zh-CN" b="1" dirty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/>
              <a:t>aaab</a:t>
            </a: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的短语有：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 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>
                <a:latin typeface="楷体_GB2312" pitchFamily="49" charset="-122"/>
              </a:rPr>
              <a:t>        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/>
              <a:t>：</a:t>
            </a:r>
            <a:r>
              <a:rPr lang="en-US" altLang="zh-CN" dirty="0" err="1"/>
              <a:t>aa</a:t>
            </a:r>
            <a:r>
              <a:rPr lang="en-US" altLang="zh-CN" dirty="0" err="1">
                <a:solidFill>
                  <a:srgbClr val="800080"/>
                </a:solidFill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</a:t>
            </a:r>
            <a:r>
              <a:rPr lang="en-US" altLang="zh-CN" dirty="0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句型</a:t>
            </a:r>
            <a:r>
              <a:rPr lang="en-US" altLang="zh-CN" dirty="0" err="1"/>
              <a:t>aaAb</a:t>
            </a:r>
            <a:r>
              <a:rPr lang="zh-CN" altLang="en-US" b="1" dirty="0"/>
              <a:t>的短语有：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/>
              <a:t>b</a:t>
            </a:r>
            <a:r>
              <a:rPr lang="zh-CN" altLang="en-US" dirty="0"/>
              <a:t>；  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           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37976" y="188913"/>
            <a:ext cx="604691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50607" name="Rectangle 47"/>
          <p:cNvSpPr>
            <a:spLocks noChangeArrowheads="1"/>
          </p:cNvSpPr>
          <p:nvPr/>
        </p:nvSpPr>
        <p:spPr bwMode="auto">
          <a:xfrm>
            <a:off x="6981825" y="6053138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6580188" y="501332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5651500" y="5013325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79" name="Rectangle 19"/>
          <p:cNvSpPr>
            <a:spLocks noChangeArrowheads="1"/>
          </p:cNvSpPr>
          <p:nvPr/>
        </p:nvSpPr>
        <p:spPr bwMode="auto">
          <a:xfrm>
            <a:off x="6148388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81" name="Rectangle 21"/>
          <p:cNvSpPr>
            <a:spLocks noChangeArrowheads="1"/>
          </p:cNvSpPr>
          <p:nvPr/>
        </p:nvSpPr>
        <p:spPr bwMode="auto">
          <a:xfrm>
            <a:off x="7156450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B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82" name="Rectangle 22"/>
          <p:cNvSpPr>
            <a:spLocks noChangeArrowheads="1"/>
          </p:cNvSpPr>
          <p:nvPr/>
        </p:nvSpPr>
        <p:spPr bwMode="auto">
          <a:xfrm>
            <a:off x="6661150" y="429260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S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83" name="Rectangle 23"/>
          <p:cNvSpPr>
            <a:spLocks noChangeArrowheads="1"/>
          </p:cNvSpPr>
          <p:nvPr/>
        </p:nvSpPr>
        <p:spPr bwMode="auto">
          <a:xfrm>
            <a:off x="7667625" y="5013325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b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584" name="Line 24"/>
          <p:cNvSpPr>
            <a:spLocks noChangeShapeType="1"/>
          </p:cNvSpPr>
          <p:nvPr/>
        </p:nvSpPr>
        <p:spPr bwMode="auto">
          <a:xfrm flipH="1" flipV="1">
            <a:off x="7451725" y="4870450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593" name="Line 33"/>
          <p:cNvSpPr>
            <a:spLocks noChangeShapeType="1"/>
          </p:cNvSpPr>
          <p:nvPr/>
        </p:nvSpPr>
        <p:spPr bwMode="auto">
          <a:xfrm flipH="1" flipV="1">
            <a:off x="6965950" y="4521200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595" name="Line 35"/>
          <p:cNvSpPr>
            <a:spLocks noChangeShapeType="1"/>
          </p:cNvSpPr>
          <p:nvPr/>
        </p:nvSpPr>
        <p:spPr bwMode="auto">
          <a:xfrm flipV="1">
            <a:off x="6443663" y="4521200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597" name="Line 37"/>
          <p:cNvSpPr>
            <a:spLocks noChangeShapeType="1"/>
          </p:cNvSpPr>
          <p:nvPr/>
        </p:nvSpPr>
        <p:spPr bwMode="auto">
          <a:xfrm flipV="1">
            <a:off x="5940425" y="49418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598" name="Line 38"/>
          <p:cNvSpPr>
            <a:spLocks noChangeShapeType="1"/>
          </p:cNvSpPr>
          <p:nvPr/>
        </p:nvSpPr>
        <p:spPr bwMode="auto">
          <a:xfrm flipH="1" flipV="1">
            <a:off x="6443663" y="49418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599" name="Rectangle 39"/>
          <p:cNvSpPr>
            <a:spLocks noChangeArrowheads="1"/>
          </p:cNvSpPr>
          <p:nvPr/>
        </p:nvSpPr>
        <p:spPr bwMode="auto">
          <a:xfrm>
            <a:off x="7013575" y="533717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600" name="Rectangle 40"/>
          <p:cNvSpPr>
            <a:spLocks noChangeArrowheads="1"/>
          </p:cNvSpPr>
          <p:nvPr/>
        </p:nvSpPr>
        <p:spPr bwMode="auto">
          <a:xfrm>
            <a:off x="6084888" y="5337175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601" name="Line 41"/>
          <p:cNvSpPr>
            <a:spLocks noChangeShapeType="1"/>
          </p:cNvSpPr>
          <p:nvPr/>
        </p:nvSpPr>
        <p:spPr bwMode="auto">
          <a:xfrm flipV="1">
            <a:off x="6373813" y="526573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 flipV="1">
            <a:off x="6877050" y="5229225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3" name="Rectangle 43"/>
          <p:cNvSpPr>
            <a:spLocks noChangeArrowheads="1"/>
          </p:cNvSpPr>
          <p:nvPr/>
        </p:nvSpPr>
        <p:spPr bwMode="auto">
          <a:xfrm>
            <a:off x="7443788" y="569595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604" name="Rectangle 44"/>
          <p:cNvSpPr>
            <a:spLocks noChangeArrowheads="1"/>
          </p:cNvSpPr>
          <p:nvPr/>
        </p:nvSpPr>
        <p:spPr bwMode="auto">
          <a:xfrm>
            <a:off x="6515100" y="569595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6804025" y="56245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7307263" y="562451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7270750" y="5984875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7" grpId="0"/>
      <p:bldP spid="450576" grpId="0"/>
      <p:bldP spid="450577" grpId="0"/>
      <p:bldP spid="450579" grpId="0"/>
      <p:bldP spid="450581" grpId="0"/>
      <p:bldP spid="450582" grpId="0"/>
      <p:bldP spid="450583" grpId="0"/>
      <p:bldP spid="450584" grpId="0" animBg="1"/>
      <p:bldP spid="450593" grpId="0" animBg="1"/>
      <p:bldP spid="450595" grpId="0" animBg="1"/>
      <p:bldP spid="450597" grpId="0" animBg="1"/>
      <p:bldP spid="450598" grpId="0" animBg="1"/>
      <p:bldP spid="450599" grpId="0"/>
      <p:bldP spid="450600" grpId="0"/>
      <p:bldP spid="450601" grpId="0" animBg="1"/>
      <p:bldP spid="450602" grpId="0" animBg="1"/>
      <p:bldP spid="450603" grpId="0"/>
      <p:bldP spid="450604" grpId="0"/>
      <p:bldP spid="450605" grpId="0" animBg="1"/>
      <p:bldP spid="450606" grpId="0" animBg="1"/>
      <p:bldP spid="45060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80" name="Rectangle 12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3581" name="Text Box 13"/>
          <p:cNvSpPr txBox="1">
            <a:spLocks noChangeArrowheads="1"/>
          </p:cNvSpPr>
          <p:nvPr/>
        </p:nvSpPr>
        <p:spPr bwMode="auto">
          <a:xfrm>
            <a:off x="611188" y="1325563"/>
            <a:ext cx="8388350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项目解析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/>
              <a:t> </a:t>
            </a:r>
            <a:r>
              <a:rPr kumimoji="0" lang="zh-CN" altLang="en-US" sz="2800" b="1"/>
              <a:t>对于</a:t>
            </a:r>
            <a:r>
              <a:rPr lang="zh-CN" altLang="en-US" sz="2800" b="1"/>
              <a:t>形如：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            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kumimoji="0" lang="en-US" altLang="zh-CN" sz="28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b="1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800" b="1"/>
              <a:t>的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项目，</a:t>
            </a:r>
            <a:r>
              <a:rPr lang="zh-CN" altLang="en-US" sz="2800" b="1">
                <a:sym typeface="Symbol" panose="05050102010706020507" pitchFamily="18" charset="2"/>
              </a:rPr>
              <a:t>对应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0</a:t>
            </a:r>
            <a:r>
              <a:rPr kumimoji="0" lang="zh-CN" altLang="en-US" sz="2800" b="1"/>
              <a:t>）的归约</a:t>
            </a:r>
            <a:r>
              <a:rPr lang="zh-CN" altLang="en-US" sz="2800" b="1"/>
              <a:t>项目，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但只有</a:t>
            </a:r>
            <a:r>
              <a:rPr kumimoji="0" lang="zh-CN" altLang="en-US" sz="2800" b="1">
                <a:sym typeface="Symbol" panose="05050102010706020507" pitchFamily="18" charset="2"/>
              </a:rPr>
              <a:t>当下一个输入符是</a:t>
            </a:r>
            <a:r>
              <a:rPr kumimoji="0" lang="zh-CN" altLang="en-US" sz="2800">
                <a:sym typeface="Symbol" panose="05050102010706020507" pitchFamily="18" charset="2"/>
              </a:rPr>
              <a:t> </a:t>
            </a:r>
            <a:r>
              <a:rPr kumimoji="0" lang="en-US" altLang="zh-CN" sz="2800" b="1">
                <a:sym typeface="Symbol" panose="05050102010706020507" pitchFamily="18" charset="2"/>
              </a:rPr>
              <a:t>a </a:t>
            </a:r>
            <a:r>
              <a:rPr kumimoji="0" lang="zh-CN" altLang="en-US" sz="2800" b="1">
                <a:sym typeface="Symbol" panose="05050102010706020507" pitchFamily="18" charset="2"/>
              </a:rPr>
              <a:t>时才能进行归约</a:t>
            </a:r>
            <a:endParaRPr kumimoji="0"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   对于其它形式的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项目， </a:t>
            </a:r>
            <a:r>
              <a:rPr kumimoji="0" lang="en-US" altLang="zh-CN" sz="2800" b="1">
                <a:sym typeface="Symbol" panose="05050102010706020507" pitchFamily="18" charset="2"/>
              </a:rPr>
              <a:t>a </a:t>
            </a:r>
            <a:r>
              <a:rPr kumimoji="0" lang="zh-CN" altLang="en-US" sz="2800" b="1">
                <a:sym typeface="Symbol" panose="05050102010706020507" pitchFamily="18" charset="2"/>
              </a:rPr>
              <a:t>只起到信息</a:t>
            </a:r>
            <a:endParaRPr kumimoji="0"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   传承的作用</a:t>
            </a:r>
            <a:endParaRPr kumimoji="0" lang="zh-CN" altLang="en-US" sz="28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  （参见随后的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 b="1"/>
              <a:t>）</a:t>
            </a:r>
            <a:r>
              <a:rPr kumimoji="0" lang="zh-CN" altLang="en-US" sz="2800">
                <a:sym typeface="Symbol" panose="05050102010706020507" pitchFamily="18" charset="2"/>
              </a:rPr>
              <a:t> </a:t>
            </a:r>
            <a:r>
              <a:rPr kumimoji="0" lang="en-US" altLang="zh-CN" sz="2800">
                <a:sym typeface="Symbol" panose="05050102010706020507" pitchFamily="18" charset="2"/>
              </a:rPr>
              <a:t>FSM </a:t>
            </a:r>
            <a:r>
              <a:rPr kumimoji="0" lang="zh-CN" altLang="en-US" sz="2800" b="1">
                <a:sym typeface="Symbol" panose="05050102010706020507" pitchFamily="18" charset="2"/>
              </a:rPr>
              <a:t>构造过程）</a:t>
            </a:r>
            <a:endParaRPr kumimoji="0"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49358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11188" y="1325563"/>
            <a:ext cx="8388350" cy="4711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记号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/>
              <a:t> </a:t>
            </a:r>
            <a:r>
              <a:rPr kumimoji="0" lang="zh-CN" altLang="en-US" sz="2800" b="1"/>
              <a:t>若</a:t>
            </a:r>
            <a:r>
              <a:rPr lang="zh-CN" altLang="en-US" sz="2800" b="1"/>
              <a:t>形如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             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kumimoji="0" lang="en-US" altLang="zh-CN" sz="2800" b="1" i="1" baseline="-2500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kumimoji="0" lang="en-US" altLang="zh-CN" sz="2800" b="1" i="1" baseline="-2500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                …</a:t>
            </a:r>
            <a:endParaRPr lang="en-US" altLang="zh-CN" sz="28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m</a:t>
            </a:r>
            <a:endParaRPr kumimoji="0" lang="en-US" altLang="zh-CN" sz="2800" b="1" i="1" baseline="-2500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en-US" altLang="zh-CN" sz="1000" b="1" i="1" baseline="-2500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b="1"/>
              <a:t> </a:t>
            </a:r>
            <a:r>
              <a:rPr lang="zh-CN" altLang="en-US" sz="2800" b="1"/>
              <a:t>的 </a:t>
            </a:r>
            <a:r>
              <a:rPr kumimoji="0" lang="en-US" altLang="zh-CN" sz="2800"/>
              <a:t>LR</a:t>
            </a:r>
            <a:r>
              <a:rPr kumimoji="0" lang="zh-CN" altLang="en-US" sz="2800" b="1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 b="1"/>
              <a:t>）</a:t>
            </a:r>
            <a:r>
              <a:rPr lang="zh-CN" altLang="en-US" sz="2800" b="1"/>
              <a:t>项目序列需要出现在同一个项目集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中时，</a:t>
            </a:r>
            <a:r>
              <a:rPr kumimoji="0" lang="zh-CN" altLang="en-US" sz="2800" b="1">
                <a:sym typeface="Symbol" panose="05050102010706020507" pitchFamily="18" charset="2"/>
              </a:rPr>
              <a:t>将</a:t>
            </a:r>
            <a:r>
              <a:rPr lang="zh-CN" altLang="en-US" sz="2800" b="1"/>
              <a:t>其简记为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             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,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/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/ … /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sym typeface="Symbol" panose="05050102010706020507" pitchFamily="18" charset="2"/>
              </a:rPr>
              <a:t>m</a:t>
            </a:r>
            <a:endParaRPr kumimoji="0" lang="en-US" altLang="zh-CN" sz="2800" b="1" i="1" baseline="-2500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555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4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611188" y="1412875"/>
            <a:ext cx="8243887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endParaRPr lang="en-US" altLang="zh-CN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en-US" altLang="zh-CN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类似于</a:t>
            </a:r>
            <a:r>
              <a:rPr lang="zh-CN" altLang="en-US" sz="2800"/>
              <a:t>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FSM</a:t>
            </a:r>
            <a:r>
              <a:rPr lang="zh-CN" altLang="en-US" sz="2800" b="1"/>
              <a:t>，可以在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/>
              <a:t>项目的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基础上为</a:t>
            </a:r>
            <a:r>
              <a:rPr kumimoji="0" lang="zh-CN" altLang="en-US" sz="2800" b="1"/>
              <a:t>上下文无关文法 </a:t>
            </a:r>
            <a:r>
              <a:rPr kumimoji="0" lang="en-US" altLang="zh-CN" sz="2800" i="1"/>
              <a:t>G </a:t>
            </a:r>
            <a:r>
              <a:rPr kumimoji="0" lang="zh-CN" altLang="en-US" sz="2800" b="1"/>
              <a:t>构造一个类似的有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限状态机，称为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endParaRPr lang="en-US" altLang="zh-CN" sz="10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539750" y="1243013"/>
            <a:ext cx="8424863" cy="5210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zh-CN" altLang="en-US" sz="2800" b="1">
                <a:solidFill>
                  <a:srgbClr val="800080"/>
                </a:solidFill>
              </a:rPr>
              <a:t>的状态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2">
              <a:buFontTx/>
              <a:buChar char="•"/>
            </a:pPr>
            <a:r>
              <a:rPr kumimoji="0" lang="zh-CN" altLang="en-US" i="1"/>
              <a:t> 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FSM</a:t>
            </a:r>
            <a:r>
              <a:rPr kumimoji="0" lang="en-US" altLang="zh-CN"/>
              <a:t> </a:t>
            </a:r>
            <a:r>
              <a:rPr kumimoji="0" lang="zh-CN" altLang="en-US" b="1"/>
              <a:t>的状态是 </a:t>
            </a:r>
            <a:r>
              <a:rPr kumimoji="0" lang="en-US" altLang="zh-CN">
                <a:solidFill>
                  <a:srgbClr val="800080"/>
                </a:solidFill>
              </a:rPr>
              <a:t>LR</a:t>
            </a:r>
            <a:r>
              <a:rPr kumimoji="0" lang="zh-CN" altLang="en-US">
                <a:solidFill>
                  <a:srgbClr val="800080"/>
                </a:solidFill>
              </a:rPr>
              <a:t>（</a:t>
            </a:r>
            <a:r>
              <a:rPr kumimoji="0" lang="en-US" altLang="zh-CN">
                <a:solidFill>
                  <a:srgbClr val="800080"/>
                </a:solidFill>
              </a:rPr>
              <a:t>1</a:t>
            </a:r>
            <a:r>
              <a:rPr kumimoji="0" lang="zh-CN" altLang="en-US">
                <a:solidFill>
                  <a:srgbClr val="800080"/>
                </a:solidFill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</a:rPr>
              <a:t>项目集的闭包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/>
              <a:t>  （</a:t>
            </a:r>
            <a:r>
              <a:rPr kumimoji="0" lang="en-US" altLang="en-US" i="1"/>
              <a:t>closure</a:t>
            </a:r>
            <a:r>
              <a:rPr kumimoji="0" lang="zh-CN" altLang="en-US" b="1"/>
              <a:t>）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计算</a:t>
            </a:r>
            <a:r>
              <a:rPr kumimoji="0" lang="en-US" altLang="zh-CN"/>
              <a:t>LR</a:t>
            </a:r>
            <a:r>
              <a:rPr kumimoji="0" lang="zh-CN" altLang="en-US"/>
              <a:t>（</a:t>
            </a:r>
            <a:r>
              <a:rPr kumimoji="0" lang="en-US" altLang="zh-CN"/>
              <a:t>1</a:t>
            </a:r>
            <a:r>
              <a:rPr kumimoji="0" lang="zh-CN" altLang="en-US"/>
              <a:t>）</a:t>
            </a:r>
            <a:r>
              <a:rPr kumimoji="0" lang="zh-CN" altLang="en-US" b="1"/>
              <a:t>项目集 </a:t>
            </a:r>
            <a:r>
              <a:rPr kumimoji="0" lang="en-US" altLang="zh-CN" b="1"/>
              <a:t>I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的闭包 </a:t>
            </a:r>
            <a:r>
              <a:rPr kumimoji="0" lang="en-US" altLang="zh-CN">
                <a:solidFill>
                  <a:srgbClr val="800080"/>
                </a:solidFill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楷体_GB2312" pitchFamily="49" charset="-122"/>
              </a:rPr>
              <a:t>(</a:t>
            </a:r>
            <a:r>
              <a:rPr kumimoji="0" lang="en-US" altLang="zh-CN" b="1">
                <a:solidFill>
                  <a:srgbClr val="800080"/>
                </a:solidFill>
              </a:rPr>
              <a:t>I</a:t>
            </a:r>
            <a:r>
              <a:rPr kumimoji="0" lang="en-US" altLang="zh-CN" b="1">
                <a:solidFill>
                  <a:srgbClr val="800080"/>
                </a:solidFill>
                <a:latin typeface="楷体_GB2312" pitchFamily="49" charset="-122"/>
              </a:rPr>
              <a:t>)</a:t>
            </a:r>
            <a:r>
              <a:rPr kumimoji="0" lang="zh-CN" altLang="en-US" b="1"/>
              <a:t>的算法：</a:t>
            </a:r>
            <a:endParaRPr kumimoji="0" lang="zh-CN" altLang="en-US" b="1"/>
          </a:p>
          <a:p>
            <a:pPr lvl="2">
              <a:buFontTx/>
              <a:buNone/>
            </a:pPr>
            <a:endParaRPr kumimoji="0" lang="zh-CN" altLang="en-US" sz="1000" b="1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</a:rPr>
              <a:t>   </a:t>
            </a:r>
            <a:r>
              <a:rPr kumimoji="0" lang="en-US" altLang="zh-CN" sz="2000"/>
              <a:t>function  CLOSURE</a:t>
            </a:r>
            <a:r>
              <a:rPr kumimoji="0" lang="en-US" altLang="zh-CN" sz="2000" b="1">
                <a:latin typeface="楷体_GB2312" pitchFamily="49" charset="-122"/>
              </a:rPr>
              <a:t>(</a:t>
            </a:r>
            <a:r>
              <a:rPr kumimoji="0" lang="en-US" altLang="zh-CN" sz="2000" b="1"/>
              <a:t>I</a:t>
            </a:r>
            <a:r>
              <a:rPr kumimoji="0" lang="zh-CN" altLang="en-US" sz="2000" b="1"/>
              <a:t>）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/>
              <a:t>                 </a:t>
            </a:r>
            <a:r>
              <a:rPr kumimoji="0" lang="en-US" altLang="zh-CN" sz="2000"/>
              <a:t>{</a:t>
            </a:r>
            <a:r>
              <a:rPr kumimoji="0" lang="en-US" altLang="zh-CN" sz="2000" b="1"/>
              <a:t>   J:= I;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      </a:t>
            </a:r>
            <a:r>
              <a:rPr kumimoji="0" lang="en-US" altLang="zh-CN" sz="2000"/>
              <a:t>repeat  for</a:t>
            </a:r>
            <a:r>
              <a:rPr kumimoji="0" lang="en-US" altLang="zh-CN" sz="2000" b="1"/>
              <a:t>  J </a:t>
            </a:r>
            <a:r>
              <a:rPr kumimoji="0" lang="zh-CN" altLang="en-US" sz="2000" b="1"/>
              <a:t>中的每个项目 </a:t>
            </a:r>
            <a:r>
              <a:rPr kumimoji="0" lang="en-US" altLang="zh-CN" sz="2000" b="1"/>
              <a:t>[A</a:t>
            </a:r>
            <a:r>
              <a:rPr kumimoji="0" lang="en-US" altLang="zh-CN" sz="2000" b="1">
                <a:sym typeface="Symbol" panose="05050102010706020507" pitchFamily="18" charset="2"/>
              </a:rPr>
              <a:t> </a:t>
            </a:r>
            <a:r>
              <a:rPr kumimoji="0" lang="en-US" altLang="zh-CN" sz="2000" b="1"/>
              <a:t>. B</a:t>
            </a:r>
            <a:r>
              <a:rPr kumimoji="0" lang="en-US" altLang="zh-CN" sz="2000" b="1">
                <a:sym typeface="Symbol" panose="05050102010706020507" pitchFamily="18" charset="2"/>
              </a:rPr>
              <a:t> </a:t>
            </a:r>
            <a:r>
              <a:rPr kumimoji="0" lang="zh-CN" altLang="en-US" sz="2000" b="1">
                <a:sym typeface="Symbol" panose="05050102010706020507" pitchFamily="18" charset="2"/>
              </a:rPr>
              <a:t>，</a:t>
            </a:r>
            <a:r>
              <a:rPr kumimoji="0" lang="en-US" altLang="zh-CN" sz="2000" b="1">
                <a:sym typeface="Symbol" panose="05050102010706020507" pitchFamily="18" charset="2"/>
              </a:rPr>
              <a:t>a]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和产生式 </a:t>
            </a:r>
            <a:r>
              <a:rPr kumimoji="0" lang="en-US" altLang="zh-CN" sz="2000" b="1"/>
              <a:t>B</a:t>
            </a:r>
            <a:r>
              <a:rPr kumimoji="0" lang="en-US" altLang="zh-CN" sz="2000" b="1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 </a:t>
            </a:r>
            <a:r>
              <a:rPr kumimoji="0" lang="en-US" altLang="zh-CN" sz="2000" b="1">
                <a:sym typeface="Symbol" panose="05050102010706020507" pitchFamily="18" charset="2"/>
              </a:rPr>
              <a:t></a:t>
            </a:r>
            <a:r>
              <a:rPr kumimoji="0" lang="en-US" altLang="zh-CN" sz="2000" b="1"/>
              <a:t> 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                  </a:t>
            </a:r>
            <a:r>
              <a:rPr kumimoji="0" lang="en-US" altLang="zh-CN" sz="2000"/>
              <a:t>do </a:t>
            </a:r>
            <a:r>
              <a:rPr kumimoji="0" lang="zh-CN" altLang="en-US" sz="2000" b="1"/>
              <a:t>将所有形如 </a:t>
            </a:r>
            <a:r>
              <a:rPr kumimoji="0" lang="en-US" altLang="zh-CN" sz="2000" b="1"/>
              <a:t>[B</a:t>
            </a:r>
            <a:r>
              <a:rPr kumimoji="0" lang="en-US" altLang="zh-CN" sz="2000" b="1">
                <a:sym typeface="Symbol" panose="05050102010706020507" pitchFamily="18" charset="2"/>
              </a:rPr>
              <a:t></a:t>
            </a:r>
            <a:r>
              <a:rPr kumimoji="0" lang="en-US" altLang="zh-CN" sz="2000" b="1"/>
              <a:t> .</a:t>
            </a:r>
            <a:r>
              <a:rPr kumimoji="0" lang="en-US" altLang="zh-CN" sz="2000" b="1">
                <a:sym typeface="Symbol" panose="05050102010706020507" pitchFamily="18" charset="2"/>
              </a:rPr>
              <a:t> , b]</a:t>
            </a:r>
            <a:r>
              <a:rPr kumimoji="0" lang="en-US" altLang="zh-CN" sz="2000" b="1"/>
              <a:t>  </a:t>
            </a:r>
            <a:r>
              <a:rPr kumimoji="0" lang="zh-CN" altLang="en-US" sz="2000" b="1"/>
              <a:t>的项目加到 </a:t>
            </a:r>
            <a:r>
              <a:rPr kumimoji="0" lang="en-US" altLang="zh-CN" sz="2000" b="1"/>
              <a:t>J </a:t>
            </a:r>
            <a:r>
              <a:rPr kumimoji="0" lang="zh-CN" altLang="en-US" sz="2000" b="1"/>
              <a:t>中</a:t>
            </a:r>
            <a:r>
              <a:rPr kumimoji="0" lang="en-US" altLang="zh-CN" sz="2000" b="1"/>
              <a:t>, </a:t>
            </a:r>
            <a:r>
              <a:rPr kumimoji="0" lang="zh-CN" altLang="en-US" sz="2000" b="1"/>
              <a:t>这里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/>
              <a:t>                                        </a:t>
            </a:r>
            <a:r>
              <a:rPr kumimoji="0" lang="en-US" altLang="zh-CN" sz="2000" b="1">
                <a:sym typeface="Symbol" panose="05050102010706020507" pitchFamily="18" charset="2"/>
              </a:rPr>
              <a:t>b</a:t>
            </a:r>
            <a:r>
              <a:rPr kumimoji="0" lang="en-US" altLang="zh-CN" sz="2000" b="1"/>
              <a:t> </a:t>
            </a:r>
            <a:r>
              <a:rPr kumimoji="0" lang="en-US" altLang="zh-CN" sz="2000" b="1">
                <a:sym typeface="Symbol" panose="05050102010706020507" pitchFamily="18" charset="2"/>
              </a:rPr>
              <a:t> </a:t>
            </a:r>
            <a:r>
              <a:rPr lang="en-US" altLang="zh-CN" sz="2000" b="1"/>
              <a:t>First</a:t>
            </a:r>
            <a:r>
              <a:rPr lang="zh-CN" altLang="en-US" sz="2000" b="1">
                <a:sym typeface="Symbol" panose="05050102010706020507" pitchFamily="18" charset="2"/>
              </a:rPr>
              <a:t>（</a:t>
            </a:r>
            <a:r>
              <a:rPr kumimoji="0" lang="zh-CN" altLang="en-US" sz="2000" b="1">
                <a:sym typeface="Symbol" panose="05050102010706020507" pitchFamily="18" charset="2"/>
              </a:rPr>
              <a:t></a:t>
            </a:r>
            <a:r>
              <a:rPr kumimoji="0" lang="en-US" altLang="zh-CN" sz="2000" b="1">
                <a:sym typeface="Symbol" panose="05050102010706020507" pitchFamily="18" charset="2"/>
              </a:rPr>
              <a:t>a</a:t>
            </a:r>
            <a:r>
              <a:rPr lang="zh-CN" altLang="en-US" sz="2000" b="1">
                <a:sym typeface="Symbol" panose="05050102010706020507" pitchFamily="18" charset="2"/>
              </a:rPr>
              <a:t>）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/>
              <a:t>                      </a:t>
            </a:r>
            <a:r>
              <a:rPr kumimoji="0" lang="en-US" altLang="zh-CN" sz="2000"/>
              <a:t>until</a:t>
            </a:r>
            <a:r>
              <a:rPr kumimoji="0" lang="en-US" altLang="zh-CN" sz="2000" b="1"/>
              <a:t>   </a:t>
            </a:r>
            <a:r>
              <a:rPr kumimoji="0" lang="zh-CN" altLang="en-US" sz="2000" b="1"/>
              <a:t>上一次循环不再有新项目加到 </a:t>
            </a:r>
            <a:r>
              <a:rPr kumimoji="0" lang="en-US" altLang="zh-CN" sz="2000" b="1"/>
              <a:t>J </a:t>
            </a:r>
            <a:r>
              <a:rPr kumimoji="0" lang="zh-CN" altLang="en-US" sz="2000" b="1"/>
              <a:t>中</a:t>
            </a:r>
            <a:endParaRPr kumimoji="0"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/>
              <a:t>                      </a:t>
            </a:r>
            <a:r>
              <a:rPr kumimoji="0" lang="en-US" altLang="zh-CN" sz="2000"/>
              <a:t>return</a:t>
            </a:r>
            <a:r>
              <a:rPr kumimoji="0" lang="en-US" altLang="zh-CN" sz="2000" b="1"/>
              <a:t>  J</a:t>
            </a:r>
            <a:endParaRPr kumimoji="0" lang="en-US" altLang="zh-CN" sz="2000" b="1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/>
              <a:t>                </a:t>
            </a:r>
            <a:r>
              <a:rPr kumimoji="0" lang="en-US" altLang="zh-CN" sz="2000"/>
              <a:t>};</a:t>
            </a:r>
            <a:endParaRPr kumimoji="0" lang="en-US" altLang="zh-CN" sz="2000"/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468313" y="1243013"/>
            <a:ext cx="8497887" cy="2193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zh-CN" altLang="en-US" sz="2800" b="1">
                <a:solidFill>
                  <a:srgbClr val="800080"/>
                </a:solidFill>
              </a:rPr>
              <a:t>的初态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   设文法 </a:t>
            </a:r>
            <a:r>
              <a:rPr lang="en-US" altLang="zh-CN" i="1"/>
              <a:t>G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lang="en-US" altLang="zh-CN" b="1"/>
              <a:t> </a:t>
            </a:r>
            <a:r>
              <a:rPr lang="zh-CN" altLang="en-US" b="1"/>
              <a:t>的增广文法为</a:t>
            </a:r>
            <a:r>
              <a:rPr kumimoji="0" lang="zh-CN" altLang="en-US" b="1">
                <a:solidFill>
                  <a:srgbClr val="800080"/>
                </a:solidFill>
              </a:rPr>
              <a:t>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S’</a:t>
            </a:r>
            <a:r>
              <a:rPr lang="en-US" altLang="zh-CN"/>
              <a:t>], </a:t>
            </a:r>
            <a:r>
              <a:rPr lang="zh-CN" altLang="en-US" b="1"/>
              <a:t>则 </a:t>
            </a:r>
            <a:r>
              <a:rPr lang="en-US" altLang="zh-CN" i="1"/>
              <a:t>G’</a:t>
            </a:r>
            <a:r>
              <a:rPr lang="zh-CN" altLang="en-US" b="1"/>
              <a:t>的 </a:t>
            </a:r>
            <a:r>
              <a:rPr lang="en-US" altLang="zh-CN">
                <a:solidFill>
                  <a:srgbClr val="800080"/>
                </a:solidFill>
              </a:rPr>
              <a:t>LR</a:t>
            </a:r>
            <a:r>
              <a:rPr lang="zh-CN" altLang="en-US">
                <a:solidFill>
                  <a:srgbClr val="800080"/>
                </a:solidFill>
              </a:rPr>
              <a:t>（</a:t>
            </a:r>
            <a:r>
              <a:rPr lang="en-US" altLang="zh-CN">
                <a:solidFill>
                  <a:srgbClr val="800080"/>
                </a:solidFill>
              </a:rPr>
              <a:t>1</a:t>
            </a:r>
            <a:r>
              <a:rPr lang="zh-CN" altLang="en-US">
                <a:solidFill>
                  <a:srgbClr val="800080"/>
                </a:solidFill>
              </a:rPr>
              <a:t>）</a:t>
            </a:r>
            <a:r>
              <a:rPr lang="en-US" altLang="zh-CN">
                <a:solidFill>
                  <a:srgbClr val="800080"/>
                </a:solidFill>
              </a:rPr>
              <a:t>FSM</a:t>
            </a:r>
            <a:endParaRPr lang="en-US" altLang="zh-CN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   </a:t>
            </a:r>
            <a:r>
              <a:rPr lang="zh-CN" altLang="en-US" b="1"/>
              <a:t>的初态       </a:t>
            </a:r>
            <a:r>
              <a:rPr lang="en-US" altLang="zh-CN" b="1">
                <a:solidFill>
                  <a:srgbClr val="800080"/>
                </a:solidFill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</a:rPr>
              <a:t>0</a:t>
            </a:r>
            <a:r>
              <a:rPr lang="en-US" altLang="zh-CN" b="1">
                <a:solidFill>
                  <a:srgbClr val="800080"/>
                </a:solidFill>
              </a:rPr>
              <a:t> = </a:t>
            </a:r>
            <a:r>
              <a:rPr kumimoji="0" lang="en-US" altLang="zh-CN">
                <a:solidFill>
                  <a:srgbClr val="800080"/>
                </a:solidFill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</a:rPr>
              <a:t>( { [S’</a:t>
            </a:r>
            <a:r>
              <a:rPr kumimoji="0" lang="en-US" altLang="zh-CN" b="1">
                <a:solidFill>
                  <a:srgbClr val="800080"/>
                </a:solidFill>
                <a:sym typeface="Symbol" panose="05050102010706020507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</a:rPr>
              <a:t>S</a:t>
            </a:r>
            <a:r>
              <a:rPr kumimoji="0" lang="zh-CN" altLang="en-US" b="1">
                <a:solidFill>
                  <a:srgbClr val="800080"/>
                </a:solidFill>
              </a:rPr>
              <a:t>，</a:t>
            </a:r>
            <a:r>
              <a:rPr kumimoji="0" lang="en-US" altLang="zh-CN" b="1">
                <a:solidFill>
                  <a:srgbClr val="800080"/>
                </a:solidFill>
              </a:rPr>
              <a:t>#] } )</a:t>
            </a:r>
            <a:endParaRPr kumimoji="0" lang="en-US" altLang="zh-CN" b="1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755650" y="3500438"/>
            <a:ext cx="5545138" cy="277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例 </a:t>
            </a:r>
            <a:r>
              <a:rPr lang="zh-CN" altLang="en-US" b="1"/>
              <a:t>设右边文法</a:t>
            </a:r>
            <a:r>
              <a:rPr kumimoji="0" lang="en-US" altLang="zh-CN" i="1">
                <a:sym typeface="Symbol" panose="05050102010706020507" pitchFamily="18" charset="2"/>
              </a:rPr>
              <a:t>G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kumimoji="0" lang="zh-CN" altLang="en-US" b="1">
                <a:sym typeface="Symbol" panose="05050102010706020507" pitchFamily="18" charset="2"/>
              </a:rPr>
              <a:t>的增广文法为</a:t>
            </a:r>
            <a:endParaRPr kumimoji="0" lang="zh-CN" altLang="en-US" b="1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>
                <a:sym typeface="Symbol" panose="05050102010706020507" pitchFamily="18" charset="2"/>
              </a:rPr>
              <a:t>     </a:t>
            </a:r>
            <a:r>
              <a:rPr lang="zh-CN" altLang="en-US" i="1"/>
              <a:t>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>
                <a:sym typeface="Symbol" panose="05050102010706020507" pitchFamily="18" charset="2"/>
              </a:rPr>
              <a:t>，</a:t>
            </a:r>
            <a:r>
              <a:rPr kumimoji="0" lang="zh-CN" altLang="en-US" b="1">
                <a:sym typeface="Symbol" panose="05050102010706020507" pitchFamily="18" charset="2"/>
              </a:rPr>
              <a:t>其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FSM </a:t>
            </a:r>
            <a:r>
              <a:rPr lang="zh-CN" altLang="en-US" b="1"/>
              <a:t>的初态</a:t>
            </a:r>
            <a:endParaRPr lang="zh-CN" altLang="en-US" sz="2800" b="1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</a:rPr>
              <a:t>     </a:t>
            </a:r>
            <a:r>
              <a:rPr lang="en-US" altLang="zh-CN" b="1"/>
              <a:t>I</a:t>
            </a:r>
            <a:r>
              <a:rPr lang="en-US" altLang="zh-CN" b="1" baseline="-25000"/>
              <a:t>0</a:t>
            </a:r>
            <a:r>
              <a:rPr lang="en-US" altLang="zh-CN"/>
              <a:t> :     </a:t>
            </a:r>
            <a:r>
              <a:rPr lang="en-US" altLang="zh-CN" i="1"/>
              <a:t>S</a:t>
            </a:r>
            <a:r>
              <a:rPr kumimoji="0" lang="en-US" altLang="zh-CN" i="1"/>
              <a:t>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kumimoji="0" lang="en-US" altLang="zh-CN" i="1"/>
              <a:t>E </a:t>
            </a:r>
            <a:r>
              <a:rPr kumimoji="0" lang="zh-CN" altLang="en-US" b="1" i="1">
                <a:solidFill>
                  <a:srgbClr val="993366"/>
                </a:solidFill>
              </a:rPr>
              <a:t>，</a:t>
            </a:r>
            <a:r>
              <a:rPr kumimoji="0" lang="en-US" altLang="zh-CN" i="1"/>
              <a:t>#</a:t>
            </a:r>
            <a:endParaRPr kumimoji="0" lang="en-US" altLang="zh-CN" i="1"/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i="1"/>
              <a:t>               E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(L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 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i="1"/>
              <a:t>               E </a:t>
            </a:r>
            <a:r>
              <a:rPr kumimoji="0"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zh-CN" altLang="en-US" b="1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           F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</a:t>
            </a:r>
            <a:r>
              <a:rPr lang="en-US" altLang="zh-CN" i="1">
                <a:sym typeface="Symbol" panose="05050102010706020507" pitchFamily="18" charset="2"/>
              </a:rPr>
              <a:t>( F ) </a:t>
            </a:r>
            <a:r>
              <a:rPr lang="zh-CN" altLang="en-US" b="1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 i="1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kumimoji="0" lang="en-US" altLang="zh-CN" b="1">
                <a:sym typeface="Symbol" panose="05050102010706020507" pitchFamily="18" charset="2"/>
              </a:rPr>
              <a:t>. </a:t>
            </a:r>
            <a:r>
              <a:rPr lang="en-US" altLang="zh-CN" i="1">
                <a:sym typeface="Symbol" panose="05050102010706020507" pitchFamily="18" charset="2"/>
              </a:rPr>
              <a:t>d </a:t>
            </a:r>
            <a:r>
              <a:rPr lang="zh-CN" altLang="en-US" b="1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6443663" y="3500438"/>
            <a:ext cx="2447925" cy="2770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(L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 )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(2) 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F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(3)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(4)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(5)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anose="05050102010706020507" pitchFamily="18" charset="2"/>
              </a:rPr>
              <a:t> ( F )</a:t>
            </a:r>
            <a:endParaRPr lang="en-US" altLang="zh-CN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(6)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d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9" grpId="0" autoUpdateAnimBg="0"/>
      <p:bldP spid="54478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539750" y="1628775"/>
            <a:ext cx="8424863" cy="3565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r>
              <a:rPr lang="zh-CN" altLang="en-US" sz="2800" b="1">
                <a:solidFill>
                  <a:srgbClr val="800080"/>
                </a:solidFill>
              </a:rPr>
              <a:t>的状态转移函数</a:t>
            </a:r>
            <a:endParaRPr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                  </a:t>
            </a:r>
            <a:r>
              <a:rPr kumimoji="0" lang="en-US" altLang="zh-CN" b="1">
                <a:solidFill>
                  <a:srgbClr val="800080"/>
                </a:solidFill>
              </a:rPr>
              <a:t>GO (I,X) = CLOSURE(J)</a:t>
            </a:r>
            <a:endParaRPr kumimoji="0" lang="en-US" altLang="zh-CN" b="1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b="1"/>
              <a:t>   </a:t>
            </a:r>
            <a:r>
              <a:rPr kumimoji="0" lang="zh-CN" altLang="en-US" b="1"/>
              <a:t>其中，</a:t>
            </a:r>
            <a:r>
              <a:rPr kumimoji="0" lang="en-US" altLang="zh-CN" b="1"/>
              <a:t>I</a:t>
            </a:r>
            <a:r>
              <a:rPr kumimoji="0" lang="zh-CN" altLang="en-US" b="1"/>
              <a:t>为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FSM</a:t>
            </a:r>
            <a:r>
              <a:rPr lang="zh-CN" altLang="en-US" b="1"/>
              <a:t>的状态（闭包的</a:t>
            </a:r>
            <a:r>
              <a:rPr kumimoji="0" lang="zh-CN" altLang="en-US" b="1"/>
              <a:t>项目集），</a:t>
            </a:r>
            <a:r>
              <a:rPr kumimoji="0" lang="en-US" altLang="zh-CN" b="1"/>
              <a:t>X </a:t>
            </a:r>
            <a:r>
              <a:rPr kumimoji="0" lang="zh-CN" altLang="en-US" b="1"/>
              <a:t>为</a:t>
            </a:r>
            <a:endParaRPr kumimoji="0" lang="zh-CN" altLang="en-US" b="1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/>
              <a:t>   文法符号，</a:t>
            </a:r>
            <a:r>
              <a:rPr kumimoji="0" lang="en-US" altLang="zh-CN" b="1"/>
              <a:t>J={</a:t>
            </a:r>
            <a:r>
              <a:rPr kumimoji="0" lang="en-US" altLang="zh-CN"/>
              <a:t> [</a:t>
            </a:r>
            <a:r>
              <a:rPr kumimoji="0" lang="en-US" altLang="zh-CN" b="1"/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</a:t>
            </a:r>
            <a:r>
              <a:rPr kumimoji="0" lang="en-US" altLang="zh-CN" b="1"/>
              <a:t>X . </a:t>
            </a:r>
            <a:r>
              <a:rPr kumimoji="0" lang="en-US" altLang="zh-CN" b="1">
                <a:sym typeface="Symbol" panose="05050102010706020507" pitchFamily="18" charset="2"/>
              </a:rPr>
              <a:t> , a</a:t>
            </a:r>
            <a:r>
              <a:rPr kumimoji="0" lang="en-US" altLang="zh-CN">
                <a:sym typeface="Symbol" panose="05050102010706020507" pitchFamily="18" charset="2"/>
              </a:rPr>
              <a:t>] </a:t>
            </a:r>
            <a:r>
              <a:rPr kumimoji="0" lang="en-US" altLang="zh-CN" b="1"/>
              <a:t> </a:t>
            </a:r>
            <a:r>
              <a:rPr lang="en-US" altLang="zh-CN">
                <a:sym typeface="Symbol" panose="05050102010706020507" pitchFamily="18" charset="2"/>
              </a:rPr>
              <a:t></a:t>
            </a:r>
            <a:r>
              <a:rPr kumimoji="0" lang="en-US" altLang="zh-CN"/>
              <a:t>  [</a:t>
            </a:r>
            <a:r>
              <a:rPr kumimoji="0" lang="en-US" altLang="zh-CN" b="1"/>
              <a:t>A</a:t>
            </a:r>
            <a:r>
              <a:rPr kumimoji="0" lang="en-US" altLang="zh-CN" b="1">
                <a:sym typeface="Symbol" panose="05050102010706020507" pitchFamily="18" charset="2"/>
              </a:rPr>
              <a:t> </a:t>
            </a:r>
            <a:r>
              <a:rPr kumimoji="0" lang="en-US" altLang="zh-CN" b="1"/>
              <a:t>. X</a:t>
            </a:r>
            <a:r>
              <a:rPr kumimoji="0" lang="en-US" altLang="zh-CN" b="1">
                <a:sym typeface="Symbol" panose="05050102010706020507" pitchFamily="18" charset="2"/>
              </a:rPr>
              <a:t> , a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kumimoji="0" lang="en-US" altLang="zh-CN" b="1"/>
              <a:t> </a:t>
            </a:r>
            <a:r>
              <a:rPr kumimoji="0" lang="en-US" altLang="zh-CN" b="1">
                <a:sym typeface="Symbol" panose="05050102010706020507" pitchFamily="18" charset="2"/>
              </a:rPr>
              <a:t> I</a:t>
            </a:r>
            <a:r>
              <a:rPr kumimoji="0" lang="en-US" altLang="zh-CN" b="1"/>
              <a:t>}</a:t>
            </a:r>
            <a:endParaRPr kumimoji="0" lang="en-US" altLang="zh-CN" b="1"/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zh-CN" sz="2800"/>
              <a:t> </a:t>
            </a:r>
            <a:r>
              <a:rPr lang="zh-CN" altLang="en-US" sz="2800" b="1"/>
              <a:t>从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FSM </a:t>
            </a:r>
            <a:r>
              <a:rPr lang="zh-CN" altLang="en-US" sz="2800" b="1"/>
              <a:t>的初态出发，应用上述转移函</a:t>
            </a:r>
            <a:endParaRPr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/>
              <a:t>   数，可逐步构造出完整的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FSM</a:t>
            </a:r>
            <a:endParaRPr kumimoji="0" lang="en-US" altLang="zh-CN" b="1">
              <a:solidFill>
                <a:srgbClr val="800080"/>
              </a:solidFill>
            </a:endParaRPr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611188" y="1412875"/>
            <a:ext cx="8424862" cy="4570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>
                <a:solidFill>
                  <a:srgbClr val="800080"/>
                </a:solidFill>
              </a:rPr>
              <a:t>FSM</a:t>
            </a:r>
            <a:r>
              <a:rPr lang="zh-CN" altLang="en-US" sz="3200" b="1">
                <a:solidFill>
                  <a:srgbClr val="800080"/>
                </a:solidFill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计算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项目集规范族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</a:t>
            </a:r>
            <a:r>
              <a:rPr lang="zh-CN" altLang="en-US" b="1"/>
              <a:t>设文法 </a:t>
            </a:r>
            <a:r>
              <a:rPr lang="en-US" altLang="zh-CN" i="1"/>
              <a:t>G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lang="en-US" altLang="zh-CN" b="1"/>
              <a:t> </a:t>
            </a:r>
            <a:r>
              <a:rPr lang="zh-CN" altLang="en-US" b="1"/>
              <a:t>的增广文法为</a:t>
            </a:r>
            <a:r>
              <a:rPr kumimoji="0" lang="zh-CN" altLang="en-US" b="1"/>
              <a:t> 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S’</a:t>
            </a:r>
            <a:r>
              <a:rPr lang="en-US" altLang="zh-CN"/>
              <a:t>], </a:t>
            </a:r>
            <a:r>
              <a:rPr lang="zh-CN" altLang="en-US" b="1"/>
              <a:t>则 </a:t>
            </a:r>
            <a:r>
              <a:rPr lang="en-US" altLang="zh-CN" i="1"/>
              <a:t>G’ </a:t>
            </a:r>
            <a:r>
              <a:rPr lang="zh-CN" altLang="en-US" b="1"/>
              <a:t>的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项目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/>
              <a:t>   集规范族 </a:t>
            </a:r>
            <a:r>
              <a:rPr lang="en-US" altLang="zh-CN" b="1"/>
              <a:t>C</a:t>
            </a:r>
            <a:r>
              <a:rPr lang="en-US" altLang="zh-CN"/>
              <a:t> </a:t>
            </a:r>
            <a:r>
              <a:rPr lang="zh-CN" altLang="en-US" b="1"/>
              <a:t>可由如下算法计算：</a:t>
            </a:r>
            <a:endParaRPr lang="zh-CN" altLang="en-US" b="1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        </a:t>
            </a:r>
            <a:r>
              <a:rPr lang="en-US" altLang="zh-CN" b="1"/>
              <a:t>C</a:t>
            </a:r>
            <a:r>
              <a:rPr lang="en-US" altLang="zh-CN"/>
              <a:t>:= { CLOSURE ( { [S’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r>
              <a:rPr lang="en-US" altLang="zh-CN"/>
              <a:t>S, #] } ) }</a:t>
            </a:r>
            <a:endParaRPr lang="en-US" altLang="zh-CN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/>
              <a:t>           </a:t>
            </a:r>
            <a:r>
              <a:rPr lang="en-US" altLang="zh-CN"/>
              <a:t>Repeat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For </a:t>
            </a:r>
            <a:r>
              <a:rPr lang="en-US" altLang="zh-CN" b="1"/>
              <a:t>C</a:t>
            </a:r>
            <a:r>
              <a:rPr lang="en-US" altLang="zh-CN"/>
              <a:t> </a:t>
            </a:r>
            <a:r>
              <a:rPr lang="zh-CN" altLang="en-US" b="1"/>
              <a:t>中每一项目集 </a:t>
            </a:r>
            <a:r>
              <a:rPr lang="en-US" altLang="zh-CN" b="1"/>
              <a:t>I </a:t>
            </a:r>
            <a:r>
              <a:rPr lang="zh-CN" altLang="en-US" b="1"/>
              <a:t>和每一文法符号</a:t>
            </a:r>
            <a:r>
              <a:rPr lang="en-US" altLang="zh-CN" b="1"/>
              <a:t>X</a:t>
            </a:r>
            <a:r>
              <a:rPr lang="en-US" altLang="zh-CN"/>
              <a:t>  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Do  if   </a:t>
            </a:r>
            <a:r>
              <a:rPr lang="en-US" altLang="zh-CN" b="1"/>
              <a:t>GO(I,X) </a:t>
            </a:r>
            <a:r>
              <a:rPr lang="zh-CN" altLang="en-US" b="1"/>
              <a:t>非空且不属于 </a:t>
            </a:r>
            <a:r>
              <a:rPr lang="en-US" altLang="zh-CN" b="1"/>
              <a:t>C</a:t>
            </a:r>
            <a:endParaRPr lang="en-US" altLang="zh-CN" b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            Then   </a:t>
            </a:r>
            <a:r>
              <a:rPr lang="zh-CN" altLang="en-US" b="1"/>
              <a:t>把 </a:t>
            </a:r>
            <a:r>
              <a:rPr lang="en-US" altLang="zh-CN" b="1"/>
              <a:t>GO(I,X) </a:t>
            </a:r>
            <a:r>
              <a:rPr lang="zh-CN" altLang="en-US" b="1"/>
              <a:t>放入 </a:t>
            </a:r>
            <a:r>
              <a:rPr lang="en-US" altLang="zh-CN" b="1"/>
              <a:t>C</a:t>
            </a:r>
            <a:r>
              <a:rPr lang="en-US" altLang="zh-CN"/>
              <a:t> </a:t>
            </a:r>
            <a:r>
              <a:rPr lang="zh-CN" altLang="en-US" b="1"/>
              <a:t>中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        </a:t>
            </a:r>
            <a:r>
              <a:rPr lang="en-US" altLang="zh-CN"/>
              <a:t>Until  </a:t>
            </a:r>
            <a:r>
              <a:rPr lang="en-US" altLang="zh-CN" b="1"/>
              <a:t>C </a:t>
            </a:r>
            <a:r>
              <a:rPr lang="zh-CN" altLang="en-US" b="1"/>
              <a:t>不再增大</a:t>
            </a:r>
            <a:endParaRPr lang="zh-CN" altLang="en-US" b="1"/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107504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611188" y="1196975"/>
            <a:ext cx="6192837" cy="1096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LR</a:t>
            </a:r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FSM</a:t>
            </a:r>
            <a:r>
              <a:rPr lang="zh-CN" altLang="en-US" sz="3200" b="1"/>
              <a:t>的构造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lang="zh-CN" altLang="en-US" b="1"/>
              <a:t>构造增广文法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的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FSM</a:t>
            </a:r>
            <a:endParaRPr lang="en-US" altLang="zh-CN"/>
          </a:p>
        </p:txBody>
      </p:sp>
      <p:sp>
        <p:nvSpPr>
          <p:cNvPr id="539668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682625" y="2441575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1330325" y="4852988"/>
            <a:ext cx="15859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71" name="Text Box 23"/>
          <p:cNvSpPr txBox="1">
            <a:spLocks noChangeArrowheads="1"/>
          </p:cNvSpPr>
          <p:nvPr/>
        </p:nvSpPr>
        <p:spPr bwMode="auto">
          <a:xfrm>
            <a:off x="611188" y="60039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>
            <a:off x="2554288" y="326866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73" name="Rectangle 25"/>
          <p:cNvSpPr>
            <a:spLocks noChangeArrowheads="1"/>
          </p:cNvSpPr>
          <p:nvPr/>
        </p:nvSpPr>
        <p:spPr bwMode="auto">
          <a:xfrm>
            <a:off x="20526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2052638" y="3932238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3059113" y="2482850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580063" y="27765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971550" y="5373688"/>
            <a:ext cx="15128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059113" y="5734050"/>
            <a:ext cx="1655762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148263" y="50101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 flipH="1">
            <a:off x="1187450" y="3933825"/>
            <a:ext cx="1588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11890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2627313" y="29019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57238" y="3933825"/>
            <a:ext cx="0" cy="20129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88" name="Rectangle 40"/>
          <p:cNvSpPr>
            <a:spLocks noChangeArrowheads="1"/>
          </p:cNvSpPr>
          <p:nvPr/>
        </p:nvSpPr>
        <p:spPr bwMode="auto">
          <a:xfrm>
            <a:off x="684213" y="41259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>
            <a:off x="5003800" y="300355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90" name="Rectangle 42"/>
          <p:cNvSpPr>
            <a:spLocks noChangeArrowheads="1"/>
          </p:cNvSpPr>
          <p:nvPr/>
        </p:nvSpPr>
        <p:spPr bwMode="auto">
          <a:xfrm>
            <a:off x="50768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92" name="Line 44"/>
          <p:cNvSpPr>
            <a:spLocks noChangeShapeType="1"/>
          </p:cNvSpPr>
          <p:nvPr/>
        </p:nvSpPr>
        <p:spPr bwMode="auto">
          <a:xfrm>
            <a:off x="5003800" y="362902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93" name="Rectangle 45"/>
          <p:cNvSpPr>
            <a:spLocks noChangeArrowheads="1"/>
          </p:cNvSpPr>
          <p:nvPr/>
        </p:nvSpPr>
        <p:spPr bwMode="auto">
          <a:xfrm>
            <a:off x="5075238" y="33337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94" name="Line 46"/>
          <p:cNvSpPr>
            <a:spLocks noChangeShapeType="1"/>
          </p:cNvSpPr>
          <p:nvPr/>
        </p:nvSpPr>
        <p:spPr bwMode="auto">
          <a:xfrm>
            <a:off x="5003800" y="4437063"/>
            <a:ext cx="1008063" cy="5762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95" name="Rectangle 47"/>
          <p:cNvSpPr>
            <a:spLocks noChangeArrowheads="1"/>
          </p:cNvSpPr>
          <p:nvPr/>
        </p:nvSpPr>
        <p:spPr bwMode="auto">
          <a:xfrm>
            <a:off x="5435600" y="44307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696" name="Line 48"/>
          <p:cNvSpPr>
            <a:spLocks noChangeShapeType="1"/>
          </p:cNvSpPr>
          <p:nvPr/>
        </p:nvSpPr>
        <p:spPr bwMode="auto">
          <a:xfrm flipH="1" flipV="1">
            <a:off x="3779838" y="4797425"/>
            <a:ext cx="0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97" name="Rectangle 49"/>
          <p:cNvSpPr>
            <a:spLocks noChangeArrowheads="1"/>
          </p:cNvSpPr>
          <p:nvPr/>
        </p:nvSpPr>
        <p:spPr bwMode="auto">
          <a:xfrm>
            <a:off x="3778250" y="50800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710" name="Line 62"/>
          <p:cNvSpPr>
            <a:spLocks noChangeShapeType="1"/>
          </p:cNvSpPr>
          <p:nvPr/>
        </p:nvSpPr>
        <p:spPr bwMode="auto">
          <a:xfrm flipH="1" flipV="1">
            <a:off x="5003800" y="4214813"/>
            <a:ext cx="23050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711" name="Rectangle 63"/>
          <p:cNvSpPr>
            <a:spLocks noChangeArrowheads="1"/>
          </p:cNvSpPr>
          <p:nvPr/>
        </p:nvSpPr>
        <p:spPr bwMode="auto">
          <a:xfrm>
            <a:off x="51482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712" name="Text Box 64"/>
          <p:cNvSpPr txBox="1">
            <a:spLocks noChangeArrowheads="1"/>
          </p:cNvSpPr>
          <p:nvPr/>
        </p:nvSpPr>
        <p:spPr bwMode="auto">
          <a:xfrm>
            <a:off x="5580063" y="34131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713" name="Text Box 65"/>
          <p:cNvSpPr txBox="1">
            <a:spLocks noChangeArrowheads="1"/>
          </p:cNvSpPr>
          <p:nvPr/>
        </p:nvSpPr>
        <p:spPr bwMode="auto">
          <a:xfrm>
            <a:off x="7308850" y="3808413"/>
            <a:ext cx="1511300" cy="25733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39714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5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6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7" name="AutoShape 6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8" name="Text Box 70"/>
          <p:cNvSpPr txBox="1">
            <a:spLocks noChangeArrowheads="1"/>
          </p:cNvSpPr>
          <p:nvPr/>
        </p:nvSpPr>
        <p:spPr bwMode="auto">
          <a:xfrm>
            <a:off x="5219700" y="600551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719" name="Line 71"/>
          <p:cNvSpPr>
            <a:spLocks noChangeShapeType="1"/>
          </p:cNvSpPr>
          <p:nvPr/>
        </p:nvSpPr>
        <p:spPr bwMode="auto">
          <a:xfrm>
            <a:off x="4714875" y="6237288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720" name="Rectangle 72"/>
          <p:cNvSpPr>
            <a:spLocks noChangeArrowheads="1"/>
          </p:cNvSpPr>
          <p:nvPr/>
        </p:nvSpPr>
        <p:spPr bwMode="auto">
          <a:xfrm>
            <a:off x="4787900" y="58705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3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3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9" grpId="0" animBg="1"/>
      <p:bldP spid="539670" grpId="0" animBg="1"/>
      <p:bldP spid="539672" grpId="0" animBg="1"/>
      <p:bldP spid="539673" grpId="0"/>
      <p:bldP spid="539678" grpId="0" animBg="1"/>
      <p:bldP spid="539680" grpId="0" animBg="1"/>
      <p:bldP spid="539681" grpId="0" animBg="1"/>
      <p:bldP spid="539682" grpId="0" animBg="1"/>
      <p:bldP spid="539683" grpId="0" animBg="1"/>
      <p:bldP spid="539684" grpId="0" animBg="1"/>
      <p:bldP spid="539685" grpId="0"/>
      <p:bldP spid="539686" grpId="0"/>
      <p:bldP spid="539687" grpId="0" animBg="1"/>
      <p:bldP spid="539689" grpId="0" animBg="1"/>
      <p:bldP spid="539690" grpId="0"/>
      <p:bldP spid="539692" grpId="0" animBg="1"/>
      <p:bldP spid="539693" grpId="0"/>
      <p:bldP spid="539694" grpId="0" animBg="1"/>
      <p:bldP spid="539695" grpId="0"/>
      <p:bldP spid="539696" grpId="0" animBg="1"/>
      <p:bldP spid="539697" grpId="0"/>
      <p:bldP spid="539710" grpId="0" animBg="1"/>
      <p:bldP spid="539711" grpId="0"/>
      <p:bldP spid="539712" grpId="0" animBg="1"/>
      <p:bldP spid="539713" grpId="0" animBg="1"/>
      <p:bldP spid="539718" grpId="0" animBg="1"/>
      <p:bldP spid="539719" grpId="0" animBg="1"/>
      <p:bldP spid="539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25" name="Rectangle 53"/>
          <p:cNvSpPr>
            <a:spLocks noChangeArrowheads="1"/>
          </p:cNvSpPr>
          <p:nvPr/>
        </p:nvSpPr>
        <p:spPr bwMode="auto">
          <a:xfrm>
            <a:off x="36785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611188" y="1108075"/>
            <a:ext cx="6192837" cy="1096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LR</a:t>
            </a:r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FSM</a:t>
            </a:r>
            <a:r>
              <a:rPr lang="zh-CN" altLang="en-US" sz="3200" b="1"/>
              <a:t>的构造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lang="zh-CN" altLang="en-US" b="1"/>
              <a:t>构造增广文法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的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FSM</a:t>
            </a:r>
            <a:endParaRPr lang="en-US" altLang="zh-CN"/>
          </a:p>
        </p:txBody>
      </p:sp>
      <p:sp>
        <p:nvSpPr>
          <p:cNvPr id="540729" name="Text Box 57"/>
          <p:cNvSpPr txBox="1">
            <a:spLocks noChangeArrowheads="1"/>
          </p:cNvSpPr>
          <p:nvPr/>
        </p:nvSpPr>
        <p:spPr bwMode="auto">
          <a:xfrm>
            <a:off x="898525" y="5716588"/>
            <a:ext cx="17287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0731" name="Line 59"/>
          <p:cNvSpPr>
            <a:spLocks noChangeShapeType="1"/>
          </p:cNvSpPr>
          <p:nvPr/>
        </p:nvSpPr>
        <p:spPr bwMode="auto">
          <a:xfrm>
            <a:off x="2700338" y="401161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32" name="Rectangle 60"/>
          <p:cNvSpPr>
            <a:spLocks noChangeArrowheads="1"/>
          </p:cNvSpPr>
          <p:nvPr/>
        </p:nvSpPr>
        <p:spPr bwMode="auto">
          <a:xfrm>
            <a:off x="262890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1476375" y="522922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36" name="Text Box 64"/>
          <p:cNvSpPr txBox="1">
            <a:spLocks noChangeArrowheads="1"/>
          </p:cNvSpPr>
          <p:nvPr/>
        </p:nvSpPr>
        <p:spPr bwMode="auto">
          <a:xfrm>
            <a:off x="2843213" y="609123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38" name="Text Box 66"/>
          <p:cNvSpPr txBox="1">
            <a:spLocks noChangeArrowheads="1"/>
          </p:cNvSpPr>
          <p:nvPr/>
        </p:nvSpPr>
        <p:spPr bwMode="auto">
          <a:xfrm>
            <a:off x="611188" y="2349500"/>
            <a:ext cx="19446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39" name="Line 67"/>
          <p:cNvSpPr>
            <a:spLocks noChangeShapeType="1"/>
          </p:cNvSpPr>
          <p:nvPr/>
        </p:nvSpPr>
        <p:spPr bwMode="auto">
          <a:xfrm>
            <a:off x="2411413" y="5229225"/>
            <a:ext cx="633412" cy="8636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40" name="Rectangle 68"/>
          <p:cNvSpPr>
            <a:spLocks noChangeArrowheads="1"/>
          </p:cNvSpPr>
          <p:nvPr/>
        </p:nvSpPr>
        <p:spPr bwMode="auto">
          <a:xfrm>
            <a:off x="140335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41" name="Rectangle 69"/>
          <p:cNvSpPr>
            <a:spLocks noChangeArrowheads="1"/>
          </p:cNvSpPr>
          <p:nvPr/>
        </p:nvSpPr>
        <p:spPr bwMode="auto">
          <a:xfrm>
            <a:off x="2773363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42" name="Line 70"/>
          <p:cNvSpPr>
            <a:spLocks noChangeShapeType="1"/>
          </p:cNvSpPr>
          <p:nvPr/>
        </p:nvSpPr>
        <p:spPr bwMode="auto">
          <a:xfrm>
            <a:off x="757238" y="5229225"/>
            <a:ext cx="0" cy="10080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43" name="Rectangle 71"/>
          <p:cNvSpPr>
            <a:spLocks noChangeArrowheads="1"/>
          </p:cNvSpPr>
          <p:nvPr/>
        </p:nvSpPr>
        <p:spPr bwMode="auto">
          <a:xfrm>
            <a:off x="684213" y="52943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56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57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58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59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60" name="Text Box 88"/>
          <p:cNvSpPr txBox="1">
            <a:spLocks noChangeArrowheads="1"/>
          </p:cNvSpPr>
          <p:nvPr/>
        </p:nvSpPr>
        <p:spPr bwMode="auto">
          <a:xfrm>
            <a:off x="611188" y="3479800"/>
            <a:ext cx="20891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61" name="Rectangle 89"/>
          <p:cNvSpPr>
            <a:spLocks noChangeArrowheads="1"/>
          </p:cNvSpPr>
          <p:nvPr/>
        </p:nvSpPr>
        <p:spPr bwMode="auto">
          <a:xfrm>
            <a:off x="1258888" y="29972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62" name="Line 90"/>
          <p:cNvSpPr>
            <a:spLocks noChangeShapeType="1"/>
          </p:cNvSpPr>
          <p:nvPr/>
        </p:nvSpPr>
        <p:spPr bwMode="auto">
          <a:xfrm>
            <a:off x="1474788" y="2997200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63" name="Text Box 91"/>
          <p:cNvSpPr txBox="1">
            <a:spLocks noChangeArrowheads="1"/>
          </p:cNvSpPr>
          <p:nvPr/>
        </p:nvSpPr>
        <p:spPr bwMode="auto">
          <a:xfrm>
            <a:off x="3201988" y="2354263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0766" name="Rectangle 94"/>
          <p:cNvSpPr>
            <a:spLocks noChangeArrowheads="1"/>
          </p:cNvSpPr>
          <p:nvPr/>
        </p:nvSpPr>
        <p:spPr bwMode="auto">
          <a:xfrm>
            <a:off x="5508625" y="22050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67" name="Rectangle 95"/>
          <p:cNvSpPr>
            <a:spLocks noChangeArrowheads="1"/>
          </p:cNvSpPr>
          <p:nvPr/>
        </p:nvSpPr>
        <p:spPr bwMode="auto">
          <a:xfrm>
            <a:off x="6011863" y="2276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768" name="Text Box 96"/>
          <p:cNvSpPr txBox="1">
            <a:spLocks noChangeArrowheads="1"/>
          </p:cNvSpPr>
          <p:nvPr/>
        </p:nvSpPr>
        <p:spPr bwMode="auto">
          <a:xfrm>
            <a:off x="3203575" y="5154613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69" name="Line 97"/>
          <p:cNvSpPr>
            <a:spLocks noChangeShapeType="1"/>
          </p:cNvSpPr>
          <p:nvPr/>
        </p:nvSpPr>
        <p:spPr bwMode="auto">
          <a:xfrm>
            <a:off x="4427538" y="4652963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70" name="Rectangle 98"/>
          <p:cNvSpPr>
            <a:spLocks noChangeArrowheads="1"/>
          </p:cNvSpPr>
          <p:nvPr/>
        </p:nvSpPr>
        <p:spPr bwMode="auto">
          <a:xfrm>
            <a:off x="4140200" y="47180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73" name="Line 101"/>
          <p:cNvSpPr>
            <a:spLocks noChangeShapeType="1"/>
          </p:cNvSpPr>
          <p:nvPr/>
        </p:nvSpPr>
        <p:spPr bwMode="auto">
          <a:xfrm flipH="1" flipV="1">
            <a:off x="5364163" y="4006850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74" name="Rectangle 102"/>
          <p:cNvSpPr>
            <a:spLocks noChangeArrowheads="1"/>
          </p:cNvSpPr>
          <p:nvPr/>
        </p:nvSpPr>
        <p:spPr bwMode="auto">
          <a:xfrm>
            <a:off x="5508625" y="3713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75" name="Line 103"/>
          <p:cNvSpPr>
            <a:spLocks noChangeShapeType="1"/>
          </p:cNvSpPr>
          <p:nvPr/>
        </p:nvSpPr>
        <p:spPr bwMode="auto">
          <a:xfrm>
            <a:off x="5362575" y="300355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76" name="Rectangle 104"/>
          <p:cNvSpPr>
            <a:spLocks noChangeArrowheads="1"/>
          </p:cNvSpPr>
          <p:nvPr/>
        </p:nvSpPr>
        <p:spPr bwMode="auto">
          <a:xfrm>
            <a:off x="55086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78" name="Line 106"/>
          <p:cNvSpPr>
            <a:spLocks noChangeShapeType="1"/>
          </p:cNvSpPr>
          <p:nvPr/>
        </p:nvSpPr>
        <p:spPr bwMode="auto">
          <a:xfrm>
            <a:off x="5364163" y="2498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79" name="Rectangle 107"/>
          <p:cNvSpPr>
            <a:spLocks noChangeArrowheads="1"/>
          </p:cNvSpPr>
          <p:nvPr/>
        </p:nvSpPr>
        <p:spPr bwMode="auto">
          <a:xfrm>
            <a:off x="6011863" y="2787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9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781" name="Rectangle 109"/>
          <p:cNvSpPr>
            <a:spLocks noChangeArrowheads="1"/>
          </p:cNvSpPr>
          <p:nvPr/>
        </p:nvSpPr>
        <p:spPr bwMode="auto">
          <a:xfrm>
            <a:off x="5508625" y="3141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83" name="Line 111"/>
          <p:cNvSpPr>
            <a:spLocks noChangeShapeType="1"/>
          </p:cNvSpPr>
          <p:nvPr/>
        </p:nvSpPr>
        <p:spPr bwMode="auto">
          <a:xfrm>
            <a:off x="5364163" y="3494088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84" name="Rectangle 112"/>
          <p:cNvSpPr>
            <a:spLocks noChangeArrowheads="1"/>
          </p:cNvSpPr>
          <p:nvPr/>
        </p:nvSpPr>
        <p:spPr bwMode="auto">
          <a:xfrm>
            <a:off x="6013450" y="32781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8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786" name="Text Box 114"/>
          <p:cNvSpPr txBox="1">
            <a:spLocks noChangeArrowheads="1"/>
          </p:cNvSpPr>
          <p:nvPr/>
        </p:nvSpPr>
        <p:spPr bwMode="auto">
          <a:xfrm>
            <a:off x="6011863" y="429260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 b="1">
                <a:sym typeface="Symbol" panose="05050102010706020507" pitchFamily="18" charset="2"/>
              </a:rPr>
              <a:t> </a:t>
            </a:r>
            <a:endParaRPr lang="en-US" altLang="zh-CN" sz="18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87" name="Line 115"/>
          <p:cNvSpPr>
            <a:spLocks noChangeShapeType="1"/>
          </p:cNvSpPr>
          <p:nvPr/>
        </p:nvSpPr>
        <p:spPr bwMode="auto">
          <a:xfrm flipH="1" flipV="1">
            <a:off x="5364163" y="5457825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89" name="Rectangle 117"/>
          <p:cNvSpPr>
            <a:spLocks noChangeArrowheads="1"/>
          </p:cNvSpPr>
          <p:nvPr/>
        </p:nvSpPr>
        <p:spPr bwMode="auto">
          <a:xfrm>
            <a:off x="5580063" y="50847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90" name="Rectangle 118"/>
          <p:cNvSpPr>
            <a:spLocks noChangeArrowheads="1"/>
          </p:cNvSpPr>
          <p:nvPr/>
        </p:nvSpPr>
        <p:spPr bwMode="auto">
          <a:xfrm>
            <a:off x="682625" y="61658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9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791" name="Text Box 119"/>
          <p:cNvSpPr txBox="1">
            <a:spLocks noChangeArrowheads="1"/>
          </p:cNvSpPr>
          <p:nvPr/>
        </p:nvSpPr>
        <p:spPr bwMode="auto">
          <a:xfrm>
            <a:off x="5508625" y="6237288"/>
            <a:ext cx="20177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20</a:t>
            </a:r>
            <a:r>
              <a:rPr kumimoji="0" lang="en-US" altLang="zh-CN" sz="1800" b="1"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0792" name="Line 120"/>
          <p:cNvSpPr>
            <a:spLocks noChangeShapeType="1"/>
          </p:cNvSpPr>
          <p:nvPr/>
        </p:nvSpPr>
        <p:spPr bwMode="auto">
          <a:xfrm flipH="1" flipV="1">
            <a:off x="5003800" y="6459538"/>
            <a:ext cx="504825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93" name="Rectangle 121"/>
          <p:cNvSpPr>
            <a:spLocks noChangeArrowheads="1"/>
          </p:cNvSpPr>
          <p:nvPr/>
        </p:nvSpPr>
        <p:spPr bwMode="auto">
          <a:xfrm>
            <a:off x="5146675" y="60928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94" name="Rectangle 122"/>
          <p:cNvSpPr>
            <a:spLocks noChangeArrowheads="1"/>
          </p:cNvSpPr>
          <p:nvPr/>
        </p:nvSpPr>
        <p:spPr bwMode="auto">
          <a:xfrm>
            <a:off x="6011863" y="3783013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15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795" name="Text Box 123"/>
          <p:cNvSpPr txBox="1">
            <a:spLocks noChangeArrowheads="1"/>
          </p:cNvSpPr>
          <p:nvPr/>
        </p:nvSpPr>
        <p:spPr bwMode="auto">
          <a:xfrm>
            <a:off x="6659563" y="32099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0796" name="Text Box 124"/>
          <p:cNvSpPr txBox="1">
            <a:spLocks noChangeArrowheads="1"/>
          </p:cNvSpPr>
          <p:nvPr/>
        </p:nvSpPr>
        <p:spPr bwMode="auto">
          <a:xfrm>
            <a:off x="6659563" y="2405063"/>
            <a:ext cx="21605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0797" name="Line 125"/>
          <p:cNvSpPr>
            <a:spLocks noChangeShapeType="1"/>
          </p:cNvSpPr>
          <p:nvPr/>
        </p:nvSpPr>
        <p:spPr bwMode="auto">
          <a:xfrm>
            <a:off x="7523163" y="38608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98" name="Rectangle 126"/>
          <p:cNvSpPr>
            <a:spLocks noChangeArrowheads="1"/>
          </p:cNvSpPr>
          <p:nvPr/>
        </p:nvSpPr>
        <p:spPr bwMode="auto">
          <a:xfrm>
            <a:off x="7235825" y="3925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799" name="Line 127"/>
          <p:cNvSpPr>
            <a:spLocks noChangeShapeType="1"/>
          </p:cNvSpPr>
          <p:nvPr/>
        </p:nvSpPr>
        <p:spPr bwMode="auto">
          <a:xfrm>
            <a:off x="7523163" y="27813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800" name="Rectangle 128"/>
          <p:cNvSpPr>
            <a:spLocks noChangeArrowheads="1"/>
          </p:cNvSpPr>
          <p:nvPr/>
        </p:nvSpPr>
        <p:spPr bwMode="auto">
          <a:xfrm>
            <a:off x="7308850" y="28463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801" name="Line 129"/>
          <p:cNvSpPr>
            <a:spLocks noChangeShapeType="1"/>
          </p:cNvSpPr>
          <p:nvPr/>
        </p:nvSpPr>
        <p:spPr bwMode="auto">
          <a:xfrm>
            <a:off x="8170863" y="4587875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8316913" y="42926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8748713" y="43719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9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804" name="Line 132"/>
          <p:cNvSpPr>
            <a:spLocks noChangeShapeType="1"/>
          </p:cNvSpPr>
          <p:nvPr/>
        </p:nvSpPr>
        <p:spPr bwMode="auto">
          <a:xfrm>
            <a:off x="8170863" y="5157788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8712200" y="4941888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13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8316913" y="47974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807" name="Line 135"/>
          <p:cNvSpPr>
            <a:spLocks noChangeShapeType="1"/>
          </p:cNvSpPr>
          <p:nvPr/>
        </p:nvSpPr>
        <p:spPr bwMode="auto">
          <a:xfrm flipH="1" flipV="1">
            <a:off x="8172450" y="5738813"/>
            <a:ext cx="576263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808" name="Rectangle 136"/>
          <p:cNvSpPr>
            <a:spLocks noChangeArrowheads="1"/>
          </p:cNvSpPr>
          <p:nvPr/>
        </p:nvSpPr>
        <p:spPr bwMode="auto">
          <a:xfrm>
            <a:off x="8316913" y="5445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0809" name="Rectangle 137"/>
          <p:cNvSpPr>
            <a:spLocks noChangeArrowheads="1"/>
          </p:cNvSpPr>
          <p:nvPr/>
        </p:nvSpPr>
        <p:spPr bwMode="auto">
          <a:xfrm>
            <a:off x="8677275" y="5514975"/>
            <a:ext cx="4318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12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4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4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4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4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4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4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4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4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29" grpId="0" animBg="1"/>
      <p:bldP spid="540731" grpId="0" animBg="1"/>
      <p:bldP spid="540732" grpId="0"/>
      <p:bldP spid="540733" grpId="0" animBg="1"/>
      <p:bldP spid="540736" grpId="0" animBg="1"/>
      <p:bldP spid="540739" grpId="0" animBg="1"/>
      <p:bldP spid="540740" grpId="0"/>
      <p:bldP spid="540741" grpId="0"/>
      <p:bldP spid="540742" grpId="0" animBg="1"/>
      <p:bldP spid="540743" grpId="0"/>
      <p:bldP spid="540760" grpId="0" animBg="1"/>
      <p:bldP spid="540761" grpId="0"/>
      <p:bldP spid="540762" grpId="0" animBg="1"/>
      <p:bldP spid="540763" grpId="0" animBg="1"/>
      <p:bldP spid="540766" grpId="0"/>
      <p:bldP spid="540767" grpId="0"/>
      <p:bldP spid="540768" grpId="0" animBg="1"/>
      <p:bldP spid="540769" grpId="0" animBg="1"/>
      <p:bldP spid="540770" grpId="0"/>
      <p:bldP spid="540773" grpId="0" animBg="1"/>
      <p:bldP spid="540774" grpId="0"/>
      <p:bldP spid="540775" grpId="0" animBg="1"/>
      <p:bldP spid="540776" grpId="0"/>
      <p:bldP spid="540778" grpId="0" animBg="1"/>
      <p:bldP spid="540779" grpId="0"/>
      <p:bldP spid="540781" grpId="0"/>
      <p:bldP spid="540783" grpId="0" animBg="1"/>
      <p:bldP spid="540784" grpId="0"/>
      <p:bldP spid="540786" grpId="0" animBg="1"/>
      <p:bldP spid="540787" grpId="0" animBg="1"/>
      <p:bldP spid="540789" grpId="0"/>
      <p:bldP spid="540790" grpId="0"/>
      <p:bldP spid="540791" grpId="0" animBg="1"/>
      <p:bldP spid="540792" grpId="0" animBg="1"/>
      <p:bldP spid="540793" grpId="0"/>
      <p:bldP spid="540794" grpId="0"/>
      <p:bldP spid="540795" grpId="0" animBg="1"/>
      <p:bldP spid="540796" grpId="0" animBg="1"/>
      <p:bldP spid="540797" grpId="0" animBg="1"/>
      <p:bldP spid="540798" grpId="0"/>
      <p:bldP spid="540799" grpId="0" animBg="1"/>
      <p:bldP spid="540800" grpId="0"/>
      <p:bldP spid="540801" grpId="0" animBg="1"/>
      <p:bldP spid="540802" grpId="0"/>
      <p:bldP spid="540803" grpId="0"/>
      <p:bldP spid="540804" grpId="0" animBg="1"/>
      <p:bldP spid="540805" grpId="0"/>
      <p:bldP spid="540806" grpId="0"/>
      <p:bldP spid="540807" grpId="0" animBg="1"/>
      <p:bldP spid="540808" grpId="0"/>
      <p:bldP spid="54080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36785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6192837" cy="1096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/>
              <a:t>LR</a:t>
            </a:r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FSM</a:t>
            </a:r>
            <a:r>
              <a:rPr lang="zh-CN" altLang="en-US" sz="3200" b="1"/>
              <a:t>的构造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</a:t>
            </a:r>
            <a:r>
              <a:rPr lang="zh-CN" altLang="en-US" b="1"/>
              <a:t>构造增广文法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的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FSM</a:t>
            </a:r>
            <a:endParaRPr lang="en-US" altLang="zh-CN"/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1116013" y="2700338"/>
            <a:ext cx="187325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2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3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31" name="Rectangle 39"/>
          <p:cNvSpPr>
            <a:spLocks noChangeArrowheads="1"/>
          </p:cNvSpPr>
          <p:nvPr/>
        </p:nvSpPr>
        <p:spPr bwMode="auto">
          <a:xfrm>
            <a:off x="3133725" y="26225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32" name="Rectangle 40"/>
          <p:cNvSpPr>
            <a:spLocks noChangeArrowheads="1"/>
          </p:cNvSpPr>
          <p:nvPr/>
        </p:nvSpPr>
        <p:spPr bwMode="auto">
          <a:xfrm>
            <a:off x="3636963" y="26939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5833" name="Line 41"/>
          <p:cNvSpPr>
            <a:spLocks noChangeShapeType="1"/>
          </p:cNvSpPr>
          <p:nvPr/>
        </p:nvSpPr>
        <p:spPr bwMode="auto">
          <a:xfrm>
            <a:off x="2989263" y="29162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34" name="Line 42"/>
          <p:cNvSpPr>
            <a:spLocks noChangeShapeType="1"/>
          </p:cNvSpPr>
          <p:nvPr/>
        </p:nvSpPr>
        <p:spPr bwMode="auto">
          <a:xfrm>
            <a:off x="2989263" y="3349625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35" name="Rectangle 43"/>
          <p:cNvSpPr>
            <a:spLocks noChangeArrowheads="1"/>
          </p:cNvSpPr>
          <p:nvPr/>
        </p:nvSpPr>
        <p:spPr bwMode="auto">
          <a:xfrm>
            <a:off x="3135313" y="30543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36" name="Rectangle 44"/>
          <p:cNvSpPr>
            <a:spLocks noChangeArrowheads="1"/>
          </p:cNvSpPr>
          <p:nvPr/>
        </p:nvSpPr>
        <p:spPr bwMode="auto">
          <a:xfrm>
            <a:off x="3638550" y="313372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9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1116013" y="5503863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38" name="Line 46"/>
          <p:cNvSpPr>
            <a:spLocks noChangeShapeType="1"/>
          </p:cNvSpPr>
          <p:nvPr/>
        </p:nvSpPr>
        <p:spPr bwMode="auto">
          <a:xfrm flipH="1" flipV="1">
            <a:off x="2989263" y="4852988"/>
            <a:ext cx="792162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39" name="Rectangle 47"/>
          <p:cNvSpPr>
            <a:spLocks noChangeArrowheads="1"/>
          </p:cNvSpPr>
          <p:nvPr/>
        </p:nvSpPr>
        <p:spPr bwMode="auto">
          <a:xfrm>
            <a:off x="2051050" y="5064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43" name="Arc 51"/>
          <p:cNvSpPr/>
          <p:nvPr/>
        </p:nvSpPr>
        <p:spPr bwMode="auto">
          <a:xfrm flipH="1">
            <a:off x="827088" y="4711700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5844" name="Arc 52"/>
          <p:cNvSpPr/>
          <p:nvPr/>
        </p:nvSpPr>
        <p:spPr bwMode="auto">
          <a:xfrm rot="16200000" flipH="1">
            <a:off x="827088" y="5000625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5845" name="Arc 53"/>
          <p:cNvSpPr/>
          <p:nvPr/>
        </p:nvSpPr>
        <p:spPr bwMode="auto">
          <a:xfrm rot="10800000" flipH="1">
            <a:off x="1114425" y="5000625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5846" name="Rectangle 54"/>
          <p:cNvSpPr>
            <a:spLocks noChangeArrowheads="1"/>
          </p:cNvSpPr>
          <p:nvPr/>
        </p:nvSpPr>
        <p:spPr bwMode="auto">
          <a:xfrm>
            <a:off x="827088" y="4857750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3781425" y="470852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5848" name="Line 56"/>
          <p:cNvSpPr>
            <a:spLocks noChangeShapeType="1"/>
          </p:cNvSpPr>
          <p:nvPr/>
        </p:nvSpPr>
        <p:spPr bwMode="auto">
          <a:xfrm>
            <a:off x="2339975" y="49990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49" name="Rectangle 57"/>
          <p:cNvSpPr>
            <a:spLocks noChangeArrowheads="1"/>
          </p:cNvSpPr>
          <p:nvPr/>
        </p:nvSpPr>
        <p:spPr bwMode="auto">
          <a:xfrm>
            <a:off x="3203575" y="4560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716463" y="245745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45854" name="Line 62"/>
          <p:cNvSpPr>
            <a:spLocks noChangeShapeType="1"/>
          </p:cNvSpPr>
          <p:nvPr/>
        </p:nvSpPr>
        <p:spPr bwMode="auto">
          <a:xfrm flipH="1">
            <a:off x="522287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55" name="Rectangle 63"/>
          <p:cNvSpPr>
            <a:spLocks noChangeArrowheads="1"/>
          </p:cNvSpPr>
          <p:nvPr/>
        </p:nvSpPr>
        <p:spPr bwMode="auto">
          <a:xfrm>
            <a:off x="5005388" y="42211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56" name="Text Box 64"/>
          <p:cNvSpPr txBox="1">
            <a:spLocks noChangeArrowheads="1"/>
          </p:cNvSpPr>
          <p:nvPr/>
        </p:nvSpPr>
        <p:spPr bwMode="auto">
          <a:xfrm>
            <a:off x="3708400" y="5703888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57" name="Line 65"/>
          <p:cNvSpPr>
            <a:spLocks noChangeShapeType="1"/>
          </p:cNvSpPr>
          <p:nvPr/>
        </p:nvSpPr>
        <p:spPr bwMode="auto">
          <a:xfrm flipH="1" flipV="1">
            <a:off x="3059113" y="5934075"/>
            <a:ext cx="64928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58" name="Rectangle 66"/>
          <p:cNvSpPr>
            <a:spLocks noChangeArrowheads="1"/>
          </p:cNvSpPr>
          <p:nvPr/>
        </p:nvSpPr>
        <p:spPr bwMode="auto">
          <a:xfrm>
            <a:off x="3275013" y="55753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59" name="Rectangle 67"/>
          <p:cNvSpPr>
            <a:spLocks noChangeArrowheads="1"/>
          </p:cNvSpPr>
          <p:nvPr/>
        </p:nvSpPr>
        <p:spPr bwMode="auto">
          <a:xfrm>
            <a:off x="7021513" y="2479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60" name="Line 68"/>
          <p:cNvSpPr>
            <a:spLocks noChangeShapeType="1"/>
          </p:cNvSpPr>
          <p:nvPr/>
        </p:nvSpPr>
        <p:spPr bwMode="auto">
          <a:xfrm>
            <a:off x="6877050" y="283210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61" name="Rectangle 69"/>
          <p:cNvSpPr>
            <a:spLocks noChangeArrowheads="1"/>
          </p:cNvSpPr>
          <p:nvPr/>
        </p:nvSpPr>
        <p:spPr bwMode="auto">
          <a:xfrm>
            <a:off x="7526338" y="2616200"/>
            <a:ext cx="43021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13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5862" name="Line 70"/>
          <p:cNvSpPr>
            <a:spLocks noChangeShapeType="1"/>
          </p:cNvSpPr>
          <p:nvPr/>
        </p:nvSpPr>
        <p:spPr bwMode="auto">
          <a:xfrm>
            <a:off x="6877050" y="3559175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63" name="Rectangle 71"/>
          <p:cNvSpPr>
            <a:spLocks noChangeArrowheads="1"/>
          </p:cNvSpPr>
          <p:nvPr/>
        </p:nvSpPr>
        <p:spPr bwMode="auto">
          <a:xfrm>
            <a:off x="7023100" y="32639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64" name="Rectangle 72"/>
          <p:cNvSpPr>
            <a:spLocks noChangeArrowheads="1"/>
          </p:cNvSpPr>
          <p:nvPr/>
        </p:nvSpPr>
        <p:spPr bwMode="auto">
          <a:xfrm>
            <a:off x="7596188" y="34083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9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5865" name="Line 73"/>
          <p:cNvSpPr>
            <a:spLocks noChangeShapeType="1"/>
          </p:cNvSpPr>
          <p:nvPr/>
        </p:nvSpPr>
        <p:spPr bwMode="auto">
          <a:xfrm>
            <a:off x="6877050" y="3198813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66" name="Rectangle 74"/>
          <p:cNvSpPr>
            <a:spLocks noChangeArrowheads="1"/>
          </p:cNvSpPr>
          <p:nvPr/>
        </p:nvSpPr>
        <p:spPr bwMode="auto">
          <a:xfrm>
            <a:off x="7023100" y="29035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67" name="Rectangle 75"/>
          <p:cNvSpPr>
            <a:spLocks noChangeArrowheads="1"/>
          </p:cNvSpPr>
          <p:nvPr/>
        </p:nvSpPr>
        <p:spPr bwMode="auto">
          <a:xfrm>
            <a:off x="7524750" y="2982913"/>
            <a:ext cx="5048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12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6227763" y="47085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5869" name="Rectangle 77"/>
          <p:cNvSpPr>
            <a:spLocks noChangeArrowheads="1"/>
          </p:cNvSpPr>
          <p:nvPr/>
        </p:nvSpPr>
        <p:spPr bwMode="auto">
          <a:xfrm>
            <a:off x="6516688" y="4279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70" name="Line 78"/>
          <p:cNvSpPr>
            <a:spLocks noChangeShapeType="1"/>
          </p:cNvSpPr>
          <p:nvPr/>
        </p:nvSpPr>
        <p:spPr bwMode="auto">
          <a:xfrm>
            <a:off x="658812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5871" name="Text Box 79"/>
          <p:cNvSpPr txBox="1">
            <a:spLocks noChangeArrowheads="1"/>
          </p:cNvSpPr>
          <p:nvPr/>
        </p:nvSpPr>
        <p:spPr bwMode="auto">
          <a:xfrm>
            <a:off x="6227763" y="5861050"/>
            <a:ext cx="21605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5872" name="Rectangle 80"/>
          <p:cNvSpPr>
            <a:spLocks noChangeArrowheads="1"/>
          </p:cNvSpPr>
          <p:nvPr/>
        </p:nvSpPr>
        <p:spPr bwMode="auto">
          <a:xfrm>
            <a:off x="6877050" y="54324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5873" name="Line 81"/>
          <p:cNvSpPr>
            <a:spLocks noChangeShapeType="1"/>
          </p:cNvSpPr>
          <p:nvPr/>
        </p:nvSpPr>
        <p:spPr bwMode="auto">
          <a:xfrm>
            <a:off x="7164388" y="5359400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4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31" grpId="0"/>
      <p:bldP spid="545832" grpId="0"/>
      <p:bldP spid="545833" grpId="0" animBg="1"/>
      <p:bldP spid="545834" grpId="0" animBg="1"/>
      <p:bldP spid="545835" grpId="0"/>
      <p:bldP spid="545836" grpId="0"/>
      <p:bldP spid="545837" grpId="0" animBg="1"/>
      <p:bldP spid="545838" grpId="0" animBg="1"/>
      <p:bldP spid="545839" grpId="0"/>
      <p:bldP spid="545843" grpId="0" animBg="1"/>
      <p:bldP spid="545844" grpId="0" animBg="1"/>
      <p:bldP spid="545845" grpId="0" animBg="1"/>
      <p:bldP spid="545846" grpId="0"/>
      <p:bldP spid="545847" grpId="0" animBg="1"/>
      <p:bldP spid="545848" grpId="0" animBg="1"/>
      <p:bldP spid="545849" grpId="0"/>
      <p:bldP spid="545853" grpId="0" animBg="1"/>
      <p:bldP spid="545854" grpId="0" animBg="1"/>
      <p:bldP spid="545855" grpId="0"/>
      <p:bldP spid="545856" grpId="0" animBg="1"/>
      <p:bldP spid="545857" grpId="0" animBg="1"/>
      <p:bldP spid="545858" grpId="0"/>
      <p:bldP spid="545859" grpId="0"/>
      <p:bldP spid="545860" grpId="0" animBg="1"/>
      <p:bldP spid="545861" grpId="0"/>
      <p:bldP spid="545862" grpId="0" animBg="1"/>
      <p:bldP spid="545863" grpId="0"/>
      <p:bldP spid="545864" grpId="0"/>
      <p:bldP spid="545865" grpId="0" animBg="1"/>
      <p:bldP spid="545866" grpId="0"/>
      <p:bldP spid="545867" grpId="0"/>
      <p:bldP spid="545868" grpId="0" animBg="1"/>
      <p:bldP spid="545869" grpId="0"/>
      <p:bldP spid="545870" grpId="0" animBg="1"/>
      <p:bldP spid="545871" grpId="0" animBg="1"/>
      <p:bldP spid="545872" grpId="0"/>
      <p:bldP spid="5458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直接短语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058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0" y="188913"/>
            <a:ext cx="5867400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grpSp>
        <p:nvGrpSpPr>
          <p:cNvPr id="505870" name="Group 14"/>
          <p:cNvGrpSpPr/>
          <p:nvPr/>
        </p:nvGrpSpPr>
        <p:grpSpPr bwMode="auto">
          <a:xfrm>
            <a:off x="1116013" y="2176463"/>
            <a:ext cx="7632700" cy="2105025"/>
            <a:chOff x="703" y="1371"/>
            <a:chExt cx="4808" cy="1326"/>
          </a:xfrm>
        </p:grpSpPr>
        <p:sp>
          <p:nvSpPr>
            <p:cNvPr id="505860" name="Rectangle 4"/>
            <p:cNvSpPr>
              <a:spLocks noChangeArrowheads="1"/>
            </p:cNvSpPr>
            <p:nvPr/>
          </p:nvSpPr>
          <p:spPr bwMode="auto">
            <a:xfrm>
              <a:off x="703" y="1371"/>
              <a:ext cx="4808" cy="1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anose="05050102010706020507" pitchFamily="18" charset="2"/>
                <a:buChar char="-"/>
              </a:pPr>
              <a:r>
                <a:rPr lang="en-US" altLang="zh-CN" sz="2800" b="1">
                  <a:solidFill>
                    <a:srgbClr val="800080"/>
                  </a:solidFill>
                  <a:latin typeface="楷体_GB2312" pitchFamily="49" charset="-122"/>
                </a:rPr>
                <a:t> </a:t>
              </a:r>
              <a:r>
                <a:rPr lang="zh-CN" altLang="en-US" sz="2800" b="1"/>
                <a:t>对于文法 </a:t>
              </a:r>
              <a:r>
                <a:rPr lang="en-US" altLang="zh-CN" sz="2800" b="1" i="1"/>
                <a:t>G</a:t>
              </a:r>
              <a:r>
                <a:rPr lang="en-US" altLang="zh-CN" sz="2800" b="1"/>
                <a:t> = (</a:t>
              </a:r>
              <a:r>
                <a:rPr lang="en-US" altLang="zh-CN" sz="2800" b="1" i="1"/>
                <a:t>V</a:t>
              </a:r>
              <a:r>
                <a:rPr lang="en-US" altLang="zh-CN" sz="2800" b="1" i="1" baseline="-25000"/>
                <a:t>N</a:t>
              </a:r>
              <a:r>
                <a:rPr lang="en-US" altLang="zh-CN" sz="2800" b="1" i="1"/>
                <a:t>,</a:t>
              </a:r>
              <a:r>
                <a:rPr lang="en-US" altLang="zh-CN" sz="2800" b="1"/>
                <a:t> </a:t>
              </a:r>
              <a:r>
                <a:rPr lang="en-US" altLang="zh-CN" sz="2800" b="1" i="1"/>
                <a:t>V</a:t>
              </a:r>
              <a:r>
                <a:rPr lang="en-US" altLang="zh-CN" sz="2800" b="1" i="1" baseline="-25000">
                  <a:sym typeface="Symbol" panose="05050102010706020507" pitchFamily="18" charset="2"/>
                </a:rPr>
                <a:t>T</a:t>
              </a:r>
              <a:r>
                <a:rPr lang="en-US" altLang="zh-CN" sz="2800" b="1" i="1"/>
                <a:t>, </a:t>
              </a:r>
              <a:r>
                <a:rPr lang="en-US" altLang="zh-CN" sz="2800" b="1" i="1">
                  <a:sym typeface="Symbol" panose="05050102010706020507" pitchFamily="18" charset="2"/>
                </a:rPr>
                <a:t>P</a:t>
              </a:r>
              <a:r>
                <a:rPr lang="en-US" altLang="zh-CN" sz="2800" b="1" i="1"/>
                <a:t> , S </a:t>
              </a:r>
              <a:r>
                <a:rPr lang="en-US" altLang="zh-CN" sz="2800" b="1"/>
                <a:t>)</a:t>
              </a:r>
              <a:r>
                <a:rPr lang="en-US" altLang="zh-CN" sz="2800"/>
                <a:t> </a:t>
              </a:r>
              <a:r>
                <a:rPr lang="zh-CN" altLang="en-US" sz="2800"/>
                <a:t>，</a:t>
              </a:r>
              <a:r>
                <a:rPr lang="zh-CN" altLang="en-US" sz="2800" b="1"/>
                <a:t>以及</a:t>
              </a:r>
              <a:endParaRPr lang="zh-CN" altLang="en-US" sz="2800" b="1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lang="zh-CN" altLang="en-US" b="1" i="1">
                  <a:sym typeface="Symbol" panose="05050102010706020507" pitchFamily="18" charset="2"/>
                </a:rPr>
                <a:t>             </a:t>
              </a:r>
              <a:r>
                <a:rPr lang="zh-CN" altLang="en-US" sz="2800" b="1" i="1">
                  <a:sym typeface="Symbol" panose="05050102010706020507" pitchFamily="18" charset="2"/>
                </a:rPr>
                <a:t></a:t>
              </a:r>
              <a:r>
                <a:rPr lang="en-US" altLang="zh-CN" sz="2800" b="1" i="1">
                  <a:sym typeface="Symbol" panose="05050102010706020507" pitchFamily="18" charset="2"/>
                </a:rPr>
                <a:t>, </a:t>
              </a:r>
              <a:r>
                <a:rPr kumimoji="0" lang="en-US" altLang="zh-CN" sz="2800" b="1"/>
                <a:t>β</a:t>
              </a:r>
              <a:r>
                <a:rPr lang="en-US" altLang="zh-CN" sz="2800" b="1" i="1">
                  <a:sym typeface="Symbol" panose="05050102010706020507" pitchFamily="18" charset="2"/>
                </a:rPr>
                <a:t>,</a:t>
              </a:r>
              <a:r>
                <a:rPr lang="en-US" altLang="zh-CN" sz="2800">
                  <a:sym typeface="Symbol" panose="05050102010706020507" pitchFamily="18" charset="2"/>
                </a:rPr>
                <a:t> </a:t>
              </a:r>
              <a:r>
                <a:rPr kumimoji="0" lang="en-US" altLang="zh-CN" sz="2800" b="1"/>
                <a:t>δ</a:t>
              </a:r>
              <a:r>
                <a:rPr lang="en-US" altLang="zh-CN" sz="2800" b="1">
                  <a:sym typeface="Symbol" panose="05050102010706020507" pitchFamily="18" charset="2"/>
                </a:rPr>
                <a:t>(</a:t>
              </a:r>
              <a:r>
                <a:rPr lang="en-US" altLang="zh-CN" sz="2800" b="1" i="1">
                  <a:sym typeface="Symbol" panose="05050102010706020507" pitchFamily="18" charset="2"/>
                </a:rPr>
                <a:t>V</a:t>
              </a:r>
              <a:r>
                <a:rPr lang="en-US" altLang="zh-CN" sz="2800" b="1" i="1" baseline="-25000">
                  <a:sym typeface="Symbol" panose="05050102010706020507" pitchFamily="18" charset="2"/>
                </a:rPr>
                <a:t>N</a:t>
              </a:r>
              <a:r>
                <a:rPr lang="en-US" altLang="zh-CN" sz="2800" b="1">
                  <a:sym typeface="Symbol" panose="05050102010706020507" pitchFamily="18" charset="2"/>
                </a:rPr>
                <a:t></a:t>
              </a:r>
              <a:r>
                <a:rPr lang="en-US" altLang="zh-CN" sz="2800" b="1" i="1">
                  <a:sym typeface="Symbol" panose="05050102010706020507" pitchFamily="18" charset="2"/>
                </a:rPr>
                <a:t>V</a:t>
              </a:r>
              <a:r>
                <a:rPr lang="en-US" altLang="zh-CN" sz="2800" b="1" i="1" baseline="-25000">
                  <a:sym typeface="Symbol" panose="05050102010706020507" pitchFamily="18" charset="2"/>
                </a:rPr>
                <a:t>T</a:t>
              </a:r>
              <a:r>
                <a:rPr lang="en-US" altLang="zh-CN" sz="2800" b="1" i="1">
                  <a:sym typeface="Symbol" panose="05050102010706020507" pitchFamily="18" charset="2"/>
                </a:rPr>
                <a:t>)*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endParaRPr lang="en-US" altLang="zh-CN"/>
            </a:p>
            <a:p>
              <a:pPr>
                <a:buClrTx/>
                <a:buFont typeface="Symbol" panose="05050102010706020507" pitchFamily="18" charset="2"/>
                <a:buNone/>
              </a:pPr>
              <a:endParaRPr lang="en-US" altLang="zh-CN" sz="1000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lang="en-US" altLang="zh-CN" sz="2800" b="1"/>
                <a:t>    </a:t>
              </a:r>
              <a:r>
                <a:rPr lang="zh-CN" altLang="en-US" sz="2800" b="1"/>
                <a:t>若 </a:t>
              </a:r>
              <a:r>
                <a:rPr kumimoji="0" lang="en-US" altLang="zh-CN" sz="2800" b="1"/>
                <a:t>S </a:t>
              </a:r>
              <a:r>
                <a:rPr kumimoji="0" lang="en-US" altLang="zh-CN" sz="2800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/>
                <a:t>αAδ</a:t>
              </a:r>
              <a:r>
                <a:rPr kumimoji="0" lang="zh-CN" altLang="en-US" sz="2800" b="1"/>
                <a:t>且  </a:t>
              </a:r>
              <a:r>
                <a:rPr kumimoji="0" lang="en-US" altLang="zh-CN" sz="2800" b="1"/>
                <a:t>A </a:t>
              </a:r>
              <a:r>
                <a:rPr kumimoji="0" lang="en-US" altLang="zh-CN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/>
                <a:t>β</a:t>
              </a:r>
              <a:r>
                <a:rPr kumimoji="0" lang="zh-CN" altLang="en-US" sz="2800" b="1"/>
                <a:t>，则称</a:t>
              </a:r>
              <a:endParaRPr kumimoji="0" lang="zh-CN" altLang="en-US" sz="2800" b="1"/>
            </a:p>
            <a:p>
              <a:pPr>
                <a:buClrTx/>
                <a:buFont typeface="Symbol" panose="05050102010706020507" pitchFamily="18" charset="2"/>
                <a:buNone/>
              </a:pPr>
              <a:endParaRPr kumimoji="0" lang="zh-CN" altLang="en-US" sz="1000" b="1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kumimoji="0" lang="zh-CN" altLang="en-US" sz="2800" b="1"/>
                <a:t>    </a:t>
              </a:r>
              <a:r>
                <a:rPr kumimoji="0" lang="en-US" altLang="zh-CN" sz="2800" b="1">
                  <a:solidFill>
                    <a:srgbClr val="800080"/>
                  </a:solidFill>
                </a:rPr>
                <a:t>β</a:t>
              </a:r>
              <a:r>
                <a:rPr kumimoji="0" lang="zh-CN" altLang="en-US" sz="2800" b="1">
                  <a:solidFill>
                    <a:srgbClr val="800080"/>
                  </a:solidFill>
                </a:rPr>
                <a:t>是句型</a:t>
              </a:r>
              <a:r>
                <a:rPr kumimoji="0" lang="en-US" altLang="zh-CN" sz="2800" b="1">
                  <a:solidFill>
                    <a:srgbClr val="800080"/>
                  </a:solidFill>
                </a:rPr>
                <a:t>αβδ</a:t>
              </a:r>
              <a:r>
                <a:rPr kumimoji="0" lang="zh-CN" altLang="en-US" sz="2800" b="1">
                  <a:solidFill>
                    <a:srgbClr val="800080"/>
                  </a:solidFill>
                </a:rPr>
                <a:t>相对于非终结符</a:t>
              </a:r>
              <a:r>
                <a:rPr kumimoji="0" lang="en-US" altLang="zh-CN" sz="2800" b="1">
                  <a:solidFill>
                    <a:srgbClr val="800080"/>
                  </a:solidFill>
                </a:rPr>
                <a:t>A</a:t>
              </a:r>
              <a:r>
                <a:rPr kumimoji="0" lang="zh-CN" altLang="en-US" sz="2800" b="1">
                  <a:solidFill>
                    <a:srgbClr val="800080"/>
                  </a:solidFill>
                </a:rPr>
                <a:t>的直接短语</a:t>
              </a:r>
              <a:endParaRPr kumimoji="0" lang="zh-CN" altLang="en-US" sz="2800" b="1">
                <a:solidFill>
                  <a:srgbClr val="800080"/>
                </a:solidFill>
              </a:endParaRP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1519" y="197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ea typeface="华文行楷" pitchFamily="2" charset="-122"/>
                  <a:sym typeface="Symbol" panose="05050102010706020507" pitchFamily="18" charset="2"/>
                </a:rPr>
                <a:t></a:t>
              </a:r>
              <a:endParaRPr lang="en-US" altLang="zh-CN" sz="1800" b="1">
                <a:ea typeface="华文行楷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755650" y="4440238"/>
            <a:ext cx="68405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直接短语的作用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1116013" y="5141913"/>
            <a:ext cx="741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/>
              <a:t>作为当前句型的一步“可归约串”</a:t>
            </a:r>
            <a:endParaRPr lang="zh-CN" altLang="en-U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1" grpId="0"/>
      <p:bldP spid="50587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6840537" cy="3074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解决</a:t>
            </a:r>
            <a:r>
              <a:rPr lang="zh-CN" altLang="en-US" sz="3200" b="1"/>
              <a:t>前例</a:t>
            </a:r>
            <a:r>
              <a:rPr lang="en-US" altLang="zh-CN" sz="3200"/>
              <a:t>S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1</a:t>
            </a:r>
            <a:r>
              <a:rPr kumimoji="0" lang="zh-CN" altLang="en-US" sz="3200" b="1"/>
              <a:t>）分析中的</a:t>
            </a:r>
            <a:r>
              <a:rPr kumimoji="0" lang="zh-CN" altLang="en-US" sz="3200" b="1">
                <a:solidFill>
                  <a:srgbClr val="800080"/>
                </a:solidFill>
              </a:rPr>
              <a:t>冲突</a:t>
            </a:r>
            <a:endParaRPr kumimoji="0" lang="zh-CN" altLang="en-US" sz="32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 </a:t>
            </a:r>
            <a:r>
              <a:rPr kumimoji="0" lang="zh-CN" altLang="en-US" b="1">
                <a:sym typeface="Symbol" panose="05050102010706020507" pitchFamily="18" charset="2"/>
              </a:rPr>
              <a:t>当到达</a:t>
            </a:r>
            <a:r>
              <a:rPr lang="zh-CN" altLang="en-US" b="1"/>
              <a:t>状态 </a:t>
            </a:r>
            <a:r>
              <a:rPr kumimoji="0" lang="en-US" altLang="zh-CN" b="1">
                <a:sym typeface="Symbol" panose="05050102010706020507" pitchFamily="18" charset="2"/>
              </a:rPr>
              <a:t>I</a:t>
            </a:r>
            <a:r>
              <a:rPr kumimoji="0" lang="en-US" altLang="zh-CN" b="1" baseline="-25000">
                <a:sym typeface="Symbol" panose="05050102010706020507" pitchFamily="18" charset="2"/>
              </a:rPr>
              <a:t>7 </a:t>
            </a:r>
            <a:r>
              <a:rPr lang="zh-CN" altLang="en-US" b="1"/>
              <a:t>（栈上的</a:t>
            </a:r>
            <a:r>
              <a:rPr lang="zh-CN" altLang="en-US" b="1">
                <a:solidFill>
                  <a:srgbClr val="800080"/>
                </a:solidFill>
              </a:rPr>
              <a:t>活前缀为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(F</a:t>
            </a:r>
            <a:r>
              <a:rPr lang="zh-CN" altLang="en-US" b="1"/>
              <a:t>）时，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句柄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b="1"/>
              <a:t>所期望的下一个输入符号只有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b="1"/>
              <a:t>，没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有 </a:t>
            </a:r>
            <a:r>
              <a:rPr lang="en-US" altLang="zh-CN" b="1" i="1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 i="1"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因而该状态下不存在</a:t>
            </a:r>
            <a:r>
              <a:rPr lang="zh-CN" altLang="en-US" b="1"/>
              <a:t>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归约冲突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/>
              <a:t>  </a:t>
            </a:r>
            <a:r>
              <a:rPr kumimoji="0" lang="zh-CN" altLang="en-US" b="1">
                <a:sym typeface="Symbol" panose="05050102010706020507" pitchFamily="18" charset="2"/>
              </a:rPr>
              <a:t>可以验证，对本例中</a:t>
            </a:r>
            <a:r>
              <a:rPr lang="en-US" altLang="zh-CN" i="1"/>
              <a:t>G’</a:t>
            </a:r>
            <a:r>
              <a:rPr lang="en-US" altLang="zh-CN" b="1"/>
              <a:t> </a:t>
            </a:r>
            <a:r>
              <a:rPr lang="en-US" altLang="zh-CN"/>
              <a:t>[</a:t>
            </a:r>
            <a:r>
              <a:rPr lang="en-US" altLang="zh-CN" i="1"/>
              <a:t>S</a:t>
            </a:r>
            <a:r>
              <a:rPr lang="en-US" altLang="zh-CN"/>
              <a:t>]</a:t>
            </a:r>
            <a:r>
              <a:rPr kumimoji="0" lang="en-US" altLang="zh-CN"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ym typeface="Symbol" panose="05050102010706020507" pitchFamily="18" charset="2"/>
              </a:rPr>
              <a:t>的 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，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>
                <a:sym typeface="Symbol" panose="05050102010706020507" pitchFamily="18" charset="2"/>
              </a:rPr>
              <a:t>    任何状态都不存在（</a:t>
            </a:r>
            <a:r>
              <a:rPr lang="zh-CN" altLang="en-US" b="1"/>
              <a:t>移进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归约或归约</a:t>
            </a:r>
            <a:r>
              <a:rPr lang="zh-CN" altLang="en-US" b="1">
                <a:sym typeface="Symbol" panose="05050102010706020507" pitchFamily="18" charset="2"/>
              </a:rPr>
              <a:t></a:t>
            </a:r>
            <a:r>
              <a:rPr lang="zh-CN" altLang="en-US" b="1"/>
              <a:t>归</a:t>
            </a:r>
            <a:endParaRPr lang="zh-CN" altLang="en-US" b="1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/>
              <a:t>    约</a:t>
            </a:r>
            <a:r>
              <a:rPr kumimoji="0" lang="zh-CN" altLang="en-US" b="1">
                <a:sym typeface="Symbol" panose="05050102010706020507" pitchFamily="18" charset="2"/>
              </a:rPr>
              <a:t>）冲突</a:t>
            </a:r>
            <a:endParaRPr kumimoji="0" lang="zh-CN" altLang="en-US" b="1">
              <a:sym typeface="Symbol" panose="05050102010706020507" pitchFamily="18" charset="2"/>
            </a:endParaRPr>
          </a:p>
        </p:txBody>
      </p:sp>
      <p:sp>
        <p:nvSpPr>
          <p:cNvPr id="547849" name="Text Box 9"/>
          <p:cNvSpPr txBox="1">
            <a:spLocks noChangeArrowheads="1"/>
          </p:cNvSpPr>
          <p:nvPr/>
        </p:nvSpPr>
        <p:spPr bwMode="auto">
          <a:xfrm>
            <a:off x="7092950" y="1196975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47869" name="Rectangle 29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619250" y="4292600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7871" name="Line 31"/>
          <p:cNvSpPr>
            <a:spLocks noChangeShapeType="1"/>
          </p:cNvSpPr>
          <p:nvPr/>
        </p:nvSpPr>
        <p:spPr bwMode="auto">
          <a:xfrm>
            <a:off x="3492500" y="51577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4140200" y="4333875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6732588" y="5572125"/>
            <a:ext cx="1655762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7874" name="Rectangle 34"/>
          <p:cNvSpPr>
            <a:spLocks noChangeArrowheads="1"/>
          </p:cNvSpPr>
          <p:nvPr/>
        </p:nvSpPr>
        <p:spPr bwMode="auto">
          <a:xfrm>
            <a:off x="3636963" y="47910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47875" name="Line 35"/>
          <p:cNvSpPr>
            <a:spLocks noChangeShapeType="1"/>
          </p:cNvSpPr>
          <p:nvPr/>
        </p:nvSpPr>
        <p:spPr bwMode="auto">
          <a:xfrm flipH="1" flipV="1">
            <a:off x="6084888" y="60039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7876" name="Rectangle 36"/>
          <p:cNvSpPr>
            <a:spLocks noChangeArrowheads="1"/>
          </p:cNvSpPr>
          <p:nvPr/>
        </p:nvSpPr>
        <p:spPr bwMode="auto">
          <a:xfrm>
            <a:off x="6300788" y="57102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0" grpId="0" animBg="1"/>
      <p:bldP spid="547871" grpId="0" animBg="1"/>
      <p:bldP spid="547872" grpId="0" animBg="1"/>
      <p:bldP spid="547873" grpId="0" animBg="1"/>
      <p:bldP spid="547874" grpId="0"/>
      <p:bldP spid="547875" grpId="0" animBg="1"/>
      <p:bldP spid="54787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84212" y="1268413"/>
            <a:ext cx="8459787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</a:rPr>
              <a:t>的构造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假定</a:t>
            </a:r>
            <a:r>
              <a:rPr kumimoji="0" lang="en-US" altLang="zh-CN" b="1" dirty="0"/>
              <a:t>C</a:t>
            </a:r>
            <a:r>
              <a:rPr kumimoji="0" lang="en-US" altLang="zh-CN" dirty="0"/>
              <a:t>={I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I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,…</a:t>
            </a:r>
            <a:r>
              <a:rPr kumimoji="0" lang="zh-CN" altLang="en-US" dirty="0"/>
              <a:t>，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n</a:t>
            </a:r>
            <a:r>
              <a:rPr kumimoji="0" lang="en-US" altLang="zh-CN" dirty="0"/>
              <a:t>}</a:t>
            </a:r>
            <a:r>
              <a:rPr kumimoji="0" lang="zh-CN" altLang="en-US" b="1" dirty="0"/>
              <a:t>，令状态</a:t>
            </a:r>
            <a:r>
              <a:rPr kumimoji="0" lang="en-US" altLang="zh-CN" dirty="0" err="1"/>
              <a:t>I</a:t>
            </a:r>
            <a:r>
              <a:rPr kumimoji="0" lang="en-US" altLang="zh-CN" baseline="-25000" dirty="0" err="1"/>
              <a:t>k</a:t>
            </a:r>
            <a:r>
              <a:rPr kumimoji="0" lang="zh-CN" altLang="en-US" b="1" dirty="0"/>
              <a:t>对应的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分析表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的栈顶状态为</a:t>
            </a:r>
            <a:r>
              <a:rPr kumimoji="0" lang="en-US" altLang="zh-CN" dirty="0"/>
              <a:t>k</a:t>
            </a:r>
            <a:r>
              <a:rPr kumimoji="0" lang="zh-CN" altLang="en-US" b="1" dirty="0"/>
              <a:t>；令含有项目</a:t>
            </a:r>
            <a:r>
              <a:rPr kumimoji="0" lang="en-US" altLang="zh-CN" dirty="0"/>
              <a:t>[</a:t>
            </a:r>
            <a:r>
              <a:rPr kumimoji="0" lang="en-US" altLang="zh-CN" i="1" dirty="0"/>
              <a:t>S’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/>
              <a:t>.</a:t>
            </a:r>
            <a:r>
              <a:rPr kumimoji="0" lang="en-US" altLang="zh-CN" i="1" dirty="0"/>
              <a:t>S</a:t>
            </a:r>
            <a:r>
              <a:rPr kumimoji="0" lang="zh-CN" altLang="en-US" i="1" dirty="0"/>
              <a:t>，</a:t>
            </a:r>
            <a:r>
              <a:rPr kumimoji="0" lang="en-US" altLang="zh-CN" i="1" dirty="0"/>
              <a:t># </a:t>
            </a:r>
            <a:r>
              <a:rPr kumimoji="0" lang="en-US" altLang="zh-CN" dirty="0"/>
              <a:t>]</a:t>
            </a:r>
            <a:r>
              <a:rPr kumimoji="0" lang="zh-CN" altLang="en-US" b="1" dirty="0"/>
              <a:t>的状态为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0</a:t>
            </a:r>
            <a:r>
              <a:rPr kumimoji="0" lang="en-US" altLang="zh-CN" b="1" dirty="0"/>
              <a:t>, </a:t>
            </a:r>
            <a:r>
              <a:rPr kumimoji="0" lang="zh-CN" altLang="en-US" b="1" dirty="0"/>
              <a:t>因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此 </a:t>
            </a:r>
            <a:r>
              <a:rPr kumimoji="0" lang="en-US" altLang="zh-CN" dirty="0"/>
              <a:t>0 </a:t>
            </a:r>
            <a:r>
              <a:rPr kumimoji="0" lang="zh-CN" altLang="en-US" b="1" dirty="0"/>
              <a:t>为初态。</a:t>
            </a:r>
            <a:r>
              <a:rPr kumimoji="0" lang="en-US" altLang="zh-CN" dirty="0"/>
              <a:t>ACTION </a:t>
            </a:r>
            <a:r>
              <a:rPr kumimoji="0" lang="zh-CN" altLang="en-US" b="1" dirty="0"/>
              <a:t>表项和 </a:t>
            </a:r>
            <a:r>
              <a:rPr kumimoji="0" lang="en-US" altLang="zh-CN" dirty="0"/>
              <a:t>GOTO </a:t>
            </a:r>
            <a:r>
              <a:rPr kumimoji="0" lang="zh-CN" altLang="en-US" b="1" dirty="0"/>
              <a:t>表项可按如下方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法构造：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800" b="1" dirty="0"/>
          </a:p>
          <a:p>
            <a:pPr lvl="1">
              <a:buFontTx/>
              <a:buChar char="•"/>
            </a:pPr>
            <a:r>
              <a:rPr kumimoji="0" lang="zh-CN" altLang="en-US" sz="2000" i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/>
              <a:t>[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α.</a:t>
            </a:r>
            <a:r>
              <a:rPr kumimoji="0" lang="en-US" altLang="zh-CN" sz="2000" dirty="0" err="1"/>
              <a:t>a</a:t>
            </a:r>
            <a:r>
              <a:rPr kumimoji="0" lang="en-US" altLang="zh-CN" sz="2000" b="1" dirty="0" err="1"/>
              <a:t>β</a:t>
            </a:r>
            <a:r>
              <a:rPr kumimoji="0" lang="en-US" altLang="zh-CN" sz="2000" b="1" dirty="0"/>
              <a:t>, </a:t>
            </a:r>
            <a:r>
              <a:rPr kumimoji="0" lang="en-US" altLang="zh-CN" sz="2000" dirty="0"/>
              <a:t>b]</a:t>
            </a:r>
            <a:r>
              <a:rPr kumimoji="0" lang="zh-CN" altLang="en-US" sz="2000" b="1" dirty="0"/>
              <a:t>属于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aseline="-25000" dirty="0"/>
              <a:t> </a:t>
            </a:r>
            <a:r>
              <a:rPr kumimoji="0" lang="zh-CN" altLang="en-US" sz="2000" b="1" dirty="0"/>
              <a:t>且 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dirty="0"/>
              <a:t>, a </a:t>
            </a:r>
            <a:r>
              <a:rPr kumimoji="0" lang="zh-CN" altLang="en-US" sz="2000" b="1" dirty="0"/>
              <a:t>为终结符，则置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dirty="0"/>
              <a:t>    </a:t>
            </a:r>
            <a:r>
              <a:rPr kumimoji="0" lang="en-US" altLang="zh-CN" sz="2000" dirty="0"/>
              <a:t>ACTION[k, a] </a:t>
            </a:r>
            <a:r>
              <a:rPr kumimoji="0" lang="zh-CN" altLang="en-US" sz="2000" b="1" dirty="0"/>
              <a:t>为“把状态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和符号</a:t>
            </a:r>
            <a:r>
              <a:rPr kumimoji="0" lang="en-US" altLang="zh-CN" sz="2000" dirty="0"/>
              <a:t>a</a:t>
            </a:r>
            <a:r>
              <a:rPr kumimoji="0" lang="zh-CN" altLang="en-US" sz="2000" b="1" dirty="0"/>
              <a:t>移进栈”，简记为“</a:t>
            </a:r>
            <a:r>
              <a:rPr kumimoji="0" lang="en-US" altLang="zh-CN" sz="2000" dirty="0" err="1"/>
              <a:t>sj</a:t>
            </a:r>
            <a:r>
              <a:rPr kumimoji="0" lang="en-US" altLang="zh-CN" sz="2000" b="1" dirty="0"/>
              <a:t>”</a:t>
            </a:r>
            <a:endParaRPr kumimoji="0" lang="en-US" altLang="zh-CN" sz="2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/>
              <a:t>[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en-US" altLang="zh-CN" sz="2000" b="1" dirty="0"/>
              <a:t>. , </a:t>
            </a:r>
            <a:r>
              <a:rPr kumimoji="0" lang="en-US" altLang="zh-CN" sz="2000" dirty="0"/>
              <a:t>b]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那么置</a:t>
            </a:r>
            <a:r>
              <a:rPr kumimoji="0" lang="en-US" altLang="zh-CN" sz="2000" dirty="0"/>
              <a:t>ACTION[k, b]</a:t>
            </a:r>
            <a:r>
              <a:rPr kumimoji="0" lang="zh-CN" altLang="en-US" sz="2000" b="1" dirty="0"/>
              <a:t>为“用产生式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endParaRPr kumimoji="0" lang="en-US" altLang="zh-CN" sz="2000" b="1" dirty="0"/>
          </a:p>
          <a:p>
            <a:pPr lvl="1">
              <a:buFontTx/>
              <a:buNone/>
            </a:pPr>
            <a:r>
              <a:rPr kumimoji="0" lang="en-US" altLang="zh-CN" sz="2000" b="1" dirty="0"/>
              <a:t>   </a:t>
            </a:r>
            <a:r>
              <a:rPr kumimoji="0" lang="zh-CN" altLang="en-US" sz="2000" b="1" dirty="0"/>
              <a:t>进行归约”，简记为“</a:t>
            </a:r>
            <a:r>
              <a:rPr kumimoji="0" lang="en-US" altLang="zh-CN" sz="2000" dirty="0" err="1"/>
              <a:t>rj</a:t>
            </a:r>
            <a:r>
              <a:rPr kumimoji="0" lang="en-US" altLang="zh-CN" sz="2000" b="1" dirty="0"/>
              <a:t>”; </a:t>
            </a:r>
            <a:r>
              <a:rPr kumimoji="0" lang="zh-CN" altLang="en-US" sz="2000" b="1" dirty="0"/>
              <a:t>这里，假定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为文法</a:t>
            </a:r>
            <a:r>
              <a:rPr kumimoji="0" lang="en-US" altLang="zh-CN" sz="2000" i="1" dirty="0"/>
              <a:t>G’</a:t>
            </a:r>
            <a:r>
              <a:rPr kumimoji="0" lang="zh-CN" altLang="en-US" sz="2000" b="1" dirty="0"/>
              <a:t>的第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个产生式</a:t>
            </a:r>
            <a:endParaRPr kumimoji="0" lang="zh-CN" altLang="en-US" sz="2000" dirty="0"/>
          </a:p>
          <a:p>
            <a:pPr lvl="1">
              <a:buFontTx/>
              <a:buNone/>
            </a:pPr>
            <a:endParaRPr kumimoji="0" lang="zh-CN" altLang="en-US" sz="800" dirty="0"/>
          </a:p>
          <a:p>
            <a:pPr lvl="1">
              <a:buFontTx/>
              <a:buChar char="•"/>
            </a:pPr>
            <a:r>
              <a:rPr kumimoji="0" lang="zh-CN" altLang="en-US" sz="2000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/>
              <a:t>[</a:t>
            </a:r>
            <a:r>
              <a:rPr kumimoji="0" lang="en-US" altLang="zh-CN" sz="2000" i="1" dirty="0"/>
              <a:t>S’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/>
              <a:t>S</a:t>
            </a:r>
            <a:r>
              <a:rPr kumimoji="0" lang="en-US" altLang="zh-CN" sz="2000" b="1" dirty="0"/>
              <a:t>.</a:t>
            </a:r>
            <a:r>
              <a:rPr kumimoji="0" lang="en-US" altLang="zh-CN" sz="2000" dirty="0"/>
              <a:t>, #]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则置</a:t>
            </a:r>
            <a:r>
              <a:rPr kumimoji="0" lang="en-US" altLang="zh-CN" sz="2000" dirty="0"/>
              <a:t>ACTION[k, #]</a:t>
            </a:r>
            <a:r>
              <a:rPr kumimoji="0" lang="zh-CN" altLang="en-US" sz="2000" b="1" dirty="0"/>
              <a:t>为“接受”，记为“</a:t>
            </a:r>
            <a:r>
              <a:rPr kumimoji="0" lang="en-US" altLang="zh-CN" sz="2000" dirty="0"/>
              <a:t>acc</a:t>
            </a:r>
            <a:r>
              <a:rPr kumimoji="0" lang="en-US" altLang="zh-CN" sz="2000" b="1" dirty="0"/>
              <a:t>”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b="1" dirty="0"/>
              <a:t>,</a:t>
            </a:r>
            <a:r>
              <a:rPr kumimoji="0" lang="en-US" altLang="zh-CN" sz="2000" dirty="0"/>
              <a:t> A</a:t>
            </a:r>
            <a:r>
              <a:rPr kumimoji="0" lang="zh-CN" altLang="en-US" sz="2000" b="1" dirty="0"/>
              <a:t>为非终结符，则置</a:t>
            </a:r>
            <a:r>
              <a:rPr kumimoji="0" lang="en-US" altLang="zh-CN" sz="2000" dirty="0"/>
              <a:t>GOTO(k, A)=j</a:t>
            </a:r>
            <a:r>
              <a:rPr kumimoji="0" lang="en-US" altLang="zh-CN" sz="2000" b="1" dirty="0"/>
              <a:t>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分析表中凡不能用上述规则填入信息的空白格均置上“出错标志”</a:t>
            </a:r>
            <a:endParaRPr kumimoji="0" lang="zh-CN" altLang="en-US" sz="2000" b="1" dirty="0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4968875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>
                <a:latin typeface="楷体_GB2312" pitchFamily="49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endParaRPr kumimoji="0"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i="1">
                <a:sym typeface="Symbol" panose="05050102010706020507" pitchFamily="18" charset="2"/>
              </a:rPr>
              <a:t>    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 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(L,E)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F 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L,E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(F)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788" name="Rectangle 68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2794" name="Line 74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795" name="Text Box 75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6" name="Text Box 76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42797" name="Text Box 77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42798" name="Line 78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799" name="Line 79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00" name="Line 80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02" name="Rectangle 82"/>
          <p:cNvSpPr>
            <a:spLocks noChangeArrowheads="1"/>
          </p:cNvSpPr>
          <p:nvPr/>
        </p:nvSpPr>
        <p:spPr bwMode="auto">
          <a:xfrm>
            <a:off x="2238375" y="2709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2804" name="Rectangle 84"/>
          <p:cNvSpPr>
            <a:spLocks noChangeArrowheads="1"/>
          </p:cNvSpPr>
          <p:nvPr/>
        </p:nvSpPr>
        <p:spPr bwMode="auto">
          <a:xfrm>
            <a:off x="3232150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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2805" name="Rectangle 85"/>
          <p:cNvSpPr>
            <a:spLocks noChangeArrowheads="1"/>
          </p:cNvSpPr>
          <p:nvPr/>
        </p:nvSpPr>
        <p:spPr bwMode="auto">
          <a:xfrm>
            <a:off x="4110038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2806" name="Rectangle 86"/>
          <p:cNvSpPr>
            <a:spLocks noChangeArrowheads="1"/>
          </p:cNvSpPr>
          <p:nvPr/>
        </p:nvSpPr>
        <p:spPr bwMode="auto">
          <a:xfrm>
            <a:off x="5045075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2807" name="Rectangle 87"/>
          <p:cNvSpPr>
            <a:spLocks noChangeArrowheads="1"/>
          </p:cNvSpPr>
          <p:nvPr/>
        </p:nvSpPr>
        <p:spPr bwMode="auto">
          <a:xfrm>
            <a:off x="5794375" y="2709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2808" name="Rectangle 88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2809" name="Rectangle 89"/>
          <p:cNvSpPr>
            <a:spLocks noChangeArrowheads="1"/>
          </p:cNvSpPr>
          <p:nvPr/>
        </p:nvSpPr>
        <p:spPr bwMode="auto">
          <a:xfrm>
            <a:off x="7164388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L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2810" name="Rectangle 90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2813" name="Rectangle 93"/>
          <p:cNvSpPr>
            <a:spLocks noChangeArrowheads="1"/>
          </p:cNvSpPr>
          <p:nvPr/>
        </p:nvSpPr>
        <p:spPr bwMode="auto">
          <a:xfrm>
            <a:off x="1438275" y="36115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5" name="Rectangle 95"/>
          <p:cNvSpPr>
            <a:spLocks noChangeArrowheads="1"/>
          </p:cNvSpPr>
          <p:nvPr/>
        </p:nvSpPr>
        <p:spPr bwMode="auto">
          <a:xfrm>
            <a:off x="1438275" y="41878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6" name="Rectangle 96"/>
          <p:cNvSpPr>
            <a:spLocks noChangeArrowheads="1"/>
          </p:cNvSpPr>
          <p:nvPr/>
        </p:nvSpPr>
        <p:spPr bwMode="auto">
          <a:xfrm>
            <a:off x="1438275" y="44751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7" name="Rectangle 97"/>
          <p:cNvSpPr>
            <a:spLocks noChangeArrowheads="1"/>
          </p:cNvSpPr>
          <p:nvPr/>
        </p:nvSpPr>
        <p:spPr bwMode="auto">
          <a:xfrm>
            <a:off x="1438275" y="47640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8" name="Rectangle 98"/>
          <p:cNvSpPr>
            <a:spLocks noChangeArrowheads="1"/>
          </p:cNvSpPr>
          <p:nvPr/>
        </p:nvSpPr>
        <p:spPr bwMode="auto">
          <a:xfrm>
            <a:off x="1438275" y="501491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9" name="Rectangle 99"/>
          <p:cNvSpPr>
            <a:spLocks noChangeArrowheads="1"/>
          </p:cNvSpPr>
          <p:nvPr/>
        </p:nvSpPr>
        <p:spPr bwMode="auto">
          <a:xfrm>
            <a:off x="1438275" y="52673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20" name="Rectangle 100"/>
          <p:cNvSpPr>
            <a:spLocks noChangeArrowheads="1"/>
          </p:cNvSpPr>
          <p:nvPr/>
        </p:nvSpPr>
        <p:spPr bwMode="auto">
          <a:xfrm>
            <a:off x="1368425" y="5808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21" name="Rectangle 101"/>
          <p:cNvSpPr>
            <a:spLocks noChangeArrowheads="1"/>
          </p:cNvSpPr>
          <p:nvPr/>
        </p:nvSpPr>
        <p:spPr bwMode="auto">
          <a:xfrm>
            <a:off x="1368425" y="6061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22" name="Rectangle 102"/>
          <p:cNvSpPr>
            <a:spLocks noChangeArrowheads="1"/>
          </p:cNvSpPr>
          <p:nvPr/>
        </p:nvSpPr>
        <p:spPr bwMode="auto">
          <a:xfrm>
            <a:off x="1368425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2" name="Rectangle 92"/>
          <p:cNvSpPr>
            <a:spLocks noChangeArrowheads="1"/>
          </p:cNvSpPr>
          <p:nvPr/>
        </p:nvSpPr>
        <p:spPr bwMode="auto">
          <a:xfrm>
            <a:off x="1438275" y="3324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27" name="Rectangle 107"/>
          <p:cNvSpPr>
            <a:spLocks noChangeArrowheads="1"/>
          </p:cNvSpPr>
          <p:nvPr/>
        </p:nvSpPr>
        <p:spPr bwMode="auto">
          <a:xfrm>
            <a:off x="5651500" y="3284538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32" name="Rectangle 112"/>
          <p:cNvSpPr>
            <a:spLocks noChangeArrowheads="1"/>
          </p:cNvSpPr>
          <p:nvPr/>
        </p:nvSpPr>
        <p:spPr bwMode="auto">
          <a:xfrm>
            <a:off x="5794375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11" name="Rectangle 91"/>
          <p:cNvSpPr>
            <a:spLocks noChangeArrowheads="1"/>
          </p:cNvSpPr>
          <p:nvPr/>
        </p:nvSpPr>
        <p:spPr bwMode="auto">
          <a:xfrm>
            <a:off x="1438275" y="3070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2897" name="Group 177"/>
          <p:cNvGrpSpPr/>
          <p:nvPr/>
        </p:nvGrpSpPr>
        <p:grpSpPr bwMode="auto">
          <a:xfrm>
            <a:off x="2195513" y="3068638"/>
            <a:ext cx="5870575" cy="396875"/>
            <a:chOff x="1383" y="1933"/>
            <a:chExt cx="3698" cy="250"/>
          </a:xfrm>
        </p:grpSpPr>
        <p:sp>
          <p:nvSpPr>
            <p:cNvPr id="542824" name="Rectangle 104"/>
            <p:cNvSpPr>
              <a:spLocks noChangeArrowheads="1"/>
            </p:cNvSpPr>
            <p:nvPr/>
          </p:nvSpPr>
          <p:spPr bwMode="auto">
            <a:xfrm>
              <a:off x="4127" y="1933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26" name="Rectangle 106"/>
            <p:cNvSpPr>
              <a:spLocks noChangeArrowheads="1"/>
            </p:cNvSpPr>
            <p:nvPr/>
          </p:nvSpPr>
          <p:spPr bwMode="auto">
            <a:xfrm>
              <a:off x="4876" y="1933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36" name="Rectangle 116"/>
            <p:cNvSpPr>
              <a:spLocks noChangeArrowheads="1"/>
            </p:cNvSpPr>
            <p:nvPr/>
          </p:nvSpPr>
          <p:spPr bwMode="auto">
            <a:xfrm>
              <a:off x="2529" y="1933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38" name="Rectangle 118"/>
            <p:cNvSpPr>
              <a:spLocks noChangeArrowheads="1"/>
            </p:cNvSpPr>
            <p:nvPr/>
          </p:nvSpPr>
          <p:spPr bwMode="auto">
            <a:xfrm>
              <a:off x="1383" y="1933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s4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2846" name="Rectangle 126"/>
          <p:cNvSpPr>
            <a:spLocks noChangeArrowheads="1"/>
          </p:cNvSpPr>
          <p:nvPr/>
        </p:nvSpPr>
        <p:spPr bwMode="auto">
          <a:xfrm>
            <a:off x="3152775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47" name="Rectangle 127"/>
          <p:cNvSpPr>
            <a:spLocks noChangeArrowheads="1"/>
          </p:cNvSpPr>
          <p:nvPr/>
        </p:nvSpPr>
        <p:spPr bwMode="auto">
          <a:xfrm>
            <a:off x="5818188" y="422116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850" name="Rectangle 130"/>
          <p:cNvSpPr>
            <a:spLocks noChangeArrowheads="1"/>
          </p:cNvSpPr>
          <p:nvPr/>
        </p:nvSpPr>
        <p:spPr bwMode="auto">
          <a:xfrm>
            <a:off x="3059113" y="4760913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2903" name="Group 183"/>
          <p:cNvGrpSpPr/>
          <p:nvPr/>
        </p:nvGrpSpPr>
        <p:grpSpPr bwMode="auto">
          <a:xfrm>
            <a:off x="3128963" y="6381750"/>
            <a:ext cx="2230437" cy="396875"/>
            <a:chOff x="1971" y="3838"/>
            <a:chExt cx="1405" cy="250"/>
          </a:xfrm>
        </p:grpSpPr>
        <p:sp>
          <p:nvSpPr>
            <p:cNvPr id="542868" name="Rectangle 148"/>
            <p:cNvSpPr>
              <a:spLocks noChangeArrowheads="1"/>
            </p:cNvSpPr>
            <p:nvPr/>
          </p:nvSpPr>
          <p:spPr bwMode="auto">
            <a:xfrm>
              <a:off x="1971" y="3838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69" name="Rectangle 149"/>
            <p:cNvSpPr>
              <a:spLocks noChangeArrowheads="1"/>
            </p:cNvSpPr>
            <p:nvPr/>
          </p:nvSpPr>
          <p:spPr bwMode="auto">
            <a:xfrm>
              <a:off x="3118" y="3838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2814" name="Rectangle 94"/>
          <p:cNvSpPr>
            <a:spLocks noChangeArrowheads="1"/>
          </p:cNvSpPr>
          <p:nvPr/>
        </p:nvSpPr>
        <p:spPr bwMode="auto">
          <a:xfrm>
            <a:off x="1438275" y="39004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2898" name="Group 178"/>
          <p:cNvGrpSpPr/>
          <p:nvPr/>
        </p:nvGrpSpPr>
        <p:grpSpPr bwMode="auto">
          <a:xfrm>
            <a:off x="2195513" y="3895725"/>
            <a:ext cx="5905500" cy="434975"/>
            <a:chOff x="1383" y="2454"/>
            <a:chExt cx="3720" cy="274"/>
          </a:xfrm>
        </p:grpSpPr>
        <p:sp>
          <p:nvSpPr>
            <p:cNvPr id="542877" name="Rectangle 157"/>
            <p:cNvSpPr>
              <a:spLocks noChangeArrowheads="1"/>
            </p:cNvSpPr>
            <p:nvPr/>
          </p:nvSpPr>
          <p:spPr bwMode="auto">
            <a:xfrm>
              <a:off x="2529" y="2454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s8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78" name="Rectangle 158"/>
            <p:cNvSpPr>
              <a:spLocks noChangeArrowheads="1"/>
            </p:cNvSpPr>
            <p:nvPr/>
          </p:nvSpPr>
          <p:spPr bwMode="auto">
            <a:xfrm>
              <a:off x="1383" y="2454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79" name="Rectangle 159"/>
            <p:cNvSpPr>
              <a:spLocks noChangeArrowheads="1"/>
            </p:cNvSpPr>
            <p:nvPr/>
          </p:nvSpPr>
          <p:spPr bwMode="auto">
            <a:xfrm>
              <a:off x="4149" y="247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0" name="Rectangle 160"/>
            <p:cNvSpPr>
              <a:spLocks noChangeArrowheads="1"/>
            </p:cNvSpPr>
            <p:nvPr/>
          </p:nvSpPr>
          <p:spPr bwMode="auto">
            <a:xfrm>
              <a:off x="4535" y="247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6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1" name="Rectangle 161"/>
            <p:cNvSpPr>
              <a:spLocks noChangeArrowheads="1"/>
            </p:cNvSpPr>
            <p:nvPr/>
          </p:nvSpPr>
          <p:spPr bwMode="auto">
            <a:xfrm>
              <a:off x="4898" y="247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7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2899" name="Group 179"/>
          <p:cNvGrpSpPr/>
          <p:nvPr/>
        </p:nvGrpSpPr>
        <p:grpSpPr bwMode="auto">
          <a:xfrm>
            <a:off x="3154363" y="5048250"/>
            <a:ext cx="2298700" cy="396875"/>
            <a:chOff x="1987" y="3180"/>
            <a:chExt cx="1448" cy="250"/>
          </a:xfrm>
        </p:grpSpPr>
        <p:sp>
          <p:nvSpPr>
            <p:cNvPr id="542856" name="Rectangle 136"/>
            <p:cNvSpPr>
              <a:spLocks noChangeArrowheads="1"/>
            </p:cNvSpPr>
            <p:nvPr/>
          </p:nvSpPr>
          <p:spPr bwMode="auto">
            <a:xfrm>
              <a:off x="3061" y="3180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sym typeface="Symbol" panose="05050102010706020507" pitchFamily="18" charset="2"/>
                </a:rPr>
                <a:t>s16</a:t>
              </a:r>
              <a:endParaRPr lang="en-US" altLang="zh-CN" sz="2000" i="1">
                <a:solidFill>
                  <a:srgbClr val="80008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42882" name="Rectangle 162"/>
            <p:cNvSpPr>
              <a:spLocks noChangeArrowheads="1"/>
            </p:cNvSpPr>
            <p:nvPr/>
          </p:nvSpPr>
          <p:spPr bwMode="auto">
            <a:xfrm>
              <a:off x="1987" y="3180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sym typeface="Symbol" panose="05050102010706020507" pitchFamily="18" charset="2"/>
                </a:rPr>
                <a:t>r2</a:t>
              </a:r>
              <a:endParaRPr lang="en-US" altLang="zh-CN" sz="2000" i="1">
                <a:solidFill>
                  <a:srgbClr val="80008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42900" name="Group 180"/>
          <p:cNvGrpSpPr/>
          <p:nvPr/>
        </p:nvGrpSpPr>
        <p:grpSpPr bwMode="auto">
          <a:xfrm>
            <a:off x="2195513" y="5264150"/>
            <a:ext cx="5976937" cy="469900"/>
            <a:chOff x="1383" y="3316"/>
            <a:chExt cx="3765" cy="296"/>
          </a:xfrm>
        </p:grpSpPr>
        <p:sp>
          <p:nvSpPr>
            <p:cNvPr id="542860" name="Rectangle 140"/>
            <p:cNvSpPr>
              <a:spLocks noChangeArrowheads="1"/>
            </p:cNvSpPr>
            <p:nvPr/>
          </p:nvSpPr>
          <p:spPr bwMode="auto">
            <a:xfrm>
              <a:off x="1383" y="3316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61" name="Rectangle 141"/>
            <p:cNvSpPr>
              <a:spLocks noChangeArrowheads="1"/>
            </p:cNvSpPr>
            <p:nvPr/>
          </p:nvSpPr>
          <p:spPr bwMode="auto">
            <a:xfrm>
              <a:off x="2516" y="3340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s8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3" name="Rectangle 163"/>
            <p:cNvSpPr>
              <a:spLocks noChangeArrowheads="1"/>
            </p:cNvSpPr>
            <p:nvPr/>
          </p:nvSpPr>
          <p:spPr bwMode="auto">
            <a:xfrm>
              <a:off x="4150" y="3362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4" name="Rectangle 164"/>
            <p:cNvSpPr>
              <a:spLocks noChangeArrowheads="1"/>
            </p:cNvSpPr>
            <p:nvPr/>
          </p:nvSpPr>
          <p:spPr bwMode="auto">
            <a:xfrm>
              <a:off x="4491" y="3362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17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5" name="Rectangle 165"/>
            <p:cNvSpPr>
              <a:spLocks noChangeArrowheads="1"/>
            </p:cNvSpPr>
            <p:nvPr/>
          </p:nvSpPr>
          <p:spPr bwMode="auto">
            <a:xfrm>
              <a:off x="4854" y="3362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2901" name="Group 181"/>
          <p:cNvGrpSpPr/>
          <p:nvPr/>
        </p:nvGrpSpPr>
        <p:grpSpPr bwMode="auto">
          <a:xfrm>
            <a:off x="2195513" y="5805488"/>
            <a:ext cx="5976937" cy="469900"/>
            <a:chOff x="1383" y="3475"/>
            <a:chExt cx="3765" cy="296"/>
          </a:xfrm>
        </p:grpSpPr>
        <p:sp>
          <p:nvSpPr>
            <p:cNvPr id="542863" name="Rectangle 143"/>
            <p:cNvSpPr>
              <a:spLocks noChangeArrowheads="1"/>
            </p:cNvSpPr>
            <p:nvPr/>
          </p:nvSpPr>
          <p:spPr bwMode="auto">
            <a:xfrm>
              <a:off x="2506" y="3498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s13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76" name="Rectangle 156"/>
            <p:cNvSpPr>
              <a:spLocks noChangeArrowheads="1"/>
            </p:cNvSpPr>
            <p:nvPr/>
          </p:nvSpPr>
          <p:spPr bwMode="auto">
            <a:xfrm>
              <a:off x="1383" y="3475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6" name="Rectangle 166"/>
            <p:cNvSpPr>
              <a:spLocks noChangeArrowheads="1"/>
            </p:cNvSpPr>
            <p:nvPr/>
          </p:nvSpPr>
          <p:spPr bwMode="auto">
            <a:xfrm>
              <a:off x="4105" y="3521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7" name="Rectangle 167"/>
            <p:cNvSpPr>
              <a:spLocks noChangeArrowheads="1"/>
            </p:cNvSpPr>
            <p:nvPr/>
          </p:nvSpPr>
          <p:spPr bwMode="auto">
            <a:xfrm>
              <a:off x="4854" y="3521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2902" name="Group 182"/>
          <p:cNvGrpSpPr/>
          <p:nvPr/>
        </p:nvGrpSpPr>
        <p:grpSpPr bwMode="auto">
          <a:xfrm>
            <a:off x="3128963" y="6057900"/>
            <a:ext cx="2324100" cy="396875"/>
            <a:chOff x="1971" y="3634"/>
            <a:chExt cx="1464" cy="250"/>
          </a:xfrm>
        </p:grpSpPr>
        <p:sp>
          <p:nvSpPr>
            <p:cNvPr id="542865" name="Rectangle 145"/>
            <p:cNvSpPr>
              <a:spLocks noChangeArrowheads="1"/>
            </p:cNvSpPr>
            <p:nvPr/>
          </p:nvSpPr>
          <p:spPr bwMode="auto">
            <a:xfrm>
              <a:off x="1971" y="3634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888" name="Rectangle 168"/>
            <p:cNvSpPr>
              <a:spLocks noChangeArrowheads="1"/>
            </p:cNvSpPr>
            <p:nvPr/>
          </p:nvSpPr>
          <p:spPr bwMode="auto">
            <a:xfrm>
              <a:off x="3061" y="3634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s20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2908" name="Group 188"/>
          <p:cNvGrpSpPr/>
          <p:nvPr/>
        </p:nvGrpSpPr>
        <p:grpSpPr bwMode="auto">
          <a:xfrm>
            <a:off x="3154363" y="5589588"/>
            <a:ext cx="2209800" cy="396875"/>
            <a:chOff x="1987" y="3521"/>
            <a:chExt cx="1392" cy="250"/>
          </a:xfrm>
        </p:grpSpPr>
        <p:sp>
          <p:nvSpPr>
            <p:cNvPr id="542905" name="Rectangle 185"/>
            <p:cNvSpPr>
              <a:spLocks noChangeArrowheads="1"/>
            </p:cNvSpPr>
            <p:nvPr/>
          </p:nvSpPr>
          <p:spPr bwMode="auto">
            <a:xfrm>
              <a:off x="3121" y="3521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r6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2906" name="Rectangle 186"/>
            <p:cNvSpPr>
              <a:spLocks noChangeArrowheads="1"/>
            </p:cNvSpPr>
            <p:nvPr/>
          </p:nvSpPr>
          <p:spPr bwMode="auto">
            <a:xfrm>
              <a:off x="1987" y="3521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r6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2907" name="Rectangle 187"/>
          <p:cNvSpPr>
            <a:spLocks noChangeArrowheads="1"/>
          </p:cNvSpPr>
          <p:nvPr/>
        </p:nvSpPr>
        <p:spPr bwMode="auto">
          <a:xfrm>
            <a:off x="1438275" y="555307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2909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0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1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2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7" grpId="0"/>
      <p:bldP spid="542832" grpId="0"/>
      <p:bldP spid="542846" grpId="0"/>
      <p:bldP spid="542847" grpId="0"/>
      <p:bldP spid="54285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6048375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>
                <a:latin typeface="楷体_GB2312" pitchFamily="49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2800"/>
              <a:t>（</a:t>
            </a:r>
            <a:r>
              <a:rPr lang="zh-CN" altLang="en-US" sz="2800" b="1">
                <a:latin typeface="楷体_GB2312" pitchFamily="49" charset="-122"/>
              </a:rPr>
              <a:t>续</a:t>
            </a:r>
            <a:r>
              <a:rPr lang="zh-CN" altLang="en-US" sz="2800"/>
              <a:t>）</a:t>
            </a:r>
            <a:endParaRPr lang="zh-CN" altLang="en-US" sz="280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endParaRPr kumimoji="0"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i="1">
                <a:sym typeface="Symbol" panose="05050102010706020507" pitchFamily="18" charset="2"/>
              </a:rPr>
              <a:t>    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 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(L,E)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F 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L,E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(F)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8871" name="Line 7"/>
          <p:cNvSpPr>
            <a:spLocks noChangeShapeType="1"/>
          </p:cNvSpPr>
          <p:nvPr/>
        </p:nvSpPr>
        <p:spPr bwMode="auto">
          <a:xfrm>
            <a:off x="2051050" y="2746375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260475" y="2386013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751263" y="2349500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6948488" y="2349500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>
            <a:off x="2051050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>
            <a:off x="6372225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>
            <a:off x="1223963" y="3106738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2238375" y="2674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3232150" y="2601913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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8880" name="Rectangle 16"/>
          <p:cNvSpPr>
            <a:spLocks noChangeArrowheads="1"/>
          </p:cNvSpPr>
          <p:nvPr/>
        </p:nvSpPr>
        <p:spPr bwMode="auto">
          <a:xfrm>
            <a:off x="4110038" y="26749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5045075" y="26749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5794375" y="2674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6516688" y="2674938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8884" name="Rectangle 20"/>
          <p:cNvSpPr>
            <a:spLocks noChangeArrowheads="1"/>
          </p:cNvSpPr>
          <p:nvPr/>
        </p:nvSpPr>
        <p:spPr bwMode="auto">
          <a:xfrm>
            <a:off x="7164388" y="2674938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L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7715250" y="26749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48886" name="Rectangle 22"/>
          <p:cNvSpPr>
            <a:spLocks noChangeArrowheads="1"/>
          </p:cNvSpPr>
          <p:nvPr/>
        </p:nvSpPr>
        <p:spPr bwMode="auto">
          <a:xfrm>
            <a:off x="1438275" y="33575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87" name="Rectangle 23"/>
          <p:cNvSpPr>
            <a:spLocks noChangeArrowheads="1"/>
          </p:cNvSpPr>
          <p:nvPr/>
        </p:nvSpPr>
        <p:spPr bwMode="auto">
          <a:xfrm>
            <a:off x="1438275" y="36115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1438275" y="38989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1438275" y="41878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1438275" y="44751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438275" y="47625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1438275" y="50514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3" name="Rectangle 29"/>
          <p:cNvSpPr>
            <a:spLocks noChangeArrowheads="1"/>
          </p:cNvSpPr>
          <p:nvPr/>
        </p:nvSpPr>
        <p:spPr bwMode="auto">
          <a:xfrm>
            <a:off x="1438275" y="53022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4" name="Rectangle 30"/>
          <p:cNvSpPr>
            <a:spLocks noChangeArrowheads="1"/>
          </p:cNvSpPr>
          <p:nvPr/>
        </p:nvSpPr>
        <p:spPr bwMode="auto">
          <a:xfrm>
            <a:off x="1438275" y="55546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5" name="Rectangle 31"/>
          <p:cNvSpPr>
            <a:spLocks noChangeArrowheads="1"/>
          </p:cNvSpPr>
          <p:nvPr/>
        </p:nvSpPr>
        <p:spPr bwMode="auto">
          <a:xfrm>
            <a:off x="1438275" y="580707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6" name="Rectangle 32"/>
          <p:cNvSpPr>
            <a:spLocks noChangeArrowheads="1"/>
          </p:cNvSpPr>
          <p:nvPr/>
        </p:nvSpPr>
        <p:spPr bwMode="auto">
          <a:xfrm>
            <a:off x="1441450" y="60960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1441450" y="638016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902" name="Rectangle 38"/>
          <p:cNvSpPr>
            <a:spLocks noChangeArrowheads="1"/>
          </p:cNvSpPr>
          <p:nvPr/>
        </p:nvSpPr>
        <p:spPr bwMode="auto">
          <a:xfrm>
            <a:off x="5794375" y="38957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904" name="Rectangle 40"/>
          <p:cNvSpPr>
            <a:spLocks noChangeArrowheads="1"/>
          </p:cNvSpPr>
          <p:nvPr/>
        </p:nvSpPr>
        <p:spPr bwMode="auto">
          <a:xfrm>
            <a:off x="3059113" y="3286125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8954" name="Group 90"/>
          <p:cNvGrpSpPr/>
          <p:nvPr/>
        </p:nvGrpSpPr>
        <p:grpSpPr bwMode="auto">
          <a:xfrm>
            <a:off x="3128963" y="5553075"/>
            <a:ext cx="2324100" cy="433388"/>
            <a:chOff x="1971" y="3385"/>
            <a:chExt cx="1464" cy="273"/>
          </a:xfrm>
        </p:grpSpPr>
        <p:sp>
          <p:nvSpPr>
            <p:cNvPr id="548910" name="Rectangle 46"/>
            <p:cNvSpPr>
              <a:spLocks noChangeArrowheads="1"/>
            </p:cNvSpPr>
            <p:nvPr/>
          </p:nvSpPr>
          <p:spPr bwMode="auto">
            <a:xfrm>
              <a:off x="3061" y="3408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s23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12" name="Rectangle 48"/>
            <p:cNvSpPr>
              <a:spLocks noChangeArrowheads="1"/>
            </p:cNvSpPr>
            <p:nvPr/>
          </p:nvSpPr>
          <p:spPr bwMode="auto">
            <a:xfrm>
              <a:off x="1971" y="3385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8953" name="Group 89"/>
          <p:cNvGrpSpPr/>
          <p:nvPr/>
        </p:nvGrpSpPr>
        <p:grpSpPr bwMode="auto">
          <a:xfrm>
            <a:off x="3128963" y="5299075"/>
            <a:ext cx="2230437" cy="396875"/>
            <a:chOff x="1971" y="3225"/>
            <a:chExt cx="1405" cy="250"/>
          </a:xfrm>
        </p:grpSpPr>
        <p:sp>
          <p:nvSpPr>
            <p:cNvPr id="548913" name="Rectangle 49"/>
            <p:cNvSpPr>
              <a:spLocks noChangeArrowheads="1"/>
            </p:cNvSpPr>
            <p:nvPr/>
          </p:nvSpPr>
          <p:spPr bwMode="auto">
            <a:xfrm>
              <a:off x="1971" y="3225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14" name="Rectangle 50"/>
            <p:cNvSpPr>
              <a:spLocks noChangeArrowheads="1"/>
            </p:cNvSpPr>
            <p:nvPr/>
          </p:nvSpPr>
          <p:spPr bwMode="auto">
            <a:xfrm>
              <a:off x="3118" y="3225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8951" name="Group 87"/>
          <p:cNvGrpSpPr/>
          <p:nvPr/>
        </p:nvGrpSpPr>
        <p:grpSpPr bwMode="auto">
          <a:xfrm>
            <a:off x="2195513" y="4471988"/>
            <a:ext cx="5903912" cy="433387"/>
            <a:chOff x="1383" y="2704"/>
            <a:chExt cx="3719" cy="273"/>
          </a:xfrm>
        </p:grpSpPr>
        <p:sp>
          <p:nvSpPr>
            <p:cNvPr id="548911" name="Rectangle 47"/>
            <p:cNvSpPr>
              <a:spLocks noChangeArrowheads="1"/>
            </p:cNvSpPr>
            <p:nvPr/>
          </p:nvSpPr>
          <p:spPr bwMode="auto">
            <a:xfrm>
              <a:off x="2506" y="2727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s13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15" name="Rectangle 51"/>
            <p:cNvSpPr>
              <a:spLocks noChangeArrowheads="1"/>
            </p:cNvSpPr>
            <p:nvPr/>
          </p:nvSpPr>
          <p:spPr bwMode="auto">
            <a:xfrm>
              <a:off x="1383" y="2704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25" name="Rectangle 61"/>
            <p:cNvSpPr>
              <a:spLocks noChangeArrowheads="1"/>
            </p:cNvSpPr>
            <p:nvPr/>
          </p:nvSpPr>
          <p:spPr bwMode="auto">
            <a:xfrm>
              <a:off x="4059" y="2726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24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26" name="Rectangle 62"/>
            <p:cNvSpPr>
              <a:spLocks noChangeArrowheads="1"/>
            </p:cNvSpPr>
            <p:nvPr/>
          </p:nvSpPr>
          <p:spPr bwMode="auto">
            <a:xfrm>
              <a:off x="4808" y="2726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8950" name="Group 86"/>
          <p:cNvGrpSpPr/>
          <p:nvPr/>
        </p:nvGrpSpPr>
        <p:grpSpPr bwMode="auto">
          <a:xfrm>
            <a:off x="3154363" y="3608388"/>
            <a:ext cx="2298700" cy="396875"/>
            <a:chOff x="1987" y="2160"/>
            <a:chExt cx="1448" cy="250"/>
          </a:xfrm>
        </p:grpSpPr>
        <p:sp>
          <p:nvSpPr>
            <p:cNvPr id="548933" name="Rectangle 69"/>
            <p:cNvSpPr>
              <a:spLocks noChangeArrowheads="1"/>
            </p:cNvSpPr>
            <p:nvPr/>
          </p:nvSpPr>
          <p:spPr bwMode="auto">
            <a:xfrm>
              <a:off x="1987" y="2160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34" name="Rectangle 70"/>
            <p:cNvSpPr>
              <a:spLocks noChangeArrowheads="1"/>
            </p:cNvSpPr>
            <p:nvPr/>
          </p:nvSpPr>
          <p:spPr bwMode="auto">
            <a:xfrm>
              <a:off x="3061" y="2160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s21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8935" name="Rectangle 71"/>
          <p:cNvSpPr>
            <a:spLocks noChangeArrowheads="1"/>
          </p:cNvSpPr>
          <p:nvPr/>
        </p:nvSpPr>
        <p:spPr bwMode="auto">
          <a:xfrm>
            <a:off x="3059113" y="4184650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8952" name="Group 88"/>
          <p:cNvGrpSpPr/>
          <p:nvPr/>
        </p:nvGrpSpPr>
        <p:grpSpPr bwMode="auto">
          <a:xfrm>
            <a:off x="2195513" y="4760913"/>
            <a:ext cx="5903912" cy="433387"/>
            <a:chOff x="1383" y="2886"/>
            <a:chExt cx="3719" cy="273"/>
          </a:xfrm>
        </p:grpSpPr>
        <p:sp>
          <p:nvSpPr>
            <p:cNvPr id="548936" name="Rectangle 72"/>
            <p:cNvSpPr>
              <a:spLocks noChangeArrowheads="1"/>
            </p:cNvSpPr>
            <p:nvPr/>
          </p:nvSpPr>
          <p:spPr bwMode="auto">
            <a:xfrm>
              <a:off x="2506" y="2909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s13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37" name="Rectangle 73"/>
            <p:cNvSpPr>
              <a:spLocks noChangeArrowheads="1"/>
            </p:cNvSpPr>
            <p:nvPr/>
          </p:nvSpPr>
          <p:spPr bwMode="auto">
            <a:xfrm>
              <a:off x="1383" y="2886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38" name="Rectangle 74"/>
            <p:cNvSpPr>
              <a:spLocks noChangeArrowheads="1"/>
            </p:cNvSpPr>
            <p:nvPr/>
          </p:nvSpPr>
          <p:spPr bwMode="auto">
            <a:xfrm>
              <a:off x="4059" y="2908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22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39" name="Rectangle 75"/>
            <p:cNvSpPr>
              <a:spLocks noChangeArrowheads="1"/>
            </p:cNvSpPr>
            <p:nvPr/>
          </p:nvSpPr>
          <p:spPr bwMode="auto">
            <a:xfrm>
              <a:off x="4808" y="2908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12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8940" name="Rectangle 76"/>
          <p:cNvSpPr>
            <a:spLocks noChangeArrowheads="1"/>
          </p:cNvSpPr>
          <p:nvPr/>
        </p:nvSpPr>
        <p:spPr bwMode="auto">
          <a:xfrm>
            <a:off x="5818188" y="504825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48941" name="Rectangle 77"/>
          <p:cNvSpPr>
            <a:spLocks noChangeArrowheads="1"/>
          </p:cNvSpPr>
          <p:nvPr/>
        </p:nvSpPr>
        <p:spPr bwMode="auto">
          <a:xfrm>
            <a:off x="3132138" y="58404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8956" name="Group 92"/>
          <p:cNvGrpSpPr/>
          <p:nvPr/>
        </p:nvGrpSpPr>
        <p:grpSpPr bwMode="auto">
          <a:xfrm>
            <a:off x="3132138" y="6127750"/>
            <a:ext cx="2324100" cy="398463"/>
            <a:chOff x="1973" y="3747"/>
            <a:chExt cx="1464" cy="251"/>
          </a:xfrm>
        </p:grpSpPr>
        <p:sp>
          <p:nvSpPr>
            <p:cNvPr id="548942" name="Rectangle 78"/>
            <p:cNvSpPr>
              <a:spLocks noChangeArrowheads="1"/>
            </p:cNvSpPr>
            <p:nvPr/>
          </p:nvSpPr>
          <p:spPr bwMode="auto">
            <a:xfrm>
              <a:off x="3063" y="3748"/>
              <a:ext cx="37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s25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43" name="Rectangle 79"/>
            <p:cNvSpPr>
              <a:spLocks noChangeArrowheads="1"/>
            </p:cNvSpPr>
            <p:nvPr/>
          </p:nvSpPr>
          <p:spPr bwMode="auto">
            <a:xfrm>
              <a:off x="1973" y="3747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r3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grpSp>
        <p:nvGrpSpPr>
          <p:cNvPr id="548957" name="Group 93"/>
          <p:cNvGrpSpPr/>
          <p:nvPr/>
        </p:nvGrpSpPr>
        <p:grpSpPr bwMode="auto">
          <a:xfrm>
            <a:off x="3128963" y="6416675"/>
            <a:ext cx="2230437" cy="396875"/>
            <a:chOff x="1971" y="3929"/>
            <a:chExt cx="1405" cy="250"/>
          </a:xfrm>
        </p:grpSpPr>
        <p:sp>
          <p:nvSpPr>
            <p:cNvPr id="548944" name="Rectangle 80"/>
            <p:cNvSpPr>
              <a:spLocks noChangeArrowheads="1"/>
            </p:cNvSpPr>
            <p:nvPr/>
          </p:nvSpPr>
          <p:spPr bwMode="auto">
            <a:xfrm>
              <a:off x="1971" y="3929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45" name="Rectangle 81"/>
            <p:cNvSpPr>
              <a:spLocks noChangeArrowheads="1"/>
            </p:cNvSpPr>
            <p:nvPr/>
          </p:nvSpPr>
          <p:spPr bwMode="auto">
            <a:xfrm>
              <a:off x="3118" y="3929"/>
              <a:ext cx="258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r1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1439863" y="30686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grpSp>
        <p:nvGrpSpPr>
          <p:cNvPr id="548959" name="Group 95"/>
          <p:cNvGrpSpPr/>
          <p:nvPr/>
        </p:nvGrpSpPr>
        <p:grpSpPr bwMode="auto">
          <a:xfrm>
            <a:off x="2266950" y="3070225"/>
            <a:ext cx="5976938" cy="396875"/>
            <a:chOff x="1383" y="4020"/>
            <a:chExt cx="3765" cy="250"/>
          </a:xfrm>
        </p:grpSpPr>
        <p:sp>
          <p:nvSpPr>
            <p:cNvPr id="548960" name="Rectangle 96"/>
            <p:cNvSpPr>
              <a:spLocks noChangeArrowheads="1"/>
            </p:cNvSpPr>
            <p:nvPr/>
          </p:nvSpPr>
          <p:spPr bwMode="auto">
            <a:xfrm>
              <a:off x="2529" y="4020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s8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61" name="Rectangle 97"/>
            <p:cNvSpPr>
              <a:spLocks noChangeArrowheads="1"/>
            </p:cNvSpPr>
            <p:nvPr/>
          </p:nvSpPr>
          <p:spPr bwMode="auto">
            <a:xfrm>
              <a:off x="1383" y="4020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s9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62" name="Rectangle 98"/>
            <p:cNvSpPr>
              <a:spLocks noChangeArrowheads="1"/>
            </p:cNvSpPr>
            <p:nvPr/>
          </p:nvSpPr>
          <p:spPr bwMode="auto">
            <a:xfrm>
              <a:off x="4150" y="4020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63" name="Rectangle 99"/>
            <p:cNvSpPr>
              <a:spLocks noChangeArrowheads="1"/>
            </p:cNvSpPr>
            <p:nvPr/>
          </p:nvSpPr>
          <p:spPr bwMode="auto">
            <a:xfrm>
              <a:off x="4491" y="4020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14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  <p:sp>
          <p:nvSpPr>
            <p:cNvPr id="548964" name="Rectangle 100"/>
            <p:cNvSpPr>
              <a:spLocks noChangeArrowheads="1"/>
            </p:cNvSpPr>
            <p:nvPr/>
          </p:nvSpPr>
          <p:spPr bwMode="auto">
            <a:xfrm>
              <a:off x="4854" y="4020"/>
              <a:ext cx="29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i="1">
                  <a:sym typeface="Symbol" panose="05050102010706020507" pitchFamily="18" charset="2"/>
                </a:rPr>
                <a:t>15</a:t>
              </a:r>
              <a:endParaRPr lang="en-US" altLang="zh-CN" sz="2000" i="1">
                <a:sym typeface="Symbol" panose="05050102010706020507" pitchFamily="18" charset="2"/>
              </a:endParaRPr>
            </a:p>
          </p:txBody>
        </p:sp>
      </p:grpSp>
      <p:sp>
        <p:nvSpPr>
          <p:cNvPr id="548965" name="AutoShape 10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966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967" name="AutoShape 10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968" name="AutoShape 10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2" grpId="0"/>
      <p:bldP spid="548904" grpId="0"/>
      <p:bldP spid="548935" grpId="0"/>
      <p:bldP spid="548940" grpId="0"/>
      <p:bldP spid="5489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727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/>
              <a:t>按上述算法构造的分析表，如果各表项均无多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重定义，则称它为文法 </a:t>
            </a:r>
            <a:r>
              <a:rPr kumimoji="0" lang="en-US" altLang="zh-CN" sz="2800" i="1"/>
              <a:t>G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的一张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表</a:t>
            </a:r>
            <a:r>
              <a:rPr kumimoji="0" lang="zh-CN" altLang="en-US" sz="2800" b="1"/>
              <a:t>，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/>
              <a:t>    并称 </a:t>
            </a:r>
            <a:r>
              <a:rPr kumimoji="0" lang="en-US" altLang="zh-CN" sz="2800" i="1"/>
              <a:t>G</a:t>
            </a:r>
            <a:r>
              <a:rPr kumimoji="0" lang="en-US" altLang="zh-CN" sz="2800"/>
              <a:t> </a:t>
            </a:r>
            <a:r>
              <a:rPr kumimoji="0" lang="zh-CN" altLang="en-US" sz="2800" b="1"/>
              <a:t>为一个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文法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/>
              <a:t>  </a:t>
            </a:r>
            <a:r>
              <a:rPr kumimoji="0" lang="en-US" altLang="zh-CN" sz="2800"/>
              <a:t>LR</a:t>
            </a:r>
            <a:r>
              <a:rPr kumimoji="0" lang="zh-CN" altLang="en-US" sz="2800"/>
              <a:t>（</a:t>
            </a:r>
            <a:r>
              <a:rPr kumimoji="0" lang="en-US" altLang="zh-CN" sz="2800"/>
              <a:t>1</a:t>
            </a:r>
            <a:r>
              <a:rPr kumimoji="0" lang="zh-CN" altLang="en-US" sz="2800"/>
              <a:t>）</a:t>
            </a:r>
            <a:r>
              <a:rPr kumimoji="0" lang="zh-CN" altLang="en-US" sz="2800" b="1"/>
              <a:t>文法的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kumimoji="0" lang="en-US" altLang="zh-CN" sz="2800"/>
              <a:t>FSM</a:t>
            </a:r>
            <a:r>
              <a:rPr kumimoji="0" lang="zh-CN" altLang="en-US" sz="2800" b="1"/>
              <a:t>中，每个状态都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/>
              <a:t>    满足：</a:t>
            </a:r>
            <a:endParaRPr kumimoji="0" lang="zh-CN" altLang="en-US" sz="2800" b="1"/>
          </a:p>
          <a:p>
            <a:pPr lvl="2">
              <a:buFontTx/>
              <a:buChar char="•"/>
            </a:pPr>
            <a:r>
              <a:rPr kumimoji="0" lang="zh-CN" altLang="en-US" sz="2800" b="1"/>
              <a:t> </a:t>
            </a:r>
            <a:r>
              <a:rPr kumimoji="0" lang="zh-CN" altLang="en-US" b="1"/>
              <a:t>如果该状态含有项目</a:t>
            </a:r>
            <a:r>
              <a:rPr kumimoji="0" lang="zh-CN" altLang="en-US"/>
              <a:t> </a:t>
            </a:r>
            <a:r>
              <a:rPr kumimoji="0" lang="en-US" altLang="zh-CN"/>
              <a:t>[A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 u</a:t>
            </a:r>
            <a:r>
              <a:rPr kumimoji="0" lang="en-US" altLang="zh-CN" b="1"/>
              <a:t>.</a:t>
            </a:r>
            <a:r>
              <a:rPr kumimoji="0" lang="en-US" altLang="zh-CN"/>
              <a:t>av , b] </a:t>
            </a:r>
            <a:r>
              <a:rPr kumimoji="0" lang="zh-CN" altLang="en-US" b="1"/>
              <a:t>，</a:t>
            </a:r>
            <a:r>
              <a:rPr kumimoji="0" lang="en-US" altLang="zh-CN"/>
              <a:t>a</a:t>
            </a:r>
            <a:r>
              <a:rPr kumimoji="0" lang="zh-CN" altLang="en-US" b="1"/>
              <a:t>是终结符</a:t>
            </a:r>
            <a:r>
              <a:rPr kumimoji="0" lang="zh-CN" altLang="en-US"/>
              <a:t>，</a:t>
            </a:r>
            <a:endParaRPr kumimoji="0" lang="zh-CN" altLang="en-US"/>
          </a:p>
          <a:p>
            <a:pPr lvl="2">
              <a:buFontTx/>
              <a:buNone/>
            </a:pPr>
            <a:r>
              <a:rPr kumimoji="0" lang="zh-CN" altLang="en-US" sz="2800" b="1"/>
              <a:t>  </a:t>
            </a:r>
            <a:r>
              <a:rPr kumimoji="0" lang="zh-CN" altLang="en-US" b="1"/>
              <a:t>那么就不会有项目</a:t>
            </a:r>
            <a:r>
              <a:rPr kumimoji="0" lang="en-US" altLang="zh-CN"/>
              <a:t>[B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 w</a:t>
            </a:r>
            <a:r>
              <a:rPr kumimoji="0" lang="en-US" altLang="zh-CN" b="1"/>
              <a:t>.</a:t>
            </a:r>
            <a:r>
              <a:rPr kumimoji="0" lang="en-US" altLang="zh-CN"/>
              <a:t>, a] </a:t>
            </a:r>
            <a:r>
              <a:rPr kumimoji="0" lang="zh-CN" altLang="en-US" b="1"/>
              <a:t>；反之亦然</a:t>
            </a:r>
            <a:endParaRPr kumimoji="0" lang="zh-CN" altLang="en-US" sz="2800" b="1"/>
          </a:p>
          <a:p>
            <a:pPr lvl="2">
              <a:buFontTx/>
              <a:buChar char="•"/>
            </a:pPr>
            <a:r>
              <a:rPr kumimoji="0" lang="zh-CN" altLang="en-US" sz="2800" b="1"/>
              <a:t> </a:t>
            </a:r>
            <a:r>
              <a:rPr kumimoji="0" lang="zh-CN" altLang="en-US" b="1"/>
              <a:t>该状态里所有归约项目的向前搜索符不相交，即不</a:t>
            </a:r>
            <a:endParaRPr kumimoji="0" lang="zh-CN" altLang="en-US" b="1"/>
          </a:p>
          <a:p>
            <a:pPr lvl="2">
              <a:buFontTx/>
              <a:buNone/>
            </a:pPr>
            <a:r>
              <a:rPr kumimoji="0" lang="zh-CN" altLang="en-US" sz="2800" b="1"/>
              <a:t>  </a:t>
            </a:r>
            <a:r>
              <a:rPr kumimoji="0" lang="zh-CN" altLang="en-US" b="1"/>
              <a:t>能同时含有项目</a:t>
            </a:r>
            <a:r>
              <a:rPr kumimoji="0" lang="en-US" altLang="zh-CN"/>
              <a:t>[A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 u</a:t>
            </a:r>
            <a:r>
              <a:rPr kumimoji="0" lang="en-US" altLang="zh-CN" b="1"/>
              <a:t>.</a:t>
            </a:r>
            <a:r>
              <a:rPr kumimoji="0" lang="en-US" altLang="zh-CN"/>
              <a:t>, a] </a:t>
            </a:r>
            <a:r>
              <a:rPr kumimoji="0" lang="zh-CN" altLang="en-US" b="1"/>
              <a:t>和 </a:t>
            </a:r>
            <a:r>
              <a:rPr kumimoji="0" lang="en-US" altLang="zh-CN"/>
              <a:t>[B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/>
              <a:t> v</a:t>
            </a:r>
            <a:r>
              <a:rPr kumimoji="0" lang="en-US" altLang="zh-CN" b="1"/>
              <a:t>.</a:t>
            </a:r>
            <a:r>
              <a:rPr kumimoji="0" lang="en-US" altLang="zh-CN"/>
              <a:t>, a]</a:t>
            </a:r>
            <a:endParaRPr kumimoji="0" lang="en-US" altLang="zh-CN"/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35496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46481" name="AutoShape 1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8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8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8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85" name="Text Box 21"/>
          <p:cNvSpPr txBox="1">
            <a:spLocks noChangeArrowheads="1"/>
          </p:cNvSpPr>
          <p:nvPr/>
        </p:nvSpPr>
        <p:spPr bwMode="auto">
          <a:xfrm>
            <a:off x="611188" y="1268413"/>
            <a:ext cx="828040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/>
              <a:t>可推广到 </a:t>
            </a:r>
            <a:r>
              <a:rPr kumimoji="0" lang="en-US" altLang="zh-CN" sz="3200">
                <a:solidFill>
                  <a:srgbClr val="800080"/>
                </a:solidFill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k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k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项目 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 形如： </a:t>
            </a:r>
            <a:r>
              <a:rPr lang="en-US" altLang="zh-CN" sz="2800"/>
              <a:t>[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 , 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/>
              <a:t> ]</a:t>
            </a:r>
            <a:r>
              <a:rPr lang="en-US" altLang="zh-CN" b="1"/>
              <a:t>,</a:t>
            </a:r>
            <a:r>
              <a:rPr kumimoji="0" lang="zh-CN" altLang="en-US" sz="2800" b="1"/>
              <a:t>其中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kumimoji="0" lang="en-US" altLang="zh-CN" sz="2800" b="1" baseline="-2500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   </a:t>
            </a:r>
            <a:r>
              <a:rPr kumimoji="0" lang="zh-CN" altLang="en-US" sz="2800" b="1"/>
              <a:t>为</a:t>
            </a:r>
            <a:r>
              <a:rPr kumimoji="0" lang="zh-CN" altLang="en-US" sz="2800" b="1">
                <a:solidFill>
                  <a:srgbClr val="800080"/>
                </a:solidFill>
              </a:rPr>
              <a:t>向前搜索符号串</a:t>
            </a:r>
            <a:endParaRPr kumimoji="0" lang="zh-CN" altLang="en-US" sz="2800" b="1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</a:rPr>
              <a:t>    移进项目</a:t>
            </a:r>
            <a:r>
              <a:rPr kumimoji="0" lang="zh-CN" altLang="en-US" sz="2800" b="1"/>
              <a:t>形如：</a:t>
            </a:r>
            <a:r>
              <a:rPr kumimoji="0" lang="en-US" altLang="zh-CN" sz="2800"/>
              <a:t>[ </a:t>
            </a:r>
            <a:r>
              <a:rPr kumimoji="0" lang="en-US" altLang="zh-CN" sz="2800" b="1">
                <a:solidFill>
                  <a:srgbClr val="800080"/>
                </a:solidFill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 </a:t>
            </a:r>
            <a:r>
              <a:rPr kumimoji="0" lang="en-US" altLang="zh-CN" sz="2800" b="1">
                <a:solidFill>
                  <a:srgbClr val="800080"/>
                </a:solidFill>
              </a:rPr>
              <a:t>. a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k </a:t>
            </a:r>
            <a:r>
              <a:rPr kumimoji="0" lang="en-US" altLang="zh-CN" sz="2800"/>
              <a:t>]</a:t>
            </a:r>
            <a:endParaRPr kumimoji="0" lang="en-US" altLang="zh-CN" sz="28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</a:rPr>
              <a:t>待约项目</a:t>
            </a:r>
            <a:r>
              <a:rPr kumimoji="0" lang="zh-CN" altLang="en-US" sz="2800" b="1"/>
              <a:t>形如：</a:t>
            </a:r>
            <a:r>
              <a:rPr kumimoji="0" lang="en-US" altLang="zh-CN" sz="2800"/>
              <a:t>[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</a:t>
            </a:r>
            <a:r>
              <a:rPr kumimoji="0" lang="en-US" altLang="zh-CN" sz="2800" b="1">
                <a:solidFill>
                  <a:srgbClr val="800080"/>
                </a:solidFill>
              </a:rPr>
              <a:t> . B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k </a:t>
            </a:r>
            <a:r>
              <a:rPr kumimoji="0" lang="en-US" altLang="zh-CN" sz="2800"/>
              <a:t>]</a:t>
            </a:r>
            <a:endParaRPr kumimoji="0" lang="en-US" altLang="zh-CN" sz="280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</a:rPr>
              <a:t>归约项目</a:t>
            </a:r>
            <a:r>
              <a:rPr kumimoji="0" lang="zh-CN" altLang="en-US" sz="2800" b="1"/>
              <a:t>形如：</a:t>
            </a:r>
            <a:r>
              <a:rPr kumimoji="0" lang="en-US" altLang="zh-CN" sz="2800"/>
              <a:t>[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. </a:t>
            </a:r>
            <a:r>
              <a:rPr kumimoji="0" lang="zh-CN" altLang="en-US" sz="2800" b="1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sym typeface="Symbol" panose="05050102010706020507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sym typeface="Symbol" panose="05050102010706020507" pitchFamily="18" charset="2"/>
              </a:rPr>
              <a:t>k </a:t>
            </a:r>
            <a:r>
              <a:rPr kumimoji="0" lang="en-US" altLang="zh-CN" sz="2800"/>
              <a:t>]</a:t>
            </a:r>
            <a:endParaRPr kumimoji="0" lang="en-US" altLang="zh-CN" sz="28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en-US" altLang="zh-CN" sz="1000" b="1"/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zh-CN" sz="2800"/>
              <a:t>  </a:t>
            </a:r>
            <a:r>
              <a:rPr kumimoji="0" lang="zh-CN" altLang="en-US" sz="2800" b="1"/>
              <a:t>只有理论意义（ 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kumimoji="0" lang="en-US" altLang="zh-CN" sz="2800"/>
              <a:t>FSM </a:t>
            </a:r>
            <a:r>
              <a:rPr kumimoji="0" lang="zh-CN" altLang="en-US" sz="2800" b="1"/>
              <a:t>的状态数已经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/>
              <a:t>    太大，</a:t>
            </a:r>
            <a:r>
              <a:rPr kumimoji="0" lang="en-US" altLang="zh-CN" sz="2800"/>
              <a:t>k&gt;1</a:t>
            </a:r>
            <a:r>
              <a:rPr kumimoji="0" lang="zh-CN" altLang="en-US" sz="2800" b="1"/>
              <a:t>的情形难以想象）</a:t>
            </a:r>
            <a:endParaRPr kumimoji="0" lang="zh-CN" altLang="en-US" sz="2800" b="1"/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/>
              <a:t>  对任意</a:t>
            </a:r>
            <a:r>
              <a:rPr kumimoji="0" lang="en-US" altLang="zh-CN" sz="2800">
                <a:solidFill>
                  <a:srgbClr val="800080"/>
                </a:solidFill>
              </a:rPr>
              <a:t>k&gt;0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可证明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k</a:t>
            </a:r>
            <a:r>
              <a:rPr lang="zh-CN" altLang="en-US" sz="2800"/>
              <a:t>）</a:t>
            </a:r>
            <a:r>
              <a:rPr kumimoji="0" lang="zh-CN" altLang="en-US" sz="2800" b="1"/>
              <a:t>的语言类是相同的</a:t>
            </a:r>
            <a:endParaRPr kumimoji="0" lang="zh-CN" altLang="en-US" sz="2800" b="1"/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757238" y="1125538"/>
            <a:ext cx="8135937" cy="538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和 </a:t>
            </a:r>
            <a:r>
              <a:rPr kumimoji="0" lang="en-US" altLang="zh-CN" sz="3200" dirty="0">
                <a:solidFill>
                  <a:srgbClr val="800080"/>
                </a:solidFill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分析技术的折衷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分析比 </a:t>
            </a:r>
            <a:r>
              <a:rPr kumimoji="0" lang="en-US" altLang="zh-CN" sz="2800" dirty="0">
                <a:solidFill>
                  <a:srgbClr val="800080"/>
                </a:solidFill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分析强大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可以采用</a:t>
            </a:r>
            <a:r>
              <a:rPr kumimoji="0" lang="en-US" altLang="zh-CN" dirty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</a:t>
            </a:r>
            <a:r>
              <a:rPr lang="zh-CN" altLang="en-US" b="1" dirty="0"/>
              <a:t>的文法一定可以采用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endParaRPr kumimoji="0" lang="zh-CN" altLang="en-US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dirty="0"/>
              <a:t>    </a:t>
            </a:r>
            <a:r>
              <a:rPr kumimoji="0" lang="zh-CN" altLang="en-US" b="1" dirty="0"/>
              <a:t>分析；但反之不成立</a:t>
            </a:r>
            <a:endParaRPr kumimoji="0"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分析的复杂度比 </a:t>
            </a:r>
            <a:r>
              <a:rPr kumimoji="0" lang="en-US" altLang="zh-CN" sz="2800" dirty="0">
                <a:solidFill>
                  <a:srgbClr val="800080"/>
                </a:solidFill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分析高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 通常，一个 </a:t>
            </a:r>
            <a:r>
              <a:rPr kumimoji="0" lang="en-US" altLang="zh-CN" dirty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lang="zh-CN" altLang="en-US" b="1" dirty="0"/>
              <a:t>文法的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FSM</a:t>
            </a:r>
            <a:r>
              <a:rPr lang="en-US" altLang="zh-CN" b="1" dirty="0"/>
              <a:t> </a:t>
            </a:r>
            <a:r>
              <a:rPr lang="zh-CN" altLang="en-US" b="1" dirty="0"/>
              <a:t>状态数目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要比它的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lang="en-US" altLang="zh-CN" dirty="0"/>
              <a:t>FSM</a:t>
            </a:r>
            <a:r>
              <a:rPr lang="zh-CN" altLang="en-US" b="1" dirty="0"/>
              <a:t>状态数目少得多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合并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</a:rPr>
              <a:t>FSM</a:t>
            </a:r>
            <a:r>
              <a:rPr lang="zh-CN" altLang="en-US" sz="2800" b="1" dirty="0">
                <a:solidFill>
                  <a:srgbClr val="800080"/>
                </a:solidFill>
              </a:rPr>
              <a:t>的相似状态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dirty="0">
                <a:solidFill>
                  <a:srgbClr val="800080"/>
                </a:solidFill>
              </a:rPr>
              <a:t>    </a:t>
            </a:r>
            <a:r>
              <a:rPr kumimoji="0" lang="en-US" altLang="zh-CN" dirty="0"/>
              <a:t>LALR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分析中将</a:t>
            </a:r>
            <a:r>
              <a:rPr kumimoji="0" lang="zh-CN" altLang="en-US" b="1" dirty="0">
                <a:solidFill>
                  <a:srgbClr val="800080"/>
                </a:solidFill>
              </a:rPr>
              <a:t>同心</a:t>
            </a:r>
            <a:r>
              <a:rPr kumimoji="0" lang="zh-CN" altLang="en-US" b="1" dirty="0"/>
              <a:t>的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lang="en-US" altLang="zh-CN" dirty="0"/>
              <a:t>FSM</a:t>
            </a:r>
            <a:r>
              <a:rPr lang="zh-CN" altLang="en-US" b="1" dirty="0"/>
              <a:t>状态</a:t>
            </a:r>
            <a:r>
              <a:rPr kumimoji="0" lang="zh-CN" altLang="en-US" b="1" dirty="0"/>
              <a:t>合并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得到与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FSM</a:t>
            </a:r>
            <a:r>
              <a:rPr lang="en-US" altLang="zh-CN" b="1" dirty="0"/>
              <a:t> </a:t>
            </a:r>
            <a:r>
              <a:rPr lang="zh-CN" altLang="en-US" b="1" dirty="0"/>
              <a:t>相同数目的状态，但保留了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的部分</a:t>
            </a:r>
            <a:r>
              <a:rPr lang="zh-CN" altLang="en-US" b="1" dirty="0"/>
              <a:t>向前搜索能力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683568" y="1341438"/>
            <a:ext cx="8388350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的同心状态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项目的“心”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core</a:t>
            </a:r>
            <a:r>
              <a:rPr kumimoji="0" lang="zh-CN" altLang="en-US" sz="2800" b="1" dirty="0"/>
              <a:t>）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zh-CN" altLang="en-US" sz="2800" b="1" dirty="0"/>
              <a:t>项目 </a:t>
            </a:r>
            <a:r>
              <a:rPr kumimoji="0" lang="en-US" altLang="zh-CN" sz="2800" dirty="0"/>
              <a:t>[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 </a:t>
            </a:r>
            <a:r>
              <a:rPr lang="en-US" altLang="zh-CN" sz="2800" b="1" dirty="0"/>
              <a:t>. </a:t>
            </a:r>
            <a:r>
              <a:rPr lang="en-US" altLang="zh-CN" sz="2800" b="1" dirty="0">
                <a:sym typeface="Symbol" panose="05050102010706020507" pitchFamily="18" charset="2"/>
              </a:rPr>
              <a:t> ,  </a:t>
            </a:r>
            <a:r>
              <a:rPr kumimoji="0" lang="en-US" altLang="zh-CN" sz="2800" b="1" dirty="0">
                <a:sym typeface="Symbol" panose="05050102010706020507" pitchFamily="18" charset="2"/>
              </a:rPr>
              <a:t>a</a:t>
            </a:r>
            <a:r>
              <a:rPr kumimoji="0" lang="en-US" altLang="zh-CN" sz="2800" dirty="0"/>
              <a:t>] </a:t>
            </a:r>
            <a:r>
              <a:rPr lang="zh-CN" altLang="en-US" sz="2800" b="1" dirty="0"/>
              <a:t>中的 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 </a:t>
            </a:r>
            <a:r>
              <a:rPr lang="en-US" altLang="zh-CN" sz="2800" b="1" dirty="0"/>
              <a:t>. </a:t>
            </a:r>
            <a:r>
              <a:rPr lang="en-US" altLang="zh-CN" sz="2800" b="1" dirty="0">
                <a:sym typeface="Symbol" panose="05050102010706020507" pitchFamily="18" charset="2"/>
              </a:rPr>
              <a:t>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ym typeface="Symbol" panose="05050102010706020507" pitchFamily="18" charset="2"/>
              </a:rPr>
              <a:t>部分称为该项目的</a:t>
            </a:r>
            <a:r>
              <a:rPr kumimoji="0" lang="zh-CN" altLang="en-US" sz="2800" b="1" dirty="0"/>
              <a:t>“心”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同心状态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对于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en-US" altLang="zh-CN" sz="2800" dirty="0"/>
              <a:t>FSM </a:t>
            </a:r>
            <a:r>
              <a:rPr kumimoji="0" lang="zh-CN" altLang="en-US" sz="2800" b="1" dirty="0"/>
              <a:t>的两个状态，如果只考虑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每个项目的 “心”，它们是完全相同的项目集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合，那么这两个状态就是同心的状态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1189038" y="4144963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3779838" y="4154488"/>
            <a:ext cx="19431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370638" y="4154488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176371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>
            <a:off x="428466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1763713" y="270827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11" name="Text Box 23"/>
          <p:cNvSpPr txBox="1">
            <a:spLocks noChangeArrowheads="1"/>
          </p:cNvSpPr>
          <p:nvPr/>
        </p:nvSpPr>
        <p:spPr bwMode="auto">
          <a:xfrm>
            <a:off x="4283075" y="2708275"/>
            <a:ext cx="17287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611188" y="1125538"/>
            <a:ext cx="6408737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FSM </a:t>
            </a:r>
            <a:r>
              <a:rPr lang="zh-CN" altLang="en-US" sz="3200" b="1" dirty="0"/>
              <a:t>同心状态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b="1" dirty="0"/>
              <a:t> 文法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]</a:t>
            </a:r>
            <a:r>
              <a:rPr kumimoji="0" lang="en-US" altLang="zh-CN" dirty="0">
                <a:sym typeface="Symbol" panose="05050102010706020507" pitchFamily="18" charset="2"/>
              </a:rPr>
              <a:t> </a:t>
            </a:r>
            <a:r>
              <a:rPr kumimoji="0" lang="zh-CN" altLang="en-US" b="1" dirty="0">
                <a:sym typeface="Symbol" panose="05050102010706020507" pitchFamily="18" charset="2"/>
              </a:rPr>
              <a:t>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FSM</a:t>
            </a:r>
            <a:r>
              <a:rPr lang="zh-CN" altLang="en-US" b="1" dirty="0"/>
              <a:t>中的同心状态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（共 </a:t>
            </a:r>
            <a:r>
              <a:rPr lang="en-US" altLang="zh-CN" dirty="0"/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组）</a:t>
            </a:r>
            <a:endParaRPr lang="zh-CN" altLang="en-US" b="1" dirty="0"/>
          </a:p>
        </p:txBody>
      </p:sp>
      <p:sp>
        <p:nvSpPr>
          <p:cNvPr id="498713" name="Text Box 25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(L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F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 b="1" i="1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( F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98714" name="Rectangle 26"/>
          <p:cNvSpPr>
            <a:spLocks noChangeArrowheads="1"/>
          </p:cNvSpPr>
          <p:nvPr/>
        </p:nvSpPr>
        <p:spPr bwMode="auto">
          <a:xfrm>
            <a:off x="1692275" y="2636838"/>
            <a:ext cx="4392613" cy="50482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8715" name="Rectangle 27"/>
          <p:cNvSpPr>
            <a:spLocks noChangeArrowheads="1"/>
          </p:cNvSpPr>
          <p:nvPr/>
        </p:nvSpPr>
        <p:spPr bwMode="auto">
          <a:xfrm>
            <a:off x="1692275" y="3357563"/>
            <a:ext cx="4175125" cy="50482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1116013" y="4078288"/>
            <a:ext cx="7488237" cy="244792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1331913" y="24955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2" name="Text Box 10"/>
          <p:cNvSpPr txBox="1">
            <a:spLocks noChangeArrowheads="1"/>
          </p:cNvSpPr>
          <p:nvPr/>
        </p:nvSpPr>
        <p:spPr bwMode="auto">
          <a:xfrm>
            <a:off x="6373813" y="249237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3" name="Text Box 11"/>
          <p:cNvSpPr txBox="1">
            <a:spLocks noChangeArrowheads="1"/>
          </p:cNvSpPr>
          <p:nvPr/>
        </p:nvSpPr>
        <p:spPr bwMode="auto">
          <a:xfrm>
            <a:off x="2628900" y="3570288"/>
            <a:ext cx="1655763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0924" name="Text Box 12"/>
          <p:cNvSpPr txBox="1">
            <a:spLocks noChangeArrowheads="1"/>
          </p:cNvSpPr>
          <p:nvPr/>
        </p:nvSpPr>
        <p:spPr bwMode="auto">
          <a:xfrm>
            <a:off x="4933950" y="3568700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50925" name="Text Box 13"/>
          <p:cNvSpPr txBox="1">
            <a:spLocks noChangeArrowheads="1"/>
          </p:cNvSpPr>
          <p:nvPr/>
        </p:nvSpPr>
        <p:spPr bwMode="auto">
          <a:xfrm>
            <a:off x="111601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3779838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 b="1">
                <a:sym typeface="Symbol" panose="05050102010706020507" pitchFamily="18" charset="2"/>
              </a:rPr>
              <a:t> </a:t>
            </a:r>
            <a:endParaRPr lang="en-US" altLang="zh-CN" sz="18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7" name="Text Box 15"/>
          <p:cNvSpPr txBox="1">
            <a:spLocks noChangeArrowheads="1"/>
          </p:cNvSpPr>
          <p:nvPr/>
        </p:nvSpPr>
        <p:spPr bwMode="auto">
          <a:xfrm>
            <a:off x="644366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8" name="Text Box 16"/>
          <p:cNvSpPr txBox="1">
            <a:spLocks noChangeArrowheads="1"/>
          </p:cNvSpPr>
          <p:nvPr/>
        </p:nvSpPr>
        <p:spPr bwMode="auto">
          <a:xfrm>
            <a:off x="3706813" y="24955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80645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FSM </a:t>
            </a:r>
            <a:r>
              <a:rPr lang="zh-CN" altLang="en-US" sz="3200" b="1" dirty="0"/>
              <a:t>同心状态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b="1" dirty="0"/>
              <a:t> 文法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]</a:t>
            </a:r>
            <a:r>
              <a:rPr kumimoji="0" lang="en-US" altLang="zh-CN" dirty="0">
                <a:sym typeface="Symbol" panose="05050102010706020507" pitchFamily="18" charset="2"/>
              </a:rPr>
              <a:t> </a:t>
            </a:r>
            <a:r>
              <a:rPr kumimoji="0" lang="zh-CN" altLang="en-US" b="1" dirty="0">
                <a:sym typeface="Symbol" panose="05050102010706020507" pitchFamily="18" charset="2"/>
              </a:rPr>
              <a:t>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FSM</a:t>
            </a:r>
            <a:r>
              <a:rPr lang="zh-CN" altLang="en-US" b="1" dirty="0"/>
              <a:t>中的同心状态（共 </a:t>
            </a:r>
            <a:r>
              <a:rPr lang="en-US" altLang="zh-CN" dirty="0"/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组）</a:t>
            </a:r>
            <a:endParaRPr lang="zh-CN" altLang="en-US" b="1" dirty="0"/>
          </a:p>
        </p:txBody>
      </p:sp>
      <p:sp>
        <p:nvSpPr>
          <p:cNvPr id="550933" name="Rectangle 21"/>
          <p:cNvSpPr>
            <a:spLocks noChangeArrowheads="1"/>
          </p:cNvSpPr>
          <p:nvPr/>
        </p:nvSpPr>
        <p:spPr bwMode="auto">
          <a:xfrm>
            <a:off x="1258888" y="2420938"/>
            <a:ext cx="7129462" cy="792162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0934" name="Rectangle 22"/>
          <p:cNvSpPr>
            <a:spLocks noChangeArrowheads="1"/>
          </p:cNvSpPr>
          <p:nvPr/>
        </p:nvSpPr>
        <p:spPr bwMode="auto">
          <a:xfrm>
            <a:off x="2555875" y="3500438"/>
            <a:ext cx="4392613" cy="792162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1042988" y="4579938"/>
            <a:ext cx="7632700" cy="1873250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楷体_GB2312" pitchFamily="49" charset="-122"/>
              </a:rPr>
              <a:t>直接短语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68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011863" y="1987550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文法 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: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aA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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B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bB</a:t>
            </a:r>
            <a:endParaRPr lang="en-US" altLang="zh-CN"/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1174750" y="2060575"/>
            <a:ext cx="4549775" cy="3014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对于右边的文法</a:t>
            </a:r>
            <a:r>
              <a:rPr lang="en-US" altLang="zh-CN" sz="2800"/>
              <a:t>G(S)</a:t>
            </a:r>
            <a:endParaRPr lang="en-US" altLang="zh-CN" sz="28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>
                <a:latin typeface="楷体_GB2312" pitchFamily="49" charset="-122"/>
              </a:rPr>
              <a:t>有：</a:t>
            </a:r>
            <a:endParaRPr lang="zh-CN" altLang="en-US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>
                <a:solidFill>
                  <a:srgbClr val="800080"/>
                </a:solidFill>
              </a:rPr>
              <a:t>              </a:t>
            </a:r>
            <a:r>
              <a:rPr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/>
              <a:t> 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            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r>
              <a:rPr lang="zh-CN" altLang="en-US"/>
              <a:t>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/>
          </a:p>
          <a:p>
            <a:pPr>
              <a:buFont typeface="Symbol" panose="05050102010706020507" pitchFamily="18" charset="2"/>
              <a:buNone/>
            </a:pPr>
            <a:endParaRPr lang="en-US" altLang="zh-CN" sz="100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/>
              <a:t>    </a:t>
            </a:r>
            <a:r>
              <a:rPr lang="zh-CN" altLang="en-US" b="1"/>
              <a:t>句型</a:t>
            </a:r>
            <a:r>
              <a:rPr lang="en-US" altLang="zh-CN">
                <a:solidFill>
                  <a:srgbClr val="800080"/>
                </a:solidFill>
              </a:rPr>
              <a:t>aaAb</a:t>
            </a:r>
            <a:r>
              <a:rPr lang="zh-CN" altLang="en-US" b="1">
                <a:solidFill>
                  <a:srgbClr val="800080"/>
                </a:solidFill>
              </a:rPr>
              <a:t>的直接短语</a:t>
            </a:r>
            <a:r>
              <a:rPr lang="zh-CN" altLang="en-US" b="1"/>
              <a:t>有：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   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solidFill>
                  <a:srgbClr val="800080"/>
                </a:solidFill>
              </a:rPr>
              <a:t>aA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</a:rPr>
              <a:t>               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r>
              <a:rPr lang="zh-CN" altLang="en-US"/>
              <a:t>：</a:t>
            </a:r>
            <a:r>
              <a:rPr lang="en-US" altLang="zh-CN"/>
              <a:t>aaA</a:t>
            </a: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506959" name="Rectangle 79"/>
          <p:cNvSpPr>
            <a:spLocks noChangeArrowheads="1"/>
          </p:cNvSpPr>
          <p:nvPr/>
        </p:nvSpPr>
        <p:spPr bwMode="auto">
          <a:xfrm>
            <a:off x="5707063" y="6272213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506960" name="Rectangle 80"/>
          <p:cNvSpPr>
            <a:spLocks noChangeArrowheads="1"/>
          </p:cNvSpPr>
          <p:nvPr/>
        </p:nvSpPr>
        <p:spPr bwMode="auto">
          <a:xfrm>
            <a:off x="5305425" y="523240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1" name="Rectangle 81"/>
          <p:cNvSpPr>
            <a:spLocks noChangeArrowheads="1"/>
          </p:cNvSpPr>
          <p:nvPr/>
        </p:nvSpPr>
        <p:spPr bwMode="auto">
          <a:xfrm>
            <a:off x="4376738" y="5232400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2" name="Rectangle 82"/>
          <p:cNvSpPr>
            <a:spLocks noChangeArrowheads="1"/>
          </p:cNvSpPr>
          <p:nvPr/>
        </p:nvSpPr>
        <p:spPr bwMode="auto">
          <a:xfrm>
            <a:off x="4873625" y="487203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3" name="Rectangle 83"/>
          <p:cNvSpPr>
            <a:spLocks noChangeArrowheads="1"/>
          </p:cNvSpPr>
          <p:nvPr/>
        </p:nvSpPr>
        <p:spPr bwMode="auto">
          <a:xfrm>
            <a:off x="5881688" y="487203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B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4" name="Rectangle 84"/>
          <p:cNvSpPr>
            <a:spLocks noChangeArrowheads="1"/>
          </p:cNvSpPr>
          <p:nvPr/>
        </p:nvSpPr>
        <p:spPr bwMode="auto">
          <a:xfrm>
            <a:off x="5386388" y="4511675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S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5" name="Rectangle 85"/>
          <p:cNvSpPr>
            <a:spLocks noChangeArrowheads="1"/>
          </p:cNvSpPr>
          <p:nvPr/>
        </p:nvSpPr>
        <p:spPr bwMode="auto">
          <a:xfrm>
            <a:off x="6392863" y="5232400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b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66" name="Line 86"/>
          <p:cNvSpPr>
            <a:spLocks noChangeShapeType="1"/>
          </p:cNvSpPr>
          <p:nvPr/>
        </p:nvSpPr>
        <p:spPr bwMode="auto">
          <a:xfrm flipH="1" flipV="1">
            <a:off x="6176963" y="5089525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67" name="Line 87"/>
          <p:cNvSpPr>
            <a:spLocks noChangeShapeType="1"/>
          </p:cNvSpPr>
          <p:nvPr/>
        </p:nvSpPr>
        <p:spPr bwMode="auto">
          <a:xfrm flipH="1" flipV="1">
            <a:off x="5691188" y="4740275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68" name="Line 88"/>
          <p:cNvSpPr>
            <a:spLocks noChangeShapeType="1"/>
          </p:cNvSpPr>
          <p:nvPr/>
        </p:nvSpPr>
        <p:spPr bwMode="auto">
          <a:xfrm flipV="1">
            <a:off x="5168900" y="4740275"/>
            <a:ext cx="293688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69" name="Line 89"/>
          <p:cNvSpPr>
            <a:spLocks noChangeShapeType="1"/>
          </p:cNvSpPr>
          <p:nvPr/>
        </p:nvSpPr>
        <p:spPr bwMode="auto">
          <a:xfrm flipV="1">
            <a:off x="4665663" y="516096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0" name="Line 90"/>
          <p:cNvSpPr>
            <a:spLocks noChangeShapeType="1"/>
          </p:cNvSpPr>
          <p:nvPr/>
        </p:nvSpPr>
        <p:spPr bwMode="auto">
          <a:xfrm flipH="1" flipV="1">
            <a:off x="5168900" y="516096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1" name="Rectangle 91"/>
          <p:cNvSpPr>
            <a:spLocks noChangeArrowheads="1"/>
          </p:cNvSpPr>
          <p:nvPr/>
        </p:nvSpPr>
        <p:spPr bwMode="auto">
          <a:xfrm>
            <a:off x="5738813" y="555625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72" name="Rectangle 92"/>
          <p:cNvSpPr>
            <a:spLocks noChangeArrowheads="1"/>
          </p:cNvSpPr>
          <p:nvPr/>
        </p:nvSpPr>
        <p:spPr bwMode="auto">
          <a:xfrm>
            <a:off x="4810125" y="555625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73" name="Line 93"/>
          <p:cNvSpPr>
            <a:spLocks noChangeShapeType="1"/>
          </p:cNvSpPr>
          <p:nvPr/>
        </p:nvSpPr>
        <p:spPr bwMode="auto">
          <a:xfrm flipV="1">
            <a:off x="5099050" y="54848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4" name="Line 94"/>
          <p:cNvSpPr>
            <a:spLocks noChangeShapeType="1"/>
          </p:cNvSpPr>
          <p:nvPr/>
        </p:nvSpPr>
        <p:spPr bwMode="auto">
          <a:xfrm flipH="1" flipV="1">
            <a:off x="5602288" y="5448300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5" name="Rectangle 95"/>
          <p:cNvSpPr>
            <a:spLocks noChangeArrowheads="1"/>
          </p:cNvSpPr>
          <p:nvPr/>
        </p:nvSpPr>
        <p:spPr bwMode="auto">
          <a:xfrm>
            <a:off x="6169025" y="591502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76" name="Rectangle 96"/>
          <p:cNvSpPr>
            <a:spLocks noChangeArrowheads="1"/>
          </p:cNvSpPr>
          <p:nvPr/>
        </p:nvSpPr>
        <p:spPr bwMode="auto">
          <a:xfrm>
            <a:off x="5240338" y="5915025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itchFamily="2" charset="-122"/>
              </a:rPr>
              <a:t>a</a:t>
            </a:r>
            <a:endParaRPr lang="en-US" altLang="zh-CN" sz="2000" b="1" i="1">
              <a:ea typeface="华文行楷" pitchFamily="2" charset="-122"/>
            </a:endParaRPr>
          </a:p>
        </p:txBody>
      </p:sp>
      <p:sp>
        <p:nvSpPr>
          <p:cNvPr id="506977" name="Line 97"/>
          <p:cNvSpPr>
            <a:spLocks noChangeShapeType="1"/>
          </p:cNvSpPr>
          <p:nvPr/>
        </p:nvSpPr>
        <p:spPr bwMode="auto">
          <a:xfrm flipV="1">
            <a:off x="5529263" y="58435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8" name="Line 98"/>
          <p:cNvSpPr>
            <a:spLocks noChangeShapeType="1"/>
          </p:cNvSpPr>
          <p:nvPr/>
        </p:nvSpPr>
        <p:spPr bwMode="auto">
          <a:xfrm flipH="1" flipV="1">
            <a:off x="6032500" y="58435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979" name="Line 99"/>
          <p:cNvSpPr>
            <a:spLocks noChangeShapeType="1"/>
          </p:cNvSpPr>
          <p:nvPr/>
        </p:nvSpPr>
        <p:spPr bwMode="auto">
          <a:xfrm flipV="1">
            <a:off x="5995988" y="6203950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-252536" y="188913"/>
            <a:ext cx="6048672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自底向上分析思想的回顾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6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6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6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6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59" grpId="0"/>
      <p:bldP spid="506960" grpId="0"/>
      <p:bldP spid="506961" grpId="0"/>
      <p:bldP spid="506962" grpId="0"/>
      <p:bldP spid="506963" grpId="0"/>
      <p:bldP spid="506964" grpId="0"/>
      <p:bldP spid="506965" grpId="0"/>
      <p:bldP spid="506966" grpId="0" animBg="1"/>
      <p:bldP spid="506967" grpId="0" animBg="1"/>
      <p:bldP spid="506968" grpId="0" animBg="1"/>
      <p:bldP spid="506969" grpId="0" animBg="1"/>
      <p:bldP spid="506970" grpId="0" animBg="1"/>
      <p:bldP spid="506971" grpId="0"/>
      <p:bldP spid="506972" grpId="0"/>
      <p:bldP spid="506973" grpId="0" animBg="1"/>
      <p:bldP spid="506974" grpId="0" animBg="1"/>
      <p:bldP spid="506975" grpId="0"/>
      <p:bldP spid="506976" grpId="0"/>
      <p:bldP spid="506977" grpId="0" animBg="1"/>
      <p:bldP spid="506978" grpId="0" animBg="1"/>
      <p:bldP spid="50697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403350" y="293052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6372225" y="292417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3995738" y="2927350"/>
            <a:ext cx="194627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5221288" y="4367213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2771775" y="436880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1404938" y="5519738"/>
            <a:ext cx="2017712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20</a:t>
            </a:r>
            <a:r>
              <a:rPr kumimoji="0" lang="en-US" altLang="zh-CN" sz="1800" b="1"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6372225" y="5519738"/>
            <a:ext cx="21605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3924300" y="5519738"/>
            <a:ext cx="19446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684213" y="1252538"/>
            <a:ext cx="80645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FSM </a:t>
            </a:r>
            <a:r>
              <a:rPr lang="zh-CN" altLang="en-US" sz="3200" b="1" dirty="0"/>
              <a:t>同心态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b="1" dirty="0"/>
              <a:t> 文法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]</a:t>
            </a:r>
            <a:r>
              <a:rPr kumimoji="0" lang="en-US" altLang="zh-CN" dirty="0">
                <a:sym typeface="Symbol" panose="05050102010706020507" pitchFamily="18" charset="2"/>
              </a:rPr>
              <a:t> </a:t>
            </a:r>
            <a:r>
              <a:rPr kumimoji="0" lang="zh-CN" altLang="en-US" b="1" dirty="0">
                <a:sym typeface="Symbol" panose="05050102010706020507" pitchFamily="18" charset="2"/>
              </a:rPr>
              <a:t>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FSM</a:t>
            </a:r>
            <a:r>
              <a:rPr lang="zh-CN" altLang="en-US" b="1" dirty="0"/>
              <a:t>中的同心状态（共 </a:t>
            </a:r>
            <a:r>
              <a:rPr lang="en-US" altLang="zh-CN" dirty="0"/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组）</a:t>
            </a:r>
            <a:endParaRPr lang="zh-CN" altLang="en-US" b="1" dirty="0"/>
          </a:p>
        </p:txBody>
      </p:sp>
      <p:sp>
        <p:nvSpPr>
          <p:cNvPr id="551954" name="Rectangle 18"/>
          <p:cNvSpPr>
            <a:spLocks noChangeArrowheads="1"/>
          </p:cNvSpPr>
          <p:nvPr/>
        </p:nvSpPr>
        <p:spPr bwMode="auto">
          <a:xfrm>
            <a:off x="1331913" y="2852738"/>
            <a:ext cx="7272337" cy="808037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1331913" y="5445125"/>
            <a:ext cx="7272337" cy="50482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2700338" y="4292600"/>
            <a:ext cx="4535487" cy="50482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541338" y="1125538"/>
            <a:ext cx="8207375" cy="1738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的同心状态合并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同心项目的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搜索符号集合进行合并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举例 </a:t>
            </a:r>
            <a:r>
              <a:rPr kumimoji="0" lang="zh-CN" altLang="en-US" sz="2800" b="1" dirty="0"/>
              <a:t>上例中的 </a:t>
            </a:r>
            <a:r>
              <a:rPr kumimoji="0" lang="en-US" altLang="zh-CN" sz="2800" dirty="0"/>
              <a:t>9 </a:t>
            </a:r>
            <a:r>
              <a:rPr kumimoji="0" lang="zh-CN" altLang="en-US" sz="2800" b="1" dirty="0"/>
              <a:t>组同心状态合并为</a:t>
            </a:r>
            <a:r>
              <a:rPr kumimoji="0" lang="en-US" altLang="zh-CN" sz="2800" dirty="0"/>
              <a:t>9</a:t>
            </a:r>
            <a:r>
              <a:rPr kumimoji="0" lang="zh-CN" altLang="en-US" sz="2800" b="1" dirty="0"/>
              <a:t>个新状态</a:t>
            </a:r>
            <a:endParaRPr lang="zh-CN" altLang="en-US" sz="2800" b="1" dirty="0"/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1547813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998" name="Text Box 14"/>
          <p:cNvSpPr txBox="1">
            <a:spLocks noChangeArrowheads="1"/>
          </p:cNvSpPr>
          <p:nvPr/>
        </p:nvSpPr>
        <p:spPr bwMode="auto">
          <a:xfrm>
            <a:off x="6948488" y="5300663"/>
            <a:ext cx="20161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3924300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6804025" y="3141663"/>
            <a:ext cx="2160588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547813" y="386080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1547813" y="4868863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6734175" y="6148388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1547813" y="58737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54030" name="Rectangle 46"/>
          <p:cNvSpPr>
            <a:spLocks noChangeArrowheads="1"/>
          </p:cNvSpPr>
          <p:nvPr/>
        </p:nvSpPr>
        <p:spPr bwMode="auto">
          <a:xfrm>
            <a:off x="1042988" y="3068638"/>
            <a:ext cx="5508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2-12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32" name="Rectangle 48"/>
          <p:cNvSpPr>
            <a:spLocks noChangeArrowheads="1"/>
          </p:cNvSpPr>
          <p:nvPr/>
        </p:nvSpPr>
        <p:spPr bwMode="auto">
          <a:xfrm>
            <a:off x="3529013" y="3068638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4-9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33" name="Rectangle 49"/>
          <p:cNvSpPr>
            <a:spLocks noChangeArrowheads="1"/>
          </p:cNvSpPr>
          <p:nvPr/>
        </p:nvSpPr>
        <p:spPr bwMode="auto">
          <a:xfrm>
            <a:off x="6011863" y="3133725"/>
            <a:ext cx="8540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10-18-19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34" name="Rectangle 50"/>
          <p:cNvSpPr>
            <a:spLocks noChangeArrowheads="1"/>
          </p:cNvSpPr>
          <p:nvPr/>
        </p:nvSpPr>
        <p:spPr bwMode="auto">
          <a:xfrm>
            <a:off x="827088" y="3860800"/>
            <a:ext cx="7699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6-14-17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3997325" y="4225925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4039" name="Rectangle 55"/>
          <p:cNvSpPr>
            <a:spLocks noChangeArrowheads="1"/>
          </p:cNvSpPr>
          <p:nvPr/>
        </p:nvSpPr>
        <p:spPr bwMode="auto">
          <a:xfrm>
            <a:off x="4030663" y="385445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3-8-13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40" name="Rectangle 56"/>
          <p:cNvSpPr>
            <a:spLocks noChangeArrowheads="1"/>
          </p:cNvSpPr>
          <p:nvPr/>
        </p:nvSpPr>
        <p:spPr bwMode="auto">
          <a:xfrm>
            <a:off x="1042988" y="4797425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7-15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41" name="Rectangle 57"/>
          <p:cNvSpPr>
            <a:spLocks noChangeArrowheads="1"/>
          </p:cNvSpPr>
          <p:nvPr/>
        </p:nvSpPr>
        <p:spPr bwMode="auto">
          <a:xfrm>
            <a:off x="755650" y="5799138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11-22-24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42" name="Rectangle 58"/>
          <p:cNvSpPr>
            <a:spLocks noChangeArrowheads="1"/>
          </p:cNvSpPr>
          <p:nvPr/>
        </p:nvSpPr>
        <p:spPr bwMode="auto">
          <a:xfrm>
            <a:off x="6384925" y="5229225"/>
            <a:ext cx="635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16-21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54043" name="Rectangle 59"/>
          <p:cNvSpPr>
            <a:spLocks noChangeArrowheads="1"/>
          </p:cNvSpPr>
          <p:nvPr/>
        </p:nvSpPr>
        <p:spPr bwMode="auto">
          <a:xfrm>
            <a:off x="6804025" y="5799138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20-23-25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611188" y="1395760"/>
            <a:ext cx="8353425" cy="4481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/>
              <a:t>一个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文法</a:t>
            </a:r>
            <a:r>
              <a:rPr kumimoji="0" lang="zh-CN" altLang="en-US" sz="2800" b="1" dirty="0"/>
              <a:t>，如果将其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en-US" altLang="zh-CN" sz="2800" dirty="0"/>
              <a:t>FSM</a:t>
            </a:r>
            <a:r>
              <a:rPr kumimoji="0" lang="zh-CN" altLang="en-US" sz="2800" b="1" dirty="0"/>
              <a:t>的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同心状态合并</a:t>
            </a:r>
            <a:r>
              <a:rPr kumimoji="0" lang="zh-CN" altLang="en-US" sz="2800" b="1" dirty="0"/>
              <a:t>后所得到的新状态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无归约</a:t>
            </a:r>
            <a:r>
              <a:rPr kumimoji="0" lang="zh-CN" altLang="en-US" sz="28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归约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冲突</a:t>
            </a:r>
            <a:r>
              <a:rPr kumimoji="0" lang="zh-CN" altLang="en-US" sz="2800" b="1" dirty="0"/>
              <a:t>，则该文法是一个 </a:t>
            </a:r>
            <a:r>
              <a:rPr kumimoji="0" lang="en-US" altLang="zh-CN" sz="2800" dirty="0">
                <a:solidFill>
                  <a:srgbClr val="800080"/>
                </a:solidFill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文法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 dirty="0"/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注：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由于是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文法，所以未合并的状态无冲突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合并同心状态后，</a:t>
            </a:r>
            <a:r>
              <a:rPr kumimoji="0" lang="zh-CN" altLang="en-US" b="1" dirty="0">
                <a:solidFill>
                  <a:srgbClr val="800080"/>
                </a:solidFill>
              </a:rPr>
              <a:t>不会产生新的移进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b="1" dirty="0">
                <a:solidFill>
                  <a:srgbClr val="800080"/>
                </a:solidFill>
              </a:rPr>
              <a:t>归约冲突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（分析一下为什么？）</a:t>
            </a:r>
            <a:r>
              <a:rPr kumimoji="0" lang="zh-CN" altLang="en-US" b="1" dirty="0">
                <a:solidFill>
                  <a:srgbClr val="800080"/>
                </a:solidFill>
              </a:rPr>
              <a:t> 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2">
              <a:buFontTx/>
              <a:buChar char="•"/>
            </a:pPr>
            <a:r>
              <a:rPr kumimoji="0" lang="zh-CN" altLang="en-US" b="1" dirty="0"/>
              <a:t> 合并同心状态后，</a:t>
            </a:r>
            <a:r>
              <a:rPr kumimoji="0" lang="zh-CN" altLang="en-US" b="1" dirty="0">
                <a:solidFill>
                  <a:srgbClr val="800080"/>
                </a:solidFill>
              </a:rPr>
              <a:t>可能产生新的归约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b="1" dirty="0">
                <a:solidFill>
                  <a:srgbClr val="800080"/>
                </a:solidFill>
              </a:rPr>
              <a:t>归约冲突</a:t>
            </a:r>
            <a:endParaRPr kumimoji="0" lang="zh-CN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37728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611188" y="1423988"/>
            <a:ext cx="8532812" cy="3847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构造增广文法的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en-US" altLang="zh-CN" dirty="0"/>
              <a:t>FSM </a:t>
            </a:r>
            <a:r>
              <a:rPr kumimoji="0" lang="zh-CN" altLang="en-US" b="1" dirty="0"/>
              <a:t>状态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b="1" dirty="0"/>
              <a:t>  合并“同心”的状态（</a:t>
            </a:r>
            <a:r>
              <a:rPr lang="zh-CN" altLang="en-US" b="1" dirty="0"/>
              <a:t>同心项目的</a:t>
            </a:r>
            <a:r>
              <a:rPr kumimoji="0" lang="zh-CN" altLang="en-US" b="1" dirty="0"/>
              <a:t>搜索符集合相并）</a:t>
            </a:r>
            <a:endParaRPr kumimoji="0" lang="zh-CN" altLang="en-US" b="1" dirty="0"/>
          </a:p>
          <a:p>
            <a:pPr lvl="2">
              <a:buFontTx/>
              <a:buNone/>
            </a:pPr>
            <a:r>
              <a:rPr kumimoji="0" lang="zh-CN" altLang="en-US" b="1" dirty="0"/>
              <a:t>   得到</a:t>
            </a:r>
            <a:r>
              <a:rPr kumimoji="0" lang="en-US" altLang="zh-CN" dirty="0"/>
              <a:t>LALR(1) FSM </a:t>
            </a:r>
            <a:r>
              <a:rPr kumimoji="0" lang="zh-CN" altLang="en-US" b="1" dirty="0"/>
              <a:t>的状态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b="1" dirty="0"/>
              <a:t>  </a:t>
            </a:r>
            <a:r>
              <a:rPr kumimoji="0" lang="en-US" altLang="zh-CN" dirty="0"/>
              <a:t>LALR(1) FSM </a:t>
            </a:r>
            <a:r>
              <a:rPr kumimoji="0" lang="zh-CN" altLang="en-US" b="1" dirty="0"/>
              <a:t>状态由 </a:t>
            </a:r>
            <a:r>
              <a:rPr kumimoji="0" lang="en-US" altLang="zh-CN" dirty="0"/>
              <a:t>GO </a:t>
            </a:r>
            <a:r>
              <a:rPr kumimoji="0" lang="zh-CN" altLang="en-US" b="1" dirty="0"/>
              <a:t>函数得到的后继状态是所</a:t>
            </a:r>
            <a:endParaRPr kumimoji="0" lang="zh-CN" altLang="en-US" b="1" dirty="0"/>
          </a:p>
          <a:p>
            <a:pPr lvl="2">
              <a:buFontTx/>
              <a:buNone/>
            </a:pPr>
            <a:r>
              <a:rPr kumimoji="0" lang="zh-CN" altLang="en-US" b="1" dirty="0"/>
              <a:t>   有被合并的“同心”状态的后继状态之并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>
                <a:solidFill>
                  <a:srgbClr val="800080"/>
                </a:solidFill>
              </a:rPr>
              <a:t>请思考：</a:t>
            </a:r>
            <a:r>
              <a:rPr kumimoji="0" lang="zh-CN" altLang="en-US" b="1" dirty="0"/>
              <a:t> 若两个状态“同心”，那么其原来的后继状</a:t>
            </a:r>
            <a:endParaRPr kumimoji="0" lang="zh-CN" altLang="en-US" b="1" dirty="0"/>
          </a:p>
          <a:p>
            <a:pPr lvl="2">
              <a:buFontTx/>
              <a:buNone/>
            </a:pPr>
            <a:r>
              <a:rPr kumimoji="0" lang="zh-CN" altLang="en-US" b="1" dirty="0"/>
              <a:t>   态也一定是“同心”的</a:t>
            </a:r>
            <a:endParaRPr kumimoji="0" lang="zh-CN" altLang="en-US" b="1" dirty="0"/>
          </a:p>
        </p:txBody>
      </p:sp>
      <p:sp>
        <p:nvSpPr>
          <p:cNvPr id="55604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4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4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4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10973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83534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的构造</a:t>
            </a:r>
            <a:r>
              <a:rPr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zh-CN" altLang="en-US" sz="2800" b="1" dirty="0"/>
              <a:t>续前例）</a:t>
            </a:r>
            <a:endParaRPr kumimoji="0" lang="zh-CN" altLang="en-US" sz="1000" b="1" dirty="0"/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682625" y="2155404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.E  </a:t>
            </a:r>
            <a:r>
              <a:rPr lang="en-US" altLang="zh-CN" sz="1800" b="1" i="1" dirty="0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.(</a:t>
            </a:r>
            <a:r>
              <a:rPr lang="en-US" altLang="zh-CN" sz="1800" b="1" i="1" dirty="0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 dirty="0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ea typeface="华文行楷" pitchFamily="2" charset="-122"/>
                <a:sym typeface="Symbol" panose="05050102010706020507" pitchFamily="18" charset="2"/>
              </a:rPr>
              <a:t> #</a:t>
            </a:r>
            <a:endParaRPr lang="en-US" altLang="zh-CN" sz="1800" b="1" i="1" dirty="0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sym typeface="Symbol" panose="05050102010706020507" pitchFamily="18" charset="2"/>
              </a:rPr>
              <a:t> .F 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F </a:t>
            </a:r>
            <a:r>
              <a:rPr lang="en-US" altLang="zh-CN" sz="1800" b="1" dirty="0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F </a:t>
            </a:r>
            <a:r>
              <a:rPr lang="en-US" altLang="zh-CN" sz="1800" b="1" dirty="0">
                <a:sym typeface="Symbol" panose="05050102010706020507" pitchFamily="18" charset="2"/>
              </a:rPr>
              <a:t> .</a:t>
            </a:r>
            <a:r>
              <a:rPr lang="en-US" altLang="zh-CN" sz="1800" b="1" i="1" dirty="0">
                <a:sym typeface="Symbol" panose="05050102010706020507" pitchFamily="18" charset="2"/>
              </a:rPr>
              <a:t>d 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1330325" y="4061991"/>
            <a:ext cx="1585913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>
            <a:off x="2554288" y="2982491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979613" y="3646066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2052638" y="3646066"/>
            <a:ext cx="1587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69" name="Line 17"/>
          <p:cNvSpPr>
            <a:spLocks noChangeShapeType="1"/>
          </p:cNvSpPr>
          <p:nvPr/>
        </p:nvSpPr>
        <p:spPr bwMode="auto">
          <a:xfrm flipH="1">
            <a:off x="1187450" y="3647654"/>
            <a:ext cx="1588" cy="12938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116013" y="3646066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2627313" y="2615779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172" name="Line 20"/>
          <p:cNvSpPr>
            <a:spLocks noChangeShapeType="1"/>
          </p:cNvSpPr>
          <p:nvPr/>
        </p:nvSpPr>
        <p:spPr bwMode="auto">
          <a:xfrm flipH="1">
            <a:off x="755650" y="3647654"/>
            <a:ext cx="1588" cy="21574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73" name="Rectangle 21"/>
          <p:cNvSpPr>
            <a:spLocks noChangeArrowheads="1"/>
          </p:cNvSpPr>
          <p:nvPr/>
        </p:nvSpPr>
        <p:spPr bwMode="auto">
          <a:xfrm>
            <a:off x="684213" y="3839741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971550" y="4925591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175" name="Rectangle 23"/>
          <p:cNvSpPr>
            <a:spLocks noChangeArrowheads="1"/>
          </p:cNvSpPr>
          <p:nvPr/>
        </p:nvSpPr>
        <p:spPr bwMode="auto">
          <a:xfrm>
            <a:off x="1187450" y="4565229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2-12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3060700" y="2144291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180" name="Rectangle 28"/>
          <p:cNvSpPr>
            <a:spLocks noChangeArrowheads="1"/>
          </p:cNvSpPr>
          <p:nvPr/>
        </p:nvSpPr>
        <p:spPr bwMode="auto">
          <a:xfrm>
            <a:off x="3094038" y="1772816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3-8-13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5795963" y="2765004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196" name="Line 44"/>
          <p:cNvSpPr>
            <a:spLocks noChangeShapeType="1"/>
          </p:cNvSpPr>
          <p:nvPr/>
        </p:nvSpPr>
        <p:spPr bwMode="auto">
          <a:xfrm>
            <a:off x="5219700" y="2992016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97" name="Rectangle 45"/>
          <p:cNvSpPr>
            <a:spLocks noChangeArrowheads="1"/>
          </p:cNvSpPr>
          <p:nvPr/>
        </p:nvSpPr>
        <p:spPr bwMode="auto">
          <a:xfrm>
            <a:off x="5292725" y="2696741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198" name="Line 46"/>
          <p:cNvSpPr>
            <a:spLocks noChangeShapeType="1"/>
          </p:cNvSpPr>
          <p:nvPr/>
        </p:nvSpPr>
        <p:spPr bwMode="auto">
          <a:xfrm>
            <a:off x="5219700" y="3919116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199" name="Rectangle 47"/>
          <p:cNvSpPr>
            <a:spLocks noChangeArrowheads="1"/>
          </p:cNvSpPr>
          <p:nvPr/>
        </p:nvSpPr>
        <p:spPr bwMode="auto">
          <a:xfrm>
            <a:off x="5291138" y="3639716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03" name="Line 51"/>
          <p:cNvSpPr>
            <a:spLocks noChangeShapeType="1"/>
          </p:cNvSpPr>
          <p:nvPr/>
        </p:nvSpPr>
        <p:spPr bwMode="auto">
          <a:xfrm>
            <a:off x="5219700" y="2277641"/>
            <a:ext cx="14398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04" name="Rectangle 52"/>
          <p:cNvSpPr>
            <a:spLocks noChangeArrowheads="1"/>
          </p:cNvSpPr>
          <p:nvPr/>
        </p:nvSpPr>
        <p:spPr bwMode="auto">
          <a:xfrm>
            <a:off x="5292725" y="1988716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05" name="Line 53"/>
          <p:cNvSpPr>
            <a:spLocks noChangeShapeType="1"/>
          </p:cNvSpPr>
          <p:nvPr/>
        </p:nvSpPr>
        <p:spPr bwMode="auto">
          <a:xfrm flipH="1" flipV="1">
            <a:off x="3419475" y="4438229"/>
            <a:ext cx="0" cy="10795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06" name="Rectangle 54"/>
          <p:cNvSpPr>
            <a:spLocks noChangeArrowheads="1"/>
          </p:cNvSpPr>
          <p:nvPr/>
        </p:nvSpPr>
        <p:spPr bwMode="auto">
          <a:xfrm>
            <a:off x="3348038" y="4646191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468313" y="5789191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211" name="Rectangle 59"/>
          <p:cNvSpPr>
            <a:spLocks noChangeArrowheads="1"/>
          </p:cNvSpPr>
          <p:nvPr/>
        </p:nvSpPr>
        <p:spPr bwMode="auto">
          <a:xfrm>
            <a:off x="792163" y="5438354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4-9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12" name="Rectangle 60"/>
          <p:cNvSpPr>
            <a:spLocks noChangeArrowheads="1"/>
          </p:cNvSpPr>
          <p:nvPr/>
        </p:nvSpPr>
        <p:spPr bwMode="auto">
          <a:xfrm>
            <a:off x="5724525" y="3711154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4-9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13" name="Text Box 61"/>
          <p:cNvSpPr txBox="1">
            <a:spLocks noChangeArrowheads="1"/>
          </p:cNvSpPr>
          <p:nvPr/>
        </p:nvSpPr>
        <p:spPr bwMode="auto">
          <a:xfrm>
            <a:off x="6659563" y="1987129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214" name="Rectangle 62"/>
          <p:cNvSpPr>
            <a:spLocks noChangeArrowheads="1"/>
          </p:cNvSpPr>
          <p:nvPr/>
        </p:nvSpPr>
        <p:spPr bwMode="auto">
          <a:xfrm>
            <a:off x="5940425" y="1845841"/>
            <a:ext cx="7699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6-14-17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15" name="Text Box 63"/>
          <p:cNvSpPr txBox="1">
            <a:spLocks noChangeArrowheads="1"/>
          </p:cNvSpPr>
          <p:nvPr/>
        </p:nvSpPr>
        <p:spPr bwMode="auto">
          <a:xfrm>
            <a:off x="2413000" y="5517729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16" name="Rectangle 64"/>
          <p:cNvSpPr>
            <a:spLocks noChangeArrowheads="1"/>
          </p:cNvSpPr>
          <p:nvPr/>
        </p:nvSpPr>
        <p:spPr bwMode="auto">
          <a:xfrm>
            <a:off x="2797175" y="5151016"/>
            <a:ext cx="5508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7-15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17" name="Arc 65"/>
          <p:cNvSpPr/>
          <p:nvPr/>
        </p:nvSpPr>
        <p:spPr bwMode="auto">
          <a:xfrm>
            <a:off x="5221288" y="4149304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1218" name="Arc 66"/>
          <p:cNvSpPr/>
          <p:nvPr/>
        </p:nvSpPr>
        <p:spPr bwMode="auto">
          <a:xfrm rot="-16200000">
            <a:off x="5220494" y="4439023"/>
            <a:ext cx="288925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1219" name="Arc 67"/>
          <p:cNvSpPr/>
          <p:nvPr/>
        </p:nvSpPr>
        <p:spPr bwMode="auto">
          <a:xfrm rot="-10800000">
            <a:off x="4932363" y="4438229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1220" name="Rectangle 68"/>
          <p:cNvSpPr>
            <a:spLocks noChangeArrowheads="1"/>
          </p:cNvSpPr>
          <p:nvPr/>
        </p:nvSpPr>
        <p:spPr bwMode="auto">
          <a:xfrm>
            <a:off x="5248275" y="4293766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>
            <a:off x="4427538" y="5884441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23" name="Rectangle 71"/>
          <p:cNvSpPr>
            <a:spLocks noChangeArrowheads="1"/>
          </p:cNvSpPr>
          <p:nvPr/>
        </p:nvSpPr>
        <p:spPr bwMode="auto">
          <a:xfrm>
            <a:off x="4429125" y="5517729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24" name="Text Box 72"/>
          <p:cNvSpPr txBox="1">
            <a:spLocks noChangeArrowheads="1"/>
          </p:cNvSpPr>
          <p:nvPr/>
        </p:nvSpPr>
        <p:spPr bwMode="auto">
          <a:xfrm>
            <a:off x="4787900" y="5789191"/>
            <a:ext cx="20161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25" name="Rectangle 73"/>
          <p:cNvSpPr>
            <a:spLocks noChangeArrowheads="1"/>
          </p:cNvSpPr>
          <p:nvPr/>
        </p:nvSpPr>
        <p:spPr bwMode="auto">
          <a:xfrm>
            <a:off x="4787900" y="5438354"/>
            <a:ext cx="635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16-21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27" name="Rectangle 75"/>
          <p:cNvSpPr>
            <a:spLocks noChangeArrowheads="1"/>
          </p:cNvSpPr>
          <p:nvPr/>
        </p:nvSpPr>
        <p:spPr bwMode="auto">
          <a:xfrm>
            <a:off x="8243888" y="2703091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28" name="Line 76"/>
          <p:cNvSpPr>
            <a:spLocks noChangeShapeType="1"/>
          </p:cNvSpPr>
          <p:nvPr/>
        </p:nvSpPr>
        <p:spPr bwMode="auto">
          <a:xfrm>
            <a:off x="8459788" y="2638004"/>
            <a:ext cx="158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29" name="Text Box 77"/>
          <p:cNvSpPr txBox="1">
            <a:spLocks noChangeArrowheads="1"/>
          </p:cNvSpPr>
          <p:nvPr/>
        </p:nvSpPr>
        <p:spPr bwMode="auto">
          <a:xfrm>
            <a:off x="6875463" y="3263479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61230" name="Rectangle 78"/>
          <p:cNvSpPr>
            <a:spLocks noChangeArrowheads="1"/>
          </p:cNvSpPr>
          <p:nvPr/>
        </p:nvSpPr>
        <p:spPr bwMode="auto">
          <a:xfrm>
            <a:off x="7235825" y="2853904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10-18-19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32" name="Rectangle 80"/>
          <p:cNvSpPr>
            <a:spLocks noChangeArrowheads="1"/>
          </p:cNvSpPr>
          <p:nvPr/>
        </p:nvSpPr>
        <p:spPr bwMode="auto">
          <a:xfrm>
            <a:off x="8388350" y="5006554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36" name="Rectangle 84"/>
          <p:cNvSpPr>
            <a:spLocks noChangeArrowheads="1"/>
          </p:cNvSpPr>
          <p:nvPr/>
        </p:nvSpPr>
        <p:spPr bwMode="auto">
          <a:xfrm>
            <a:off x="6516688" y="4285829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38" name="Rectangle 86"/>
          <p:cNvSpPr>
            <a:spLocks noChangeArrowheads="1"/>
          </p:cNvSpPr>
          <p:nvPr/>
        </p:nvSpPr>
        <p:spPr bwMode="auto">
          <a:xfrm>
            <a:off x="6516688" y="3933404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40" name="Line 88"/>
          <p:cNvSpPr>
            <a:spLocks noChangeShapeType="1"/>
          </p:cNvSpPr>
          <p:nvPr/>
        </p:nvSpPr>
        <p:spPr bwMode="auto">
          <a:xfrm flipH="1">
            <a:off x="6443663" y="4220741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41" name="Rectangle 89"/>
          <p:cNvSpPr>
            <a:spLocks noChangeArrowheads="1"/>
          </p:cNvSpPr>
          <p:nvPr/>
        </p:nvSpPr>
        <p:spPr bwMode="auto">
          <a:xfrm>
            <a:off x="6011863" y="4004841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4-9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44" name="Rectangle 92"/>
          <p:cNvSpPr>
            <a:spLocks noChangeArrowheads="1"/>
          </p:cNvSpPr>
          <p:nvPr/>
        </p:nvSpPr>
        <p:spPr bwMode="auto">
          <a:xfrm>
            <a:off x="5965825" y="4358854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2-12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45" name="Text Box 93"/>
          <p:cNvSpPr txBox="1">
            <a:spLocks noChangeArrowheads="1"/>
          </p:cNvSpPr>
          <p:nvPr/>
        </p:nvSpPr>
        <p:spPr bwMode="auto">
          <a:xfrm>
            <a:off x="6875463" y="5517729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L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61246" name="Rectangle 94"/>
          <p:cNvSpPr>
            <a:spLocks noChangeArrowheads="1"/>
          </p:cNvSpPr>
          <p:nvPr/>
        </p:nvSpPr>
        <p:spPr bwMode="auto">
          <a:xfrm>
            <a:off x="7678738" y="5151016"/>
            <a:ext cx="8540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11-22-24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1247" name="Line 95"/>
          <p:cNvSpPr>
            <a:spLocks noChangeShapeType="1"/>
          </p:cNvSpPr>
          <p:nvPr/>
        </p:nvSpPr>
        <p:spPr bwMode="auto">
          <a:xfrm>
            <a:off x="5219700" y="3573041"/>
            <a:ext cx="16573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48" name="Rectangle 96"/>
          <p:cNvSpPr>
            <a:spLocks noChangeArrowheads="1"/>
          </p:cNvSpPr>
          <p:nvPr/>
        </p:nvSpPr>
        <p:spPr bwMode="auto">
          <a:xfrm>
            <a:off x="6516688" y="3212679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50" name="Line 98"/>
          <p:cNvSpPr>
            <a:spLocks noChangeShapeType="1"/>
          </p:cNvSpPr>
          <p:nvPr/>
        </p:nvSpPr>
        <p:spPr bwMode="auto">
          <a:xfrm flipH="1">
            <a:off x="6443663" y="4573166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51" name="Line 99"/>
          <p:cNvSpPr>
            <a:spLocks noChangeShapeType="1"/>
          </p:cNvSpPr>
          <p:nvPr/>
        </p:nvSpPr>
        <p:spPr bwMode="auto">
          <a:xfrm>
            <a:off x="8675688" y="5014491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53" name="Line 101"/>
          <p:cNvSpPr>
            <a:spLocks noChangeShapeType="1"/>
          </p:cNvSpPr>
          <p:nvPr/>
        </p:nvSpPr>
        <p:spPr bwMode="auto">
          <a:xfrm>
            <a:off x="6372225" y="5157366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54" name="Rectangle 102"/>
          <p:cNvSpPr>
            <a:spLocks noChangeArrowheads="1"/>
          </p:cNvSpPr>
          <p:nvPr/>
        </p:nvSpPr>
        <p:spPr bwMode="auto">
          <a:xfrm>
            <a:off x="6515100" y="4790654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55" name="Line 103"/>
          <p:cNvSpPr>
            <a:spLocks noChangeShapeType="1"/>
          </p:cNvSpPr>
          <p:nvPr/>
        </p:nvSpPr>
        <p:spPr bwMode="auto">
          <a:xfrm>
            <a:off x="7524750" y="5157366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1259" name="Text Box 107"/>
          <p:cNvSpPr txBox="1">
            <a:spLocks noChangeArrowheads="1"/>
          </p:cNvSpPr>
          <p:nvPr/>
        </p:nvSpPr>
        <p:spPr bwMode="auto">
          <a:xfrm>
            <a:off x="4140200" y="4997029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1260" name="Rectangle 108"/>
          <p:cNvSpPr>
            <a:spLocks noChangeArrowheads="1"/>
          </p:cNvSpPr>
          <p:nvPr/>
        </p:nvSpPr>
        <p:spPr bwMode="auto">
          <a:xfrm>
            <a:off x="4140200" y="4646191"/>
            <a:ext cx="8540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20-23-25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38798" y="1268413"/>
            <a:ext cx="8353425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分析表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构造方法同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</a:rPr>
              <a:t>分析表</a:t>
            </a:r>
            <a:endParaRPr kumimoji="0" lang="zh-CN" altLang="en-US" sz="2800" b="1"/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37728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755650" y="1052513"/>
            <a:ext cx="5903913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LALR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>
                <a:latin typeface="楷体_GB2312" pitchFamily="49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b="1">
                <a:solidFill>
                  <a:srgbClr val="800080"/>
                </a:solidFill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endParaRPr kumimoji="0"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i="1">
                <a:sym typeface="Symbol" panose="05050102010706020507" pitchFamily="18" charset="2"/>
              </a:rPr>
              <a:t>    </a:t>
            </a:r>
            <a:r>
              <a:rPr kumimoji="0" lang="en-US" altLang="zh-CN" i="1">
                <a:sym typeface="Symbol" panose="05050102010706020507" pitchFamily="18" charset="2"/>
              </a:rPr>
              <a:t>G’ </a:t>
            </a:r>
            <a:r>
              <a:rPr kumimoji="0" lang="en-US" altLang="zh-CN"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ym typeface="Symbol" panose="05050102010706020507" pitchFamily="18" charset="2"/>
              </a:rPr>
              <a:t>S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  <a:r>
              <a:rPr lang="en-US" altLang="zh-CN"/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 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(L,E)  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 </a:t>
            </a:r>
            <a:r>
              <a:rPr lang="en-US" altLang="zh-CN" sz="2000" i="1">
                <a:sym typeface="Symbol" panose="05050102010706020507" pitchFamily="18" charset="2"/>
              </a:rPr>
              <a:t>E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F   </a:t>
            </a:r>
            <a:endParaRPr lang="en-US" altLang="zh-CN" sz="2000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L,E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L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E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5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(F)  </a:t>
            </a:r>
            <a:r>
              <a:rPr lang="zh-CN" altLang="en-US" sz="200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6</a:t>
            </a:r>
            <a:r>
              <a:rPr lang="zh-CN" altLang="en-US" sz="2000">
                <a:sym typeface="Symbol" panose="05050102010706020507" pitchFamily="18" charset="2"/>
              </a:rPr>
              <a:t>）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>
                <a:sym typeface="Symbol" panose="05050102010706020507" pitchFamily="18" charset="2"/>
              </a:rPr>
              <a:t>d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1692275" y="2781300"/>
            <a:ext cx="72009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9117" name="Text Box 13"/>
          <p:cNvSpPr txBox="1">
            <a:spLocks noChangeArrowheads="1"/>
          </p:cNvSpPr>
          <p:nvPr/>
        </p:nvSpPr>
        <p:spPr bwMode="auto">
          <a:xfrm>
            <a:off x="684213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59119" name="Text Box 15"/>
          <p:cNvSpPr txBox="1">
            <a:spLocks noChangeArrowheads="1"/>
          </p:cNvSpPr>
          <p:nvPr/>
        </p:nvSpPr>
        <p:spPr bwMode="auto">
          <a:xfrm>
            <a:off x="7740650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>
            <a:off x="16906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>
            <a:off x="71643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539750" y="3141663"/>
            <a:ext cx="8353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1878013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59124" name="Rectangle 20"/>
          <p:cNvSpPr>
            <a:spLocks noChangeArrowheads="1"/>
          </p:cNvSpPr>
          <p:nvPr/>
        </p:nvSpPr>
        <p:spPr bwMode="auto">
          <a:xfrm>
            <a:off x="3160713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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4397375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5603875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59127" name="Rectangle 23"/>
          <p:cNvSpPr>
            <a:spLocks noChangeArrowheads="1"/>
          </p:cNvSpPr>
          <p:nvPr/>
        </p:nvSpPr>
        <p:spPr bwMode="auto">
          <a:xfrm>
            <a:off x="6586538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#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59128" name="Rectangle 24"/>
          <p:cNvSpPr>
            <a:spLocks noChangeArrowheads="1"/>
          </p:cNvSpPr>
          <p:nvPr/>
        </p:nvSpPr>
        <p:spPr bwMode="auto">
          <a:xfrm>
            <a:off x="7137400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59129" name="Rectangle 25"/>
          <p:cNvSpPr>
            <a:spLocks noChangeArrowheads="1"/>
          </p:cNvSpPr>
          <p:nvPr/>
        </p:nvSpPr>
        <p:spPr bwMode="auto">
          <a:xfrm>
            <a:off x="7818438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L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59130" name="Rectangle 26"/>
          <p:cNvSpPr>
            <a:spLocks noChangeArrowheads="1"/>
          </p:cNvSpPr>
          <p:nvPr/>
        </p:nvSpPr>
        <p:spPr bwMode="auto">
          <a:xfrm>
            <a:off x="83883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59131" name="Rectangle 27"/>
          <p:cNvSpPr>
            <a:spLocks noChangeArrowheads="1"/>
          </p:cNvSpPr>
          <p:nvPr/>
        </p:nvSpPr>
        <p:spPr bwMode="auto">
          <a:xfrm>
            <a:off x="784225" y="3716338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2-12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2" name="Rectangle 28"/>
          <p:cNvSpPr>
            <a:spLocks noChangeArrowheads="1"/>
          </p:cNvSpPr>
          <p:nvPr/>
        </p:nvSpPr>
        <p:spPr bwMode="auto">
          <a:xfrm>
            <a:off x="827088" y="4297363"/>
            <a:ext cx="5508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4-9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3" name="Rectangle 29"/>
          <p:cNvSpPr>
            <a:spLocks noChangeArrowheads="1"/>
          </p:cNvSpPr>
          <p:nvPr/>
        </p:nvSpPr>
        <p:spPr bwMode="auto">
          <a:xfrm>
            <a:off x="900113" y="45847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4" name="Rectangle 30"/>
          <p:cNvSpPr>
            <a:spLocks noChangeArrowheads="1"/>
          </p:cNvSpPr>
          <p:nvPr/>
        </p:nvSpPr>
        <p:spPr bwMode="auto">
          <a:xfrm>
            <a:off x="560388" y="4873625"/>
            <a:ext cx="10588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6-14-17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755650" y="5191125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7-15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468313" y="5448300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10-18-19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684213" y="6062663"/>
            <a:ext cx="833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16-21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468313" y="6350000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20-23-25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0" name="Rectangle 36"/>
          <p:cNvSpPr>
            <a:spLocks noChangeArrowheads="1"/>
          </p:cNvSpPr>
          <p:nvPr/>
        </p:nvSpPr>
        <p:spPr bwMode="auto">
          <a:xfrm>
            <a:off x="935038" y="3397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1" name="Rectangle 37"/>
          <p:cNvSpPr>
            <a:spLocks noChangeArrowheads="1"/>
          </p:cNvSpPr>
          <p:nvPr/>
        </p:nvSpPr>
        <p:spPr bwMode="auto">
          <a:xfrm>
            <a:off x="6443663" y="3357563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6586538" y="371316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935038" y="31035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5" name="Rectangle 41"/>
          <p:cNvSpPr>
            <a:spLocks noChangeArrowheads="1"/>
          </p:cNvSpPr>
          <p:nvPr/>
        </p:nvSpPr>
        <p:spPr bwMode="auto">
          <a:xfrm>
            <a:off x="7164388" y="3101975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7" name="Rectangle 43"/>
          <p:cNvSpPr>
            <a:spLocks noChangeArrowheads="1"/>
          </p:cNvSpPr>
          <p:nvPr/>
        </p:nvSpPr>
        <p:spPr bwMode="auto">
          <a:xfrm>
            <a:off x="4060825" y="3101975"/>
            <a:ext cx="1044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s3-8-13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8" name="Rectangle 44"/>
          <p:cNvSpPr>
            <a:spLocks noChangeArrowheads="1"/>
          </p:cNvSpPr>
          <p:nvPr/>
        </p:nvSpPr>
        <p:spPr bwMode="auto">
          <a:xfrm>
            <a:off x="1692275" y="3101975"/>
            <a:ext cx="677863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s4-9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49" name="Rectangle 45"/>
          <p:cNvSpPr>
            <a:spLocks noChangeArrowheads="1"/>
          </p:cNvSpPr>
          <p:nvPr/>
        </p:nvSpPr>
        <p:spPr bwMode="auto">
          <a:xfrm>
            <a:off x="3081338" y="45815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50" name="Rectangle 46"/>
          <p:cNvSpPr>
            <a:spLocks noChangeArrowheads="1"/>
          </p:cNvSpPr>
          <p:nvPr/>
        </p:nvSpPr>
        <p:spPr bwMode="auto">
          <a:xfrm>
            <a:off x="6588125" y="43307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51" name="Rectangle 47"/>
          <p:cNvSpPr>
            <a:spLocks noChangeArrowheads="1"/>
          </p:cNvSpPr>
          <p:nvPr/>
        </p:nvSpPr>
        <p:spPr bwMode="auto">
          <a:xfrm>
            <a:off x="2668588" y="4903788"/>
            <a:ext cx="1327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s10-18-19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55" name="Rectangle 51"/>
          <p:cNvSpPr>
            <a:spLocks noChangeArrowheads="1"/>
          </p:cNvSpPr>
          <p:nvPr/>
        </p:nvSpPr>
        <p:spPr bwMode="auto">
          <a:xfrm>
            <a:off x="684213" y="4010025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3-8-13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59" name="Rectangle 55"/>
          <p:cNvSpPr>
            <a:spLocks noChangeArrowheads="1"/>
          </p:cNvSpPr>
          <p:nvPr/>
        </p:nvSpPr>
        <p:spPr bwMode="auto">
          <a:xfrm>
            <a:off x="7164388" y="40052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63" name="Rectangle 59"/>
          <p:cNvSpPr>
            <a:spLocks noChangeArrowheads="1"/>
          </p:cNvSpPr>
          <p:nvPr/>
        </p:nvSpPr>
        <p:spPr bwMode="auto">
          <a:xfrm>
            <a:off x="5267325" y="5224463"/>
            <a:ext cx="960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s16-21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64" name="Rectangle 60"/>
          <p:cNvSpPr>
            <a:spLocks noChangeArrowheads="1"/>
          </p:cNvSpPr>
          <p:nvPr/>
        </p:nvSpPr>
        <p:spPr bwMode="auto">
          <a:xfrm>
            <a:off x="3082925" y="522446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77" name="Rectangle 73"/>
          <p:cNvSpPr>
            <a:spLocks noChangeArrowheads="1"/>
          </p:cNvSpPr>
          <p:nvPr/>
        </p:nvSpPr>
        <p:spPr bwMode="auto">
          <a:xfrm>
            <a:off x="3057525" y="6346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0" name="Rectangle 76"/>
          <p:cNvSpPr>
            <a:spLocks noChangeArrowheads="1"/>
          </p:cNvSpPr>
          <p:nvPr/>
        </p:nvSpPr>
        <p:spPr bwMode="auto">
          <a:xfrm>
            <a:off x="5076825" y="5770563"/>
            <a:ext cx="1327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i="1">
                <a:sym typeface="Symbol" panose="05050102010706020507" pitchFamily="18" charset="2"/>
              </a:rPr>
              <a:t>s20-23-25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1" name="Rectangle 77"/>
          <p:cNvSpPr>
            <a:spLocks noChangeArrowheads="1"/>
          </p:cNvSpPr>
          <p:nvPr/>
        </p:nvSpPr>
        <p:spPr bwMode="auto">
          <a:xfrm>
            <a:off x="3082925" y="577056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2" name="Rectangle 78"/>
          <p:cNvSpPr>
            <a:spLocks noChangeArrowheads="1"/>
          </p:cNvSpPr>
          <p:nvPr/>
        </p:nvSpPr>
        <p:spPr bwMode="auto">
          <a:xfrm>
            <a:off x="468313" y="5734050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11-22-24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3" name="Rectangle 79"/>
          <p:cNvSpPr>
            <a:spLocks noChangeArrowheads="1"/>
          </p:cNvSpPr>
          <p:nvPr/>
        </p:nvSpPr>
        <p:spPr bwMode="auto">
          <a:xfrm>
            <a:off x="8316913" y="3103563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2-12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4" name="Rectangle 80"/>
          <p:cNvSpPr>
            <a:spLocks noChangeArrowheads="1"/>
          </p:cNvSpPr>
          <p:nvPr/>
        </p:nvSpPr>
        <p:spPr bwMode="auto">
          <a:xfrm>
            <a:off x="5508625" y="37163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5" name="Rectangle 81"/>
          <p:cNvSpPr>
            <a:spLocks noChangeArrowheads="1"/>
          </p:cNvSpPr>
          <p:nvPr/>
        </p:nvSpPr>
        <p:spPr bwMode="auto">
          <a:xfrm>
            <a:off x="3082925" y="37163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6" name="Rectangle 82"/>
          <p:cNvSpPr>
            <a:spLocks noChangeArrowheads="1"/>
          </p:cNvSpPr>
          <p:nvPr/>
        </p:nvSpPr>
        <p:spPr bwMode="auto">
          <a:xfrm>
            <a:off x="7380288" y="4005263"/>
            <a:ext cx="10588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6-14-17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7" name="Rectangle 83"/>
          <p:cNvSpPr>
            <a:spLocks noChangeArrowheads="1"/>
          </p:cNvSpPr>
          <p:nvPr/>
        </p:nvSpPr>
        <p:spPr bwMode="auto">
          <a:xfrm>
            <a:off x="8343900" y="4005263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7-15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8" name="Rectangle 84"/>
          <p:cNvSpPr>
            <a:spLocks noChangeArrowheads="1"/>
          </p:cNvSpPr>
          <p:nvPr/>
        </p:nvSpPr>
        <p:spPr bwMode="auto">
          <a:xfrm>
            <a:off x="5530850" y="43307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89" name="Rectangle 85"/>
          <p:cNvSpPr>
            <a:spLocks noChangeArrowheads="1"/>
          </p:cNvSpPr>
          <p:nvPr/>
        </p:nvSpPr>
        <p:spPr bwMode="auto">
          <a:xfrm>
            <a:off x="3082925" y="433070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1" name="Rectangle 87"/>
          <p:cNvSpPr>
            <a:spLocks noChangeArrowheads="1"/>
          </p:cNvSpPr>
          <p:nvPr/>
        </p:nvSpPr>
        <p:spPr bwMode="auto">
          <a:xfrm>
            <a:off x="1733550" y="4005263"/>
            <a:ext cx="677863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s4-9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2" name="Rectangle 88"/>
          <p:cNvSpPr>
            <a:spLocks noChangeArrowheads="1"/>
          </p:cNvSpPr>
          <p:nvPr/>
        </p:nvSpPr>
        <p:spPr bwMode="auto">
          <a:xfrm>
            <a:off x="4067175" y="4005263"/>
            <a:ext cx="1044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s3-8-13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3" name="Rectangle 89"/>
          <p:cNvSpPr>
            <a:spLocks noChangeArrowheads="1"/>
          </p:cNvSpPr>
          <p:nvPr/>
        </p:nvSpPr>
        <p:spPr bwMode="auto">
          <a:xfrm>
            <a:off x="4103688" y="5480050"/>
            <a:ext cx="1044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s3-8-13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4" name="Rectangle 90"/>
          <p:cNvSpPr>
            <a:spLocks noChangeArrowheads="1"/>
          </p:cNvSpPr>
          <p:nvPr/>
        </p:nvSpPr>
        <p:spPr bwMode="auto">
          <a:xfrm>
            <a:off x="1735138" y="5480050"/>
            <a:ext cx="6778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s4-9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5" name="Rectangle 91"/>
          <p:cNvSpPr>
            <a:spLocks noChangeArrowheads="1"/>
          </p:cNvSpPr>
          <p:nvPr/>
        </p:nvSpPr>
        <p:spPr bwMode="auto">
          <a:xfrm>
            <a:off x="8316913" y="5445125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2-12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6" name="Rectangle 92"/>
          <p:cNvSpPr>
            <a:spLocks noChangeArrowheads="1"/>
          </p:cNvSpPr>
          <p:nvPr/>
        </p:nvSpPr>
        <p:spPr bwMode="auto">
          <a:xfrm>
            <a:off x="7092950" y="5445125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11-22-24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7" name="Rectangle 93"/>
          <p:cNvSpPr>
            <a:spLocks noChangeArrowheads="1"/>
          </p:cNvSpPr>
          <p:nvPr/>
        </p:nvSpPr>
        <p:spPr bwMode="auto">
          <a:xfrm>
            <a:off x="3059113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8" name="Rectangle 94"/>
          <p:cNvSpPr>
            <a:spLocks noChangeArrowheads="1"/>
          </p:cNvSpPr>
          <p:nvPr/>
        </p:nvSpPr>
        <p:spPr bwMode="auto">
          <a:xfrm>
            <a:off x="5508625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199" name="Rectangle 95"/>
          <p:cNvSpPr>
            <a:spLocks noChangeArrowheads="1"/>
          </p:cNvSpPr>
          <p:nvPr/>
        </p:nvSpPr>
        <p:spPr bwMode="auto">
          <a:xfrm>
            <a:off x="6610350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200" name="Rectangle 96"/>
          <p:cNvSpPr>
            <a:spLocks noChangeArrowheads="1"/>
          </p:cNvSpPr>
          <p:nvPr/>
        </p:nvSpPr>
        <p:spPr bwMode="auto">
          <a:xfrm>
            <a:off x="5530850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201" name="Rectangle 97"/>
          <p:cNvSpPr>
            <a:spLocks noChangeArrowheads="1"/>
          </p:cNvSpPr>
          <p:nvPr/>
        </p:nvSpPr>
        <p:spPr bwMode="auto">
          <a:xfrm>
            <a:off x="6610350" y="634523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59202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203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204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205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35496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0137" name="Text Box 9"/>
          <p:cNvSpPr txBox="1">
            <a:spLocks noChangeArrowheads="1"/>
          </p:cNvSpPr>
          <p:nvPr/>
        </p:nvSpPr>
        <p:spPr bwMode="auto">
          <a:xfrm>
            <a:off x="468313" y="1101725"/>
            <a:ext cx="8675687" cy="2255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与</a:t>
            </a:r>
            <a:r>
              <a:rPr kumimoji="0" lang="en-US" altLang="zh-CN" sz="3200" dirty="0">
                <a:solidFill>
                  <a:srgbClr val="800080"/>
                </a:solidFill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分析相比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</a:rPr>
              <a:t>FSM</a:t>
            </a:r>
            <a:r>
              <a:rPr kumimoji="0" lang="en-US" altLang="zh-CN" sz="2800" dirty="0"/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的状态数与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</a:rPr>
              <a:t>FSM</a:t>
            </a:r>
            <a:r>
              <a:rPr kumimoji="0"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相同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 dirty="0"/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分析强于</a:t>
            </a:r>
            <a:r>
              <a:rPr kumimoji="0" lang="en-US" altLang="zh-CN" sz="2800" dirty="0">
                <a:solidFill>
                  <a:srgbClr val="800080"/>
                </a:solidFill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 比较如下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/>
              <a:t>FSM </a:t>
            </a:r>
            <a:r>
              <a:rPr kumimoji="0" lang="zh-CN" altLang="en-US" b="1" dirty="0"/>
              <a:t>和 </a:t>
            </a:r>
            <a:r>
              <a:rPr kumimoji="0" lang="en-US" altLang="zh-CN" dirty="0"/>
              <a:t>LALR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en-US" altLang="zh-CN" dirty="0"/>
              <a:t>FSM </a:t>
            </a:r>
            <a:r>
              <a:rPr kumimoji="0" lang="zh-CN" altLang="en-US" b="1" dirty="0"/>
              <a:t>的片断</a:t>
            </a:r>
            <a:endParaRPr kumimoji="0" lang="zh-CN" altLang="en-US" b="1" dirty="0"/>
          </a:p>
        </p:txBody>
      </p:sp>
      <p:sp>
        <p:nvSpPr>
          <p:cNvPr id="560138" name="Text Box 10"/>
          <p:cNvSpPr txBox="1">
            <a:spLocks noChangeArrowheads="1"/>
          </p:cNvSpPr>
          <p:nvPr/>
        </p:nvSpPr>
        <p:spPr bwMode="auto">
          <a:xfrm>
            <a:off x="681038" y="3579813"/>
            <a:ext cx="1512887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>
            <a:off x="2193925" y="43688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2841625" y="3563938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900113" y="6008688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</a:t>
            </a:r>
            <a:endParaRPr lang="en-US" altLang="zh-CN" sz="1800" b="1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F.</a:t>
            </a:r>
            <a:endParaRPr lang="en-US" altLang="zh-CN" sz="1800" b="1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2409825" y="40020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 flipV="1">
            <a:off x="1619250" y="5076825"/>
            <a:ext cx="1223963" cy="9350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0144" name="Rectangle 16"/>
          <p:cNvSpPr>
            <a:spLocks noChangeArrowheads="1"/>
          </p:cNvSpPr>
          <p:nvPr/>
        </p:nvSpPr>
        <p:spPr bwMode="auto">
          <a:xfrm>
            <a:off x="1979613" y="52927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4716463" y="3563938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L,E)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#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#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46" name="Line 18"/>
          <p:cNvSpPr>
            <a:spLocks noChangeShapeType="1"/>
          </p:cNvSpPr>
          <p:nvPr/>
        </p:nvSpPr>
        <p:spPr bwMode="auto">
          <a:xfrm>
            <a:off x="6588125" y="3779838"/>
            <a:ext cx="129698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0147" name="Rectangle 19"/>
          <p:cNvSpPr>
            <a:spLocks noChangeArrowheads="1"/>
          </p:cNvSpPr>
          <p:nvPr/>
        </p:nvSpPr>
        <p:spPr bwMode="auto">
          <a:xfrm>
            <a:off x="7019925" y="3557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805613" y="4144963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0149" name="Line 21"/>
          <p:cNvSpPr>
            <a:spLocks noChangeShapeType="1"/>
          </p:cNvSpPr>
          <p:nvPr/>
        </p:nvSpPr>
        <p:spPr bwMode="auto">
          <a:xfrm flipV="1">
            <a:off x="6096000" y="5257800"/>
            <a:ext cx="685800" cy="762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0150" name="Rectangle 22"/>
          <p:cNvSpPr>
            <a:spLocks noChangeArrowheads="1"/>
          </p:cNvSpPr>
          <p:nvPr/>
        </p:nvSpPr>
        <p:spPr bwMode="auto">
          <a:xfrm>
            <a:off x="6248400" y="53482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4643438" y="6018213"/>
            <a:ext cx="2016125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 </a:t>
            </a: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sym typeface="Symbol" panose="05050102010706020507" pitchFamily="18" charset="2"/>
              </a:rPr>
              <a:t>#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>
                <a:sym typeface="Symbol" panose="05050102010706020507" pitchFamily="18" charset="2"/>
              </a:rPr>
              <a:t> ,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5027613" y="5651500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sym typeface="Symbol" panose="05050102010706020507" pitchFamily="18" charset="2"/>
              </a:rPr>
              <a:t>7-15</a:t>
            </a:r>
            <a:endParaRPr kumimoji="0" lang="en-US" altLang="zh-CN" sz="1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5496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 dirty="0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2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539750" y="1298575"/>
            <a:ext cx="8424863" cy="3200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某些二义文法可以构造出高效的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分析器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b="1" dirty="0"/>
              <a:t>  </a:t>
            </a:r>
            <a:r>
              <a:rPr kumimoji="0" lang="zh-CN" altLang="en-US" sz="2800" b="1" dirty="0"/>
              <a:t>二义性文法不是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文法，但是对某些二义性文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法， 人为地给出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合理的限定规则</a:t>
            </a:r>
            <a:r>
              <a:rPr kumimoji="0" lang="zh-CN" altLang="en-US" sz="2800" b="1" dirty="0"/>
              <a:t>，可能构造出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高效的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分析器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 dirty="0">
                <a:solidFill>
                  <a:schemeClr val="tx1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例</a:t>
            </a:r>
            <a:r>
              <a:rPr lang="zh-CN" altLang="en-US" sz="2800" b="1" dirty="0">
                <a:solidFill>
                  <a:srgbClr val="800080"/>
                </a:solidFill>
              </a:rPr>
              <a:t>：</a:t>
            </a:r>
            <a:r>
              <a:rPr lang="zh-CN" altLang="en-US" sz="2800" b="1" dirty="0"/>
              <a:t>规定优先级和结合性可构造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 右边文法的 </a:t>
            </a:r>
            <a:r>
              <a:rPr lang="en-US" altLang="zh-CN" sz="2800" dirty="0"/>
              <a:t>SLR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分析器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</p:txBody>
      </p: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6877050" y="3500438"/>
            <a:ext cx="1979613" cy="2176462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E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35496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 dirty="0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3209" name="Text Box 9"/>
          <p:cNvSpPr txBox="1">
            <a:spLocks noChangeArrowheads="1"/>
          </p:cNvSpPr>
          <p:nvPr/>
        </p:nvSpPr>
        <p:spPr bwMode="auto">
          <a:xfrm>
            <a:off x="682625" y="1125538"/>
            <a:ext cx="576103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2800" b="1">
                <a:solidFill>
                  <a:srgbClr val="800080"/>
                </a:solidFill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</a:rPr>
              <a:t>例</a:t>
            </a:r>
            <a:r>
              <a:rPr lang="zh-CN" altLang="en-US" sz="2800" b="1">
                <a:solidFill>
                  <a:srgbClr val="800080"/>
                </a:solidFill>
              </a:rPr>
              <a:t>：</a:t>
            </a:r>
            <a:r>
              <a:rPr lang="zh-CN" altLang="en-US" sz="2800" b="1"/>
              <a:t>对右边文法</a:t>
            </a:r>
            <a:r>
              <a:rPr kumimoji="0" lang="en-US" altLang="zh-CN" sz="2800" i="1">
                <a:sym typeface="Symbol" panose="05050102010706020507" pitchFamily="18" charset="2"/>
              </a:rPr>
              <a:t>G’ </a:t>
            </a:r>
            <a:r>
              <a:rPr kumimoji="0" lang="en-US" altLang="zh-CN" sz="2800">
                <a:sym typeface="Symbol" panose="05050102010706020507" pitchFamily="18" charset="2"/>
              </a:rPr>
              <a:t>[</a:t>
            </a:r>
            <a:r>
              <a:rPr kumimoji="0" lang="en-US" altLang="zh-CN" sz="2800" i="1">
                <a:sym typeface="Symbol" panose="05050102010706020507" pitchFamily="18" charset="2"/>
              </a:rPr>
              <a:t>S</a:t>
            </a:r>
            <a:r>
              <a:rPr kumimoji="0" lang="en-US" altLang="zh-CN" sz="2800">
                <a:sym typeface="Symbol" panose="05050102010706020507" pitchFamily="18" charset="2"/>
              </a:rPr>
              <a:t>]</a:t>
            </a:r>
            <a:r>
              <a:rPr kumimoji="0" lang="zh-CN" altLang="en-US" sz="2800">
                <a:sym typeface="Symbol" panose="05050102010706020507" pitchFamily="18" charset="2"/>
              </a:rPr>
              <a:t>，</a:t>
            </a:r>
            <a:endParaRPr kumimoji="0" lang="zh-CN" altLang="en-US" sz="280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       先构造其</a:t>
            </a: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800080"/>
                </a:solidFill>
              </a:rPr>
              <a:t>LR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>
                <a:solidFill>
                  <a:srgbClr val="800080"/>
                </a:solidFill>
              </a:rPr>
              <a:t>FSM</a:t>
            </a:r>
            <a:endParaRPr lang="en-US" altLang="zh-CN" sz="2800">
              <a:solidFill>
                <a:srgbClr val="800080"/>
              </a:solidFill>
            </a:endParaRPr>
          </a:p>
        </p:txBody>
      </p:sp>
      <p:sp>
        <p:nvSpPr>
          <p:cNvPr id="563210" name="Text Box 10"/>
          <p:cNvSpPr txBox="1">
            <a:spLocks noChangeArrowheads="1"/>
          </p:cNvSpPr>
          <p:nvPr/>
        </p:nvSpPr>
        <p:spPr bwMode="auto">
          <a:xfrm>
            <a:off x="7094538" y="12684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E 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>
              <a:solidFill>
                <a:srgbClr val="800080"/>
              </a:solidFill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827088" y="2133600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.E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.E</a:t>
            </a:r>
            <a:r>
              <a:rPr lang="en-US" altLang="zh-CN" sz="1800">
                <a:sym typeface="Symbol" panose="05050102010706020507" pitchFamily="18" charset="2"/>
              </a:rPr>
              <a:t> 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.(E)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19" name="Text Box 19"/>
          <p:cNvSpPr txBox="1">
            <a:spLocks noChangeArrowheads="1"/>
          </p:cNvSpPr>
          <p:nvPr/>
        </p:nvSpPr>
        <p:spPr bwMode="auto">
          <a:xfrm>
            <a:off x="3128963" y="2133600"/>
            <a:ext cx="129857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 </a:t>
            </a:r>
            <a:endParaRPr lang="en-US" altLang="zh-CN" sz="1800" b="1" i="1">
              <a:solidFill>
                <a:srgbClr val="993366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r>
              <a:rPr lang="en-US" altLang="zh-CN" sz="1800" i="1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E.</a:t>
            </a:r>
            <a:r>
              <a:rPr lang="en-US" altLang="zh-CN" sz="1800"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20" name="Line 20"/>
          <p:cNvSpPr>
            <a:spLocks noChangeShapeType="1"/>
          </p:cNvSpPr>
          <p:nvPr/>
        </p:nvSpPr>
        <p:spPr bwMode="auto">
          <a:xfrm>
            <a:off x="2484438" y="2620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21" name="Rectangle 21"/>
          <p:cNvSpPr>
            <a:spLocks noChangeArrowheads="1"/>
          </p:cNvSpPr>
          <p:nvPr/>
        </p:nvSpPr>
        <p:spPr bwMode="auto">
          <a:xfrm>
            <a:off x="2628900" y="23066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258888" y="3860800"/>
            <a:ext cx="0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24" name="Rectangle 24"/>
          <p:cNvSpPr>
            <a:spLocks noChangeArrowheads="1"/>
          </p:cNvSpPr>
          <p:nvPr/>
        </p:nvSpPr>
        <p:spPr bwMode="auto">
          <a:xfrm>
            <a:off x="2627313" y="32131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25" name="Rectangle 25"/>
          <p:cNvSpPr>
            <a:spLocks noChangeArrowheads="1"/>
          </p:cNvSpPr>
          <p:nvPr/>
        </p:nvSpPr>
        <p:spPr bwMode="auto">
          <a:xfrm>
            <a:off x="971550" y="42148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27" name="Rectangle 27"/>
          <p:cNvSpPr>
            <a:spLocks noChangeArrowheads="1"/>
          </p:cNvSpPr>
          <p:nvPr/>
        </p:nvSpPr>
        <p:spPr bwMode="auto">
          <a:xfrm>
            <a:off x="2700338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30" name="Text Box 30"/>
          <p:cNvSpPr txBox="1">
            <a:spLocks noChangeArrowheads="1"/>
          </p:cNvSpPr>
          <p:nvPr/>
        </p:nvSpPr>
        <p:spPr bwMode="auto">
          <a:xfrm>
            <a:off x="3133725" y="3916363"/>
            <a:ext cx="11509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sym typeface="Symbol" panose="05050102010706020507" pitchFamily="18" charset="2"/>
              </a:rPr>
              <a:t>:</a:t>
            </a:r>
            <a:r>
              <a:rPr kumimoji="0"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34" name="Text Box 34"/>
          <p:cNvSpPr txBox="1">
            <a:spLocks noChangeArrowheads="1"/>
          </p:cNvSpPr>
          <p:nvPr/>
        </p:nvSpPr>
        <p:spPr bwMode="auto">
          <a:xfrm>
            <a:off x="3132138" y="3284538"/>
            <a:ext cx="115093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sym typeface="Symbol" panose="05050102010706020507" pitchFamily="18" charset="2"/>
              </a:rPr>
              <a:t>:</a:t>
            </a:r>
            <a:r>
              <a:rPr kumimoji="0"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v.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35" name="Text Box 35"/>
          <p:cNvSpPr txBox="1">
            <a:spLocks noChangeArrowheads="1"/>
          </p:cNvSpPr>
          <p:nvPr/>
        </p:nvSpPr>
        <p:spPr bwMode="auto">
          <a:xfrm>
            <a:off x="825500" y="4941888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(.E)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.E</a:t>
            </a:r>
            <a:r>
              <a:rPr lang="en-US" altLang="zh-CN" sz="1800">
                <a:sym typeface="Symbol" panose="05050102010706020507" pitchFamily="18" charset="2"/>
              </a:rPr>
              <a:t> 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.(E)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36" name="Text Box 36"/>
          <p:cNvSpPr txBox="1">
            <a:spLocks noChangeArrowheads="1"/>
          </p:cNvSpPr>
          <p:nvPr/>
        </p:nvSpPr>
        <p:spPr bwMode="auto">
          <a:xfrm>
            <a:off x="2986088" y="4645025"/>
            <a:ext cx="165735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(E.)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E.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E.</a:t>
            </a:r>
            <a:r>
              <a:rPr lang="en-US" altLang="zh-CN" sz="1800">
                <a:sym typeface="Symbol" panose="05050102010706020507" pitchFamily="18" charset="2"/>
              </a:rPr>
              <a:t> 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37" name="Rectangle 37"/>
          <p:cNvSpPr>
            <a:spLocks noChangeArrowheads="1"/>
          </p:cNvSpPr>
          <p:nvPr/>
        </p:nvSpPr>
        <p:spPr bwMode="auto">
          <a:xfrm>
            <a:off x="2555875" y="522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38" name="Line 38"/>
          <p:cNvSpPr>
            <a:spLocks noChangeShapeType="1"/>
          </p:cNvSpPr>
          <p:nvPr/>
        </p:nvSpPr>
        <p:spPr bwMode="auto">
          <a:xfrm flipV="1">
            <a:off x="2484438" y="5516563"/>
            <a:ext cx="5032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40" name="Text Box 40"/>
          <p:cNvSpPr txBox="1">
            <a:spLocks noChangeArrowheads="1"/>
          </p:cNvSpPr>
          <p:nvPr/>
        </p:nvSpPr>
        <p:spPr bwMode="auto">
          <a:xfrm>
            <a:off x="5075238" y="2133600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.E</a:t>
            </a:r>
            <a:r>
              <a:rPr lang="en-US" altLang="zh-CN" sz="1800">
                <a:sym typeface="Symbol" panose="05050102010706020507" pitchFamily="18" charset="2"/>
              </a:rPr>
              <a:t> 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.(E)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41" name="Text Box 41"/>
          <p:cNvSpPr txBox="1">
            <a:spLocks noChangeArrowheads="1"/>
          </p:cNvSpPr>
          <p:nvPr/>
        </p:nvSpPr>
        <p:spPr bwMode="auto">
          <a:xfrm>
            <a:off x="5075238" y="4941888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.E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.(E)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 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42" name="Line 42"/>
          <p:cNvSpPr>
            <a:spLocks noChangeShapeType="1"/>
          </p:cNvSpPr>
          <p:nvPr/>
        </p:nvSpPr>
        <p:spPr bwMode="auto">
          <a:xfrm>
            <a:off x="2484438" y="35083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43" name="Line 43"/>
          <p:cNvSpPr>
            <a:spLocks noChangeShapeType="1"/>
          </p:cNvSpPr>
          <p:nvPr/>
        </p:nvSpPr>
        <p:spPr bwMode="auto">
          <a:xfrm>
            <a:off x="2484438" y="3890963"/>
            <a:ext cx="647700" cy="1143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46" name="Line 46"/>
          <p:cNvSpPr>
            <a:spLocks noChangeShapeType="1"/>
          </p:cNvSpPr>
          <p:nvPr/>
        </p:nvSpPr>
        <p:spPr bwMode="auto">
          <a:xfrm flipH="1">
            <a:off x="4427538" y="5662613"/>
            <a:ext cx="0" cy="2873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47" name="Rectangle 47"/>
          <p:cNvSpPr>
            <a:spLocks noChangeArrowheads="1"/>
          </p:cNvSpPr>
          <p:nvPr/>
        </p:nvSpPr>
        <p:spPr bwMode="auto">
          <a:xfrm>
            <a:off x="4284663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248" name="Rectangle 48"/>
          <p:cNvSpPr>
            <a:spLocks noChangeArrowheads="1"/>
          </p:cNvSpPr>
          <p:nvPr/>
        </p:nvSpPr>
        <p:spPr bwMode="auto">
          <a:xfrm>
            <a:off x="4678363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3249" name="Line 49"/>
          <p:cNvSpPr>
            <a:spLocks noChangeShapeType="1"/>
          </p:cNvSpPr>
          <p:nvPr/>
        </p:nvSpPr>
        <p:spPr bwMode="auto">
          <a:xfrm>
            <a:off x="4643438" y="5221288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51" name="Rectangle 51"/>
          <p:cNvSpPr>
            <a:spLocks noChangeArrowheads="1"/>
          </p:cNvSpPr>
          <p:nvPr/>
        </p:nvSpPr>
        <p:spPr bwMode="auto">
          <a:xfrm>
            <a:off x="4140200" y="558958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i="1">
                <a:sym typeface="Symbol" panose="05050102010706020507" pitchFamily="18" charset="2"/>
              </a:rPr>
              <a:t>+</a:t>
            </a:r>
            <a:endParaRPr lang="en-US" altLang="zh-CN" sz="1800" i="1">
              <a:sym typeface="Symbol" panose="05050102010706020507" pitchFamily="18" charset="2"/>
            </a:endParaRPr>
          </a:p>
        </p:txBody>
      </p:sp>
      <p:sp>
        <p:nvSpPr>
          <p:cNvPr id="563252" name="Rectangle 52"/>
          <p:cNvSpPr>
            <a:spLocks noChangeArrowheads="1"/>
          </p:cNvSpPr>
          <p:nvPr/>
        </p:nvSpPr>
        <p:spPr bwMode="auto">
          <a:xfrm>
            <a:off x="4572000" y="338613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3253" name="Line 53"/>
          <p:cNvSpPr>
            <a:spLocks noChangeShapeType="1"/>
          </p:cNvSpPr>
          <p:nvPr/>
        </p:nvSpPr>
        <p:spPr bwMode="auto">
          <a:xfrm>
            <a:off x="4427538" y="3068638"/>
            <a:ext cx="792162" cy="1873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54" name="Line 54"/>
          <p:cNvSpPr>
            <a:spLocks noChangeShapeType="1"/>
          </p:cNvSpPr>
          <p:nvPr/>
        </p:nvSpPr>
        <p:spPr bwMode="auto">
          <a:xfrm>
            <a:off x="4427538" y="266541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55" name="Rectangle 55"/>
          <p:cNvSpPr>
            <a:spLocks noChangeArrowheads="1"/>
          </p:cNvSpPr>
          <p:nvPr/>
        </p:nvSpPr>
        <p:spPr bwMode="auto">
          <a:xfrm>
            <a:off x="4533900" y="23780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i="1">
                <a:sym typeface="Symbol" panose="05050102010706020507" pitchFamily="18" charset="2"/>
              </a:rPr>
              <a:t>+</a:t>
            </a:r>
            <a:endParaRPr lang="en-US" altLang="zh-CN" sz="1800" i="1">
              <a:sym typeface="Symbol" panose="05050102010706020507" pitchFamily="18" charset="2"/>
            </a:endParaRPr>
          </a:p>
        </p:txBody>
      </p:sp>
      <p:sp>
        <p:nvSpPr>
          <p:cNvPr id="563256" name="Text Box 56"/>
          <p:cNvSpPr txBox="1">
            <a:spLocks noChangeArrowheads="1"/>
          </p:cNvSpPr>
          <p:nvPr/>
        </p:nvSpPr>
        <p:spPr bwMode="auto">
          <a:xfrm>
            <a:off x="7235825" y="3457575"/>
            <a:ext cx="158432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E.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E</a:t>
            </a:r>
            <a:r>
              <a:rPr lang="en-US" altLang="zh-CN" sz="1800" b="1">
                <a:sym typeface="Symbol" panose="05050102010706020507" pitchFamily="18" charset="2"/>
              </a:rPr>
              <a:t>.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57" name="Text Box 57"/>
          <p:cNvSpPr txBox="1">
            <a:spLocks noChangeArrowheads="1"/>
          </p:cNvSpPr>
          <p:nvPr/>
        </p:nvSpPr>
        <p:spPr bwMode="auto">
          <a:xfrm>
            <a:off x="7235825" y="5268913"/>
            <a:ext cx="165735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ea typeface="华文行楷" pitchFamily="2" charset="-122"/>
                <a:sym typeface="Symbol" panose="05050102010706020507" pitchFamily="18" charset="2"/>
              </a:rPr>
              <a:t>E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endParaRPr lang="en-US" altLang="zh-CN" sz="1800" b="1" i="1">
              <a:ea typeface="华文行楷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E.</a:t>
            </a:r>
            <a:r>
              <a:rPr lang="en-US" altLang="zh-CN" sz="1800" i="1">
                <a:sym typeface="Symbol" panose="05050102010706020507" pitchFamily="18" charset="2"/>
              </a:rPr>
              <a:t>+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 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E</a:t>
            </a:r>
            <a:r>
              <a:rPr lang="en-US" altLang="zh-CN" sz="1800" b="1">
                <a:sym typeface="Symbol" panose="05050102010706020507" pitchFamily="18" charset="2"/>
              </a:rPr>
              <a:t>.</a:t>
            </a:r>
            <a:r>
              <a:rPr lang="en-US" altLang="zh-CN" sz="1800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58" name="Line 58"/>
          <p:cNvSpPr>
            <a:spLocks noChangeShapeType="1"/>
          </p:cNvSpPr>
          <p:nvPr/>
        </p:nvSpPr>
        <p:spPr bwMode="auto">
          <a:xfrm>
            <a:off x="6659563" y="5997575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59" name="Rectangle 59"/>
          <p:cNvSpPr>
            <a:spLocks noChangeArrowheads="1"/>
          </p:cNvSpPr>
          <p:nvPr/>
        </p:nvSpPr>
        <p:spPr bwMode="auto">
          <a:xfrm>
            <a:off x="6732588" y="56832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60" name="Line 60"/>
          <p:cNvSpPr>
            <a:spLocks noChangeShapeType="1"/>
          </p:cNvSpPr>
          <p:nvPr/>
        </p:nvSpPr>
        <p:spPr bwMode="auto">
          <a:xfrm>
            <a:off x="6659563" y="369411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61" name="Rectangle 61"/>
          <p:cNvSpPr>
            <a:spLocks noChangeArrowheads="1"/>
          </p:cNvSpPr>
          <p:nvPr/>
        </p:nvSpPr>
        <p:spPr bwMode="auto">
          <a:xfrm>
            <a:off x="6732588" y="3379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62" name="Line 62"/>
          <p:cNvSpPr>
            <a:spLocks noChangeShapeType="1"/>
          </p:cNvSpPr>
          <p:nvPr/>
        </p:nvSpPr>
        <p:spPr bwMode="auto">
          <a:xfrm>
            <a:off x="5435600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63" name="Rectangle 63"/>
          <p:cNvSpPr>
            <a:spLocks noChangeArrowheads="1"/>
          </p:cNvSpPr>
          <p:nvPr/>
        </p:nvSpPr>
        <p:spPr bwMode="auto">
          <a:xfrm>
            <a:off x="5148263" y="3876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64" name="Rectangle 64"/>
          <p:cNvSpPr>
            <a:spLocks noChangeArrowheads="1"/>
          </p:cNvSpPr>
          <p:nvPr/>
        </p:nvSpPr>
        <p:spPr bwMode="auto">
          <a:xfrm>
            <a:off x="5291138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265" name="Rectangle 65"/>
          <p:cNvSpPr>
            <a:spLocks noChangeArrowheads="1"/>
          </p:cNvSpPr>
          <p:nvPr/>
        </p:nvSpPr>
        <p:spPr bwMode="auto">
          <a:xfrm>
            <a:off x="7885113" y="45323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266" name="Rectangle 66"/>
          <p:cNvSpPr>
            <a:spLocks noChangeArrowheads="1"/>
          </p:cNvSpPr>
          <p:nvPr/>
        </p:nvSpPr>
        <p:spPr bwMode="auto">
          <a:xfrm>
            <a:off x="5795963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267" name="Rectangle 67"/>
          <p:cNvSpPr>
            <a:spLocks noChangeArrowheads="1"/>
          </p:cNvSpPr>
          <p:nvPr/>
        </p:nvSpPr>
        <p:spPr bwMode="auto">
          <a:xfrm>
            <a:off x="6299200" y="41640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268" name="Line 68"/>
          <p:cNvSpPr>
            <a:spLocks noChangeShapeType="1"/>
          </p:cNvSpPr>
          <p:nvPr/>
        </p:nvSpPr>
        <p:spPr bwMode="auto">
          <a:xfrm>
            <a:off x="4284663" y="3644900"/>
            <a:ext cx="863600" cy="1296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69" name="Rectangle 69"/>
          <p:cNvSpPr>
            <a:spLocks noChangeArrowheads="1"/>
          </p:cNvSpPr>
          <p:nvPr/>
        </p:nvSpPr>
        <p:spPr bwMode="auto">
          <a:xfrm>
            <a:off x="4356100" y="35671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70" name="Line 70"/>
          <p:cNvSpPr>
            <a:spLocks noChangeShapeType="1"/>
          </p:cNvSpPr>
          <p:nvPr/>
        </p:nvSpPr>
        <p:spPr bwMode="auto">
          <a:xfrm>
            <a:off x="4284663" y="4292600"/>
            <a:ext cx="792162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71" name="Rectangle 71"/>
          <p:cNvSpPr>
            <a:spLocks noChangeArrowheads="1"/>
          </p:cNvSpPr>
          <p:nvPr/>
        </p:nvSpPr>
        <p:spPr bwMode="auto">
          <a:xfrm>
            <a:off x="4356100" y="41417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73" name="Line 73"/>
          <p:cNvSpPr>
            <a:spLocks noChangeShapeType="1"/>
          </p:cNvSpPr>
          <p:nvPr/>
        </p:nvSpPr>
        <p:spPr bwMode="auto">
          <a:xfrm>
            <a:off x="2484438" y="6597650"/>
            <a:ext cx="2592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74" name="Rectangle 74"/>
          <p:cNvSpPr>
            <a:spLocks noChangeArrowheads="1"/>
          </p:cNvSpPr>
          <p:nvPr/>
        </p:nvSpPr>
        <p:spPr bwMode="auto">
          <a:xfrm>
            <a:off x="4789488" y="62309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75" name="Line 75"/>
          <p:cNvSpPr>
            <a:spLocks noChangeShapeType="1"/>
          </p:cNvSpPr>
          <p:nvPr/>
        </p:nvSpPr>
        <p:spPr bwMode="auto">
          <a:xfrm>
            <a:off x="5938838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76" name="Line 76"/>
          <p:cNvSpPr>
            <a:spLocks noChangeShapeType="1"/>
          </p:cNvSpPr>
          <p:nvPr/>
        </p:nvSpPr>
        <p:spPr bwMode="auto">
          <a:xfrm>
            <a:off x="6443663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77" name="Rectangle 77"/>
          <p:cNvSpPr>
            <a:spLocks noChangeArrowheads="1"/>
          </p:cNvSpPr>
          <p:nvPr/>
        </p:nvSpPr>
        <p:spPr bwMode="auto">
          <a:xfrm>
            <a:off x="5651500" y="38766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78" name="Rectangle 78"/>
          <p:cNvSpPr>
            <a:spLocks noChangeArrowheads="1"/>
          </p:cNvSpPr>
          <p:nvPr/>
        </p:nvSpPr>
        <p:spPr bwMode="auto">
          <a:xfrm>
            <a:off x="6156325" y="38830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79" name="Line 79"/>
          <p:cNvSpPr>
            <a:spLocks noChangeShapeType="1"/>
          </p:cNvSpPr>
          <p:nvPr/>
        </p:nvSpPr>
        <p:spPr bwMode="auto">
          <a:xfrm>
            <a:off x="6659563" y="2954338"/>
            <a:ext cx="576262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80" name="Rectangle 80"/>
          <p:cNvSpPr>
            <a:spLocks noChangeArrowheads="1"/>
          </p:cNvSpPr>
          <p:nvPr/>
        </p:nvSpPr>
        <p:spPr bwMode="auto">
          <a:xfrm>
            <a:off x="6732588" y="287496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i="1">
                <a:sym typeface="Symbol" panose="05050102010706020507" pitchFamily="18" charset="2"/>
              </a:rPr>
              <a:t>+</a:t>
            </a:r>
            <a:endParaRPr lang="en-US" altLang="zh-CN" sz="1800" i="1">
              <a:sym typeface="Symbol" panose="05050102010706020507" pitchFamily="18" charset="2"/>
            </a:endParaRPr>
          </a:p>
        </p:txBody>
      </p:sp>
      <p:sp>
        <p:nvSpPr>
          <p:cNvPr id="563281" name="Line 81"/>
          <p:cNvSpPr>
            <a:spLocks noChangeShapeType="1"/>
          </p:cNvSpPr>
          <p:nvPr/>
        </p:nvSpPr>
        <p:spPr bwMode="auto">
          <a:xfrm flipV="1">
            <a:off x="6659563" y="4394200"/>
            <a:ext cx="5762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82" name="Rectangle 82"/>
          <p:cNvSpPr>
            <a:spLocks noChangeArrowheads="1"/>
          </p:cNvSpPr>
          <p:nvPr/>
        </p:nvSpPr>
        <p:spPr bwMode="auto">
          <a:xfrm>
            <a:off x="6838950" y="4316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3283" name="Line 83"/>
          <p:cNvSpPr>
            <a:spLocks noChangeShapeType="1"/>
          </p:cNvSpPr>
          <p:nvPr/>
        </p:nvSpPr>
        <p:spPr bwMode="auto">
          <a:xfrm flipV="1">
            <a:off x="6659563" y="561816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84" name="Rectangle 84"/>
          <p:cNvSpPr>
            <a:spLocks noChangeArrowheads="1"/>
          </p:cNvSpPr>
          <p:nvPr/>
        </p:nvSpPr>
        <p:spPr bwMode="auto">
          <a:xfrm>
            <a:off x="6804025" y="53244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563285" name="Line 85"/>
          <p:cNvSpPr>
            <a:spLocks noChangeShapeType="1"/>
          </p:cNvSpPr>
          <p:nvPr/>
        </p:nvSpPr>
        <p:spPr bwMode="auto">
          <a:xfrm>
            <a:off x="8027988" y="4897438"/>
            <a:ext cx="0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86" name="AutoShape 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7" name="AutoShape 8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8" name="AutoShape 8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9" name="AutoShape 8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1" name="Text Box 91"/>
          <p:cNvSpPr txBox="1">
            <a:spLocks noChangeArrowheads="1"/>
          </p:cNvSpPr>
          <p:nvPr/>
        </p:nvSpPr>
        <p:spPr bwMode="auto">
          <a:xfrm>
            <a:off x="2771775" y="6021388"/>
            <a:ext cx="1368425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(E).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92" name="Line 92"/>
          <p:cNvSpPr>
            <a:spLocks noChangeShapeType="1"/>
          </p:cNvSpPr>
          <p:nvPr/>
        </p:nvSpPr>
        <p:spPr bwMode="auto">
          <a:xfrm flipH="1">
            <a:off x="3492500" y="5661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93" name="Rectangle 93"/>
          <p:cNvSpPr>
            <a:spLocks noChangeArrowheads="1"/>
          </p:cNvSpPr>
          <p:nvPr/>
        </p:nvSpPr>
        <p:spPr bwMode="auto">
          <a:xfrm>
            <a:off x="3276600" y="5589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94" name="Arc 94"/>
          <p:cNvSpPr/>
          <p:nvPr/>
        </p:nvSpPr>
        <p:spPr bwMode="auto">
          <a:xfrm flipH="1">
            <a:off x="2195513" y="465296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95" name="Arc 95"/>
          <p:cNvSpPr/>
          <p:nvPr/>
        </p:nvSpPr>
        <p:spPr bwMode="auto">
          <a:xfrm rot="-16200000">
            <a:off x="2520157" y="4906169"/>
            <a:ext cx="215900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97" name="Rectangle 97"/>
          <p:cNvSpPr>
            <a:spLocks noChangeArrowheads="1"/>
          </p:cNvSpPr>
          <p:nvPr/>
        </p:nvSpPr>
        <p:spPr bwMode="auto">
          <a:xfrm>
            <a:off x="2582863" y="4357688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299" name="Arc 99"/>
          <p:cNvSpPr/>
          <p:nvPr/>
        </p:nvSpPr>
        <p:spPr bwMode="auto">
          <a:xfrm>
            <a:off x="2484438" y="4652963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00" name="Line 100"/>
          <p:cNvSpPr>
            <a:spLocks noChangeShapeType="1"/>
          </p:cNvSpPr>
          <p:nvPr/>
        </p:nvSpPr>
        <p:spPr bwMode="auto">
          <a:xfrm flipV="1">
            <a:off x="1979613" y="4221163"/>
            <a:ext cx="0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1" name="Line 101"/>
          <p:cNvSpPr>
            <a:spLocks noChangeShapeType="1"/>
          </p:cNvSpPr>
          <p:nvPr/>
        </p:nvSpPr>
        <p:spPr bwMode="auto">
          <a:xfrm>
            <a:off x="1979613" y="4221163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2" name="Rectangle 102"/>
          <p:cNvSpPr>
            <a:spLocks noChangeArrowheads="1"/>
          </p:cNvSpPr>
          <p:nvPr/>
        </p:nvSpPr>
        <p:spPr bwMode="auto">
          <a:xfrm>
            <a:off x="2124075" y="39258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303" name="Rectangle 103"/>
          <p:cNvSpPr>
            <a:spLocks noChangeArrowheads="1"/>
          </p:cNvSpPr>
          <p:nvPr/>
        </p:nvSpPr>
        <p:spPr bwMode="auto">
          <a:xfrm>
            <a:off x="1547813" y="41560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563304" name="Line 104"/>
          <p:cNvSpPr>
            <a:spLocks noChangeShapeType="1"/>
          </p:cNvSpPr>
          <p:nvPr/>
        </p:nvSpPr>
        <p:spPr bwMode="auto">
          <a:xfrm flipV="1">
            <a:off x="1692275" y="45815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5" name="Rectangle 105"/>
          <p:cNvSpPr>
            <a:spLocks noChangeArrowheads="1"/>
          </p:cNvSpPr>
          <p:nvPr/>
        </p:nvSpPr>
        <p:spPr bwMode="auto">
          <a:xfrm>
            <a:off x="1403350" y="45751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563306" name="Rectangle 106"/>
          <p:cNvSpPr>
            <a:spLocks noChangeArrowheads="1"/>
          </p:cNvSpPr>
          <p:nvPr/>
        </p:nvSpPr>
        <p:spPr bwMode="auto">
          <a:xfrm>
            <a:off x="7740650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i="1">
                <a:sym typeface="Symbol" panose="05050102010706020507" pitchFamily="18" charset="2"/>
              </a:rPr>
              <a:t>+</a:t>
            </a:r>
            <a:endParaRPr lang="en-US" altLang="zh-CN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6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6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6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6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6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6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6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56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56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6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6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5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5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6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5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8" grpId="0" animBg="1"/>
      <p:bldP spid="563219" grpId="0" animBg="1"/>
      <p:bldP spid="563220" grpId="0" animBg="1"/>
      <p:bldP spid="563221" grpId="0"/>
      <p:bldP spid="563222" grpId="0" animBg="1"/>
      <p:bldP spid="563224" grpId="0"/>
      <p:bldP spid="563225" grpId="0"/>
      <p:bldP spid="563227" grpId="0"/>
      <p:bldP spid="563230" grpId="0" animBg="1"/>
      <p:bldP spid="563234" grpId="0" animBg="1"/>
      <p:bldP spid="563235" grpId="0" animBg="1"/>
      <p:bldP spid="563236" grpId="0" animBg="1"/>
      <p:bldP spid="563237" grpId="0"/>
      <p:bldP spid="563238" grpId="0" animBg="1"/>
      <p:bldP spid="563240" grpId="0" animBg="1"/>
      <p:bldP spid="563241" grpId="0" animBg="1"/>
      <p:bldP spid="563242" grpId="0" animBg="1"/>
      <p:bldP spid="563243" grpId="0" animBg="1"/>
      <p:bldP spid="563246" grpId="0" animBg="1"/>
      <p:bldP spid="563247" grpId="0"/>
      <p:bldP spid="563248" grpId="0"/>
      <p:bldP spid="563249" grpId="0" animBg="1"/>
      <p:bldP spid="563251" grpId="0"/>
      <p:bldP spid="563252" grpId="0"/>
      <p:bldP spid="563253" grpId="0" animBg="1"/>
      <p:bldP spid="563254" grpId="0" animBg="1"/>
      <p:bldP spid="563255" grpId="0"/>
      <p:bldP spid="563256" grpId="0" animBg="1"/>
      <p:bldP spid="563257" grpId="0" animBg="1"/>
      <p:bldP spid="563258" grpId="0" animBg="1"/>
      <p:bldP spid="563259" grpId="0"/>
      <p:bldP spid="563260" grpId="0" animBg="1"/>
      <p:bldP spid="563261" grpId="0"/>
      <p:bldP spid="563262" grpId="0" animBg="1"/>
      <p:bldP spid="563263" grpId="0"/>
      <p:bldP spid="563264" grpId="0"/>
      <p:bldP spid="563265" grpId="0"/>
      <p:bldP spid="563266" grpId="0"/>
      <p:bldP spid="563267" grpId="0"/>
      <p:bldP spid="563268" grpId="0" animBg="1"/>
      <p:bldP spid="563269" grpId="0"/>
      <p:bldP spid="563270" grpId="0" animBg="1"/>
      <p:bldP spid="563271" grpId="0"/>
      <p:bldP spid="563273" grpId="0" animBg="1"/>
      <p:bldP spid="563274" grpId="0"/>
      <p:bldP spid="563275" grpId="0" animBg="1"/>
      <p:bldP spid="563276" grpId="0" animBg="1"/>
      <p:bldP spid="563277" grpId="0"/>
      <p:bldP spid="563278" grpId="0"/>
      <p:bldP spid="563279" grpId="0" animBg="1"/>
      <p:bldP spid="563280" grpId="0"/>
      <p:bldP spid="563281" grpId="0" animBg="1"/>
      <p:bldP spid="563282" grpId="0"/>
      <p:bldP spid="563283" grpId="0" animBg="1"/>
      <p:bldP spid="563284" grpId="0"/>
      <p:bldP spid="563285" grpId="0" animBg="1"/>
      <p:bldP spid="563291" grpId="0" animBg="1"/>
      <p:bldP spid="563292" grpId="0" animBg="1"/>
      <p:bldP spid="563293" grpId="0"/>
      <p:bldP spid="563294" grpId="0" animBg="1"/>
      <p:bldP spid="563295" grpId="0" animBg="1"/>
      <p:bldP spid="563297" grpId="0"/>
      <p:bldP spid="563299" grpId="0" animBg="1"/>
      <p:bldP spid="563300" grpId="0" animBg="1"/>
      <p:bldP spid="563301" grpId="0" animBg="1"/>
      <p:bldP spid="563302" grpId="0"/>
      <p:bldP spid="563303" grpId="0"/>
      <p:bldP spid="563304" grpId="0" animBg="1"/>
      <p:bldP spid="563305" grpId="0"/>
      <p:bldP spid="563306" grpId="0"/>
    </p:bldLst>
  </p:timing>
</p:sld>
</file>

<file path=ppt/tags/tag1.xml><?xml version="1.0" encoding="utf-8"?>
<p:tagLst xmlns:p="http://schemas.openxmlformats.org/presentationml/2006/main">
  <p:tag name="KSO_WPP_MARK_KEY" val="05627df1-13e8-472e-942c-d6d623bae17f"/>
  <p:tag name="COMMONDATA" val="eyJoZGlkIjoiMDQ2OWFiMTE1N2EyZmRkNmYzODI2ZTI4ZjdmNTNkMWIifQ=="/>
</p:tagLst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0</TotalTime>
  <Words>29215</Words>
  <Application>WPS 演示</Application>
  <PresentationFormat>全屏显示(4:3)</PresentationFormat>
  <Paragraphs>4291</Paragraphs>
  <Slides>104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20" baseType="lpstr">
      <vt:lpstr>Arial</vt:lpstr>
      <vt:lpstr>宋体</vt:lpstr>
      <vt:lpstr>Wingdings</vt:lpstr>
      <vt:lpstr>楷体_GB2312</vt:lpstr>
      <vt:lpstr>新宋体</vt:lpstr>
      <vt:lpstr>Times New Roman</vt:lpstr>
      <vt:lpstr>Symbol</vt:lpstr>
      <vt:lpstr>华文行楷</vt:lpstr>
      <vt:lpstr>微软雅黑</vt:lpstr>
      <vt:lpstr>Arial</vt:lpstr>
      <vt:lpstr>Book Antiqua</vt:lpstr>
      <vt:lpstr>PMingLiU</vt:lpstr>
      <vt:lpstr>Arial Unicode MS</vt:lpstr>
      <vt:lpstr>MingLiU-ExtB</vt:lpstr>
      <vt:lpstr>Capsules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panyun</cp:lastModifiedBy>
  <cp:revision>1335</cp:revision>
  <dcterms:created xsi:type="dcterms:W3CDTF">2002-02-03T03:17:00Z</dcterms:created>
  <dcterms:modified xsi:type="dcterms:W3CDTF">2023-11-30T03:35:01Z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30577BE452A8443E8C7CF8C525C5C1C2</vt:lpwstr>
  </property>
</Properties>
</file>