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7"/>
  </p:handoutMasterIdLst>
  <p:sldIdLst>
    <p:sldId id="256" r:id="rId3"/>
    <p:sldId id="403" r:id="rId5"/>
    <p:sldId id="405" r:id="rId6"/>
    <p:sldId id="410" r:id="rId7"/>
    <p:sldId id="428" r:id="rId8"/>
    <p:sldId id="429" r:id="rId9"/>
    <p:sldId id="430" r:id="rId10"/>
    <p:sldId id="416" r:id="rId11"/>
    <p:sldId id="257" r:id="rId12"/>
    <p:sldId id="258" r:id="rId13"/>
    <p:sldId id="260" r:id="rId14"/>
    <p:sldId id="382" r:id="rId15"/>
    <p:sldId id="368" r:id="rId16"/>
    <p:sldId id="262" r:id="rId17"/>
    <p:sldId id="261" r:id="rId18"/>
    <p:sldId id="263" r:id="rId19"/>
    <p:sldId id="264" r:id="rId20"/>
    <p:sldId id="266" r:id="rId21"/>
    <p:sldId id="267" r:id="rId22"/>
    <p:sldId id="268" r:id="rId23"/>
    <p:sldId id="271" r:id="rId24"/>
    <p:sldId id="346" r:id="rId25"/>
    <p:sldId id="285" r:id="rId26"/>
    <p:sldId id="286" r:id="rId27"/>
    <p:sldId id="292" r:id="rId28"/>
    <p:sldId id="293" r:id="rId29"/>
    <p:sldId id="294" r:id="rId30"/>
    <p:sldId id="369" r:id="rId31"/>
    <p:sldId id="370" r:id="rId32"/>
    <p:sldId id="295" r:id="rId33"/>
    <p:sldId id="318" r:id="rId34"/>
    <p:sldId id="420" r:id="rId35"/>
    <p:sldId id="319" r:id="rId36"/>
    <p:sldId id="374" r:id="rId37"/>
    <p:sldId id="375" r:id="rId38"/>
    <p:sldId id="322" r:id="rId39"/>
    <p:sldId id="347" r:id="rId40"/>
    <p:sldId id="417" r:id="rId41"/>
    <p:sldId id="418" r:id="rId42"/>
    <p:sldId id="350" r:id="rId43"/>
    <p:sldId id="371" r:id="rId44"/>
    <p:sldId id="372" r:id="rId45"/>
    <p:sldId id="373" r:id="rId46"/>
    <p:sldId id="386" r:id="rId47"/>
    <p:sldId id="357" r:id="rId48"/>
    <p:sldId id="351" r:id="rId49"/>
    <p:sldId id="358" r:id="rId50"/>
    <p:sldId id="359" r:id="rId51"/>
    <p:sldId id="360" r:id="rId52"/>
    <p:sldId id="363" r:id="rId53"/>
    <p:sldId id="385" r:id="rId54"/>
    <p:sldId id="383" r:id="rId55"/>
    <p:sldId id="384" r:id="rId56"/>
    <p:sldId id="362" r:id="rId57"/>
    <p:sldId id="367" r:id="rId58"/>
    <p:sldId id="377" r:id="rId59"/>
    <p:sldId id="387" r:id="rId60"/>
    <p:sldId id="390" r:id="rId61"/>
    <p:sldId id="391" r:id="rId62"/>
    <p:sldId id="392" r:id="rId63"/>
    <p:sldId id="393" r:id="rId64"/>
    <p:sldId id="394" r:id="rId65"/>
    <p:sldId id="379" r:id="rId66"/>
    <p:sldId id="380" r:id="rId67"/>
    <p:sldId id="381" r:id="rId68"/>
    <p:sldId id="426" r:id="rId69"/>
    <p:sldId id="422" r:id="rId70"/>
    <p:sldId id="423" r:id="rId71"/>
    <p:sldId id="421" r:id="rId72"/>
    <p:sldId id="424" r:id="rId73"/>
    <p:sldId id="342" r:id="rId74"/>
    <p:sldId id="344" r:id="rId75"/>
    <p:sldId id="425" r:id="rId76"/>
  </p:sldIdLst>
  <p:sldSz cx="9144000" cy="6858000" type="screen4x3"/>
  <p:notesSz cx="5847080" cy="8429625"/>
  <p:custShowLst>
    <p:custShow name="自定义放映1" id="0">
      <p:sldLst>
        <p:sld r:id="rId3"/>
        <p:sld r:id="rId12"/>
        <p:sld r:id="rId13"/>
        <p:sld r:id="rId14"/>
        <p:sld r:id="rId15"/>
        <p:sld r:id="rId16"/>
        <p:sld r:id="rId17"/>
        <p:sld r:id="rId18"/>
        <p:sld r:id="rId19"/>
        <p:sld r:id="rId36"/>
        <p:sld r:id="rId37"/>
        <p:sld r:id="rId38"/>
        <p:sld r:id="rId39"/>
        <p:sld r:id="rId40"/>
        <p:sld r:id="rId43"/>
        <p:sld r:id="rId44"/>
        <p:sld r:id="rId45"/>
        <p:sld r:id="rId46"/>
        <p:sld r:id="rId48"/>
        <p:sld r:id="rId49"/>
        <p:sld r:id="rId50"/>
        <p:sld r:id="rId51"/>
        <p:sld r:id="rId52"/>
        <p:sld r:id="rId53"/>
        <p:sld r:id="rId54"/>
        <p:sld r:id="rId55"/>
        <p:sld r:id="rId56"/>
        <p:sld r:id="rId57"/>
        <p:sld r:id="rId58"/>
        <p:sld r:id="rId59"/>
        <p:sld r:id="rId66"/>
        <p:sld r:id="rId67"/>
        <p:sld r:id="rId68"/>
        <p:sld r:id="rId74"/>
        <p:sld r:id="rId75"/>
      </p:sldLst>
    </p:custShow>
  </p:custShowLst>
  <p:custDataLst>
    <p:tags r:id="rId8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3300"/>
    <a:srgbClr val="66FF66"/>
    <a:srgbClr val="99FFCC"/>
    <a:srgbClr val="FF9900"/>
    <a:srgbClr val="99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79"/>
    <p:restoredTop sz="94383"/>
  </p:normalViewPr>
  <p:slideViewPr>
    <p:cSldViewPr snapToObjects="1" showGuides="1">
      <p:cViewPr varScale="1">
        <p:scale>
          <a:sx n="95" d="100"/>
          <a:sy n="95" d="100"/>
        </p:scale>
        <p:origin x="992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gs" Target="tags/tag2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handoutMaster" Target="handoutMasters/handoutMaster1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33650" cy="42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8199" tIns="39100" rIns="78199" bIns="39100" numCol="1" anchor="t" anchorCtr="0" compatLnSpc="1"/>
          <a:lstStyle>
            <a:lvl1pPr defTabSz="782955" eaLnBrk="1" hangingPunct="1">
              <a:defRPr kumimoji="1" sz="1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7829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13113" y="0"/>
            <a:ext cx="2533650" cy="42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8199" tIns="39100" rIns="78199" bIns="39100" numCol="1" anchor="t" anchorCtr="0" compatLnSpc="1"/>
          <a:lstStyle>
            <a:lvl1pPr algn="r" defTabSz="782955" eaLnBrk="1" hangingPunct="1">
              <a:defRPr kumimoji="1" sz="10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7829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007350"/>
            <a:ext cx="2533650" cy="42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8199" tIns="39100" rIns="78199" bIns="39100" numCol="1" anchor="b" anchorCtr="0" compatLnSpc="1"/>
          <a:lstStyle>
            <a:lvl1pPr defTabSz="782955" eaLnBrk="1" hangingPunct="1">
              <a:defRPr kumimoji="1" sz="1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7829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13113" y="8007350"/>
            <a:ext cx="2533650" cy="42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8199" tIns="39100" rIns="78199" bIns="39100" numCol="1" anchor="b" anchorCtr="0" compatLnSpc="1"/>
          <a:lstStyle>
            <a:lvl1pPr algn="r" defTabSz="782955" eaLnBrk="1" hangingPunct="1">
              <a:defRPr kumimoji="1" sz="10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7829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BDC7D7-9023-44EC-9CD7-5065C5112D4D}" type="slidenum"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33650" cy="42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8199" tIns="39100" rIns="78199" bIns="39100" numCol="1" anchor="t" anchorCtr="0" compatLnSpc="1"/>
          <a:lstStyle>
            <a:lvl1pPr defTabSz="782955" eaLnBrk="1" hangingPunct="1">
              <a:defRPr kumimoji="1" sz="1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7829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313113" y="0"/>
            <a:ext cx="2533650" cy="42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8199" tIns="39100" rIns="78199" bIns="39100" numCol="1" anchor="t" anchorCtr="0" compatLnSpc="1"/>
          <a:lstStyle>
            <a:lvl1pPr algn="r" defTabSz="782955" eaLnBrk="1" hangingPunct="1">
              <a:defRPr kumimoji="1" sz="10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7829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/>
          <p:nvPr>
            <p:ph type="sldImg" idx="2"/>
          </p:nvPr>
        </p:nvSpPr>
        <p:spPr>
          <a:xfrm>
            <a:off x="815975" y="631825"/>
            <a:ext cx="4214813" cy="3160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9463" y="4005263"/>
            <a:ext cx="4287838" cy="3792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8199" tIns="39100" rIns="78199" bIns="3910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007350"/>
            <a:ext cx="2533650" cy="42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8199" tIns="39100" rIns="78199" bIns="39100" numCol="1" anchor="b" anchorCtr="0" compatLnSpc="1"/>
          <a:lstStyle>
            <a:lvl1pPr defTabSz="782955" eaLnBrk="1" hangingPunct="1">
              <a:defRPr kumimoji="1" sz="10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7829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313113" y="8007350"/>
            <a:ext cx="2533650" cy="42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8199" tIns="39100" rIns="78199" bIns="39100" numCol="1" anchor="b" anchorCtr="0" compatLnSpc="1"/>
          <a:lstStyle>
            <a:lvl1pPr algn="r" defTabSz="782955" eaLnBrk="1" hangingPunct="1">
              <a:defRPr kumimoji="1" sz="10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7829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6C293C-C400-47C8-9614-8607CB5A3B8C}" type="slidenum"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lvl="0" eaLnBrk="1" hangingPunct="1"/>
            <a:r>
              <a:rPr lang="zh-CN" altLang="en-US" dirty="0"/>
              <a:t>注意素短语和句柄之间的区别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lvl="0" eaLnBrk="1" hangingPunct="1"/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70659" name="Rectangle 3"/>
          <p:cNvSpPr/>
          <p:nvPr>
            <p:ph type="body" idx="1"/>
          </p:nvPr>
        </p:nvSpPr>
        <p:spPr>
          <a:xfrm>
            <a:off x="779463" y="4005263"/>
            <a:ext cx="4287837" cy="379253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78199" tIns="39100" rIns="78199" bIns="3910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wrap="square" lIns="78199" tIns="39100" rIns="78199" bIns="3910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其中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是栈内优先函数，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是栈外优先函数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lvl="0" eaLnBrk="1" hangingPunct="1"/>
            <a:r>
              <a:rPr lang="zh-CN" altLang="en-US" dirty="0"/>
              <a:t>矩阵中元素为空表示这两个符号不能在任何句型中出现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lvl="0" eaLnBrk="1" hangingPunct="1"/>
            <a:r>
              <a:rPr lang="zh-CN" altLang="en-US" dirty="0"/>
              <a:t>注意</a:t>
            </a:r>
            <a:r>
              <a:rPr lang="en-US" altLang="zh-CN" dirty="0"/>
              <a:t>: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、不等同数学上的</a:t>
            </a:r>
            <a:r>
              <a:rPr lang="en-US" altLang="zh-CN" dirty="0"/>
              <a:t>=&gt;&lt;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、两个终结符号必须满足相邻的关系，才能有优先关系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、用语法树和移进规约的基本过程描述优先关系的含义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lvl="0" eaLnBrk="1" hangingPunct="1"/>
            <a:r>
              <a:rPr lang="en-US" altLang="zh-CN" dirty="0"/>
              <a:t>#</a:t>
            </a:r>
            <a:r>
              <a:rPr lang="zh-CN" altLang="en-US" dirty="0"/>
              <a:t>情况的处理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779463" y="4005263"/>
            <a:ext cx="4287837" cy="3792537"/>
          </a:xfrm>
        </p:spPr>
        <p:txBody>
          <a:bodyPr wrap="square" lIns="78199" tIns="39100" rIns="78199" bIns="39100" anchor="t"/>
          <a:p>
            <a:pPr marL="228600" lvl="0" indent="-22860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0" y="0"/>
              </a:cxn>
              <a:cxn ang="0">
                <a:pos x="7924800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0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29AA64-6489-47BA-828A-8F4BCEF71A3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Garamond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5D99CF-16A0-45D4-B453-1F1DF77513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609600"/>
              </a:cxn>
              <a:cxn ang="0">
                <a:pos x="0" y="0"/>
              </a:cxn>
              <a:cxn ang="0">
                <a:pos x="8229600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  <a:ea typeface="+mn-ea"/>
                <a:cs typeface="+mn-cs"/>
              </a:rPr>
            </a:fld>
            <a:endParaRPr lang="en-US" altLang="zh-CN" sz="1200" dirty="0"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123" name="Rectangle 3074"/>
          <p:cNvSpPr>
            <a:spLocks noGrp="1"/>
          </p:cNvSpPr>
          <p:nvPr>
            <p:ph type="ctrTitle"/>
          </p:nvPr>
        </p:nvSpPr>
        <p:spPr>
          <a:xfrm>
            <a:off x="1043305" y="1981200"/>
            <a:ext cx="7848600" cy="962660"/>
          </a:xfrm>
          <a:solidFill>
            <a:srgbClr val="66FF66">
              <a:alpha val="100000"/>
            </a:srgbClr>
          </a:solidFill>
          <a:ln w="57150" cmpd="thickThin">
            <a:solidFill>
              <a:schemeClr val="accent2">
                <a:alpha val="100000"/>
              </a:schemeClr>
            </a:solidFill>
            <a:miter lim="800000"/>
          </a:ln>
          <a:effectLst>
            <a:outerShdw dist="107763" dir="2699999" algn="ctr" rotWithShape="0">
              <a:schemeClr val="bg2">
                <a:alpha val="100000"/>
              </a:schemeClr>
            </a:outerShdw>
          </a:effectLst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第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5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章 自底向上优先分析法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基本问题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457200" y="2057400"/>
            <a:ext cx="8077200" cy="411480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如何找出进行直接归约的简单短语？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将找到的简单短语归约到哪个非终结符号？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自底向上分析过程的实现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基本都采用</a:t>
            </a:r>
            <a:r>
              <a:rPr lang="zh-CN" altLang="en-US" b="1" dirty="0">
                <a:solidFill>
                  <a:srgbClr val="FF0000"/>
                </a:solidFill>
              </a:rPr>
              <a:t>移入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归约</a:t>
            </a:r>
            <a:r>
              <a:rPr lang="zh-CN" altLang="en-US" b="1" dirty="0"/>
              <a:t>方法。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使用一个栈来存放归约得到的符号。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在分析的过程中，识别程序不断地</a:t>
            </a:r>
            <a:r>
              <a:rPr lang="zh-CN" altLang="en-US" b="1" dirty="0">
                <a:solidFill>
                  <a:srgbClr val="FF0000"/>
                </a:solidFill>
              </a:rPr>
              <a:t>移入</a:t>
            </a:r>
            <a:r>
              <a:rPr lang="zh-CN" altLang="en-US" b="1" dirty="0"/>
              <a:t>符号。移入的符号暂时存放在一个栈中。一旦在已经移入的（和归约得到的）符号串中包含了一个句柄时，将这个句柄</a:t>
            </a:r>
            <a:r>
              <a:rPr lang="zh-CN" altLang="en-US" b="1" dirty="0">
                <a:solidFill>
                  <a:srgbClr val="FF0000"/>
                </a:solidFill>
              </a:rPr>
              <a:t>归约</a:t>
            </a:r>
            <a:r>
              <a:rPr lang="zh-CN" altLang="en-US" b="1" dirty="0"/>
              <a:t>成为相应的非终结符号。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自底向上分析过程的实现（续）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  <a:buNone/>
            </a:pPr>
            <a:r>
              <a:rPr lang="zh-CN" altLang="en-US" b="1" dirty="0"/>
              <a:t>特点：能力强，构造复杂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  <a:buNone/>
            </a:pPr>
            <a:endParaRPr lang="en-US" altLang="zh-CN" b="1" dirty="0"/>
          </a:p>
        </p:txBody>
      </p:sp>
      <p:grpSp>
        <p:nvGrpSpPr>
          <p:cNvPr id="18437" name="Group 62"/>
          <p:cNvGrpSpPr/>
          <p:nvPr/>
        </p:nvGrpSpPr>
        <p:grpSpPr>
          <a:xfrm>
            <a:off x="1771650" y="2395538"/>
            <a:ext cx="6248400" cy="3886200"/>
            <a:chOff x="1116" y="1509"/>
            <a:chExt cx="3936" cy="2448"/>
          </a:xfrm>
        </p:grpSpPr>
        <p:sp>
          <p:nvSpPr>
            <p:cNvPr id="18438" name="Text Box 30"/>
            <p:cNvSpPr txBox="1"/>
            <p:nvPr/>
          </p:nvSpPr>
          <p:spPr>
            <a:xfrm>
              <a:off x="4116" y="3375"/>
              <a:ext cx="936" cy="2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产生式表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39" name="Rectangle 5"/>
            <p:cNvSpPr/>
            <p:nvPr/>
          </p:nvSpPr>
          <p:spPr>
            <a:xfrm>
              <a:off x="2232" y="2373"/>
              <a:ext cx="912" cy="4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控制程序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0" name="Line 6"/>
            <p:cNvSpPr/>
            <p:nvPr/>
          </p:nvSpPr>
          <p:spPr>
            <a:xfrm>
              <a:off x="3144" y="2613"/>
              <a:ext cx="5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1" name="Text Box 7"/>
            <p:cNvSpPr txBox="1"/>
            <p:nvPr/>
          </p:nvSpPr>
          <p:spPr>
            <a:xfrm>
              <a:off x="3720" y="2469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输出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2" name="Line 8"/>
            <p:cNvSpPr/>
            <p:nvPr/>
          </p:nvSpPr>
          <p:spPr>
            <a:xfrm flipV="1">
              <a:off x="2664" y="1941"/>
              <a:ext cx="1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3" name="Line 9"/>
            <p:cNvSpPr/>
            <p:nvPr/>
          </p:nvSpPr>
          <p:spPr>
            <a:xfrm>
              <a:off x="2520" y="1941"/>
              <a:ext cx="6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4" name="Line 10"/>
            <p:cNvSpPr/>
            <p:nvPr/>
          </p:nvSpPr>
          <p:spPr>
            <a:xfrm>
              <a:off x="2520" y="1509"/>
              <a:ext cx="6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5" name="Line 11"/>
            <p:cNvSpPr/>
            <p:nvPr/>
          </p:nvSpPr>
          <p:spPr>
            <a:xfrm>
              <a:off x="2520" y="1509"/>
              <a:ext cx="1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6" name="Text Box 12"/>
            <p:cNvSpPr txBox="1"/>
            <p:nvPr/>
          </p:nvSpPr>
          <p:spPr>
            <a:xfrm>
              <a:off x="2616" y="1557"/>
              <a:ext cx="8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符号串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#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8447" name="Group 61"/>
            <p:cNvGrpSpPr/>
            <p:nvPr/>
          </p:nvGrpSpPr>
          <p:grpSpPr>
            <a:xfrm>
              <a:off x="1116" y="1701"/>
              <a:ext cx="552" cy="2208"/>
              <a:chOff x="840" y="1701"/>
              <a:chExt cx="552" cy="2208"/>
            </a:xfrm>
          </p:grpSpPr>
          <p:sp>
            <p:nvSpPr>
              <p:cNvPr id="18454" name="Rectangle 13"/>
              <p:cNvSpPr/>
              <p:nvPr/>
            </p:nvSpPr>
            <p:spPr>
              <a:xfrm>
                <a:off x="984" y="1941"/>
                <a:ext cx="288" cy="72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5" name="Rectangle 15"/>
              <p:cNvSpPr/>
              <p:nvPr/>
            </p:nvSpPr>
            <p:spPr>
              <a:xfrm>
                <a:off x="984" y="2661"/>
                <a:ext cx="288" cy="72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…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6" name="Rectangle 16"/>
              <p:cNvSpPr/>
              <p:nvPr/>
            </p:nvSpPr>
            <p:spPr>
              <a:xfrm>
                <a:off x="984" y="3381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#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7" name="Line 18"/>
              <p:cNvSpPr/>
              <p:nvPr/>
            </p:nvSpPr>
            <p:spPr>
              <a:xfrm flipV="1">
                <a:off x="984" y="1701"/>
                <a:ext cx="1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8" name="Line 19"/>
              <p:cNvSpPr/>
              <p:nvPr/>
            </p:nvSpPr>
            <p:spPr>
              <a:xfrm flipV="1">
                <a:off x="1271" y="1725"/>
                <a:ext cx="1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9" name="Text Box 20"/>
              <p:cNvSpPr txBox="1"/>
              <p:nvPr/>
            </p:nvSpPr>
            <p:spPr>
              <a:xfrm>
                <a:off x="840" y="3621"/>
                <a:ext cx="55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 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栈</a:t>
                </a:r>
                <a:endParaRPr lang="zh-CN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48" name="Line 23"/>
            <p:cNvSpPr/>
            <p:nvPr/>
          </p:nvSpPr>
          <p:spPr>
            <a:xfrm flipH="1">
              <a:off x="1560" y="2613"/>
              <a:ext cx="6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9" name="Line 24"/>
            <p:cNvSpPr/>
            <p:nvPr/>
          </p:nvSpPr>
          <p:spPr>
            <a:xfrm>
              <a:off x="2664" y="2853"/>
              <a:ext cx="1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0" name="Line 25"/>
            <p:cNvSpPr/>
            <p:nvPr/>
          </p:nvSpPr>
          <p:spPr>
            <a:xfrm>
              <a:off x="2280" y="3093"/>
              <a:ext cx="230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1" name="Line 26"/>
            <p:cNvSpPr/>
            <p:nvPr/>
          </p:nvSpPr>
          <p:spPr>
            <a:xfrm>
              <a:off x="2280" y="3093"/>
              <a:ext cx="1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2" name="Rectangle 27"/>
            <p:cNvSpPr/>
            <p:nvPr/>
          </p:nvSpPr>
          <p:spPr>
            <a:xfrm>
              <a:off x="2136" y="3333"/>
              <a:ext cx="1488" cy="62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分析表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53" name="Line 29"/>
            <p:cNvSpPr/>
            <p:nvPr/>
          </p:nvSpPr>
          <p:spPr>
            <a:xfrm>
              <a:off x="4584" y="3093"/>
              <a:ext cx="1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自底向上分析过程的实现（续）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600" b="1" dirty="0"/>
              <a:t>    </a:t>
            </a:r>
            <a:r>
              <a:rPr lang="zh-CN" altLang="en-US" sz="2600" b="1" dirty="0">
                <a:solidFill>
                  <a:srgbClr val="FF0000"/>
                </a:solidFill>
              </a:rPr>
              <a:t>工作过程：</a:t>
            </a:r>
            <a:r>
              <a:rPr lang="zh-CN" altLang="en-US" sz="2600" b="1" dirty="0"/>
              <a:t>把输入符号串按描述顺序一一地</a:t>
            </a:r>
            <a:r>
              <a:rPr lang="zh-CN" altLang="en-US" sz="2600" b="1" dirty="0">
                <a:solidFill>
                  <a:srgbClr val="FF0000"/>
                </a:solidFill>
              </a:rPr>
              <a:t>移进</a:t>
            </a:r>
            <a:r>
              <a:rPr lang="zh-CN" altLang="en-US" sz="2600" b="1" dirty="0"/>
              <a:t>符号栈（一次移一个），检查栈中符号，当在栈顶的若干符号形成</a:t>
            </a:r>
            <a:r>
              <a:rPr lang="zh-CN" altLang="en-US" sz="2600" b="1" dirty="0">
                <a:solidFill>
                  <a:srgbClr val="FF0000"/>
                </a:solidFill>
              </a:rPr>
              <a:t>当前句型</a:t>
            </a:r>
            <a:r>
              <a:rPr lang="zh-CN" altLang="en-US" sz="2600" b="1" dirty="0"/>
              <a:t>的</a:t>
            </a:r>
            <a:r>
              <a:rPr lang="zh-CN" altLang="en-US" sz="2600" b="1" dirty="0">
                <a:solidFill>
                  <a:srgbClr val="FF0000"/>
                </a:solidFill>
              </a:rPr>
              <a:t>句柄</a:t>
            </a:r>
            <a:r>
              <a:rPr lang="zh-CN" altLang="en-US" sz="2600" b="1" dirty="0"/>
              <a:t>时，就根据规则进行</a:t>
            </a:r>
            <a:r>
              <a:rPr lang="zh-CN" altLang="en-US" sz="2600" b="1" dirty="0">
                <a:solidFill>
                  <a:srgbClr val="FF0000"/>
                </a:solidFill>
              </a:rPr>
              <a:t>归约</a:t>
            </a:r>
            <a:r>
              <a:rPr lang="zh-CN" altLang="en-US" sz="2600" b="1" dirty="0"/>
              <a:t>，将句柄从符号栈中弹出，并将相应的非终结符号压入栈内（即规则的左部符号），然后再检查栈内符号串是否形成新的句柄，若有就再进行归约，否则移进符号。分析一直进行到读到输入串的终止符为止。最后，若栈中仅含有</a:t>
            </a:r>
            <a:r>
              <a:rPr lang="zh-CN" altLang="en-US" sz="2600" b="1" dirty="0">
                <a:solidFill>
                  <a:srgbClr val="FF0000"/>
                </a:solidFill>
              </a:rPr>
              <a:t>终止符和开始符号</a:t>
            </a:r>
            <a:r>
              <a:rPr lang="zh-CN" altLang="en-US" sz="2600" b="1" dirty="0"/>
              <a:t>，则表示分析成功，否则失败。</a:t>
            </a:r>
            <a:endParaRPr lang="zh-CN" altLang="en-US" sz="2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自底向上分析过程的实现（续）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381000" y="1752600"/>
            <a:ext cx="8077200" cy="46482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归约中的动作有</a:t>
            </a:r>
            <a:r>
              <a:rPr lang="en-US" altLang="zh-CN" b="1" dirty="0"/>
              <a:t>4</a:t>
            </a:r>
            <a:r>
              <a:rPr lang="zh-CN" altLang="en-US" b="1" dirty="0"/>
              <a:t>类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3000" b="1" dirty="0"/>
              <a:t>移入：读入一个符号并把它归约入栈。</a:t>
            </a:r>
            <a:endParaRPr lang="zh-CN" altLang="en-US" sz="30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3000" b="1" dirty="0"/>
              <a:t>归约：当栈中的部分形成一个句柄（栈顶的符号序列）时，对句柄进行归约。</a:t>
            </a:r>
            <a:endParaRPr lang="zh-CN" altLang="en-US" sz="30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3000" b="1" dirty="0"/>
              <a:t>接受：当栈中的符号仅有</a:t>
            </a:r>
            <a:r>
              <a:rPr lang="en-US" altLang="zh-CN" sz="3000" b="1" dirty="0"/>
              <a:t>#</a:t>
            </a:r>
            <a:r>
              <a:rPr lang="zh-CN" altLang="en-US" sz="3000" b="1" dirty="0"/>
              <a:t>和识别符号的时候，输入符号也到达结尾的时候，执行接受动作。</a:t>
            </a:r>
            <a:endParaRPr lang="zh-CN" altLang="en-US" sz="30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3000" b="1" dirty="0"/>
              <a:t>当识别程序觉察出错误的时候，表明输入符号串不是句子。进行错误处理。</a:t>
            </a:r>
            <a:endParaRPr lang="zh-CN" altLang="en-US" sz="3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例  子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381000" y="2320925"/>
            <a:ext cx="8077200" cy="43434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b="1" dirty="0"/>
              <a:t>＃           </a:t>
            </a:r>
            <a:r>
              <a:rPr lang="en-US" altLang="zh-CN" sz="2600" b="1" dirty="0">
                <a:solidFill>
                  <a:srgbClr val="CC3300"/>
                </a:solidFill>
              </a:rPr>
              <a:t>i</a:t>
            </a:r>
            <a:r>
              <a:rPr lang="en-US" altLang="zh-CN" sz="2600" b="1" dirty="0"/>
              <a:t>*i+i #           i*i+i                          </a:t>
            </a:r>
            <a:r>
              <a:rPr lang="zh-CN" altLang="en-US" sz="2600" b="1" dirty="0"/>
              <a:t>移进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b="1" dirty="0"/>
              <a:t>＃</a:t>
            </a:r>
            <a:r>
              <a:rPr lang="en-US" altLang="zh-CN" sz="2600" b="1" dirty="0"/>
              <a:t>i           </a:t>
            </a:r>
            <a:r>
              <a:rPr lang="en-US" altLang="zh-CN" sz="2600" b="1" dirty="0">
                <a:solidFill>
                  <a:srgbClr val="CC3300"/>
                </a:solidFill>
              </a:rPr>
              <a:t>*</a:t>
            </a:r>
            <a:r>
              <a:rPr lang="en-US" altLang="zh-CN" sz="2600" b="1" dirty="0"/>
              <a:t>i+i # 	      i*i+i             i           E::=i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b="1" dirty="0"/>
              <a:t>＃</a:t>
            </a:r>
            <a:r>
              <a:rPr lang="en-US" altLang="zh-CN" sz="2600" b="1" dirty="0"/>
              <a:t>E	      </a:t>
            </a:r>
            <a:r>
              <a:rPr lang="en-US" altLang="zh-CN" sz="2600" b="1" dirty="0">
                <a:solidFill>
                  <a:srgbClr val="CC3300"/>
                </a:solidFill>
              </a:rPr>
              <a:t>*</a:t>
            </a:r>
            <a:r>
              <a:rPr lang="en-US" altLang="zh-CN" sz="2600" b="1" dirty="0"/>
              <a:t>i+i#	      E*i+i	                   </a:t>
            </a:r>
            <a:r>
              <a:rPr lang="zh-CN" altLang="en-US" sz="2600" b="1" dirty="0"/>
              <a:t>移进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b="1" dirty="0"/>
              <a:t>＃</a:t>
            </a:r>
            <a:r>
              <a:rPr lang="en-US" altLang="zh-CN" sz="2600" b="1" dirty="0"/>
              <a:t>E*	       </a:t>
            </a:r>
            <a:r>
              <a:rPr lang="en-US" altLang="zh-CN" sz="2600" b="1" dirty="0">
                <a:solidFill>
                  <a:srgbClr val="CC3300"/>
                </a:solidFill>
              </a:rPr>
              <a:t>i</a:t>
            </a:r>
            <a:r>
              <a:rPr lang="en-US" altLang="zh-CN" sz="2600" b="1" dirty="0"/>
              <a:t>+i # 	      E*i+i		         </a:t>
            </a:r>
            <a:r>
              <a:rPr lang="zh-CN" altLang="en-US" sz="2600" b="1" dirty="0"/>
              <a:t>移进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b="1" dirty="0"/>
              <a:t>＃</a:t>
            </a:r>
            <a:r>
              <a:rPr lang="en-US" altLang="zh-CN" sz="2600" b="1" dirty="0"/>
              <a:t>E*i	        </a:t>
            </a:r>
            <a:r>
              <a:rPr lang="en-US" altLang="zh-CN" sz="2600" b="1" dirty="0">
                <a:solidFill>
                  <a:srgbClr val="CC3300"/>
                </a:solidFill>
              </a:rPr>
              <a:t>+</a:t>
            </a:r>
            <a:r>
              <a:rPr lang="en-US" altLang="zh-CN" sz="2600" b="1" dirty="0"/>
              <a:t>i # 	      E*i+i	      i	        E::=i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b="1" dirty="0"/>
              <a:t>＃</a:t>
            </a:r>
            <a:r>
              <a:rPr lang="en-US" altLang="zh-CN" sz="2600" b="1" dirty="0"/>
              <a:t>E*E       </a:t>
            </a:r>
            <a:r>
              <a:rPr lang="en-US" altLang="zh-CN" sz="2600" b="1" dirty="0">
                <a:solidFill>
                  <a:srgbClr val="CC3300"/>
                </a:solidFill>
              </a:rPr>
              <a:t>+</a:t>
            </a:r>
            <a:r>
              <a:rPr lang="en-US" altLang="zh-CN" sz="2600" b="1" dirty="0"/>
              <a:t>i # 	      E*E+i   	    E*E       E::=E*E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b="1" dirty="0"/>
              <a:t>＃</a:t>
            </a:r>
            <a:r>
              <a:rPr lang="en-US" altLang="zh-CN" sz="2600" b="1" dirty="0"/>
              <a:t>E	        </a:t>
            </a:r>
            <a:r>
              <a:rPr lang="en-US" altLang="zh-CN" sz="2600" b="1" dirty="0">
                <a:solidFill>
                  <a:srgbClr val="CC3300"/>
                </a:solidFill>
              </a:rPr>
              <a:t>+</a:t>
            </a:r>
            <a:r>
              <a:rPr lang="en-US" altLang="zh-CN" sz="2600" b="1" dirty="0"/>
              <a:t>i # 	      E+i	                   </a:t>
            </a:r>
            <a:r>
              <a:rPr lang="zh-CN" altLang="en-US" sz="2600" b="1" dirty="0"/>
              <a:t>移进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b="1" dirty="0"/>
              <a:t>＃</a:t>
            </a:r>
            <a:r>
              <a:rPr lang="en-US" altLang="zh-CN" sz="2600" b="1" dirty="0"/>
              <a:t>E+	          </a:t>
            </a:r>
            <a:r>
              <a:rPr lang="en-US" altLang="zh-CN" sz="2600" b="1" dirty="0">
                <a:solidFill>
                  <a:srgbClr val="CC3300"/>
                </a:solidFill>
              </a:rPr>
              <a:t>i</a:t>
            </a:r>
            <a:r>
              <a:rPr lang="en-US" altLang="zh-CN" sz="2600" b="1" dirty="0"/>
              <a:t> # 	      E+i	                   </a:t>
            </a:r>
            <a:r>
              <a:rPr lang="zh-CN" altLang="en-US" sz="2600" b="1" dirty="0"/>
              <a:t>移进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b="1" dirty="0"/>
              <a:t>＃</a:t>
            </a:r>
            <a:r>
              <a:rPr lang="en-US" altLang="zh-CN" sz="2600" b="1" dirty="0"/>
              <a:t>E+i	            </a:t>
            </a:r>
            <a:r>
              <a:rPr lang="en-US" altLang="zh-CN" sz="2600" b="1" dirty="0">
                <a:solidFill>
                  <a:srgbClr val="CC3300"/>
                </a:solidFill>
              </a:rPr>
              <a:t>#</a:t>
            </a:r>
            <a:r>
              <a:rPr lang="en-US" altLang="zh-CN" sz="2600" b="1" dirty="0"/>
              <a:t> 	      E+i               i	        E::=i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b="1" dirty="0"/>
              <a:t>＃</a:t>
            </a:r>
            <a:r>
              <a:rPr lang="en-US" altLang="zh-CN" sz="2600" b="1" dirty="0"/>
              <a:t>E+E          </a:t>
            </a:r>
            <a:r>
              <a:rPr lang="en-US" altLang="zh-CN" sz="2600" b="1" dirty="0">
                <a:solidFill>
                  <a:srgbClr val="CC3300"/>
                </a:solidFill>
              </a:rPr>
              <a:t>#</a:t>
            </a:r>
            <a:r>
              <a:rPr lang="en-US" altLang="zh-CN" sz="2600" b="1" dirty="0"/>
              <a:t> 	      E+E           E+E       E::=E+E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600" b="1" dirty="0"/>
              <a:t>＃</a:t>
            </a:r>
            <a:r>
              <a:rPr lang="en-US" altLang="zh-CN" sz="2600" b="1" dirty="0"/>
              <a:t>E               </a:t>
            </a:r>
            <a:r>
              <a:rPr lang="en-US" altLang="zh-CN" sz="2600" b="1" dirty="0">
                <a:solidFill>
                  <a:srgbClr val="CC3300"/>
                </a:solidFill>
              </a:rPr>
              <a:t># </a:t>
            </a:r>
            <a:r>
              <a:rPr lang="en-US" altLang="zh-CN" sz="2600" b="1" dirty="0"/>
              <a:t>                                              </a:t>
            </a:r>
            <a:r>
              <a:rPr lang="zh-CN" altLang="en-US" sz="2600" b="1" dirty="0"/>
              <a:t>接受</a:t>
            </a:r>
            <a:endParaRPr lang="zh-CN" altLang="en-US" sz="2600" b="1" dirty="0"/>
          </a:p>
        </p:txBody>
      </p:sp>
      <p:sp>
        <p:nvSpPr>
          <p:cNvPr id="22533" name="Text Box 4"/>
          <p:cNvSpPr txBox="1"/>
          <p:nvPr/>
        </p:nvSpPr>
        <p:spPr>
          <a:xfrm>
            <a:off x="304800" y="990600"/>
            <a:ext cx="8077200" cy="1330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文法</a:t>
            </a:r>
            <a:r>
              <a:rPr lang="en-US" altLang="zh-CN" sz="2800" b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[E]:	E::=E+E | E*E | (E) | i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输入符号串：</a:t>
            </a:r>
            <a:r>
              <a:rPr lang="en-US" altLang="zh-CN" sz="2800" b="1" dirty="0">
                <a:latin typeface="Times New Roman" panose="02020603050405020304" pitchFamily="18" charset="0"/>
              </a:rPr>
              <a:t>i*i+i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符号栈  输入符号串    句型          句柄       动作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4" name="Line 5"/>
          <p:cNvSpPr/>
          <p:nvPr/>
        </p:nvSpPr>
        <p:spPr>
          <a:xfrm>
            <a:off x="381000" y="2330450"/>
            <a:ext cx="784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64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charRg st="64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27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charRg st="127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7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charRg st="176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19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charRg st="219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72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charRg st="272" end="3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26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charRg st="326" end="3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75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charRg st="375" end="4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426" end="4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charRg st="426" end="4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486" end="5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charRg st="486" end="5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541" end="6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1">
                                            <p:txEl>
                                              <p:charRg st="541" end="6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例子的解释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5257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一旦</a:t>
            </a:r>
            <a:r>
              <a:rPr lang="zh-CN" altLang="en-US" b="1" dirty="0">
                <a:solidFill>
                  <a:srgbClr val="FF0000"/>
                </a:solidFill>
              </a:rPr>
              <a:t>发现</a:t>
            </a:r>
            <a:r>
              <a:rPr lang="zh-CN" altLang="en-US" b="1" dirty="0"/>
              <a:t>栈顶部分形成了句柄的时候，对该句柄进行</a:t>
            </a:r>
            <a:r>
              <a:rPr lang="zh-CN" altLang="en-US" b="1" dirty="0">
                <a:solidFill>
                  <a:srgbClr val="FF0000"/>
                </a:solidFill>
              </a:rPr>
              <a:t>归约</a:t>
            </a:r>
            <a:r>
              <a:rPr lang="zh-CN" altLang="en-US" b="1" dirty="0"/>
              <a:t>。将句柄出栈，然后将归约得到的非终结符号压栈。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当栈中的符号的栈顶部分还不能形成句柄时，进行移入操作。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如果输入是句子，则栈中的符号（从底到上）和未处理的符号组成句型。</a:t>
            </a:r>
            <a:endParaRPr lang="zh-CN" altLang="en-US" b="1" dirty="0"/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在例子中，发现句柄和归约是人为干预的结果。所以移入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归约不是实际可运行的技术，而是技术的模板。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1524000" y="381000"/>
            <a:ext cx="6248400" cy="1066800"/>
          </a:xfrm>
          <a:solidFill>
            <a:srgbClr val="66FF66">
              <a:alpha val="100000"/>
            </a:srgbClr>
          </a:solidFill>
          <a:ln w="57150" cmpd="thickThin">
            <a:solidFill>
              <a:schemeClr val="accent2">
                <a:alpha val="100000"/>
              </a:schemeClr>
            </a:solidFill>
            <a:miter lim="800000"/>
          </a:ln>
          <a:effectLst>
            <a:outerShdw dist="107763" dir="2699999" algn="ctr" rotWithShape="0">
              <a:schemeClr val="bg2">
                <a:alpha val="100000"/>
              </a:schemeClr>
            </a:outerShdw>
          </a:effectLst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>
                <a:ea typeface="黑体" panose="02010609060101010101" pitchFamily="2" charset="-122"/>
              </a:rPr>
              <a:t>5.2</a:t>
            </a:r>
            <a:r>
              <a:rPr lang="en-US" altLang="zh-CN" dirty="0">
                <a:ea typeface="黑体" panose="02010609060101010101" pitchFamily="2" charset="-122"/>
              </a:rPr>
              <a:t>  </a:t>
            </a:r>
            <a:r>
              <a:rPr lang="zh-CN" altLang="en-US" dirty="0">
                <a:ea typeface="黑体" panose="02010609060101010101" pitchFamily="2" charset="-122"/>
              </a:rPr>
              <a:t>简单优先分析法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2514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基本思想：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3000" b="1" dirty="0"/>
              <a:t>每次察看句型中相邻的两个符号。通过两个符号的关系判定出前一个符号是句柄的尾。然后，反向找出句柄的头。这样我们就找到了一个句柄。</a:t>
            </a:r>
            <a:endParaRPr lang="zh-CN" altLang="en-US" sz="3000" b="1" dirty="0"/>
          </a:p>
        </p:txBody>
      </p:sp>
      <p:grpSp>
        <p:nvGrpSpPr>
          <p:cNvPr id="24581" name="Group 11"/>
          <p:cNvGrpSpPr/>
          <p:nvPr/>
        </p:nvGrpSpPr>
        <p:grpSpPr>
          <a:xfrm>
            <a:off x="1447800" y="4140200"/>
            <a:ext cx="5638800" cy="1862138"/>
            <a:chOff x="912" y="2608"/>
            <a:chExt cx="3552" cy="1173"/>
          </a:xfrm>
        </p:grpSpPr>
        <p:sp>
          <p:nvSpPr>
            <p:cNvPr id="24582" name="Text Box 4"/>
            <p:cNvSpPr txBox="1"/>
            <p:nvPr/>
          </p:nvSpPr>
          <p:spPr>
            <a:xfrm>
              <a:off x="912" y="3416"/>
              <a:ext cx="35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3200" b="1" dirty="0">
                  <a:latin typeface="Times New Roman" panose="02020603050405020304" pitchFamily="18" charset="0"/>
                  <a:sym typeface="MT Extra" panose="05050102010205020202" pitchFamily="18" charset="2"/>
                </a:rPr>
                <a:t>…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j-1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j+1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j+2 </a:t>
              </a:r>
              <a:r>
                <a:rPr lang="en-US" altLang="zh-CN" sz="3200" b="1" dirty="0">
                  <a:latin typeface="Times New Roman" panose="02020603050405020304" pitchFamily="18" charset="0"/>
                  <a:sym typeface="MT Extra" panose="05050102010205020202" pitchFamily="18" charset="2"/>
                </a:rPr>
                <a:t>…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i-1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i+1 </a:t>
              </a:r>
              <a:r>
                <a:rPr lang="en-US" altLang="zh-CN" sz="3200" b="1" dirty="0">
                  <a:latin typeface="Times New Roman" panose="02020603050405020304" pitchFamily="18" charset="0"/>
                  <a:sym typeface="MT Extra" panose="05050102010205020202" pitchFamily="18" charset="2"/>
                </a:rPr>
                <a:t>…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n</a:t>
              </a:r>
              <a:endParaRPr lang="en-US" altLang="zh-CN" sz="2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4583" name="Freeform 6"/>
            <p:cNvSpPr/>
            <p:nvPr/>
          </p:nvSpPr>
          <p:spPr>
            <a:xfrm>
              <a:off x="1872" y="3187"/>
              <a:ext cx="1488" cy="269"/>
            </a:xfrm>
            <a:custGeom>
              <a:avLst/>
              <a:gdLst>
                <a:gd name="txL" fmla="*/ 0 w 1488"/>
                <a:gd name="txT" fmla="*/ 0 h 144"/>
                <a:gd name="txR" fmla="*/ 1488 w 1488"/>
                <a:gd name="txB" fmla="*/ 144 h 144"/>
              </a:gdLst>
              <a:ahLst/>
              <a:cxnLst>
                <a:cxn ang="0">
                  <a:pos x="0" y="3280"/>
                </a:cxn>
                <a:cxn ang="0">
                  <a:pos x="0" y="0"/>
                </a:cxn>
                <a:cxn ang="0">
                  <a:pos x="1488" y="0"/>
                </a:cxn>
                <a:cxn ang="0">
                  <a:pos x="1488" y="3280"/>
                </a:cxn>
              </a:cxnLst>
              <a:rect l="txL" t="txT" r="txR" b="txB"/>
              <a:pathLst>
                <a:path w="1488" h="144">
                  <a:moveTo>
                    <a:pt x="0" y="144"/>
                  </a:moveTo>
                  <a:lnTo>
                    <a:pt x="0" y="0"/>
                  </a:lnTo>
                  <a:lnTo>
                    <a:pt x="1488" y="0"/>
                  </a:lnTo>
                  <a:lnTo>
                    <a:pt x="1488" y="144"/>
                  </a:ln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4" name="Line 7"/>
            <p:cNvSpPr/>
            <p:nvPr/>
          </p:nvSpPr>
          <p:spPr>
            <a:xfrm flipV="1">
              <a:off x="2658" y="2917"/>
              <a:ext cx="0" cy="27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5" name="Text Box 8"/>
            <p:cNvSpPr txBox="1"/>
            <p:nvPr/>
          </p:nvSpPr>
          <p:spPr>
            <a:xfrm>
              <a:off x="2512" y="2608"/>
              <a:ext cx="349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U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041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优先关系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953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ym typeface="Symbol" panose="05050102010706020507" pitchFamily="18" charset="2"/>
              </a:rPr>
              <a:t>和书上的写法不一样。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b="1" dirty="0">
                <a:sym typeface="Symbol" panose="05050102010706020507" pitchFamily="18" charset="2"/>
              </a:rPr>
              <a:t>		等同：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i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en-US" altLang="zh-CN" b="1" dirty="0">
                <a:sym typeface="Symbol" panose="05050102010706020507" pitchFamily="18" charset="2"/>
              </a:rPr>
              <a:t> 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j</a:t>
            </a:r>
            <a:endParaRPr lang="en-US" altLang="zh-CN" b="1" i="1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b="1" dirty="0">
                <a:sym typeface="Symbol" panose="05050102010706020507" pitchFamily="18" charset="2"/>
              </a:rPr>
              <a:t>		</a:t>
            </a:r>
            <a:r>
              <a:rPr lang="zh-CN" altLang="en-US" b="1" dirty="0">
                <a:sym typeface="Symbol" panose="05050102010706020507" pitchFamily="18" charset="2"/>
              </a:rPr>
              <a:t>先于：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j</a:t>
            </a:r>
            <a:endParaRPr lang="en-US" altLang="zh-CN" b="1" i="1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b="1" dirty="0">
                <a:sym typeface="Symbol" panose="05050102010706020507" pitchFamily="18" charset="2"/>
              </a:rPr>
              <a:t>		</a:t>
            </a:r>
            <a:r>
              <a:rPr lang="zh-CN" altLang="en-US" b="1" dirty="0">
                <a:sym typeface="Symbol" panose="05050102010706020507" pitchFamily="18" charset="2"/>
              </a:rPr>
              <a:t>后于：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i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j</a:t>
            </a:r>
            <a:endParaRPr lang="en-US" altLang="zh-CN" b="1" i="1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ym typeface="Symbol" panose="05050102010706020507" pitchFamily="18" charset="2"/>
              </a:rPr>
              <a:t>注意：</a:t>
            </a:r>
            <a:r>
              <a:rPr lang="zh-CN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r>
              <a:rPr lang="zh-CN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r>
              <a:rPr lang="zh-CN" altLang="en-US" b="1" dirty="0">
                <a:sym typeface="Symbol" panose="05050102010706020507" pitchFamily="18" charset="2"/>
              </a:rPr>
              <a:t>和</a:t>
            </a:r>
            <a:r>
              <a:rPr lang="zh-CN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zh-CN" altLang="en-US" b="1" dirty="0">
                <a:sym typeface="Symbol" panose="05050102010706020507" pitchFamily="18" charset="2"/>
              </a:rPr>
              <a:t>不同于</a:t>
            </a:r>
            <a:r>
              <a:rPr lang="en-US" altLang="zh-CN" b="1" dirty="0">
                <a:sym typeface="Symbol" panose="05050102010706020507" pitchFamily="18" charset="2"/>
              </a:rPr>
              <a:t>=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ym typeface="Symbol" panose="05050102010706020507" pitchFamily="18" charset="2"/>
              </a:rPr>
              <a:t>&gt;</a:t>
            </a:r>
            <a:r>
              <a:rPr lang="zh-CN" altLang="en-US" b="1" dirty="0">
                <a:sym typeface="Symbol" panose="05050102010706020507" pitchFamily="18" charset="2"/>
              </a:rPr>
              <a:t>和</a:t>
            </a:r>
            <a:r>
              <a:rPr lang="en-US" altLang="zh-CN" b="1" dirty="0">
                <a:sym typeface="Symbol" panose="05050102010706020507" pitchFamily="18" charset="2"/>
              </a:rPr>
              <a:t>&lt;</a:t>
            </a:r>
            <a:r>
              <a:rPr lang="zh-CN" altLang="en-US" b="1" dirty="0">
                <a:sym typeface="Symbol" panose="05050102010706020507" pitchFamily="18" charset="2"/>
              </a:rPr>
              <a:t>。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b="1" dirty="0">
                <a:sym typeface="Symbol" panose="05050102010706020507" pitchFamily="18" charset="2"/>
              </a:rPr>
              <a:t>               由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i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j</a:t>
            </a:r>
            <a:r>
              <a:rPr lang="zh-CN" altLang="en-US" b="1" dirty="0">
                <a:sym typeface="Symbol" panose="05050102010706020507" pitchFamily="18" charset="2"/>
              </a:rPr>
              <a:t>不能导出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j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i</a:t>
            </a:r>
            <a:r>
              <a:rPr lang="zh-CN" altLang="en-US" b="1" dirty="0">
                <a:sym typeface="Symbol" panose="05050102010706020507" pitchFamily="18" charset="2"/>
              </a:rPr>
              <a:t>。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优先关系的例子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1676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600" b="1" dirty="0"/>
              <a:t>文法：</a:t>
            </a:r>
            <a:r>
              <a:rPr lang="en-US" altLang="zh-CN" sz="2600" b="1" dirty="0"/>
              <a:t>S→bAb	A→(B | a	    B→Aa)</a:t>
            </a:r>
            <a:endParaRPr lang="en-US" altLang="zh-CN" sz="2600" b="1" dirty="0"/>
          </a:p>
          <a:p>
            <a:pPr eaLnBrk="1" hangingPunct="1"/>
            <a:r>
              <a:rPr lang="zh-CN" altLang="en-US" sz="2600" b="1" dirty="0"/>
              <a:t>语言：</a:t>
            </a:r>
            <a:r>
              <a:rPr lang="en-US" altLang="zh-CN" sz="2600" b="1" dirty="0"/>
              <a:t>{bab, b(aa)b, b((aa)a)b, ……}</a:t>
            </a:r>
            <a:endParaRPr lang="en-US" altLang="zh-CN" sz="2600" b="1" dirty="0"/>
          </a:p>
          <a:p>
            <a:pPr eaLnBrk="1" hangingPunct="1"/>
            <a:r>
              <a:rPr lang="zh-CN" altLang="en-US" sz="2600" b="1" dirty="0"/>
              <a:t>可以从语法树里面分析出</a:t>
            </a:r>
            <a:r>
              <a:rPr lang="zh-CN" altLang="en-US" sz="2600" b="1" dirty="0">
                <a:solidFill>
                  <a:srgbClr val="FF0000"/>
                </a:solidFill>
              </a:rPr>
              <a:t>部分</a:t>
            </a:r>
            <a:r>
              <a:rPr lang="zh-CN" altLang="en-US" sz="2600" b="1" dirty="0"/>
              <a:t>优先关系。</a:t>
            </a:r>
            <a:endParaRPr lang="zh-CN" altLang="en-US" sz="2600" b="1" dirty="0"/>
          </a:p>
        </p:txBody>
      </p:sp>
      <p:grpSp>
        <p:nvGrpSpPr>
          <p:cNvPr id="26629" name="Group 13"/>
          <p:cNvGrpSpPr/>
          <p:nvPr/>
        </p:nvGrpSpPr>
        <p:grpSpPr>
          <a:xfrm>
            <a:off x="1295400" y="3657600"/>
            <a:ext cx="2362200" cy="2417763"/>
            <a:chOff x="864" y="2112"/>
            <a:chExt cx="1392" cy="1467"/>
          </a:xfrm>
        </p:grpSpPr>
        <p:grpSp>
          <p:nvGrpSpPr>
            <p:cNvPr id="26640" name="Group 11"/>
            <p:cNvGrpSpPr/>
            <p:nvPr/>
          </p:nvGrpSpPr>
          <p:grpSpPr>
            <a:xfrm>
              <a:off x="864" y="2112"/>
              <a:ext cx="1392" cy="1083"/>
              <a:chOff x="960" y="2160"/>
              <a:chExt cx="1392" cy="1083"/>
            </a:xfrm>
          </p:grpSpPr>
          <p:sp>
            <p:nvSpPr>
              <p:cNvPr id="26642" name="Text Box 4"/>
              <p:cNvSpPr txBox="1"/>
              <p:nvPr/>
            </p:nvSpPr>
            <p:spPr>
              <a:xfrm>
                <a:off x="960" y="2640"/>
                <a:ext cx="1392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b	A	b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3" name="Freeform 6"/>
              <p:cNvSpPr/>
              <p:nvPr/>
            </p:nvSpPr>
            <p:spPr>
              <a:xfrm>
                <a:off x="1056" y="2544"/>
                <a:ext cx="1152" cy="144"/>
              </a:xfrm>
              <a:custGeom>
                <a:avLst/>
                <a:gdLst>
                  <a:gd name="txL" fmla="*/ 0 w 1152"/>
                  <a:gd name="txT" fmla="*/ 0 h 144"/>
                  <a:gd name="txR" fmla="*/ 1152 w 1152"/>
                  <a:gd name="txB" fmla="*/ 144 h 144"/>
                </a:gdLst>
                <a:ahLst/>
                <a:cxnLst>
                  <a:cxn ang="0">
                    <a:pos x="0" y="144"/>
                  </a:cxn>
                  <a:cxn ang="0">
                    <a:pos x="0" y="0"/>
                  </a:cxn>
                  <a:cxn ang="0">
                    <a:pos x="1152" y="0"/>
                  </a:cxn>
                  <a:cxn ang="0">
                    <a:pos x="1152" y="144"/>
                  </a:cxn>
                </a:cxnLst>
                <a:rect l="txL" t="txT" r="txR" b="txB"/>
                <a:pathLst>
                  <a:path w="115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152" y="0"/>
                    </a:lnTo>
                    <a:lnTo>
                      <a:pt x="1152" y="144"/>
                    </a:ln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44" name="Line 7"/>
              <p:cNvSpPr/>
              <p:nvPr/>
            </p:nvSpPr>
            <p:spPr>
              <a:xfrm>
                <a:off x="1632" y="2400"/>
                <a:ext cx="0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45" name="Line 8"/>
              <p:cNvSpPr/>
              <p:nvPr/>
            </p:nvSpPr>
            <p:spPr>
              <a:xfrm>
                <a:off x="1632" y="288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46" name="Text Box 9"/>
              <p:cNvSpPr txBox="1"/>
              <p:nvPr/>
            </p:nvSpPr>
            <p:spPr>
              <a:xfrm>
                <a:off x="1536" y="2928"/>
                <a:ext cx="144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a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7" name="Text Box 10"/>
              <p:cNvSpPr txBox="1"/>
              <p:nvPr/>
            </p:nvSpPr>
            <p:spPr>
              <a:xfrm>
                <a:off x="1536" y="2160"/>
                <a:ext cx="288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S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41" name="Text Box 12"/>
            <p:cNvSpPr txBox="1"/>
            <p:nvPr/>
          </p:nvSpPr>
          <p:spPr>
            <a:xfrm>
              <a:off x="960" y="3264"/>
              <a:ext cx="1248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	  a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6630" name="Group 23"/>
          <p:cNvGrpSpPr/>
          <p:nvPr/>
        </p:nvGrpSpPr>
        <p:grpSpPr>
          <a:xfrm>
            <a:off x="4495800" y="3657600"/>
            <a:ext cx="3733800" cy="2490788"/>
            <a:chOff x="2544" y="2304"/>
            <a:chExt cx="1872" cy="1391"/>
          </a:xfrm>
        </p:grpSpPr>
        <p:grpSp>
          <p:nvGrpSpPr>
            <p:cNvPr id="26631" name="Group 21"/>
            <p:cNvGrpSpPr/>
            <p:nvPr/>
          </p:nvGrpSpPr>
          <p:grpSpPr>
            <a:xfrm>
              <a:off x="2544" y="2304"/>
              <a:ext cx="1440" cy="1202"/>
              <a:chOff x="3072" y="2304"/>
              <a:chExt cx="1440" cy="1202"/>
            </a:xfrm>
          </p:grpSpPr>
          <p:sp>
            <p:nvSpPr>
              <p:cNvPr id="26633" name="Text Box 14"/>
              <p:cNvSpPr txBox="1"/>
              <p:nvPr/>
            </p:nvSpPr>
            <p:spPr>
              <a:xfrm>
                <a:off x="3072" y="2736"/>
                <a:ext cx="144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b	  A	     b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34" name="Freeform 15"/>
              <p:cNvSpPr/>
              <p:nvPr/>
            </p:nvSpPr>
            <p:spPr>
              <a:xfrm>
                <a:off x="3168" y="2688"/>
                <a:ext cx="1152" cy="96"/>
              </a:xfrm>
              <a:custGeom>
                <a:avLst/>
                <a:gdLst>
                  <a:gd name="txL" fmla="*/ 0 w 1152"/>
                  <a:gd name="txT" fmla="*/ 0 h 96"/>
                  <a:gd name="txR" fmla="*/ 1152 w 1152"/>
                  <a:gd name="txB" fmla="*/ 96 h 96"/>
                </a:gdLst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1152" y="0"/>
                  </a:cxn>
                  <a:cxn ang="0">
                    <a:pos x="1152" y="96"/>
                  </a:cxn>
                </a:cxnLst>
                <a:rect l="txL" t="txT" r="txR" b="txB"/>
                <a:pathLst>
                  <a:path w="1152" h="96">
                    <a:moveTo>
                      <a:pt x="0" y="96"/>
                    </a:moveTo>
                    <a:lnTo>
                      <a:pt x="0" y="0"/>
                    </a:lnTo>
                    <a:lnTo>
                      <a:pt x="1152" y="0"/>
                    </a:lnTo>
                    <a:lnTo>
                      <a:pt x="1152" y="96"/>
                    </a:ln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35" name="Line 16"/>
              <p:cNvSpPr/>
              <p:nvPr/>
            </p:nvSpPr>
            <p:spPr>
              <a:xfrm flipV="1">
                <a:off x="3744" y="259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36" name="Text Box 17"/>
              <p:cNvSpPr txBox="1"/>
              <p:nvPr/>
            </p:nvSpPr>
            <p:spPr>
              <a:xfrm>
                <a:off x="3648" y="2304"/>
                <a:ext cx="288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S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37" name="Text Box 18"/>
              <p:cNvSpPr txBox="1"/>
              <p:nvPr/>
            </p:nvSpPr>
            <p:spPr>
              <a:xfrm>
                <a:off x="3360" y="3216"/>
                <a:ext cx="81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(	   B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38" name="Freeform 19"/>
              <p:cNvSpPr/>
              <p:nvPr/>
            </p:nvSpPr>
            <p:spPr>
              <a:xfrm>
                <a:off x="3456" y="3168"/>
                <a:ext cx="576" cy="96"/>
              </a:xfrm>
              <a:custGeom>
                <a:avLst/>
                <a:gdLst>
                  <a:gd name="txL" fmla="*/ 0 w 576"/>
                  <a:gd name="txT" fmla="*/ 0 h 96"/>
                  <a:gd name="txR" fmla="*/ 576 w 576"/>
                  <a:gd name="txB" fmla="*/ 96 h 96"/>
                </a:gdLst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576" y="0"/>
                  </a:cxn>
                  <a:cxn ang="0">
                    <a:pos x="576" y="96"/>
                  </a:cxn>
                </a:cxnLst>
                <a:rect l="txL" t="txT" r="txR" b="txB"/>
                <a:pathLst>
                  <a:path w="576" h="96">
                    <a:moveTo>
                      <a:pt x="0" y="96"/>
                    </a:moveTo>
                    <a:lnTo>
                      <a:pt x="0" y="0"/>
                    </a:lnTo>
                    <a:lnTo>
                      <a:pt x="576" y="0"/>
                    </a:lnTo>
                    <a:lnTo>
                      <a:pt x="576" y="96"/>
                    </a:ln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39" name="Line 20"/>
              <p:cNvSpPr/>
              <p:nvPr/>
            </p:nvSpPr>
            <p:spPr>
              <a:xfrm>
                <a:off x="3744" y="297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632" name="Text Box 22"/>
            <p:cNvSpPr txBox="1"/>
            <p:nvPr/>
          </p:nvSpPr>
          <p:spPr>
            <a:xfrm>
              <a:off x="3888" y="2928"/>
              <a:ext cx="528" cy="76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〓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回顾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4700" b="1" dirty="0"/>
              <a:t>(1)S </a:t>
            </a:r>
            <a:r>
              <a:rPr lang="en-US" altLang="zh-CN" sz="4700" b="1" dirty="0">
                <a:latin typeface="宋体" panose="02010600030101010101" pitchFamily="2" charset="-122"/>
              </a:rPr>
              <a:t>→ </a:t>
            </a:r>
            <a:r>
              <a:rPr lang="en-US" altLang="zh-CN" sz="4700" b="1" dirty="0">
                <a:solidFill>
                  <a:srgbClr val="CC0000"/>
                </a:solidFill>
              </a:rPr>
              <a:t>c</a:t>
            </a:r>
            <a:r>
              <a:rPr lang="en-US" altLang="zh-CN" sz="4700" b="1" dirty="0"/>
              <a:t>A</a:t>
            </a:r>
            <a:r>
              <a:rPr lang="en-US" altLang="zh-CN" sz="4700" b="1" dirty="0">
                <a:solidFill>
                  <a:srgbClr val="CC0000"/>
                </a:solidFill>
              </a:rPr>
              <a:t>d</a:t>
            </a:r>
            <a:r>
              <a:rPr lang="en-US" altLang="zh-CN" sz="4700" b="1" dirty="0"/>
              <a:t>   (2)  A </a:t>
            </a:r>
            <a:r>
              <a:rPr lang="en-US" altLang="zh-CN" sz="4700" b="1" dirty="0">
                <a:latin typeface="宋体" panose="02010600030101010101" pitchFamily="2" charset="-122"/>
              </a:rPr>
              <a:t>→ </a:t>
            </a:r>
            <a:r>
              <a:rPr lang="en-US" altLang="zh-CN" sz="4700" b="1" dirty="0">
                <a:solidFill>
                  <a:srgbClr val="CC0000"/>
                </a:solidFill>
              </a:rPr>
              <a:t>ab  (3)</a:t>
            </a:r>
            <a:r>
              <a:rPr lang="en-US" altLang="zh-CN" sz="4700" b="1" dirty="0"/>
              <a:t>A </a:t>
            </a:r>
            <a:r>
              <a:rPr lang="en-US" altLang="zh-CN" sz="4700" b="1" dirty="0">
                <a:latin typeface="宋体" panose="02010600030101010101" pitchFamily="2" charset="-122"/>
              </a:rPr>
              <a:t>→ </a:t>
            </a:r>
            <a:r>
              <a:rPr lang="en-US" altLang="zh-CN" sz="4700" b="1" dirty="0">
                <a:solidFill>
                  <a:srgbClr val="CC0000"/>
                </a:solidFill>
              </a:rPr>
              <a:t>a</a:t>
            </a:r>
            <a:endParaRPr lang="en-US" altLang="zh-CN" sz="4700" b="1" dirty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sz="4700" b="1" dirty="0">
                <a:solidFill>
                  <a:srgbClr val="CC0000"/>
                </a:solidFill>
              </a:rPr>
              <a:t>识别输入符号串</a:t>
            </a:r>
            <a:r>
              <a:rPr lang="en-US" altLang="zh-CN" sz="4700" b="1" dirty="0">
                <a:solidFill>
                  <a:srgbClr val="CC0000"/>
                </a:solidFill>
              </a:rPr>
              <a:t>cabd</a:t>
            </a:r>
            <a:endParaRPr lang="en-US" altLang="zh-CN" sz="4700" b="1" dirty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sz="4700" b="1" dirty="0">
                <a:solidFill>
                  <a:srgbClr val="CC0000"/>
                </a:solidFill>
              </a:rPr>
              <a:t>采用自底向上的方法。</a:t>
            </a:r>
            <a:endParaRPr lang="zh-CN" altLang="en-US" sz="47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优先矩阵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685800" y="1905000"/>
            <a:ext cx="2895600" cy="3886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可以将优先关系填写到一个矩阵，得到优先矩阵。</a:t>
            </a:r>
            <a:r>
              <a:rPr lang="en-US" altLang="zh-CN" b="1" dirty="0"/>
              <a:t>(</a:t>
            </a:r>
            <a:r>
              <a:rPr lang="zh-CN" altLang="en-US" b="1" dirty="0"/>
              <a:t>将矩阵作为关系的表示形式）</a:t>
            </a:r>
            <a:endParaRPr lang="zh-CN" altLang="en-US" b="1" dirty="0"/>
          </a:p>
        </p:txBody>
      </p:sp>
      <p:grpSp>
        <p:nvGrpSpPr>
          <p:cNvPr id="27653" name="Group 12"/>
          <p:cNvGrpSpPr/>
          <p:nvPr/>
        </p:nvGrpSpPr>
        <p:grpSpPr>
          <a:xfrm>
            <a:off x="3581400" y="1981200"/>
            <a:ext cx="4267200" cy="528638"/>
            <a:chOff x="2592" y="1344"/>
            <a:chExt cx="2688" cy="162"/>
          </a:xfrm>
        </p:grpSpPr>
        <p:sp>
          <p:nvSpPr>
            <p:cNvPr id="27717" name="Text Box 4"/>
            <p:cNvSpPr txBox="1"/>
            <p:nvPr/>
          </p:nvSpPr>
          <p:spPr>
            <a:xfrm>
              <a:off x="2592" y="1344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18" name="Text Box 5"/>
            <p:cNvSpPr txBox="1"/>
            <p:nvPr/>
          </p:nvSpPr>
          <p:spPr>
            <a:xfrm>
              <a:off x="2928" y="1344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S</a:t>
              </a:r>
              <a:endParaRPr lang="en-US" altLang="zh-CN" sz="2800" b="1" dirty="0"/>
            </a:p>
          </p:txBody>
        </p:sp>
        <p:sp>
          <p:nvSpPr>
            <p:cNvPr id="27719" name="Text Box 6"/>
            <p:cNvSpPr txBox="1"/>
            <p:nvPr/>
          </p:nvSpPr>
          <p:spPr>
            <a:xfrm>
              <a:off x="3264" y="1344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</a:t>
              </a:r>
              <a:endParaRPr lang="en-US" altLang="zh-CN" sz="2800" b="1" dirty="0"/>
            </a:p>
          </p:txBody>
        </p:sp>
        <p:sp>
          <p:nvSpPr>
            <p:cNvPr id="27720" name="Text Box 7"/>
            <p:cNvSpPr txBox="1"/>
            <p:nvPr/>
          </p:nvSpPr>
          <p:spPr>
            <a:xfrm>
              <a:off x="3600" y="1344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B</a:t>
              </a:r>
              <a:endParaRPr lang="en-US" altLang="zh-CN" sz="2800" b="1" dirty="0"/>
            </a:p>
          </p:txBody>
        </p:sp>
        <p:sp>
          <p:nvSpPr>
            <p:cNvPr id="27721" name="Text Box 8"/>
            <p:cNvSpPr txBox="1"/>
            <p:nvPr/>
          </p:nvSpPr>
          <p:spPr>
            <a:xfrm>
              <a:off x="3936" y="1344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</a:t>
              </a:r>
              <a:endParaRPr lang="en-US" altLang="zh-CN" sz="2800" b="1" dirty="0"/>
            </a:p>
          </p:txBody>
        </p:sp>
        <p:sp>
          <p:nvSpPr>
            <p:cNvPr id="27722" name="Text Box 9"/>
            <p:cNvSpPr txBox="1"/>
            <p:nvPr/>
          </p:nvSpPr>
          <p:spPr>
            <a:xfrm>
              <a:off x="4272" y="1344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b</a:t>
              </a:r>
              <a:endParaRPr lang="en-US" altLang="zh-CN" sz="2800" b="1" dirty="0"/>
            </a:p>
          </p:txBody>
        </p:sp>
        <p:sp>
          <p:nvSpPr>
            <p:cNvPr id="27723" name="Text Box 10"/>
            <p:cNvSpPr txBox="1"/>
            <p:nvPr/>
          </p:nvSpPr>
          <p:spPr>
            <a:xfrm>
              <a:off x="4608" y="1344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(</a:t>
              </a:r>
              <a:endParaRPr lang="en-US" altLang="zh-CN" sz="2800" b="1" dirty="0"/>
            </a:p>
          </p:txBody>
        </p:sp>
        <p:sp>
          <p:nvSpPr>
            <p:cNvPr id="27724" name="Text Box 11"/>
            <p:cNvSpPr txBox="1"/>
            <p:nvPr/>
          </p:nvSpPr>
          <p:spPr>
            <a:xfrm>
              <a:off x="4944" y="1344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)</a:t>
              </a:r>
              <a:endParaRPr lang="en-US" altLang="zh-CN" sz="2800" b="1" dirty="0"/>
            </a:p>
          </p:txBody>
        </p:sp>
      </p:grpSp>
      <p:grpSp>
        <p:nvGrpSpPr>
          <p:cNvPr id="27654" name="Group 23"/>
          <p:cNvGrpSpPr/>
          <p:nvPr/>
        </p:nvGrpSpPr>
        <p:grpSpPr>
          <a:xfrm>
            <a:off x="3581400" y="2514600"/>
            <a:ext cx="4267200" cy="528638"/>
            <a:chOff x="2592" y="1632"/>
            <a:chExt cx="2688" cy="162"/>
          </a:xfrm>
        </p:grpSpPr>
        <p:sp>
          <p:nvSpPr>
            <p:cNvPr id="27709" name="Text Box 13"/>
            <p:cNvSpPr txBox="1"/>
            <p:nvPr/>
          </p:nvSpPr>
          <p:spPr>
            <a:xfrm>
              <a:off x="259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S</a:t>
              </a:r>
              <a:endParaRPr lang="en-US" altLang="zh-CN" sz="2800" b="1" dirty="0"/>
            </a:p>
          </p:txBody>
        </p:sp>
        <p:sp>
          <p:nvSpPr>
            <p:cNvPr id="27710" name="Text Box 16"/>
            <p:cNvSpPr txBox="1"/>
            <p:nvPr/>
          </p:nvSpPr>
          <p:spPr>
            <a:xfrm>
              <a:off x="292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11" name="Text Box 17"/>
            <p:cNvSpPr txBox="1"/>
            <p:nvPr/>
          </p:nvSpPr>
          <p:spPr>
            <a:xfrm>
              <a:off x="326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12" name="Text Box 18"/>
            <p:cNvSpPr txBox="1"/>
            <p:nvPr/>
          </p:nvSpPr>
          <p:spPr>
            <a:xfrm>
              <a:off x="3600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13" name="Text Box 19"/>
            <p:cNvSpPr txBox="1"/>
            <p:nvPr/>
          </p:nvSpPr>
          <p:spPr>
            <a:xfrm>
              <a:off x="3936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14" name="Text Box 20"/>
            <p:cNvSpPr txBox="1"/>
            <p:nvPr/>
          </p:nvSpPr>
          <p:spPr>
            <a:xfrm>
              <a:off x="427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15" name="Text Box 21"/>
            <p:cNvSpPr txBox="1"/>
            <p:nvPr/>
          </p:nvSpPr>
          <p:spPr>
            <a:xfrm>
              <a:off x="460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16" name="Text Box 22"/>
            <p:cNvSpPr txBox="1"/>
            <p:nvPr/>
          </p:nvSpPr>
          <p:spPr>
            <a:xfrm>
              <a:off x="494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7655" name="Group 24"/>
          <p:cNvGrpSpPr/>
          <p:nvPr/>
        </p:nvGrpSpPr>
        <p:grpSpPr>
          <a:xfrm>
            <a:off x="3581400" y="3052763"/>
            <a:ext cx="4267200" cy="528637"/>
            <a:chOff x="2592" y="1632"/>
            <a:chExt cx="2688" cy="162"/>
          </a:xfrm>
        </p:grpSpPr>
        <p:sp>
          <p:nvSpPr>
            <p:cNvPr id="27701" name="Text Box 25"/>
            <p:cNvSpPr txBox="1"/>
            <p:nvPr/>
          </p:nvSpPr>
          <p:spPr>
            <a:xfrm>
              <a:off x="259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</a:t>
              </a:r>
              <a:endParaRPr lang="en-US" altLang="zh-CN" sz="2800" b="1" dirty="0"/>
            </a:p>
          </p:txBody>
        </p:sp>
        <p:sp>
          <p:nvSpPr>
            <p:cNvPr id="27702" name="Text Box 26"/>
            <p:cNvSpPr txBox="1"/>
            <p:nvPr/>
          </p:nvSpPr>
          <p:spPr>
            <a:xfrm>
              <a:off x="292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03" name="Text Box 27"/>
            <p:cNvSpPr txBox="1"/>
            <p:nvPr/>
          </p:nvSpPr>
          <p:spPr>
            <a:xfrm>
              <a:off x="326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04" name="Text Box 28"/>
            <p:cNvSpPr txBox="1"/>
            <p:nvPr/>
          </p:nvSpPr>
          <p:spPr>
            <a:xfrm>
              <a:off x="3600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05" name="Text Box 29"/>
            <p:cNvSpPr txBox="1"/>
            <p:nvPr/>
          </p:nvSpPr>
          <p:spPr>
            <a:xfrm>
              <a:off x="3936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=</a:t>
              </a:r>
              <a:endParaRPr lang="en-US" altLang="zh-CN" sz="2800" b="1" dirty="0"/>
            </a:p>
          </p:txBody>
        </p:sp>
        <p:sp>
          <p:nvSpPr>
            <p:cNvPr id="27706" name="Text Box 30"/>
            <p:cNvSpPr txBox="1"/>
            <p:nvPr/>
          </p:nvSpPr>
          <p:spPr>
            <a:xfrm>
              <a:off x="427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=</a:t>
              </a:r>
              <a:endParaRPr lang="en-US" altLang="zh-CN" sz="2800" b="1" dirty="0"/>
            </a:p>
          </p:txBody>
        </p:sp>
        <p:sp>
          <p:nvSpPr>
            <p:cNvPr id="27707" name="Text Box 31"/>
            <p:cNvSpPr txBox="1"/>
            <p:nvPr/>
          </p:nvSpPr>
          <p:spPr>
            <a:xfrm>
              <a:off x="460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08" name="Text Box 32"/>
            <p:cNvSpPr txBox="1"/>
            <p:nvPr/>
          </p:nvSpPr>
          <p:spPr>
            <a:xfrm>
              <a:off x="494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7656" name="Group 33"/>
          <p:cNvGrpSpPr/>
          <p:nvPr/>
        </p:nvGrpSpPr>
        <p:grpSpPr>
          <a:xfrm>
            <a:off x="3581400" y="3586163"/>
            <a:ext cx="4267200" cy="528637"/>
            <a:chOff x="2592" y="1632"/>
            <a:chExt cx="2688" cy="162"/>
          </a:xfrm>
        </p:grpSpPr>
        <p:sp>
          <p:nvSpPr>
            <p:cNvPr id="27693" name="Text Box 34"/>
            <p:cNvSpPr txBox="1"/>
            <p:nvPr/>
          </p:nvSpPr>
          <p:spPr>
            <a:xfrm>
              <a:off x="259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B</a:t>
              </a:r>
              <a:endParaRPr lang="en-US" altLang="zh-CN" sz="2800" b="1" dirty="0"/>
            </a:p>
          </p:txBody>
        </p:sp>
        <p:sp>
          <p:nvSpPr>
            <p:cNvPr id="27694" name="Text Box 35"/>
            <p:cNvSpPr txBox="1"/>
            <p:nvPr/>
          </p:nvSpPr>
          <p:spPr>
            <a:xfrm>
              <a:off x="292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95" name="Text Box 36"/>
            <p:cNvSpPr txBox="1"/>
            <p:nvPr/>
          </p:nvSpPr>
          <p:spPr>
            <a:xfrm>
              <a:off x="326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96" name="Text Box 37"/>
            <p:cNvSpPr txBox="1"/>
            <p:nvPr/>
          </p:nvSpPr>
          <p:spPr>
            <a:xfrm>
              <a:off x="3600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97" name="Text Box 38"/>
            <p:cNvSpPr txBox="1"/>
            <p:nvPr/>
          </p:nvSpPr>
          <p:spPr>
            <a:xfrm>
              <a:off x="3936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98" name="Text Box 39"/>
            <p:cNvSpPr txBox="1"/>
            <p:nvPr/>
          </p:nvSpPr>
          <p:spPr>
            <a:xfrm>
              <a:off x="427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99" name="Text Box 40"/>
            <p:cNvSpPr txBox="1"/>
            <p:nvPr/>
          </p:nvSpPr>
          <p:spPr>
            <a:xfrm>
              <a:off x="460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700" name="Text Box 41"/>
            <p:cNvSpPr txBox="1"/>
            <p:nvPr/>
          </p:nvSpPr>
          <p:spPr>
            <a:xfrm>
              <a:off x="494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7657" name="Group 80"/>
          <p:cNvGrpSpPr/>
          <p:nvPr/>
        </p:nvGrpSpPr>
        <p:grpSpPr>
          <a:xfrm>
            <a:off x="3581400" y="4119563"/>
            <a:ext cx="3733800" cy="528637"/>
            <a:chOff x="2496" y="2448"/>
            <a:chExt cx="2352" cy="162"/>
          </a:xfrm>
        </p:grpSpPr>
        <p:sp>
          <p:nvSpPr>
            <p:cNvPr id="27686" name="Text Box 43"/>
            <p:cNvSpPr txBox="1"/>
            <p:nvPr/>
          </p:nvSpPr>
          <p:spPr>
            <a:xfrm>
              <a:off x="2496" y="2448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</a:t>
              </a:r>
              <a:endParaRPr lang="en-US" altLang="zh-CN" sz="2800" b="1" dirty="0"/>
            </a:p>
          </p:txBody>
        </p:sp>
        <p:sp>
          <p:nvSpPr>
            <p:cNvPr id="27687" name="Text Box 44"/>
            <p:cNvSpPr txBox="1"/>
            <p:nvPr/>
          </p:nvSpPr>
          <p:spPr>
            <a:xfrm>
              <a:off x="2832" y="2448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88" name="Text Box 45"/>
            <p:cNvSpPr txBox="1"/>
            <p:nvPr/>
          </p:nvSpPr>
          <p:spPr>
            <a:xfrm>
              <a:off x="3168" y="2448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89" name="Text Box 46"/>
            <p:cNvSpPr txBox="1"/>
            <p:nvPr/>
          </p:nvSpPr>
          <p:spPr>
            <a:xfrm>
              <a:off x="3504" y="2448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90" name="Text Box 47"/>
            <p:cNvSpPr txBox="1"/>
            <p:nvPr/>
          </p:nvSpPr>
          <p:spPr>
            <a:xfrm>
              <a:off x="3840" y="2448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91" name="Text Box 48"/>
            <p:cNvSpPr txBox="1"/>
            <p:nvPr/>
          </p:nvSpPr>
          <p:spPr>
            <a:xfrm>
              <a:off x="4176" y="2448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92" name="Text Box 49"/>
            <p:cNvSpPr txBox="1"/>
            <p:nvPr/>
          </p:nvSpPr>
          <p:spPr>
            <a:xfrm>
              <a:off x="4512" y="2448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7658" name="Group 51"/>
          <p:cNvGrpSpPr/>
          <p:nvPr/>
        </p:nvGrpSpPr>
        <p:grpSpPr>
          <a:xfrm>
            <a:off x="3581400" y="5181600"/>
            <a:ext cx="4267200" cy="528638"/>
            <a:chOff x="2592" y="1632"/>
            <a:chExt cx="2688" cy="162"/>
          </a:xfrm>
        </p:grpSpPr>
        <p:sp>
          <p:nvSpPr>
            <p:cNvPr id="27678" name="Text Box 52"/>
            <p:cNvSpPr txBox="1"/>
            <p:nvPr/>
          </p:nvSpPr>
          <p:spPr>
            <a:xfrm>
              <a:off x="259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(</a:t>
              </a:r>
              <a:endParaRPr lang="en-US" altLang="zh-CN" sz="2800" b="1" dirty="0"/>
            </a:p>
          </p:txBody>
        </p:sp>
        <p:sp>
          <p:nvSpPr>
            <p:cNvPr id="27679" name="Text Box 53"/>
            <p:cNvSpPr txBox="1"/>
            <p:nvPr/>
          </p:nvSpPr>
          <p:spPr>
            <a:xfrm>
              <a:off x="292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80" name="Text Box 54"/>
            <p:cNvSpPr txBox="1"/>
            <p:nvPr/>
          </p:nvSpPr>
          <p:spPr>
            <a:xfrm>
              <a:off x="326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81" name="Text Box 55"/>
            <p:cNvSpPr txBox="1"/>
            <p:nvPr/>
          </p:nvSpPr>
          <p:spPr>
            <a:xfrm>
              <a:off x="3600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=</a:t>
              </a:r>
              <a:endParaRPr lang="en-US" altLang="zh-CN" sz="2800" b="1" dirty="0"/>
            </a:p>
          </p:txBody>
        </p:sp>
        <p:sp>
          <p:nvSpPr>
            <p:cNvPr id="27682" name="Text Box 56"/>
            <p:cNvSpPr txBox="1"/>
            <p:nvPr/>
          </p:nvSpPr>
          <p:spPr>
            <a:xfrm>
              <a:off x="3936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83" name="Text Box 57"/>
            <p:cNvSpPr txBox="1"/>
            <p:nvPr/>
          </p:nvSpPr>
          <p:spPr>
            <a:xfrm>
              <a:off x="427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84" name="Text Box 58"/>
            <p:cNvSpPr txBox="1"/>
            <p:nvPr/>
          </p:nvSpPr>
          <p:spPr>
            <a:xfrm>
              <a:off x="460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85" name="Text Box 59"/>
            <p:cNvSpPr txBox="1"/>
            <p:nvPr/>
          </p:nvSpPr>
          <p:spPr>
            <a:xfrm>
              <a:off x="494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7659" name="Group 60"/>
          <p:cNvGrpSpPr/>
          <p:nvPr/>
        </p:nvGrpSpPr>
        <p:grpSpPr>
          <a:xfrm>
            <a:off x="3581400" y="4652963"/>
            <a:ext cx="4267200" cy="528637"/>
            <a:chOff x="2592" y="1632"/>
            <a:chExt cx="2688" cy="162"/>
          </a:xfrm>
        </p:grpSpPr>
        <p:sp>
          <p:nvSpPr>
            <p:cNvPr id="27670" name="Text Box 61"/>
            <p:cNvSpPr txBox="1"/>
            <p:nvPr/>
          </p:nvSpPr>
          <p:spPr>
            <a:xfrm>
              <a:off x="259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b</a:t>
              </a:r>
              <a:endParaRPr lang="en-US" altLang="zh-CN" sz="2800" b="1" dirty="0"/>
            </a:p>
          </p:txBody>
        </p:sp>
        <p:sp>
          <p:nvSpPr>
            <p:cNvPr id="27671" name="Text Box 62"/>
            <p:cNvSpPr txBox="1"/>
            <p:nvPr/>
          </p:nvSpPr>
          <p:spPr>
            <a:xfrm>
              <a:off x="292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72" name="Text Box 63"/>
            <p:cNvSpPr txBox="1"/>
            <p:nvPr/>
          </p:nvSpPr>
          <p:spPr>
            <a:xfrm>
              <a:off x="326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=</a:t>
              </a:r>
              <a:endParaRPr lang="en-US" altLang="zh-CN" sz="2800" b="1" dirty="0"/>
            </a:p>
          </p:txBody>
        </p:sp>
        <p:sp>
          <p:nvSpPr>
            <p:cNvPr id="27673" name="Text Box 64"/>
            <p:cNvSpPr txBox="1"/>
            <p:nvPr/>
          </p:nvSpPr>
          <p:spPr>
            <a:xfrm>
              <a:off x="3600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74" name="Text Box 65"/>
            <p:cNvSpPr txBox="1"/>
            <p:nvPr/>
          </p:nvSpPr>
          <p:spPr>
            <a:xfrm>
              <a:off x="3936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75" name="Text Box 66"/>
            <p:cNvSpPr txBox="1"/>
            <p:nvPr/>
          </p:nvSpPr>
          <p:spPr>
            <a:xfrm>
              <a:off x="427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76" name="Text Box 67"/>
            <p:cNvSpPr txBox="1"/>
            <p:nvPr/>
          </p:nvSpPr>
          <p:spPr>
            <a:xfrm>
              <a:off x="460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77" name="Text Box 68"/>
            <p:cNvSpPr txBox="1"/>
            <p:nvPr/>
          </p:nvSpPr>
          <p:spPr>
            <a:xfrm>
              <a:off x="494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7660" name="Group 69"/>
          <p:cNvGrpSpPr/>
          <p:nvPr/>
        </p:nvGrpSpPr>
        <p:grpSpPr>
          <a:xfrm>
            <a:off x="3581400" y="5715000"/>
            <a:ext cx="4267200" cy="528638"/>
            <a:chOff x="2592" y="1632"/>
            <a:chExt cx="2688" cy="162"/>
          </a:xfrm>
        </p:grpSpPr>
        <p:sp>
          <p:nvSpPr>
            <p:cNvPr id="27662" name="Text Box 70"/>
            <p:cNvSpPr txBox="1"/>
            <p:nvPr/>
          </p:nvSpPr>
          <p:spPr>
            <a:xfrm>
              <a:off x="259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)</a:t>
              </a:r>
              <a:endParaRPr lang="en-US" altLang="zh-CN" sz="2800" b="1" dirty="0"/>
            </a:p>
          </p:txBody>
        </p:sp>
        <p:sp>
          <p:nvSpPr>
            <p:cNvPr id="27663" name="Text Box 71"/>
            <p:cNvSpPr txBox="1"/>
            <p:nvPr/>
          </p:nvSpPr>
          <p:spPr>
            <a:xfrm>
              <a:off x="292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64" name="Text Box 72"/>
            <p:cNvSpPr txBox="1"/>
            <p:nvPr/>
          </p:nvSpPr>
          <p:spPr>
            <a:xfrm>
              <a:off x="326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65" name="Text Box 73"/>
            <p:cNvSpPr txBox="1"/>
            <p:nvPr/>
          </p:nvSpPr>
          <p:spPr>
            <a:xfrm>
              <a:off x="3600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66" name="Text Box 74"/>
            <p:cNvSpPr txBox="1"/>
            <p:nvPr/>
          </p:nvSpPr>
          <p:spPr>
            <a:xfrm>
              <a:off x="3936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67" name="Text Box 75"/>
            <p:cNvSpPr txBox="1"/>
            <p:nvPr/>
          </p:nvSpPr>
          <p:spPr>
            <a:xfrm>
              <a:off x="4272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668" name="Text Box 76"/>
            <p:cNvSpPr txBox="1"/>
            <p:nvPr/>
          </p:nvSpPr>
          <p:spPr>
            <a:xfrm>
              <a:off x="4608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7669" name="Text Box 77"/>
            <p:cNvSpPr txBox="1"/>
            <p:nvPr/>
          </p:nvSpPr>
          <p:spPr>
            <a:xfrm>
              <a:off x="4944" y="1632"/>
              <a:ext cx="336" cy="1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sp>
        <p:nvSpPr>
          <p:cNvPr id="27661" name="Text Box 79"/>
          <p:cNvSpPr txBox="1"/>
          <p:nvPr/>
        </p:nvSpPr>
        <p:spPr>
          <a:xfrm>
            <a:off x="7315200" y="4119563"/>
            <a:ext cx="533400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/>
              <a:t>=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优先关系的定义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S</a:t>
            </a:r>
            <a:r>
              <a:rPr lang="en-US" altLang="zh-CN" b="1" i="1" baseline="-25000" dirty="0"/>
              <a:t>j</a:t>
            </a:r>
            <a:r>
              <a:rPr lang="en-US" altLang="zh-CN" b="1" i="1" dirty="0"/>
              <a:t> </a:t>
            </a:r>
            <a:r>
              <a:rPr lang="en-US" altLang="en-US" sz="2600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 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i</a:t>
            </a:r>
            <a:r>
              <a:rPr lang="zh-CN" altLang="en-US" b="1" dirty="0">
                <a:sym typeface="Symbol" panose="05050102010706020507" pitchFamily="18" charset="2"/>
              </a:rPr>
              <a:t>：当且仅当</a:t>
            </a:r>
            <a:r>
              <a:rPr lang="en-US" altLang="zh-CN" b="1" dirty="0">
                <a:sym typeface="Symbol" panose="05050102010706020507" pitchFamily="18" charset="2"/>
              </a:rPr>
              <a:t>G</a:t>
            </a:r>
            <a:r>
              <a:rPr lang="zh-CN" altLang="en-US" b="1" dirty="0">
                <a:sym typeface="Symbol" panose="05050102010706020507" pitchFamily="18" charset="2"/>
              </a:rPr>
              <a:t>中有规则 </a:t>
            </a:r>
            <a:r>
              <a:rPr lang="en-US" altLang="zh-CN" b="1" dirty="0">
                <a:sym typeface="Symbol" panose="05050102010706020507" pitchFamily="18" charset="2"/>
              </a:rPr>
              <a:t>U </a:t>
            </a:r>
            <a:r>
              <a:rPr lang="en-US" altLang="zh-CN" b="1" dirty="0"/>
              <a:t>→</a:t>
            </a:r>
            <a:r>
              <a:rPr lang="en-US" altLang="zh-CN" b="1" dirty="0">
                <a:sym typeface="Symbol" panose="05050102010706020507" pitchFamily="18" charset="2"/>
              </a:rPr>
              <a:t>…S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j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i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j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b="1" dirty="0">
                <a:sym typeface="Symbol" panose="05050102010706020507" pitchFamily="18" charset="2"/>
              </a:rPr>
              <a:t> 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i</a:t>
            </a:r>
            <a:r>
              <a:rPr lang="zh-CN" altLang="en-US" b="1" dirty="0">
                <a:sym typeface="Symbol" panose="05050102010706020507" pitchFamily="18" charset="2"/>
              </a:rPr>
              <a:t>：当且仅当 </a:t>
            </a:r>
            <a:r>
              <a:rPr lang="en-US" altLang="zh-CN" b="1" dirty="0">
                <a:sym typeface="Symbol" panose="05050102010706020507" pitchFamily="18" charset="2"/>
              </a:rPr>
              <a:t>U </a:t>
            </a:r>
            <a:r>
              <a:rPr lang="en-US" altLang="zh-CN" b="1" dirty="0"/>
              <a:t>→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j</a:t>
            </a:r>
            <a:r>
              <a:rPr lang="en-US" altLang="zh-CN" b="1" dirty="0">
                <a:sym typeface="Symbol" panose="05050102010706020507" pitchFamily="18" charset="2"/>
              </a:rPr>
              <a:t>V…</a:t>
            </a:r>
            <a:r>
              <a:rPr lang="zh-CN" altLang="en-US" b="1" dirty="0">
                <a:sym typeface="Symbol" panose="05050102010706020507" pitchFamily="18" charset="2"/>
              </a:rPr>
              <a:t>，且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b="1" dirty="0">
                <a:sym typeface="Symbol" panose="05050102010706020507" pitchFamily="18" charset="2"/>
              </a:rPr>
              <a:t>                          </a:t>
            </a:r>
            <a:r>
              <a:rPr lang="en-US" altLang="zh-CN" sz="3900" b="1" baseline="-25000" dirty="0">
                <a:sym typeface="Symbol" panose="05050102010706020507" pitchFamily="18" charset="2"/>
              </a:rPr>
              <a:t>+</a:t>
            </a:r>
            <a:endParaRPr lang="en-US" altLang="zh-CN" sz="3900" b="1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                V ==&gt; 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zh-CN" altLang="en-US" b="1" dirty="0">
                <a:sym typeface="Symbol" panose="05050102010706020507" pitchFamily="18" charset="2"/>
              </a:rPr>
              <a:t>；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j </a:t>
            </a:r>
            <a:r>
              <a:rPr lang="en-US" altLang="zh-CN" sz="2200" b="1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r>
              <a:rPr lang="en-US" altLang="zh-CN" b="1" dirty="0">
                <a:sym typeface="Symbol" panose="05050102010706020507" pitchFamily="18" charset="2"/>
              </a:rPr>
              <a:t> 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i</a:t>
            </a:r>
            <a:r>
              <a:rPr lang="zh-CN" altLang="en-US" b="1" dirty="0">
                <a:sym typeface="Symbol" panose="05050102010706020507" pitchFamily="18" charset="2"/>
              </a:rPr>
              <a:t>：当且仅当 </a:t>
            </a:r>
            <a:r>
              <a:rPr lang="en-US" altLang="zh-CN" b="1" dirty="0">
                <a:sym typeface="Symbol" panose="05050102010706020507" pitchFamily="18" charset="2"/>
              </a:rPr>
              <a:t>U </a:t>
            </a:r>
            <a:r>
              <a:rPr lang="en-US" altLang="zh-CN" b="1" dirty="0"/>
              <a:t>→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>
                <a:sym typeface="Symbol" panose="05050102010706020507" pitchFamily="18" charset="2"/>
              </a:rPr>
              <a:t>VW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zh-CN" altLang="en-US" b="1" dirty="0">
                <a:sym typeface="Symbol" panose="05050102010706020507" pitchFamily="18" charset="2"/>
              </a:rPr>
              <a:t>，		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b="1" dirty="0">
                <a:sym typeface="Symbol" panose="05050102010706020507" pitchFamily="18" charset="2"/>
              </a:rPr>
              <a:t>                其中</a:t>
            </a:r>
            <a:r>
              <a:rPr lang="en-US" altLang="zh-CN" b="1" dirty="0">
                <a:sym typeface="Symbol" panose="05050102010706020507" pitchFamily="18" charset="2"/>
              </a:rPr>
              <a:t>V</a:t>
            </a:r>
            <a:r>
              <a:rPr lang="zh-CN" altLang="en-US" b="1" dirty="0">
                <a:sym typeface="Symbol" panose="05050102010706020507" pitchFamily="18" charset="2"/>
              </a:rPr>
              <a:t>和</a:t>
            </a:r>
            <a:r>
              <a:rPr lang="en-US" altLang="zh-CN" b="1" dirty="0">
                <a:sym typeface="Symbol" panose="05050102010706020507" pitchFamily="18" charset="2"/>
              </a:rPr>
              <a:t>W</a:t>
            </a:r>
            <a:r>
              <a:rPr lang="zh-CN" altLang="en-US" b="1" dirty="0">
                <a:sym typeface="Symbol" panose="05050102010706020507" pitchFamily="18" charset="2"/>
              </a:rPr>
              <a:t>分别满足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zh-CN" altLang="en-US" sz="3900" b="1" baseline="-25000" dirty="0">
                <a:sym typeface="Symbol" panose="05050102010706020507" pitchFamily="18" charset="2"/>
              </a:rPr>
              <a:t>                               </a:t>
            </a:r>
            <a:r>
              <a:rPr lang="en-US" altLang="zh-CN" sz="3900" b="1" baseline="-25000" dirty="0">
                <a:sym typeface="Symbol" panose="05050102010706020507" pitchFamily="18" charset="2"/>
              </a:rPr>
              <a:t>+</a:t>
            </a:r>
            <a:endParaRPr lang="en-US" altLang="zh-CN" sz="3900" b="1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                V ==&gt;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j</a:t>
            </a:r>
            <a:endParaRPr lang="en-US" altLang="zh-CN" b="1" i="1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3900" b="1" baseline="-25000" dirty="0">
                <a:sym typeface="Symbol" panose="05050102010706020507" pitchFamily="18" charset="2"/>
              </a:rPr>
              <a:t>                                *</a:t>
            </a:r>
            <a:endParaRPr lang="en-US" altLang="zh-CN" sz="3900" b="1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                W ==&gt; S</a:t>
            </a:r>
            <a:r>
              <a:rPr lang="en-US" altLang="zh-CN" b="1" i="1" baseline="-25000" dirty="0">
                <a:sym typeface="Symbol" panose="05050102010706020507" pitchFamily="18" charset="2"/>
              </a:rPr>
              <a:t>i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。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29699" name="Text Box 75"/>
          <p:cNvSpPr txBox="1"/>
          <p:nvPr/>
        </p:nvSpPr>
        <p:spPr>
          <a:xfrm>
            <a:off x="8077200" y="3725863"/>
            <a:ext cx="533400" cy="547687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/>
              <a:t>=</a:t>
            </a:r>
            <a:endParaRPr lang="en-US" altLang="zh-CN" sz="2800" b="1" dirty="0"/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简单优先关系矩阵（表）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9701" name="Rectangle 3"/>
          <p:cNvSpPr/>
          <p:nvPr/>
        </p:nvSpPr>
        <p:spPr>
          <a:xfrm>
            <a:off x="381000" y="1544638"/>
            <a:ext cx="4038600" cy="2751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文法：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S→bAb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A→(B | a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B→Aa)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9702" name="Group 4"/>
          <p:cNvGrpSpPr/>
          <p:nvPr/>
        </p:nvGrpSpPr>
        <p:grpSpPr>
          <a:xfrm>
            <a:off x="4343400" y="1587500"/>
            <a:ext cx="4267200" cy="547688"/>
            <a:chOff x="2592" y="1344"/>
            <a:chExt cx="2688" cy="168"/>
          </a:xfrm>
        </p:grpSpPr>
        <p:sp>
          <p:nvSpPr>
            <p:cNvPr id="29765" name="Text Box 5"/>
            <p:cNvSpPr txBox="1"/>
            <p:nvPr/>
          </p:nvSpPr>
          <p:spPr>
            <a:xfrm>
              <a:off x="2592" y="1344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66" name="Text Box 6"/>
            <p:cNvSpPr txBox="1"/>
            <p:nvPr/>
          </p:nvSpPr>
          <p:spPr>
            <a:xfrm>
              <a:off x="2928" y="1344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S</a:t>
              </a:r>
              <a:endParaRPr lang="en-US" altLang="zh-CN" sz="2800" b="1" dirty="0"/>
            </a:p>
          </p:txBody>
        </p:sp>
        <p:sp>
          <p:nvSpPr>
            <p:cNvPr id="29767" name="Text Box 7"/>
            <p:cNvSpPr txBox="1"/>
            <p:nvPr/>
          </p:nvSpPr>
          <p:spPr>
            <a:xfrm>
              <a:off x="3264" y="1344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</a:t>
              </a:r>
              <a:endParaRPr lang="en-US" altLang="zh-CN" sz="2800" b="1" dirty="0"/>
            </a:p>
          </p:txBody>
        </p:sp>
        <p:sp>
          <p:nvSpPr>
            <p:cNvPr id="29768" name="Text Box 8"/>
            <p:cNvSpPr txBox="1"/>
            <p:nvPr/>
          </p:nvSpPr>
          <p:spPr>
            <a:xfrm>
              <a:off x="3600" y="1344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B</a:t>
              </a:r>
              <a:endParaRPr lang="en-US" altLang="zh-CN" sz="2800" b="1" dirty="0"/>
            </a:p>
          </p:txBody>
        </p:sp>
        <p:sp>
          <p:nvSpPr>
            <p:cNvPr id="29769" name="Text Box 9"/>
            <p:cNvSpPr txBox="1"/>
            <p:nvPr/>
          </p:nvSpPr>
          <p:spPr>
            <a:xfrm>
              <a:off x="3936" y="1344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</a:t>
              </a:r>
              <a:endParaRPr lang="en-US" altLang="zh-CN" sz="2800" b="1" dirty="0"/>
            </a:p>
          </p:txBody>
        </p:sp>
        <p:sp>
          <p:nvSpPr>
            <p:cNvPr id="29770" name="Text Box 10"/>
            <p:cNvSpPr txBox="1"/>
            <p:nvPr/>
          </p:nvSpPr>
          <p:spPr>
            <a:xfrm>
              <a:off x="4272" y="1344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b</a:t>
              </a:r>
              <a:endParaRPr lang="en-US" altLang="zh-CN" sz="2800" b="1" dirty="0"/>
            </a:p>
          </p:txBody>
        </p:sp>
        <p:sp>
          <p:nvSpPr>
            <p:cNvPr id="29771" name="Text Box 11"/>
            <p:cNvSpPr txBox="1"/>
            <p:nvPr/>
          </p:nvSpPr>
          <p:spPr>
            <a:xfrm>
              <a:off x="4608" y="1344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(</a:t>
              </a:r>
              <a:endParaRPr lang="en-US" altLang="zh-CN" sz="2800" b="1" dirty="0"/>
            </a:p>
          </p:txBody>
        </p:sp>
        <p:sp>
          <p:nvSpPr>
            <p:cNvPr id="29772" name="Text Box 12"/>
            <p:cNvSpPr txBox="1"/>
            <p:nvPr/>
          </p:nvSpPr>
          <p:spPr>
            <a:xfrm>
              <a:off x="4944" y="1344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)</a:t>
              </a:r>
              <a:endParaRPr lang="en-US" altLang="zh-CN" sz="2800" b="1" dirty="0"/>
            </a:p>
          </p:txBody>
        </p:sp>
      </p:grpSp>
      <p:grpSp>
        <p:nvGrpSpPr>
          <p:cNvPr id="29703" name="Group 13"/>
          <p:cNvGrpSpPr/>
          <p:nvPr/>
        </p:nvGrpSpPr>
        <p:grpSpPr>
          <a:xfrm>
            <a:off x="4343400" y="2120900"/>
            <a:ext cx="4267200" cy="547688"/>
            <a:chOff x="2592" y="1632"/>
            <a:chExt cx="2688" cy="168"/>
          </a:xfrm>
        </p:grpSpPr>
        <p:sp>
          <p:nvSpPr>
            <p:cNvPr id="29757" name="Text Box 14"/>
            <p:cNvSpPr txBox="1"/>
            <p:nvPr/>
          </p:nvSpPr>
          <p:spPr>
            <a:xfrm>
              <a:off x="259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S</a:t>
              </a:r>
              <a:endParaRPr lang="en-US" altLang="zh-CN" sz="2800" b="1" dirty="0"/>
            </a:p>
          </p:txBody>
        </p:sp>
        <p:sp>
          <p:nvSpPr>
            <p:cNvPr id="29758" name="Text Box 15"/>
            <p:cNvSpPr txBox="1"/>
            <p:nvPr/>
          </p:nvSpPr>
          <p:spPr>
            <a:xfrm>
              <a:off x="292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59" name="Text Box 16"/>
            <p:cNvSpPr txBox="1"/>
            <p:nvPr/>
          </p:nvSpPr>
          <p:spPr>
            <a:xfrm>
              <a:off x="326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60" name="Text Box 17"/>
            <p:cNvSpPr txBox="1"/>
            <p:nvPr/>
          </p:nvSpPr>
          <p:spPr>
            <a:xfrm>
              <a:off x="3600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61" name="Text Box 18"/>
            <p:cNvSpPr txBox="1"/>
            <p:nvPr/>
          </p:nvSpPr>
          <p:spPr>
            <a:xfrm>
              <a:off x="3936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62" name="Text Box 19"/>
            <p:cNvSpPr txBox="1"/>
            <p:nvPr/>
          </p:nvSpPr>
          <p:spPr>
            <a:xfrm>
              <a:off x="427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63" name="Text Box 20"/>
            <p:cNvSpPr txBox="1"/>
            <p:nvPr/>
          </p:nvSpPr>
          <p:spPr>
            <a:xfrm>
              <a:off x="460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64" name="Text Box 21"/>
            <p:cNvSpPr txBox="1"/>
            <p:nvPr/>
          </p:nvSpPr>
          <p:spPr>
            <a:xfrm>
              <a:off x="494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9704" name="Group 22"/>
          <p:cNvGrpSpPr/>
          <p:nvPr/>
        </p:nvGrpSpPr>
        <p:grpSpPr>
          <a:xfrm>
            <a:off x="4343400" y="2659063"/>
            <a:ext cx="4267200" cy="547687"/>
            <a:chOff x="2592" y="1632"/>
            <a:chExt cx="2688" cy="168"/>
          </a:xfrm>
        </p:grpSpPr>
        <p:sp>
          <p:nvSpPr>
            <p:cNvPr id="29749" name="Text Box 23"/>
            <p:cNvSpPr txBox="1"/>
            <p:nvPr/>
          </p:nvSpPr>
          <p:spPr>
            <a:xfrm>
              <a:off x="259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</a:t>
              </a:r>
              <a:endParaRPr lang="en-US" altLang="zh-CN" sz="2800" b="1" dirty="0"/>
            </a:p>
          </p:txBody>
        </p:sp>
        <p:sp>
          <p:nvSpPr>
            <p:cNvPr id="29750" name="Text Box 24"/>
            <p:cNvSpPr txBox="1"/>
            <p:nvPr/>
          </p:nvSpPr>
          <p:spPr>
            <a:xfrm>
              <a:off x="292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51" name="Text Box 25"/>
            <p:cNvSpPr txBox="1"/>
            <p:nvPr/>
          </p:nvSpPr>
          <p:spPr>
            <a:xfrm>
              <a:off x="326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52" name="Text Box 26"/>
            <p:cNvSpPr txBox="1"/>
            <p:nvPr/>
          </p:nvSpPr>
          <p:spPr>
            <a:xfrm>
              <a:off x="3600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53" name="Text Box 27"/>
            <p:cNvSpPr txBox="1"/>
            <p:nvPr/>
          </p:nvSpPr>
          <p:spPr>
            <a:xfrm>
              <a:off x="3936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=</a:t>
              </a:r>
              <a:endParaRPr lang="en-US" altLang="zh-CN" sz="2800" b="1" dirty="0"/>
            </a:p>
          </p:txBody>
        </p:sp>
        <p:sp>
          <p:nvSpPr>
            <p:cNvPr id="29754" name="Text Box 28"/>
            <p:cNvSpPr txBox="1"/>
            <p:nvPr/>
          </p:nvSpPr>
          <p:spPr>
            <a:xfrm>
              <a:off x="427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=</a:t>
              </a:r>
              <a:endParaRPr lang="en-US" altLang="zh-CN" sz="2800" b="1" dirty="0"/>
            </a:p>
          </p:txBody>
        </p:sp>
        <p:sp>
          <p:nvSpPr>
            <p:cNvPr id="29755" name="Text Box 29"/>
            <p:cNvSpPr txBox="1"/>
            <p:nvPr/>
          </p:nvSpPr>
          <p:spPr>
            <a:xfrm>
              <a:off x="460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56" name="Text Box 30"/>
            <p:cNvSpPr txBox="1"/>
            <p:nvPr/>
          </p:nvSpPr>
          <p:spPr>
            <a:xfrm>
              <a:off x="494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9705" name="Group 31"/>
          <p:cNvGrpSpPr/>
          <p:nvPr/>
        </p:nvGrpSpPr>
        <p:grpSpPr>
          <a:xfrm>
            <a:off x="4343400" y="3192463"/>
            <a:ext cx="4267200" cy="547687"/>
            <a:chOff x="2592" y="1632"/>
            <a:chExt cx="2688" cy="168"/>
          </a:xfrm>
        </p:grpSpPr>
        <p:sp>
          <p:nvSpPr>
            <p:cNvPr id="29741" name="Text Box 32"/>
            <p:cNvSpPr txBox="1"/>
            <p:nvPr/>
          </p:nvSpPr>
          <p:spPr>
            <a:xfrm>
              <a:off x="259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B</a:t>
              </a:r>
              <a:endParaRPr lang="en-US" altLang="zh-CN" sz="2800" b="1" dirty="0"/>
            </a:p>
          </p:txBody>
        </p:sp>
        <p:sp>
          <p:nvSpPr>
            <p:cNvPr id="29742" name="Text Box 33"/>
            <p:cNvSpPr txBox="1"/>
            <p:nvPr/>
          </p:nvSpPr>
          <p:spPr>
            <a:xfrm>
              <a:off x="292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43" name="Text Box 34"/>
            <p:cNvSpPr txBox="1"/>
            <p:nvPr/>
          </p:nvSpPr>
          <p:spPr>
            <a:xfrm>
              <a:off x="326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44" name="Text Box 35"/>
            <p:cNvSpPr txBox="1"/>
            <p:nvPr/>
          </p:nvSpPr>
          <p:spPr>
            <a:xfrm>
              <a:off x="3600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45" name="Text Box 36"/>
            <p:cNvSpPr txBox="1"/>
            <p:nvPr/>
          </p:nvSpPr>
          <p:spPr>
            <a:xfrm>
              <a:off x="3936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46" name="Text Box 37"/>
            <p:cNvSpPr txBox="1"/>
            <p:nvPr/>
          </p:nvSpPr>
          <p:spPr>
            <a:xfrm>
              <a:off x="427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47" name="Text Box 38"/>
            <p:cNvSpPr txBox="1"/>
            <p:nvPr/>
          </p:nvSpPr>
          <p:spPr>
            <a:xfrm>
              <a:off x="460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48" name="Text Box 39"/>
            <p:cNvSpPr txBox="1"/>
            <p:nvPr/>
          </p:nvSpPr>
          <p:spPr>
            <a:xfrm>
              <a:off x="494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9706" name="Group 40"/>
          <p:cNvGrpSpPr/>
          <p:nvPr/>
        </p:nvGrpSpPr>
        <p:grpSpPr>
          <a:xfrm>
            <a:off x="4343400" y="3725863"/>
            <a:ext cx="3733800" cy="547687"/>
            <a:chOff x="2496" y="2448"/>
            <a:chExt cx="2352" cy="168"/>
          </a:xfrm>
        </p:grpSpPr>
        <p:sp>
          <p:nvSpPr>
            <p:cNvPr id="29734" name="Text Box 41"/>
            <p:cNvSpPr txBox="1"/>
            <p:nvPr/>
          </p:nvSpPr>
          <p:spPr>
            <a:xfrm>
              <a:off x="2496" y="2448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</a:t>
              </a:r>
              <a:endParaRPr lang="en-US" altLang="zh-CN" sz="2800" b="1" dirty="0"/>
            </a:p>
          </p:txBody>
        </p:sp>
        <p:sp>
          <p:nvSpPr>
            <p:cNvPr id="29735" name="Text Box 42"/>
            <p:cNvSpPr txBox="1"/>
            <p:nvPr/>
          </p:nvSpPr>
          <p:spPr>
            <a:xfrm>
              <a:off x="2832" y="2448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36" name="Text Box 43"/>
            <p:cNvSpPr txBox="1"/>
            <p:nvPr/>
          </p:nvSpPr>
          <p:spPr>
            <a:xfrm>
              <a:off x="3168" y="2448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37" name="Text Box 44"/>
            <p:cNvSpPr txBox="1"/>
            <p:nvPr/>
          </p:nvSpPr>
          <p:spPr>
            <a:xfrm>
              <a:off x="3504" y="2448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38" name="Text Box 45"/>
            <p:cNvSpPr txBox="1"/>
            <p:nvPr/>
          </p:nvSpPr>
          <p:spPr>
            <a:xfrm>
              <a:off x="3840" y="2448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9" name="Text Box 46"/>
            <p:cNvSpPr txBox="1"/>
            <p:nvPr/>
          </p:nvSpPr>
          <p:spPr>
            <a:xfrm>
              <a:off x="4176" y="2448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40" name="Text Box 47"/>
            <p:cNvSpPr txBox="1"/>
            <p:nvPr/>
          </p:nvSpPr>
          <p:spPr>
            <a:xfrm>
              <a:off x="4512" y="2448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9707" name="Group 48"/>
          <p:cNvGrpSpPr/>
          <p:nvPr/>
        </p:nvGrpSpPr>
        <p:grpSpPr>
          <a:xfrm>
            <a:off x="4343400" y="4787900"/>
            <a:ext cx="4267200" cy="547688"/>
            <a:chOff x="2592" y="1632"/>
            <a:chExt cx="2688" cy="168"/>
          </a:xfrm>
        </p:grpSpPr>
        <p:sp>
          <p:nvSpPr>
            <p:cNvPr id="29726" name="Text Box 49"/>
            <p:cNvSpPr txBox="1"/>
            <p:nvPr/>
          </p:nvSpPr>
          <p:spPr>
            <a:xfrm>
              <a:off x="259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(</a:t>
              </a:r>
              <a:endParaRPr lang="en-US" altLang="zh-CN" sz="2800" b="1" dirty="0"/>
            </a:p>
          </p:txBody>
        </p:sp>
        <p:sp>
          <p:nvSpPr>
            <p:cNvPr id="29727" name="Text Box 50"/>
            <p:cNvSpPr txBox="1"/>
            <p:nvPr/>
          </p:nvSpPr>
          <p:spPr>
            <a:xfrm>
              <a:off x="292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28" name="Text Box 51"/>
            <p:cNvSpPr txBox="1"/>
            <p:nvPr/>
          </p:nvSpPr>
          <p:spPr>
            <a:xfrm>
              <a:off x="326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29" name="Text Box 52"/>
            <p:cNvSpPr txBox="1"/>
            <p:nvPr/>
          </p:nvSpPr>
          <p:spPr>
            <a:xfrm>
              <a:off x="3600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=</a:t>
              </a:r>
              <a:endParaRPr lang="en-US" altLang="zh-CN" sz="2800" b="1" dirty="0"/>
            </a:p>
          </p:txBody>
        </p:sp>
        <p:sp>
          <p:nvSpPr>
            <p:cNvPr id="29730" name="Text Box 53"/>
            <p:cNvSpPr txBox="1"/>
            <p:nvPr/>
          </p:nvSpPr>
          <p:spPr>
            <a:xfrm>
              <a:off x="3936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1" name="Text Box 54"/>
            <p:cNvSpPr txBox="1"/>
            <p:nvPr/>
          </p:nvSpPr>
          <p:spPr>
            <a:xfrm>
              <a:off x="427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32" name="Text Box 55"/>
            <p:cNvSpPr txBox="1"/>
            <p:nvPr/>
          </p:nvSpPr>
          <p:spPr>
            <a:xfrm>
              <a:off x="460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3" name="Text Box 56"/>
            <p:cNvSpPr txBox="1"/>
            <p:nvPr/>
          </p:nvSpPr>
          <p:spPr>
            <a:xfrm>
              <a:off x="494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9708" name="Group 57"/>
          <p:cNvGrpSpPr/>
          <p:nvPr/>
        </p:nvGrpSpPr>
        <p:grpSpPr>
          <a:xfrm>
            <a:off x="4343400" y="4259263"/>
            <a:ext cx="4267200" cy="547687"/>
            <a:chOff x="2592" y="1632"/>
            <a:chExt cx="2688" cy="168"/>
          </a:xfrm>
        </p:grpSpPr>
        <p:sp>
          <p:nvSpPr>
            <p:cNvPr id="29718" name="Text Box 58"/>
            <p:cNvSpPr txBox="1"/>
            <p:nvPr/>
          </p:nvSpPr>
          <p:spPr>
            <a:xfrm>
              <a:off x="259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b</a:t>
              </a:r>
              <a:endParaRPr lang="en-US" altLang="zh-CN" sz="2800" b="1" dirty="0"/>
            </a:p>
          </p:txBody>
        </p:sp>
        <p:sp>
          <p:nvSpPr>
            <p:cNvPr id="29719" name="Text Box 59"/>
            <p:cNvSpPr txBox="1"/>
            <p:nvPr/>
          </p:nvSpPr>
          <p:spPr>
            <a:xfrm>
              <a:off x="292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20" name="Text Box 60"/>
            <p:cNvSpPr txBox="1"/>
            <p:nvPr/>
          </p:nvSpPr>
          <p:spPr>
            <a:xfrm>
              <a:off x="326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=</a:t>
              </a:r>
              <a:endParaRPr lang="en-US" altLang="zh-CN" sz="2800" b="1" dirty="0"/>
            </a:p>
          </p:txBody>
        </p:sp>
        <p:sp>
          <p:nvSpPr>
            <p:cNvPr id="29721" name="Text Box 61"/>
            <p:cNvSpPr txBox="1"/>
            <p:nvPr/>
          </p:nvSpPr>
          <p:spPr>
            <a:xfrm>
              <a:off x="3600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22" name="Text Box 62"/>
            <p:cNvSpPr txBox="1"/>
            <p:nvPr/>
          </p:nvSpPr>
          <p:spPr>
            <a:xfrm>
              <a:off x="3936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23" name="Text Box 63"/>
            <p:cNvSpPr txBox="1"/>
            <p:nvPr/>
          </p:nvSpPr>
          <p:spPr>
            <a:xfrm>
              <a:off x="427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24" name="Text Box 64"/>
            <p:cNvSpPr txBox="1"/>
            <p:nvPr/>
          </p:nvSpPr>
          <p:spPr>
            <a:xfrm>
              <a:off x="460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25" name="Text Box 65"/>
            <p:cNvSpPr txBox="1"/>
            <p:nvPr/>
          </p:nvSpPr>
          <p:spPr>
            <a:xfrm>
              <a:off x="494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  <p:grpSp>
        <p:nvGrpSpPr>
          <p:cNvPr id="29709" name="Group 66"/>
          <p:cNvGrpSpPr/>
          <p:nvPr/>
        </p:nvGrpSpPr>
        <p:grpSpPr>
          <a:xfrm>
            <a:off x="4343400" y="5321300"/>
            <a:ext cx="4267200" cy="547688"/>
            <a:chOff x="2592" y="1632"/>
            <a:chExt cx="2688" cy="168"/>
          </a:xfrm>
        </p:grpSpPr>
        <p:sp>
          <p:nvSpPr>
            <p:cNvPr id="29710" name="Text Box 67"/>
            <p:cNvSpPr txBox="1"/>
            <p:nvPr/>
          </p:nvSpPr>
          <p:spPr>
            <a:xfrm>
              <a:off x="259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 dirty="0"/>
                <a:t>)</a:t>
              </a:r>
              <a:endParaRPr lang="en-US" altLang="zh-CN" sz="2800" b="1" dirty="0"/>
            </a:p>
          </p:txBody>
        </p:sp>
        <p:sp>
          <p:nvSpPr>
            <p:cNvPr id="29711" name="Text Box 68"/>
            <p:cNvSpPr txBox="1"/>
            <p:nvPr/>
          </p:nvSpPr>
          <p:spPr>
            <a:xfrm>
              <a:off x="292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12" name="Text Box 69"/>
            <p:cNvSpPr txBox="1"/>
            <p:nvPr/>
          </p:nvSpPr>
          <p:spPr>
            <a:xfrm>
              <a:off x="326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13" name="Text Box 70"/>
            <p:cNvSpPr txBox="1"/>
            <p:nvPr/>
          </p:nvSpPr>
          <p:spPr>
            <a:xfrm>
              <a:off x="3600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14" name="Text Box 71"/>
            <p:cNvSpPr txBox="1"/>
            <p:nvPr/>
          </p:nvSpPr>
          <p:spPr>
            <a:xfrm>
              <a:off x="3936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15" name="Text Box 72"/>
            <p:cNvSpPr txBox="1"/>
            <p:nvPr/>
          </p:nvSpPr>
          <p:spPr>
            <a:xfrm>
              <a:off x="4272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16" name="Text Box 73"/>
            <p:cNvSpPr txBox="1"/>
            <p:nvPr/>
          </p:nvSpPr>
          <p:spPr>
            <a:xfrm>
              <a:off x="4608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  <p:sp>
          <p:nvSpPr>
            <p:cNvPr id="29717" name="Text Box 74"/>
            <p:cNvSpPr txBox="1"/>
            <p:nvPr/>
          </p:nvSpPr>
          <p:spPr>
            <a:xfrm>
              <a:off x="4944" y="1632"/>
              <a:ext cx="336" cy="1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优先关系的冲突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698500" y="1768475"/>
            <a:ext cx="7262813" cy="31877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当优先矩阵中出现值不唯一的元素时，文法不适合使用优先识别技术来识别句型。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</a:pPr>
            <a:endParaRPr lang="en-US" altLang="zh-CN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3661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简单优先文法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8006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b="1" dirty="0"/>
              <a:t>	   </a:t>
            </a:r>
            <a:r>
              <a:rPr lang="zh-CN" altLang="en-US" b="1" dirty="0"/>
              <a:t>如果某个文法满足：</a:t>
            </a:r>
            <a:endParaRPr lang="zh-CN" altLang="en-US" b="1" dirty="0"/>
          </a:p>
          <a:p>
            <a:pPr lvl="1" eaLnBrk="1" hangingPunct="1"/>
            <a:r>
              <a:rPr lang="zh-CN" altLang="en-US" sz="3000" b="1" dirty="0"/>
              <a:t>字符表中的任意两个符号之间至多有一种优先关系成立。</a:t>
            </a:r>
            <a:endParaRPr lang="zh-CN" altLang="en-US" sz="3000" b="1" dirty="0"/>
          </a:p>
          <a:p>
            <a:pPr lvl="1" eaLnBrk="1" hangingPunct="1"/>
            <a:r>
              <a:rPr lang="zh-CN" altLang="en-US" sz="3000" b="1" dirty="0"/>
              <a:t>任何两个规则式的右部不相同。</a:t>
            </a:r>
            <a:endParaRPr lang="zh-CN" altLang="en-US" sz="3000" b="1" dirty="0"/>
          </a:p>
          <a:p>
            <a:pPr eaLnBrk="1" hangingPunct="1">
              <a:buNone/>
            </a:pPr>
            <a:r>
              <a:rPr lang="zh-CN" altLang="en-US" b="1" dirty="0"/>
              <a:t>则称该文法为</a:t>
            </a:r>
            <a:r>
              <a:rPr lang="zh-CN" altLang="en-US" b="1" dirty="0">
                <a:ea typeface="黑体" panose="02010609060101010101" pitchFamily="2" charset="-122"/>
              </a:rPr>
              <a:t>简单优先文法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第一点保证可以识别出句柄</a:t>
            </a:r>
            <a:r>
              <a:rPr lang="en-US" altLang="zh-CN" b="1" dirty="0"/>
              <a:t>.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第二点保证可以确定归约到哪个非终结符号。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简单优先分析技术的实现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识别过程</a:t>
            </a:r>
            <a:r>
              <a:rPr lang="en-US" altLang="zh-CN" b="1" dirty="0"/>
              <a:t>:</a:t>
            </a:r>
            <a:r>
              <a:rPr lang="zh-CN" altLang="en-US" b="1" dirty="0"/>
              <a:t>从左到右地扫描输入符号。已经扫描或归约得到的符号被存放在一个栈中。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每次扫描的时候，将当前符号</a:t>
            </a:r>
            <a:r>
              <a:rPr lang="en-US" altLang="zh-CN" b="1" dirty="0"/>
              <a:t>a</a:t>
            </a:r>
            <a:r>
              <a:rPr lang="zh-CN" altLang="en-US" b="1" dirty="0"/>
              <a:t>和栈顶符号</a:t>
            </a:r>
            <a:r>
              <a:rPr lang="en-US" altLang="zh-CN" b="1" dirty="0"/>
              <a:t>S</a:t>
            </a:r>
            <a:r>
              <a:rPr lang="zh-CN" altLang="en-US" b="1" dirty="0"/>
              <a:t>相比较。如果</a:t>
            </a:r>
            <a:r>
              <a:rPr lang="en-US" altLang="zh-CN" b="1" dirty="0"/>
              <a:t>S </a:t>
            </a:r>
            <a:r>
              <a:rPr lang="en-US" altLang="zh-CN" sz="3400" b="1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r>
              <a:rPr lang="en-US" altLang="zh-CN" b="1" dirty="0"/>
              <a:t> a</a:t>
            </a:r>
            <a:r>
              <a:rPr lang="zh-CN" altLang="en-US" b="1" dirty="0"/>
              <a:t>表示已经碰到了一个句柄的尾。然后在栈里面向前（下）找，直到找到句柄的头。此时找到右部为该句柄的规则进行归约。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简单优先分析技术流程图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4820" name="AutoShape 4"/>
          <p:cNvSpPr/>
          <p:nvPr/>
        </p:nvSpPr>
        <p:spPr>
          <a:xfrm>
            <a:off x="2895600" y="1143000"/>
            <a:ext cx="1676400" cy="457200"/>
          </a:xfrm>
          <a:prstGeom prst="flowChartAlternateProcess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21" name="Text Box 5"/>
          <p:cNvSpPr txBox="1"/>
          <p:nvPr/>
        </p:nvSpPr>
        <p:spPr>
          <a:xfrm>
            <a:off x="2971800" y="10668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开始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4822" name="AutoShape 6"/>
          <p:cNvSpPr/>
          <p:nvPr/>
        </p:nvSpPr>
        <p:spPr>
          <a:xfrm>
            <a:off x="2438400" y="1981200"/>
            <a:ext cx="2438400" cy="533400"/>
          </a:xfrm>
          <a:prstGeom prst="flowChartProcess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23" name="Text Box 7"/>
          <p:cNvSpPr txBox="1"/>
          <p:nvPr/>
        </p:nvSpPr>
        <p:spPr>
          <a:xfrm>
            <a:off x="2514600" y="19812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初始化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4824" name="Line 8"/>
          <p:cNvSpPr/>
          <p:nvPr/>
        </p:nvSpPr>
        <p:spPr>
          <a:xfrm>
            <a:off x="3733800" y="1600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25" name="AutoShape 10"/>
          <p:cNvSpPr/>
          <p:nvPr/>
        </p:nvSpPr>
        <p:spPr>
          <a:xfrm>
            <a:off x="1981200" y="2743200"/>
            <a:ext cx="3276600" cy="533400"/>
          </a:xfrm>
          <a:prstGeom prst="flowChartProcess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26" name="Text Box 11"/>
          <p:cNvSpPr txBox="1"/>
          <p:nvPr/>
        </p:nvSpPr>
        <p:spPr>
          <a:xfrm>
            <a:off x="1981200" y="2743200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R=</a:t>
            </a:r>
            <a:r>
              <a:rPr lang="zh-CN" altLang="en-US" sz="2800" b="1" dirty="0">
                <a:latin typeface="Times New Roman" panose="02020603050405020304" pitchFamily="18" charset="0"/>
              </a:rPr>
              <a:t>下一个输入符号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4827" name="AutoShape 12"/>
          <p:cNvSpPr/>
          <p:nvPr/>
        </p:nvSpPr>
        <p:spPr>
          <a:xfrm>
            <a:off x="2209800" y="3581400"/>
            <a:ext cx="3048000" cy="685800"/>
          </a:xfrm>
          <a:prstGeom prst="flowChartDecision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28" name="Text Box 13"/>
          <p:cNvSpPr txBox="1"/>
          <p:nvPr/>
        </p:nvSpPr>
        <p:spPr>
          <a:xfrm>
            <a:off x="2819400" y="36576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栈顶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r>
              <a:rPr lang="en-US" altLang="zh-CN" sz="2800" b="1" dirty="0">
                <a:latin typeface="Times New Roman" panose="02020603050405020304" pitchFamily="18" charset="0"/>
              </a:rPr>
              <a:t>R?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4829" name="AutoShape 14"/>
          <p:cNvSpPr/>
          <p:nvPr/>
        </p:nvSpPr>
        <p:spPr>
          <a:xfrm>
            <a:off x="5715000" y="3505200"/>
            <a:ext cx="2286000" cy="685800"/>
          </a:xfrm>
          <a:prstGeom prst="flowChartProcess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30" name="Text Box 15"/>
          <p:cNvSpPr txBox="1"/>
          <p:nvPr/>
        </p:nvSpPr>
        <p:spPr>
          <a:xfrm>
            <a:off x="5791200" y="35814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把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入栈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4831" name="AutoShape 17"/>
          <p:cNvSpPr/>
          <p:nvPr/>
        </p:nvSpPr>
        <p:spPr>
          <a:xfrm>
            <a:off x="2133600" y="4724400"/>
            <a:ext cx="3429000" cy="1066800"/>
          </a:xfrm>
          <a:prstGeom prst="flowChartProcess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32" name="Text Box 18"/>
          <p:cNvSpPr txBox="1"/>
          <p:nvPr/>
        </p:nvSpPr>
        <p:spPr>
          <a:xfrm>
            <a:off x="2362200" y="4692650"/>
            <a:ext cx="3124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找出栈中第一个满足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800" b="1" dirty="0">
                <a:latin typeface="Times New Roman" panose="02020603050405020304" pitchFamily="18" charset="0"/>
              </a:rPr>
              <a:t> 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的值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4833" name="AutoShape 19"/>
          <p:cNvSpPr/>
          <p:nvPr/>
        </p:nvSpPr>
        <p:spPr>
          <a:xfrm>
            <a:off x="3429000" y="6096000"/>
            <a:ext cx="533400" cy="533400"/>
          </a:xfrm>
          <a:prstGeom prst="flowChartConnector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34" name="Text Box 20"/>
          <p:cNvSpPr txBox="1"/>
          <p:nvPr/>
        </p:nvSpPr>
        <p:spPr>
          <a:xfrm>
            <a:off x="3505200" y="61102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4835" name="Line 21"/>
          <p:cNvSpPr/>
          <p:nvPr/>
        </p:nvSpPr>
        <p:spPr>
          <a:xfrm>
            <a:off x="3733800" y="25146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6" name="Line 22"/>
          <p:cNvSpPr/>
          <p:nvPr/>
        </p:nvSpPr>
        <p:spPr>
          <a:xfrm>
            <a:off x="3733800" y="32766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7" name="Line 23"/>
          <p:cNvSpPr/>
          <p:nvPr/>
        </p:nvSpPr>
        <p:spPr>
          <a:xfrm>
            <a:off x="3733800" y="42672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8" name="Line 24"/>
          <p:cNvSpPr/>
          <p:nvPr/>
        </p:nvSpPr>
        <p:spPr>
          <a:xfrm>
            <a:off x="5257800" y="39624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9" name="Line 25"/>
          <p:cNvSpPr/>
          <p:nvPr/>
        </p:nvSpPr>
        <p:spPr>
          <a:xfrm>
            <a:off x="3733800" y="5791200"/>
            <a:ext cx="0" cy="3190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40" name="Freeform 27"/>
          <p:cNvSpPr/>
          <p:nvPr/>
        </p:nvSpPr>
        <p:spPr>
          <a:xfrm>
            <a:off x="5257800" y="2971800"/>
            <a:ext cx="1447800" cy="533400"/>
          </a:xfrm>
          <a:custGeom>
            <a:avLst/>
            <a:gdLst>
              <a:gd name="txL" fmla="*/ 0 w 912"/>
              <a:gd name="txT" fmla="*/ 0 h 336"/>
              <a:gd name="txR" fmla="*/ 912 w 912"/>
              <a:gd name="txB" fmla="*/ 336 h 336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rect l="txL" t="txT" r="txR" b="txB"/>
            <a:pathLst>
              <a:path w="912" h="336">
                <a:moveTo>
                  <a:pt x="912" y="336"/>
                </a:moveTo>
                <a:lnTo>
                  <a:pt x="912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841" name="AutoShape 28"/>
          <p:cNvSpPr/>
          <p:nvPr/>
        </p:nvSpPr>
        <p:spPr>
          <a:xfrm>
            <a:off x="1295400" y="5791200"/>
            <a:ext cx="533400" cy="533400"/>
          </a:xfrm>
          <a:prstGeom prst="flowChartConnector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42" name="Freeform 30"/>
          <p:cNvSpPr/>
          <p:nvPr/>
        </p:nvSpPr>
        <p:spPr>
          <a:xfrm>
            <a:off x="1600200" y="3886200"/>
            <a:ext cx="609600" cy="1905000"/>
          </a:xfrm>
          <a:custGeom>
            <a:avLst/>
            <a:gdLst>
              <a:gd name="txL" fmla="*/ 0 w 768"/>
              <a:gd name="txT" fmla="*/ 0 h 1200"/>
              <a:gd name="txR" fmla="*/ 768 w 768"/>
              <a:gd name="txB" fmla="*/ 1200 h 1200"/>
            </a:gdLst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768" h="1200">
                <a:moveTo>
                  <a:pt x="0" y="1200"/>
                </a:moveTo>
                <a:lnTo>
                  <a:pt x="0" y="0"/>
                </a:lnTo>
                <a:lnTo>
                  <a:pt x="768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843" name="Text Box 31"/>
          <p:cNvSpPr txBox="1"/>
          <p:nvPr/>
        </p:nvSpPr>
        <p:spPr>
          <a:xfrm>
            <a:off x="1371600" y="57912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4844" name="Text Box 32"/>
          <p:cNvSpPr txBox="1"/>
          <p:nvPr/>
        </p:nvSpPr>
        <p:spPr>
          <a:xfrm>
            <a:off x="5105400" y="34432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否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4845" name="Text Box 33"/>
          <p:cNvSpPr txBox="1"/>
          <p:nvPr/>
        </p:nvSpPr>
        <p:spPr>
          <a:xfrm>
            <a:off x="3733800" y="41910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041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简单优先分析技术流程图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续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4" name="AutoShape 4"/>
          <p:cNvSpPr/>
          <p:nvPr/>
        </p:nvSpPr>
        <p:spPr>
          <a:xfrm>
            <a:off x="3886200" y="1600200"/>
            <a:ext cx="533400" cy="533400"/>
          </a:xfrm>
          <a:prstGeom prst="flowChartConnector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45" name="Text Box 5"/>
          <p:cNvSpPr txBox="1"/>
          <p:nvPr/>
        </p:nvSpPr>
        <p:spPr>
          <a:xfrm>
            <a:off x="3962400" y="16002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5846" name="AutoShape 6"/>
          <p:cNvSpPr/>
          <p:nvPr/>
        </p:nvSpPr>
        <p:spPr>
          <a:xfrm>
            <a:off x="2971800" y="2514600"/>
            <a:ext cx="2514600" cy="838200"/>
          </a:xfrm>
          <a:prstGeom prst="flowChartProcess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47" name="Text Box 7"/>
          <p:cNvSpPr txBox="1"/>
          <p:nvPr/>
        </p:nvSpPr>
        <p:spPr>
          <a:xfrm>
            <a:off x="2895600" y="2438400"/>
            <a:ext cx="2743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寻找其右部和句柄匹配的规则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48" name="AutoShape 8"/>
          <p:cNvSpPr/>
          <p:nvPr/>
        </p:nvSpPr>
        <p:spPr>
          <a:xfrm>
            <a:off x="2362200" y="3733800"/>
            <a:ext cx="3962400" cy="1066800"/>
          </a:xfrm>
          <a:prstGeom prst="flowChartDecision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49" name="Text Box 9"/>
          <p:cNvSpPr txBox="1"/>
          <p:nvPr/>
        </p:nvSpPr>
        <p:spPr>
          <a:xfrm>
            <a:off x="2971800" y="39624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存在这样的规则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50" name="AutoShape 10"/>
          <p:cNvSpPr/>
          <p:nvPr/>
        </p:nvSpPr>
        <p:spPr>
          <a:xfrm>
            <a:off x="2667000" y="5181600"/>
            <a:ext cx="3352800" cy="609600"/>
          </a:xfrm>
          <a:prstGeom prst="flowChartDecision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51" name="Text Box 11"/>
          <p:cNvSpPr txBox="1"/>
          <p:nvPr/>
        </p:nvSpPr>
        <p:spPr>
          <a:xfrm>
            <a:off x="3733800" y="51816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是句子？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52" name="AutoShape 12"/>
          <p:cNvSpPr/>
          <p:nvPr/>
        </p:nvSpPr>
        <p:spPr>
          <a:xfrm>
            <a:off x="6858000" y="5257800"/>
            <a:ext cx="1676400" cy="457200"/>
          </a:xfrm>
          <a:prstGeom prst="flowChartAlternateProcess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53" name="Text Box 13"/>
          <p:cNvSpPr txBox="1"/>
          <p:nvPr/>
        </p:nvSpPr>
        <p:spPr>
          <a:xfrm>
            <a:off x="6705600" y="51958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出错处理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54" name="AutoShape 14"/>
          <p:cNvSpPr/>
          <p:nvPr/>
        </p:nvSpPr>
        <p:spPr>
          <a:xfrm>
            <a:off x="3505200" y="6172200"/>
            <a:ext cx="1676400" cy="457200"/>
          </a:xfrm>
          <a:prstGeom prst="flowChartAlternateProcess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55" name="Text Box 15"/>
          <p:cNvSpPr txBox="1"/>
          <p:nvPr/>
        </p:nvSpPr>
        <p:spPr>
          <a:xfrm>
            <a:off x="3581400" y="61102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停止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56" name="Line 16"/>
          <p:cNvSpPr/>
          <p:nvPr/>
        </p:nvSpPr>
        <p:spPr>
          <a:xfrm>
            <a:off x="4191000" y="2133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57" name="Line 17"/>
          <p:cNvSpPr/>
          <p:nvPr/>
        </p:nvSpPr>
        <p:spPr>
          <a:xfrm>
            <a:off x="4343400" y="3352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58" name="Line 18"/>
          <p:cNvSpPr/>
          <p:nvPr/>
        </p:nvSpPr>
        <p:spPr>
          <a:xfrm>
            <a:off x="434340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59" name="Line 19"/>
          <p:cNvSpPr/>
          <p:nvPr/>
        </p:nvSpPr>
        <p:spPr>
          <a:xfrm>
            <a:off x="4343400" y="5791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60" name="Line 20"/>
          <p:cNvSpPr/>
          <p:nvPr/>
        </p:nvSpPr>
        <p:spPr>
          <a:xfrm>
            <a:off x="6019800" y="5486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61" name="Line 21"/>
          <p:cNvSpPr/>
          <p:nvPr/>
        </p:nvSpPr>
        <p:spPr>
          <a:xfrm flipH="1">
            <a:off x="1981200" y="4267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62" name="AutoShape 23"/>
          <p:cNvSpPr/>
          <p:nvPr/>
        </p:nvSpPr>
        <p:spPr>
          <a:xfrm>
            <a:off x="228600" y="3048000"/>
            <a:ext cx="1752600" cy="2438400"/>
          </a:xfrm>
          <a:prstGeom prst="flowChartProcess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63" name="Text Box 22"/>
          <p:cNvSpPr txBox="1"/>
          <p:nvPr/>
        </p:nvSpPr>
        <p:spPr>
          <a:xfrm>
            <a:off x="304800" y="3182938"/>
            <a:ext cx="1828800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将句柄中的符号退去，将规则的左部入栈。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64" name="Line 24"/>
          <p:cNvSpPr/>
          <p:nvPr/>
        </p:nvSpPr>
        <p:spPr>
          <a:xfrm flipV="1">
            <a:off x="1066800" y="22098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65" name="AutoShape 25"/>
          <p:cNvSpPr/>
          <p:nvPr/>
        </p:nvSpPr>
        <p:spPr>
          <a:xfrm>
            <a:off x="762000" y="1676400"/>
            <a:ext cx="533400" cy="533400"/>
          </a:xfrm>
          <a:prstGeom prst="flowChartConnector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66" name="Text Box 26"/>
          <p:cNvSpPr txBox="1"/>
          <p:nvPr/>
        </p:nvSpPr>
        <p:spPr>
          <a:xfrm>
            <a:off x="838200" y="16764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5867" name="Text Box 27"/>
          <p:cNvSpPr txBox="1"/>
          <p:nvPr/>
        </p:nvSpPr>
        <p:spPr>
          <a:xfrm>
            <a:off x="2133600" y="37338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68" name="Text Box 28"/>
          <p:cNvSpPr txBox="1"/>
          <p:nvPr/>
        </p:nvSpPr>
        <p:spPr>
          <a:xfrm>
            <a:off x="4572000" y="57150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69" name="Text Box 29"/>
          <p:cNvSpPr txBox="1"/>
          <p:nvPr/>
        </p:nvSpPr>
        <p:spPr>
          <a:xfrm>
            <a:off x="6019800" y="49530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否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5870" name="Text Box 30"/>
          <p:cNvSpPr txBox="1"/>
          <p:nvPr/>
        </p:nvSpPr>
        <p:spPr>
          <a:xfrm>
            <a:off x="4419600" y="46482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否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6867" name="Text Box 2"/>
          <p:cNvSpPr txBox="1"/>
          <p:nvPr/>
        </p:nvSpPr>
        <p:spPr>
          <a:xfrm>
            <a:off x="609600" y="1981200"/>
            <a:ext cx="571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# b ( ( </a:t>
            </a:r>
            <a:r>
              <a:rPr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3200" b="1" dirty="0">
                <a:latin typeface="Courier New" panose="02070309020205020404" pitchFamily="49" charset="0"/>
              </a:rPr>
              <a:t> a ) a ) b #</a:t>
            </a:r>
            <a:endParaRPr lang="en-US" altLang="zh-CN" sz="3200" b="1" dirty="0">
              <a:latin typeface="Courier New" panose="02070309020205020404" pitchFamily="49" charset="0"/>
            </a:endParaRPr>
          </a:p>
        </p:txBody>
      </p:sp>
      <p:sp>
        <p:nvSpPr>
          <p:cNvPr id="36868" name="Text Box 3"/>
          <p:cNvSpPr txBox="1"/>
          <p:nvPr/>
        </p:nvSpPr>
        <p:spPr>
          <a:xfrm>
            <a:off x="533400" y="23622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endParaRPr lang="en-US" altLang="zh-CN" sz="25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69" name="Text Box 4"/>
          <p:cNvSpPr txBox="1"/>
          <p:nvPr/>
        </p:nvSpPr>
        <p:spPr>
          <a:xfrm>
            <a:off x="3429000" y="2408238"/>
            <a:ext cx="3200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/>
              <a:t>句柄</a:t>
            </a:r>
            <a:r>
              <a:rPr lang="en-US" altLang="zh-CN" sz="3200" b="1" dirty="0"/>
              <a:t>: a </a:t>
            </a:r>
            <a:r>
              <a:rPr lang="zh-CN" altLang="en-US" sz="3200" b="1" dirty="0"/>
              <a:t>归约为</a:t>
            </a:r>
            <a:r>
              <a:rPr lang="en-US" altLang="zh-CN" sz="3200" b="1" dirty="0"/>
              <a:t>A</a:t>
            </a:r>
            <a:endParaRPr lang="en-US" altLang="zh-CN" sz="3200" b="1" dirty="0"/>
          </a:p>
        </p:txBody>
      </p:sp>
      <p:sp>
        <p:nvSpPr>
          <p:cNvPr id="36870" name="Text Box 5"/>
          <p:cNvSpPr txBox="1"/>
          <p:nvPr/>
        </p:nvSpPr>
        <p:spPr>
          <a:xfrm>
            <a:off x="609600" y="3352800"/>
            <a:ext cx="556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# b ( ( </a:t>
            </a:r>
            <a:r>
              <a:rPr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</a:rPr>
              <a:t>A a )</a:t>
            </a:r>
            <a:r>
              <a:rPr lang="en-US" altLang="zh-CN" sz="3200" b="1" dirty="0">
                <a:latin typeface="Courier New" panose="02070309020205020404" pitchFamily="49" charset="0"/>
              </a:rPr>
              <a:t> a ) b #</a:t>
            </a:r>
            <a:endParaRPr lang="en-US" altLang="zh-CN" sz="3200" b="1" dirty="0">
              <a:latin typeface="Courier New" panose="02070309020205020404" pitchFamily="49" charset="0"/>
            </a:endParaRPr>
          </a:p>
        </p:txBody>
      </p:sp>
      <p:sp>
        <p:nvSpPr>
          <p:cNvPr id="36871" name="Text Box 6"/>
          <p:cNvSpPr txBox="1"/>
          <p:nvPr/>
        </p:nvSpPr>
        <p:spPr>
          <a:xfrm>
            <a:off x="533400" y="3733800"/>
            <a:ext cx="434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/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/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endParaRPr lang="en-US" altLang="zh-CN" sz="25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72" name="Text Box 7"/>
          <p:cNvSpPr txBox="1"/>
          <p:nvPr/>
        </p:nvSpPr>
        <p:spPr>
          <a:xfrm>
            <a:off x="4267200" y="3779838"/>
            <a:ext cx="4191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/>
              <a:t>句柄</a:t>
            </a:r>
            <a:r>
              <a:rPr lang="en-US" altLang="zh-CN" sz="3200" b="1" dirty="0"/>
              <a:t>: A a) </a:t>
            </a:r>
            <a:r>
              <a:rPr lang="zh-CN" altLang="en-US" sz="3200" b="1" dirty="0"/>
              <a:t>归约为</a:t>
            </a:r>
            <a:r>
              <a:rPr lang="en-US" altLang="zh-CN" sz="3200" b="1" dirty="0"/>
              <a:t>B</a:t>
            </a:r>
            <a:endParaRPr lang="en-US" altLang="zh-CN" sz="3200" b="1" dirty="0"/>
          </a:p>
        </p:txBody>
      </p:sp>
      <p:sp>
        <p:nvSpPr>
          <p:cNvPr id="36873" name="Text Box 8"/>
          <p:cNvSpPr txBox="1"/>
          <p:nvPr/>
        </p:nvSpPr>
        <p:spPr>
          <a:xfrm>
            <a:off x="609600" y="4754563"/>
            <a:ext cx="5715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# b ( </a:t>
            </a:r>
            <a:r>
              <a:rPr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</a:rPr>
              <a:t>( B</a:t>
            </a:r>
            <a:r>
              <a:rPr lang="en-US" altLang="zh-CN" sz="3200" b="1" dirty="0">
                <a:latin typeface="Courier New" panose="02070309020205020404" pitchFamily="49" charset="0"/>
              </a:rPr>
              <a:t> a ) b #</a:t>
            </a:r>
            <a:endParaRPr lang="en-US" altLang="zh-CN" sz="3200" b="1" dirty="0">
              <a:latin typeface="Courier New" panose="02070309020205020404" pitchFamily="49" charset="0"/>
            </a:endParaRPr>
          </a:p>
        </p:txBody>
      </p:sp>
      <p:sp>
        <p:nvSpPr>
          <p:cNvPr id="36874" name="Text Box 9"/>
          <p:cNvSpPr txBox="1"/>
          <p:nvPr/>
        </p:nvSpPr>
        <p:spPr>
          <a:xfrm>
            <a:off x="609600" y="5135563"/>
            <a:ext cx="2895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/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endParaRPr lang="en-US" altLang="zh-CN" sz="25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75" name="Text Box 10"/>
          <p:cNvSpPr txBox="1"/>
          <p:nvPr/>
        </p:nvSpPr>
        <p:spPr>
          <a:xfrm>
            <a:off x="3505200" y="5257800"/>
            <a:ext cx="411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/>
              <a:t>句柄</a:t>
            </a:r>
            <a:r>
              <a:rPr lang="en-US" altLang="zh-CN" sz="3200" b="1" dirty="0"/>
              <a:t>: (B </a:t>
            </a:r>
            <a:r>
              <a:rPr lang="zh-CN" altLang="en-US" sz="3200" b="1" dirty="0"/>
              <a:t>归约为</a:t>
            </a:r>
            <a:r>
              <a:rPr lang="en-US" altLang="zh-CN" sz="3200" b="1" dirty="0"/>
              <a:t>A</a:t>
            </a:r>
            <a:endParaRPr lang="en-US" altLang="zh-CN" sz="3200" b="1" dirty="0"/>
          </a:p>
        </p:txBody>
      </p:sp>
      <p:sp>
        <p:nvSpPr>
          <p:cNvPr id="36876" name="Rectangle 11"/>
          <p:cNvSpPr>
            <a:spLocks noGrp="1"/>
          </p:cNvSpPr>
          <p:nvPr>
            <p:ph idx="1"/>
          </p:nvPr>
        </p:nvSpPr>
        <p:spPr>
          <a:xfrm>
            <a:off x="609600" y="152400"/>
            <a:ext cx="7848600" cy="1828800"/>
          </a:xfrm>
        </p:spPr>
        <p:txBody>
          <a:bodyPr vert="horz" wrap="square" lIns="91440" tIns="45720" rIns="91440" bIns="45720" anchor="t"/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Z::=bAb		A::=(B | a	B::=Aa)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输入</a:t>
            </a:r>
            <a:r>
              <a:rPr lang="en-US" altLang="zh-CN" b="1" dirty="0">
                <a:latin typeface="Courier New" panose="02070309020205020404" pitchFamily="49" charset="0"/>
              </a:rPr>
              <a:t>: b((aa)a)b   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过程</a:t>
            </a:r>
            <a:r>
              <a:rPr lang="en-US" altLang="zh-CN" b="1" dirty="0">
                <a:latin typeface="Courier New" panose="02070309020205020404" pitchFamily="49" charset="0"/>
              </a:rPr>
              <a:t>: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识别过程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例子续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2" name="Text Box 3"/>
          <p:cNvSpPr txBox="1"/>
          <p:nvPr/>
        </p:nvSpPr>
        <p:spPr>
          <a:xfrm>
            <a:off x="381000" y="2392363"/>
            <a:ext cx="3962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# b ( B b #</a:t>
            </a:r>
            <a:endParaRPr lang="en-US" altLang="zh-CN" sz="3200" b="1" dirty="0">
              <a:latin typeface="Courier New" panose="02070309020205020404" pitchFamily="49" charset="0"/>
            </a:endParaRPr>
          </a:p>
        </p:txBody>
      </p:sp>
      <p:sp>
        <p:nvSpPr>
          <p:cNvPr id="37893" name="Text Box 4"/>
          <p:cNvSpPr txBox="1"/>
          <p:nvPr/>
        </p:nvSpPr>
        <p:spPr>
          <a:xfrm>
            <a:off x="304800" y="2773363"/>
            <a:ext cx="45053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/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endParaRPr lang="en-US" altLang="zh-CN" sz="25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894" name="Text Box 5"/>
          <p:cNvSpPr txBox="1"/>
          <p:nvPr/>
        </p:nvSpPr>
        <p:spPr>
          <a:xfrm>
            <a:off x="3124200" y="2743200"/>
            <a:ext cx="419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句柄</a:t>
            </a:r>
            <a:r>
              <a:rPr lang="en-US" altLang="zh-CN" sz="3200" b="1" dirty="0">
                <a:latin typeface="Times New Roman" panose="02020603050405020304" pitchFamily="18" charset="0"/>
              </a:rPr>
              <a:t>: (B  </a:t>
            </a:r>
            <a:r>
              <a:rPr lang="zh-CN" altLang="en-US" sz="3200" b="1" dirty="0">
                <a:latin typeface="Times New Roman" panose="02020603050405020304" pitchFamily="18" charset="0"/>
              </a:rPr>
              <a:t>归约为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7895" name="Text Box 6"/>
          <p:cNvSpPr txBox="1"/>
          <p:nvPr/>
        </p:nvSpPr>
        <p:spPr>
          <a:xfrm>
            <a:off x="381000" y="1447800"/>
            <a:ext cx="411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# b ( A a ) b #</a:t>
            </a:r>
            <a:endParaRPr lang="en-US" altLang="zh-CN" sz="3200" b="1" dirty="0">
              <a:latin typeface="Courier New" panose="02070309020205020404" pitchFamily="49" charset="0"/>
            </a:endParaRPr>
          </a:p>
        </p:txBody>
      </p:sp>
      <p:sp>
        <p:nvSpPr>
          <p:cNvPr id="37896" name="Text Box 7"/>
          <p:cNvSpPr txBox="1"/>
          <p:nvPr/>
        </p:nvSpPr>
        <p:spPr>
          <a:xfrm>
            <a:off x="304800" y="1828800"/>
            <a:ext cx="45672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/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/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endParaRPr lang="en-US" altLang="zh-CN" sz="25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897" name="Text Box 8"/>
          <p:cNvSpPr txBox="1"/>
          <p:nvPr/>
        </p:nvSpPr>
        <p:spPr>
          <a:xfrm>
            <a:off x="4010025" y="1828800"/>
            <a:ext cx="41433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句柄</a:t>
            </a:r>
            <a:r>
              <a:rPr lang="en-US" altLang="zh-CN" sz="3200" b="1" dirty="0">
                <a:latin typeface="Times New Roman" panose="02020603050405020304" pitchFamily="18" charset="0"/>
              </a:rPr>
              <a:t>: Aa) </a:t>
            </a:r>
            <a:r>
              <a:rPr lang="zh-CN" altLang="en-US" sz="3200" b="1" dirty="0">
                <a:latin typeface="Times New Roman" panose="02020603050405020304" pitchFamily="18" charset="0"/>
              </a:rPr>
              <a:t>归约为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7898" name="Text Box 9"/>
          <p:cNvSpPr txBox="1"/>
          <p:nvPr/>
        </p:nvSpPr>
        <p:spPr>
          <a:xfrm>
            <a:off x="381000" y="3382963"/>
            <a:ext cx="3886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# b ( A a ) b #</a:t>
            </a:r>
            <a:endParaRPr lang="en-US" altLang="zh-CN" sz="3200" b="1" dirty="0">
              <a:latin typeface="Courier New" panose="02070309020205020404" pitchFamily="49" charset="0"/>
            </a:endParaRPr>
          </a:p>
        </p:txBody>
      </p:sp>
      <p:sp>
        <p:nvSpPr>
          <p:cNvPr id="37899" name="Text Box 10"/>
          <p:cNvSpPr txBox="1"/>
          <p:nvPr/>
        </p:nvSpPr>
        <p:spPr>
          <a:xfrm>
            <a:off x="304800" y="3763963"/>
            <a:ext cx="45053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/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/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endParaRPr lang="en-US" altLang="zh-CN" sz="25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00" name="Text Box 11"/>
          <p:cNvSpPr txBox="1"/>
          <p:nvPr/>
        </p:nvSpPr>
        <p:spPr>
          <a:xfrm>
            <a:off x="4038600" y="37338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句柄</a:t>
            </a:r>
            <a:r>
              <a:rPr lang="en-US" altLang="zh-CN" sz="3200" b="1" dirty="0">
                <a:latin typeface="Times New Roman" panose="02020603050405020304" pitchFamily="18" charset="0"/>
              </a:rPr>
              <a:t>: Aa) </a:t>
            </a:r>
            <a:r>
              <a:rPr lang="zh-CN" altLang="en-US" sz="3200" b="1" dirty="0">
                <a:latin typeface="Times New Roman" panose="02020603050405020304" pitchFamily="18" charset="0"/>
              </a:rPr>
              <a:t>归约为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7901" name="Text Box 12"/>
          <p:cNvSpPr txBox="1"/>
          <p:nvPr/>
        </p:nvSpPr>
        <p:spPr>
          <a:xfrm>
            <a:off x="381000" y="5592763"/>
            <a:ext cx="3124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# b A b #</a:t>
            </a:r>
            <a:endParaRPr lang="en-US" altLang="zh-CN" sz="3200" b="1" dirty="0">
              <a:latin typeface="Courier New" panose="02070309020205020404" pitchFamily="49" charset="0"/>
            </a:endParaRPr>
          </a:p>
        </p:txBody>
      </p:sp>
      <p:sp>
        <p:nvSpPr>
          <p:cNvPr id="37902" name="Text Box 13"/>
          <p:cNvSpPr txBox="1"/>
          <p:nvPr/>
        </p:nvSpPr>
        <p:spPr>
          <a:xfrm>
            <a:off x="371475" y="5973763"/>
            <a:ext cx="45053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/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/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endParaRPr lang="en-US" altLang="zh-CN" sz="25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03" name="Text Box 14"/>
          <p:cNvSpPr txBox="1"/>
          <p:nvPr/>
        </p:nvSpPr>
        <p:spPr>
          <a:xfrm>
            <a:off x="3124200" y="5973763"/>
            <a:ext cx="4038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句柄</a:t>
            </a:r>
            <a:r>
              <a:rPr lang="en-US" altLang="zh-CN" sz="3200" b="1" dirty="0">
                <a:latin typeface="Times New Roman" panose="02020603050405020304" pitchFamily="18" charset="0"/>
              </a:rPr>
              <a:t>: bAb </a:t>
            </a:r>
            <a:r>
              <a:rPr lang="zh-CN" altLang="en-US" sz="3200" b="1" dirty="0">
                <a:latin typeface="Times New Roman" panose="02020603050405020304" pitchFamily="18" charset="0"/>
              </a:rPr>
              <a:t>归约为</a:t>
            </a:r>
            <a:r>
              <a:rPr lang="en-US" altLang="zh-CN" sz="3200" b="1" dirty="0">
                <a:latin typeface="Times New Roman" panose="02020603050405020304" pitchFamily="18" charset="0"/>
              </a:rPr>
              <a:t>S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7904" name="Text Box 15"/>
          <p:cNvSpPr txBox="1"/>
          <p:nvPr/>
        </p:nvSpPr>
        <p:spPr>
          <a:xfrm>
            <a:off x="381000" y="4449763"/>
            <a:ext cx="3962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# b ( B b #</a:t>
            </a:r>
            <a:endParaRPr lang="en-US" altLang="zh-CN" sz="3200" b="1" dirty="0">
              <a:latin typeface="Courier New" panose="02070309020205020404" pitchFamily="49" charset="0"/>
            </a:endParaRPr>
          </a:p>
        </p:txBody>
      </p:sp>
      <p:sp>
        <p:nvSpPr>
          <p:cNvPr id="37905" name="Text Box 16"/>
          <p:cNvSpPr txBox="1"/>
          <p:nvPr/>
        </p:nvSpPr>
        <p:spPr>
          <a:xfrm>
            <a:off x="304800" y="4830763"/>
            <a:ext cx="45053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25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◄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/>
              <a:t>=</a:t>
            </a:r>
            <a:r>
              <a:rPr lang="en-US" altLang="zh-CN" sz="3200" b="1" dirty="0">
                <a:latin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►</a:t>
            </a:r>
            <a:endParaRPr lang="en-US" altLang="zh-CN" sz="25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06" name="Text Box 17"/>
          <p:cNvSpPr txBox="1"/>
          <p:nvPr/>
        </p:nvSpPr>
        <p:spPr>
          <a:xfrm>
            <a:off x="3124200" y="4830763"/>
            <a:ext cx="4114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句柄</a:t>
            </a:r>
            <a:r>
              <a:rPr lang="en-US" altLang="zh-CN" sz="3200" b="1" dirty="0">
                <a:latin typeface="Times New Roman" panose="02020603050405020304" pitchFamily="18" charset="0"/>
              </a:rPr>
              <a:t>: (B </a:t>
            </a:r>
            <a:r>
              <a:rPr lang="zh-CN" altLang="en-US" sz="3200" b="1" dirty="0">
                <a:latin typeface="Times New Roman" panose="02020603050405020304" pitchFamily="18" charset="0"/>
              </a:rPr>
              <a:t>归约为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grpSp>
        <p:nvGrpSpPr>
          <p:cNvPr id="8195" name="Group 2"/>
          <p:cNvGrpSpPr/>
          <p:nvPr/>
        </p:nvGrpSpPr>
        <p:grpSpPr>
          <a:xfrm>
            <a:off x="609600" y="3562350"/>
            <a:ext cx="1790700" cy="538163"/>
            <a:chOff x="384" y="2244"/>
            <a:chExt cx="1128" cy="339"/>
          </a:xfrm>
        </p:grpSpPr>
        <p:sp>
          <p:nvSpPr>
            <p:cNvPr id="8219" name="Text Box 3"/>
            <p:cNvSpPr txBox="1"/>
            <p:nvPr/>
          </p:nvSpPr>
          <p:spPr>
            <a:xfrm>
              <a:off x="384" y="225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c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0" name="Text Box 4"/>
            <p:cNvSpPr txBox="1"/>
            <p:nvPr/>
          </p:nvSpPr>
          <p:spPr>
            <a:xfrm>
              <a:off x="672" y="224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1" name="Text Box 5"/>
            <p:cNvSpPr txBox="1"/>
            <p:nvPr/>
          </p:nvSpPr>
          <p:spPr>
            <a:xfrm>
              <a:off x="960" y="225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b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22" name="Text Box 6"/>
            <p:cNvSpPr txBox="1"/>
            <p:nvPr/>
          </p:nvSpPr>
          <p:spPr>
            <a:xfrm>
              <a:off x="1224" y="225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d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96" name="Group 7"/>
          <p:cNvGrpSpPr/>
          <p:nvPr/>
        </p:nvGrpSpPr>
        <p:grpSpPr>
          <a:xfrm>
            <a:off x="6096000" y="2362200"/>
            <a:ext cx="1790700" cy="1681163"/>
            <a:chOff x="1920" y="1536"/>
            <a:chExt cx="1128" cy="1059"/>
          </a:xfrm>
        </p:grpSpPr>
        <p:grpSp>
          <p:nvGrpSpPr>
            <p:cNvPr id="8211" name="Group 8"/>
            <p:cNvGrpSpPr/>
            <p:nvPr/>
          </p:nvGrpSpPr>
          <p:grpSpPr>
            <a:xfrm>
              <a:off x="1920" y="2256"/>
              <a:ext cx="1128" cy="339"/>
              <a:chOff x="384" y="2244"/>
              <a:chExt cx="1128" cy="339"/>
            </a:xfrm>
          </p:grpSpPr>
          <p:sp>
            <p:nvSpPr>
              <p:cNvPr id="8215" name="Text Box 9"/>
              <p:cNvSpPr txBox="1"/>
              <p:nvPr/>
            </p:nvSpPr>
            <p:spPr>
              <a:xfrm>
                <a:off x="384" y="2256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c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6" name="Text Box 10"/>
              <p:cNvSpPr txBox="1"/>
              <p:nvPr/>
            </p:nvSpPr>
            <p:spPr>
              <a:xfrm>
                <a:off x="672" y="2244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a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7" name="Text Box 11"/>
              <p:cNvSpPr txBox="1"/>
              <p:nvPr/>
            </p:nvSpPr>
            <p:spPr>
              <a:xfrm>
                <a:off x="960" y="2256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b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8" name="Text Box 12"/>
              <p:cNvSpPr txBox="1"/>
              <p:nvPr/>
            </p:nvSpPr>
            <p:spPr>
              <a:xfrm>
                <a:off x="1224" y="2256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d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212" name="Text Box 13"/>
            <p:cNvSpPr txBox="1"/>
            <p:nvPr/>
          </p:nvSpPr>
          <p:spPr>
            <a:xfrm>
              <a:off x="2364" y="153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13" name="Line 14"/>
            <p:cNvSpPr/>
            <p:nvPr/>
          </p:nvSpPr>
          <p:spPr>
            <a:xfrm flipH="1">
              <a:off x="2352" y="1920"/>
              <a:ext cx="96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4" name="Line 15"/>
            <p:cNvSpPr/>
            <p:nvPr/>
          </p:nvSpPr>
          <p:spPr>
            <a:xfrm>
              <a:off x="2544" y="1920"/>
              <a:ext cx="9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197" name="Group 16"/>
          <p:cNvGrpSpPr/>
          <p:nvPr/>
        </p:nvGrpSpPr>
        <p:grpSpPr>
          <a:xfrm>
            <a:off x="3200400" y="2362200"/>
            <a:ext cx="1790700" cy="1681163"/>
            <a:chOff x="1920" y="1536"/>
            <a:chExt cx="1128" cy="1059"/>
          </a:xfrm>
        </p:grpSpPr>
        <p:grpSp>
          <p:nvGrpSpPr>
            <p:cNvPr id="8203" name="Group 17"/>
            <p:cNvGrpSpPr/>
            <p:nvPr/>
          </p:nvGrpSpPr>
          <p:grpSpPr>
            <a:xfrm>
              <a:off x="1920" y="2256"/>
              <a:ext cx="1128" cy="339"/>
              <a:chOff x="384" y="2244"/>
              <a:chExt cx="1128" cy="339"/>
            </a:xfrm>
          </p:grpSpPr>
          <p:sp>
            <p:nvSpPr>
              <p:cNvPr id="8207" name="Text Box 18"/>
              <p:cNvSpPr txBox="1"/>
              <p:nvPr/>
            </p:nvSpPr>
            <p:spPr>
              <a:xfrm>
                <a:off x="384" y="2256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c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8" name="Text Box 19"/>
              <p:cNvSpPr txBox="1"/>
              <p:nvPr/>
            </p:nvSpPr>
            <p:spPr>
              <a:xfrm>
                <a:off x="672" y="2244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a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9" name="Text Box 20"/>
              <p:cNvSpPr txBox="1"/>
              <p:nvPr/>
            </p:nvSpPr>
            <p:spPr>
              <a:xfrm>
                <a:off x="960" y="2256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b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0" name="Text Box 21"/>
              <p:cNvSpPr txBox="1"/>
              <p:nvPr/>
            </p:nvSpPr>
            <p:spPr>
              <a:xfrm>
                <a:off x="1224" y="2256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d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204" name="Text Box 22"/>
            <p:cNvSpPr txBox="1"/>
            <p:nvPr/>
          </p:nvSpPr>
          <p:spPr>
            <a:xfrm>
              <a:off x="2364" y="153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05" name="Line 23"/>
            <p:cNvSpPr/>
            <p:nvPr/>
          </p:nvSpPr>
          <p:spPr>
            <a:xfrm flipH="1">
              <a:off x="2352" y="1920"/>
              <a:ext cx="96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6" name="Line 24"/>
            <p:cNvSpPr/>
            <p:nvPr/>
          </p:nvSpPr>
          <p:spPr>
            <a:xfrm>
              <a:off x="2544" y="1920"/>
              <a:ext cx="9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198" name="Text Box 25"/>
          <p:cNvSpPr txBox="1"/>
          <p:nvPr/>
        </p:nvSpPr>
        <p:spPr>
          <a:xfrm>
            <a:off x="6743700" y="140970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8199" name="Line 26"/>
          <p:cNvSpPr/>
          <p:nvPr/>
        </p:nvSpPr>
        <p:spPr>
          <a:xfrm flipH="1">
            <a:off x="6324600" y="1828800"/>
            <a:ext cx="45720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0" name="Line 27"/>
          <p:cNvSpPr/>
          <p:nvPr/>
        </p:nvSpPr>
        <p:spPr>
          <a:xfrm>
            <a:off x="7086600" y="1752600"/>
            <a:ext cx="53340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1" name="Line 28"/>
          <p:cNvSpPr/>
          <p:nvPr/>
        </p:nvSpPr>
        <p:spPr>
          <a:xfrm>
            <a:off x="6934200" y="1828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2" name="Text Box 29"/>
          <p:cNvSpPr txBox="1"/>
          <p:nvPr/>
        </p:nvSpPr>
        <p:spPr>
          <a:xfrm>
            <a:off x="609600" y="476250"/>
            <a:ext cx="64770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dirty="0"/>
              <a:t>(1)S → </a:t>
            </a:r>
            <a:r>
              <a:rPr lang="en-US" altLang="zh-CN" sz="3600" b="1" dirty="0">
                <a:solidFill>
                  <a:srgbClr val="CC0000"/>
                </a:solidFill>
              </a:rPr>
              <a:t>c</a:t>
            </a:r>
            <a:r>
              <a:rPr lang="en-US" altLang="zh-CN" sz="3600" b="1" dirty="0"/>
              <a:t>A</a:t>
            </a:r>
            <a:r>
              <a:rPr lang="en-US" altLang="zh-CN" sz="3600" b="1" dirty="0">
                <a:solidFill>
                  <a:srgbClr val="CC0000"/>
                </a:solidFill>
              </a:rPr>
              <a:t>d</a:t>
            </a:r>
            <a:r>
              <a:rPr lang="en-US" altLang="zh-CN" sz="3600" b="1" dirty="0"/>
              <a:t>   (2)  A → </a:t>
            </a:r>
            <a:r>
              <a:rPr lang="en-US" altLang="zh-CN" sz="3600" b="1" dirty="0">
                <a:solidFill>
                  <a:srgbClr val="CC0000"/>
                </a:solidFill>
              </a:rPr>
              <a:t>ab  (3)</a:t>
            </a:r>
            <a:r>
              <a:rPr lang="en-US" altLang="zh-CN" sz="3600" b="1" dirty="0"/>
              <a:t>A → </a:t>
            </a:r>
            <a:r>
              <a:rPr lang="en-US" altLang="zh-CN" sz="3600" b="1" dirty="0">
                <a:solidFill>
                  <a:srgbClr val="CC0000"/>
                </a:solidFill>
              </a:rPr>
              <a:t>a</a:t>
            </a:r>
            <a:endParaRPr lang="en-US" altLang="zh-CN" sz="36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例  子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grpSp>
        <p:nvGrpSpPr>
          <p:cNvPr id="38916" name="Group 109"/>
          <p:cNvGrpSpPr/>
          <p:nvPr/>
        </p:nvGrpSpPr>
        <p:grpSpPr>
          <a:xfrm>
            <a:off x="228600" y="990600"/>
            <a:ext cx="8610600" cy="5695950"/>
            <a:chOff x="288" y="624"/>
            <a:chExt cx="5136" cy="3450"/>
          </a:xfrm>
        </p:grpSpPr>
        <p:grpSp>
          <p:nvGrpSpPr>
            <p:cNvPr id="38917" name="Group 11"/>
            <p:cNvGrpSpPr/>
            <p:nvPr/>
          </p:nvGrpSpPr>
          <p:grpSpPr>
            <a:xfrm>
              <a:off x="288" y="1200"/>
              <a:ext cx="5136" cy="283"/>
              <a:chOff x="288" y="1392"/>
              <a:chExt cx="5136" cy="283"/>
            </a:xfrm>
          </p:grpSpPr>
          <p:sp>
            <p:nvSpPr>
              <p:cNvPr id="38984" name="Text Box 5"/>
              <p:cNvSpPr txBox="1"/>
              <p:nvPr/>
            </p:nvSpPr>
            <p:spPr>
              <a:xfrm>
                <a:off x="288" y="1392"/>
                <a:ext cx="528" cy="28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Courier New" panose="02070309020205020404" pitchFamily="49" charset="0"/>
                  </a:rPr>
                  <a:t>1</a:t>
                </a:r>
                <a:endParaRPr lang="en-US" altLang="zh-CN" sz="24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8985" name="Text Box 6"/>
              <p:cNvSpPr txBox="1"/>
              <p:nvPr/>
            </p:nvSpPr>
            <p:spPr>
              <a:xfrm>
                <a:off x="816" y="1392"/>
                <a:ext cx="1152" cy="28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Courier New" panose="02070309020205020404" pitchFamily="49" charset="0"/>
                  </a:rPr>
                  <a:t>#b</a:t>
                </a:r>
                <a:endParaRPr lang="en-US" altLang="zh-CN" sz="24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8986" name="Text Box 7"/>
              <p:cNvSpPr txBox="1"/>
              <p:nvPr/>
            </p:nvSpPr>
            <p:spPr>
              <a:xfrm>
                <a:off x="1968" y="1392"/>
                <a:ext cx="864" cy="28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◄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8987" name="Text Box 8"/>
              <p:cNvSpPr txBox="1"/>
              <p:nvPr/>
            </p:nvSpPr>
            <p:spPr>
              <a:xfrm>
                <a:off x="2832" y="1392"/>
                <a:ext cx="672" cy="28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Courier New" panose="02070309020205020404" pitchFamily="49" charset="0"/>
                  </a:rPr>
                  <a:t>(</a:t>
                </a:r>
                <a:endParaRPr lang="en-US" altLang="zh-CN" sz="24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8988" name="Text Box 9"/>
              <p:cNvSpPr txBox="1"/>
              <p:nvPr/>
            </p:nvSpPr>
            <p:spPr>
              <a:xfrm>
                <a:off x="3504" y="1392"/>
                <a:ext cx="1344" cy="28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Courier New" panose="02070309020205020404" pitchFamily="49" charset="0"/>
                  </a:rPr>
                  <a:t>aa)b#</a:t>
                </a:r>
                <a:endParaRPr lang="en-US" altLang="zh-CN" sz="2400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38989" name="Text Box 10"/>
              <p:cNvSpPr txBox="1"/>
              <p:nvPr/>
            </p:nvSpPr>
            <p:spPr>
              <a:xfrm>
                <a:off x="4848" y="1392"/>
                <a:ext cx="576" cy="28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Courier New" panose="02070309020205020404" pitchFamily="49" charset="0"/>
                  </a:rPr>
                  <a:t>移入</a:t>
                </a:r>
                <a:endParaRPr lang="zh-CN" altLang="en-US" sz="24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38918" name="Text Box 12"/>
            <p:cNvSpPr txBox="1"/>
            <p:nvPr/>
          </p:nvSpPr>
          <p:spPr>
            <a:xfrm>
              <a:off x="288" y="1488"/>
              <a:ext cx="528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2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19" name="Text Box 13"/>
            <p:cNvSpPr txBox="1"/>
            <p:nvPr/>
          </p:nvSpPr>
          <p:spPr>
            <a:xfrm>
              <a:off x="816" y="1488"/>
              <a:ext cx="115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#b(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20" name="Text Box 14"/>
            <p:cNvSpPr txBox="1"/>
            <p:nvPr/>
          </p:nvSpPr>
          <p:spPr>
            <a:xfrm>
              <a:off x="1968" y="1488"/>
              <a:ext cx="86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21" name="Text Box 15"/>
            <p:cNvSpPr txBox="1"/>
            <p:nvPr/>
          </p:nvSpPr>
          <p:spPr>
            <a:xfrm>
              <a:off x="2832" y="1488"/>
              <a:ext cx="67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a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22" name="Text Box 16"/>
            <p:cNvSpPr txBox="1"/>
            <p:nvPr/>
          </p:nvSpPr>
          <p:spPr>
            <a:xfrm>
              <a:off x="3504" y="1488"/>
              <a:ext cx="134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a)b#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23" name="Text Box 17"/>
            <p:cNvSpPr txBox="1"/>
            <p:nvPr/>
          </p:nvSpPr>
          <p:spPr>
            <a:xfrm>
              <a:off x="4848" y="1488"/>
              <a:ext cx="576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移入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24" name="Text Box 48"/>
            <p:cNvSpPr txBox="1"/>
            <p:nvPr/>
          </p:nvSpPr>
          <p:spPr>
            <a:xfrm>
              <a:off x="288" y="1776"/>
              <a:ext cx="528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3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25" name="Text Box 49"/>
            <p:cNvSpPr txBox="1"/>
            <p:nvPr/>
          </p:nvSpPr>
          <p:spPr>
            <a:xfrm>
              <a:off x="816" y="1776"/>
              <a:ext cx="115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#b(a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26" name="Text Box 50"/>
            <p:cNvSpPr txBox="1"/>
            <p:nvPr/>
          </p:nvSpPr>
          <p:spPr>
            <a:xfrm>
              <a:off x="1968" y="1776"/>
              <a:ext cx="86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27" name="Text Box 51"/>
            <p:cNvSpPr txBox="1"/>
            <p:nvPr/>
          </p:nvSpPr>
          <p:spPr>
            <a:xfrm>
              <a:off x="2832" y="1776"/>
              <a:ext cx="67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a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28" name="Text Box 52"/>
            <p:cNvSpPr txBox="1"/>
            <p:nvPr/>
          </p:nvSpPr>
          <p:spPr>
            <a:xfrm>
              <a:off x="3504" y="1776"/>
              <a:ext cx="134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)b#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29" name="Text Box 53"/>
            <p:cNvSpPr txBox="1"/>
            <p:nvPr/>
          </p:nvSpPr>
          <p:spPr>
            <a:xfrm>
              <a:off x="4848" y="1776"/>
              <a:ext cx="576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归约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30" name="Text Box 54"/>
            <p:cNvSpPr txBox="1"/>
            <p:nvPr/>
          </p:nvSpPr>
          <p:spPr>
            <a:xfrm>
              <a:off x="288" y="2064"/>
              <a:ext cx="528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4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31" name="Text Box 55"/>
            <p:cNvSpPr txBox="1"/>
            <p:nvPr/>
          </p:nvSpPr>
          <p:spPr>
            <a:xfrm>
              <a:off x="816" y="2064"/>
              <a:ext cx="115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#b(A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32" name="Text Box 56"/>
            <p:cNvSpPr txBox="1"/>
            <p:nvPr/>
          </p:nvSpPr>
          <p:spPr>
            <a:xfrm>
              <a:off x="1968" y="2064"/>
              <a:ext cx="86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accent2"/>
                  </a:solidFill>
                </a:rPr>
                <a:t>=</a:t>
              </a:r>
              <a:endParaRPr lang="en-US" altLang="zh-CN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38933" name="Text Box 57"/>
            <p:cNvSpPr txBox="1"/>
            <p:nvPr/>
          </p:nvSpPr>
          <p:spPr>
            <a:xfrm>
              <a:off x="2832" y="2064"/>
              <a:ext cx="67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a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34" name="Text Box 58"/>
            <p:cNvSpPr txBox="1"/>
            <p:nvPr/>
          </p:nvSpPr>
          <p:spPr>
            <a:xfrm>
              <a:off x="3504" y="2064"/>
              <a:ext cx="134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)b#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35" name="Text Box 59"/>
            <p:cNvSpPr txBox="1"/>
            <p:nvPr/>
          </p:nvSpPr>
          <p:spPr>
            <a:xfrm>
              <a:off x="4848" y="2064"/>
              <a:ext cx="576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移入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36" name="Text Box 60"/>
            <p:cNvSpPr txBox="1"/>
            <p:nvPr/>
          </p:nvSpPr>
          <p:spPr>
            <a:xfrm>
              <a:off x="288" y="2352"/>
              <a:ext cx="528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5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37" name="Text Box 61"/>
            <p:cNvSpPr txBox="1"/>
            <p:nvPr/>
          </p:nvSpPr>
          <p:spPr>
            <a:xfrm>
              <a:off x="816" y="2352"/>
              <a:ext cx="115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#b(Aa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38" name="Text Box 62"/>
            <p:cNvSpPr txBox="1"/>
            <p:nvPr/>
          </p:nvSpPr>
          <p:spPr>
            <a:xfrm>
              <a:off x="1968" y="2352"/>
              <a:ext cx="86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accent2"/>
                  </a:solidFill>
                </a:rPr>
                <a:t>=</a:t>
              </a:r>
              <a:endParaRPr lang="en-US" altLang="zh-CN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38939" name="Text Box 63"/>
            <p:cNvSpPr txBox="1"/>
            <p:nvPr/>
          </p:nvSpPr>
          <p:spPr>
            <a:xfrm>
              <a:off x="2832" y="2352"/>
              <a:ext cx="67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)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40" name="Text Box 64"/>
            <p:cNvSpPr txBox="1"/>
            <p:nvPr/>
          </p:nvSpPr>
          <p:spPr>
            <a:xfrm>
              <a:off x="3504" y="2352"/>
              <a:ext cx="134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b#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41" name="Text Box 65"/>
            <p:cNvSpPr txBox="1"/>
            <p:nvPr/>
          </p:nvSpPr>
          <p:spPr>
            <a:xfrm>
              <a:off x="4848" y="2352"/>
              <a:ext cx="576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移入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42" name="Text Box 66"/>
            <p:cNvSpPr txBox="1"/>
            <p:nvPr/>
          </p:nvSpPr>
          <p:spPr>
            <a:xfrm>
              <a:off x="288" y="2928"/>
              <a:ext cx="528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7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43" name="Text Box 67"/>
            <p:cNvSpPr txBox="1"/>
            <p:nvPr/>
          </p:nvSpPr>
          <p:spPr>
            <a:xfrm>
              <a:off x="816" y="2928"/>
              <a:ext cx="115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#b(B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44" name="Text Box 68"/>
            <p:cNvSpPr txBox="1"/>
            <p:nvPr/>
          </p:nvSpPr>
          <p:spPr>
            <a:xfrm>
              <a:off x="1968" y="2928"/>
              <a:ext cx="86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45" name="Text Box 69"/>
            <p:cNvSpPr txBox="1"/>
            <p:nvPr/>
          </p:nvSpPr>
          <p:spPr>
            <a:xfrm>
              <a:off x="2832" y="2928"/>
              <a:ext cx="67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b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46" name="Text Box 70"/>
            <p:cNvSpPr txBox="1"/>
            <p:nvPr/>
          </p:nvSpPr>
          <p:spPr>
            <a:xfrm>
              <a:off x="3504" y="2928"/>
              <a:ext cx="134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47" name="Text Box 71"/>
            <p:cNvSpPr txBox="1"/>
            <p:nvPr/>
          </p:nvSpPr>
          <p:spPr>
            <a:xfrm>
              <a:off x="4848" y="2928"/>
              <a:ext cx="576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归约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48" name="Text Box 72"/>
            <p:cNvSpPr txBox="1"/>
            <p:nvPr/>
          </p:nvSpPr>
          <p:spPr>
            <a:xfrm>
              <a:off x="288" y="3216"/>
              <a:ext cx="528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8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49" name="Text Box 73"/>
            <p:cNvSpPr txBox="1"/>
            <p:nvPr/>
          </p:nvSpPr>
          <p:spPr>
            <a:xfrm>
              <a:off x="816" y="3216"/>
              <a:ext cx="115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#bA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50" name="Text Box 74"/>
            <p:cNvSpPr txBox="1"/>
            <p:nvPr/>
          </p:nvSpPr>
          <p:spPr>
            <a:xfrm>
              <a:off x="1968" y="3216"/>
              <a:ext cx="86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accent2"/>
                  </a:solidFill>
                </a:rPr>
                <a:t>=</a:t>
              </a:r>
              <a:endParaRPr lang="en-US" altLang="zh-CN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38951" name="Text Box 75"/>
            <p:cNvSpPr txBox="1"/>
            <p:nvPr/>
          </p:nvSpPr>
          <p:spPr>
            <a:xfrm>
              <a:off x="2832" y="3216"/>
              <a:ext cx="67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b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52" name="Text Box 76"/>
            <p:cNvSpPr txBox="1"/>
            <p:nvPr/>
          </p:nvSpPr>
          <p:spPr>
            <a:xfrm>
              <a:off x="3504" y="3216"/>
              <a:ext cx="134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53" name="Text Box 77"/>
            <p:cNvSpPr txBox="1"/>
            <p:nvPr/>
          </p:nvSpPr>
          <p:spPr>
            <a:xfrm>
              <a:off x="4848" y="3216"/>
              <a:ext cx="576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移入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54" name="Text Box 78"/>
            <p:cNvSpPr txBox="1"/>
            <p:nvPr/>
          </p:nvSpPr>
          <p:spPr>
            <a:xfrm>
              <a:off x="288" y="3504"/>
              <a:ext cx="528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9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55" name="Text Box 79"/>
            <p:cNvSpPr txBox="1"/>
            <p:nvPr/>
          </p:nvSpPr>
          <p:spPr>
            <a:xfrm>
              <a:off x="816" y="3504"/>
              <a:ext cx="115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#bAb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56" name="Text Box 80"/>
            <p:cNvSpPr txBox="1"/>
            <p:nvPr/>
          </p:nvSpPr>
          <p:spPr>
            <a:xfrm>
              <a:off x="1968" y="3504"/>
              <a:ext cx="86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57" name="Text Box 81"/>
            <p:cNvSpPr txBox="1"/>
            <p:nvPr/>
          </p:nvSpPr>
          <p:spPr>
            <a:xfrm>
              <a:off x="2832" y="3504"/>
              <a:ext cx="67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58" name="Text Box 82"/>
            <p:cNvSpPr txBox="1"/>
            <p:nvPr/>
          </p:nvSpPr>
          <p:spPr>
            <a:xfrm>
              <a:off x="3504" y="3504"/>
              <a:ext cx="134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59" name="Text Box 83"/>
            <p:cNvSpPr txBox="1"/>
            <p:nvPr/>
          </p:nvSpPr>
          <p:spPr>
            <a:xfrm>
              <a:off x="4848" y="3504"/>
              <a:ext cx="576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归约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60" name="Text Box 84"/>
            <p:cNvSpPr txBox="1"/>
            <p:nvPr/>
          </p:nvSpPr>
          <p:spPr>
            <a:xfrm>
              <a:off x="288" y="3792"/>
              <a:ext cx="528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10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61" name="Text Box 85"/>
            <p:cNvSpPr txBox="1"/>
            <p:nvPr/>
          </p:nvSpPr>
          <p:spPr>
            <a:xfrm>
              <a:off x="816" y="3792"/>
              <a:ext cx="1152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#S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62" name="Text Box 86"/>
            <p:cNvSpPr txBox="1"/>
            <p:nvPr/>
          </p:nvSpPr>
          <p:spPr>
            <a:xfrm>
              <a:off x="1968" y="3792"/>
              <a:ext cx="864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63" name="Text Box 87"/>
            <p:cNvSpPr txBox="1"/>
            <p:nvPr/>
          </p:nvSpPr>
          <p:spPr>
            <a:xfrm>
              <a:off x="2832" y="3792"/>
              <a:ext cx="672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64" name="Text Box 88"/>
            <p:cNvSpPr txBox="1"/>
            <p:nvPr/>
          </p:nvSpPr>
          <p:spPr>
            <a:xfrm>
              <a:off x="3504" y="3792"/>
              <a:ext cx="1344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65" name="Text Box 89"/>
            <p:cNvSpPr txBox="1"/>
            <p:nvPr/>
          </p:nvSpPr>
          <p:spPr>
            <a:xfrm>
              <a:off x="4848" y="3792"/>
              <a:ext cx="576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接受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66" name="Text Box 90"/>
            <p:cNvSpPr txBox="1"/>
            <p:nvPr/>
          </p:nvSpPr>
          <p:spPr>
            <a:xfrm>
              <a:off x="288" y="912"/>
              <a:ext cx="528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0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67" name="Text Box 91"/>
            <p:cNvSpPr txBox="1"/>
            <p:nvPr/>
          </p:nvSpPr>
          <p:spPr>
            <a:xfrm>
              <a:off x="816" y="912"/>
              <a:ext cx="1152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68" name="Text Box 92"/>
            <p:cNvSpPr txBox="1"/>
            <p:nvPr/>
          </p:nvSpPr>
          <p:spPr>
            <a:xfrm>
              <a:off x="1968" y="912"/>
              <a:ext cx="864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69" name="Text Box 93"/>
            <p:cNvSpPr txBox="1"/>
            <p:nvPr/>
          </p:nvSpPr>
          <p:spPr>
            <a:xfrm>
              <a:off x="2832" y="912"/>
              <a:ext cx="672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b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70" name="Text Box 94"/>
            <p:cNvSpPr txBox="1"/>
            <p:nvPr/>
          </p:nvSpPr>
          <p:spPr>
            <a:xfrm>
              <a:off x="3504" y="912"/>
              <a:ext cx="1344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(aa)b#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71" name="Text Box 95"/>
            <p:cNvSpPr txBox="1"/>
            <p:nvPr/>
          </p:nvSpPr>
          <p:spPr>
            <a:xfrm>
              <a:off x="4848" y="912"/>
              <a:ext cx="576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移入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72" name="Text Box 96"/>
            <p:cNvSpPr txBox="1"/>
            <p:nvPr/>
          </p:nvSpPr>
          <p:spPr>
            <a:xfrm>
              <a:off x="288" y="624"/>
              <a:ext cx="528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步骤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73" name="Text Box 97"/>
            <p:cNvSpPr txBox="1"/>
            <p:nvPr/>
          </p:nvSpPr>
          <p:spPr>
            <a:xfrm>
              <a:off x="816" y="624"/>
              <a:ext cx="115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栈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74" name="Text Box 98"/>
            <p:cNvSpPr txBox="1"/>
            <p:nvPr/>
          </p:nvSpPr>
          <p:spPr>
            <a:xfrm>
              <a:off x="1968" y="624"/>
              <a:ext cx="86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关系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75" name="Text Box 99"/>
            <p:cNvSpPr txBox="1"/>
            <p:nvPr/>
          </p:nvSpPr>
          <p:spPr>
            <a:xfrm>
              <a:off x="2832" y="624"/>
              <a:ext cx="672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Next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76" name="Text Box 100"/>
            <p:cNvSpPr txBox="1"/>
            <p:nvPr/>
          </p:nvSpPr>
          <p:spPr>
            <a:xfrm>
              <a:off x="3504" y="624"/>
              <a:ext cx="1344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余下部分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77" name="Text Box 101"/>
            <p:cNvSpPr txBox="1"/>
            <p:nvPr/>
          </p:nvSpPr>
          <p:spPr>
            <a:xfrm>
              <a:off x="4848" y="624"/>
              <a:ext cx="576" cy="2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动作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78" name="Text Box 103"/>
            <p:cNvSpPr txBox="1"/>
            <p:nvPr/>
          </p:nvSpPr>
          <p:spPr>
            <a:xfrm>
              <a:off x="288" y="2640"/>
              <a:ext cx="528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6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79" name="Text Box 104"/>
            <p:cNvSpPr txBox="1"/>
            <p:nvPr/>
          </p:nvSpPr>
          <p:spPr>
            <a:xfrm>
              <a:off x="816" y="2640"/>
              <a:ext cx="1152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#b(Aa)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80" name="Text Box 105"/>
            <p:cNvSpPr txBox="1"/>
            <p:nvPr/>
          </p:nvSpPr>
          <p:spPr>
            <a:xfrm>
              <a:off x="1968" y="2640"/>
              <a:ext cx="864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►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81" name="Text Box 106"/>
            <p:cNvSpPr txBox="1"/>
            <p:nvPr/>
          </p:nvSpPr>
          <p:spPr>
            <a:xfrm>
              <a:off x="2832" y="2640"/>
              <a:ext cx="672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b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82" name="Text Box 107"/>
            <p:cNvSpPr txBox="1"/>
            <p:nvPr/>
          </p:nvSpPr>
          <p:spPr>
            <a:xfrm>
              <a:off x="3504" y="2640"/>
              <a:ext cx="1344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Courier New" panose="02070309020205020404" pitchFamily="49" charset="0"/>
                </a:rPr>
                <a:t>#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983" name="Text Box 108"/>
            <p:cNvSpPr txBox="1"/>
            <p:nvPr/>
          </p:nvSpPr>
          <p:spPr>
            <a:xfrm>
              <a:off x="4848" y="2640"/>
              <a:ext cx="576" cy="2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Courier New" panose="02070309020205020404" pitchFamily="49" charset="0"/>
                </a:rPr>
                <a:t>归约</a:t>
              </a:r>
              <a:endParaRPr lang="zh-CN" altLang="en-US" sz="2400" b="1" dirty="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简单优先技术的局限性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8077200" cy="4953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600" b="1" dirty="0"/>
              <a:t>简单优先技术只适应于简单优先文法。实际上，一般的程序设计语言的文法都不是简单优先文法。比如四则运算表达式的文法。文法的适用范围小。</a:t>
            </a:r>
            <a:endParaRPr lang="zh-CN" altLang="en-US" sz="2600" b="1" dirty="0"/>
          </a:p>
          <a:p>
            <a:pPr eaLnBrk="1" hangingPunct="1"/>
            <a:r>
              <a:rPr lang="zh-CN" altLang="en-US" sz="2600" b="1" dirty="0"/>
              <a:t>如果使用高阶矩阵，将使得算法的内存需求更加大。</a:t>
            </a:r>
            <a:endParaRPr lang="zh-CN" altLang="en-US" sz="26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246063" y="277813"/>
            <a:ext cx="2530475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E-&gt;E+T|T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T-&gt;T*F|F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F-&gt;(E)|i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0964" name="Text Box 5"/>
          <p:cNvSpPr txBox="1"/>
          <p:nvPr/>
        </p:nvSpPr>
        <p:spPr>
          <a:xfrm>
            <a:off x="246063" y="2297113"/>
            <a:ext cx="3106737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E+T*F</a:t>
            </a:r>
            <a:endParaRPr lang="en-US" altLang="zh-CN" dirty="0"/>
          </a:p>
        </p:txBody>
      </p:sp>
      <p:sp>
        <p:nvSpPr>
          <p:cNvPr id="40965" name="Text Box 7"/>
          <p:cNvSpPr txBox="1"/>
          <p:nvPr/>
        </p:nvSpPr>
        <p:spPr>
          <a:xfrm>
            <a:off x="4129088" y="2573338"/>
            <a:ext cx="38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0966" name="Line 8"/>
          <p:cNvSpPr/>
          <p:nvPr/>
        </p:nvSpPr>
        <p:spPr>
          <a:xfrm flipH="1">
            <a:off x="3443288" y="2954338"/>
            <a:ext cx="762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67" name="Line 9"/>
          <p:cNvSpPr/>
          <p:nvPr/>
        </p:nvSpPr>
        <p:spPr>
          <a:xfrm>
            <a:off x="4281488" y="2954338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68" name="Line 10"/>
          <p:cNvSpPr/>
          <p:nvPr/>
        </p:nvSpPr>
        <p:spPr>
          <a:xfrm>
            <a:off x="4357688" y="2954338"/>
            <a:ext cx="712787" cy="1154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69" name="Text Box 11"/>
          <p:cNvSpPr txBox="1"/>
          <p:nvPr/>
        </p:nvSpPr>
        <p:spPr>
          <a:xfrm>
            <a:off x="3290888" y="3411538"/>
            <a:ext cx="38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E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0970" name="Text Box 13"/>
          <p:cNvSpPr txBox="1"/>
          <p:nvPr/>
        </p:nvSpPr>
        <p:spPr>
          <a:xfrm>
            <a:off x="4129088" y="3411538"/>
            <a:ext cx="38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1" name="Line 18"/>
          <p:cNvSpPr/>
          <p:nvPr/>
        </p:nvSpPr>
        <p:spPr>
          <a:xfrm>
            <a:off x="5070475" y="473392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72" name="Line 19"/>
          <p:cNvSpPr/>
          <p:nvPr/>
        </p:nvSpPr>
        <p:spPr>
          <a:xfrm flipH="1">
            <a:off x="4167188" y="4702175"/>
            <a:ext cx="838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73" name="Line 20"/>
          <p:cNvSpPr/>
          <p:nvPr/>
        </p:nvSpPr>
        <p:spPr>
          <a:xfrm>
            <a:off x="5195888" y="4706938"/>
            <a:ext cx="914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74" name="Text Box 21"/>
          <p:cNvSpPr txBox="1"/>
          <p:nvPr/>
        </p:nvSpPr>
        <p:spPr>
          <a:xfrm>
            <a:off x="3938588" y="5419725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T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0975" name="Text Box 22"/>
          <p:cNvSpPr txBox="1"/>
          <p:nvPr/>
        </p:nvSpPr>
        <p:spPr>
          <a:xfrm>
            <a:off x="4826000" y="5445125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×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6" name="Text Box 23"/>
          <p:cNvSpPr txBox="1"/>
          <p:nvPr/>
        </p:nvSpPr>
        <p:spPr>
          <a:xfrm>
            <a:off x="5919788" y="5419725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F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0977" name="Text Box 32"/>
          <p:cNvSpPr txBox="1"/>
          <p:nvPr/>
        </p:nvSpPr>
        <p:spPr>
          <a:xfrm>
            <a:off x="4814888" y="4183063"/>
            <a:ext cx="38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T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12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>
                <a:ea typeface="黑体" panose="02010609060101010101" pitchFamily="2" charset="-122"/>
              </a:rPr>
              <a:t>5.3</a:t>
            </a:r>
            <a:r>
              <a:rPr lang="en-US" altLang="zh-CN" dirty="0">
                <a:ea typeface="黑体" panose="02010609060101010101" pitchFamily="2" charset="-122"/>
              </a:rPr>
              <a:t>  </a:t>
            </a:r>
            <a:r>
              <a:rPr lang="zh-CN" altLang="en-US" dirty="0">
                <a:ea typeface="黑体" panose="02010609060101010101" pitchFamily="2" charset="-122"/>
              </a:rPr>
              <a:t>算符优先分析法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简单优先技术对符号表中的所有符号之间建立优先关系。但是，有些情况下，不需要对所有两个符号之间建立优先关系。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算符优先分析技术只在终结符号之间建立优先关系。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257925"/>
            <a:ext cx="2133600" cy="457200"/>
          </a:xfrm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43011" name="Rectangle 4"/>
          <p:cNvSpPr/>
          <p:nvPr/>
        </p:nvSpPr>
        <p:spPr>
          <a:xfrm>
            <a:off x="733425" y="623252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3012" name="Rectangle 5"/>
          <p:cNvSpPr/>
          <p:nvPr/>
        </p:nvSpPr>
        <p:spPr>
          <a:xfrm>
            <a:off x="3171825" y="623252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3013" name="Rectangle 7"/>
          <p:cNvSpPr/>
          <p:nvPr/>
        </p:nvSpPr>
        <p:spPr>
          <a:xfrm>
            <a:off x="733425" y="623252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3014" name="Rectangle 13"/>
          <p:cNvSpPr/>
          <p:nvPr/>
        </p:nvSpPr>
        <p:spPr>
          <a:xfrm>
            <a:off x="428625" y="1752600"/>
            <a:ext cx="8382000" cy="472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这种方法是效仿算术式的四则运算而建立起来的。对于算术表达式，只需要按照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运算符</a:t>
            </a:r>
            <a:r>
              <a:rPr lang="zh-CN" altLang="en-US" sz="3200" b="1" dirty="0">
                <a:latin typeface="Times New Roman" panose="02020603050405020304" pitchFamily="18" charset="0"/>
              </a:rPr>
              <a:t>之间的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优先关系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，就可以确定运算的顺序。不需要考虑操作数就可以对表达式进行分析。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buClrTx/>
              <a:buSzTx/>
              <a:buFontTx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 例如：</a:t>
            </a:r>
            <a:r>
              <a:rPr lang="en-US" altLang="zh-CN" sz="3200" b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3200" b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，只需要知道*的优先级高于</a:t>
            </a:r>
            <a:r>
              <a:rPr lang="en-US" altLang="zh-CN" sz="3200" b="1" dirty="0">
                <a:latin typeface="Times New Roman" panose="02020603050405020304" pitchFamily="18" charset="0"/>
              </a:rPr>
              <a:t>+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，就可以知道</a:t>
            </a:r>
            <a:r>
              <a:rPr lang="en-US" altLang="zh-CN" sz="3200" b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3200" b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是句柄。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buClrTx/>
              <a:buSzTx/>
              <a:buFontTx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 刚开始是对表达式文法进行分析，但是目前已不限于此。在一般的文法中，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终结符号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的地位相当于运算符号。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43015" name="Rectangle 15"/>
          <p:cNvSpPr>
            <a:spLocks noGrp="1"/>
          </p:cNvSpPr>
          <p:nvPr>
            <p:ph type="title"/>
          </p:nvPr>
        </p:nvSpPr>
        <p:spPr/>
        <p:txBody>
          <a:bodyPr vert="horz" wrap="none" lIns="91440" tIns="45720" rIns="91440" bIns="45720" anchor="ctr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算符优先分析法的基本思想</a:t>
            </a: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spli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0" y="1828800"/>
            <a:ext cx="5181600" cy="4038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100" b="1" dirty="0">
                <a:latin typeface="宋体" panose="02010600030101010101" pitchFamily="2" charset="-122"/>
              </a:rPr>
              <a:t>人为确定：</a:t>
            </a:r>
            <a:endParaRPr lang="zh-CN" altLang="en-US" sz="21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100" b="1" dirty="0">
                <a:latin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</a:rPr>
              <a:t>0</a:t>
            </a:r>
            <a:r>
              <a:rPr lang="zh-CN" altLang="en-US" sz="2100" b="1" dirty="0">
                <a:latin typeface="宋体" panose="02010600030101010101" pitchFamily="2" charset="-122"/>
              </a:rPr>
              <a:t>）</a:t>
            </a:r>
            <a:r>
              <a:rPr lang="en-US" altLang="zh-CN" sz="2100" b="1" dirty="0">
                <a:latin typeface="宋体" panose="02010600030101010101" pitchFamily="2" charset="-122"/>
              </a:rPr>
              <a:t>i</a:t>
            </a:r>
            <a:r>
              <a:rPr lang="zh-CN" altLang="en-US" sz="2100" b="1" dirty="0">
                <a:latin typeface="宋体" panose="02010600030101010101" pitchFamily="2" charset="-122"/>
              </a:rPr>
              <a:t>的优先级最高</a:t>
            </a:r>
            <a:endParaRPr lang="zh-CN" altLang="en-US" sz="21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100" b="1" dirty="0">
                <a:latin typeface="宋体" panose="02010600030101010101" pitchFamily="2" charset="-12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</a:rPr>
              <a:t>1</a:t>
            </a:r>
            <a:r>
              <a:rPr lang="zh-CN" altLang="en-US" sz="2100" b="1" dirty="0">
                <a:latin typeface="宋体" panose="02010600030101010101" pitchFamily="2" charset="-122"/>
              </a:rPr>
              <a:t>）</a:t>
            </a: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优先级仅次于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，右结合</a:t>
            </a:r>
            <a:endParaRPr lang="zh-CN" altLang="en-US" sz="21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）*和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优先级次之，左结合</a:t>
            </a:r>
            <a:endParaRPr lang="zh-CN" altLang="en-US" sz="21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优先级最低，左结合</a:t>
            </a:r>
            <a:endParaRPr lang="zh-CN" altLang="en-US" sz="21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）括号</a:t>
            </a:r>
            <a:r>
              <a:rPr lang="zh-CN" altLang="en-US" sz="2100" b="1" dirty="0">
                <a:latin typeface="Comic Sans MS" panose="030F0702030302020204" pitchFamily="66" charset="0"/>
                <a:sym typeface="Symbol" panose="05050102010706020507" pitchFamily="18" charset="2"/>
              </a:rPr>
              <a:t>‘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100" b="1" dirty="0">
                <a:latin typeface="Comic Sans MS" panose="030F0702030302020204" pitchFamily="66" charset="0"/>
                <a:sym typeface="Symbol" panose="05050102010706020507" pitchFamily="18" charset="2"/>
              </a:rPr>
              <a:t>’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100" b="1" dirty="0">
                <a:latin typeface="Comic Sans MS" panose="030F0702030302020204" pitchFamily="66" charset="0"/>
                <a:sym typeface="Symbol" panose="05050102010706020507" pitchFamily="18" charset="2"/>
              </a:rPr>
              <a:t>‘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100" b="1" dirty="0">
                <a:latin typeface="Comic Sans MS" panose="030F0702030302020204" pitchFamily="66" charset="0"/>
                <a:sym typeface="Symbol" panose="05050102010706020507" pitchFamily="18" charset="2"/>
              </a:rPr>
              <a:t>’</a:t>
            </a: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的优先级大于括号外的运算符，小于括号内的运算符，左括号的优先性大于右括号</a:t>
            </a:r>
            <a:endParaRPr lang="zh-CN" altLang="en-US" sz="21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100" b="1" dirty="0">
                <a:latin typeface="宋体" panose="02010600030101010101" pitchFamily="2" charset="-122"/>
                <a:sym typeface="Symbol" panose="05050102010706020507" pitchFamily="18" charset="2"/>
              </a:rPr>
              <a:t>#</a:t>
            </a:r>
            <a:r>
              <a:rPr lang="zh-CN" altLang="en-US" sz="2100" b="1" dirty="0">
                <a:latin typeface="宋体" panose="02010600030101010101" pitchFamily="2" charset="-122"/>
                <a:sym typeface="Symbol" panose="05050102010706020507" pitchFamily="18" charset="2"/>
              </a:rPr>
              <a:t>的优先性低于与其相邻的运算符</a:t>
            </a:r>
            <a:endParaRPr lang="zh-CN" altLang="en-US" sz="21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35" name="Text Box 4"/>
          <p:cNvSpPr txBox="1"/>
          <p:nvPr/>
        </p:nvSpPr>
        <p:spPr>
          <a:xfrm>
            <a:off x="0" y="83820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文法</a:t>
            </a:r>
            <a:r>
              <a:rPr lang="en-US" altLang="zh-CN" sz="3200" b="1" dirty="0">
                <a:latin typeface="Times New Roman" panose="02020603050405020304" pitchFamily="18" charset="0"/>
              </a:rPr>
              <a:t>G[E]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E→E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</a:rPr>
              <a:t>E | E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3200" b="1" dirty="0">
                <a:latin typeface="Times New Roman" panose="02020603050405020304" pitchFamily="18" charset="0"/>
              </a:rPr>
              <a:t>E | E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3200" b="1" dirty="0">
                <a:latin typeface="Times New Roman" panose="02020603050405020304" pitchFamily="18" charset="0"/>
              </a:rPr>
              <a:t>E | E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3200" b="1" dirty="0">
                <a:latin typeface="Times New Roman" panose="02020603050405020304" pitchFamily="18" charset="0"/>
              </a:rPr>
              <a:t>E | E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E |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36" name="Object 5"/>
          <p:cNvGraphicFramePr>
            <a:graphicFrameLocks noChangeAspect="1"/>
          </p:cNvGraphicFramePr>
          <p:nvPr/>
        </p:nvGraphicFramePr>
        <p:xfrm>
          <a:off x="5181600" y="2133600"/>
          <a:ext cx="3810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629910" imgH="5180330" progId="Word.Document.8">
                  <p:embed/>
                </p:oleObj>
              </mc:Choice>
              <mc:Fallback>
                <p:oleObj name="" r:id="rId1" imgW="5629910" imgH="518033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81600" y="2133600"/>
                        <a:ext cx="3810000" cy="35052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6"/>
          <p:cNvSpPr txBox="1"/>
          <p:nvPr/>
        </p:nvSpPr>
        <p:spPr>
          <a:xfrm>
            <a:off x="6096000" y="56388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行楷" pitchFamily="2" charset="-122"/>
              </a:rPr>
              <a:t>算符优先关系表</a:t>
            </a:r>
            <a:endParaRPr lang="zh-CN" altLang="en-US" sz="2400" dirty="0">
              <a:latin typeface="Times New Roman" panose="02020603050405020304" pitchFamily="18" charset="0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算符文法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572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ea typeface="黑体" panose="02010609060101010101" pitchFamily="2" charset="-122"/>
              </a:rPr>
              <a:t>定义</a:t>
            </a:r>
            <a:r>
              <a:rPr lang="zh-CN" altLang="en-US" b="1" dirty="0"/>
              <a:t>：如果文法中没有形状如</a:t>
            </a:r>
            <a:endParaRPr lang="zh-CN" altLang="en-US" b="1" dirty="0"/>
          </a:p>
          <a:p>
            <a:pPr algn="ctr" eaLnBrk="1" hangingPunct="1">
              <a:buNone/>
            </a:pPr>
            <a:r>
              <a:rPr lang="en-US" altLang="zh-CN" b="1" dirty="0"/>
              <a:t>A::=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>
                <a:solidFill>
                  <a:srgbClr val="FF0000"/>
                </a:solidFill>
              </a:rPr>
              <a:t>BC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endParaRPr lang="en-US" altLang="zh-CN" b="1" dirty="0"/>
          </a:p>
          <a:p>
            <a:pPr eaLnBrk="1" hangingPunct="1">
              <a:buNone/>
            </a:pPr>
            <a:r>
              <a:rPr lang="zh-CN" altLang="en-US" b="1" dirty="0"/>
              <a:t>的规则，其中</a:t>
            </a:r>
            <a:r>
              <a:rPr lang="en-US" altLang="zh-CN" b="1" dirty="0"/>
              <a:t>B</a:t>
            </a:r>
            <a:r>
              <a:rPr lang="zh-CN" altLang="en-US" b="1" dirty="0"/>
              <a:t>和</a:t>
            </a:r>
            <a:r>
              <a:rPr lang="en-US" altLang="zh-CN" b="1" dirty="0"/>
              <a:t>C</a:t>
            </a:r>
            <a:r>
              <a:rPr lang="zh-CN" altLang="en-US" b="1" dirty="0"/>
              <a:t>都是非终结符，则该文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法称为算符文法（</a:t>
            </a:r>
            <a:r>
              <a:rPr lang="en-US" altLang="zh-CN" b="1" dirty="0"/>
              <a:t>OG</a:t>
            </a:r>
            <a:r>
              <a:rPr lang="zh-CN" altLang="en-US" b="1" dirty="0"/>
              <a:t>）。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3661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算符文法的性质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性质</a:t>
            </a:r>
            <a:r>
              <a:rPr lang="en-US" altLang="zh-CN" b="1" dirty="0"/>
              <a:t>1</a:t>
            </a:r>
            <a:r>
              <a:rPr lang="zh-CN" altLang="en-US" b="1" dirty="0"/>
              <a:t>：对于算符文法，不存在包含有</a:t>
            </a:r>
            <a:r>
              <a:rPr lang="zh-CN" altLang="en-US" b="1" dirty="0">
                <a:solidFill>
                  <a:srgbClr val="FF0000"/>
                </a:solidFill>
              </a:rPr>
              <a:t>相邻</a:t>
            </a:r>
            <a:r>
              <a:rPr lang="zh-CN" altLang="en-US" b="1" dirty="0"/>
              <a:t>两个非终结符号的句型。</a:t>
            </a:r>
            <a:endParaRPr lang="zh-CN" altLang="en-US" b="1" dirty="0"/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性质</a:t>
            </a:r>
            <a:r>
              <a:rPr lang="en-US" altLang="zh-CN" b="1" dirty="0"/>
              <a:t>2</a:t>
            </a:r>
            <a:r>
              <a:rPr lang="zh-CN" altLang="en-US" b="1" dirty="0"/>
              <a:t>：如果</a:t>
            </a:r>
            <a:r>
              <a:rPr lang="en-US" altLang="zh-CN" b="1" dirty="0"/>
              <a:t>bA</a:t>
            </a:r>
            <a:r>
              <a:rPr lang="zh-CN" altLang="en-US" b="1" dirty="0"/>
              <a:t>出现在句型中，其中</a:t>
            </a:r>
            <a:r>
              <a:rPr lang="en-US" altLang="zh-CN" b="1" dirty="0"/>
              <a:t>b</a:t>
            </a:r>
            <a:r>
              <a:rPr lang="zh-CN" altLang="en-US" b="1" dirty="0"/>
              <a:t>为终结符号，</a:t>
            </a:r>
            <a:r>
              <a:rPr lang="en-US" altLang="zh-CN" b="1" dirty="0"/>
              <a:t>A</a:t>
            </a:r>
            <a:r>
              <a:rPr lang="zh-CN" altLang="en-US" b="1" dirty="0"/>
              <a:t>为非终结符号，那么包含</a:t>
            </a:r>
            <a:r>
              <a:rPr lang="en-US" altLang="zh-CN" b="1" dirty="0"/>
              <a:t>b</a:t>
            </a:r>
            <a:r>
              <a:rPr lang="zh-CN" altLang="en-US" b="1" dirty="0"/>
              <a:t>的短语也必然包含</a:t>
            </a:r>
            <a:r>
              <a:rPr lang="en-US" altLang="zh-CN" b="1" dirty="0"/>
              <a:t>A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性质</a:t>
            </a:r>
            <a:r>
              <a:rPr lang="en-US" altLang="zh-CN" b="1" dirty="0"/>
              <a:t>3</a:t>
            </a:r>
            <a:r>
              <a:rPr lang="zh-CN" altLang="en-US" b="1" dirty="0"/>
              <a:t>：如果</a:t>
            </a:r>
            <a:r>
              <a:rPr lang="en-US" altLang="zh-CN" b="1" dirty="0"/>
              <a:t>Ab</a:t>
            </a:r>
            <a:r>
              <a:rPr lang="zh-CN" altLang="en-US" b="1" dirty="0"/>
              <a:t>出现在句型中，其中</a:t>
            </a:r>
            <a:r>
              <a:rPr lang="en-US" altLang="zh-CN" b="1" dirty="0"/>
              <a:t>b</a:t>
            </a:r>
            <a:r>
              <a:rPr lang="zh-CN" altLang="en-US" b="1" dirty="0"/>
              <a:t>为终结符号，</a:t>
            </a:r>
            <a:r>
              <a:rPr lang="en-US" altLang="zh-CN" b="1" dirty="0"/>
              <a:t>A</a:t>
            </a:r>
            <a:r>
              <a:rPr lang="zh-CN" altLang="en-US" b="1" dirty="0"/>
              <a:t>为非终结符号，那么包含</a:t>
            </a:r>
            <a:r>
              <a:rPr lang="en-US" altLang="zh-CN" b="1" dirty="0"/>
              <a:t>b</a:t>
            </a:r>
            <a:r>
              <a:rPr lang="zh-CN" altLang="en-US" b="1" dirty="0"/>
              <a:t>的短语也必然包含</a:t>
            </a:r>
            <a:r>
              <a:rPr lang="en-US" altLang="zh-CN" b="1" dirty="0"/>
              <a:t>A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性质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的证明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4864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600" b="1" dirty="0"/>
              <a:t>证明：用归纳法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/>
              <a:t>设</a:t>
            </a:r>
            <a:r>
              <a:rPr lang="en-US" altLang="zh-CN" sz="2600" b="1" dirty="0"/>
              <a:t>r</a:t>
            </a:r>
            <a:r>
              <a:rPr lang="zh-CN" altLang="en-US" sz="2600" b="1" dirty="0"/>
              <a:t>是句型，</a:t>
            </a:r>
            <a:r>
              <a:rPr lang="en-US" altLang="zh-CN" sz="2600" b="1" dirty="0"/>
              <a:t>S=&gt;*r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b="1" dirty="0"/>
              <a:t>S=W</a:t>
            </a:r>
            <a:r>
              <a:rPr lang="en-US" altLang="zh-CN" sz="2600" b="1" baseline="-25000" dirty="0"/>
              <a:t>0</a:t>
            </a:r>
            <a:r>
              <a:rPr lang="en-US" altLang="zh-CN" sz="2600" b="1" dirty="0"/>
              <a:t>=&gt;W</a:t>
            </a:r>
            <a:r>
              <a:rPr lang="en-US" altLang="zh-CN" sz="2600" b="1" baseline="-25000" dirty="0"/>
              <a:t>1</a:t>
            </a:r>
            <a:r>
              <a:rPr lang="en-US" altLang="zh-CN" sz="2600" b="1" dirty="0"/>
              <a:t>=&gt;….=&gt;W</a:t>
            </a:r>
            <a:r>
              <a:rPr lang="en-US" altLang="zh-CN" sz="2600" b="1" baseline="-25000" dirty="0"/>
              <a:t>n-1</a:t>
            </a:r>
            <a:r>
              <a:rPr lang="en-US" altLang="zh-CN" sz="2600" b="1" dirty="0"/>
              <a:t>=&gt;W</a:t>
            </a:r>
            <a:r>
              <a:rPr lang="en-US" altLang="zh-CN" sz="2600" b="1" baseline="-25000" dirty="0"/>
              <a:t>n</a:t>
            </a:r>
            <a:r>
              <a:rPr lang="en-US" altLang="zh-CN" sz="2600" b="1" dirty="0"/>
              <a:t>=r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/>
              <a:t>推导长度为</a:t>
            </a:r>
            <a:r>
              <a:rPr lang="en-US" altLang="zh-CN" sz="2600" b="1" dirty="0"/>
              <a:t>n</a:t>
            </a:r>
            <a:r>
              <a:rPr lang="zh-CN" altLang="en-US" sz="2600" b="1" dirty="0"/>
              <a:t>，归纳起点</a:t>
            </a:r>
            <a:r>
              <a:rPr lang="en-US" altLang="zh-CN" sz="2600" b="1" dirty="0"/>
              <a:t>n=1</a:t>
            </a:r>
            <a:r>
              <a:rPr lang="zh-CN" altLang="en-US" sz="2600" b="1" dirty="0"/>
              <a:t>时，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b="1" dirty="0"/>
              <a:t>S=&gt;W=r </a:t>
            </a:r>
            <a:r>
              <a:rPr lang="zh-CN" altLang="en-US" sz="2600" b="1" dirty="0"/>
              <a:t>即</a:t>
            </a:r>
            <a:r>
              <a:rPr lang="en-US" altLang="zh-CN" sz="2600" b="1" dirty="0"/>
              <a:t>S=&gt;r,</a:t>
            </a:r>
            <a:r>
              <a:rPr lang="zh-CN" altLang="en-US" sz="2600" b="1" dirty="0"/>
              <a:t>而由算法文法的定义，文法的产生式中无相邻的非终结符，显然满足定理。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/>
              <a:t>假设</a:t>
            </a:r>
            <a:r>
              <a:rPr lang="en-US" altLang="zh-CN" sz="2600" b="1" dirty="0"/>
              <a:t>n&gt;1,W</a:t>
            </a:r>
            <a:r>
              <a:rPr lang="en-US" altLang="zh-CN" sz="2600" b="1" baseline="-25000" dirty="0"/>
              <a:t>n-1</a:t>
            </a:r>
            <a:r>
              <a:rPr lang="zh-CN" altLang="en-US" sz="2600" b="1" dirty="0"/>
              <a:t>满足定理。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/>
              <a:t>若</a:t>
            </a:r>
            <a:r>
              <a:rPr lang="en-US" altLang="zh-CN" sz="2600" b="1" dirty="0"/>
              <a:t>W</a:t>
            </a:r>
            <a:r>
              <a:rPr lang="en-US" altLang="zh-CN" sz="2600" b="1" baseline="-25000" dirty="0"/>
              <a:t>n-1</a:t>
            </a:r>
            <a:r>
              <a:rPr lang="en-US" altLang="zh-CN" sz="2600" b="1" dirty="0"/>
              <a:t>=aAy,A</a:t>
            </a:r>
            <a:r>
              <a:rPr lang="zh-CN" altLang="en-US" sz="2600" b="1" dirty="0"/>
              <a:t>为非终结符。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/>
              <a:t>由假设可知，</a:t>
            </a:r>
            <a:r>
              <a:rPr lang="en-US" altLang="zh-CN" sz="2600" b="1" dirty="0"/>
              <a:t>a</a:t>
            </a:r>
            <a:r>
              <a:rPr lang="zh-CN" altLang="en-US" sz="2600" b="1" dirty="0"/>
              <a:t>的尾符号和</a:t>
            </a:r>
            <a:r>
              <a:rPr lang="en-US" altLang="zh-CN" sz="2600" b="1" dirty="0"/>
              <a:t>y</a:t>
            </a:r>
            <a:r>
              <a:rPr lang="zh-CN" altLang="en-US" sz="2600" b="1" dirty="0"/>
              <a:t>的首符号都不可能是非终结符，否则与假设矛盾。又若</a:t>
            </a:r>
            <a:r>
              <a:rPr lang="en-US" altLang="zh-CN" sz="2600" b="1" dirty="0"/>
              <a:t>A-&gt;x</a:t>
            </a:r>
            <a:r>
              <a:rPr lang="zh-CN" altLang="en-US" sz="2600" b="1" dirty="0"/>
              <a:t>是文法的产生式，则有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b="1" dirty="0"/>
              <a:t>W</a:t>
            </a:r>
            <a:r>
              <a:rPr lang="en-US" altLang="zh-CN" sz="2600" b="1" baseline="-25000" dirty="0"/>
              <a:t>n-1</a:t>
            </a:r>
            <a:r>
              <a:rPr lang="en-US" altLang="zh-CN" sz="2600" b="1" dirty="0"/>
              <a:t>=&gt;W</a:t>
            </a:r>
            <a:r>
              <a:rPr lang="en-US" altLang="zh-CN" sz="2600" b="1" baseline="-25000" dirty="0"/>
              <a:t>n</a:t>
            </a:r>
            <a:r>
              <a:rPr lang="en-US" altLang="zh-CN" sz="2600" b="1" dirty="0"/>
              <a:t>=axy=r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/>
              <a:t>而</a:t>
            </a:r>
            <a:r>
              <a:rPr lang="en-US" altLang="zh-CN" sz="2600" b="1" dirty="0"/>
              <a:t>A-&gt;x</a:t>
            </a:r>
            <a:r>
              <a:rPr lang="zh-CN" altLang="en-US" sz="2600" b="1" dirty="0"/>
              <a:t>是文法的原产生式不含两个相邻的非终结符，所以</a:t>
            </a:r>
            <a:r>
              <a:rPr lang="en-US" altLang="zh-CN" sz="2600" b="1" dirty="0"/>
              <a:t>aAy</a:t>
            </a:r>
            <a:r>
              <a:rPr lang="zh-CN" altLang="en-US" sz="2600" b="1" dirty="0"/>
              <a:t>也不含两个相邻的非终结符。满足定理。</a:t>
            </a:r>
            <a:endParaRPr lang="zh-CN" altLang="en-US" sz="26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性质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的证明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25780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用反证法。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因为由算符文法的性质</a:t>
            </a:r>
            <a:r>
              <a:rPr lang="en-US" altLang="zh-CN" b="1" dirty="0"/>
              <a:t>1</a:t>
            </a:r>
            <a:r>
              <a:rPr lang="zh-CN" altLang="en-US" b="1" dirty="0"/>
              <a:t>知可有：</a:t>
            </a:r>
            <a:endParaRPr lang="zh-CN" altLang="en-US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S=&gt;r=xbAy</a:t>
            </a:r>
            <a:endParaRPr lang="en-US" altLang="zh-CN" b="1" dirty="0"/>
          </a:p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若存在</a:t>
            </a:r>
            <a:r>
              <a:rPr lang="en-US" altLang="zh-CN" b="1" dirty="0"/>
              <a:t>B=&gt;xb,</a:t>
            </a:r>
            <a:r>
              <a:rPr lang="zh-CN" altLang="en-US" b="1" dirty="0"/>
              <a:t>这时</a:t>
            </a:r>
            <a:r>
              <a:rPr lang="en-US" altLang="zh-CN" b="1" dirty="0"/>
              <a:t>b</a:t>
            </a:r>
            <a:r>
              <a:rPr lang="zh-CN" altLang="en-US" b="1" dirty="0"/>
              <a:t>和</a:t>
            </a:r>
            <a:r>
              <a:rPr lang="en-US" altLang="zh-CN" b="1" dirty="0"/>
              <a:t>A</a:t>
            </a:r>
            <a:r>
              <a:rPr lang="zh-CN" altLang="en-US" b="1" dirty="0"/>
              <a:t>不同时归约，则必有</a:t>
            </a:r>
            <a:r>
              <a:rPr lang="en-US" altLang="zh-CN" b="1" dirty="0"/>
              <a:t>S=&gt;BAy,</a:t>
            </a:r>
            <a:r>
              <a:rPr lang="zh-CN" altLang="en-US" b="1" dirty="0"/>
              <a:t>这样在句型</a:t>
            </a:r>
            <a:r>
              <a:rPr lang="en-US" altLang="zh-CN" b="1" dirty="0"/>
              <a:t>BAy</a:t>
            </a:r>
            <a:r>
              <a:rPr lang="zh-CN" altLang="en-US" b="1" dirty="0"/>
              <a:t>中，存在相邻的非终结符</a:t>
            </a:r>
            <a:r>
              <a:rPr lang="en-US" altLang="zh-CN" b="1" dirty="0"/>
              <a:t>B</a:t>
            </a:r>
            <a:r>
              <a:rPr lang="zh-CN" altLang="en-US" b="1" dirty="0"/>
              <a:t>和</a:t>
            </a:r>
            <a:r>
              <a:rPr lang="en-US" altLang="zh-CN" b="1" dirty="0"/>
              <a:t>A</a:t>
            </a:r>
            <a:r>
              <a:rPr lang="zh-CN" altLang="en-US" b="1" dirty="0"/>
              <a:t>，所以与性质</a:t>
            </a:r>
            <a:r>
              <a:rPr lang="en-US" altLang="zh-CN" b="1" dirty="0"/>
              <a:t>1</a:t>
            </a:r>
            <a:r>
              <a:rPr lang="zh-CN" altLang="en-US" b="1" dirty="0"/>
              <a:t>矛盾。</a:t>
            </a:r>
            <a:endParaRPr lang="zh-CN" altLang="en-US" sz="3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15695" y="271589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89175" y="342900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9219" name="Text Box 2"/>
          <p:cNvSpPr txBox="1"/>
          <p:nvPr/>
        </p:nvSpPr>
        <p:spPr>
          <a:xfrm>
            <a:off x="457200" y="304800"/>
            <a:ext cx="800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句型分析的问题 ：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9220" name="Text Box 3"/>
          <p:cNvSpPr txBox="1"/>
          <p:nvPr/>
        </p:nvSpPr>
        <p:spPr>
          <a:xfrm>
            <a:off x="381000" y="914400"/>
            <a:ext cx="8229600" cy="4264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Wingdings 2" pitchFamily="18" charset="2"/>
              <a:buNone/>
            </a:pPr>
            <a:endParaRPr lang="en-US" altLang="zh-CN" sz="3200" dirty="0">
              <a:latin typeface="Times New Roman" panose="02020603050405020304" pitchFamily="18" charset="0"/>
              <a:sym typeface="Wingdings 2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 typeface="Wingdings 2" pitchFamily="18" charset="2"/>
              <a:buChar char="¹"/>
            </a:pPr>
            <a:r>
              <a:rPr lang="en-US" altLang="zh-CN" sz="4400" b="1" dirty="0">
                <a:latin typeface="Times New Roman" panose="02020603050405020304" pitchFamily="18" charset="0"/>
              </a:rPr>
              <a:t> </a:t>
            </a:r>
            <a:r>
              <a:rPr lang="zh-CN" altLang="en-US" sz="4400" b="1" dirty="0">
                <a:latin typeface="Times New Roman" panose="02020603050405020304" pitchFamily="18" charset="0"/>
              </a:rPr>
              <a:t>自底而上的分析中，如何确定可归约串呢？</a:t>
            </a:r>
            <a:endParaRPr lang="zh-CN" altLang="en-US" sz="4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4400" b="1" dirty="0">
                <a:latin typeface="Times New Roman" panose="02020603050405020304" pitchFamily="18" charset="0"/>
              </a:rPr>
              <a:t>    方法：寻找句柄。</a:t>
            </a:r>
            <a:endParaRPr lang="zh-CN" altLang="en-US" sz="4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 typeface="Wingdings 2" pitchFamily="18" charset="2"/>
              <a:buNone/>
            </a:pPr>
            <a:r>
              <a:rPr lang="zh-CN" altLang="en-US" sz="4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/>
              <a:t>（句柄是可归约串的称呼</a:t>
            </a:r>
            <a:r>
              <a:rPr lang="zh-CN" altLang="en-US" sz="1800" b="1" dirty="0"/>
              <a:t>）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算符优先关系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600" b="1" dirty="0">
                <a:ea typeface="黑体" panose="02010609060101010101" pitchFamily="2" charset="-122"/>
              </a:rPr>
              <a:t>定义：</a:t>
            </a:r>
            <a:r>
              <a:rPr lang="zh-CN" altLang="en-US" sz="2600" b="1" dirty="0"/>
              <a:t>设文法</a:t>
            </a:r>
            <a:r>
              <a:rPr lang="en-US" altLang="zh-CN" sz="2600" b="1" dirty="0"/>
              <a:t>G</a:t>
            </a:r>
            <a:r>
              <a:rPr lang="zh-CN" altLang="en-US" sz="2600" b="1" dirty="0"/>
              <a:t>是一个不含空串的算符文法，</a:t>
            </a:r>
            <a:r>
              <a:rPr lang="en-US" altLang="zh-CN" sz="2600" b="1" dirty="0"/>
              <a:t>a</a:t>
            </a:r>
            <a:r>
              <a:rPr lang="zh-CN" altLang="en-US" sz="2600" b="1" dirty="0"/>
              <a:t>和</a:t>
            </a:r>
            <a:r>
              <a:rPr lang="en-US" altLang="zh-CN" sz="2600" b="1" dirty="0"/>
              <a:t>b</a:t>
            </a:r>
            <a:r>
              <a:rPr lang="zh-CN" altLang="en-US" sz="2600" b="1" dirty="0"/>
              <a:t>是任意两个的终结符号，而</a:t>
            </a:r>
            <a:r>
              <a:rPr lang="en-US" altLang="zh-CN" sz="2600" b="1" dirty="0"/>
              <a:t>A,B,C∈V</a:t>
            </a:r>
            <a:r>
              <a:rPr lang="en-US" altLang="zh-CN" sz="2600" b="1" baseline="-25000" dirty="0"/>
              <a:t>N</a:t>
            </a:r>
            <a:r>
              <a:rPr lang="zh-CN" altLang="en-US" sz="2600" b="1" dirty="0"/>
              <a:t>，定义算符优先关系如下：</a:t>
            </a:r>
            <a:r>
              <a:rPr lang="en-US" altLang="zh-CN" sz="2600" b="1" dirty="0"/>
              <a:t>(</a:t>
            </a:r>
            <a:r>
              <a:rPr lang="zh-CN" altLang="en-US" sz="2600" b="1" dirty="0">
                <a:sym typeface="Symbol" panose="05050102010706020507" pitchFamily="18" charset="2"/>
              </a:rPr>
              <a:t>和书上的写法不一样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endParaRPr lang="en-US" altLang="zh-CN" sz="2600" b="1" dirty="0"/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 dirty="0"/>
              <a:t>a </a:t>
            </a:r>
            <a:r>
              <a:rPr lang="en-US" altLang="zh-CN" sz="2000" b="1" dirty="0"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en-US" altLang="zh-CN" sz="2000" b="1" dirty="0"/>
              <a:t> </a:t>
            </a:r>
            <a:r>
              <a:rPr lang="en-US" altLang="zh-CN" b="1" dirty="0"/>
              <a:t>b</a:t>
            </a:r>
            <a:r>
              <a:rPr lang="zh-CN" altLang="en-US" b="1" dirty="0"/>
              <a:t>：当且仅当文法</a:t>
            </a:r>
            <a:r>
              <a:rPr lang="en-US" altLang="zh-CN" b="1" dirty="0"/>
              <a:t>G</a:t>
            </a:r>
            <a:r>
              <a:rPr lang="zh-CN" altLang="en-US" b="1" dirty="0"/>
              <a:t>中存在以下形式的规则：</a:t>
            </a:r>
            <a:endParaRPr lang="zh-CN" altLang="en-US" b="1" dirty="0"/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b="1" dirty="0"/>
              <a:t>           </a:t>
            </a:r>
            <a:r>
              <a:rPr lang="en-US" altLang="zh-CN" b="1" dirty="0"/>
              <a:t>A::=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/>
              <a:t>ab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/>
              <a:t>   </a:t>
            </a:r>
            <a:r>
              <a:rPr lang="zh-CN" altLang="en-US" b="1" dirty="0"/>
              <a:t>或者   </a:t>
            </a:r>
            <a:r>
              <a:rPr lang="en-US" altLang="zh-CN" b="1" dirty="0"/>
              <a:t>A::=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/>
              <a:t>aBb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endParaRPr lang="en-US" altLang="zh-CN" b="1" dirty="0"/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zh-CN" b="1" dirty="0"/>
              <a:t>a◄b</a:t>
            </a:r>
            <a:r>
              <a:rPr lang="zh-CN" altLang="en-US" b="1" dirty="0"/>
              <a:t>：当且仅当文法</a:t>
            </a:r>
            <a:r>
              <a:rPr lang="en-US" altLang="zh-CN" b="1" dirty="0"/>
              <a:t>G</a:t>
            </a:r>
            <a:r>
              <a:rPr lang="zh-CN" altLang="en-US" b="1" dirty="0"/>
              <a:t>中存在形如  </a:t>
            </a:r>
            <a:r>
              <a:rPr lang="en-US" altLang="zh-CN" b="1" dirty="0"/>
              <a:t>A::=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/>
              <a:t>aB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endParaRPr lang="en-US" altLang="zh-CN" b="1" dirty="0"/>
          </a:p>
          <a:p>
            <a:pPr lvl="1" eaLnBrk="1" hangingPunct="1">
              <a:lnSpc>
                <a:spcPct val="60000"/>
              </a:lnSpc>
              <a:spcBef>
                <a:spcPct val="0"/>
              </a:spcBef>
              <a:buNone/>
            </a:pPr>
            <a:endParaRPr lang="en-US" altLang="zh-CN" b="1" dirty="0"/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 dirty="0"/>
              <a:t>        </a:t>
            </a:r>
            <a:r>
              <a:rPr lang="zh-CN" altLang="en-US" b="1" dirty="0"/>
              <a:t>的规则，且</a:t>
            </a:r>
            <a:r>
              <a:rPr lang="en-US" altLang="zh-CN" b="1" dirty="0"/>
              <a:t>B=&gt; b</a:t>
            </a:r>
            <a:r>
              <a:rPr lang="en-US" altLang="zh-CN" b="1" i="1" baseline="-25000" dirty="0"/>
              <a:t>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/>
              <a:t>   </a:t>
            </a:r>
            <a:r>
              <a:rPr lang="zh-CN" altLang="en-US" b="1" dirty="0"/>
              <a:t>或者   </a:t>
            </a:r>
            <a:r>
              <a:rPr lang="en-US" altLang="zh-CN" b="1" dirty="0"/>
              <a:t>B=&gt;   Cb</a:t>
            </a:r>
            <a:r>
              <a:rPr lang="en-US" altLang="zh-CN" b="1" i="1" baseline="-25000" dirty="0"/>
              <a:t>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endParaRPr lang="en-US" altLang="zh-CN" b="1" dirty="0"/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zh-CN" b="1" dirty="0"/>
              <a:t>a►b</a:t>
            </a:r>
            <a:r>
              <a:rPr lang="zh-CN" altLang="en-US" b="1" dirty="0"/>
              <a:t>：当且仅当文法</a:t>
            </a:r>
            <a:r>
              <a:rPr lang="en-US" altLang="zh-CN" b="1" dirty="0"/>
              <a:t>G</a:t>
            </a:r>
            <a:r>
              <a:rPr lang="zh-CN" altLang="en-US" b="1" dirty="0"/>
              <a:t>中存在形如  </a:t>
            </a:r>
            <a:r>
              <a:rPr lang="en-US" altLang="zh-CN" b="1" dirty="0"/>
              <a:t>A::=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/>
              <a:t>Bb</a:t>
            </a:r>
            <a:r>
              <a:rPr lang="en-US" altLang="zh-CN" b="1" i="1" baseline="-25000" dirty="0"/>
              <a:t>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endParaRPr lang="en-US" altLang="zh-CN" b="1" dirty="0"/>
          </a:p>
          <a:p>
            <a:pPr lvl="1" eaLnBrk="1" hangingPunct="1">
              <a:lnSpc>
                <a:spcPct val="60000"/>
              </a:lnSpc>
              <a:spcBef>
                <a:spcPct val="0"/>
              </a:spcBef>
              <a:buNone/>
            </a:pPr>
            <a:endParaRPr lang="en-US" altLang="zh-CN" b="1" dirty="0"/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b="1" dirty="0"/>
              <a:t>        </a:t>
            </a:r>
            <a:r>
              <a:rPr lang="zh-CN" altLang="en-US" b="1" dirty="0"/>
              <a:t>的规则，且</a:t>
            </a:r>
            <a:r>
              <a:rPr lang="en-US" altLang="zh-CN" b="1" dirty="0"/>
              <a:t>B=&gt;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/>
              <a:t>a</a:t>
            </a:r>
            <a:r>
              <a:rPr lang="en-US" altLang="zh-CN" b="1" i="1" baseline="-25000" dirty="0"/>
              <a:t>     </a:t>
            </a:r>
            <a:r>
              <a:rPr lang="zh-CN" altLang="en-US" b="1" dirty="0"/>
              <a:t>或者   </a:t>
            </a:r>
            <a:r>
              <a:rPr lang="en-US" altLang="zh-CN" b="1" dirty="0"/>
              <a:t>B=&gt;  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b="1" dirty="0"/>
              <a:t>aC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  <p:sp>
        <p:nvSpPr>
          <p:cNvPr id="49157" name="Text Box 4"/>
          <p:cNvSpPr txBox="1"/>
          <p:nvPr/>
        </p:nvSpPr>
        <p:spPr>
          <a:xfrm>
            <a:off x="3347720" y="393319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9158" name="Text Box 5"/>
          <p:cNvSpPr txBox="1"/>
          <p:nvPr/>
        </p:nvSpPr>
        <p:spPr>
          <a:xfrm>
            <a:off x="5868035" y="3933190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9159" name="Text Box 6"/>
          <p:cNvSpPr txBox="1"/>
          <p:nvPr/>
        </p:nvSpPr>
        <p:spPr>
          <a:xfrm>
            <a:off x="3347720" y="5228908"/>
            <a:ext cx="53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9160" name="Text Box 7"/>
          <p:cNvSpPr txBox="1"/>
          <p:nvPr/>
        </p:nvSpPr>
        <p:spPr>
          <a:xfrm>
            <a:off x="5817870" y="5213668"/>
            <a:ext cx="53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381000" y="228600"/>
            <a:ext cx="8534400" cy="6324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b="1" dirty="0"/>
              <a:t>首先定义如下两个集合：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600" b="1" dirty="0"/>
              <a:t>FIRSTVT(B)=</a:t>
            </a:r>
            <a:r>
              <a:rPr lang="zh-CN" altLang="en-US" sz="2600" b="1" dirty="0"/>
              <a:t>｛</a:t>
            </a:r>
            <a:r>
              <a:rPr lang="en-US" altLang="zh-CN" sz="2600" b="1" dirty="0"/>
              <a:t>b</a:t>
            </a:r>
            <a:r>
              <a:rPr lang="zh-CN" altLang="en-US" sz="2600" b="1" dirty="0"/>
              <a:t>｜</a:t>
            </a:r>
            <a:r>
              <a:rPr lang="en-US" altLang="zh-CN" sz="2600" b="1" dirty="0"/>
              <a:t>B=&gt;b… </a:t>
            </a:r>
            <a:r>
              <a:rPr lang="zh-CN" altLang="en-US" sz="2600" b="1" dirty="0"/>
              <a:t>或 </a:t>
            </a:r>
            <a:r>
              <a:rPr lang="en-US" altLang="zh-CN" sz="2600" b="1" dirty="0"/>
              <a:t>B =&gt;Cb…</a:t>
            </a:r>
            <a:r>
              <a:rPr lang="zh-CN" altLang="en-US" sz="2600" b="1" dirty="0"/>
              <a:t>｝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600" b="1" dirty="0"/>
              <a:t>LASTVT(B)=</a:t>
            </a:r>
            <a:r>
              <a:rPr lang="zh-CN" altLang="en-US" sz="2600" b="1" dirty="0"/>
              <a:t>｛</a:t>
            </a:r>
            <a:r>
              <a:rPr lang="en-US" altLang="zh-CN" sz="2600" b="1" dirty="0"/>
              <a:t>a</a:t>
            </a:r>
            <a:r>
              <a:rPr lang="zh-CN" altLang="en-US" sz="2600" b="1" dirty="0"/>
              <a:t>｜</a:t>
            </a:r>
            <a:r>
              <a:rPr lang="en-US" altLang="zh-CN" sz="2600" b="1" dirty="0"/>
              <a:t>B=&gt;…a </a:t>
            </a:r>
            <a:r>
              <a:rPr lang="zh-CN" altLang="en-US" sz="2600" b="1" dirty="0"/>
              <a:t>或 </a:t>
            </a:r>
            <a:r>
              <a:rPr lang="en-US" altLang="zh-CN" sz="2600" b="1" dirty="0"/>
              <a:t>B =&gt;…aC</a:t>
            </a:r>
            <a:r>
              <a:rPr lang="zh-CN" altLang="en-US" sz="2600" b="1" dirty="0"/>
              <a:t>｝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600" b="1" dirty="0"/>
              <a:t>按如下算法计算出给定文法中任何两个终结符对</a:t>
            </a:r>
            <a:r>
              <a:rPr lang="en-US" altLang="zh-CN" sz="2600" b="1" dirty="0"/>
              <a:t>(a,b)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600" b="1" dirty="0"/>
              <a:t>之间的优先关系：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600" b="1" dirty="0"/>
              <a:t>    </a:t>
            </a:r>
            <a:r>
              <a:rPr lang="en-US" altLang="zh-CN" sz="2600" b="1" dirty="0">
                <a:latin typeface="Comic Sans MS" panose="030F0702030302020204" pitchFamily="66" charset="0"/>
              </a:rPr>
              <a:t>1) ‘</a:t>
            </a:r>
            <a:r>
              <a:rPr lang="en-US" altLang="zh-CN" sz="2100" b="1" dirty="0"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en-US" altLang="zh-CN" sz="2600" b="1" dirty="0">
                <a:latin typeface="Comic Sans MS" panose="030F0702030302020204" pitchFamily="66" charset="0"/>
              </a:rPr>
              <a:t>‘</a:t>
            </a:r>
            <a:r>
              <a:rPr lang="zh-CN" altLang="en-US" sz="2600" b="1" dirty="0">
                <a:latin typeface="Comic Sans MS" panose="030F0702030302020204" pitchFamily="66" charset="0"/>
              </a:rPr>
              <a:t>关系</a:t>
            </a:r>
            <a:endParaRPr lang="zh-CN" altLang="en-US" sz="26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Comic Sans MS" panose="030F0702030302020204" pitchFamily="66" charset="0"/>
              </a:rPr>
              <a:t>直接看产生式的右部，若出现了</a:t>
            </a:r>
            <a:br>
              <a:rPr lang="zh-CN" altLang="en-US" b="1" dirty="0">
                <a:latin typeface="Comic Sans MS" panose="030F0702030302020204" pitchFamily="66" charset="0"/>
              </a:rPr>
            </a:br>
            <a:r>
              <a:rPr lang="en-US" altLang="zh-CN" b="1" dirty="0">
                <a:latin typeface="Comic Sans MS" panose="030F0702030302020204" pitchFamily="66" charset="0"/>
              </a:rPr>
              <a:t>A →…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ab</a:t>
            </a:r>
            <a:r>
              <a:rPr lang="en-US" altLang="zh-CN" b="1" dirty="0">
                <a:latin typeface="Comic Sans MS" panose="030F0702030302020204" pitchFamily="66" charset="0"/>
              </a:rPr>
              <a:t>…</a:t>
            </a:r>
            <a:r>
              <a:rPr lang="zh-CN" altLang="zh-CN" b="1" dirty="0">
                <a:latin typeface="Comic Sans MS" panose="030F0702030302020204" pitchFamily="66" charset="0"/>
              </a:rPr>
              <a:t>或  </a:t>
            </a:r>
            <a:r>
              <a:rPr lang="en-US" altLang="zh-CN" b="1" dirty="0">
                <a:latin typeface="Comic Sans MS" panose="030F0702030302020204" pitchFamily="66" charset="0"/>
              </a:rPr>
              <a:t>A →…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b="1" dirty="0">
                <a:latin typeface="Comic Sans MS" panose="030F0702030302020204" pitchFamily="66" charset="0"/>
              </a:rPr>
              <a:t>B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zh-CN" b="1" dirty="0">
                <a:latin typeface="Comic Sans MS" panose="030F0702030302020204" pitchFamily="66" charset="0"/>
              </a:rPr>
              <a:t>…,</a:t>
            </a:r>
            <a:r>
              <a:rPr lang="zh-CN" altLang="zh-CN" b="1" dirty="0">
                <a:latin typeface="Comic Sans MS" panose="030F0702030302020204" pitchFamily="66" charset="0"/>
              </a:rPr>
              <a:t>则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200" b="1" dirty="0"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b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>
                <a:latin typeface="Comic Sans MS" panose="030F0702030302020204" pitchFamily="66" charset="0"/>
              </a:rPr>
              <a:t>  2)’</a:t>
            </a:r>
            <a:r>
              <a:rPr lang="en-US" altLang="zh-CN" sz="2600" b="1" dirty="0"/>
              <a:t>◄</a:t>
            </a:r>
            <a:r>
              <a:rPr lang="en-US" altLang="zh-CN" sz="2600" b="1" dirty="0">
                <a:latin typeface="Comic Sans MS" panose="030F0702030302020204" pitchFamily="66" charset="0"/>
              </a:rPr>
              <a:t>‘</a:t>
            </a:r>
            <a:r>
              <a:rPr lang="zh-CN" altLang="zh-CN" sz="2600" b="1" dirty="0">
                <a:latin typeface="Comic Sans MS" panose="030F0702030302020204" pitchFamily="66" charset="0"/>
              </a:rPr>
              <a:t>关系</a:t>
            </a:r>
            <a:endParaRPr lang="zh-CN" altLang="en-US" sz="26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Comic Sans MS" panose="030F0702030302020204" pitchFamily="66" charset="0"/>
              </a:rPr>
              <a:t>求出每个非终结符</a:t>
            </a:r>
            <a:r>
              <a:rPr lang="en-US" altLang="zh-CN" b="1" dirty="0">
                <a:latin typeface="Comic Sans MS" panose="030F0702030302020204" pitchFamily="66" charset="0"/>
              </a:rPr>
              <a:t>B</a:t>
            </a:r>
            <a:r>
              <a:rPr lang="zh-CN" altLang="en-US" b="1" dirty="0">
                <a:latin typeface="Comic Sans MS" panose="030F0702030302020204" pitchFamily="66" charset="0"/>
              </a:rPr>
              <a:t>的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FIRSTVT</a:t>
            </a:r>
            <a:r>
              <a:rPr lang="en-US" altLang="zh-CN" b="1" dirty="0">
                <a:latin typeface="Comic Sans MS" panose="030F0702030302020204" pitchFamily="66" charset="0"/>
              </a:rPr>
              <a:t>(B)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Comic Sans MS" panose="030F0702030302020204" pitchFamily="66" charset="0"/>
              </a:rPr>
              <a:t>若</a:t>
            </a:r>
            <a:r>
              <a:rPr lang="en-US" altLang="zh-CN" b="1" dirty="0">
                <a:latin typeface="Comic Sans MS" panose="030F0702030302020204" pitchFamily="66" charset="0"/>
              </a:rPr>
              <a:t>A→…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b="1" dirty="0">
                <a:latin typeface="Comic Sans MS" panose="030F0702030302020204" pitchFamily="66" charset="0"/>
              </a:rPr>
              <a:t>B…,</a:t>
            </a:r>
            <a:r>
              <a:rPr lang="zh-CN" altLang="zh-CN" b="1" dirty="0">
                <a:latin typeface="Comic Sans MS" panose="030F0702030302020204" pitchFamily="66" charset="0"/>
              </a:rPr>
              <a:t>则</a:t>
            </a:r>
            <a:r>
              <a:rPr lang="zh-CN" altLang="zh-CN" b="1" dirty="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Comic Sans MS" panose="030F0702030302020204" pitchFamily="66" charset="0"/>
              </a:rPr>
              <a:t>∈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FIRSTVT</a:t>
            </a:r>
            <a:r>
              <a:rPr lang="en-US" altLang="zh-CN" b="1" dirty="0">
                <a:latin typeface="Comic Sans MS" panose="030F0702030302020204" pitchFamily="66" charset="0"/>
              </a:rPr>
              <a:t>(B),</a:t>
            </a:r>
            <a:r>
              <a:rPr lang="zh-CN" altLang="zh-CN" b="1" dirty="0">
                <a:latin typeface="Comic Sans MS" panose="030F0702030302020204" pitchFamily="66" charset="0"/>
              </a:rPr>
              <a:t>则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200" b="1" dirty="0"/>
              <a:t>◄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b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>
                <a:latin typeface="Comic Sans MS" panose="030F0702030302020204" pitchFamily="66" charset="0"/>
              </a:rPr>
              <a:t>  3)’</a:t>
            </a:r>
            <a:r>
              <a:rPr lang="en-US" altLang="zh-CN" sz="2600" b="1" dirty="0"/>
              <a:t>►</a:t>
            </a:r>
            <a:r>
              <a:rPr lang="en-US" altLang="zh-CN" sz="2600" b="1" dirty="0">
                <a:latin typeface="Comic Sans MS" panose="030F0702030302020204" pitchFamily="66" charset="0"/>
              </a:rPr>
              <a:t>’</a:t>
            </a:r>
            <a:r>
              <a:rPr lang="zh-CN" altLang="zh-CN" sz="2600" b="1" dirty="0">
                <a:latin typeface="Comic Sans MS" panose="030F0702030302020204" pitchFamily="66" charset="0"/>
              </a:rPr>
              <a:t>关系</a:t>
            </a:r>
            <a:endParaRPr lang="zh-CN" altLang="zh-CN" sz="2600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Comic Sans MS" panose="030F0702030302020204" pitchFamily="66" charset="0"/>
              </a:rPr>
              <a:t>求出每个非终结符</a:t>
            </a:r>
            <a:r>
              <a:rPr lang="en-US" altLang="zh-CN" b="1" dirty="0">
                <a:latin typeface="Comic Sans MS" panose="030F0702030302020204" pitchFamily="66" charset="0"/>
              </a:rPr>
              <a:t>B</a:t>
            </a:r>
            <a:r>
              <a:rPr lang="zh-CN" altLang="en-US" b="1" dirty="0">
                <a:latin typeface="Comic Sans MS" panose="030F0702030302020204" pitchFamily="66" charset="0"/>
              </a:rPr>
              <a:t>的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LASTVT</a:t>
            </a:r>
            <a:r>
              <a:rPr lang="en-US" altLang="zh-CN" b="1" dirty="0">
                <a:latin typeface="Comic Sans MS" panose="030F0702030302020204" pitchFamily="66" charset="0"/>
              </a:rPr>
              <a:t>(B)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Comic Sans MS" panose="030F0702030302020204" pitchFamily="66" charset="0"/>
              </a:rPr>
              <a:t>若</a:t>
            </a:r>
            <a:r>
              <a:rPr lang="en-US" altLang="zh-CN" b="1" dirty="0">
                <a:latin typeface="Comic Sans MS" panose="030F0702030302020204" pitchFamily="66" charset="0"/>
              </a:rPr>
              <a:t>A→…B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zh-CN" b="1" dirty="0">
                <a:latin typeface="Comic Sans MS" panose="030F0702030302020204" pitchFamily="66" charset="0"/>
              </a:rPr>
              <a:t>…,</a:t>
            </a:r>
            <a:r>
              <a:rPr lang="zh-CN" altLang="zh-CN" b="1" dirty="0">
                <a:latin typeface="Comic Sans MS" panose="030F0702030302020204" pitchFamily="66" charset="0"/>
              </a:rPr>
              <a:t>则</a:t>
            </a:r>
            <a:r>
              <a:rPr lang="zh-CN" altLang="zh-CN" b="1" dirty="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Comic Sans MS" panose="030F0702030302020204" pitchFamily="66" charset="0"/>
              </a:rPr>
              <a:t>∈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LASTVT</a:t>
            </a:r>
            <a:r>
              <a:rPr lang="en-US" altLang="zh-CN" b="1" dirty="0">
                <a:latin typeface="Comic Sans MS" panose="030F0702030302020204" pitchFamily="66" charset="0"/>
              </a:rPr>
              <a:t>(B),</a:t>
            </a:r>
            <a:r>
              <a:rPr lang="zh-CN" altLang="zh-CN" b="1" dirty="0">
                <a:latin typeface="Comic Sans MS" panose="030F0702030302020204" pitchFamily="66" charset="0"/>
              </a:rPr>
              <a:t>则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200" b="1" dirty="0"/>
              <a:t>►</a:t>
            </a:r>
            <a:r>
              <a:rPr lang="en-US" altLang="zh-CN" b="1" dirty="0">
                <a:solidFill>
                  <a:srgbClr val="CC3300"/>
                </a:solidFill>
                <a:latin typeface="Comic Sans MS" panose="030F0702030302020204" pitchFamily="66" charset="0"/>
              </a:rPr>
              <a:t>b</a:t>
            </a:r>
            <a:endParaRPr lang="en-US" altLang="zh-CN" b="1" dirty="0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51203" name="Text Box 11"/>
          <p:cNvSpPr txBox="1"/>
          <p:nvPr/>
        </p:nvSpPr>
        <p:spPr>
          <a:xfrm>
            <a:off x="5280025" y="457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+</a:t>
            </a:r>
            <a:endParaRPr lang="en-US" altLang="zh-CN" sz="2400" dirty="0"/>
          </a:p>
        </p:txBody>
      </p:sp>
      <p:sp>
        <p:nvSpPr>
          <p:cNvPr id="51204" name="Text Box 12"/>
          <p:cNvSpPr txBox="1"/>
          <p:nvPr/>
        </p:nvSpPr>
        <p:spPr>
          <a:xfrm>
            <a:off x="5123180" y="914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+</a:t>
            </a:r>
            <a:endParaRPr lang="en-US" altLang="zh-CN" sz="2400" dirty="0"/>
          </a:p>
        </p:txBody>
      </p:sp>
      <p:sp>
        <p:nvSpPr>
          <p:cNvPr id="51205" name="Text Box 13"/>
          <p:cNvSpPr txBox="1"/>
          <p:nvPr/>
        </p:nvSpPr>
        <p:spPr>
          <a:xfrm>
            <a:off x="3275965" y="90868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+</a:t>
            </a:r>
            <a:endParaRPr lang="en-US" altLang="zh-CN" sz="2400" dirty="0"/>
          </a:p>
        </p:txBody>
      </p:sp>
      <p:sp>
        <p:nvSpPr>
          <p:cNvPr id="51206" name="Text Box 14"/>
          <p:cNvSpPr txBox="1"/>
          <p:nvPr/>
        </p:nvSpPr>
        <p:spPr>
          <a:xfrm>
            <a:off x="3347720" y="476885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+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3250" name="Text Box 3"/>
          <p:cNvSpPr/>
          <p:nvPr>
            <p:ph idx="1"/>
          </p:nvPr>
        </p:nvSpPr>
        <p:spPr>
          <a:xfrm>
            <a:off x="457200" y="1295400"/>
            <a:ext cx="8077200" cy="487680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70000"/>
              </a:spcBef>
              <a:buNone/>
            </a:pPr>
            <a:r>
              <a:rPr lang="zh-CN" altLang="en-US" sz="3400" b="1" dirty="0"/>
              <a:t>例 文法</a:t>
            </a:r>
            <a:r>
              <a:rPr lang="en-US" altLang="zh-CN" sz="3400" b="1" dirty="0"/>
              <a:t>G[E]</a:t>
            </a:r>
            <a:r>
              <a:rPr lang="zh-CN" altLang="en-US" sz="3400" b="1" dirty="0"/>
              <a:t>：</a:t>
            </a:r>
            <a:br>
              <a:rPr lang="zh-CN" altLang="en-US" sz="3400" b="1" dirty="0"/>
            </a:br>
            <a:r>
              <a:rPr lang="en-US" altLang="zh-CN" sz="3400" b="1" dirty="0"/>
              <a:t>(1) E→E</a:t>
            </a:r>
            <a:r>
              <a:rPr lang="en-US" altLang="zh-CN" sz="3400" b="1" dirty="0">
                <a:solidFill>
                  <a:srgbClr val="CC3300"/>
                </a:solidFill>
              </a:rPr>
              <a:t>+</a:t>
            </a:r>
            <a:r>
              <a:rPr lang="en-US" altLang="zh-CN" sz="3400" b="1" dirty="0"/>
              <a:t>T</a:t>
            </a:r>
            <a:br>
              <a:rPr lang="en-US" altLang="zh-CN" sz="3400" b="1" dirty="0"/>
            </a:br>
            <a:r>
              <a:rPr lang="en-US" altLang="zh-CN" sz="3400" b="1" dirty="0"/>
              <a:t>(2) E→T</a:t>
            </a:r>
            <a:br>
              <a:rPr lang="en-US" altLang="zh-CN" sz="3400" b="1" dirty="0"/>
            </a:br>
            <a:r>
              <a:rPr lang="en-US" altLang="zh-CN" sz="3400" b="1" dirty="0"/>
              <a:t>(3) T→T</a:t>
            </a:r>
            <a:r>
              <a:rPr lang="en-US" altLang="zh-CN" sz="3400" b="1" dirty="0">
                <a:solidFill>
                  <a:srgbClr val="CC3300"/>
                </a:solidFill>
              </a:rPr>
              <a:t>*</a:t>
            </a:r>
            <a:r>
              <a:rPr lang="en-US" altLang="zh-CN" sz="3400" b="1" dirty="0"/>
              <a:t>F</a:t>
            </a:r>
            <a:br>
              <a:rPr lang="en-US" altLang="zh-CN" sz="3400" b="1" dirty="0"/>
            </a:br>
            <a:r>
              <a:rPr lang="en-US" altLang="zh-CN" sz="3400" b="1" dirty="0"/>
              <a:t>(4) T→F</a:t>
            </a:r>
            <a:br>
              <a:rPr lang="en-US" altLang="zh-CN" sz="3400" b="1" dirty="0"/>
            </a:br>
            <a:r>
              <a:rPr lang="en-US" altLang="zh-CN" sz="3400" b="1" dirty="0"/>
              <a:t>(5) F→P</a:t>
            </a:r>
            <a:r>
              <a:rPr lang="en-US" altLang="zh-CN" sz="3400" b="1" dirty="0">
                <a:solidFill>
                  <a:srgbClr val="CC3300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3400" b="1" dirty="0">
                <a:sym typeface="Symbol" panose="05050102010706020507" pitchFamily="18" charset="2"/>
              </a:rPr>
              <a:t>F|P</a:t>
            </a:r>
            <a:br>
              <a:rPr lang="en-US" altLang="zh-CN" sz="3400" b="1" dirty="0">
                <a:sym typeface="Symbol" panose="05050102010706020507" pitchFamily="18" charset="2"/>
              </a:rPr>
            </a:br>
            <a:r>
              <a:rPr lang="en-US" altLang="zh-CN" sz="3400" b="1" dirty="0">
                <a:sym typeface="Symbol" panose="05050102010706020507" pitchFamily="18" charset="2"/>
              </a:rPr>
              <a:t>(6) P</a:t>
            </a:r>
            <a:r>
              <a:rPr lang="en-US" altLang="zh-CN" sz="3400" b="1" dirty="0"/>
              <a:t>→</a:t>
            </a:r>
            <a:r>
              <a:rPr lang="en-US" altLang="zh-CN" sz="3400" b="1" dirty="0">
                <a:solidFill>
                  <a:srgbClr val="CC3300"/>
                </a:solidFill>
              </a:rPr>
              <a:t>(</a:t>
            </a:r>
            <a:r>
              <a:rPr lang="en-US" altLang="zh-CN" sz="3400" b="1" dirty="0"/>
              <a:t>E</a:t>
            </a:r>
            <a:r>
              <a:rPr lang="en-US" altLang="zh-CN" sz="3400" b="1" dirty="0">
                <a:solidFill>
                  <a:srgbClr val="CC3300"/>
                </a:solidFill>
              </a:rPr>
              <a:t>)</a:t>
            </a:r>
            <a:br>
              <a:rPr lang="en-US" altLang="zh-CN" sz="3400" b="1" dirty="0"/>
            </a:br>
            <a:r>
              <a:rPr lang="en-US" altLang="zh-CN" sz="3400" b="1" dirty="0"/>
              <a:t>(7) P→</a:t>
            </a:r>
            <a:r>
              <a:rPr lang="en-US" altLang="zh-CN" sz="3400" b="1" dirty="0">
                <a:solidFill>
                  <a:srgbClr val="CC3300"/>
                </a:solidFill>
              </a:rPr>
              <a:t>i</a:t>
            </a:r>
            <a:endParaRPr lang="en-US" altLang="zh-CN" sz="3400" dirty="0">
              <a:ea typeface="华文彩云" pitchFamily="2" charset="-122"/>
            </a:endParaRPr>
          </a:p>
        </p:txBody>
      </p:sp>
      <p:sp>
        <p:nvSpPr>
          <p:cNvPr id="53251" name="Text Box 4"/>
          <p:cNvSpPr txBox="1"/>
          <p:nvPr/>
        </p:nvSpPr>
        <p:spPr>
          <a:xfrm>
            <a:off x="4229100" y="1905000"/>
            <a:ext cx="4229100" cy="4064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FIRSTVT(E)={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彩云" pitchFamily="2" charset="-122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彩云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FIRSTVT(T)={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彩云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FIRSTVT(F)={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FIRSTVT(P)={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彩云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彩云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</a:br>
            <a:endParaRPr lang="en-US" altLang="zh-CN" sz="2800" b="1" dirty="0">
              <a:latin typeface="Times New Roman" panose="02020603050405020304" pitchFamily="18" charset="0"/>
              <a:ea typeface="华文彩云" pitchFamily="2" charset="-122"/>
            </a:endParaRPr>
          </a:p>
          <a:p>
            <a:pPr marL="0" lvl="0" indent="0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LASTVT(E)={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彩云" pitchFamily="2" charset="-122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彩云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LASTVT(T)={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彩云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LASTVT(F)={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LASTVT(P)={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彩云" pitchFamily="2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,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华文彩云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彩云" pitchFamily="2" charset="-122"/>
              </a:rPr>
              <a:t>}                         </a:t>
            </a:r>
            <a:endParaRPr lang="en-US" altLang="zh-CN" sz="2800" dirty="0">
              <a:latin typeface="Times New Roman" panose="02020603050405020304" pitchFamily="18" charset="0"/>
              <a:ea typeface="华文彩云" pitchFamily="2" charset="-122"/>
            </a:endParaRPr>
          </a:p>
        </p:txBody>
      </p:sp>
      <p:sp>
        <p:nvSpPr>
          <p:cNvPr id="53252" name="Rectangle 6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优先关系例子</a:t>
            </a: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228600" y="685800"/>
            <a:ext cx="4114800" cy="1905000"/>
          </a:xfrm>
        </p:spPr>
        <p:txBody>
          <a:bodyPr vert="horz" wrap="square" lIns="91440" tIns="45720" rIns="91440" bIns="45720" anchor="t"/>
          <a:p>
            <a:pPr marL="838200" indent="-838200" eaLnBrk="1" hangingPunct="1">
              <a:buFontTx/>
              <a:buAutoNum type="arabicParenBoth"/>
            </a:pPr>
            <a:r>
              <a:rPr lang="en-US" altLang="zh-CN" sz="2100" b="1" dirty="0">
                <a:latin typeface="Comic Sans MS" panose="030F0702030302020204" pitchFamily="66" charset="0"/>
              </a:rPr>
              <a:t>E→E</a:t>
            </a:r>
            <a:r>
              <a:rPr lang="en-US" altLang="zh-CN" sz="2100" b="1" dirty="0">
                <a:solidFill>
                  <a:srgbClr val="CC3300"/>
                </a:solidFill>
                <a:latin typeface="Comic Sans MS" panose="030F0702030302020204" pitchFamily="66" charset="0"/>
              </a:rPr>
              <a:t>+</a:t>
            </a:r>
            <a:r>
              <a:rPr lang="en-US" altLang="zh-CN" sz="2100" b="1" dirty="0">
                <a:latin typeface="Comic Sans MS" panose="030F0702030302020204" pitchFamily="66" charset="0"/>
              </a:rPr>
              <a:t>T   (2) E→T    </a:t>
            </a:r>
            <a:br>
              <a:rPr lang="en-US" altLang="zh-CN" sz="2100" b="1" dirty="0">
                <a:latin typeface="Comic Sans MS" panose="030F0702030302020204" pitchFamily="66" charset="0"/>
              </a:rPr>
            </a:br>
            <a:r>
              <a:rPr lang="en-US" altLang="zh-CN" sz="2100" b="1" dirty="0">
                <a:latin typeface="Comic Sans MS" panose="030F0702030302020204" pitchFamily="66" charset="0"/>
              </a:rPr>
              <a:t>(3) T→T</a:t>
            </a:r>
            <a:r>
              <a:rPr lang="en-US" altLang="zh-CN" sz="2100" b="1" dirty="0">
                <a:solidFill>
                  <a:srgbClr val="CC3300"/>
                </a:solidFill>
                <a:latin typeface="Comic Sans MS" panose="030F0702030302020204" pitchFamily="66" charset="0"/>
              </a:rPr>
              <a:t>*</a:t>
            </a:r>
            <a:r>
              <a:rPr lang="en-US" altLang="zh-CN" sz="2100" b="1" dirty="0">
                <a:latin typeface="Comic Sans MS" panose="030F0702030302020204" pitchFamily="66" charset="0"/>
              </a:rPr>
              <a:t>F   (4) T→F    </a:t>
            </a:r>
            <a:br>
              <a:rPr lang="en-US" altLang="zh-CN" sz="2100" b="1" dirty="0">
                <a:latin typeface="Comic Sans MS" panose="030F0702030302020204" pitchFamily="66" charset="0"/>
              </a:rPr>
            </a:br>
            <a:r>
              <a:rPr lang="en-US" altLang="zh-CN" sz="2100" b="1" dirty="0">
                <a:latin typeface="Comic Sans MS" panose="030F0702030302020204" pitchFamily="66" charset="0"/>
              </a:rPr>
              <a:t>(5) F→P</a:t>
            </a:r>
            <a:r>
              <a:rPr lang="en-US" altLang="zh-CN" sz="2100" b="1" dirty="0">
                <a:solidFill>
                  <a:srgbClr val="CC33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altLang="zh-CN" sz="2100" b="1" dirty="0">
                <a:latin typeface="Comic Sans MS" panose="030F0702030302020204" pitchFamily="66" charset="0"/>
                <a:sym typeface="Symbol" panose="05050102010706020507" pitchFamily="18" charset="2"/>
              </a:rPr>
              <a:t>F|P (6) P</a:t>
            </a:r>
            <a:r>
              <a:rPr lang="en-US" altLang="zh-CN" sz="2100" b="1" dirty="0">
                <a:latin typeface="Comic Sans MS" panose="030F0702030302020204" pitchFamily="66" charset="0"/>
              </a:rPr>
              <a:t>→</a:t>
            </a:r>
            <a:r>
              <a:rPr lang="en-US" altLang="zh-CN" sz="2100" b="1" dirty="0">
                <a:solidFill>
                  <a:srgbClr val="CC33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100" b="1" dirty="0">
                <a:latin typeface="Comic Sans MS" panose="030F0702030302020204" pitchFamily="66" charset="0"/>
              </a:rPr>
              <a:t>E</a:t>
            </a:r>
            <a:r>
              <a:rPr lang="en-US" altLang="zh-CN" sz="2100" b="1" dirty="0">
                <a:solidFill>
                  <a:srgbClr val="CC3300"/>
                </a:solidFill>
                <a:latin typeface="Comic Sans MS" panose="030F0702030302020204" pitchFamily="66" charset="0"/>
              </a:rPr>
              <a:t>)   </a:t>
            </a:r>
            <a:br>
              <a:rPr lang="en-US" altLang="zh-CN" sz="2100" b="1" dirty="0">
                <a:solidFill>
                  <a:srgbClr val="CC3300"/>
                </a:solidFill>
                <a:latin typeface="Comic Sans MS" panose="030F0702030302020204" pitchFamily="66" charset="0"/>
              </a:rPr>
            </a:br>
            <a:r>
              <a:rPr lang="en-US" altLang="zh-CN" sz="2100" b="1" dirty="0">
                <a:latin typeface="Comic Sans MS" panose="030F0702030302020204" pitchFamily="66" charset="0"/>
              </a:rPr>
              <a:t>(7) P→</a:t>
            </a:r>
            <a:r>
              <a:rPr lang="en-US" altLang="zh-CN" sz="2100" b="1" dirty="0">
                <a:solidFill>
                  <a:srgbClr val="CC33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1900" b="1" dirty="0">
                <a:solidFill>
                  <a:srgbClr val="CC3300"/>
                </a:solidFill>
                <a:latin typeface="Comic Sans MS" panose="030F0702030302020204" pitchFamily="66" charset="0"/>
              </a:rPr>
              <a:t>         </a:t>
            </a:r>
            <a:endParaRPr lang="en-US" altLang="zh-CN" sz="1900" b="1" dirty="0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55299" name="Text Box 4"/>
          <p:cNvSpPr txBox="1"/>
          <p:nvPr/>
        </p:nvSpPr>
        <p:spPr>
          <a:xfrm>
            <a:off x="4572000" y="2590800"/>
            <a:ext cx="4114800" cy="250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3)‘</a:t>
            </a:r>
            <a:r>
              <a:rPr lang="en-US" altLang="zh-CN" sz="2000" b="1" dirty="0">
                <a:latin typeface="Times New Roman" panose="02020603050405020304" pitchFamily="18" charset="0"/>
              </a:rPr>
              <a:t>►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’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关系</a:t>
            </a:r>
            <a:b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</a:b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找形如：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A→…B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b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…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的产生式</a:t>
            </a:r>
            <a:b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</a:b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+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则 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LASTVT(E) ►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+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 </a:t>
            </a:r>
            <a:b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</a:b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T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则 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LASTVT(T) ►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 </a:t>
            </a:r>
            <a:b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</a:b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P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则 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LASTVT(P) ►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b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</a:b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:  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则 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LASTVT(E) ►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)</a:t>
            </a:r>
            <a:endParaRPr lang="en-US" altLang="zh-CN" sz="2400" b="1" dirty="0">
              <a:solidFill>
                <a:srgbClr val="CC33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55300" name="Text Box 5"/>
          <p:cNvSpPr txBox="1"/>
          <p:nvPr/>
        </p:nvSpPr>
        <p:spPr>
          <a:xfrm>
            <a:off x="228600" y="2590800"/>
            <a:ext cx="4114800" cy="2903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）‘</a:t>
            </a:r>
            <a:r>
              <a:rPr lang="zh-CN" altLang="en-US" sz="2000" b="1" dirty="0">
                <a:latin typeface="Times New Roman" panose="02020603050405020304" pitchFamily="18" charset="0"/>
              </a:rPr>
              <a:t>◄ 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’关系</a:t>
            </a:r>
            <a:b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</a:b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找形如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A→…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B…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的产生式</a:t>
            </a:r>
            <a:b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+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T:  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则 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+</a:t>
            </a:r>
            <a:r>
              <a:rPr lang="en-US" altLang="zh-CN" sz="2000" b="1" dirty="0">
                <a:latin typeface="Times New Roman" panose="02020603050405020304" pitchFamily="18" charset="0"/>
              </a:rPr>
              <a:t>◄ 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FIRSTVT(T)  </a:t>
            </a:r>
            <a:b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F:  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则 </a:t>
            </a:r>
            <a:r>
              <a:rPr lang="zh-CN" altLang="en-US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*</a:t>
            </a:r>
            <a:r>
              <a:rPr lang="zh-CN" altLang="en-US" sz="2000" b="1" dirty="0">
                <a:latin typeface="Times New Roman" panose="02020603050405020304" pitchFamily="18" charset="0"/>
              </a:rPr>
              <a:t>◄ 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FIRSTVT(F)</a:t>
            </a:r>
            <a:b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F:  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则 </a:t>
            </a:r>
            <a:r>
              <a:rPr lang="zh-CN" altLang="en-US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</a:t>
            </a:r>
            <a:r>
              <a:rPr lang="zh-CN" altLang="en-US" sz="2000" b="1" dirty="0">
                <a:latin typeface="Times New Roman" panose="02020603050405020304" pitchFamily="18" charset="0"/>
              </a:rPr>
              <a:t>◄ 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FIRSTVT(F)</a:t>
            </a:r>
            <a:b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</a:b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E:  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则 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( </a:t>
            </a:r>
            <a:r>
              <a:rPr lang="en-US" altLang="zh-CN" sz="2000" b="1" dirty="0">
                <a:latin typeface="Times New Roman" panose="02020603050405020304" pitchFamily="18" charset="0"/>
              </a:rPr>
              <a:t>◄ 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  <a:t>FIRSTVT(E)	</a:t>
            </a:r>
            <a:b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  <a:sym typeface="Symbol" panose="05050102010706020507" pitchFamily="18" charset="2"/>
              </a:rPr>
            </a:br>
            <a:endParaRPr lang="en-US" altLang="zh-CN" sz="2400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55301" name="Text Box 6"/>
          <p:cNvSpPr txBox="1"/>
          <p:nvPr/>
        </p:nvSpPr>
        <p:spPr>
          <a:xfrm>
            <a:off x="4572000" y="838200"/>
            <a:ext cx="3598863" cy="124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1)‘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〓 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’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关系</a:t>
            </a:r>
            <a:b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</a:b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由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(6),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得</a:t>
            </a:r>
            <a:b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</a:b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     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(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〓 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)</a:t>
            </a:r>
            <a:endParaRPr lang="en-US" altLang="zh-CN" sz="2400" b="1" dirty="0">
              <a:solidFill>
                <a:srgbClr val="CC33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55302" name="Text Box 9"/>
          <p:cNvSpPr txBox="1"/>
          <p:nvPr/>
        </p:nvSpPr>
        <p:spPr>
          <a:xfrm>
            <a:off x="228600" y="5360988"/>
            <a:ext cx="8458200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规定：对于开始符号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可假设扩充文法得：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E’</a:t>
            </a:r>
            <a:r>
              <a:rPr lang="en-US" altLang="zh-CN" sz="2400" b="1" dirty="0">
                <a:solidFill>
                  <a:schemeClr val="tx2"/>
                </a:solidFill>
                <a:latin typeface="Comic Sans MS" panose="030F0702030302020204" pitchFamily="66" charset="0"/>
              </a:rPr>
              <a:t>→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</a:rPr>
              <a:t>#</a:t>
            </a:r>
            <a:r>
              <a:rPr lang="en-US" altLang="zh-CN" sz="2400" b="1" dirty="0">
                <a:solidFill>
                  <a:schemeClr val="tx2"/>
                </a:solidFill>
                <a:latin typeface="Comic Sans MS" panose="030F0702030302020204" pitchFamily="66" charset="0"/>
              </a:rPr>
              <a:t>E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</a:rPr>
              <a:t>#</a:t>
            </a:r>
            <a:r>
              <a:rPr lang="en-US" altLang="zh-CN" sz="2400" b="1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endParaRPr lang="en-US" altLang="zh-CN" sz="24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0" lvl="0" indent="0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因此有</a:t>
            </a:r>
            <a:r>
              <a:rPr lang="zh-CN" altLang="en-US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#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 #   #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E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：则 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◄ 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FIRSTVT(E)</a:t>
            </a:r>
            <a:endParaRPr lang="en-US" altLang="zh-CN" sz="2400" b="1" dirty="0">
              <a:latin typeface="Comic Sans MS" panose="030F0702030302020204" pitchFamily="66" charset="0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                     E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latin typeface="Comic Sans MS" panose="030F0702030302020204" pitchFamily="66" charset="0"/>
                <a:ea typeface="楷体_GB2312" pitchFamily="49" charset="-122"/>
              </a:rPr>
              <a:t>则 </a:t>
            </a:r>
            <a:r>
              <a:rPr lang="en-US" altLang="zh-CN" sz="2400" b="1" dirty="0">
                <a:latin typeface="Comic Sans MS" panose="030F0702030302020204" pitchFamily="66" charset="0"/>
                <a:ea typeface="楷体_GB2312" pitchFamily="49" charset="-122"/>
              </a:rPr>
              <a:t>LASTVT(E) ► </a:t>
            </a:r>
            <a:r>
              <a:rPr lang="en-US" altLang="zh-CN" sz="24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#</a:t>
            </a:r>
            <a:endParaRPr lang="en-US" altLang="zh-CN" sz="2400" b="1" dirty="0">
              <a:solidFill>
                <a:srgbClr val="CC33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500" b="1" dirty="0">
                <a:solidFill>
                  <a:schemeClr val="tx1"/>
                </a:solidFill>
              </a:rPr>
              <a:t>           </a:t>
            </a:r>
            <a:r>
              <a:rPr lang="zh-CN" altLang="en-US" sz="2500" b="1" dirty="0">
                <a:solidFill>
                  <a:schemeClr val="tx1"/>
                </a:solidFill>
              </a:rPr>
              <a:t>表达式文法</a:t>
            </a:r>
            <a:r>
              <a:rPr lang="en-US" altLang="zh-CN" sz="2500" b="1" dirty="0">
                <a:solidFill>
                  <a:schemeClr val="tx1"/>
                </a:solidFill>
              </a:rPr>
              <a:t>G[E]</a:t>
            </a:r>
            <a:r>
              <a:rPr lang="zh-CN" altLang="en-US" sz="2500" b="1" dirty="0">
                <a:solidFill>
                  <a:schemeClr val="tx1"/>
                </a:solidFill>
              </a:rPr>
              <a:t>的算符优先关表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ph idx="1"/>
          </p:nvPr>
        </p:nvGraphicFramePr>
        <p:xfrm>
          <a:off x="685800" y="1524000"/>
          <a:ext cx="8686800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996055" imgH="5132705" progId="Word.Document.8">
                  <p:embed/>
                </p:oleObj>
              </mc:Choice>
              <mc:Fallback>
                <p:oleObj name="" r:id="rId1" imgW="3996055" imgH="513270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5800" y="1524000"/>
                        <a:ext cx="8686800" cy="6324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算符优先文法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2667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ea typeface="黑体" panose="02010609060101010101" pitchFamily="2" charset="-122"/>
              </a:rPr>
              <a:t>定义</a:t>
            </a:r>
            <a:r>
              <a:rPr lang="zh-CN" altLang="en-US" b="1" dirty="0"/>
              <a:t>：设有一个不含空串的算符文法</a:t>
            </a:r>
            <a:r>
              <a:rPr lang="en-US" altLang="zh-CN" b="1" dirty="0"/>
              <a:t>G</a:t>
            </a:r>
            <a:r>
              <a:rPr lang="zh-CN" altLang="en-US" b="1" dirty="0"/>
              <a:t>，如果其任意两个终结符号之间，算符优先关系最多只有一种关系成立，那么该文法</a:t>
            </a:r>
            <a:r>
              <a:rPr lang="en-US" altLang="zh-CN" b="1" dirty="0"/>
              <a:t>G</a:t>
            </a:r>
            <a:r>
              <a:rPr lang="zh-CN" altLang="en-US" b="1" dirty="0"/>
              <a:t>称为算符优先文法。</a:t>
            </a:r>
            <a:endParaRPr lang="zh-CN" altLang="en-US" b="1" dirty="0"/>
          </a:p>
        </p:txBody>
      </p:sp>
      <p:sp>
        <p:nvSpPr>
          <p:cNvPr id="189444" name="Text Box 4"/>
          <p:cNvSpPr txBox="1"/>
          <p:nvPr/>
        </p:nvSpPr>
        <p:spPr>
          <a:xfrm>
            <a:off x="-152400" y="4648200"/>
            <a:ext cx="8991600" cy="165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注意：允许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存在</a:t>
            </a:r>
            <a:r>
              <a:rPr lang="zh-CN" altLang="en-US" sz="3200" b="1" dirty="0">
                <a:latin typeface="Times New Roman" panose="02020603050405020304" pitchFamily="18" charset="0"/>
              </a:rPr>
              <a:t>；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但不允许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◄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►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c</a:t>
            </a:r>
            <a:r>
              <a:rPr lang="zh-CN" altLang="en-US" sz="3200" b="1" dirty="0">
                <a:latin typeface="Times New Roman" panose="02020603050405020304" pitchFamily="18" charset="0"/>
              </a:rPr>
              <a:t>中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任两个</a:t>
            </a:r>
            <a:r>
              <a:rPr lang="zh-CN" altLang="zh-CN" sz="3200" b="1" dirty="0">
                <a:latin typeface="Times New Roman" panose="02020603050405020304" pitchFamily="18" charset="0"/>
              </a:rPr>
              <a:t>同时</a:t>
            </a:r>
            <a:r>
              <a:rPr lang="zh-CN" altLang="en-US" sz="3200" b="1" dirty="0">
                <a:latin typeface="宋体" panose="02010600030101010101" pitchFamily="2" charset="-122"/>
              </a:rPr>
              <a:t>存在。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3661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算符优先分析法的实现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419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600" b="1" dirty="0"/>
              <a:t>算符优先分析技术的基本思想是通过比较</a:t>
            </a:r>
            <a:r>
              <a:rPr lang="zh-CN" altLang="en-US" sz="2600" b="1" dirty="0">
                <a:ea typeface="黑体" panose="02010609060101010101" pitchFamily="2" charset="-122"/>
              </a:rPr>
              <a:t>相邻</a:t>
            </a:r>
            <a:r>
              <a:rPr lang="zh-CN" altLang="en-US" sz="2600" b="1" dirty="0"/>
              <a:t>的终结符号之间的优先关系，确定句型的“</a:t>
            </a:r>
            <a:r>
              <a:rPr lang="zh-CN" altLang="en-US" sz="2600" b="1" dirty="0">
                <a:ea typeface="黑体" panose="02010609060101010101" pitchFamily="2" charset="-122"/>
              </a:rPr>
              <a:t>句柄</a:t>
            </a:r>
            <a:r>
              <a:rPr lang="zh-CN" altLang="en-US" sz="2600" b="1" dirty="0"/>
              <a:t>”</a:t>
            </a:r>
            <a:r>
              <a:rPr lang="zh-CN" altLang="en-US" sz="2600" b="1" dirty="0">
                <a:ea typeface="黑体" panose="02010609060101010101" pitchFamily="2" charset="-122"/>
              </a:rPr>
              <a:t> （变形的句柄）</a:t>
            </a:r>
            <a:r>
              <a:rPr lang="zh-CN" altLang="en-US" sz="2600" b="1" dirty="0"/>
              <a:t>。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/>
              <a:t>对于句型</a:t>
            </a:r>
            <a:endParaRPr lang="zh-CN" altLang="en-US" sz="2600" b="1" dirty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zh-CN" altLang="en-US" sz="2600" b="1" dirty="0"/>
              <a:t>  </a:t>
            </a:r>
            <a:r>
              <a:rPr lang="en-US" altLang="zh-CN" sz="2600" b="1" dirty="0">
                <a:solidFill>
                  <a:schemeClr val="accent2"/>
                </a:solidFill>
              </a:rPr>
              <a:t>[N</a:t>
            </a:r>
            <a:r>
              <a:rPr lang="en-US" altLang="zh-CN" sz="26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600" b="1" dirty="0">
                <a:solidFill>
                  <a:schemeClr val="accent2"/>
                </a:solidFill>
              </a:rPr>
              <a:t>]</a:t>
            </a:r>
            <a:r>
              <a:rPr lang="en-US" altLang="zh-CN" sz="2600" b="1" dirty="0"/>
              <a:t>a</a:t>
            </a:r>
            <a:r>
              <a:rPr lang="en-US" altLang="zh-CN" sz="2600" b="1" baseline="-25000" dirty="0"/>
              <a:t>1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sz="2600" b="1" dirty="0">
                <a:solidFill>
                  <a:schemeClr val="accent2"/>
                </a:solidFill>
              </a:rPr>
              <a:t>[N</a:t>
            </a:r>
            <a:r>
              <a:rPr lang="en-US" altLang="zh-CN" sz="2600" b="1" i="1" baseline="-25000" dirty="0">
                <a:solidFill>
                  <a:schemeClr val="accent2"/>
                </a:solidFill>
              </a:rPr>
              <a:t>i</a:t>
            </a:r>
            <a:r>
              <a:rPr lang="en-US" altLang="zh-CN" sz="2600" b="1" baseline="-25000" dirty="0">
                <a:solidFill>
                  <a:schemeClr val="accent2"/>
                </a:solidFill>
              </a:rPr>
              <a:t>-1</a:t>
            </a:r>
            <a:r>
              <a:rPr lang="en-US" altLang="zh-CN" sz="2600" b="1" dirty="0">
                <a:solidFill>
                  <a:schemeClr val="accent2"/>
                </a:solidFill>
              </a:rPr>
              <a:t>]</a:t>
            </a:r>
            <a:r>
              <a:rPr lang="en-US" altLang="zh-CN" sz="2600" b="1" dirty="0"/>
              <a:t>a</a:t>
            </a:r>
            <a:r>
              <a:rPr lang="en-US" altLang="zh-CN" sz="2600" b="1" i="1" baseline="-25000" dirty="0"/>
              <a:t>i</a:t>
            </a:r>
            <a:r>
              <a:rPr lang="en-US" altLang="zh-CN" sz="2600" b="1" baseline="-25000" dirty="0"/>
              <a:t>-1</a:t>
            </a:r>
            <a:r>
              <a:rPr lang="en-US" altLang="zh-CN" sz="2600" b="1" dirty="0">
                <a:solidFill>
                  <a:schemeClr val="accent2"/>
                </a:solidFill>
              </a:rPr>
              <a:t>[N</a:t>
            </a:r>
            <a:r>
              <a:rPr lang="en-US" altLang="zh-CN" sz="2600" b="1" i="1" baseline="-25000" dirty="0">
                <a:solidFill>
                  <a:schemeClr val="accent2"/>
                </a:solidFill>
              </a:rPr>
              <a:t>i</a:t>
            </a:r>
            <a:r>
              <a:rPr lang="en-US" altLang="zh-CN" sz="2600" b="1" dirty="0">
                <a:solidFill>
                  <a:schemeClr val="accent2"/>
                </a:solidFill>
              </a:rPr>
              <a:t>]</a:t>
            </a:r>
            <a:r>
              <a:rPr lang="en-US" altLang="zh-CN" sz="2600" b="1" dirty="0"/>
              <a:t>a</a:t>
            </a:r>
            <a:r>
              <a:rPr lang="en-US" altLang="zh-CN" sz="2600" b="1" i="1" baseline="-25000" dirty="0"/>
              <a:t>i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sz="2600" b="1" dirty="0">
                <a:solidFill>
                  <a:schemeClr val="accent2"/>
                </a:solidFill>
              </a:rPr>
              <a:t>[N</a:t>
            </a:r>
            <a:r>
              <a:rPr lang="en-US" altLang="zh-CN" sz="2600" b="1" i="1" baseline="-25000" dirty="0">
                <a:solidFill>
                  <a:schemeClr val="accent2"/>
                </a:solidFill>
              </a:rPr>
              <a:t>j</a:t>
            </a:r>
            <a:r>
              <a:rPr lang="en-US" altLang="zh-CN" sz="2600" b="1" dirty="0">
                <a:solidFill>
                  <a:schemeClr val="accent2"/>
                </a:solidFill>
              </a:rPr>
              <a:t>]</a:t>
            </a:r>
            <a:r>
              <a:rPr lang="en-US" altLang="zh-CN" sz="2600" b="1" dirty="0"/>
              <a:t>a</a:t>
            </a:r>
            <a:r>
              <a:rPr lang="en-US" altLang="zh-CN" sz="2600" b="1" i="1" baseline="-25000" dirty="0"/>
              <a:t>j</a:t>
            </a:r>
            <a:r>
              <a:rPr lang="en-US" altLang="zh-CN" sz="2600" b="1" dirty="0">
                <a:solidFill>
                  <a:schemeClr val="accent2"/>
                </a:solidFill>
              </a:rPr>
              <a:t>[N</a:t>
            </a:r>
            <a:r>
              <a:rPr lang="en-US" altLang="zh-CN" sz="2600" b="1" i="1" baseline="-25000" dirty="0">
                <a:solidFill>
                  <a:schemeClr val="accent2"/>
                </a:solidFill>
              </a:rPr>
              <a:t>j</a:t>
            </a:r>
            <a:r>
              <a:rPr lang="en-US" altLang="zh-CN" sz="2600" b="1" baseline="-25000" dirty="0">
                <a:solidFill>
                  <a:schemeClr val="accent2"/>
                </a:solidFill>
              </a:rPr>
              <a:t>+1</a:t>
            </a:r>
            <a:r>
              <a:rPr lang="en-US" altLang="zh-CN" sz="2600" b="1" dirty="0">
                <a:solidFill>
                  <a:schemeClr val="accent2"/>
                </a:solidFill>
              </a:rPr>
              <a:t>]</a:t>
            </a:r>
            <a:r>
              <a:rPr lang="en-US" altLang="zh-CN" sz="2600" b="1" dirty="0"/>
              <a:t>a</a:t>
            </a:r>
            <a:r>
              <a:rPr lang="en-US" altLang="zh-CN" sz="2600" b="1" i="1" baseline="-25000" dirty="0"/>
              <a:t>j</a:t>
            </a:r>
            <a:r>
              <a:rPr lang="en-US" altLang="zh-CN" sz="2600" b="1" baseline="-25000" dirty="0"/>
              <a:t>+1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sz="2600" b="1" dirty="0">
                <a:solidFill>
                  <a:schemeClr val="accent2"/>
                </a:solidFill>
              </a:rPr>
              <a:t>[N</a:t>
            </a:r>
            <a:r>
              <a:rPr lang="en-US" altLang="zh-CN" sz="2600" b="1" i="1" baseline="-25000" dirty="0">
                <a:solidFill>
                  <a:schemeClr val="accent2"/>
                </a:solidFill>
              </a:rPr>
              <a:t>k</a:t>
            </a:r>
            <a:r>
              <a:rPr lang="en-US" altLang="zh-CN" sz="2600" b="1" dirty="0">
                <a:solidFill>
                  <a:schemeClr val="accent2"/>
                </a:solidFill>
              </a:rPr>
              <a:t>]</a:t>
            </a:r>
            <a:r>
              <a:rPr lang="en-US" altLang="zh-CN" sz="2600" b="1" dirty="0"/>
              <a:t>a</a:t>
            </a:r>
            <a:r>
              <a:rPr lang="en-US" altLang="zh-CN" sz="2600" b="1" i="1" baseline="-25000" dirty="0"/>
              <a:t>k</a:t>
            </a:r>
            <a:r>
              <a:rPr lang="en-US" altLang="zh-CN" sz="2600" b="1" dirty="0">
                <a:solidFill>
                  <a:schemeClr val="accent2"/>
                </a:solidFill>
              </a:rPr>
              <a:t>[N</a:t>
            </a:r>
            <a:r>
              <a:rPr lang="en-US" altLang="zh-CN" sz="2600" b="1" i="1" baseline="-25000" dirty="0">
                <a:solidFill>
                  <a:schemeClr val="accent2"/>
                </a:solidFill>
              </a:rPr>
              <a:t>k</a:t>
            </a:r>
            <a:r>
              <a:rPr lang="en-US" altLang="zh-CN" sz="2600" b="1" baseline="-25000" dirty="0">
                <a:solidFill>
                  <a:schemeClr val="accent2"/>
                </a:solidFill>
              </a:rPr>
              <a:t>+1</a:t>
            </a:r>
            <a:r>
              <a:rPr lang="en-US" altLang="zh-CN" sz="2600" b="1" dirty="0">
                <a:solidFill>
                  <a:schemeClr val="accent2"/>
                </a:solidFill>
              </a:rPr>
              <a:t>]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满足关系</a:t>
            </a:r>
            <a:endParaRPr lang="zh-CN" altLang="en-US" sz="2600" b="1" dirty="0"/>
          </a:p>
          <a:p>
            <a:pPr algn="ctr" eaLnBrk="1" hangingPunct="1">
              <a:lnSpc>
                <a:spcPct val="120000"/>
              </a:lnSpc>
              <a:buNone/>
            </a:pPr>
            <a:r>
              <a:rPr lang="en-US" altLang="zh-CN" sz="2600" b="1" dirty="0"/>
              <a:t>a</a:t>
            </a:r>
            <a:r>
              <a:rPr lang="en-US" altLang="zh-CN" sz="2600" b="1" i="1" baseline="-25000" dirty="0"/>
              <a:t>i</a:t>
            </a:r>
            <a:r>
              <a:rPr lang="en-US" altLang="zh-CN" sz="2600" b="1" baseline="-25000" dirty="0"/>
              <a:t>-1</a:t>
            </a:r>
            <a:r>
              <a:rPr lang="en-US" altLang="zh-CN" sz="2600" b="1" dirty="0"/>
              <a:t>◄a</a:t>
            </a:r>
            <a:r>
              <a:rPr lang="en-US" altLang="zh-CN" sz="2600" b="1" i="1" baseline="-25000" dirty="0"/>
              <a:t>i</a:t>
            </a:r>
            <a:r>
              <a:rPr lang="en-US" altLang="zh-CN" sz="2600" b="1" dirty="0"/>
              <a:t> </a:t>
            </a:r>
            <a:r>
              <a:rPr lang="en-US" altLang="zh-CN" sz="1900" b="1" dirty="0"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en-US" altLang="zh-CN" sz="21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 </a:t>
            </a:r>
            <a:r>
              <a:rPr lang="en-US" altLang="zh-CN" sz="2600" b="1" dirty="0"/>
              <a:t>a</a:t>
            </a:r>
            <a:r>
              <a:rPr lang="en-US" altLang="zh-CN" sz="2600" b="1" i="1" baseline="-25000" dirty="0"/>
              <a:t>i</a:t>
            </a:r>
            <a:r>
              <a:rPr lang="en-US" altLang="zh-CN" sz="2600" b="1" baseline="-25000" dirty="0"/>
              <a:t>+1 </a:t>
            </a:r>
            <a:r>
              <a:rPr lang="en-US" altLang="zh-CN" sz="1900" b="1" dirty="0"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en-US" altLang="zh-CN" sz="2600" b="1" dirty="0"/>
              <a:t> </a:t>
            </a:r>
            <a:r>
              <a:rPr lang="en-US" altLang="zh-CN" b="1" dirty="0">
                <a:sym typeface="MT Extra" panose="05050102010205020202" pitchFamily="18" charset="2"/>
              </a:rPr>
              <a:t>…</a:t>
            </a:r>
            <a:r>
              <a:rPr lang="en-US" altLang="zh-CN" sz="2600" b="1" dirty="0"/>
              <a:t> </a:t>
            </a:r>
            <a:r>
              <a:rPr lang="en-US" altLang="zh-CN" sz="1900" b="1" dirty="0"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en-US" altLang="zh-CN" sz="2100" b="1" dirty="0">
                <a:solidFill>
                  <a:srgbClr val="CC3300"/>
                </a:solidFill>
                <a:latin typeface="Comic Sans MS" panose="030F0702030302020204" pitchFamily="66" charset="0"/>
                <a:ea typeface="楷体_GB2312" pitchFamily="49" charset="-122"/>
              </a:rPr>
              <a:t> </a:t>
            </a:r>
            <a:r>
              <a:rPr lang="en-US" altLang="zh-CN" sz="2600" b="1" dirty="0"/>
              <a:t>a</a:t>
            </a:r>
            <a:r>
              <a:rPr lang="en-US" altLang="zh-CN" sz="2600" b="1" i="1" baseline="-25000" dirty="0"/>
              <a:t>j</a:t>
            </a:r>
            <a:r>
              <a:rPr lang="en-US" altLang="zh-CN" sz="2600" b="1" dirty="0"/>
              <a:t>►a</a:t>
            </a:r>
            <a:r>
              <a:rPr lang="en-US" altLang="zh-CN" sz="2600" b="1" i="1" baseline="-25000" dirty="0"/>
              <a:t>j</a:t>
            </a:r>
            <a:r>
              <a:rPr lang="en-US" altLang="zh-CN" sz="2600" b="1" baseline="-25000" dirty="0"/>
              <a:t>+1</a:t>
            </a:r>
            <a:endParaRPr lang="en-US" altLang="zh-CN" sz="2600" b="1" baseline="-25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/>
              <a:t>的最左子符号串</a:t>
            </a:r>
            <a:r>
              <a:rPr lang="en-US" altLang="zh-CN" sz="2600" b="1" dirty="0"/>
              <a:t>(</a:t>
            </a:r>
            <a:r>
              <a:rPr lang="en-US" altLang="zh-CN" sz="2100" b="1" dirty="0">
                <a:solidFill>
                  <a:schemeClr val="accent2"/>
                </a:solidFill>
              </a:rPr>
              <a:t>[N</a:t>
            </a:r>
            <a:r>
              <a:rPr lang="en-US" altLang="zh-CN" sz="2100" b="1" i="1" baseline="-25000" dirty="0">
                <a:solidFill>
                  <a:schemeClr val="accent2"/>
                </a:solidFill>
              </a:rPr>
              <a:t>i</a:t>
            </a:r>
            <a:r>
              <a:rPr lang="en-US" altLang="zh-CN" sz="2100" b="1" dirty="0">
                <a:solidFill>
                  <a:schemeClr val="accent2"/>
                </a:solidFill>
              </a:rPr>
              <a:t>]</a:t>
            </a:r>
            <a:r>
              <a:rPr lang="en-US" altLang="zh-CN" sz="2100" b="1" dirty="0"/>
              <a:t>a</a:t>
            </a:r>
            <a:r>
              <a:rPr lang="en-US" altLang="zh-CN" sz="2100" b="1" i="1" baseline="-25000" dirty="0"/>
              <a:t>i </a:t>
            </a:r>
            <a:r>
              <a:rPr lang="en-US" altLang="zh-CN" sz="2100" b="1" dirty="0">
                <a:sym typeface="MT Extra" panose="05050102010205020202" pitchFamily="18" charset="2"/>
              </a:rPr>
              <a:t>…</a:t>
            </a:r>
            <a:r>
              <a:rPr lang="en-US" altLang="zh-CN" sz="2100" b="1" dirty="0">
                <a:solidFill>
                  <a:schemeClr val="accent2"/>
                </a:solidFill>
              </a:rPr>
              <a:t>[N</a:t>
            </a:r>
            <a:r>
              <a:rPr lang="en-US" altLang="zh-CN" sz="2100" b="1" i="1" baseline="-25000" dirty="0">
                <a:solidFill>
                  <a:schemeClr val="accent2"/>
                </a:solidFill>
              </a:rPr>
              <a:t>j</a:t>
            </a:r>
            <a:r>
              <a:rPr lang="en-US" altLang="zh-CN" sz="2100" b="1" dirty="0">
                <a:solidFill>
                  <a:schemeClr val="accent2"/>
                </a:solidFill>
              </a:rPr>
              <a:t>]</a:t>
            </a:r>
            <a:r>
              <a:rPr lang="en-US" altLang="zh-CN" sz="2100" b="1" dirty="0"/>
              <a:t>a</a:t>
            </a:r>
            <a:r>
              <a:rPr lang="en-US" altLang="zh-CN" sz="2100" b="1" i="1" baseline="-25000" dirty="0"/>
              <a:t>j</a:t>
            </a:r>
            <a:r>
              <a:rPr lang="en-US" altLang="zh-CN" sz="2100" b="1" dirty="0">
                <a:solidFill>
                  <a:schemeClr val="accent2"/>
                </a:solidFill>
              </a:rPr>
              <a:t>[N</a:t>
            </a:r>
            <a:r>
              <a:rPr lang="en-US" altLang="zh-CN" sz="2100" b="1" i="1" baseline="-25000" dirty="0">
                <a:solidFill>
                  <a:schemeClr val="accent2"/>
                </a:solidFill>
              </a:rPr>
              <a:t>j</a:t>
            </a:r>
            <a:r>
              <a:rPr lang="en-US" altLang="zh-CN" sz="2100" b="1" baseline="-25000" dirty="0">
                <a:solidFill>
                  <a:schemeClr val="accent2"/>
                </a:solidFill>
              </a:rPr>
              <a:t>+1</a:t>
            </a:r>
            <a:r>
              <a:rPr lang="en-US" altLang="zh-CN" sz="2100" b="1" dirty="0">
                <a:solidFill>
                  <a:schemeClr val="accent2"/>
                </a:solidFill>
              </a:rPr>
              <a:t>]</a:t>
            </a:r>
            <a:r>
              <a:rPr lang="en-US" altLang="zh-CN" sz="2600" b="1" dirty="0"/>
              <a:t>)</a:t>
            </a:r>
            <a:r>
              <a:rPr lang="zh-CN" altLang="en-US" sz="2600" b="1" dirty="0"/>
              <a:t>就是要被归约的</a:t>
            </a:r>
            <a:r>
              <a:rPr lang="zh-CN" altLang="en-US" sz="2600" b="1" dirty="0">
                <a:ea typeface="黑体" panose="02010609060101010101" pitchFamily="2" charset="-122"/>
              </a:rPr>
              <a:t>短语</a:t>
            </a:r>
            <a:r>
              <a:rPr lang="zh-CN" altLang="en-US" sz="2600" b="1" dirty="0"/>
              <a:t>。</a:t>
            </a:r>
            <a:endParaRPr lang="zh-CN" altLang="en-US" sz="26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61443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算符优先文法句型的识别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61444" name="Rectangle 1027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b="1" dirty="0"/>
              <a:t>由于算符优先分析技术在分析的过程中，非终结符号是“不可见”的。因此，对于单规则，算符优先技术无法处理。</a:t>
            </a:r>
            <a:endParaRPr lang="zh-CN" altLang="en-US" b="1" dirty="0"/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2" charset="-122"/>
              </a:rPr>
              <a:t>定义</a:t>
            </a:r>
            <a:r>
              <a:rPr lang="en-US" altLang="en-US" b="1" dirty="0"/>
              <a:t>   </a:t>
            </a:r>
            <a:r>
              <a:rPr lang="zh-CN" altLang="en-US" b="1" dirty="0">
                <a:ea typeface="黑体" panose="02010609060101010101" pitchFamily="2" charset="-122"/>
              </a:rPr>
              <a:t>素短语</a:t>
            </a:r>
            <a:r>
              <a:rPr lang="zh-CN" altLang="en-US" b="1" dirty="0"/>
              <a:t>是满足下面条件的短语：</a:t>
            </a:r>
            <a:endParaRPr lang="zh-CN" altLang="en-US" b="1" dirty="0"/>
          </a:p>
          <a:p>
            <a:pPr lvl="1" algn="just" eaLnBrk="1" hangingPunct="1">
              <a:buNone/>
            </a:pPr>
            <a:r>
              <a:rPr lang="zh-CN" altLang="en-US" sz="3000" b="1" dirty="0"/>
              <a:t>（</a:t>
            </a:r>
            <a:r>
              <a:rPr lang="en-US" altLang="zh-CN" sz="3000" b="1" dirty="0"/>
              <a:t>1</a:t>
            </a:r>
            <a:r>
              <a:rPr lang="zh-CN" altLang="en-US" sz="3000" b="1" dirty="0"/>
              <a:t>）至少包含一个终结符号。</a:t>
            </a:r>
            <a:endParaRPr lang="zh-CN" altLang="en-US" sz="3000" b="1" dirty="0"/>
          </a:p>
          <a:p>
            <a:pPr lvl="1" algn="just" eaLnBrk="1" hangingPunct="1">
              <a:buNone/>
            </a:pPr>
            <a:r>
              <a:rPr lang="zh-CN" altLang="en-US" sz="3000" b="1" dirty="0"/>
              <a:t>（</a:t>
            </a:r>
            <a:r>
              <a:rPr lang="en-US" altLang="zh-CN" sz="3000" b="1" dirty="0"/>
              <a:t>2</a:t>
            </a:r>
            <a:r>
              <a:rPr lang="zh-CN" altLang="en-US" sz="3000" b="1" dirty="0"/>
              <a:t>）该短语不再包含满足第一个条件的</a:t>
            </a:r>
            <a:endParaRPr lang="zh-CN" altLang="en-US" sz="3000" b="1" dirty="0"/>
          </a:p>
          <a:p>
            <a:pPr lvl="1" algn="just" eaLnBrk="1" hangingPunct="1">
              <a:buNone/>
            </a:pPr>
            <a:r>
              <a:rPr lang="zh-CN" altLang="en-US" sz="3000" b="1" dirty="0"/>
              <a:t>          更小的短语。</a:t>
            </a:r>
            <a:endParaRPr lang="zh-CN" altLang="en-US" sz="30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304800" y="609600"/>
            <a:ext cx="3886200" cy="762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素短语的例子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191491" name="Rectangle 3"/>
          <p:cNvSpPr>
            <a:spLocks noGrp="1"/>
          </p:cNvSpPr>
          <p:nvPr>
            <p:ph idx="1"/>
          </p:nvPr>
        </p:nvSpPr>
        <p:spPr>
          <a:xfrm>
            <a:off x="304800" y="1995488"/>
            <a:ext cx="5638800" cy="1006475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/>
            <a:r>
              <a:rPr lang="zh-CN" altLang="en-US" b="1" dirty="0"/>
              <a:t>短语有</a:t>
            </a:r>
            <a:r>
              <a:rPr lang="en-US" altLang="zh-CN" b="1" dirty="0"/>
              <a:t>T+T*F+i</a:t>
            </a:r>
            <a:r>
              <a:rPr lang="zh-CN" altLang="en-US" b="1" dirty="0"/>
              <a:t>，</a:t>
            </a:r>
            <a:r>
              <a:rPr lang="en-US" altLang="zh-CN" b="1" dirty="0"/>
              <a:t>T+T*F</a:t>
            </a:r>
            <a:r>
              <a:rPr lang="zh-CN" altLang="en-US" b="1" dirty="0"/>
              <a:t>，</a:t>
            </a:r>
            <a:r>
              <a:rPr lang="en-US" altLang="zh-CN" b="1" dirty="0"/>
              <a:t>T*F</a:t>
            </a:r>
            <a:r>
              <a:rPr lang="zh-CN" altLang="en-US" b="1" dirty="0"/>
              <a:t>，</a:t>
            </a:r>
            <a:r>
              <a:rPr lang="en-US" altLang="zh-CN" b="1" dirty="0"/>
              <a:t>T</a:t>
            </a:r>
            <a:r>
              <a:rPr lang="zh-CN" altLang="en-US" b="1" dirty="0"/>
              <a:t>， </a:t>
            </a:r>
            <a:r>
              <a:rPr lang="en-US" altLang="zh-CN" b="1" dirty="0"/>
              <a:t>i</a:t>
            </a:r>
            <a:r>
              <a:rPr lang="zh-CN" altLang="en-US" b="1" dirty="0"/>
              <a:t>，句柄是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zh-CN" altLang="en-US" b="1" dirty="0"/>
              <a:t>。   </a:t>
            </a:r>
            <a:endParaRPr lang="zh-CN" altLang="en-US" b="1" dirty="0"/>
          </a:p>
        </p:txBody>
      </p:sp>
      <p:grpSp>
        <p:nvGrpSpPr>
          <p:cNvPr id="63493" name="Group 61"/>
          <p:cNvGrpSpPr/>
          <p:nvPr/>
        </p:nvGrpSpPr>
        <p:grpSpPr>
          <a:xfrm>
            <a:off x="5943600" y="1890713"/>
            <a:ext cx="2971800" cy="4265612"/>
            <a:chOff x="3744" y="1191"/>
            <a:chExt cx="1872" cy="2687"/>
          </a:xfrm>
        </p:grpSpPr>
        <p:sp>
          <p:nvSpPr>
            <p:cNvPr id="63496" name="Text Box 31"/>
            <p:cNvSpPr txBox="1"/>
            <p:nvPr/>
          </p:nvSpPr>
          <p:spPr>
            <a:xfrm>
              <a:off x="4264" y="1868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497" name="Text Box 32"/>
            <p:cNvSpPr txBox="1"/>
            <p:nvPr/>
          </p:nvSpPr>
          <p:spPr>
            <a:xfrm>
              <a:off x="4784" y="1191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498" name="Text Box 33"/>
            <p:cNvSpPr txBox="1"/>
            <p:nvPr/>
          </p:nvSpPr>
          <p:spPr>
            <a:xfrm>
              <a:off x="4784" y="1868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499" name="Text Box 34"/>
            <p:cNvSpPr txBox="1"/>
            <p:nvPr/>
          </p:nvSpPr>
          <p:spPr>
            <a:xfrm>
              <a:off x="5356" y="1868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0" name="Text Box 35"/>
            <p:cNvSpPr txBox="1"/>
            <p:nvPr/>
          </p:nvSpPr>
          <p:spPr>
            <a:xfrm>
              <a:off x="3744" y="2729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1" name="Text Box 37"/>
            <p:cNvSpPr txBox="1"/>
            <p:nvPr/>
          </p:nvSpPr>
          <p:spPr>
            <a:xfrm>
              <a:off x="4784" y="2729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2" name="Text Box 38"/>
            <p:cNvSpPr txBox="1"/>
            <p:nvPr/>
          </p:nvSpPr>
          <p:spPr>
            <a:xfrm>
              <a:off x="4264" y="2729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3" name="Text Box 39"/>
            <p:cNvSpPr txBox="1"/>
            <p:nvPr/>
          </p:nvSpPr>
          <p:spPr>
            <a:xfrm>
              <a:off x="5356" y="2606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4" name="Text Box 40"/>
            <p:cNvSpPr txBox="1"/>
            <p:nvPr/>
          </p:nvSpPr>
          <p:spPr>
            <a:xfrm>
              <a:off x="5356" y="3344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5" name="Text Box 41"/>
            <p:cNvSpPr txBox="1"/>
            <p:nvPr/>
          </p:nvSpPr>
          <p:spPr>
            <a:xfrm>
              <a:off x="4316" y="3590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6" name="Text Box 42"/>
            <p:cNvSpPr txBox="1"/>
            <p:nvPr/>
          </p:nvSpPr>
          <p:spPr>
            <a:xfrm>
              <a:off x="4784" y="3590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7" name="Text Box 43"/>
            <p:cNvSpPr txBox="1"/>
            <p:nvPr/>
          </p:nvSpPr>
          <p:spPr>
            <a:xfrm>
              <a:off x="5148" y="3590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8" name="Line 45"/>
            <p:cNvSpPr/>
            <p:nvPr/>
          </p:nvSpPr>
          <p:spPr>
            <a:xfrm>
              <a:off x="4888" y="1499"/>
              <a:ext cx="0" cy="4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09" name="Line 46"/>
            <p:cNvSpPr/>
            <p:nvPr/>
          </p:nvSpPr>
          <p:spPr>
            <a:xfrm>
              <a:off x="4420" y="2237"/>
              <a:ext cx="0" cy="4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0" name="Line 47"/>
            <p:cNvSpPr/>
            <p:nvPr/>
          </p:nvSpPr>
          <p:spPr>
            <a:xfrm>
              <a:off x="5460" y="2175"/>
              <a:ext cx="0" cy="4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1" name="Line 48"/>
            <p:cNvSpPr/>
            <p:nvPr/>
          </p:nvSpPr>
          <p:spPr>
            <a:xfrm>
              <a:off x="5460" y="2975"/>
              <a:ext cx="0" cy="3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2" name="Line 49"/>
            <p:cNvSpPr/>
            <p:nvPr/>
          </p:nvSpPr>
          <p:spPr>
            <a:xfrm>
              <a:off x="4888" y="3098"/>
              <a:ext cx="0" cy="5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3" name="Freeform 50"/>
            <p:cNvSpPr/>
            <p:nvPr/>
          </p:nvSpPr>
          <p:spPr>
            <a:xfrm>
              <a:off x="4420" y="1745"/>
              <a:ext cx="1040" cy="184"/>
            </a:xfrm>
            <a:custGeom>
              <a:avLst/>
              <a:gdLst>
                <a:gd name="txL" fmla="*/ 0 w 960"/>
                <a:gd name="txT" fmla="*/ 0 h 144"/>
                <a:gd name="txR" fmla="*/ 960 w 960"/>
                <a:gd name="txB" fmla="*/ 144 h 144"/>
              </a:gdLst>
              <a:ahLst/>
              <a:cxnLst>
                <a:cxn ang="0">
                  <a:pos x="0" y="489"/>
                </a:cxn>
                <a:cxn ang="0">
                  <a:pos x="0" y="0"/>
                </a:cxn>
                <a:cxn ang="0">
                  <a:pos x="1433" y="0"/>
                </a:cxn>
                <a:cxn ang="0">
                  <a:pos x="1433" y="489"/>
                </a:cxn>
              </a:cxnLst>
              <a:rect l="txL" t="txT" r="txR" b="txB"/>
              <a:pathLst>
                <a:path w="960" h="144">
                  <a:moveTo>
                    <a:pt x="0" y="144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144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14" name="Freeform 51"/>
            <p:cNvSpPr/>
            <p:nvPr/>
          </p:nvSpPr>
          <p:spPr>
            <a:xfrm>
              <a:off x="3848" y="2483"/>
              <a:ext cx="1040" cy="246"/>
            </a:xfrm>
            <a:custGeom>
              <a:avLst/>
              <a:gdLst>
                <a:gd name="txL" fmla="*/ 0 w 960"/>
                <a:gd name="txT" fmla="*/ 0 h 192"/>
                <a:gd name="txR" fmla="*/ 960 w 960"/>
                <a:gd name="txB" fmla="*/ 192 h 192"/>
              </a:gdLst>
              <a:ahLst/>
              <a:cxnLst>
                <a:cxn ang="0">
                  <a:pos x="0" y="664"/>
                </a:cxn>
                <a:cxn ang="0">
                  <a:pos x="0" y="0"/>
                </a:cxn>
                <a:cxn ang="0">
                  <a:pos x="1433" y="0"/>
                </a:cxn>
                <a:cxn ang="0">
                  <a:pos x="1433" y="664"/>
                </a:cxn>
              </a:cxnLst>
              <a:rect l="txL" t="txT" r="txR" b="txB"/>
              <a:pathLst>
                <a:path w="960" h="192">
                  <a:moveTo>
                    <a:pt x="0" y="192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192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15" name="Freeform 52"/>
            <p:cNvSpPr/>
            <p:nvPr/>
          </p:nvSpPr>
          <p:spPr>
            <a:xfrm>
              <a:off x="4420" y="3405"/>
              <a:ext cx="884" cy="246"/>
            </a:xfrm>
            <a:custGeom>
              <a:avLst/>
              <a:gdLst>
                <a:gd name="txL" fmla="*/ 0 w 816"/>
                <a:gd name="txT" fmla="*/ 0 h 192"/>
                <a:gd name="txR" fmla="*/ 816 w 816"/>
                <a:gd name="txB" fmla="*/ 192 h 192"/>
              </a:gdLst>
              <a:ahLst/>
              <a:cxnLst>
                <a:cxn ang="0">
                  <a:pos x="0" y="500"/>
                </a:cxn>
                <a:cxn ang="0">
                  <a:pos x="0" y="0"/>
                </a:cxn>
                <a:cxn ang="0">
                  <a:pos x="1219" y="0"/>
                </a:cxn>
                <a:cxn ang="0">
                  <a:pos x="1219" y="664"/>
                </a:cxn>
              </a:cxnLst>
              <a:rect l="txL" t="txT" r="txR" b="txB"/>
              <a:pathLst>
                <a:path w="816" h="192">
                  <a:moveTo>
                    <a:pt x="0" y="144"/>
                  </a:moveTo>
                  <a:lnTo>
                    <a:pt x="0" y="0"/>
                  </a:lnTo>
                  <a:lnTo>
                    <a:pt x="816" y="0"/>
                  </a:lnTo>
                  <a:lnTo>
                    <a:pt x="816" y="192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16" name="Text Box 53"/>
            <p:cNvSpPr txBox="1"/>
            <p:nvPr/>
          </p:nvSpPr>
          <p:spPr>
            <a:xfrm>
              <a:off x="3744" y="3344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17" name="Line 54"/>
            <p:cNvSpPr/>
            <p:nvPr/>
          </p:nvSpPr>
          <p:spPr>
            <a:xfrm>
              <a:off x="3848" y="3036"/>
              <a:ext cx="0" cy="3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1544" name="Rectangle 56"/>
          <p:cNvSpPr/>
          <p:nvPr/>
        </p:nvSpPr>
        <p:spPr>
          <a:xfrm>
            <a:off x="304800" y="3213100"/>
            <a:ext cx="5638800" cy="301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</a:rPr>
              <a:t>  T</a:t>
            </a:r>
            <a:r>
              <a:rPr lang="zh-CN" altLang="en-US" sz="3200" b="1" dirty="0">
                <a:latin typeface="Times New Roman" panose="02020603050405020304" pitchFamily="18" charset="0"/>
              </a:rPr>
              <a:t>不是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素短语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，因为其中不含终结符。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T+T*F+i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</a:rPr>
              <a:t>T+T*F</a:t>
            </a:r>
            <a:r>
              <a:rPr lang="zh-CN" altLang="en-US" sz="3200" b="1" dirty="0">
                <a:latin typeface="Times New Roman" panose="02020603050405020304" pitchFamily="18" charset="0"/>
              </a:rPr>
              <a:t>不是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素短语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，因为其中包含了</a:t>
            </a:r>
            <a:r>
              <a:rPr lang="en-US" altLang="zh-CN" sz="3200" b="1" dirty="0">
                <a:latin typeface="Times New Roman" panose="02020603050405020304" pitchFamily="18" charset="0"/>
              </a:rPr>
              <a:t>T*F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素短语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T*F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63495" name="Text Box 60"/>
          <p:cNvSpPr txBox="1"/>
          <p:nvPr/>
        </p:nvSpPr>
        <p:spPr>
          <a:xfrm>
            <a:off x="304800" y="1409700"/>
            <a:ext cx="7702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给出句型</a:t>
            </a:r>
            <a:r>
              <a:rPr lang="en-US" altLang="zh-CN" sz="3200" b="1" dirty="0">
                <a:latin typeface="Times New Roman" panose="02020603050405020304" pitchFamily="18" charset="0"/>
              </a:rPr>
              <a:t>T+T*F+i</a:t>
            </a:r>
            <a:r>
              <a:rPr lang="zh-CN" altLang="en-US" sz="3200" b="1" dirty="0">
                <a:latin typeface="Times New Roman" panose="02020603050405020304" pitchFamily="18" charset="0"/>
              </a:rPr>
              <a:t>的短语、句柄和素短语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  <p:bldP spid="19154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152400" y="757238"/>
            <a:ext cx="8991600" cy="54864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600" b="1" dirty="0"/>
              <a:t>定义：</a:t>
            </a:r>
            <a:r>
              <a:rPr lang="zh-CN" altLang="en-US" sz="2600" b="1" dirty="0">
                <a:ea typeface="黑体" panose="02010609060101010101" pitchFamily="2" charset="-122"/>
              </a:rPr>
              <a:t>最左素短语</a:t>
            </a:r>
            <a:endParaRPr lang="en-US" altLang="zh-CN" sz="2600" b="1" dirty="0">
              <a:ea typeface="黑体" panose="0201060906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ea typeface="黑体" panose="02010609060101010101" pitchFamily="2" charset="-122"/>
              </a:rPr>
              <a:t>    </a:t>
            </a:r>
            <a:r>
              <a:rPr lang="zh-CN" altLang="en-US" sz="2600" b="1" dirty="0">
                <a:ea typeface="黑体" panose="02010609060101010101" pitchFamily="2" charset="-122"/>
              </a:rPr>
              <a:t>设有文法</a:t>
            </a:r>
            <a:r>
              <a:rPr lang="en-US" altLang="zh-CN" sz="2600" b="1" dirty="0">
                <a:ea typeface="黑体" panose="02010609060101010101" pitchFamily="2" charset="-122"/>
              </a:rPr>
              <a:t>G[S],</a:t>
            </a:r>
            <a:r>
              <a:rPr lang="zh-CN" altLang="en-US" sz="2600" b="1" dirty="0">
                <a:ea typeface="黑体" panose="02010609060101010101" pitchFamily="2" charset="-122"/>
              </a:rPr>
              <a:t>其句型的素短语是一个短语，它至少包含一个终结符，并除自身外不包含其他素短语，最左边的素短语称为最左素短语</a:t>
            </a:r>
            <a:endParaRPr lang="zh-CN" altLang="en-US" sz="26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b="1" dirty="0">
                <a:solidFill>
                  <a:schemeClr val="tx1"/>
                </a:solidFill>
              </a:rPr>
              <a:t>句柄的定义（句柄是可归约串的称呼）</a:t>
            </a:r>
            <a:endParaRPr lang="zh-CN" altLang="en-US" sz="3800" b="1" dirty="0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令</a:t>
            </a:r>
            <a:r>
              <a:rPr lang="en-US" altLang="zh-CN" dirty="0"/>
              <a:t>G</a:t>
            </a:r>
            <a:r>
              <a:rPr lang="zh-CN" altLang="en-US" dirty="0"/>
              <a:t>是一文法，</a:t>
            </a:r>
            <a:r>
              <a:rPr lang="en-US" altLang="zh-CN" dirty="0"/>
              <a:t>S</a:t>
            </a:r>
            <a:r>
              <a:rPr lang="zh-CN" altLang="en-US" dirty="0"/>
              <a:t>是文法的开始符号，</a:t>
            </a:r>
            <a:r>
              <a:rPr lang="zh-CN" altLang="en-US" dirty="0">
                <a:sym typeface="Symbol" panose="05050102010706020507" pitchFamily="18" charset="2"/>
              </a:rPr>
              <a:t></a:t>
            </a:r>
            <a:r>
              <a:rPr lang="en-US" altLang="zh-CN" dirty="0"/>
              <a:t>δ</a:t>
            </a:r>
            <a:r>
              <a:rPr lang="zh-CN" altLang="en-US" dirty="0"/>
              <a:t>是文法</a:t>
            </a:r>
            <a:r>
              <a:rPr lang="en-US" altLang="zh-CN" dirty="0"/>
              <a:t>G</a:t>
            </a:r>
            <a:r>
              <a:rPr lang="zh-CN" altLang="en-US" dirty="0"/>
              <a:t>的一个句型。如果有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A</a:t>
            </a:r>
            <a:r>
              <a:rPr lang="en-US" altLang="zh-CN" dirty="0"/>
              <a:t> </a:t>
            </a:r>
            <a:r>
              <a:rPr lang="zh-CN" altLang="en-US" dirty="0"/>
              <a:t>且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</a:t>
            </a:r>
            <a:r>
              <a:rPr lang="zh-CN" altLang="en-US" dirty="0"/>
              <a:t>，则称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zh-CN" altLang="en-US" dirty="0"/>
              <a:t>是句型</a:t>
            </a:r>
            <a:r>
              <a:rPr lang="zh-CN" altLang="en-US" dirty="0">
                <a:sym typeface="Symbol" panose="05050102010706020507" pitchFamily="18" charset="2"/>
              </a:rPr>
              <a:t></a:t>
            </a:r>
            <a:r>
              <a:rPr lang="en-US" altLang="zh-CN" dirty="0"/>
              <a:t>δ</a:t>
            </a:r>
            <a:r>
              <a:rPr lang="zh-CN" altLang="en-US" dirty="0"/>
              <a:t>相对于非终结符</a:t>
            </a:r>
            <a:r>
              <a:rPr lang="en-US" altLang="zh-CN" dirty="0"/>
              <a:t>A</a:t>
            </a:r>
            <a:r>
              <a:rPr lang="zh-CN" altLang="en-US" dirty="0"/>
              <a:t>的短语。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 若有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</a:t>
            </a:r>
            <a:r>
              <a:rPr lang="zh-CN" altLang="en-US" dirty="0"/>
              <a:t>，则称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zh-CN" altLang="en-US" dirty="0"/>
              <a:t>是句型 </a:t>
            </a:r>
            <a:r>
              <a:rPr lang="zh-CN" altLang="en-US" dirty="0">
                <a:sym typeface="Symbol" panose="05050102010706020507" pitchFamily="18" charset="2"/>
              </a:rPr>
              <a:t></a:t>
            </a:r>
            <a:r>
              <a:rPr lang="en-US" altLang="zh-CN" dirty="0"/>
              <a:t>δ </a:t>
            </a:r>
            <a:r>
              <a:rPr lang="zh-CN" altLang="en-US" dirty="0"/>
              <a:t>相对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</a:t>
            </a:r>
            <a:r>
              <a:rPr lang="zh-CN" altLang="en-US" dirty="0"/>
              <a:t>的直接短语。一个句型的</a:t>
            </a:r>
            <a:r>
              <a:rPr lang="zh-CN" altLang="en-US" dirty="0">
                <a:solidFill>
                  <a:schemeClr val="accent2"/>
                </a:solidFill>
              </a:rPr>
              <a:t>最左</a:t>
            </a:r>
            <a:r>
              <a:rPr lang="zh-CN" altLang="en-US" dirty="0"/>
              <a:t>直接短语称为该句型的</a:t>
            </a:r>
            <a:r>
              <a:rPr lang="zh-CN" altLang="en-US" dirty="0">
                <a:solidFill>
                  <a:srgbClr val="FF3300"/>
                </a:solidFill>
              </a:rPr>
              <a:t>句柄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0245" name="Text Box 4"/>
          <p:cNvSpPr txBox="1"/>
          <p:nvPr/>
        </p:nvSpPr>
        <p:spPr>
          <a:xfrm>
            <a:off x="5651500" y="2060575"/>
            <a:ext cx="2873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*</a:t>
            </a:r>
            <a:endParaRPr lang="en-US" altLang="zh-CN" sz="2400" dirty="0"/>
          </a:p>
        </p:txBody>
      </p:sp>
      <p:sp>
        <p:nvSpPr>
          <p:cNvPr id="10246" name="Rectangle 5"/>
          <p:cNvSpPr/>
          <p:nvPr/>
        </p:nvSpPr>
        <p:spPr>
          <a:xfrm>
            <a:off x="7524750" y="1974850"/>
            <a:ext cx="31750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+</a:t>
            </a:r>
            <a:endParaRPr lang="en-US" altLang="zh-CN" sz="18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算符优先技术的说明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anchor="t"/>
          <a:p>
            <a:pPr algn="just" eaLnBrk="1" hangingPunct="1">
              <a:spcBef>
                <a:spcPct val="50000"/>
              </a:spcBef>
            </a:pPr>
            <a:r>
              <a:rPr lang="zh-CN" altLang="en-US" b="1" dirty="0"/>
              <a:t>在算符优先技术的应用中，分析过程并不考虑非终结符号。可以认为：编译程序不考虑具体符号的名字，只考虑它的意义。</a:t>
            </a:r>
            <a:endParaRPr lang="zh-CN" altLang="en-US" b="1" dirty="0"/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/>
              <a:t>需要有处理素短语的语义处理子程序。</a:t>
            </a:r>
            <a:endParaRPr lang="zh-CN" altLang="en-US" b="1" dirty="0"/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/>
              <a:t>在使用算符优先技术的过程中，我们可以使用同一个符号</a:t>
            </a:r>
            <a:r>
              <a:rPr lang="en-US" altLang="zh-CN" b="1" dirty="0"/>
              <a:t>N</a:t>
            </a:r>
            <a:r>
              <a:rPr lang="zh-CN" altLang="en-US" b="1" dirty="0"/>
              <a:t>来表示归约得到的非终结符号，分析过程照样可以进行。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算符优先技术的实现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grpSp>
        <p:nvGrpSpPr>
          <p:cNvPr id="66564" name="Group 55"/>
          <p:cNvGrpSpPr/>
          <p:nvPr/>
        </p:nvGrpSpPr>
        <p:grpSpPr>
          <a:xfrm>
            <a:off x="685800" y="1795463"/>
            <a:ext cx="4711700" cy="3475037"/>
            <a:chOff x="1616" y="1100"/>
            <a:chExt cx="2968" cy="2189"/>
          </a:xfrm>
        </p:grpSpPr>
        <p:sp>
          <p:nvSpPr>
            <p:cNvPr id="66566" name="Rectangle 24"/>
            <p:cNvSpPr/>
            <p:nvPr/>
          </p:nvSpPr>
          <p:spPr>
            <a:xfrm>
              <a:off x="2424" y="1791"/>
              <a:ext cx="912" cy="4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总控程序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66567" name="Line 25"/>
            <p:cNvSpPr/>
            <p:nvPr/>
          </p:nvSpPr>
          <p:spPr>
            <a:xfrm>
              <a:off x="3336" y="2031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68" name="Text Box 26"/>
            <p:cNvSpPr txBox="1"/>
            <p:nvPr/>
          </p:nvSpPr>
          <p:spPr>
            <a:xfrm>
              <a:off x="3912" y="1887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output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66569" name="Line 27"/>
            <p:cNvSpPr/>
            <p:nvPr/>
          </p:nvSpPr>
          <p:spPr>
            <a:xfrm flipV="1">
              <a:off x="2856" y="1359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66570" name="Group 54"/>
            <p:cNvGrpSpPr/>
            <p:nvPr/>
          </p:nvGrpSpPr>
          <p:grpSpPr>
            <a:xfrm>
              <a:off x="2712" y="1100"/>
              <a:ext cx="1032" cy="259"/>
              <a:chOff x="2712" y="1100"/>
              <a:chExt cx="1032" cy="259"/>
            </a:xfrm>
          </p:grpSpPr>
          <p:grpSp>
            <p:nvGrpSpPr>
              <p:cNvPr id="66582" name="Group 53"/>
              <p:cNvGrpSpPr/>
              <p:nvPr/>
            </p:nvGrpSpPr>
            <p:grpSpPr>
              <a:xfrm>
                <a:off x="2712" y="1100"/>
                <a:ext cx="672" cy="259"/>
                <a:chOff x="2712" y="1100"/>
                <a:chExt cx="672" cy="259"/>
              </a:xfrm>
            </p:grpSpPr>
            <p:sp>
              <p:nvSpPr>
                <p:cNvPr id="66584" name="Line 28"/>
                <p:cNvSpPr/>
                <p:nvPr/>
              </p:nvSpPr>
              <p:spPr>
                <a:xfrm>
                  <a:off x="2712" y="1359"/>
                  <a:ext cx="6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6585" name="Line 29"/>
                <p:cNvSpPr/>
                <p:nvPr/>
              </p:nvSpPr>
              <p:spPr>
                <a:xfrm>
                  <a:off x="2712" y="1100"/>
                  <a:ext cx="67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6586" name="Line 30"/>
                <p:cNvSpPr/>
                <p:nvPr/>
              </p:nvSpPr>
              <p:spPr>
                <a:xfrm>
                  <a:off x="2712" y="1119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6583" name="Text Box 31"/>
              <p:cNvSpPr txBox="1"/>
              <p:nvPr/>
            </p:nvSpPr>
            <p:spPr>
              <a:xfrm>
                <a:off x="2808" y="1100"/>
                <a:ext cx="9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</a:rPr>
                  <a:t>输入串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#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6571" name="Group 52"/>
            <p:cNvGrpSpPr/>
            <p:nvPr/>
          </p:nvGrpSpPr>
          <p:grpSpPr>
            <a:xfrm>
              <a:off x="1697" y="1100"/>
              <a:ext cx="288" cy="1920"/>
              <a:chOff x="1471" y="1119"/>
              <a:chExt cx="288" cy="1920"/>
            </a:xfrm>
          </p:grpSpPr>
          <p:sp>
            <p:nvSpPr>
              <p:cNvPr id="66577" name="Line 37"/>
              <p:cNvSpPr/>
              <p:nvPr/>
            </p:nvSpPr>
            <p:spPr>
              <a:xfrm flipV="1">
                <a:off x="1759" y="1119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78" name="Line 38"/>
              <p:cNvSpPr/>
              <p:nvPr/>
            </p:nvSpPr>
            <p:spPr>
              <a:xfrm flipV="1">
                <a:off x="1471" y="1119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79" name="Rectangle 32"/>
              <p:cNvSpPr/>
              <p:nvPr/>
            </p:nvSpPr>
            <p:spPr>
              <a:xfrm>
                <a:off x="1471" y="1359"/>
                <a:ext cx="288" cy="72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80" name="Rectangle 34"/>
              <p:cNvSpPr/>
              <p:nvPr/>
            </p:nvSpPr>
            <p:spPr>
              <a:xfrm>
                <a:off x="1471" y="2079"/>
                <a:ext cx="288" cy="72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…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81" name="Rectangle 35"/>
              <p:cNvSpPr/>
              <p:nvPr/>
            </p:nvSpPr>
            <p:spPr>
              <a:xfrm>
                <a:off x="1471" y="2799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6572" name="Text Box 39"/>
            <p:cNvSpPr txBox="1"/>
            <p:nvPr/>
          </p:nvSpPr>
          <p:spPr>
            <a:xfrm>
              <a:off x="1616" y="3039"/>
              <a:ext cx="73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符号栈</a:t>
              </a:r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66573" name="Line 42"/>
            <p:cNvSpPr/>
            <p:nvPr/>
          </p:nvSpPr>
          <p:spPr>
            <a:xfrm flipH="1">
              <a:off x="1985" y="2031"/>
              <a:ext cx="43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74" name="Line 43"/>
            <p:cNvSpPr/>
            <p:nvPr/>
          </p:nvSpPr>
          <p:spPr>
            <a:xfrm>
              <a:off x="2856" y="2271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75" name="Line 45"/>
            <p:cNvSpPr/>
            <p:nvPr/>
          </p:nvSpPr>
          <p:spPr>
            <a:xfrm>
              <a:off x="2856" y="239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76" name="Rectangle 46"/>
            <p:cNvSpPr/>
            <p:nvPr/>
          </p:nvSpPr>
          <p:spPr>
            <a:xfrm>
              <a:off x="2353" y="2582"/>
              <a:ext cx="1224" cy="34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优先关系矩阵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6565" name="Rectangle 56"/>
          <p:cNvSpPr/>
          <p:nvPr/>
        </p:nvSpPr>
        <p:spPr>
          <a:xfrm>
            <a:off x="5105400" y="1371600"/>
            <a:ext cx="3657600" cy="4783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、当栈顶终结符的优先级“</a:t>
            </a:r>
            <a:r>
              <a:rPr lang="zh-CN" altLang="en-US" sz="2000" b="1" dirty="0">
                <a:latin typeface="Times New Roman" panose="02020603050405020304" pitchFamily="18" charset="0"/>
              </a:rPr>
              <a:t>◄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” “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〓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”栈外的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终结符的优先级时，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移进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、栈顶终结符的优先级“</a:t>
            </a:r>
            <a:r>
              <a:rPr lang="zh-CN" altLang="en-US" sz="2000" b="1" dirty="0">
                <a:latin typeface="Times New Roman" panose="02020603050405020304" pitchFamily="18" charset="0"/>
              </a:rPr>
              <a:t>►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”栈外的终结符的优先级时。表明找到了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素短语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的尾，再往前找其头，并进行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规约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100" dirty="0">
                <a:ea typeface="黑体" panose="02010609060101010101" pitchFamily="2" charset="-122"/>
              </a:rPr>
              <a:t>例</a:t>
            </a:r>
            <a:r>
              <a:rPr lang="en-US" altLang="zh-CN" sz="2100" dirty="0">
                <a:ea typeface="黑体" panose="02010609060101010101" pitchFamily="2" charset="-122"/>
              </a:rPr>
              <a:t>:</a:t>
            </a:r>
            <a:r>
              <a:rPr lang="zh-CN" altLang="en-US" sz="2100" dirty="0">
                <a:ea typeface="黑体" panose="02010609060101010101" pitchFamily="2" charset="-122"/>
              </a:rPr>
              <a:t>对符号串</a:t>
            </a:r>
            <a:r>
              <a:rPr lang="en-US" altLang="zh-CN" sz="2100" dirty="0">
                <a:ea typeface="黑体" panose="02010609060101010101" pitchFamily="2" charset="-122"/>
              </a:rPr>
              <a:t>(i+i)*i</a:t>
            </a:r>
            <a:r>
              <a:rPr lang="zh-CN" altLang="en-US" sz="2100" dirty="0">
                <a:ea typeface="黑体" panose="02010609060101010101" pitchFamily="2" charset="-122"/>
              </a:rPr>
              <a:t>的算符优先分析过程</a:t>
            </a:r>
            <a:endParaRPr lang="zh-CN" altLang="en-US" sz="2100" dirty="0">
              <a:ea typeface="黑体" panose="02010609060101010101" pitchFamily="2" charset="-122"/>
            </a:endParaRPr>
          </a:p>
        </p:txBody>
      </p:sp>
      <p:grpSp>
        <p:nvGrpSpPr>
          <p:cNvPr id="67588" name="Group 200"/>
          <p:cNvGrpSpPr/>
          <p:nvPr/>
        </p:nvGrpSpPr>
        <p:grpSpPr>
          <a:xfrm>
            <a:off x="609600" y="838200"/>
            <a:ext cx="7848600" cy="5562600"/>
            <a:chOff x="384" y="528"/>
            <a:chExt cx="4944" cy="3504"/>
          </a:xfrm>
        </p:grpSpPr>
        <p:grpSp>
          <p:nvGrpSpPr>
            <p:cNvPr id="67589" name="Group 114"/>
            <p:cNvGrpSpPr/>
            <p:nvPr/>
          </p:nvGrpSpPr>
          <p:grpSpPr>
            <a:xfrm>
              <a:off x="384" y="987"/>
              <a:ext cx="4944" cy="256"/>
              <a:chOff x="384" y="987"/>
              <a:chExt cx="4944" cy="256"/>
            </a:xfrm>
          </p:grpSpPr>
          <p:sp>
            <p:nvSpPr>
              <p:cNvPr id="67688" name="Text Box 5"/>
              <p:cNvSpPr txBox="1"/>
              <p:nvPr/>
            </p:nvSpPr>
            <p:spPr>
              <a:xfrm>
                <a:off x="384" y="987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89" name="Text Box 6"/>
              <p:cNvSpPr txBox="1"/>
              <p:nvPr/>
            </p:nvSpPr>
            <p:spPr>
              <a:xfrm>
                <a:off x="893" y="987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#(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90" name="Text Box 7"/>
              <p:cNvSpPr txBox="1"/>
              <p:nvPr/>
            </p:nvSpPr>
            <p:spPr>
              <a:xfrm>
                <a:off x="2001" y="987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◄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91" name="Text Box 8"/>
              <p:cNvSpPr txBox="1"/>
              <p:nvPr/>
            </p:nvSpPr>
            <p:spPr>
              <a:xfrm>
                <a:off x="2833" y="987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92" name="Text Box 9"/>
              <p:cNvSpPr txBox="1"/>
              <p:nvPr/>
            </p:nvSpPr>
            <p:spPr>
              <a:xfrm>
                <a:off x="3479" y="987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+i)*i#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93" name="Text Box 10"/>
              <p:cNvSpPr txBox="1"/>
              <p:nvPr/>
            </p:nvSpPr>
            <p:spPr>
              <a:xfrm>
                <a:off x="4774" y="987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移进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590" name="Group 115"/>
            <p:cNvGrpSpPr/>
            <p:nvPr/>
          </p:nvGrpSpPr>
          <p:grpSpPr>
            <a:xfrm>
              <a:off x="384" y="1217"/>
              <a:ext cx="4944" cy="256"/>
              <a:chOff x="384" y="1217"/>
              <a:chExt cx="4944" cy="256"/>
            </a:xfrm>
          </p:grpSpPr>
          <p:sp>
            <p:nvSpPr>
              <p:cNvPr id="67682" name="Text Box 11"/>
              <p:cNvSpPr txBox="1"/>
              <p:nvPr/>
            </p:nvSpPr>
            <p:spPr>
              <a:xfrm>
                <a:off x="384" y="1217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3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83" name="Text Box 12"/>
              <p:cNvSpPr txBox="1"/>
              <p:nvPr/>
            </p:nvSpPr>
            <p:spPr>
              <a:xfrm>
                <a:off x="893" y="1217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#(</a:t>
                </a: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84" name="Text Box 13"/>
              <p:cNvSpPr txBox="1"/>
              <p:nvPr/>
            </p:nvSpPr>
            <p:spPr>
              <a:xfrm>
                <a:off x="2001" y="1217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►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85" name="Text Box 14"/>
              <p:cNvSpPr txBox="1"/>
              <p:nvPr/>
            </p:nvSpPr>
            <p:spPr>
              <a:xfrm>
                <a:off x="2833" y="1217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+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86" name="Text Box 15"/>
              <p:cNvSpPr txBox="1"/>
              <p:nvPr/>
            </p:nvSpPr>
            <p:spPr>
              <a:xfrm>
                <a:off x="3479" y="1217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i)*i#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87" name="Text Box 16"/>
              <p:cNvSpPr txBox="1"/>
              <p:nvPr/>
            </p:nvSpPr>
            <p:spPr>
              <a:xfrm>
                <a:off x="4774" y="1217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规约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591" name="Group 117"/>
            <p:cNvGrpSpPr/>
            <p:nvPr/>
          </p:nvGrpSpPr>
          <p:grpSpPr>
            <a:xfrm>
              <a:off x="384" y="1446"/>
              <a:ext cx="4944" cy="256"/>
              <a:chOff x="384" y="1446"/>
              <a:chExt cx="4944" cy="256"/>
            </a:xfrm>
          </p:grpSpPr>
          <p:sp>
            <p:nvSpPr>
              <p:cNvPr id="67675" name="Text Box 17"/>
              <p:cNvSpPr txBox="1"/>
              <p:nvPr/>
            </p:nvSpPr>
            <p:spPr>
              <a:xfrm>
                <a:off x="384" y="1446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4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7676" name="Group 77"/>
              <p:cNvGrpSpPr/>
              <p:nvPr/>
            </p:nvGrpSpPr>
            <p:grpSpPr>
              <a:xfrm>
                <a:off x="893" y="1446"/>
                <a:ext cx="4435" cy="256"/>
                <a:chOff x="702" y="1822"/>
                <a:chExt cx="4866" cy="334"/>
              </a:xfrm>
            </p:grpSpPr>
            <p:sp>
              <p:nvSpPr>
                <p:cNvPr id="67677" name="Text Box 18"/>
                <p:cNvSpPr txBox="1"/>
                <p:nvPr/>
              </p:nvSpPr>
              <p:spPr>
                <a:xfrm>
                  <a:off x="702" y="1822"/>
                  <a:ext cx="1216" cy="33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#(P</a:t>
                  </a:r>
                  <a:endParaRPr lang="en-US" altLang="zh-CN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78" name="Text Box 19"/>
                <p:cNvSpPr txBox="1"/>
                <p:nvPr/>
              </p:nvSpPr>
              <p:spPr>
                <a:xfrm>
                  <a:off x="1918" y="1822"/>
                  <a:ext cx="913" cy="33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◄</a:t>
                  </a:r>
                  <a:endPara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67679" name="Text Box 20"/>
                <p:cNvSpPr txBox="1"/>
                <p:nvPr/>
              </p:nvSpPr>
              <p:spPr>
                <a:xfrm>
                  <a:off x="2831" y="1822"/>
                  <a:ext cx="710" cy="33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+</a:t>
                  </a:r>
                  <a:endParaRPr lang="en-US" altLang="zh-CN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80" name="Text Box 21"/>
                <p:cNvSpPr txBox="1"/>
                <p:nvPr/>
              </p:nvSpPr>
              <p:spPr>
                <a:xfrm>
                  <a:off x="3541" y="1822"/>
                  <a:ext cx="1419" cy="33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i)*i#</a:t>
                  </a:r>
                  <a:endParaRPr lang="en-US" altLang="zh-CN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81" name="Text Box 22"/>
                <p:cNvSpPr txBox="1"/>
                <p:nvPr/>
              </p:nvSpPr>
              <p:spPr>
                <a:xfrm>
                  <a:off x="4960" y="1822"/>
                  <a:ext cx="608" cy="33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移进</a:t>
                  </a: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92" name="Group 118"/>
            <p:cNvGrpSpPr/>
            <p:nvPr/>
          </p:nvGrpSpPr>
          <p:grpSpPr>
            <a:xfrm>
              <a:off x="384" y="1676"/>
              <a:ext cx="4944" cy="256"/>
              <a:chOff x="384" y="1676"/>
              <a:chExt cx="4944" cy="256"/>
            </a:xfrm>
          </p:grpSpPr>
          <p:sp>
            <p:nvSpPr>
              <p:cNvPr id="67669" name="Text Box 23"/>
              <p:cNvSpPr txBox="1"/>
              <p:nvPr/>
            </p:nvSpPr>
            <p:spPr>
              <a:xfrm>
                <a:off x="384" y="1676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5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70" name="Text Box 24"/>
              <p:cNvSpPr txBox="1"/>
              <p:nvPr/>
            </p:nvSpPr>
            <p:spPr>
              <a:xfrm>
                <a:off x="893" y="1676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#(P+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71" name="Text Box 25"/>
              <p:cNvSpPr txBox="1"/>
              <p:nvPr/>
            </p:nvSpPr>
            <p:spPr>
              <a:xfrm>
                <a:off x="2001" y="1676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◄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72" name="Text Box 26"/>
              <p:cNvSpPr txBox="1"/>
              <p:nvPr/>
            </p:nvSpPr>
            <p:spPr>
              <a:xfrm>
                <a:off x="2833" y="1676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73" name="Text Box 27"/>
              <p:cNvSpPr txBox="1"/>
              <p:nvPr/>
            </p:nvSpPr>
            <p:spPr>
              <a:xfrm>
                <a:off x="3479" y="1676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)*i#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74" name="Text Box 28"/>
              <p:cNvSpPr txBox="1"/>
              <p:nvPr/>
            </p:nvSpPr>
            <p:spPr>
              <a:xfrm>
                <a:off x="4774" y="1676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移进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593" name="Group 119"/>
            <p:cNvGrpSpPr/>
            <p:nvPr/>
          </p:nvGrpSpPr>
          <p:grpSpPr>
            <a:xfrm>
              <a:off x="384" y="1905"/>
              <a:ext cx="4944" cy="256"/>
              <a:chOff x="384" y="1905"/>
              <a:chExt cx="4944" cy="256"/>
            </a:xfrm>
          </p:grpSpPr>
          <p:sp>
            <p:nvSpPr>
              <p:cNvPr id="67663" name="Text Box 29"/>
              <p:cNvSpPr txBox="1"/>
              <p:nvPr/>
            </p:nvSpPr>
            <p:spPr>
              <a:xfrm>
                <a:off x="384" y="1905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6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4" name="Text Box 30"/>
              <p:cNvSpPr txBox="1"/>
              <p:nvPr/>
            </p:nvSpPr>
            <p:spPr>
              <a:xfrm>
                <a:off x="893" y="1905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#(P+</a:t>
                </a: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5" name="Text Box 31"/>
              <p:cNvSpPr txBox="1"/>
              <p:nvPr/>
            </p:nvSpPr>
            <p:spPr>
              <a:xfrm>
                <a:off x="2001" y="1905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►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66" name="Text Box 32"/>
              <p:cNvSpPr txBox="1"/>
              <p:nvPr/>
            </p:nvSpPr>
            <p:spPr>
              <a:xfrm>
                <a:off x="2833" y="1905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)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7" name="Text Box 33"/>
              <p:cNvSpPr txBox="1"/>
              <p:nvPr/>
            </p:nvSpPr>
            <p:spPr>
              <a:xfrm>
                <a:off x="3479" y="1905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*i#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8" name="Text Box 34"/>
              <p:cNvSpPr txBox="1"/>
              <p:nvPr/>
            </p:nvSpPr>
            <p:spPr>
              <a:xfrm>
                <a:off x="4774" y="1905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规约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594" name="Group 121"/>
            <p:cNvGrpSpPr/>
            <p:nvPr/>
          </p:nvGrpSpPr>
          <p:grpSpPr>
            <a:xfrm>
              <a:off x="384" y="2364"/>
              <a:ext cx="4944" cy="256"/>
              <a:chOff x="384" y="2364"/>
              <a:chExt cx="4944" cy="256"/>
            </a:xfrm>
          </p:grpSpPr>
          <p:sp>
            <p:nvSpPr>
              <p:cNvPr id="67657" name="Text Box 35"/>
              <p:cNvSpPr txBox="1"/>
              <p:nvPr/>
            </p:nvSpPr>
            <p:spPr>
              <a:xfrm>
                <a:off x="384" y="2364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8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8" name="Text Box 36"/>
              <p:cNvSpPr txBox="1"/>
              <p:nvPr/>
            </p:nvSpPr>
            <p:spPr>
              <a:xfrm>
                <a:off x="893" y="2364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#(E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9" name="Text Box 37"/>
              <p:cNvSpPr txBox="1"/>
              <p:nvPr/>
            </p:nvSpPr>
            <p:spPr>
              <a:xfrm>
                <a:off x="2001" y="2364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〓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60" name="Text Box 38"/>
              <p:cNvSpPr txBox="1"/>
              <p:nvPr/>
            </p:nvSpPr>
            <p:spPr>
              <a:xfrm>
                <a:off x="2833" y="2364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)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1" name="Text Box 39"/>
              <p:cNvSpPr txBox="1"/>
              <p:nvPr/>
            </p:nvSpPr>
            <p:spPr>
              <a:xfrm>
                <a:off x="3479" y="2364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*i#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2" name="Text Box 40"/>
              <p:cNvSpPr txBox="1"/>
              <p:nvPr/>
            </p:nvSpPr>
            <p:spPr>
              <a:xfrm>
                <a:off x="4774" y="2364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移进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595" name="Group 197"/>
            <p:cNvGrpSpPr/>
            <p:nvPr/>
          </p:nvGrpSpPr>
          <p:grpSpPr>
            <a:xfrm>
              <a:off x="384" y="2594"/>
              <a:ext cx="4944" cy="256"/>
              <a:chOff x="384" y="2594"/>
              <a:chExt cx="4944" cy="256"/>
            </a:xfrm>
          </p:grpSpPr>
          <p:sp>
            <p:nvSpPr>
              <p:cNvPr id="67651" name="Text Box 41"/>
              <p:cNvSpPr txBox="1"/>
              <p:nvPr/>
            </p:nvSpPr>
            <p:spPr>
              <a:xfrm>
                <a:off x="384" y="2594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9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2" name="Text Box 42"/>
              <p:cNvSpPr txBox="1"/>
              <p:nvPr/>
            </p:nvSpPr>
            <p:spPr>
              <a:xfrm>
                <a:off x="893" y="2594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</a:t>
                </a: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(E)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3" name="Text Box 43"/>
              <p:cNvSpPr txBox="1"/>
              <p:nvPr/>
            </p:nvSpPr>
            <p:spPr>
              <a:xfrm>
                <a:off x="2001" y="2594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►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54" name="Text Box 44"/>
              <p:cNvSpPr txBox="1"/>
              <p:nvPr/>
            </p:nvSpPr>
            <p:spPr>
              <a:xfrm>
                <a:off x="2833" y="2594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*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5" name="Text Box 45"/>
              <p:cNvSpPr txBox="1"/>
              <p:nvPr/>
            </p:nvSpPr>
            <p:spPr>
              <a:xfrm>
                <a:off x="3479" y="2594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6" name="Text Box 46"/>
              <p:cNvSpPr txBox="1"/>
              <p:nvPr/>
            </p:nvSpPr>
            <p:spPr>
              <a:xfrm>
                <a:off x="4774" y="2594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规约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596" name="Group 198"/>
            <p:cNvGrpSpPr/>
            <p:nvPr/>
          </p:nvGrpSpPr>
          <p:grpSpPr>
            <a:xfrm>
              <a:off x="384" y="2823"/>
              <a:ext cx="4944" cy="256"/>
              <a:chOff x="384" y="2823"/>
              <a:chExt cx="4944" cy="256"/>
            </a:xfrm>
          </p:grpSpPr>
          <p:sp>
            <p:nvSpPr>
              <p:cNvPr id="67645" name="Text Box 47"/>
              <p:cNvSpPr txBox="1"/>
              <p:nvPr/>
            </p:nvSpPr>
            <p:spPr>
              <a:xfrm>
                <a:off x="384" y="2823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10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6" name="Text Box 48"/>
              <p:cNvSpPr txBox="1"/>
              <p:nvPr/>
            </p:nvSpPr>
            <p:spPr>
              <a:xfrm>
                <a:off x="893" y="2823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#P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7" name="Text Box 49"/>
              <p:cNvSpPr txBox="1"/>
              <p:nvPr/>
            </p:nvSpPr>
            <p:spPr>
              <a:xfrm>
                <a:off x="2001" y="2823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◄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48" name="Text Box 50"/>
              <p:cNvSpPr txBox="1"/>
              <p:nvPr/>
            </p:nvSpPr>
            <p:spPr>
              <a:xfrm>
                <a:off x="2833" y="2823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*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9" name="Text Box 51"/>
              <p:cNvSpPr txBox="1"/>
              <p:nvPr/>
            </p:nvSpPr>
            <p:spPr>
              <a:xfrm>
                <a:off x="3479" y="2823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0" name="Text Box 52"/>
              <p:cNvSpPr txBox="1"/>
              <p:nvPr/>
            </p:nvSpPr>
            <p:spPr>
              <a:xfrm>
                <a:off x="4774" y="2823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移进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597" name="Group 199"/>
            <p:cNvGrpSpPr/>
            <p:nvPr/>
          </p:nvGrpSpPr>
          <p:grpSpPr>
            <a:xfrm>
              <a:off x="384" y="3053"/>
              <a:ext cx="4944" cy="256"/>
              <a:chOff x="384" y="3053"/>
              <a:chExt cx="4944" cy="256"/>
            </a:xfrm>
          </p:grpSpPr>
          <p:sp>
            <p:nvSpPr>
              <p:cNvPr id="67639" name="Text Box 53"/>
              <p:cNvSpPr txBox="1"/>
              <p:nvPr/>
            </p:nvSpPr>
            <p:spPr>
              <a:xfrm>
                <a:off x="384" y="3053"/>
                <a:ext cx="509" cy="2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0" name="Text Box 54"/>
              <p:cNvSpPr txBox="1"/>
              <p:nvPr/>
            </p:nvSpPr>
            <p:spPr>
              <a:xfrm>
                <a:off x="893" y="3053"/>
                <a:ext cx="1108" cy="2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#P*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1" name="Text Box 55"/>
              <p:cNvSpPr txBox="1"/>
              <p:nvPr/>
            </p:nvSpPr>
            <p:spPr>
              <a:xfrm>
                <a:off x="2001" y="3053"/>
                <a:ext cx="832" cy="2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◄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42" name="Text Box 56"/>
              <p:cNvSpPr txBox="1"/>
              <p:nvPr/>
            </p:nvSpPr>
            <p:spPr>
              <a:xfrm>
                <a:off x="2833" y="3053"/>
                <a:ext cx="646" cy="2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3" name="Text Box 57"/>
              <p:cNvSpPr txBox="1"/>
              <p:nvPr/>
            </p:nvSpPr>
            <p:spPr>
              <a:xfrm>
                <a:off x="3481" y="3053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4" name="Text Box 58"/>
              <p:cNvSpPr txBox="1"/>
              <p:nvPr/>
            </p:nvSpPr>
            <p:spPr>
              <a:xfrm>
                <a:off x="4774" y="3053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移进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598" name="Group 113"/>
            <p:cNvGrpSpPr/>
            <p:nvPr/>
          </p:nvGrpSpPr>
          <p:grpSpPr>
            <a:xfrm>
              <a:off x="384" y="757"/>
              <a:ext cx="4944" cy="256"/>
              <a:chOff x="384" y="757"/>
              <a:chExt cx="4944" cy="256"/>
            </a:xfrm>
          </p:grpSpPr>
          <p:sp>
            <p:nvSpPr>
              <p:cNvPr id="67633" name="Text Box 59"/>
              <p:cNvSpPr txBox="1"/>
              <p:nvPr/>
            </p:nvSpPr>
            <p:spPr>
              <a:xfrm>
                <a:off x="384" y="757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34" name="Text Box 60"/>
              <p:cNvSpPr txBox="1"/>
              <p:nvPr/>
            </p:nvSpPr>
            <p:spPr>
              <a:xfrm>
                <a:off x="893" y="757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35" name="Text Box 61"/>
              <p:cNvSpPr txBox="1"/>
              <p:nvPr/>
            </p:nvSpPr>
            <p:spPr>
              <a:xfrm>
                <a:off x="2001" y="757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◄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36" name="Text Box 62"/>
              <p:cNvSpPr txBox="1"/>
              <p:nvPr/>
            </p:nvSpPr>
            <p:spPr>
              <a:xfrm>
                <a:off x="2833" y="757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(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37" name="Text Box 63"/>
              <p:cNvSpPr txBox="1"/>
              <p:nvPr/>
            </p:nvSpPr>
            <p:spPr>
              <a:xfrm>
                <a:off x="3479" y="757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i+i)*i#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38" name="Text Box 64"/>
              <p:cNvSpPr txBox="1"/>
              <p:nvPr/>
            </p:nvSpPr>
            <p:spPr>
              <a:xfrm>
                <a:off x="4774" y="757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移进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7599" name="Text Box 65"/>
            <p:cNvSpPr txBox="1"/>
            <p:nvPr/>
          </p:nvSpPr>
          <p:spPr>
            <a:xfrm>
              <a:off x="384" y="528"/>
              <a:ext cx="509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步骤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00" name="Text Box 66"/>
            <p:cNvSpPr txBox="1"/>
            <p:nvPr/>
          </p:nvSpPr>
          <p:spPr>
            <a:xfrm>
              <a:off x="893" y="528"/>
              <a:ext cx="1108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栈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01" name="Text Box 67"/>
            <p:cNvSpPr txBox="1"/>
            <p:nvPr/>
          </p:nvSpPr>
          <p:spPr>
            <a:xfrm>
              <a:off x="2001" y="528"/>
              <a:ext cx="832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优先关系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02" name="Text Box 68"/>
            <p:cNvSpPr txBox="1"/>
            <p:nvPr/>
          </p:nvSpPr>
          <p:spPr>
            <a:xfrm>
              <a:off x="2833" y="528"/>
              <a:ext cx="646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Next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03" name="Text Box 69"/>
            <p:cNvSpPr txBox="1"/>
            <p:nvPr/>
          </p:nvSpPr>
          <p:spPr>
            <a:xfrm>
              <a:off x="3479" y="528"/>
              <a:ext cx="1295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余下部分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04" name="Text Box 70"/>
            <p:cNvSpPr txBox="1"/>
            <p:nvPr/>
          </p:nvSpPr>
          <p:spPr>
            <a:xfrm>
              <a:off x="4774" y="528"/>
              <a:ext cx="554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动作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7605" name="Group 120"/>
            <p:cNvGrpSpPr/>
            <p:nvPr/>
          </p:nvGrpSpPr>
          <p:grpSpPr>
            <a:xfrm>
              <a:off x="384" y="2142"/>
              <a:ext cx="4944" cy="256"/>
              <a:chOff x="384" y="2134"/>
              <a:chExt cx="4944" cy="256"/>
            </a:xfrm>
          </p:grpSpPr>
          <p:sp>
            <p:nvSpPr>
              <p:cNvPr id="67627" name="Text Box 71"/>
              <p:cNvSpPr txBox="1"/>
              <p:nvPr/>
            </p:nvSpPr>
            <p:spPr>
              <a:xfrm>
                <a:off x="384" y="2134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7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28" name="Text Box 72"/>
              <p:cNvSpPr txBox="1"/>
              <p:nvPr/>
            </p:nvSpPr>
            <p:spPr>
              <a:xfrm>
                <a:off x="893" y="2134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#(</a:t>
                </a: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P+P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29" name="Text Box 73"/>
              <p:cNvSpPr txBox="1"/>
              <p:nvPr/>
            </p:nvSpPr>
            <p:spPr>
              <a:xfrm>
                <a:off x="2001" y="2134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►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30" name="Text Box 74"/>
              <p:cNvSpPr txBox="1"/>
              <p:nvPr/>
            </p:nvSpPr>
            <p:spPr>
              <a:xfrm>
                <a:off x="2833" y="2134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)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31" name="Text Box 75"/>
              <p:cNvSpPr txBox="1"/>
              <p:nvPr/>
            </p:nvSpPr>
            <p:spPr>
              <a:xfrm>
                <a:off x="3479" y="2134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*i 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32" name="Text Box 76"/>
              <p:cNvSpPr txBox="1"/>
              <p:nvPr/>
            </p:nvSpPr>
            <p:spPr>
              <a:xfrm>
                <a:off x="4774" y="2134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规约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606" name="Group 168"/>
            <p:cNvGrpSpPr/>
            <p:nvPr/>
          </p:nvGrpSpPr>
          <p:grpSpPr>
            <a:xfrm>
              <a:off x="384" y="3546"/>
              <a:ext cx="4944" cy="256"/>
              <a:chOff x="384" y="987"/>
              <a:chExt cx="4944" cy="256"/>
            </a:xfrm>
          </p:grpSpPr>
          <p:sp>
            <p:nvSpPr>
              <p:cNvPr id="67621" name="Text Box 169"/>
              <p:cNvSpPr txBox="1"/>
              <p:nvPr/>
            </p:nvSpPr>
            <p:spPr>
              <a:xfrm>
                <a:off x="384" y="987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13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22" name="Text Box 170"/>
              <p:cNvSpPr txBox="1"/>
              <p:nvPr/>
            </p:nvSpPr>
            <p:spPr>
              <a:xfrm>
                <a:off x="893" y="987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</a:t>
                </a: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P*P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23" name="Text Box 171"/>
              <p:cNvSpPr txBox="1"/>
              <p:nvPr/>
            </p:nvSpPr>
            <p:spPr>
              <a:xfrm>
                <a:off x="2001" y="987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►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24" name="Text Box 172"/>
              <p:cNvSpPr txBox="1"/>
              <p:nvPr/>
            </p:nvSpPr>
            <p:spPr>
              <a:xfrm>
                <a:off x="2833" y="987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25" name="Text Box 173"/>
              <p:cNvSpPr txBox="1"/>
              <p:nvPr/>
            </p:nvSpPr>
            <p:spPr>
              <a:xfrm>
                <a:off x="3479" y="987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26" name="Text Box 174"/>
              <p:cNvSpPr txBox="1"/>
              <p:nvPr/>
            </p:nvSpPr>
            <p:spPr>
              <a:xfrm>
                <a:off x="4774" y="987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规约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607" name="Group 175"/>
            <p:cNvGrpSpPr/>
            <p:nvPr/>
          </p:nvGrpSpPr>
          <p:grpSpPr>
            <a:xfrm>
              <a:off x="384" y="3776"/>
              <a:ext cx="4944" cy="256"/>
              <a:chOff x="384" y="1217"/>
              <a:chExt cx="4944" cy="256"/>
            </a:xfrm>
          </p:grpSpPr>
          <p:sp>
            <p:nvSpPr>
              <p:cNvPr id="67615" name="Text Box 176"/>
              <p:cNvSpPr txBox="1"/>
              <p:nvPr/>
            </p:nvSpPr>
            <p:spPr>
              <a:xfrm>
                <a:off x="384" y="1217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14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6" name="Text Box 177"/>
              <p:cNvSpPr txBox="1"/>
              <p:nvPr/>
            </p:nvSpPr>
            <p:spPr>
              <a:xfrm>
                <a:off x="893" y="1217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7" name="Text Box 178"/>
              <p:cNvSpPr txBox="1"/>
              <p:nvPr/>
            </p:nvSpPr>
            <p:spPr>
              <a:xfrm>
                <a:off x="2001" y="1217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〓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18" name="Text Box 179"/>
              <p:cNvSpPr txBox="1"/>
              <p:nvPr/>
            </p:nvSpPr>
            <p:spPr>
              <a:xfrm>
                <a:off x="2833" y="1217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9" name="Text Box 180"/>
              <p:cNvSpPr txBox="1"/>
              <p:nvPr/>
            </p:nvSpPr>
            <p:spPr>
              <a:xfrm>
                <a:off x="3479" y="1217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20" name="Text Box 181"/>
              <p:cNvSpPr txBox="1"/>
              <p:nvPr/>
            </p:nvSpPr>
            <p:spPr>
              <a:xfrm>
                <a:off x="4774" y="1217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接受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7608" name="Group 190"/>
            <p:cNvGrpSpPr/>
            <p:nvPr/>
          </p:nvGrpSpPr>
          <p:grpSpPr>
            <a:xfrm>
              <a:off x="384" y="3316"/>
              <a:ext cx="4944" cy="256"/>
              <a:chOff x="384" y="757"/>
              <a:chExt cx="4944" cy="256"/>
            </a:xfrm>
          </p:grpSpPr>
          <p:sp>
            <p:nvSpPr>
              <p:cNvPr id="67609" name="Text Box 191"/>
              <p:cNvSpPr txBox="1"/>
              <p:nvPr/>
            </p:nvSpPr>
            <p:spPr>
              <a:xfrm>
                <a:off x="384" y="757"/>
                <a:ext cx="509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0" name="Text Box 192"/>
              <p:cNvSpPr txBox="1"/>
              <p:nvPr/>
            </p:nvSpPr>
            <p:spPr>
              <a:xfrm>
                <a:off x="893" y="757"/>
                <a:ext cx="1108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#P*</a:t>
                </a:r>
                <a:r>
                  <a:rPr lang="en-US" altLang="zh-CN" sz="2000" b="1" dirty="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1" name="Text Box 193"/>
              <p:cNvSpPr txBox="1"/>
              <p:nvPr/>
            </p:nvSpPr>
            <p:spPr>
              <a:xfrm>
                <a:off x="2001" y="757"/>
                <a:ext cx="832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►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67612" name="Text Box 194"/>
              <p:cNvSpPr txBox="1"/>
              <p:nvPr/>
            </p:nvSpPr>
            <p:spPr>
              <a:xfrm>
                <a:off x="2833" y="757"/>
                <a:ext cx="646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3" name="Text Box 195"/>
              <p:cNvSpPr txBox="1"/>
              <p:nvPr/>
            </p:nvSpPr>
            <p:spPr>
              <a:xfrm>
                <a:off x="3479" y="757"/>
                <a:ext cx="1295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4" name="Text Box 196"/>
              <p:cNvSpPr txBox="1"/>
              <p:nvPr/>
            </p:nvSpPr>
            <p:spPr>
              <a:xfrm>
                <a:off x="4774" y="757"/>
                <a:ext cx="554" cy="25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规约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685800" y="266700"/>
            <a:ext cx="7772400" cy="685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句型识别过程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grpSp>
        <p:nvGrpSpPr>
          <p:cNvPr id="69636" name="Group 4"/>
          <p:cNvGrpSpPr/>
          <p:nvPr/>
        </p:nvGrpSpPr>
        <p:grpSpPr>
          <a:xfrm>
            <a:off x="152400" y="1143000"/>
            <a:ext cx="8915400" cy="466725"/>
            <a:chOff x="240" y="1344"/>
            <a:chExt cx="4704" cy="239"/>
          </a:xfrm>
        </p:grpSpPr>
        <p:sp>
          <p:nvSpPr>
            <p:cNvPr id="69679" name="Text Box 5"/>
            <p:cNvSpPr txBox="1"/>
            <p:nvPr/>
          </p:nvSpPr>
          <p:spPr>
            <a:xfrm>
              <a:off x="240" y="1344"/>
              <a:ext cx="336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80" name="Text Box 6"/>
            <p:cNvSpPr txBox="1"/>
            <p:nvPr/>
          </p:nvSpPr>
          <p:spPr>
            <a:xfrm>
              <a:off x="2016" y="1344"/>
              <a:ext cx="139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关  系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9681" name="Text Box 7"/>
            <p:cNvSpPr txBox="1"/>
            <p:nvPr/>
          </p:nvSpPr>
          <p:spPr>
            <a:xfrm>
              <a:off x="3408" y="1344"/>
              <a:ext cx="91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最左素短语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9682" name="Text Box 8"/>
            <p:cNvSpPr txBox="1"/>
            <p:nvPr/>
          </p:nvSpPr>
          <p:spPr>
            <a:xfrm>
              <a:off x="4320" y="1344"/>
              <a:ext cx="624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符号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9683" name="Text Box 9"/>
            <p:cNvSpPr txBox="1"/>
            <p:nvPr/>
          </p:nvSpPr>
          <p:spPr>
            <a:xfrm>
              <a:off x="576" y="1344"/>
              <a:ext cx="1440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句  型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69637" name="Group 16"/>
          <p:cNvGrpSpPr/>
          <p:nvPr/>
        </p:nvGrpSpPr>
        <p:grpSpPr>
          <a:xfrm>
            <a:off x="152400" y="1703388"/>
            <a:ext cx="8915400" cy="466725"/>
            <a:chOff x="240" y="1344"/>
            <a:chExt cx="4704" cy="239"/>
          </a:xfrm>
        </p:grpSpPr>
        <p:sp>
          <p:nvSpPr>
            <p:cNvPr id="69674" name="Text Box 17"/>
            <p:cNvSpPr txBox="1"/>
            <p:nvPr/>
          </p:nvSpPr>
          <p:spPr>
            <a:xfrm>
              <a:off x="240" y="1344"/>
              <a:ext cx="336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75" name="Text Box 18"/>
            <p:cNvSpPr txBox="1"/>
            <p:nvPr/>
          </p:nvSpPr>
          <p:spPr>
            <a:xfrm>
              <a:off x="2016" y="1344"/>
              <a:ext cx="139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#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◄(◄i►+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76" name="Text Box 19"/>
            <p:cNvSpPr txBox="1"/>
            <p:nvPr/>
          </p:nvSpPr>
          <p:spPr>
            <a:xfrm>
              <a:off x="3408" y="1344"/>
              <a:ext cx="91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77" name="Text Box 20"/>
            <p:cNvSpPr txBox="1"/>
            <p:nvPr/>
          </p:nvSpPr>
          <p:spPr>
            <a:xfrm>
              <a:off x="4320" y="1344"/>
              <a:ext cx="624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78" name="Text Box 21"/>
            <p:cNvSpPr txBox="1"/>
            <p:nvPr/>
          </p:nvSpPr>
          <p:spPr>
            <a:xfrm>
              <a:off x="576" y="1344"/>
              <a:ext cx="1440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+i)*i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638" name="Group 22"/>
          <p:cNvGrpSpPr/>
          <p:nvPr/>
        </p:nvGrpSpPr>
        <p:grpSpPr>
          <a:xfrm>
            <a:off x="152400" y="2170113"/>
            <a:ext cx="8915400" cy="466725"/>
            <a:chOff x="240" y="1344"/>
            <a:chExt cx="4704" cy="239"/>
          </a:xfrm>
        </p:grpSpPr>
        <p:sp>
          <p:nvSpPr>
            <p:cNvPr id="69669" name="Text Box 23"/>
            <p:cNvSpPr txBox="1"/>
            <p:nvPr/>
          </p:nvSpPr>
          <p:spPr>
            <a:xfrm>
              <a:off x="240" y="1344"/>
              <a:ext cx="336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70" name="Text Box 24"/>
            <p:cNvSpPr txBox="1"/>
            <p:nvPr/>
          </p:nvSpPr>
          <p:spPr>
            <a:xfrm>
              <a:off x="2016" y="1344"/>
              <a:ext cx="139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#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◄(◄+◄i►)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71" name="Text Box 25"/>
            <p:cNvSpPr txBox="1"/>
            <p:nvPr/>
          </p:nvSpPr>
          <p:spPr>
            <a:xfrm>
              <a:off x="3408" y="1344"/>
              <a:ext cx="91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72" name="Text Box 26"/>
            <p:cNvSpPr txBox="1"/>
            <p:nvPr/>
          </p:nvSpPr>
          <p:spPr>
            <a:xfrm>
              <a:off x="4320" y="1344"/>
              <a:ext cx="624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73" name="Text Box 27"/>
            <p:cNvSpPr txBox="1"/>
            <p:nvPr/>
          </p:nvSpPr>
          <p:spPr>
            <a:xfrm>
              <a:off x="576" y="1344"/>
              <a:ext cx="1440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P+i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)*i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639" name="Group 28"/>
          <p:cNvGrpSpPr/>
          <p:nvPr/>
        </p:nvGrpSpPr>
        <p:grpSpPr>
          <a:xfrm>
            <a:off x="152400" y="2636838"/>
            <a:ext cx="8915400" cy="466725"/>
            <a:chOff x="240" y="1344"/>
            <a:chExt cx="4704" cy="239"/>
          </a:xfrm>
        </p:grpSpPr>
        <p:sp>
          <p:nvSpPr>
            <p:cNvPr id="69664" name="Text Box 29"/>
            <p:cNvSpPr txBox="1"/>
            <p:nvPr/>
          </p:nvSpPr>
          <p:spPr>
            <a:xfrm>
              <a:off x="240" y="1344"/>
              <a:ext cx="336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65" name="Text Box 30"/>
            <p:cNvSpPr txBox="1"/>
            <p:nvPr/>
          </p:nvSpPr>
          <p:spPr>
            <a:xfrm>
              <a:off x="2016" y="1344"/>
              <a:ext cx="139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#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◄(◄+ ►)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66" name="Text Box 31"/>
            <p:cNvSpPr txBox="1"/>
            <p:nvPr/>
          </p:nvSpPr>
          <p:spPr>
            <a:xfrm>
              <a:off x="3408" y="1344"/>
              <a:ext cx="91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P+P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67" name="Text Box 32"/>
            <p:cNvSpPr txBox="1"/>
            <p:nvPr/>
          </p:nvSpPr>
          <p:spPr>
            <a:xfrm>
              <a:off x="4320" y="1344"/>
              <a:ext cx="624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68" name="Text Box 33"/>
            <p:cNvSpPr txBox="1"/>
            <p:nvPr/>
          </p:nvSpPr>
          <p:spPr>
            <a:xfrm>
              <a:off x="576" y="1344"/>
              <a:ext cx="1440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P+P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)*i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640" name="Group 34"/>
          <p:cNvGrpSpPr/>
          <p:nvPr/>
        </p:nvGrpSpPr>
        <p:grpSpPr>
          <a:xfrm>
            <a:off x="152400" y="3103563"/>
            <a:ext cx="8915400" cy="466725"/>
            <a:chOff x="240" y="1344"/>
            <a:chExt cx="4704" cy="239"/>
          </a:xfrm>
        </p:grpSpPr>
        <p:sp>
          <p:nvSpPr>
            <p:cNvPr id="69659" name="Text Box 35"/>
            <p:cNvSpPr txBox="1"/>
            <p:nvPr/>
          </p:nvSpPr>
          <p:spPr>
            <a:xfrm>
              <a:off x="240" y="1344"/>
              <a:ext cx="336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60" name="Text Box 36"/>
            <p:cNvSpPr txBox="1"/>
            <p:nvPr/>
          </p:nvSpPr>
          <p:spPr>
            <a:xfrm>
              <a:off x="2016" y="1344"/>
              <a:ext cx="139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#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◄(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〓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 ►*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61" name="Text Box 37"/>
            <p:cNvSpPr txBox="1"/>
            <p:nvPr/>
          </p:nvSpPr>
          <p:spPr>
            <a:xfrm>
              <a:off x="3408" y="1344"/>
              <a:ext cx="91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(E)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62" name="Text Box 38"/>
            <p:cNvSpPr txBox="1"/>
            <p:nvPr/>
          </p:nvSpPr>
          <p:spPr>
            <a:xfrm>
              <a:off x="4320" y="1344"/>
              <a:ext cx="624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63" name="Text Box 39"/>
            <p:cNvSpPr txBox="1"/>
            <p:nvPr/>
          </p:nvSpPr>
          <p:spPr>
            <a:xfrm>
              <a:off x="576" y="1344"/>
              <a:ext cx="1440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(E)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*i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641" name="Group 40"/>
          <p:cNvGrpSpPr/>
          <p:nvPr/>
        </p:nvGrpSpPr>
        <p:grpSpPr>
          <a:xfrm>
            <a:off x="152400" y="3570288"/>
            <a:ext cx="8915400" cy="466725"/>
            <a:chOff x="240" y="1344"/>
            <a:chExt cx="4704" cy="239"/>
          </a:xfrm>
        </p:grpSpPr>
        <p:sp>
          <p:nvSpPr>
            <p:cNvPr id="69654" name="Text Box 41"/>
            <p:cNvSpPr txBox="1"/>
            <p:nvPr/>
          </p:nvSpPr>
          <p:spPr>
            <a:xfrm>
              <a:off x="240" y="1344"/>
              <a:ext cx="336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55" name="Text Box 42"/>
            <p:cNvSpPr txBox="1"/>
            <p:nvPr/>
          </p:nvSpPr>
          <p:spPr>
            <a:xfrm>
              <a:off x="2016" y="1344"/>
              <a:ext cx="139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#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◄+◄*◄i►#	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56" name="Text Box 43"/>
            <p:cNvSpPr txBox="1"/>
            <p:nvPr/>
          </p:nvSpPr>
          <p:spPr>
            <a:xfrm>
              <a:off x="3408" y="1344"/>
              <a:ext cx="91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57" name="Text Box 44"/>
            <p:cNvSpPr txBox="1"/>
            <p:nvPr/>
          </p:nvSpPr>
          <p:spPr>
            <a:xfrm>
              <a:off x="4320" y="1344"/>
              <a:ext cx="624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58" name="Text Box 45"/>
            <p:cNvSpPr txBox="1"/>
            <p:nvPr/>
          </p:nvSpPr>
          <p:spPr>
            <a:xfrm>
              <a:off x="576" y="1344"/>
              <a:ext cx="1440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P*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642" name="Group 46"/>
          <p:cNvGrpSpPr/>
          <p:nvPr/>
        </p:nvGrpSpPr>
        <p:grpSpPr>
          <a:xfrm>
            <a:off x="152400" y="4037013"/>
            <a:ext cx="8915400" cy="466725"/>
            <a:chOff x="240" y="1344"/>
            <a:chExt cx="4704" cy="239"/>
          </a:xfrm>
        </p:grpSpPr>
        <p:sp>
          <p:nvSpPr>
            <p:cNvPr id="69649" name="Text Box 47"/>
            <p:cNvSpPr txBox="1"/>
            <p:nvPr/>
          </p:nvSpPr>
          <p:spPr>
            <a:xfrm>
              <a:off x="240" y="1344"/>
              <a:ext cx="336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50" name="Text Box 48"/>
            <p:cNvSpPr txBox="1"/>
            <p:nvPr/>
          </p:nvSpPr>
          <p:spPr>
            <a:xfrm>
              <a:off x="2016" y="1344"/>
              <a:ext cx="139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#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◄+◄*►#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51" name="Text Box 49"/>
            <p:cNvSpPr txBox="1"/>
            <p:nvPr/>
          </p:nvSpPr>
          <p:spPr>
            <a:xfrm>
              <a:off x="3408" y="1344"/>
              <a:ext cx="91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P*P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52" name="Text Box 50"/>
            <p:cNvSpPr txBox="1"/>
            <p:nvPr/>
          </p:nvSpPr>
          <p:spPr>
            <a:xfrm>
              <a:off x="4320" y="1344"/>
              <a:ext cx="624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53" name="Text Box 51"/>
            <p:cNvSpPr txBox="1"/>
            <p:nvPr/>
          </p:nvSpPr>
          <p:spPr>
            <a:xfrm>
              <a:off x="576" y="1344"/>
              <a:ext cx="1440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P*P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643" name="Group 52"/>
          <p:cNvGrpSpPr/>
          <p:nvPr/>
        </p:nvGrpSpPr>
        <p:grpSpPr>
          <a:xfrm>
            <a:off x="152400" y="4503738"/>
            <a:ext cx="8915400" cy="469900"/>
            <a:chOff x="240" y="1344"/>
            <a:chExt cx="4704" cy="241"/>
          </a:xfrm>
        </p:grpSpPr>
        <p:sp>
          <p:nvSpPr>
            <p:cNvPr id="69644" name="Text Box 53"/>
            <p:cNvSpPr txBox="1"/>
            <p:nvPr/>
          </p:nvSpPr>
          <p:spPr>
            <a:xfrm>
              <a:off x="240" y="1345"/>
              <a:ext cx="33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45" name="Text Box 54"/>
            <p:cNvSpPr txBox="1"/>
            <p:nvPr/>
          </p:nvSpPr>
          <p:spPr>
            <a:xfrm>
              <a:off x="2016" y="1344"/>
              <a:ext cx="139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# 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〓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#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46" name="Text Box 55"/>
            <p:cNvSpPr txBox="1"/>
            <p:nvPr/>
          </p:nvSpPr>
          <p:spPr>
            <a:xfrm>
              <a:off x="3408" y="1344"/>
              <a:ext cx="912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47" name="Text Box 56"/>
            <p:cNvSpPr txBox="1"/>
            <p:nvPr/>
          </p:nvSpPr>
          <p:spPr>
            <a:xfrm>
              <a:off x="4320" y="1344"/>
              <a:ext cx="624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48" name="Text Box 57"/>
            <p:cNvSpPr txBox="1"/>
            <p:nvPr/>
          </p:nvSpPr>
          <p:spPr>
            <a:xfrm>
              <a:off x="576" y="1344"/>
              <a:ext cx="1440" cy="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5638800" cy="685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识别得到的语法树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grpSp>
        <p:nvGrpSpPr>
          <p:cNvPr id="71684" name="Group 81"/>
          <p:cNvGrpSpPr/>
          <p:nvPr/>
        </p:nvGrpSpPr>
        <p:grpSpPr>
          <a:xfrm>
            <a:off x="457200" y="2247900"/>
            <a:ext cx="2590800" cy="3810000"/>
            <a:chOff x="288" y="1416"/>
            <a:chExt cx="1632" cy="2400"/>
          </a:xfrm>
        </p:grpSpPr>
        <p:sp>
          <p:nvSpPr>
            <p:cNvPr id="71718" name="Text Box 8"/>
            <p:cNvSpPr txBox="1"/>
            <p:nvPr/>
          </p:nvSpPr>
          <p:spPr>
            <a:xfrm>
              <a:off x="1248" y="14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9" name="Text Box 9"/>
            <p:cNvSpPr txBox="1"/>
            <p:nvPr/>
          </p:nvSpPr>
          <p:spPr>
            <a:xfrm>
              <a:off x="1248" y="199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20" name="Text Box 10"/>
            <p:cNvSpPr txBox="1"/>
            <p:nvPr/>
          </p:nvSpPr>
          <p:spPr>
            <a:xfrm>
              <a:off x="768" y="256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21" name="Text Box 11"/>
            <p:cNvSpPr txBox="1"/>
            <p:nvPr/>
          </p:nvSpPr>
          <p:spPr>
            <a:xfrm>
              <a:off x="768" y="199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22" name="Line 14"/>
            <p:cNvSpPr/>
            <p:nvPr/>
          </p:nvSpPr>
          <p:spPr>
            <a:xfrm>
              <a:off x="1344" y="16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23" name="Line 15"/>
            <p:cNvSpPr/>
            <p:nvPr/>
          </p:nvSpPr>
          <p:spPr>
            <a:xfrm>
              <a:off x="864" y="223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24" name="Text Box 18"/>
            <p:cNvSpPr txBox="1"/>
            <p:nvPr/>
          </p:nvSpPr>
          <p:spPr>
            <a:xfrm>
              <a:off x="1680" y="199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25" name="Freeform 19"/>
            <p:cNvSpPr/>
            <p:nvPr/>
          </p:nvSpPr>
          <p:spPr>
            <a:xfrm>
              <a:off x="864" y="1800"/>
              <a:ext cx="912" cy="192"/>
            </a:xfrm>
            <a:custGeom>
              <a:avLst/>
              <a:gdLst>
                <a:gd name="txL" fmla="*/ 0 w 912"/>
                <a:gd name="txT" fmla="*/ 0 h 192"/>
                <a:gd name="txR" fmla="*/ 912 w 912"/>
                <a:gd name="txB" fmla="*/ 192 h 192"/>
              </a:gdLst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12" y="0"/>
                </a:cxn>
                <a:cxn ang="0">
                  <a:pos x="912" y="192"/>
                </a:cxn>
              </a:cxnLst>
              <a:rect l="txL" t="txT" r="txR" b="txB"/>
              <a:pathLst>
                <a:path w="912" h="192">
                  <a:moveTo>
                    <a:pt x="0" y="192"/>
                  </a:moveTo>
                  <a:lnTo>
                    <a:pt x="0" y="0"/>
                  </a:lnTo>
                  <a:lnTo>
                    <a:pt x="912" y="0"/>
                  </a:lnTo>
                  <a:lnTo>
                    <a:pt x="912" y="192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26" name="Text Box 20"/>
            <p:cNvSpPr txBox="1"/>
            <p:nvPr/>
          </p:nvSpPr>
          <p:spPr>
            <a:xfrm>
              <a:off x="1152" y="256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27" name="Text Box 21"/>
            <p:cNvSpPr txBox="1"/>
            <p:nvPr/>
          </p:nvSpPr>
          <p:spPr>
            <a:xfrm>
              <a:off x="336" y="256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(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28" name="Freeform 22"/>
            <p:cNvSpPr/>
            <p:nvPr/>
          </p:nvSpPr>
          <p:spPr>
            <a:xfrm>
              <a:off x="432" y="2376"/>
              <a:ext cx="768" cy="192"/>
            </a:xfrm>
            <a:custGeom>
              <a:avLst/>
              <a:gdLst>
                <a:gd name="txL" fmla="*/ 0 w 768"/>
                <a:gd name="txT" fmla="*/ 0 h 192"/>
                <a:gd name="txR" fmla="*/ 768 w 768"/>
                <a:gd name="txB" fmla="*/ 192 h 192"/>
              </a:gdLst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768" y="0"/>
                </a:cxn>
                <a:cxn ang="0">
                  <a:pos x="768" y="192"/>
                </a:cxn>
              </a:cxnLst>
              <a:rect l="txL" t="txT" r="txR" b="txB"/>
              <a:pathLst>
                <a:path w="768" h="192">
                  <a:moveTo>
                    <a:pt x="0" y="192"/>
                  </a:moveTo>
                  <a:lnTo>
                    <a:pt x="0" y="0"/>
                  </a:lnTo>
                  <a:lnTo>
                    <a:pt x="768" y="0"/>
                  </a:lnTo>
                  <a:lnTo>
                    <a:pt x="768" y="192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29" name="Text Box 23"/>
            <p:cNvSpPr txBox="1"/>
            <p:nvPr/>
          </p:nvSpPr>
          <p:spPr>
            <a:xfrm>
              <a:off x="720" y="304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30" name="Text Box 24"/>
            <p:cNvSpPr txBox="1"/>
            <p:nvPr/>
          </p:nvSpPr>
          <p:spPr>
            <a:xfrm>
              <a:off x="336" y="304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31" name="Text Box 25"/>
            <p:cNvSpPr txBox="1"/>
            <p:nvPr/>
          </p:nvSpPr>
          <p:spPr>
            <a:xfrm>
              <a:off x="1104" y="304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32" name="Text Box 26"/>
            <p:cNvSpPr txBox="1"/>
            <p:nvPr/>
          </p:nvSpPr>
          <p:spPr>
            <a:xfrm>
              <a:off x="288" y="352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33" name="Text Box 27"/>
            <p:cNvSpPr txBox="1"/>
            <p:nvPr/>
          </p:nvSpPr>
          <p:spPr>
            <a:xfrm>
              <a:off x="1104" y="352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34" name="Line 28"/>
            <p:cNvSpPr/>
            <p:nvPr/>
          </p:nvSpPr>
          <p:spPr>
            <a:xfrm>
              <a:off x="864" y="285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35" name="Freeform 29"/>
            <p:cNvSpPr/>
            <p:nvPr/>
          </p:nvSpPr>
          <p:spPr>
            <a:xfrm>
              <a:off x="432" y="2952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768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lnTo>
                    <a:pt x="0" y="0"/>
                  </a:lnTo>
                  <a:lnTo>
                    <a:pt x="768" y="0"/>
                  </a:lnTo>
                  <a:lnTo>
                    <a:pt x="768" y="144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36" name="Line 30"/>
            <p:cNvSpPr/>
            <p:nvPr/>
          </p:nvSpPr>
          <p:spPr>
            <a:xfrm>
              <a:off x="432" y="328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37" name="Line 31"/>
            <p:cNvSpPr/>
            <p:nvPr/>
          </p:nvSpPr>
          <p:spPr>
            <a:xfrm>
              <a:off x="1200" y="3336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38" name="Line 32"/>
            <p:cNvSpPr/>
            <p:nvPr/>
          </p:nvSpPr>
          <p:spPr>
            <a:xfrm>
              <a:off x="1776" y="22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39" name="Text Box 33"/>
            <p:cNvSpPr txBox="1"/>
            <p:nvPr/>
          </p:nvSpPr>
          <p:spPr>
            <a:xfrm>
              <a:off x="1680" y="26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685" name="Group 79"/>
          <p:cNvGrpSpPr/>
          <p:nvPr/>
        </p:nvGrpSpPr>
        <p:grpSpPr>
          <a:xfrm>
            <a:off x="3581400" y="1066800"/>
            <a:ext cx="2514600" cy="5562600"/>
            <a:chOff x="3744" y="624"/>
            <a:chExt cx="1584" cy="3504"/>
          </a:xfrm>
        </p:grpSpPr>
        <p:sp>
          <p:nvSpPr>
            <p:cNvPr id="71686" name="Text Box 36"/>
            <p:cNvSpPr txBox="1"/>
            <p:nvPr/>
          </p:nvSpPr>
          <p:spPr>
            <a:xfrm>
              <a:off x="4656" y="6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687" name="Text Box 38"/>
            <p:cNvSpPr txBox="1"/>
            <p:nvPr/>
          </p:nvSpPr>
          <p:spPr>
            <a:xfrm>
              <a:off x="4656" y="115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688" name="Text Box 39"/>
            <p:cNvSpPr txBox="1"/>
            <p:nvPr/>
          </p:nvSpPr>
          <p:spPr>
            <a:xfrm>
              <a:off x="4656" y="172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689" name="Text Box 40"/>
            <p:cNvSpPr txBox="1"/>
            <p:nvPr/>
          </p:nvSpPr>
          <p:spPr>
            <a:xfrm>
              <a:off x="4176" y="254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690" name="Text Box 41"/>
            <p:cNvSpPr txBox="1"/>
            <p:nvPr/>
          </p:nvSpPr>
          <p:spPr>
            <a:xfrm>
              <a:off x="4176" y="172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691" name="Line 42"/>
            <p:cNvSpPr/>
            <p:nvPr/>
          </p:nvSpPr>
          <p:spPr>
            <a:xfrm>
              <a:off x="4752" y="86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2" name="Line 44"/>
            <p:cNvSpPr/>
            <p:nvPr/>
          </p:nvSpPr>
          <p:spPr>
            <a:xfrm>
              <a:off x="4752" y="139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3" name="Line 45"/>
            <p:cNvSpPr/>
            <p:nvPr/>
          </p:nvSpPr>
          <p:spPr>
            <a:xfrm>
              <a:off x="4272" y="196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4" name="Text Box 48"/>
            <p:cNvSpPr txBox="1"/>
            <p:nvPr/>
          </p:nvSpPr>
          <p:spPr>
            <a:xfrm>
              <a:off x="5088" y="172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695" name="Freeform 49"/>
            <p:cNvSpPr/>
            <p:nvPr/>
          </p:nvSpPr>
          <p:spPr>
            <a:xfrm>
              <a:off x="4272" y="1536"/>
              <a:ext cx="912" cy="192"/>
            </a:xfrm>
            <a:custGeom>
              <a:avLst/>
              <a:gdLst>
                <a:gd name="txL" fmla="*/ 0 w 912"/>
                <a:gd name="txT" fmla="*/ 0 h 192"/>
                <a:gd name="txR" fmla="*/ 912 w 912"/>
                <a:gd name="txB" fmla="*/ 192 h 192"/>
              </a:gdLst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912" y="0"/>
                </a:cxn>
                <a:cxn ang="0">
                  <a:pos x="912" y="192"/>
                </a:cxn>
              </a:cxnLst>
              <a:rect l="txL" t="txT" r="txR" b="txB"/>
              <a:pathLst>
                <a:path w="912" h="192">
                  <a:moveTo>
                    <a:pt x="0" y="192"/>
                  </a:moveTo>
                  <a:lnTo>
                    <a:pt x="0" y="0"/>
                  </a:lnTo>
                  <a:lnTo>
                    <a:pt x="912" y="0"/>
                  </a:lnTo>
                  <a:lnTo>
                    <a:pt x="912" y="192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696" name="Text Box 50"/>
            <p:cNvSpPr txBox="1"/>
            <p:nvPr/>
          </p:nvSpPr>
          <p:spPr>
            <a:xfrm>
              <a:off x="4608" y="254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697" name="Text Box 51"/>
            <p:cNvSpPr txBox="1"/>
            <p:nvPr/>
          </p:nvSpPr>
          <p:spPr>
            <a:xfrm>
              <a:off x="3792" y="254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(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698" name="Freeform 52"/>
            <p:cNvSpPr/>
            <p:nvPr/>
          </p:nvSpPr>
          <p:spPr>
            <a:xfrm>
              <a:off x="3888" y="2400"/>
              <a:ext cx="768" cy="192"/>
            </a:xfrm>
            <a:custGeom>
              <a:avLst/>
              <a:gdLst>
                <a:gd name="txL" fmla="*/ 0 w 768"/>
                <a:gd name="txT" fmla="*/ 0 h 192"/>
                <a:gd name="txR" fmla="*/ 768 w 768"/>
                <a:gd name="txB" fmla="*/ 192 h 192"/>
              </a:gdLst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768" y="0"/>
                </a:cxn>
                <a:cxn ang="0">
                  <a:pos x="768" y="192"/>
                </a:cxn>
              </a:cxnLst>
              <a:rect l="txL" t="txT" r="txR" b="txB"/>
              <a:pathLst>
                <a:path w="768" h="192">
                  <a:moveTo>
                    <a:pt x="0" y="192"/>
                  </a:moveTo>
                  <a:lnTo>
                    <a:pt x="0" y="0"/>
                  </a:lnTo>
                  <a:lnTo>
                    <a:pt x="768" y="0"/>
                  </a:lnTo>
                  <a:lnTo>
                    <a:pt x="768" y="192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699" name="Text Box 53"/>
            <p:cNvSpPr txBox="1"/>
            <p:nvPr/>
          </p:nvSpPr>
          <p:spPr>
            <a:xfrm>
              <a:off x="4128" y="30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00" name="Text Box 54"/>
            <p:cNvSpPr txBox="1"/>
            <p:nvPr/>
          </p:nvSpPr>
          <p:spPr>
            <a:xfrm>
              <a:off x="3744" y="30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01" name="Text Box 55"/>
            <p:cNvSpPr txBox="1"/>
            <p:nvPr/>
          </p:nvSpPr>
          <p:spPr>
            <a:xfrm>
              <a:off x="4512" y="340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02" name="Text Box 56"/>
            <p:cNvSpPr txBox="1"/>
            <p:nvPr/>
          </p:nvSpPr>
          <p:spPr>
            <a:xfrm>
              <a:off x="3744" y="355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03" name="Text Box 57"/>
            <p:cNvSpPr txBox="1"/>
            <p:nvPr/>
          </p:nvSpPr>
          <p:spPr>
            <a:xfrm>
              <a:off x="4512" y="374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04" name="Line 58"/>
            <p:cNvSpPr/>
            <p:nvPr/>
          </p:nvSpPr>
          <p:spPr>
            <a:xfrm>
              <a:off x="4272" y="283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5" name="Freeform 59"/>
            <p:cNvSpPr/>
            <p:nvPr/>
          </p:nvSpPr>
          <p:spPr>
            <a:xfrm>
              <a:off x="3840" y="2928"/>
              <a:ext cx="768" cy="144"/>
            </a:xfrm>
            <a:custGeom>
              <a:avLst/>
              <a:gdLst>
                <a:gd name="txL" fmla="*/ 0 w 768"/>
                <a:gd name="txT" fmla="*/ 0 h 144"/>
                <a:gd name="txR" fmla="*/ 768 w 76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768" y="0"/>
                </a:cxn>
                <a:cxn ang="0">
                  <a:pos x="768" y="144"/>
                </a:cxn>
              </a:cxnLst>
              <a:rect l="txL" t="txT" r="txR" b="txB"/>
              <a:pathLst>
                <a:path w="768" h="144">
                  <a:moveTo>
                    <a:pt x="0" y="144"/>
                  </a:moveTo>
                  <a:lnTo>
                    <a:pt x="0" y="0"/>
                  </a:lnTo>
                  <a:lnTo>
                    <a:pt x="768" y="0"/>
                  </a:lnTo>
                  <a:lnTo>
                    <a:pt x="768" y="144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06" name="Line 60"/>
            <p:cNvSpPr/>
            <p:nvPr/>
          </p:nvSpPr>
          <p:spPr>
            <a:xfrm>
              <a:off x="3840" y="326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7" name="Line 61"/>
            <p:cNvSpPr/>
            <p:nvPr/>
          </p:nvSpPr>
          <p:spPr>
            <a:xfrm>
              <a:off x="4608" y="364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8" name="Line 62"/>
            <p:cNvSpPr/>
            <p:nvPr/>
          </p:nvSpPr>
          <p:spPr>
            <a:xfrm>
              <a:off x="5184" y="20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9" name="Text Box 63"/>
            <p:cNvSpPr txBox="1"/>
            <p:nvPr/>
          </p:nvSpPr>
          <p:spPr>
            <a:xfrm>
              <a:off x="5088" y="235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0" name="Text Box 68"/>
            <p:cNvSpPr txBox="1"/>
            <p:nvPr/>
          </p:nvSpPr>
          <p:spPr>
            <a:xfrm>
              <a:off x="4176" y="206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F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1" name="Line 69"/>
            <p:cNvSpPr/>
            <p:nvPr/>
          </p:nvSpPr>
          <p:spPr>
            <a:xfrm>
              <a:off x="4272" y="230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2" name="Text Box 70"/>
            <p:cNvSpPr txBox="1"/>
            <p:nvPr/>
          </p:nvSpPr>
          <p:spPr>
            <a:xfrm>
              <a:off x="3744" y="3312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3" name="Line 71"/>
            <p:cNvSpPr/>
            <p:nvPr/>
          </p:nvSpPr>
          <p:spPr>
            <a:xfrm>
              <a:off x="3840" y="350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4" name="Text Box 72"/>
            <p:cNvSpPr txBox="1"/>
            <p:nvPr/>
          </p:nvSpPr>
          <p:spPr>
            <a:xfrm>
              <a:off x="4512" y="307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5" name="Line 73"/>
            <p:cNvSpPr/>
            <p:nvPr/>
          </p:nvSpPr>
          <p:spPr>
            <a:xfrm>
              <a:off x="4608" y="331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6" name="Text Box 76"/>
            <p:cNvSpPr txBox="1"/>
            <p:nvPr/>
          </p:nvSpPr>
          <p:spPr>
            <a:xfrm>
              <a:off x="3744" y="3840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7" name="Line 77"/>
            <p:cNvSpPr/>
            <p:nvPr/>
          </p:nvSpPr>
          <p:spPr>
            <a:xfrm>
              <a:off x="3840" y="3792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实际应用的算符优先分析技术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可以使用优先函数来替代优先关系表。优先函数的求解方法等同于简单优先矩阵的算法。</a:t>
            </a:r>
            <a:endParaRPr lang="zh-CN" altLang="en-US" b="1" dirty="0"/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4754" name="Rectangle 2"/>
          <p:cNvSpPr/>
          <p:nvPr/>
        </p:nvSpPr>
        <p:spPr>
          <a:xfrm>
            <a:off x="685800" y="1752600"/>
            <a:ext cx="8001000" cy="4965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减小优先表的空间占有量。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对于某个优先关系矩阵</a:t>
            </a:r>
            <a:r>
              <a:rPr lang="en-US" altLang="zh-CN" sz="3200" b="1" dirty="0">
                <a:latin typeface="Times New Roman" panose="02020603050405020304" pitchFamily="18" charset="0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，如果存在两个函数</a:t>
            </a:r>
            <a:r>
              <a:rPr lang="en-US" altLang="zh-CN" sz="3200" b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， </a:t>
            </a:r>
            <a:r>
              <a:rPr lang="en-US" altLang="zh-CN" sz="3200" b="1" dirty="0">
                <a:latin typeface="Times New Roman" panose="02020603050405020304" pitchFamily="18" charset="0"/>
              </a:rPr>
              <a:t>f(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3200" b="1" dirty="0">
                <a:latin typeface="Times New Roman" panose="02020603050405020304" pitchFamily="18" charset="0"/>
              </a:rPr>
              <a:t>在栈内时的优先数， </a:t>
            </a:r>
            <a:r>
              <a:rPr lang="en-US" altLang="zh-CN" sz="3200" b="1" dirty="0">
                <a:latin typeface="Times New Roman" panose="02020603050405020304" pitchFamily="18" charset="0"/>
              </a:rPr>
              <a:t>g(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3200" b="1" dirty="0">
                <a:latin typeface="Times New Roman" panose="02020603050405020304" pitchFamily="18" charset="0"/>
              </a:rPr>
              <a:t>还未进栈时的优先数，它满足下列条件：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、当</a:t>
            </a:r>
            <a:r>
              <a:rPr lang="en-US" altLang="zh-CN" sz="3200" b="1" dirty="0"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en-US" altLang="zh-CN" sz="3200" b="1" dirty="0">
                <a:latin typeface="Times New Roman" panose="02020603050405020304" pitchFamily="18" charset="0"/>
              </a:rPr>
              <a:t> b</a:t>
            </a:r>
            <a:r>
              <a:rPr lang="zh-CN" altLang="en-US" sz="3200" b="1" dirty="0">
                <a:latin typeface="Times New Roman" panose="02020603050405020304" pitchFamily="18" charset="0"/>
              </a:rPr>
              <a:t>时</a:t>
            </a:r>
            <a:r>
              <a:rPr lang="en-US" altLang="zh-CN" sz="3200" b="1" dirty="0">
                <a:latin typeface="Times New Roman" panose="02020603050405020304" pitchFamily="18" charset="0"/>
              </a:rPr>
              <a:t>,  f(a) = g(b); 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2</a:t>
            </a:r>
            <a:r>
              <a:rPr lang="zh-CN" altLang="en-US" sz="3200" b="1" dirty="0">
                <a:latin typeface="Times New Roman" panose="02020603050405020304" pitchFamily="18" charset="0"/>
              </a:rPr>
              <a:t>、当</a:t>
            </a:r>
            <a:r>
              <a:rPr lang="en-US" altLang="zh-CN" sz="3200" b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◄</a:t>
            </a:r>
            <a:r>
              <a:rPr lang="en-US" altLang="zh-CN" sz="3200" b="1" dirty="0">
                <a:latin typeface="Times New Roman" panose="02020603050405020304" pitchFamily="18" charset="0"/>
              </a:rPr>
              <a:t> b</a:t>
            </a:r>
            <a:r>
              <a:rPr lang="zh-CN" altLang="en-US" sz="3200" b="1" dirty="0">
                <a:latin typeface="Times New Roman" panose="02020603050405020304" pitchFamily="18" charset="0"/>
              </a:rPr>
              <a:t>时</a:t>
            </a:r>
            <a:r>
              <a:rPr lang="en-US" altLang="zh-CN" sz="3200" b="1" dirty="0">
                <a:latin typeface="Times New Roman" panose="02020603050405020304" pitchFamily="18" charset="0"/>
              </a:rPr>
              <a:t>,  f(a) &lt; g(b); 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   3</a:t>
            </a:r>
            <a:r>
              <a:rPr lang="zh-CN" altLang="en-US" sz="3200" b="1" dirty="0">
                <a:latin typeface="Times New Roman" panose="02020603050405020304" pitchFamily="18" charset="0"/>
              </a:rPr>
              <a:t>、当</a:t>
            </a:r>
            <a:r>
              <a:rPr lang="en-US" altLang="zh-CN" sz="3200" b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►</a:t>
            </a:r>
            <a:r>
              <a:rPr lang="en-US" altLang="zh-CN" sz="3200" b="1" dirty="0">
                <a:latin typeface="Times New Roman" panose="02020603050405020304" pitchFamily="18" charset="0"/>
              </a:rPr>
              <a:t> b</a:t>
            </a:r>
            <a:r>
              <a:rPr lang="zh-CN" altLang="en-US" sz="3200" b="1" dirty="0">
                <a:latin typeface="Times New Roman" panose="02020603050405020304" pitchFamily="18" charset="0"/>
              </a:rPr>
              <a:t>时</a:t>
            </a:r>
            <a:r>
              <a:rPr lang="en-US" altLang="zh-CN" sz="3200" b="1" dirty="0">
                <a:latin typeface="Times New Roman" panose="02020603050405020304" pitchFamily="18" charset="0"/>
              </a:rPr>
              <a:t>,  f(a) &gt; g(b)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那么</a:t>
            </a:r>
            <a:r>
              <a:rPr lang="en-US" altLang="zh-CN" sz="3200" b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称为</a:t>
            </a:r>
            <a:r>
              <a:rPr lang="en-US" altLang="zh-CN" sz="3200" b="1" dirty="0">
                <a:latin typeface="Times New Roman" panose="02020603050405020304" pitchFamily="18" charset="0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</a:rPr>
              <a:t>的线性优先函数。    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于是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之间的优先关系可以由比较</a:t>
            </a:r>
            <a:r>
              <a:rPr lang="en-US" altLang="zh-CN" sz="3200" b="1" dirty="0">
                <a:latin typeface="Times New Roman" panose="02020603050405020304" pitchFamily="18" charset="0"/>
              </a:rPr>
              <a:t>f(a) 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dirty="0">
                <a:latin typeface="Times New Roman" panose="02020603050405020304" pitchFamily="18" charset="0"/>
              </a:rPr>
              <a:t>g(b)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的大小来决定。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6"/>
          <p:cNvSpPr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优先函数</a:t>
            </a: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优先函数</a:t>
            </a:r>
            <a:endParaRPr lang="zh-CN" altLang="en-US" dirty="0"/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这样就可将优先表转换为优先函数表，所需存储空间也由</a:t>
            </a:r>
            <a:r>
              <a:rPr lang="en-US" altLang="zh-CN" dirty="0"/>
              <a:t>(n+1) </a:t>
            </a:r>
            <a:r>
              <a:rPr lang="en-US" altLang="en-US" dirty="0"/>
              <a:t>×</a:t>
            </a:r>
            <a:r>
              <a:rPr lang="en-US" altLang="zh-CN" dirty="0"/>
              <a:t>(n+1)</a:t>
            </a:r>
            <a:r>
              <a:rPr lang="zh-CN" altLang="en-US" dirty="0"/>
              <a:t>个单元减少到</a:t>
            </a:r>
            <a:r>
              <a:rPr lang="en-US" altLang="zh-CN" dirty="0"/>
              <a:t>2×(n+1)</a:t>
            </a:r>
            <a:r>
              <a:rPr lang="zh-CN" altLang="en-US" dirty="0"/>
              <a:t>个单元。同时把比较运算转化成数学的比较大小，方便了语法分析过程。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394970" y="188595"/>
            <a:ext cx="7924800" cy="111125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优先表向优先函数的转化</a:t>
            </a:r>
            <a:endParaRPr lang="zh-CN" altLang="en-US" b="1" dirty="0"/>
          </a:p>
        </p:txBody>
      </p:sp>
      <p:sp>
        <p:nvSpPr>
          <p:cNvPr id="77828" name="Rectangle 3"/>
          <p:cNvSpPr>
            <a:spLocks noGrp="1"/>
          </p:cNvSpPr>
          <p:nvPr>
            <p:ph idx="1"/>
          </p:nvPr>
        </p:nvSpPr>
        <p:spPr>
          <a:xfrm>
            <a:off x="0" y="1111250"/>
            <a:ext cx="9144000" cy="54102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、逐次加</a:t>
            </a:r>
            <a:r>
              <a:rPr lang="en-US" altLang="zh-CN" dirty="0"/>
              <a:t>1</a:t>
            </a:r>
            <a:r>
              <a:rPr lang="zh-CN" altLang="en-US" dirty="0"/>
              <a:t>法</a:t>
            </a:r>
            <a:endParaRPr lang="zh-CN" altLang="en-US" dirty="0"/>
          </a:p>
          <a:p>
            <a:pPr lvl="1" eaLnBrk="1" hangingPunct="1">
              <a:buClr>
                <a:schemeClr val="tx1"/>
              </a:buClr>
              <a:buNone/>
            </a:pPr>
            <a:r>
              <a:rPr lang="en-US" altLang="zh-CN" dirty="0"/>
              <a:t>1</a:t>
            </a:r>
            <a:r>
              <a:rPr lang="zh-CN" altLang="en-US" dirty="0"/>
              <a:t>）对所有终结符</a:t>
            </a:r>
            <a:r>
              <a:rPr lang="en-US" altLang="zh-CN" dirty="0"/>
              <a:t>a</a:t>
            </a:r>
            <a:r>
              <a:rPr lang="zh-CN" altLang="en-US" dirty="0"/>
              <a:t>（包括</a:t>
            </a:r>
            <a:r>
              <a:rPr lang="en-US" altLang="zh-CN" dirty="0"/>
              <a:t>#</a:t>
            </a:r>
            <a:r>
              <a:rPr lang="zh-CN" altLang="en-US" dirty="0"/>
              <a:t>），令</a:t>
            </a:r>
            <a:r>
              <a:rPr lang="en-US" altLang="zh-CN" dirty="0"/>
              <a:t>f(a)</a:t>
            </a:r>
            <a:r>
              <a:rPr lang="zh-CN" altLang="en-US" dirty="0"/>
              <a:t>＝</a:t>
            </a:r>
            <a:r>
              <a:rPr lang="en-US" altLang="zh-CN" dirty="0"/>
              <a:t>g(a)=c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为一任意常数。</a:t>
            </a:r>
            <a:endParaRPr lang="zh-CN" altLang="en-US" dirty="0"/>
          </a:p>
          <a:p>
            <a:pPr lvl="1" eaLnBrk="1" hangingPunct="1">
              <a:buClr>
                <a:schemeClr val="tx1"/>
              </a:buClr>
              <a:buNone/>
            </a:pPr>
            <a:r>
              <a:rPr lang="en-US" altLang="zh-CN" dirty="0"/>
              <a:t>2</a:t>
            </a:r>
            <a:r>
              <a:rPr lang="zh-CN" altLang="en-US" dirty="0"/>
              <a:t>）对所有终结符：</a:t>
            </a:r>
            <a:endParaRPr lang="zh-CN" altLang="en-US" dirty="0"/>
          </a:p>
          <a:p>
            <a:pPr lvl="2" eaLnBrk="1" hangingPunct="1">
              <a:buClr>
                <a:schemeClr val="tx1"/>
              </a:buClr>
              <a:buNone/>
            </a:pPr>
            <a:r>
              <a:rPr lang="zh-CN" altLang="en-US" dirty="0"/>
              <a:t>若</a:t>
            </a:r>
            <a:r>
              <a:rPr lang="en-US" altLang="zh-CN" dirty="0"/>
              <a:t>a    b </a:t>
            </a:r>
            <a:r>
              <a:rPr lang="zh-CN" altLang="en-US" dirty="0"/>
              <a:t>而</a:t>
            </a:r>
            <a:r>
              <a:rPr lang="en-US" altLang="zh-CN" dirty="0"/>
              <a:t>f(a)&lt;=g(b),</a:t>
            </a:r>
            <a:r>
              <a:rPr lang="zh-CN" altLang="en-US" dirty="0"/>
              <a:t>则取</a:t>
            </a:r>
            <a:r>
              <a:rPr lang="en-US" altLang="zh-CN" dirty="0"/>
              <a:t>f(a)=g(b)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zh-CN" altLang="en-US" dirty="0"/>
          </a:p>
          <a:p>
            <a:pPr lvl="2" eaLnBrk="1" hangingPunct="1">
              <a:buClr>
                <a:schemeClr val="tx1"/>
              </a:buClr>
              <a:buNone/>
            </a:pPr>
            <a:r>
              <a:rPr lang="zh-CN" altLang="en-US" dirty="0"/>
              <a:t>若</a:t>
            </a:r>
            <a:r>
              <a:rPr lang="en-US" altLang="zh-CN" dirty="0"/>
              <a:t>a    b </a:t>
            </a:r>
            <a:r>
              <a:rPr lang="zh-CN" altLang="en-US" dirty="0"/>
              <a:t>而</a:t>
            </a:r>
            <a:r>
              <a:rPr lang="en-US" altLang="zh-CN" dirty="0"/>
              <a:t>f(a)&gt;=g(b),</a:t>
            </a:r>
            <a:r>
              <a:rPr lang="zh-CN" altLang="en-US" dirty="0"/>
              <a:t>则取</a:t>
            </a:r>
            <a:r>
              <a:rPr lang="en-US" altLang="zh-CN" dirty="0"/>
              <a:t>g(b) = f(a)+1</a:t>
            </a:r>
            <a:r>
              <a:rPr lang="zh-CN" altLang="en-US" dirty="0"/>
              <a:t>；</a:t>
            </a:r>
            <a:endParaRPr lang="zh-CN" altLang="en-US" dirty="0"/>
          </a:p>
          <a:p>
            <a:pPr lvl="2" eaLnBrk="1" hangingPunct="1">
              <a:buClr>
                <a:schemeClr val="tx1"/>
              </a:buClr>
              <a:buNone/>
            </a:pPr>
            <a:r>
              <a:rPr lang="zh-CN" altLang="en-US" dirty="0"/>
              <a:t>若</a:t>
            </a:r>
            <a:r>
              <a:rPr lang="en-US" altLang="zh-CN" dirty="0"/>
              <a:t>a    b </a:t>
            </a:r>
            <a:r>
              <a:rPr lang="zh-CN" altLang="en-US" dirty="0"/>
              <a:t>而</a:t>
            </a:r>
            <a:r>
              <a:rPr lang="en-US" altLang="zh-CN" dirty="0"/>
              <a:t>f(a)&lt;&gt;g(b),</a:t>
            </a:r>
            <a:r>
              <a:rPr lang="zh-CN" altLang="en-US" dirty="0"/>
              <a:t>则取</a:t>
            </a:r>
            <a:r>
              <a:rPr lang="en-US" altLang="zh-CN" dirty="0"/>
              <a:t>f(a)=g(b)=max(f(a),g(b))</a:t>
            </a:r>
            <a:r>
              <a:rPr lang="zh-CN" altLang="en-US" dirty="0"/>
              <a:t>；</a:t>
            </a:r>
            <a:endParaRPr lang="zh-CN" altLang="en-US" dirty="0"/>
          </a:p>
          <a:p>
            <a:pPr lvl="1" eaLnBrk="1" hangingPunct="1">
              <a:buClr>
                <a:schemeClr val="tx1"/>
              </a:buClr>
              <a:buNone/>
            </a:pPr>
            <a:r>
              <a:rPr lang="en-US" altLang="zh-CN" dirty="0"/>
              <a:t>3</a:t>
            </a:r>
            <a:r>
              <a:rPr lang="zh-CN" altLang="en-US" dirty="0"/>
              <a:t>）重复步骤</a:t>
            </a:r>
            <a:r>
              <a:rPr lang="en-US" altLang="zh-CN" dirty="0"/>
              <a:t>2</a:t>
            </a:r>
            <a:r>
              <a:rPr lang="zh-CN" altLang="en-US" dirty="0"/>
              <a:t>）直到</a:t>
            </a:r>
            <a:r>
              <a:rPr lang="en-US" altLang="zh-CN" dirty="0"/>
              <a:t>f(a)</a:t>
            </a:r>
            <a:r>
              <a:rPr lang="zh-CN" altLang="en-US" dirty="0"/>
              <a:t>，</a:t>
            </a:r>
            <a:r>
              <a:rPr lang="en-US" altLang="zh-CN" dirty="0"/>
              <a:t>g(b)</a:t>
            </a:r>
            <a:r>
              <a:rPr lang="zh-CN" altLang="en-US" dirty="0"/>
              <a:t>不再改变为止。若存在</a:t>
            </a:r>
            <a:r>
              <a:rPr lang="en-US" altLang="zh-CN" dirty="0"/>
              <a:t>f(a)</a:t>
            </a:r>
            <a:r>
              <a:rPr lang="zh-CN" altLang="en-US" dirty="0"/>
              <a:t>或</a:t>
            </a:r>
            <a:r>
              <a:rPr lang="en-US" altLang="zh-CN" dirty="0"/>
              <a:t>g(b)</a:t>
            </a:r>
            <a:r>
              <a:rPr lang="zh-CN" altLang="en-US" dirty="0"/>
              <a:t>值</a:t>
            </a:r>
            <a:r>
              <a:rPr lang="en-US" altLang="zh-CN" dirty="0"/>
              <a:t>&gt;=2n+c</a:t>
            </a:r>
            <a:r>
              <a:rPr lang="zh-CN" altLang="en-US" dirty="0"/>
              <a:t>而步骤</a:t>
            </a:r>
            <a:r>
              <a:rPr lang="en-US" altLang="zh-CN" dirty="0"/>
              <a:t>2</a:t>
            </a:r>
            <a:r>
              <a:rPr lang="zh-CN" altLang="en-US" dirty="0"/>
              <a:t>）还未结束，则优先函数不存在。</a:t>
            </a:r>
            <a:endParaRPr lang="zh-CN" altLang="en-US" dirty="0"/>
          </a:p>
        </p:txBody>
      </p:sp>
      <p:sp>
        <p:nvSpPr>
          <p:cNvPr id="77829" name="Rectangle 4"/>
          <p:cNvSpPr/>
          <p:nvPr/>
        </p:nvSpPr>
        <p:spPr>
          <a:xfrm>
            <a:off x="0" y="3048000"/>
            <a:ext cx="9144000" cy="3581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tx1"/>
              </a:buClr>
            </a:pPr>
            <a:endParaRPr lang="en-US" altLang="zh-CN" dirty="0"/>
          </a:p>
          <a:p>
            <a:pPr marL="342900" lvl="0" indent="-342900" eaLnBrk="1" hangingPunct="1">
              <a:buClr>
                <a:schemeClr val="tx1"/>
              </a:buClr>
            </a:pPr>
            <a:endParaRPr lang="en-US" altLang="zh-CN" dirty="0"/>
          </a:p>
          <a:p>
            <a:pPr marL="342900" lvl="0" indent="-342900" eaLnBrk="1" hangingPunct="1">
              <a:buClr>
                <a:schemeClr val="tx1"/>
              </a:buClr>
            </a:pPr>
            <a:endParaRPr lang="en-US" altLang="zh-CN" dirty="0">
              <a:sym typeface="Symbol" panose="05050102010706020507" pitchFamily="18" charset="2"/>
            </a:endParaRPr>
          </a:p>
        </p:txBody>
      </p:sp>
      <p:pic>
        <p:nvPicPr>
          <p:cNvPr id="7783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30480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500438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32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3933825"/>
            <a:ext cx="309562" cy="182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grpSp>
        <p:nvGrpSpPr>
          <p:cNvPr id="78851" name="Group 2"/>
          <p:cNvGrpSpPr/>
          <p:nvPr/>
        </p:nvGrpSpPr>
        <p:grpSpPr>
          <a:xfrm>
            <a:off x="152400" y="1066800"/>
            <a:ext cx="8610600" cy="5124450"/>
            <a:chOff x="96" y="672"/>
            <a:chExt cx="5424" cy="3228"/>
          </a:xfrm>
        </p:grpSpPr>
        <p:sp>
          <p:nvSpPr>
            <p:cNvPr id="78882" name="Rectangle 3"/>
            <p:cNvSpPr/>
            <p:nvPr/>
          </p:nvSpPr>
          <p:spPr>
            <a:xfrm>
              <a:off x="4765" y="3461"/>
              <a:ext cx="755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83" name="Rectangle 4"/>
            <p:cNvSpPr/>
            <p:nvPr/>
          </p:nvSpPr>
          <p:spPr>
            <a:xfrm>
              <a:off x="4012" y="3461"/>
              <a:ext cx="753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84" name="Rectangle 5"/>
            <p:cNvSpPr/>
            <p:nvPr/>
          </p:nvSpPr>
          <p:spPr>
            <a:xfrm>
              <a:off x="3257" y="3461"/>
              <a:ext cx="755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85" name="Rectangle 6"/>
            <p:cNvSpPr/>
            <p:nvPr/>
          </p:nvSpPr>
          <p:spPr>
            <a:xfrm>
              <a:off x="2503" y="3461"/>
              <a:ext cx="754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86" name="Rectangle 7"/>
            <p:cNvSpPr/>
            <p:nvPr/>
          </p:nvSpPr>
          <p:spPr>
            <a:xfrm>
              <a:off x="1748" y="3461"/>
              <a:ext cx="755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87" name="Rectangle 8"/>
            <p:cNvSpPr/>
            <p:nvPr/>
          </p:nvSpPr>
          <p:spPr>
            <a:xfrm>
              <a:off x="995" y="3461"/>
              <a:ext cx="753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88" name="Rectangle 9"/>
            <p:cNvSpPr/>
            <p:nvPr/>
          </p:nvSpPr>
          <p:spPr>
            <a:xfrm>
              <a:off x="96" y="3461"/>
              <a:ext cx="899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#</a:t>
              </a:r>
              <a:endParaRPr lang="en-US" altLang="zh-CN" dirty="0"/>
            </a:p>
          </p:txBody>
        </p:sp>
        <p:sp>
          <p:nvSpPr>
            <p:cNvPr id="78889" name="Rectangle 10"/>
            <p:cNvSpPr/>
            <p:nvPr/>
          </p:nvSpPr>
          <p:spPr>
            <a:xfrm>
              <a:off x="4765" y="3023"/>
              <a:ext cx="755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90" name="Rectangle 11"/>
            <p:cNvSpPr/>
            <p:nvPr/>
          </p:nvSpPr>
          <p:spPr>
            <a:xfrm>
              <a:off x="4012" y="3023"/>
              <a:ext cx="753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91" name="Rectangle 12"/>
            <p:cNvSpPr/>
            <p:nvPr/>
          </p:nvSpPr>
          <p:spPr>
            <a:xfrm>
              <a:off x="3257" y="3023"/>
              <a:ext cx="755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92" name="Rectangle 13"/>
            <p:cNvSpPr/>
            <p:nvPr/>
          </p:nvSpPr>
          <p:spPr>
            <a:xfrm>
              <a:off x="2503" y="3023"/>
              <a:ext cx="754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93" name="Rectangle 14"/>
            <p:cNvSpPr/>
            <p:nvPr/>
          </p:nvSpPr>
          <p:spPr>
            <a:xfrm>
              <a:off x="1748" y="3023"/>
              <a:ext cx="755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94" name="Rectangle 15"/>
            <p:cNvSpPr/>
            <p:nvPr/>
          </p:nvSpPr>
          <p:spPr>
            <a:xfrm>
              <a:off x="995" y="3023"/>
              <a:ext cx="753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95" name="Rectangle 16"/>
            <p:cNvSpPr/>
            <p:nvPr/>
          </p:nvSpPr>
          <p:spPr>
            <a:xfrm>
              <a:off x="96" y="3023"/>
              <a:ext cx="899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 i</a:t>
              </a:r>
              <a:endParaRPr lang="en-US" altLang="zh-CN" dirty="0"/>
            </a:p>
          </p:txBody>
        </p:sp>
        <p:sp>
          <p:nvSpPr>
            <p:cNvPr id="78896" name="Rectangle 17"/>
            <p:cNvSpPr/>
            <p:nvPr/>
          </p:nvSpPr>
          <p:spPr>
            <a:xfrm>
              <a:off x="4765" y="2584"/>
              <a:ext cx="755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97" name="Rectangle 18"/>
            <p:cNvSpPr/>
            <p:nvPr/>
          </p:nvSpPr>
          <p:spPr>
            <a:xfrm>
              <a:off x="4012" y="2584"/>
              <a:ext cx="753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98" name="Rectangle 19"/>
            <p:cNvSpPr/>
            <p:nvPr/>
          </p:nvSpPr>
          <p:spPr>
            <a:xfrm>
              <a:off x="3257" y="2584"/>
              <a:ext cx="755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899" name="Rectangle 20"/>
            <p:cNvSpPr/>
            <p:nvPr/>
          </p:nvSpPr>
          <p:spPr>
            <a:xfrm>
              <a:off x="2503" y="2584"/>
              <a:ext cx="754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00" name="Rectangle 21"/>
            <p:cNvSpPr/>
            <p:nvPr/>
          </p:nvSpPr>
          <p:spPr>
            <a:xfrm>
              <a:off x="1748" y="2584"/>
              <a:ext cx="755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01" name="Rectangle 22"/>
            <p:cNvSpPr/>
            <p:nvPr/>
          </p:nvSpPr>
          <p:spPr>
            <a:xfrm>
              <a:off x="995" y="2584"/>
              <a:ext cx="753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02" name="Rectangle 23"/>
            <p:cNvSpPr/>
            <p:nvPr/>
          </p:nvSpPr>
          <p:spPr>
            <a:xfrm>
              <a:off x="96" y="2584"/>
              <a:ext cx="899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)</a:t>
              </a:r>
              <a:endParaRPr lang="en-US" altLang="zh-CN" dirty="0"/>
            </a:p>
          </p:txBody>
        </p:sp>
        <p:sp>
          <p:nvSpPr>
            <p:cNvPr id="78903" name="Rectangle 24"/>
            <p:cNvSpPr/>
            <p:nvPr/>
          </p:nvSpPr>
          <p:spPr>
            <a:xfrm>
              <a:off x="4765" y="2144"/>
              <a:ext cx="755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04" name="Rectangle 25"/>
            <p:cNvSpPr/>
            <p:nvPr/>
          </p:nvSpPr>
          <p:spPr>
            <a:xfrm>
              <a:off x="4012" y="2144"/>
              <a:ext cx="753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05" name="Rectangle 26"/>
            <p:cNvSpPr/>
            <p:nvPr/>
          </p:nvSpPr>
          <p:spPr>
            <a:xfrm>
              <a:off x="3257" y="2144"/>
              <a:ext cx="755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06" name="Rectangle 27"/>
            <p:cNvSpPr/>
            <p:nvPr/>
          </p:nvSpPr>
          <p:spPr>
            <a:xfrm>
              <a:off x="2503" y="2144"/>
              <a:ext cx="754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07" name="Rectangle 28"/>
            <p:cNvSpPr/>
            <p:nvPr/>
          </p:nvSpPr>
          <p:spPr>
            <a:xfrm>
              <a:off x="1748" y="2144"/>
              <a:ext cx="755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08" name="Rectangle 29"/>
            <p:cNvSpPr/>
            <p:nvPr/>
          </p:nvSpPr>
          <p:spPr>
            <a:xfrm>
              <a:off x="995" y="2144"/>
              <a:ext cx="753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09" name="Rectangle 30"/>
            <p:cNvSpPr/>
            <p:nvPr/>
          </p:nvSpPr>
          <p:spPr>
            <a:xfrm>
              <a:off x="96" y="2144"/>
              <a:ext cx="899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(</a:t>
              </a:r>
              <a:endParaRPr lang="en-US" altLang="zh-CN" dirty="0"/>
            </a:p>
          </p:txBody>
        </p:sp>
        <p:sp>
          <p:nvSpPr>
            <p:cNvPr id="78910" name="Rectangle 31"/>
            <p:cNvSpPr/>
            <p:nvPr/>
          </p:nvSpPr>
          <p:spPr>
            <a:xfrm>
              <a:off x="4765" y="1705"/>
              <a:ext cx="755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11" name="Rectangle 32"/>
            <p:cNvSpPr/>
            <p:nvPr/>
          </p:nvSpPr>
          <p:spPr>
            <a:xfrm>
              <a:off x="4012" y="1705"/>
              <a:ext cx="753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12" name="Rectangle 33"/>
            <p:cNvSpPr/>
            <p:nvPr/>
          </p:nvSpPr>
          <p:spPr>
            <a:xfrm>
              <a:off x="3257" y="1705"/>
              <a:ext cx="755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13" name="Rectangle 34"/>
            <p:cNvSpPr/>
            <p:nvPr/>
          </p:nvSpPr>
          <p:spPr>
            <a:xfrm>
              <a:off x="2503" y="1705"/>
              <a:ext cx="754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14" name="Rectangle 35"/>
            <p:cNvSpPr/>
            <p:nvPr/>
          </p:nvSpPr>
          <p:spPr>
            <a:xfrm>
              <a:off x="1748" y="1705"/>
              <a:ext cx="755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15" name="Rectangle 36"/>
            <p:cNvSpPr/>
            <p:nvPr/>
          </p:nvSpPr>
          <p:spPr>
            <a:xfrm>
              <a:off x="995" y="1705"/>
              <a:ext cx="753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16" name="Rectangle 37"/>
            <p:cNvSpPr/>
            <p:nvPr/>
          </p:nvSpPr>
          <p:spPr>
            <a:xfrm>
              <a:off x="96" y="1705"/>
              <a:ext cx="899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*</a:t>
              </a:r>
              <a:endParaRPr lang="en-US" altLang="zh-CN" dirty="0"/>
            </a:p>
          </p:txBody>
        </p:sp>
        <p:sp>
          <p:nvSpPr>
            <p:cNvPr id="78917" name="Rectangle 38"/>
            <p:cNvSpPr/>
            <p:nvPr/>
          </p:nvSpPr>
          <p:spPr>
            <a:xfrm>
              <a:off x="4765" y="1267"/>
              <a:ext cx="755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18" name="Rectangle 39"/>
            <p:cNvSpPr/>
            <p:nvPr/>
          </p:nvSpPr>
          <p:spPr>
            <a:xfrm>
              <a:off x="4012" y="1267"/>
              <a:ext cx="753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19" name="Rectangle 40"/>
            <p:cNvSpPr/>
            <p:nvPr/>
          </p:nvSpPr>
          <p:spPr>
            <a:xfrm>
              <a:off x="3257" y="1267"/>
              <a:ext cx="755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20" name="Rectangle 41"/>
            <p:cNvSpPr/>
            <p:nvPr/>
          </p:nvSpPr>
          <p:spPr>
            <a:xfrm>
              <a:off x="2503" y="1267"/>
              <a:ext cx="754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21" name="Rectangle 42"/>
            <p:cNvSpPr/>
            <p:nvPr/>
          </p:nvSpPr>
          <p:spPr>
            <a:xfrm>
              <a:off x="1748" y="1267"/>
              <a:ext cx="755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22" name="Rectangle 43"/>
            <p:cNvSpPr/>
            <p:nvPr/>
          </p:nvSpPr>
          <p:spPr>
            <a:xfrm>
              <a:off x="995" y="1267"/>
              <a:ext cx="753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8923" name="Rectangle 44"/>
            <p:cNvSpPr/>
            <p:nvPr/>
          </p:nvSpPr>
          <p:spPr>
            <a:xfrm>
              <a:off x="96" y="1267"/>
              <a:ext cx="899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+</a:t>
              </a:r>
              <a:endParaRPr lang="en-US" altLang="zh-CN" dirty="0"/>
            </a:p>
          </p:txBody>
        </p:sp>
        <p:sp>
          <p:nvSpPr>
            <p:cNvPr id="78924" name="Rectangle 45"/>
            <p:cNvSpPr/>
            <p:nvPr/>
          </p:nvSpPr>
          <p:spPr>
            <a:xfrm>
              <a:off x="4765" y="672"/>
              <a:ext cx="755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/>
                <a:t>#</a:t>
              </a:r>
              <a:endParaRPr lang="en-US" altLang="zh-CN" b="1" dirty="0"/>
            </a:p>
          </p:txBody>
        </p:sp>
        <p:sp>
          <p:nvSpPr>
            <p:cNvPr id="78925" name="Rectangle 46"/>
            <p:cNvSpPr/>
            <p:nvPr/>
          </p:nvSpPr>
          <p:spPr>
            <a:xfrm>
              <a:off x="4012" y="672"/>
              <a:ext cx="753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/>
                <a:t>i</a:t>
              </a:r>
              <a:endParaRPr lang="en-US" altLang="zh-CN" b="1" dirty="0"/>
            </a:p>
          </p:txBody>
        </p:sp>
        <p:sp>
          <p:nvSpPr>
            <p:cNvPr id="78926" name="Rectangle 47"/>
            <p:cNvSpPr/>
            <p:nvPr/>
          </p:nvSpPr>
          <p:spPr>
            <a:xfrm>
              <a:off x="3257" y="672"/>
              <a:ext cx="755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/>
                <a:t>)</a:t>
              </a:r>
              <a:endParaRPr lang="en-US" altLang="zh-CN" b="1" dirty="0"/>
            </a:p>
          </p:txBody>
        </p:sp>
        <p:sp>
          <p:nvSpPr>
            <p:cNvPr id="78927" name="Rectangle 48"/>
            <p:cNvSpPr/>
            <p:nvPr/>
          </p:nvSpPr>
          <p:spPr>
            <a:xfrm>
              <a:off x="2503" y="672"/>
              <a:ext cx="754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/>
                <a:t>(</a:t>
              </a:r>
              <a:endParaRPr lang="en-US" altLang="zh-CN" b="1" dirty="0"/>
            </a:p>
          </p:txBody>
        </p:sp>
        <p:sp>
          <p:nvSpPr>
            <p:cNvPr id="78928" name="Rectangle 49"/>
            <p:cNvSpPr/>
            <p:nvPr/>
          </p:nvSpPr>
          <p:spPr>
            <a:xfrm>
              <a:off x="1748" y="672"/>
              <a:ext cx="755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/>
                <a:t>*</a:t>
              </a:r>
              <a:endParaRPr lang="en-US" altLang="zh-CN" b="1" dirty="0"/>
            </a:p>
          </p:txBody>
        </p:sp>
        <p:sp>
          <p:nvSpPr>
            <p:cNvPr id="78929" name="Rectangle 50"/>
            <p:cNvSpPr/>
            <p:nvPr/>
          </p:nvSpPr>
          <p:spPr>
            <a:xfrm>
              <a:off x="995" y="672"/>
              <a:ext cx="753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b="1" dirty="0"/>
                <a:t>+</a:t>
              </a:r>
              <a:endParaRPr lang="en-US" altLang="zh-CN" b="1" dirty="0"/>
            </a:p>
          </p:txBody>
        </p:sp>
        <p:sp>
          <p:nvSpPr>
            <p:cNvPr id="78930" name="Rectangle 51"/>
            <p:cNvSpPr/>
            <p:nvPr/>
          </p:nvSpPr>
          <p:spPr>
            <a:xfrm>
              <a:off x="96" y="672"/>
              <a:ext cx="899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dirty="0"/>
                <a:t>    </a:t>
              </a:r>
              <a:r>
                <a:rPr lang="zh-CN" altLang="en-US" dirty="0"/>
                <a:t>右符左符</a:t>
              </a:r>
              <a:endParaRPr lang="zh-CN" altLang="en-US" dirty="0"/>
            </a:p>
          </p:txBody>
        </p:sp>
        <p:sp>
          <p:nvSpPr>
            <p:cNvPr id="78931" name="Line 52"/>
            <p:cNvSpPr/>
            <p:nvPr/>
          </p:nvSpPr>
          <p:spPr>
            <a:xfrm>
              <a:off x="96" y="672"/>
              <a:ext cx="54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2" name="Line 53"/>
            <p:cNvSpPr/>
            <p:nvPr/>
          </p:nvSpPr>
          <p:spPr>
            <a:xfrm>
              <a:off x="96" y="1267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3" name="Line 54"/>
            <p:cNvSpPr/>
            <p:nvPr/>
          </p:nvSpPr>
          <p:spPr>
            <a:xfrm>
              <a:off x="96" y="170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4" name="Line 55"/>
            <p:cNvSpPr/>
            <p:nvPr/>
          </p:nvSpPr>
          <p:spPr>
            <a:xfrm>
              <a:off x="96" y="2144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5" name="Line 56"/>
            <p:cNvSpPr/>
            <p:nvPr/>
          </p:nvSpPr>
          <p:spPr>
            <a:xfrm>
              <a:off x="96" y="2584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6" name="Line 57"/>
            <p:cNvSpPr/>
            <p:nvPr/>
          </p:nvSpPr>
          <p:spPr>
            <a:xfrm>
              <a:off x="96" y="3023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7" name="Line 58"/>
            <p:cNvSpPr/>
            <p:nvPr/>
          </p:nvSpPr>
          <p:spPr>
            <a:xfrm>
              <a:off x="96" y="3461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8" name="Line 59"/>
            <p:cNvSpPr/>
            <p:nvPr/>
          </p:nvSpPr>
          <p:spPr>
            <a:xfrm>
              <a:off x="96" y="3900"/>
              <a:ext cx="54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9" name="Line 60"/>
            <p:cNvSpPr/>
            <p:nvPr/>
          </p:nvSpPr>
          <p:spPr>
            <a:xfrm>
              <a:off x="96" y="672"/>
              <a:ext cx="0" cy="322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0" name="Line 61"/>
            <p:cNvSpPr/>
            <p:nvPr/>
          </p:nvSpPr>
          <p:spPr>
            <a:xfrm>
              <a:off x="995" y="672"/>
              <a:ext cx="0" cy="32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1" name="Line 62"/>
            <p:cNvSpPr/>
            <p:nvPr/>
          </p:nvSpPr>
          <p:spPr>
            <a:xfrm>
              <a:off x="1748" y="672"/>
              <a:ext cx="0" cy="32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2" name="Line 63"/>
            <p:cNvSpPr/>
            <p:nvPr/>
          </p:nvSpPr>
          <p:spPr>
            <a:xfrm>
              <a:off x="2503" y="672"/>
              <a:ext cx="0" cy="32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3" name="Line 64"/>
            <p:cNvSpPr/>
            <p:nvPr/>
          </p:nvSpPr>
          <p:spPr>
            <a:xfrm>
              <a:off x="3257" y="672"/>
              <a:ext cx="0" cy="32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4" name="Line 65"/>
            <p:cNvSpPr/>
            <p:nvPr/>
          </p:nvSpPr>
          <p:spPr>
            <a:xfrm>
              <a:off x="4012" y="672"/>
              <a:ext cx="0" cy="32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5" name="Line 66"/>
            <p:cNvSpPr/>
            <p:nvPr/>
          </p:nvSpPr>
          <p:spPr>
            <a:xfrm>
              <a:off x="4765" y="672"/>
              <a:ext cx="0" cy="32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6" name="Line 67"/>
            <p:cNvSpPr/>
            <p:nvPr/>
          </p:nvSpPr>
          <p:spPr>
            <a:xfrm>
              <a:off x="5520" y="672"/>
              <a:ext cx="0" cy="322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47" name="Line 68"/>
            <p:cNvSpPr/>
            <p:nvPr/>
          </p:nvSpPr>
          <p:spPr>
            <a:xfrm>
              <a:off x="96" y="672"/>
              <a:ext cx="899" cy="595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78852" name="Picture 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22098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3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35941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4" name="Picture 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57277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5" name="Picture 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35941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6" name="Picture 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57150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7" name="Picture 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57150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8" name="Picture 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35941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59" name="Picture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29718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0" name="Picture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22860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1" name="Picture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0" y="22098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2" name="Picture 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0" y="29718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3" name="Picture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35941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4" name="Picture 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5715000"/>
            <a:ext cx="228600" cy="215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5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2098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6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7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33705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8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02285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69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9718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70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43434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71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50292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72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22860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73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9718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74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3434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75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50292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76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0" y="22860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77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304800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78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0" y="441325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79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0" y="5022850"/>
            <a:ext cx="2476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880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8" y="3657600"/>
            <a:ext cx="309562" cy="182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81" name="Text Box 98"/>
          <p:cNvSpPr txBox="1"/>
          <p:nvPr/>
        </p:nvSpPr>
        <p:spPr>
          <a:xfrm>
            <a:off x="685800" y="381000"/>
            <a:ext cx="8077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例：优先表如下，构造优先函数表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  <a:ea typeface="+mn-ea"/>
                <a:cs typeface="+mn-cs"/>
              </a:rPr>
            </a:fld>
            <a:endParaRPr lang="en-US" altLang="zh-CN" sz="1200" dirty="0"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1267" name="Rectangle 4"/>
          <p:cNvSpPr>
            <a:spLocks noGrp="1"/>
          </p:cNvSpPr>
          <p:nvPr>
            <p:ph type="ctrTitle"/>
          </p:nvPr>
        </p:nvSpPr>
        <p:spPr>
          <a:xfrm>
            <a:off x="914400" y="1341438"/>
            <a:ext cx="7623175" cy="1752600"/>
          </a:xfrm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r>
              <a:rPr lang="zh-CN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句柄是自底向上语法分析中当前时刻需要</a:t>
            </a:r>
            <a:r>
              <a:rPr lang="zh-CN" altLang="en-US" sz="4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归约</a:t>
            </a:r>
            <a:r>
              <a:rPr lang="zh-CN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的符号串。如果能够自动计算出当前的句柄，则可执行自动语法分析。</a:t>
            </a:r>
            <a:endParaRPr lang="zh-CN" alt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858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：置初值，设</a:t>
            </a:r>
            <a:r>
              <a:rPr lang="en-US" altLang="zh-CN" dirty="0"/>
              <a:t>c=1</a:t>
            </a:r>
            <a:endParaRPr lang="en-US" altLang="zh-CN" dirty="0"/>
          </a:p>
        </p:txBody>
      </p:sp>
      <p:grpSp>
        <p:nvGrpSpPr>
          <p:cNvPr id="79876" name="Group 3"/>
          <p:cNvGrpSpPr/>
          <p:nvPr/>
        </p:nvGrpSpPr>
        <p:grpSpPr>
          <a:xfrm>
            <a:off x="609600" y="990600"/>
            <a:ext cx="7010400" cy="1552575"/>
            <a:chOff x="384" y="624"/>
            <a:chExt cx="4416" cy="978"/>
          </a:xfrm>
        </p:grpSpPr>
        <p:sp>
          <p:nvSpPr>
            <p:cNvPr id="79912" name="Rectangle 4"/>
            <p:cNvSpPr/>
            <p:nvPr/>
          </p:nvSpPr>
          <p:spPr>
            <a:xfrm>
              <a:off x="4169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13" name="Rectangle 5"/>
            <p:cNvSpPr/>
            <p:nvPr/>
          </p:nvSpPr>
          <p:spPr>
            <a:xfrm>
              <a:off x="3538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14" name="Rectangle 6"/>
            <p:cNvSpPr/>
            <p:nvPr/>
          </p:nvSpPr>
          <p:spPr>
            <a:xfrm>
              <a:off x="2907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15" name="Rectangle 7"/>
            <p:cNvSpPr/>
            <p:nvPr/>
          </p:nvSpPr>
          <p:spPr>
            <a:xfrm>
              <a:off x="2277" y="1276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16" name="Rectangle 8"/>
            <p:cNvSpPr/>
            <p:nvPr/>
          </p:nvSpPr>
          <p:spPr>
            <a:xfrm>
              <a:off x="1646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17" name="Rectangle 9"/>
            <p:cNvSpPr/>
            <p:nvPr/>
          </p:nvSpPr>
          <p:spPr>
            <a:xfrm>
              <a:off x="1015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18" name="Rectangle 10"/>
            <p:cNvSpPr/>
            <p:nvPr/>
          </p:nvSpPr>
          <p:spPr>
            <a:xfrm>
              <a:off x="384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 g</a:t>
              </a:r>
              <a:endParaRPr lang="en-US" altLang="zh-CN" dirty="0"/>
            </a:p>
          </p:txBody>
        </p:sp>
        <p:sp>
          <p:nvSpPr>
            <p:cNvPr id="79919" name="Rectangle 11"/>
            <p:cNvSpPr/>
            <p:nvPr/>
          </p:nvSpPr>
          <p:spPr>
            <a:xfrm>
              <a:off x="4169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20" name="Rectangle 12"/>
            <p:cNvSpPr/>
            <p:nvPr/>
          </p:nvSpPr>
          <p:spPr>
            <a:xfrm>
              <a:off x="3538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21" name="Rectangle 13"/>
            <p:cNvSpPr/>
            <p:nvPr/>
          </p:nvSpPr>
          <p:spPr>
            <a:xfrm>
              <a:off x="2907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22" name="Rectangle 14"/>
            <p:cNvSpPr/>
            <p:nvPr/>
          </p:nvSpPr>
          <p:spPr>
            <a:xfrm>
              <a:off x="2277" y="950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23" name="Rectangle 15"/>
            <p:cNvSpPr/>
            <p:nvPr/>
          </p:nvSpPr>
          <p:spPr>
            <a:xfrm>
              <a:off x="1646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24" name="Rectangle 16"/>
            <p:cNvSpPr/>
            <p:nvPr/>
          </p:nvSpPr>
          <p:spPr>
            <a:xfrm>
              <a:off x="1015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925" name="Rectangle 17"/>
            <p:cNvSpPr/>
            <p:nvPr/>
          </p:nvSpPr>
          <p:spPr>
            <a:xfrm>
              <a:off x="384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 f</a:t>
              </a:r>
              <a:endParaRPr lang="en-US" altLang="zh-CN" dirty="0"/>
            </a:p>
          </p:txBody>
        </p:sp>
        <p:sp>
          <p:nvSpPr>
            <p:cNvPr id="79926" name="Rectangle 18"/>
            <p:cNvSpPr/>
            <p:nvPr/>
          </p:nvSpPr>
          <p:spPr>
            <a:xfrm>
              <a:off x="4169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#</a:t>
              </a:r>
              <a:endParaRPr lang="en-US" altLang="zh-CN" dirty="0"/>
            </a:p>
          </p:txBody>
        </p:sp>
        <p:sp>
          <p:nvSpPr>
            <p:cNvPr id="79927" name="Rectangle 19"/>
            <p:cNvSpPr/>
            <p:nvPr/>
          </p:nvSpPr>
          <p:spPr>
            <a:xfrm>
              <a:off x="3538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i</a:t>
              </a:r>
              <a:endParaRPr lang="en-US" altLang="zh-CN" dirty="0"/>
            </a:p>
          </p:txBody>
        </p:sp>
        <p:sp>
          <p:nvSpPr>
            <p:cNvPr id="79928" name="Rectangle 20"/>
            <p:cNvSpPr/>
            <p:nvPr/>
          </p:nvSpPr>
          <p:spPr>
            <a:xfrm>
              <a:off x="2907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)</a:t>
              </a:r>
              <a:endParaRPr lang="en-US" altLang="zh-CN" dirty="0"/>
            </a:p>
          </p:txBody>
        </p:sp>
        <p:sp>
          <p:nvSpPr>
            <p:cNvPr id="79929" name="Rectangle 21"/>
            <p:cNvSpPr/>
            <p:nvPr/>
          </p:nvSpPr>
          <p:spPr>
            <a:xfrm>
              <a:off x="2277" y="624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(</a:t>
              </a:r>
              <a:endParaRPr lang="en-US" altLang="zh-CN" dirty="0"/>
            </a:p>
          </p:txBody>
        </p:sp>
        <p:sp>
          <p:nvSpPr>
            <p:cNvPr id="79930" name="Rectangle 22"/>
            <p:cNvSpPr/>
            <p:nvPr/>
          </p:nvSpPr>
          <p:spPr>
            <a:xfrm>
              <a:off x="1646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*</a:t>
              </a:r>
              <a:endParaRPr lang="en-US" altLang="zh-CN" dirty="0"/>
            </a:p>
          </p:txBody>
        </p:sp>
        <p:sp>
          <p:nvSpPr>
            <p:cNvPr id="79931" name="Rectangle 23"/>
            <p:cNvSpPr/>
            <p:nvPr/>
          </p:nvSpPr>
          <p:spPr>
            <a:xfrm>
              <a:off x="1015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+</a:t>
              </a:r>
              <a:endParaRPr lang="en-US" altLang="zh-CN" dirty="0"/>
            </a:p>
          </p:txBody>
        </p:sp>
        <p:sp>
          <p:nvSpPr>
            <p:cNvPr id="79932" name="Rectangle 24"/>
            <p:cNvSpPr/>
            <p:nvPr/>
          </p:nvSpPr>
          <p:spPr>
            <a:xfrm>
              <a:off x="384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9933" name="Line 25"/>
            <p:cNvSpPr/>
            <p:nvPr/>
          </p:nvSpPr>
          <p:spPr>
            <a:xfrm>
              <a:off x="384" y="624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34" name="Line 26"/>
            <p:cNvSpPr/>
            <p:nvPr/>
          </p:nvSpPr>
          <p:spPr>
            <a:xfrm>
              <a:off x="384" y="950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35" name="Line 27"/>
            <p:cNvSpPr/>
            <p:nvPr/>
          </p:nvSpPr>
          <p:spPr>
            <a:xfrm>
              <a:off x="384" y="1276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36" name="Line 28"/>
            <p:cNvSpPr/>
            <p:nvPr/>
          </p:nvSpPr>
          <p:spPr>
            <a:xfrm>
              <a:off x="384" y="1602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37" name="Line 29"/>
            <p:cNvSpPr/>
            <p:nvPr/>
          </p:nvSpPr>
          <p:spPr>
            <a:xfrm>
              <a:off x="384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38" name="Line 30"/>
            <p:cNvSpPr/>
            <p:nvPr/>
          </p:nvSpPr>
          <p:spPr>
            <a:xfrm>
              <a:off x="1015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39" name="Line 31"/>
            <p:cNvSpPr/>
            <p:nvPr/>
          </p:nvSpPr>
          <p:spPr>
            <a:xfrm>
              <a:off x="1646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40" name="Line 32"/>
            <p:cNvSpPr/>
            <p:nvPr/>
          </p:nvSpPr>
          <p:spPr>
            <a:xfrm>
              <a:off x="227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41" name="Line 33"/>
            <p:cNvSpPr/>
            <p:nvPr/>
          </p:nvSpPr>
          <p:spPr>
            <a:xfrm>
              <a:off x="290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42" name="Line 34"/>
            <p:cNvSpPr/>
            <p:nvPr/>
          </p:nvSpPr>
          <p:spPr>
            <a:xfrm>
              <a:off x="3538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43" name="Line 35"/>
            <p:cNvSpPr/>
            <p:nvPr/>
          </p:nvSpPr>
          <p:spPr>
            <a:xfrm>
              <a:off x="4169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44" name="Line 36"/>
            <p:cNvSpPr/>
            <p:nvPr/>
          </p:nvSpPr>
          <p:spPr>
            <a:xfrm>
              <a:off x="4800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9877" name="Rectangle 37"/>
          <p:cNvSpPr/>
          <p:nvPr/>
        </p:nvSpPr>
        <p:spPr>
          <a:xfrm>
            <a:off x="0" y="2667000"/>
            <a:ext cx="91440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步骤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：对第一步结果进行迭代，执行算法第二步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79878" name="Group 38"/>
          <p:cNvGrpSpPr/>
          <p:nvPr/>
        </p:nvGrpSpPr>
        <p:grpSpPr>
          <a:xfrm>
            <a:off x="609600" y="3476625"/>
            <a:ext cx="7010400" cy="1552575"/>
            <a:chOff x="384" y="624"/>
            <a:chExt cx="4416" cy="978"/>
          </a:xfrm>
        </p:grpSpPr>
        <p:sp>
          <p:nvSpPr>
            <p:cNvPr id="79879" name="Rectangle 39"/>
            <p:cNvSpPr/>
            <p:nvPr/>
          </p:nvSpPr>
          <p:spPr>
            <a:xfrm>
              <a:off x="4169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880" name="Rectangle 40"/>
            <p:cNvSpPr/>
            <p:nvPr/>
          </p:nvSpPr>
          <p:spPr>
            <a:xfrm>
              <a:off x="3538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79881" name="Rectangle 41"/>
            <p:cNvSpPr/>
            <p:nvPr/>
          </p:nvSpPr>
          <p:spPr>
            <a:xfrm>
              <a:off x="2907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882" name="Rectangle 42"/>
            <p:cNvSpPr/>
            <p:nvPr/>
          </p:nvSpPr>
          <p:spPr>
            <a:xfrm>
              <a:off x="2277" y="1276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79883" name="Rectangle 43"/>
            <p:cNvSpPr/>
            <p:nvPr/>
          </p:nvSpPr>
          <p:spPr>
            <a:xfrm>
              <a:off x="1646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79884" name="Rectangle 44"/>
            <p:cNvSpPr/>
            <p:nvPr/>
          </p:nvSpPr>
          <p:spPr>
            <a:xfrm>
              <a:off x="1015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79885" name="Rectangle 45"/>
            <p:cNvSpPr/>
            <p:nvPr/>
          </p:nvSpPr>
          <p:spPr>
            <a:xfrm>
              <a:off x="384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 g</a:t>
              </a:r>
              <a:endParaRPr lang="en-US" altLang="zh-CN" dirty="0"/>
            </a:p>
          </p:txBody>
        </p:sp>
        <p:sp>
          <p:nvSpPr>
            <p:cNvPr id="79886" name="Rectangle 46"/>
            <p:cNvSpPr/>
            <p:nvPr/>
          </p:nvSpPr>
          <p:spPr>
            <a:xfrm>
              <a:off x="4169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887" name="Rectangle 47"/>
            <p:cNvSpPr/>
            <p:nvPr/>
          </p:nvSpPr>
          <p:spPr>
            <a:xfrm>
              <a:off x="3538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79888" name="Rectangle 48"/>
            <p:cNvSpPr/>
            <p:nvPr/>
          </p:nvSpPr>
          <p:spPr>
            <a:xfrm>
              <a:off x="2907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79889" name="Rectangle 49"/>
            <p:cNvSpPr/>
            <p:nvPr/>
          </p:nvSpPr>
          <p:spPr>
            <a:xfrm>
              <a:off x="2277" y="950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79890" name="Rectangle 50"/>
            <p:cNvSpPr/>
            <p:nvPr/>
          </p:nvSpPr>
          <p:spPr>
            <a:xfrm>
              <a:off x="1646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79891" name="Rectangle 51"/>
            <p:cNvSpPr/>
            <p:nvPr/>
          </p:nvSpPr>
          <p:spPr>
            <a:xfrm>
              <a:off x="1015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79892" name="Rectangle 52"/>
            <p:cNvSpPr/>
            <p:nvPr/>
          </p:nvSpPr>
          <p:spPr>
            <a:xfrm>
              <a:off x="384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 f</a:t>
              </a:r>
              <a:endParaRPr lang="en-US" altLang="zh-CN" dirty="0"/>
            </a:p>
          </p:txBody>
        </p:sp>
        <p:sp>
          <p:nvSpPr>
            <p:cNvPr id="79893" name="Rectangle 53"/>
            <p:cNvSpPr/>
            <p:nvPr/>
          </p:nvSpPr>
          <p:spPr>
            <a:xfrm>
              <a:off x="4169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#</a:t>
              </a:r>
              <a:endParaRPr lang="en-US" altLang="zh-CN" dirty="0"/>
            </a:p>
          </p:txBody>
        </p:sp>
        <p:sp>
          <p:nvSpPr>
            <p:cNvPr id="79894" name="Rectangle 54"/>
            <p:cNvSpPr/>
            <p:nvPr/>
          </p:nvSpPr>
          <p:spPr>
            <a:xfrm>
              <a:off x="3538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i</a:t>
              </a:r>
              <a:endParaRPr lang="en-US" altLang="zh-CN" dirty="0"/>
            </a:p>
          </p:txBody>
        </p:sp>
        <p:sp>
          <p:nvSpPr>
            <p:cNvPr id="79895" name="Rectangle 55"/>
            <p:cNvSpPr/>
            <p:nvPr/>
          </p:nvSpPr>
          <p:spPr>
            <a:xfrm>
              <a:off x="2907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)</a:t>
              </a:r>
              <a:endParaRPr lang="en-US" altLang="zh-CN" dirty="0"/>
            </a:p>
          </p:txBody>
        </p:sp>
        <p:sp>
          <p:nvSpPr>
            <p:cNvPr id="79896" name="Rectangle 56"/>
            <p:cNvSpPr/>
            <p:nvPr/>
          </p:nvSpPr>
          <p:spPr>
            <a:xfrm>
              <a:off x="2277" y="624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(</a:t>
              </a:r>
              <a:endParaRPr lang="en-US" altLang="zh-CN" dirty="0"/>
            </a:p>
          </p:txBody>
        </p:sp>
        <p:sp>
          <p:nvSpPr>
            <p:cNvPr id="79897" name="Rectangle 57"/>
            <p:cNvSpPr/>
            <p:nvPr/>
          </p:nvSpPr>
          <p:spPr>
            <a:xfrm>
              <a:off x="1646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*</a:t>
              </a:r>
              <a:endParaRPr lang="en-US" altLang="zh-CN" dirty="0"/>
            </a:p>
          </p:txBody>
        </p:sp>
        <p:sp>
          <p:nvSpPr>
            <p:cNvPr id="79898" name="Rectangle 58"/>
            <p:cNvSpPr/>
            <p:nvPr/>
          </p:nvSpPr>
          <p:spPr>
            <a:xfrm>
              <a:off x="1015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+</a:t>
              </a:r>
              <a:endParaRPr lang="en-US" altLang="zh-CN" dirty="0"/>
            </a:p>
          </p:txBody>
        </p:sp>
        <p:sp>
          <p:nvSpPr>
            <p:cNvPr id="79899" name="Rectangle 59"/>
            <p:cNvSpPr/>
            <p:nvPr/>
          </p:nvSpPr>
          <p:spPr>
            <a:xfrm>
              <a:off x="384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79900" name="Line 60"/>
            <p:cNvSpPr/>
            <p:nvPr/>
          </p:nvSpPr>
          <p:spPr>
            <a:xfrm>
              <a:off x="384" y="624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1" name="Line 61"/>
            <p:cNvSpPr/>
            <p:nvPr/>
          </p:nvSpPr>
          <p:spPr>
            <a:xfrm>
              <a:off x="384" y="950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2" name="Line 62"/>
            <p:cNvSpPr/>
            <p:nvPr/>
          </p:nvSpPr>
          <p:spPr>
            <a:xfrm>
              <a:off x="384" y="1276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3" name="Line 63"/>
            <p:cNvSpPr/>
            <p:nvPr/>
          </p:nvSpPr>
          <p:spPr>
            <a:xfrm>
              <a:off x="384" y="1602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4" name="Line 64"/>
            <p:cNvSpPr/>
            <p:nvPr/>
          </p:nvSpPr>
          <p:spPr>
            <a:xfrm>
              <a:off x="384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5" name="Line 65"/>
            <p:cNvSpPr/>
            <p:nvPr/>
          </p:nvSpPr>
          <p:spPr>
            <a:xfrm>
              <a:off x="1015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6" name="Line 66"/>
            <p:cNvSpPr/>
            <p:nvPr/>
          </p:nvSpPr>
          <p:spPr>
            <a:xfrm>
              <a:off x="1646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7" name="Line 67"/>
            <p:cNvSpPr/>
            <p:nvPr/>
          </p:nvSpPr>
          <p:spPr>
            <a:xfrm>
              <a:off x="227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8" name="Line 68"/>
            <p:cNvSpPr/>
            <p:nvPr/>
          </p:nvSpPr>
          <p:spPr>
            <a:xfrm>
              <a:off x="290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9" name="Line 69"/>
            <p:cNvSpPr/>
            <p:nvPr/>
          </p:nvSpPr>
          <p:spPr>
            <a:xfrm>
              <a:off x="3538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10" name="Line 70"/>
            <p:cNvSpPr/>
            <p:nvPr/>
          </p:nvSpPr>
          <p:spPr>
            <a:xfrm>
              <a:off x="4169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11" name="Line 71"/>
            <p:cNvSpPr/>
            <p:nvPr/>
          </p:nvSpPr>
          <p:spPr>
            <a:xfrm>
              <a:off x="4800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858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：对第</a:t>
            </a:r>
            <a:r>
              <a:rPr lang="en-US" altLang="zh-CN" dirty="0"/>
              <a:t>2</a:t>
            </a:r>
            <a:r>
              <a:rPr lang="zh-CN" altLang="en-US" dirty="0"/>
              <a:t>步结果进行迭代，执行算法第二步</a:t>
            </a:r>
            <a:endParaRPr lang="zh-CN" altLang="en-US" dirty="0"/>
          </a:p>
        </p:txBody>
      </p:sp>
      <p:grpSp>
        <p:nvGrpSpPr>
          <p:cNvPr id="80900" name="Group 3"/>
          <p:cNvGrpSpPr/>
          <p:nvPr/>
        </p:nvGrpSpPr>
        <p:grpSpPr>
          <a:xfrm>
            <a:off x="609600" y="990600"/>
            <a:ext cx="7010400" cy="1552575"/>
            <a:chOff x="384" y="624"/>
            <a:chExt cx="4416" cy="978"/>
          </a:xfrm>
        </p:grpSpPr>
        <p:sp>
          <p:nvSpPr>
            <p:cNvPr id="80936" name="Rectangle 4"/>
            <p:cNvSpPr/>
            <p:nvPr/>
          </p:nvSpPr>
          <p:spPr>
            <a:xfrm>
              <a:off x="4169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0937" name="Rectangle 5"/>
            <p:cNvSpPr/>
            <p:nvPr/>
          </p:nvSpPr>
          <p:spPr>
            <a:xfrm>
              <a:off x="3538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5</a:t>
              </a:r>
              <a:endParaRPr lang="en-US" altLang="zh-CN" dirty="0"/>
            </a:p>
          </p:txBody>
        </p:sp>
        <p:sp>
          <p:nvSpPr>
            <p:cNvPr id="80938" name="Rectangle 6"/>
            <p:cNvSpPr/>
            <p:nvPr/>
          </p:nvSpPr>
          <p:spPr>
            <a:xfrm>
              <a:off x="2907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0939" name="Rectangle 7"/>
            <p:cNvSpPr/>
            <p:nvPr/>
          </p:nvSpPr>
          <p:spPr>
            <a:xfrm>
              <a:off x="2277" y="1276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5</a:t>
              </a:r>
              <a:endParaRPr lang="en-US" altLang="zh-CN" dirty="0"/>
            </a:p>
          </p:txBody>
        </p:sp>
        <p:sp>
          <p:nvSpPr>
            <p:cNvPr id="80940" name="Rectangle 8"/>
            <p:cNvSpPr/>
            <p:nvPr/>
          </p:nvSpPr>
          <p:spPr>
            <a:xfrm>
              <a:off x="1646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4</a:t>
              </a:r>
              <a:endParaRPr lang="en-US" altLang="zh-CN" dirty="0"/>
            </a:p>
          </p:txBody>
        </p:sp>
        <p:sp>
          <p:nvSpPr>
            <p:cNvPr id="80941" name="Rectangle 9"/>
            <p:cNvSpPr/>
            <p:nvPr/>
          </p:nvSpPr>
          <p:spPr>
            <a:xfrm>
              <a:off x="1015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80942" name="Rectangle 10"/>
            <p:cNvSpPr/>
            <p:nvPr/>
          </p:nvSpPr>
          <p:spPr>
            <a:xfrm>
              <a:off x="384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 g</a:t>
              </a:r>
              <a:endParaRPr lang="en-US" altLang="zh-CN" dirty="0"/>
            </a:p>
          </p:txBody>
        </p:sp>
        <p:sp>
          <p:nvSpPr>
            <p:cNvPr id="80943" name="Rectangle 11"/>
            <p:cNvSpPr/>
            <p:nvPr/>
          </p:nvSpPr>
          <p:spPr>
            <a:xfrm>
              <a:off x="4169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0944" name="Rectangle 12"/>
            <p:cNvSpPr/>
            <p:nvPr/>
          </p:nvSpPr>
          <p:spPr>
            <a:xfrm>
              <a:off x="3538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4</a:t>
              </a:r>
              <a:endParaRPr lang="en-US" altLang="zh-CN" dirty="0"/>
            </a:p>
          </p:txBody>
        </p:sp>
        <p:sp>
          <p:nvSpPr>
            <p:cNvPr id="80945" name="Rectangle 13"/>
            <p:cNvSpPr/>
            <p:nvPr/>
          </p:nvSpPr>
          <p:spPr>
            <a:xfrm>
              <a:off x="2907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4</a:t>
              </a:r>
              <a:endParaRPr lang="en-US" altLang="zh-CN" dirty="0"/>
            </a:p>
          </p:txBody>
        </p:sp>
        <p:sp>
          <p:nvSpPr>
            <p:cNvPr id="80946" name="Rectangle 14"/>
            <p:cNvSpPr/>
            <p:nvPr/>
          </p:nvSpPr>
          <p:spPr>
            <a:xfrm>
              <a:off x="2277" y="950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0947" name="Rectangle 15"/>
            <p:cNvSpPr/>
            <p:nvPr/>
          </p:nvSpPr>
          <p:spPr>
            <a:xfrm>
              <a:off x="1646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4</a:t>
              </a:r>
              <a:endParaRPr lang="en-US" altLang="zh-CN" dirty="0"/>
            </a:p>
          </p:txBody>
        </p:sp>
        <p:sp>
          <p:nvSpPr>
            <p:cNvPr id="80948" name="Rectangle 16"/>
            <p:cNvSpPr/>
            <p:nvPr/>
          </p:nvSpPr>
          <p:spPr>
            <a:xfrm>
              <a:off x="1015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80949" name="Rectangle 17"/>
            <p:cNvSpPr/>
            <p:nvPr/>
          </p:nvSpPr>
          <p:spPr>
            <a:xfrm>
              <a:off x="384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 f</a:t>
              </a:r>
              <a:endParaRPr lang="en-US" altLang="zh-CN" dirty="0"/>
            </a:p>
          </p:txBody>
        </p:sp>
        <p:sp>
          <p:nvSpPr>
            <p:cNvPr id="80950" name="Rectangle 18"/>
            <p:cNvSpPr/>
            <p:nvPr/>
          </p:nvSpPr>
          <p:spPr>
            <a:xfrm>
              <a:off x="4169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#</a:t>
              </a:r>
              <a:endParaRPr lang="en-US" altLang="zh-CN" dirty="0"/>
            </a:p>
          </p:txBody>
        </p:sp>
        <p:sp>
          <p:nvSpPr>
            <p:cNvPr id="80951" name="Rectangle 19"/>
            <p:cNvSpPr/>
            <p:nvPr/>
          </p:nvSpPr>
          <p:spPr>
            <a:xfrm>
              <a:off x="3538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i</a:t>
              </a:r>
              <a:endParaRPr lang="en-US" altLang="zh-CN" dirty="0"/>
            </a:p>
          </p:txBody>
        </p:sp>
        <p:sp>
          <p:nvSpPr>
            <p:cNvPr id="80952" name="Rectangle 20"/>
            <p:cNvSpPr/>
            <p:nvPr/>
          </p:nvSpPr>
          <p:spPr>
            <a:xfrm>
              <a:off x="2907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)</a:t>
              </a:r>
              <a:endParaRPr lang="en-US" altLang="zh-CN" dirty="0"/>
            </a:p>
          </p:txBody>
        </p:sp>
        <p:sp>
          <p:nvSpPr>
            <p:cNvPr id="80953" name="Rectangle 21"/>
            <p:cNvSpPr/>
            <p:nvPr/>
          </p:nvSpPr>
          <p:spPr>
            <a:xfrm>
              <a:off x="2277" y="624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(</a:t>
              </a:r>
              <a:endParaRPr lang="en-US" altLang="zh-CN" dirty="0"/>
            </a:p>
          </p:txBody>
        </p:sp>
        <p:sp>
          <p:nvSpPr>
            <p:cNvPr id="80954" name="Rectangle 22"/>
            <p:cNvSpPr/>
            <p:nvPr/>
          </p:nvSpPr>
          <p:spPr>
            <a:xfrm>
              <a:off x="1646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*</a:t>
              </a:r>
              <a:endParaRPr lang="en-US" altLang="zh-CN" dirty="0"/>
            </a:p>
          </p:txBody>
        </p:sp>
        <p:sp>
          <p:nvSpPr>
            <p:cNvPr id="80955" name="Rectangle 23"/>
            <p:cNvSpPr/>
            <p:nvPr/>
          </p:nvSpPr>
          <p:spPr>
            <a:xfrm>
              <a:off x="1015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+</a:t>
              </a:r>
              <a:endParaRPr lang="en-US" altLang="zh-CN" dirty="0"/>
            </a:p>
          </p:txBody>
        </p:sp>
        <p:sp>
          <p:nvSpPr>
            <p:cNvPr id="80956" name="Rectangle 24"/>
            <p:cNvSpPr/>
            <p:nvPr/>
          </p:nvSpPr>
          <p:spPr>
            <a:xfrm>
              <a:off x="384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80957" name="Line 25"/>
            <p:cNvSpPr/>
            <p:nvPr/>
          </p:nvSpPr>
          <p:spPr>
            <a:xfrm>
              <a:off x="384" y="624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58" name="Line 26"/>
            <p:cNvSpPr/>
            <p:nvPr/>
          </p:nvSpPr>
          <p:spPr>
            <a:xfrm>
              <a:off x="384" y="950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59" name="Line 27"/>
            <p:cNvSpPr/>
            <p:nvPr/>
          </p:nvSpPr>
          <p:spPr>
            <a:xfrm>
              <a:off x="384" y="1276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60" name="Line 28"/>
            <p:cNvSpPr/>
            <p:nvPr/>
          </p:nvSpPr>
          <p:spPr>
            <a:xfrm>
              <a:off x="384" y="1602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61" name="Line 29"/>
            <p:cNvSpPr/>
            <p:nvPr/>
          </p:nvSpPr>
          <p:spPr>
            <a:xfrm>
              <a:off x="384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62" name="Line 30"/>
            <p:cNvSpPr/>
            <p:nvPr/>
          </p:nvSpPr>
          <p:spPr>
            <a:xfrm>
              <a:off x="1015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63" name="Line 31"/>
            <p:cNvSpPr/>
            <p:nvPr/>
          </p:nvSpPr>
          <p:spPr>
            <a:xfrm>
              <a:off x="1646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64" name="Line 32"/>
            <p:cNvSpPr/>
            <p:nvPr/>
          </p:nvSpPr>
          <p:spPr>
            <a:xfrm>
              <a:off x="227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65" name="Line 33"/>
            <p:cNvSpPr/>
            <p:nvPr/>
          </p:nvSpPr>
          <p:spPr>
            <a:xfrm>
              <a:off x="290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66" name="Line 34"/>
            <p:cNvSpPr/>
            <p:nvPr/>
          </p:nvSpPr>
          <p:spPr>
            <a:xfrm>
              <a:off x="3538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67" name="Line 35"/>
            <p:cNvSpPr/>
            <p:nvPr/>
          </p:nvSpPr>
          <p:spPr>
            <a:xfrm>
              <a:off x="4169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68" name="Line 36"/>
            <p:cNvSpPr/>
            <p:nvPr/>
          </p:nvSpPr>
          <p:spPr>
            <a:xfrm>
              <a:off x="4800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0901" name="Rectangle 37"/>
          <p:cNvSpPr/>
          <p:nvPr/>
        </p:nvSpPr>
        <p:spPr>
          <a:xfrm>
            <a:off x="0" y="2667000"/>
            <a:ext cx="91440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步骤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：对第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步结果进行迭代，执行算法第二步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80902" name="Group 38"/>
          <p:cNvGrpSpPr/>
          <p:nvPr/>
        </p:nvGrpSpPr>
        <p:grpSpPr>
          <a:xfrm>
            <a:off x="609600" y="3476625"/>
            <a:ext cx="7010400" cy="1552575"/>
            <a:chOff x="384" y="624"/>
            <a:chExt cx="4416" cy="978"/>
          </a:xfrm>
        </p:grpSpPr>
        <p:sp>
          <p:nvSpPr>
            <p:cNvPr id="80903" name="Rectangle 39"/>
            <p:cNvSpPr/>
            <p:nvPr/>
          </p:nvSpPr>
          <p:spPr>
            <a:xfrm>
              <a:off x="4169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0904" name="Rectangle 40"/>
            <p:cNvSpPr/>
            <p:nvPr/>
          </p:nvSpPr>
          <p:spPr>
            <a:xfrm>
              <a:off x="3538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6</a:t>
              </a:r>
              <a:endParaRPr lang="en-US" altLang="zh-CN" dirty="0"/>
            </a:p>
          </p:txBody>
        </p:sp>
        <p:sp>
          <p:nvSpPr>
            <p:cNvPr id="80905" name="Rectangle 41"/>
            <p:cNvSpPr/>
            <p:nvPr/>
          </p:nvSpPr>
          <p:spPr>
            <a:xfrm>
              <a:off x="2907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0906" name="Rectangle 42"/>
            <p:cNvSpPr/>
            <p:nvPr/>
          </p:nvSpPr>
          <p:spPr>
            <a:xfrm>
              <a:off x="2277" y="1276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6</a:t>
              </a:r>
              <a:endParaRPr lang="en-US" altLang="zh-CN" dirty="0"/>
            </a:p>
          </p:txBody>
        </p:sp>
        <p:sp>
          <p:nvSpPr>
            <p:cNvPr id="80907" name="Rectangle 43"/>
            <p:cNvSpPr/>
            <p:nvPr/>
          </p:nvSpPr>
          <p:spPr>
            <a:xfrm>
              <a:off x="1646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4</a:t>
              </a:r>
              <a:endParaRPr lang="en-US" altLang="zh-CN" dirty="0"/>
            </a:p>
          </p:txBody>
        </p:sp>
        <p:sp>
          <p:nvSpPr>
            <p:cNvPr id="80908" name="Rectangle 44"/>
            <p:cNvSpPr/>
            <p:nvPr/>
          </p:nvSpPr>
          <p:spPr>
            <a:xfrm>
              <a:off x="1015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80909" name="Rectangle 45"/>
            <p:cNvSpPr/>
            <p:nvPr/>
          </p:nvSpPr>
          <p:spPr>
            <a:xfrm>
              <a:off x="384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 g</a:t>
              </a:r>
              <a:endParaRPr lang="en-US" altLang="zh-CN" dirty="0"/>
            </a:p>
          </p:txBody>
        </p:sp>
        <p:sp>
          <p:nvSpPr>
            <p:cNvPr id="80910" name="Rectangle 46"/>
            <p:cNvSpPr/>
            <p:nvPr/>
          </p:nvSpPr>
          <p:spPr>
            <a:xfrm>
              <a:off x="4169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0911" name="Rectangle 47"/>
            <p:cNvSpPr/>
            <p:nvPr/>
          </p:nvSpPr>
          <p:spPr>
            <a:xfrm>
              <a:off x="3538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5</a:t>
              </a:r>
              <a:endParaRPr lang="en-US" altLang="zh-CN" dirty="0"/>
            </a:p>
          </p:txBody>
        </p:sp>
        <p:sp>
          <p:nvSpPr>
            <p:cNvPr id="80912" name="Rectangle 48"/>
            <p:cNvSpPr/>
            <p:nvPr/>
          </p:nvSpPr>
          <p:spPr>
            <a:xfrm>
              <a:off x="2907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5</a:t>
              </a:r>
              <a:endParaRPr lang="en-US" altLang="zh-CN" dirty="0"/>
            </a:p>
          </p:txBody>
        </p:sp>
        <p:sp>
          <p:nvSpPr>
            <p:cNvPr id="80913" name="Rectangle 49"/>
            <p:cNvSpPr/>
            <p:nvPr/>
          </p:nvSpPr>
          <p:spPr>
            <a:xfrm>
              <a:off x="2277" y="950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0914" name="Rectangle 50"/>
            <p:cNvSpPr/>
            <p:nvPr/>
          </p:nvSpPr>
          <p:spPr>
            <a:xfrm>
              <a:off x="1646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5</a:t>
              </a:r>
              <a:endParaRPr lang="en-US" altLang="zh-CN" dirty="0"/>
            </a:p>
          </p:txBody>
        </p:sp>
        <p:sp>
          <p:nvSpPr>
            <p:cNvPr id="80915" name="Rectangle 51"/>
            <p:cNvSpPr/>
            <p:nvPr/>
          </p:nvSpPr>
          <p:spPr>
            <a:xfrm>
              <a:off x="1015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80916" name="Rectangle 52"/>
            <p:cNvSpPr/>
            <p:nvPr/>
          </p:nvSpPr>
          <p:spPr>
            <a:xfrm>
              <a:off x="384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 f</a:t>
              </a:r>
              <a:endParaRPr lang="en-US" altLang="zh-CN" dirty="0"/>
            </a:p>
          </p:txBody>
        </p:sp>
        <p:sp>
          <p:nvSpPr>
            <p:cNvPr id="80917" name="Rectangle 53"/>
            <p:cNvSpPr/>
            <p:nvPr/>
          </p:nvSpPr>
          <p:spPr>
            <a:xfrm>
              <a:off x="4169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#</a:t>
              </a:r>
              <a:endParaRPr lang="en-US" altLang="zh-CN" dirty="0"/>
            </a:p>
          </p:txBody>
        </p:sp>
        <p:sp>
          <p:nvSpPr>
            <p:cNvPr id="80918" name="Rectangle 54"/>
            <p:cNvSpPr/>
            <p:nvPr/>
          </p:nvSpPr>
          <p:spPr>
            <a:xfrm>
              <a:off x="3538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i</a:t>
              </a:r>
              <a:endParaRPr lang="en-US" altLang="zh-CN" dirty="0"/>
            </a:p>
          </p:txBody>
        </p:sp>
        <p:sp>
          <p:nvSpPr>
            <p:cNvPr id="80919" name="Rectangle 55"/>
            <p:cNvSpPr/>
            <p:nvPr/>
          </p:nvSpPr>
          <p:spPr>
            <a:xfrm>
              <a:off x="2907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)</a:t>
              </a:r>
              <a:endParaRPr lang="en-US" altLang="zh-CN" dirty="0"/>
            </a:p>
          </p:txBody>
        </p:sp>
        <p:sp>
          <p:nvSpPr>
            <p:cNvPr id="80920" name="Rectangle 56"/>
            <p:cNvSpPr/>
            <p:nvPr/>
          </p:nvSpPr>
          <p:spPr>
            <a:xfrm>
              <a:off x="2277" y="624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(</a:t>
              </a:r>
              <a:endParaRPr lang="en-US" altLang="zh-CN" dirty="0"/>
            </a:p>
          </p:txBody>
        </p:sp>
        <p:sp>
          <p:nvSpPr>
            <p:cNvPr id="80921" name="Rectangle 57"/>
            <p:cNvSpPr/>
            <p:nvPr/>
          </p:nvSpPr>
          <p:spPr>
            <a:xfrm>
              <a:off x="1646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*</a:t>
              </a:r>
              <a:endParaRPr lang="en-US" altLang="zh-CN" dirty="0"/>
            </a:p>
          </p:txBody>
        </p:sp>
        <p:sp>
          <p:nvSpPr>
            <p:cNvPr id="80922" name="Rectangle 58"/>
            <p:cNvSpPr/>
            <p:nvPr/>
          </p:nvSpPr>
          <p:spPr>
            <a:xfrm>
              <a:off x="1015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+</a:t>
              </a:r>
              <a:endParaRPr lang="en-US" altLang="zh-CN" dirty="0"/>
            </a:p>
          </p:txBody>
        </p:sp>
        <p:sp>
          <p:nvSpPr>
            <p:cNvPr id="80923" name="Rectangle 59"/>
            <p:cNvSpPr/>
            <p:nvPr/>
          </p:nvSpPr>
          <p:spPr>
            <a:xfrm>
              <a:off x="384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80924" name="Line 60"/>
            <p:cNvSpPr/>
            <p:nvPr/>
          </p:nvSpPr>
          <p:spPr>
            <a:xfrm>
              <a:off x="384" y="624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5" name="Line 61"/>
            <p:cNvSpPr/>
            <p:nvPr/>
          </p:nvSpPr>
          <p:spPr>
            <a:xfrm>
              <a:off x="384" y="950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6" name="Line 62"/>
            <p:cNvSpPr/>
            <p:nvPr/>
          </p:nvSpPr>
          <p:spPr>
            <a:xfrm>
              <a:off x="384" y="1276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7" name="Line 63"/>
            <p:cNvSpPr/>
            <p:nvPr/>
          </p:nvSpPr>
          <p:spPr>
            <a:xfrm>
              <a:off x="384" y="1602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8" name="Line 64"/>
            <p:cNvSpPr/>
            <p:nvPr/>
          </p:nvSpPr>
          <p:spPr>
            <a:xfrm>
              <a:off x="384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9" name="Line 65"/>
            <p:cNvSpPr/>
            <p:nvPr/>
          </p:nvSpPr>
          <p:spPr>
            <a:xfrm>
              <a:off x="1015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0" name="Line 66"/>
            <p:cNvSpPr/>
            <p:nvPr/>
          </p:nvSpPr>
          <p:spPr>
            <a:xfrm>
              <a:off x="1646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1" name="Line 67"/>
            <p:cNvSpPr/>
            <p:nvPr/>
          </p:nvSpPr>
          <p:spPr>
            <a:xfrm>
              <a:off x="227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2" name="Line 68"/>
            <p:cNvSpPr/>
            <p:nvPr/>
          </p:nvSpPr>
          <p:spPr>
            <a:xfrm>
              <a:off x="290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3" name="Line 69"/>
            <p:cNvSpPr/>
            <p:nvPr/>
          </p:nvSpPr>
          <p:spPr>
            <a:xfrm>
              <a:off x="3538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4" name="Line 70"/>
            <p:cNvSpPr/>
            <p:nvPr/>
          </p:nvSpPr>
          <p:spPr>
            <a:xfrm>
              <a:off x="4169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5" name="Line 71"/>
            <p:cNvSpPr/>
            <p:nvPr/>
          </p:nvSpPr>
          <p:spPr>
            <a:xfrm>
              <a:off x="4800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idx="1"/>
          </p:nvPr>
        </p:nvSpPr>
        <p:spPr>
          <a:xfrm>
            <a:off x="457200" y="4178300"/>
            <a:ext cx="8229600" cy="1185863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步骤</a:t>
            </a:r>
            <a:r>
              <a:rPr lang="en-US" altLang="zh-CN" dirty="0"/>
              <a:t>5</a:t>
            </a:r>
            <a:r>
              <a:rPr lang="zh-CN" altLang="en-US" dirty="0"/>
              <a:t>与步骤</a:t>
            </a:r>
            <a:r>
              <a:rPr lang="en-US" altLang="zh-CN" dirty="0"/>
              <a:t>4</a:t>
            </a:r>
            <a:r>
              <a:rPr lang="zh-CN" altLang="en-US" dirty="0"/>
              <a:t>的结果相同，迭代收敛，步骤</a:t>
            </a:r>
            <a:r>
              <a:rPr lang="en-US" altLang="zh-CN" dirty="0"/>
              <a:t>5</a:t>
            </a:r>
            <a:r>
              <a:rPr lang="zh-CN" altLang="en-US" dirty="0"/>
              <a:t>的结果即为优先函数。</a:t>
            </a:r>
            <a:endParaRPr lang="zh-CN" altLang="en-US" dirty="0"/>
          </a:p>
        </p:txBody>
      </p:sp>
      <p:sp>
        <p:nvSpPr>
          <p:cNvPr id="81924" name="Rectangle 3"/>
          <p:cNvSpPr/>
          <p:nvPr/>
        </p:nvSpPr>
        <p:spPr>
          <a:xfrm>
            <a:off x="0" y="762000"/>
            <a:ext cx="91440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步骤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：对第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步结果进行迭代，执行算法第二步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81925" name="Group 4"/>
          <p:cNvGrpSpPr/>
          <p:nvPr/>
        </p:nvGrpSpPr>
        <p:grpSpPr>
          <a:xfrm>
            <a:off x="609600" y="1571625"/>
            <a:ext cx="7010400" cy="1552575"/>
            <a:chOff x="384" y="624"/>
            <a:chExt cx="4416" cy="978"/>
          </a:xfrm>
        </p:grpSpPr>
        <p:sp>
          <p:nvSpPr>
            <p:cNvPr id="81926" name="Rectangle 5"/>
            <p:cNvSpPr/>
            <p:nvPr/>
          </p:nvSpPr>
          <p:spPr>
            <a:xfrm>
              <a:off x="4169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1927" name="Rectangle 6"/>
            <p:cNvSpPr/>
            <p:nvPr/>
          </p:nvSpPr>
          <p:spPr>
            <a:xfrm>
              <a:off x="3538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6</a:t>
              </a:r>
              <a:endParaRPr lang="en-US" altLang="zh-CN" dirty="0"/>
            </a:p>
          </p:txBody>
        </p:sp>
        <p:sp>
          <p:nvSpPr>
            <p:cNvPr id="81928" name="Rectangle 7"/>
            <p:cNvSpPr/>
            <p:nvPr/>
          </p:nvSpPr>
          <p:spPr>
            <a:xfrm>
              <a:off x="2907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1929" name="Rectangle 8"/>
            <p:cNvSpPr/>
            <p:nvPr/>
          </p:nvSpPr>
          <p:spPr>
            <a:xfrm>
              <a:off x="2277" y="1276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6</a:t>
              </a:r>
              <a:endParaRPr lang="en-US" altLang="zh-CN" dirty="0"/>
            </a:p>
          </p:txBody>
        </p:sp>
        <p:sp>
          <p:nvSpPr>
            <p:cNvPr id="81930" name="Rectangle 9"/>
            <p:cNvSpPr/>
            <p:nvPr/>
          </p:nvSpPr>
          <p:spPr>
            <a:xfrm>
              <a:off x="1646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4</a:t>
              </a:r>
              <a:endParaRPr lang="en-US" altLang="zh-CN" dirty="0"/>
            </a:p>
          </p:txBody>
        </p:sp>
        <p:sp>
          <p:nvSpPr>
            <p:cNvPr id="81931" name="Rectangle 10"/>
            <p:cNvSpPr/>
            <p:nvPr/>
          </p:nvSpPr>
          <p:spPr>
            <a:xfrm>
              <a:off x="1015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2</a:t>
              </a:r>
              <a:endParaRPr lang="en-US" altLang="zh-CN" dirty="0"/>
            </a:p>
          </p:txBody>
        </p:sp>
        <p:sp>
          <p:nvSpPr>
            <p:cNvPr id="81932" name="Rectangle 11"/>
            <p:cNvSpPr/>
            <p:nvPr/>
          </p:nvSpPr>
          <p:spPr>
            <a:xfrm>
              <a:off x="384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 g</a:t>
              </a:r>
              <a:endParaRPr lang="en-US" altLang="zh-CN" dirty="0"/>
            </a:p>
          </p:txBody>
        </p:sp>
        <p:sp>
          <p:nvSpPr>
            <p:cNvPr id="81933" name="Rectangle 12"/>
            <p:cNvSpPr/>
            <p:nvPr/>
          </p:nvSpPr>
          <p:spPr>
            <a:xfrm>
              <a:off x="4169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1934" name="Rectangle 13"/>
            <p:cNvSpPr/>
            <p:nvPr/>
          </p:nvSpPr>
          <p:spPr>
            <a:xfrm>
              <a:off x="3538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5</a:t>
              </a:r>
              <a:endParaRPr lang="en-US" altLang="zh-CN" dirty="0"/>
            </a:p>
          </p:txBody>
        </p:sp>
        <p:sp>
          <p:nvSpPr>
            <p:cNvPr id="81935" name="Rectangle 14"/>
            <p:cNvSpPr/>
            <p:nvPr/>
          </p:nvSpPr>
          <p:spPr>
            <a:xfrm>
              <a:off x="2907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5</a:t>
              </a:r>
              <a:endParaRPr lang="en-US" altLang="zh-CN" dirty="0"/>
            </a:p>
          </p:txBody>
        </p:sp>
        <p:sp>
          <p:nvSpPr>
            <p:cNvPr id="81936" name="Rectangle 15"/>
            <p:cNvSpPr/>
            <p:nvPr/>
          </p:nvSpPr>
          <p:spPr>
            <a:xfrm>
              <a:off x="2277" y="950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1</a:t>
              </a:r>
              <a:endParaRPr lang="en-US" altLang="zh-CN" dirty="0"/>
            </a:p>
          </p:txBody>
        </p:sp>
        <p:sp>
          <p:nvSpPr>
            <p:cNvPr id="81937" name="Rectangle 16"/>
            <p:cNvSpPr/>
            <p:nvPr/>
          </p:nvSpPr>
          <p:spPr>
            <a:xfrm>
              <a:off x="1646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5</a:t>
              </a:r>
              <a:endParaRPr lang="en-US" altLang="zh-CN" dirty="0"/>
            </a:p>
          </p:txBody>
        </p:sp>
        <p:sp>
          <p:nvSpPr>
            <p:cNvPr id="81938" name="Rectangle 17"/>
            <p:cNvSpPr/>
            <p:nvPr/>
          </p:nvSpPr>
          <p:spPr>
            <a:xfrm>
              <a:off x="1015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3</a:t>
              </a:r>
              <a:endParaRPr lang="en-US" altLang="zh-CN" dirty="0"/>
            </a:p>
          </p:txBody>
        </p:sp>
        <p:sp>
          <p:nvSpPr>
            <p:cNvPr id="81939" name="Rectangle 18"/>
            <p:cNvSpPr/>
            <p:nvPr/>
          </p:nvSpPr>
          <p:spPr>
            <a:xfrm>
              <a:off x="384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 f</a:t>
              </a:r>
              <a:endParaRPr lang="en-US" altLang="zh-CN" dirty="0"/>
            </a:p>
          </p:txBody>
        </p:sp>
        <p:sp>
          <p:nvSpPr>
            <p:cNvPr id="81940" name="Rectangle 19"/>
            <p:cNvSpPr/>
            <p:nvPr/>
          </p:nvSpPr>
          <p:spPr>
            <a:xfrm>
              <a:off x="4169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#</a:t>
              </a:r>
              <a:endParaRPr lang="en-US" altLang="zh-CN" dirty="0"/>
            </a:p>
          </p:txBody>
        </p:sp>
        <p:sp>
          <p:nvSpPr>
            <p:cNvPr id="81941" name="Rectangle 20"/>
            <p:cNvSpPr/>
            <p:nvPr/>
          </p:nvSpPr>
          <p:spPr>
            <a:xfrm>
              <a:off x="3538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i</a:t>
              </a:r>
              <a:endParaRPr lang="en-US" altLang="zh-CN" dirty="0"/>
            </a:p>
          </p:txBody>
        </p:sp>
        <p:sp>
          <p:nvSpPr>
            <p:cNvPr id="81942" name="Rectangle 21"/>
            <p:cNvSpPr/>
            <p:nvPr/>
          </p:nvSpPr>
          <p:spPr>
            <a:xfrm>
              <a:off x="2907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)</a:t>
              </a:r>
              <a:endParaRPr lang="en-US" altLang="zh-CN" dirty="0"/>
            </a:p>
          </p:txBody>
        </p:sp>
        <p:sp>
          <p:nvSpPr>
            <p:cNvPr id="81943" name="Rectangle 22"/>
            <p:cNvSpPr/>
            <p:nvPr/>
          </p:nvSpPr>
          <p:spPr>
            <a:xfrm>
              <a:off x="2277" y="624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(</a:t>
              </a:r>
              <a:endParaRPr lang="en-US" altLang="zh-CN" dirty="0"/>
            </a:p>
          </p:txBody>
        </p:sp>
        <p:sp>
          <p:nvSpPr>
            <p:cNvPr id="81944" name="Rectangle 23"/>
            <p:cNvSpPr/>
            <p:nvPr/>
          </p:nvSpPr>
          <p:spPr>
            <a:xfrm>
              <a:off x="1646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*</a:t>
              </a:r>
              <a:endParaRPr lang="en-US" altLang="zh-CN" dirty="0"/>
            </a:p>
          </p:txBody>
        </p:sp>
        <p:sp>
          <p:nvSpPr>
            <p:cNvPr id="81945" name="Rectangle 24"/>
            <p:cNvSpPr/>
            <p:nvPr/>
          </p:nvSpPr>
          <p:spPr>
            <a:xfrm>
              <a:off x="1015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dirty="0"/>
                <a:t>+</a:t>
              </a:r>
              <a:endParaRPr lang="en-US" altLang="zh-CN" dirty="0"/>
            </a:p>
          </p:txBody>
        </p:sp>
        <p:sp>
          <p:nvSpPr>
            <p:cNvPr id="81946" name="Rectangle 25"/>
            <p:cNvSpPr/>
            <p:nvPr/>
          </p:nvSpPr>
          <p:spPr>
            <a:xfrm>
              <a:off x="384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dirty="0"/>
            </a:p>
          </p:txBody>
        </p:sp>
        <p:sp>
          <p:nvSpPr>
            <p:cNvPr id="81947" name="Line 26"/>
            <p:cNvSpPr/>
            <p:nvPr/>
          </p:nvSpPr>
          <p:spPr>
            <a:xfrm>
              <a:off x="384" y="624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48" name="Line 27"/>
            <p:cNvSpPr/>
            <p:nvPr/>
          </p:nvSpPr>
          <p:spPr>
            <a:xfrm>
              <a:off x="384" y="950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49" name="Line 28"/>
            <p:cNvSpPr/>
            <p:nvPr/>
          </p:nvSpPr>
          <p:spPr>
            <a:xfrm>
              <a:off x="384" y="1276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50" name="Line 29"/>
            <p:cNvSpPr/>
            <p:nvPr/>
          </p:nvSpPr>
          <p:spPr>
            <a:xfrm>
              <a:off x="384" y="1602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51" name="Line 30"/>
            <p:cNvSpPr/>
            <p:nvPr/>
          </p:nvSpPr>
          <p:spPr>
            <a:xfrm>
              <a:off x="384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52" name="Line 31"/>
            <p:cNvSpPr/>
            <p:nvPr/>
          </p:nvSpPr>
          <p:spPr>
            <a:xfrm>
              <a:off x="1015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53" name="Line 32"/>
            <p:cNvSpPr/>
            <p:nvPr/>
          </p:nvSpPr>
          <p:spPr>
            <a:xfrm>
              <a:off x="1646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54" name="Line 33"/>
            <p:cNvSpPr/>
            <p:nvPr/>
          </p:nvSpPr>
          <p:spPr>
            <a:xfrm>
              <a:off x="227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55" name="Line 34"/>
            <p:cNvSpPr/>
            <p:nvPr/>
          </p:nvSpPr>
          <p:spPr>
            <a:xfrm>
              <a:off x="290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56" name="Line 35"/>
            <p:cNvSpPr/>
            <p:nvPr/>
          </p:nvSpPr>
          <p:spPr>
            <a:xfrm>
              <a:off x="3538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57" name="Line 36"/>
            <p:cNvSpPr/>
            <p:nvPr/>
          </p:nvSpPr>
          <p:spPr>
            <a:xfrm>
              <a:off x="4169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58" name="Line 37"/>
            <p:cNvSpPr/>
            <p:nvPr/>
          </p:nvSpPr>
          <p:spPr>
            <a:xfrm>
              <a:off x="4800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2946" name="Text Box 2"/>
          <p:cNvSpPr txBox="1"/>
          <p:nvPr/>
        </p:nvSpPr>
        <p:spPr>
          <a:xfrm>
            <a:off x="381000" y="1484313"/>
            <a:ext cx="8610600" cy="4867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算法：通过优先关系图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1.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aV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{#},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建立两个结点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32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Tx/>
              <a:buFontTx/>
              <a:buAutoNum type="arabicPeriod" startAt="2"/>
            </a:pP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a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V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sz="32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若</a:t>
            </a:r>
            <a:r>
              <a:rPr lang="en-US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〓</a:t>
            </a:r>
            <a:r>
              <a:rPr lang="en-US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b,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则从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至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和从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至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画一条弧；</a:t>
            </a:r>
            <a:endParaRPr lang="zh-CN" altLang="en-US" sz="32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若</a:t>
            </a:r>
            <a:r>
              <a:rPr lang="en-US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</a:rPr>
              <a:t>►</a:t>
            </a:r>
            <a:r>
              <a:rPr lang="en-US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，则从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至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画一条弧；</a:t>
            </a:r>
            <a:endParaRPr lang="zh-CN" altLang="en-US" sz="32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若</a:t>
            </a:r>
            <a:r>
              <a:rPr lang="en-US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</a:rPr>
              <a:t>◄</a:t>
            </a:r>
            <a:r>
              <a:rPr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，则从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至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画一条弧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zh-CN" sz="32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若图中无环，则存在优先</a:t>
            </a:r>
            <a:r>
              <a:rPr lang="zh-CN" altLang="en-US" sz="3200" b="1" dirty="0">
                <a:latin typeface="Times New Roman" panose="02020603050405020304" pitchFamily="18" charset="0"/>
              </a:rPr>
              <a:t>函数，</a:t>
            </a:r>
            <a:r>
              <a:rPr lang="en-US" altLang="en-US" sz="3200" b="1" dirty="0">
                <a:latin typeface="Times New Roman" panose="02020603050405020304" pitchFamily="18" charset="0"/>
              </a:rPr>
              <a:t>f(a)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en-US" altLang="en-US" sz="3200" b="1" dirty="0">
                <a:latin typeface="Times New Roman" panose="02020603050405020304" pitchFamily="18" charset="0"/>
              </a:rPr>
              <a:t>g(a)</a:t>
            </a:r>
            <a:r>
              <a:rPr lang="zh-CN" altLang="zh-CN" sz="3200" b="1" dirty="0">
                <a:latin typeface="Times New Roman" panose="02020603050405020304" pitchFamily="18" charset="0"/>
              </a:rPr>
              <a:t>等</a:t>
            </a:r>
            <a:r>
              <a:rPr lang="zh-CN" altLang="en-US" sz="3200" b="1" dirty="0">
                <a:latin typeface="Times New Roman" panose="02020603050405020304" pitchFamily="18" charset="0"/>
              </a:rPr>
              <a:t>于从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出发的所能到达的结点的个数。</a:t>
            </a:r>
            <a:endParaRPr lang="zh-CN" altLang="en-US" sz="32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2947" name="Text Box 4"/>
          <p:cNvSpPr txBox="1"/>
          <p:nvPr/>
        </p:nvSpPr>
        <p:spPr>
          <a:xfrm>
            <a:off x="381000" y="333375"/>
            <a:ext cx="86106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优先表向优先函数的转化（另）</a:t>
            </a:r>
            <a:endParaRPr lang="zh-CN" altLang="en-US" sz="4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387350" y="1071563"/>
          <a:ext cx="4270375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486910" imgH="3096895" progId="Word.Document.8">
                  <p:embed/>
                </p:oleObj>
              </mc:Choice>
              <mc:Fallback>
                <p:oleObj name="" r:id="rId1" imgW="4486910" imgH="309689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0" y="1071563"/>
                        <a:ext cx="4270375" cy="294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Oval 3"/>
          <p:cNvSpPr/>
          <p:nvPr/>
        </p:nvSpPr>
        <p:spPr>
          <a:xfrm>
            <a:off x="5638800" y="12192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g</a:t>
            </a:r>
            <a:r>
              <a:rPr lang="en-US" altLang="en-US" sz="3200" baseline="-25000" dirty="0">
                <a:latin typeface="Times New Roman" panose="02020603050405020304" pitchFamily="18" charset="0"/>
              </a:rPr>
              <a:t>i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3972" name="Oval 4"/>
          <p:cNvSpPr/>
          <p:nvPr/>
        </p:nvSpPr>
        <p:spPr>
          <a:xfrm>
            <a:off x="7315200" y="12192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</a:rPr>
              <a:t>i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3973" name="Oval 5"/>
          <p:cNvSpPr/>
          <p:nvPr/>
        </p:nvSpPr>
        <p:spPr>
          <a:xfrm>
            <a:off x="5638800" y="22860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</a:rPr>
              <a:t>*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3974" name="Oval 6"/>
          <p:cNvSpPr/>
          <p:nvPr/>
        </p:nvSpPr>
        <p:spPr>
          <a:xfrm>
            <a:off x="7391400" y="22860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g</a:t>
            </a:r>
            <a:r>
              <a:rPr lang="en-US" altLang="en-US" sz="3200" baseline="-25000" dirty="0">
                <a:latin typeface="Times New Roman" panose="02020603050405020304" pitchFamily="18" charset="0"/>
              </a:rPr>
              <a:t>*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3975" name="Oval 7"/>
          <p:cNvSpPr/>
          <p:nvPr/>
        </p:nvSpPr>
        <p:spPr>
          <a:xfrm>
            <a:off x="5638800" y="33528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g</a:t>
            </a:r>
            <a:r>
              <a:rPr lang="en-US" altLang="en-US" sz="3200" baseline="-25000" dirty="0">
                <a:latin typeface="Times New Roman" panose="02020603050405020304" pitchFamily="18" charset="0"/>
              </a:rPr>
              <a:t>+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3976" name="Oval 8"/>
          <p:cNvSpPr/>
          <p:nvPr/>
        </p:nvSpPr>
        <p:spPr>
          <a:xfrm>
            <a:off x="7315200" y="33528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</a:rPr>
              <a:t>+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3977" name="Oval 9"/>
          <p:cNvSpPr/>
          <p:nvPr/>
        </p:nvSpPr>
        <p:spPr>
          <a:xfrm>
            <a:off x="5638800" y="45720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f</a:t>
            </a:r>
            <a:r>
              <a:rPr lang="en-US" altLang="en-US" sz="3200" baseline="-25000" dirty="0">
                <a:latin typeface="Times New Roman" panose="02020603050405020304" pitchFamily="18" charset="0"/>
              </a:rPr>
              <a:t>#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3978" name="Oval 10"/>
          <p:cNvSpPr/>
          <p:nvPr/>
        </p:nvSpPr>
        <p:spPr>
          <a:xfrm>
            <a:off x="7315200" y="4572000"/>
            <a:ext cx="609600" cy="6096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g</a:t>
            </a:r>
            <a:r>
              <a:rPr lang="en-US" altLang="en-US" sz="3200" baseline="-25000" dirty="0">
                <a:latin typeface="Times New Roman" panose="02020603050405020304" pitchFamily="18" charset="0"/>
              </a:rPr>
              <a:t>#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22219" name="Text Box 11"/>
          <p:cNvSpPr txBox="1"/>
          <p:nvPr/>
        </p:nvSpPr>
        <p:spPr>
          <a:xfrm>
            <a:off x="2057400" y="1624013"/>
            <a:ext cx="457200" cy="4095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22220" name="Line 12"/>
          <p:cNvSpPr/>
          <p:nvPr/>
        </p:nvSpPr>
        <p:spPr>
          <a:xfrm flipH="1">
            <a:off x="5943600" y="1828800"/>
            <a:ext cx="1524000" cy="1524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22221" name="Text Box 13"/>
          <p:cNvSpPr txBox="1"/>
          <p:nvPr/>
        </p:nvSpPr>
        <p:spPr>
          <a:xfrm>
            <a:off x="2971800" y="1624013"/>
            <a:ext cx="457200" cy="4095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22222" name="Line 14"/>
          <p:cNvSpPr/>
          <p:nvPr/>
        </p:nvSpPr>
        <p:spPr>
          <a:xfrm>
            <a:off x="7620000" y="1828800"/>
            <a:ext cx="0" cy="4572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22223" name="Text Box 15"/>
          <p:cNvSpPr txBox="1"/>
          <p:nvPr/>
        </p:nvSpPr>
        <p:spPr>
          <a:xfrm>
            <a:off x="3657600" y="1600200"/>
            <a:ext cx="457200" cy="4095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cxnSp>
        <p:nvCxnSpPr>
          <p:cNvPr id="222224" name="AutoShape 16"/>
          <p:cNvCxnSpPr>
            <a:stCxn id="83972" idx="6"/>
            <a:endCxn id="83978" idx="6"/>
          </p:cNvCxnSpPr>
          <p:nvPr/>
        </p:nvCxnSpPr>
        <p:spPr>
          <a:xfrm>
            <a:off x="7924800" y="1524000"/>
            <a:ext cx="1588" cy="3352800"/>
          </a:xfrm>
          <a:prstGeom prst="curvedConnector3">
            <a:avLst>
              <a:gd name="adj1" fmla="val 14400005"/>
            </a:avLst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cxnSp>
      <p:sp>
        <p:nvSpPr>
          <p:cNvPr id="222225" name="Text Box 17"/>
          <p:cNvSpPr txBox="1"/>
          <p:nvPr/>
        </p:nvSpPr>
        <p:spPr>
          <a:xfrm>
            <a:off x="1219200" y="2081213"/>
            <a:ext cx="457200" cy="409575"/>
          </a:xfrm>
          <a:prstGeom prst="rect">
            <a:avLst/>
          </a:prstGeom>
          <a:noFill/>
          <a:ln w="12700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22226" name="Line 18"/>
          <p:cNvSpPr/>
          <p:nvPr/>
        </p:nvSpPr>
        <p:spPr>
          <a:xfrm>
            <a:off x="6172200" y="1676400"/>
            <a:ext cx="1144588" cy="1981200"/>
          </a:xfrm>
          <a:prstGeom prst="line">
            <a:avLst/>
          </a:prstGeom>
          <a:ln w="12700" cap="sq" cmpd="sng">
            <a:solidFill>
              <a:schemeClr val="accent2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22227" name="Text Box 19"/>
          <p:cNvSpPr txBox="1"/>
          <p:nvPr/>
        </p:nvSpPr>
        <p:spPr>
          <a:xfrm>
            <a:off x="2057400" y="2081213"/>
            <a:ext cx="457200" cy="409575"/>
          </a:xfrm>
          <a:prstGeom prst="rect">
            <a:avLst/>
          </a:prstGeom>
          <a:noFill/>
          <a:ln w="12700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22228" name="Text Box 20"/>
          <p:cNvSpPr txBox="1"/>
          <p:nvPr/>
        </p:nvSpPr>
        <p:spPr>
          <a:xfrm>
            <a:off x="2971800" y="2081213"/>
            <a:ext cx="457200" cy="409575"/>
          </a:xfrm>
          <a:prstGeom prst="rect">
            <a:avLst/>
          </a:prstGeom>
          <a:noFill/>
          <a:ln w="12700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22229" name="Line 21"/>
          <p:cNvSpPr/>
          <p:nvPr/>
        </p:nvSpPr>
        <p:spPr>
          <a:xfrm>
            <a:off x="7620000" y="2819400"/>
            <a:ext cx="0" cy="533400"/>
          </a:xfrm>
          <a:prstGeom prst="line">
            <a:avLst/>
          </a:prstGeom>
          <a:ln w="12700" cap="sq" cmpd="sng">
            <a:solidFill>
              <a:schemeClr val="accent2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22230" name="Text Box 22"/>
          <p:cNvSpPr txBox="1"/>
          <p:nvPr/>
        </p:nvSpPr>
        <p:spPr>
          <a:xfrm>
            <a:off x="3657600" y="2057400"/>
            <a:ext cx="457200" cy="409575"/>
          </a:xfrm>
          <a:prstGeom prst="rect">
            <a:avLst/>
          </a:prstGeom>
          <a:noFill/>
          <a:ln w="12700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22231" name="Line 23"/>
          <p:cNvSpPr/>
          <p:nvPr/>
        </p:nvSpPr>
        <p:spPr>
          <a:xfrm>
            <a:off x="7543800" y="3962400"/>
            <a:ext cx="0" cy="609600"/>
          </a:xfrm>
          <a:prstGeom prst="line">
            <a:avLst/>
          </a:prstGeom>
          <a:ln w="12700" cap="sq" cmpd="sng">
            <a:solidFill>
              <a:schemeClr val="accent2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22232" name="Text Box 24"/>
          <p:cNvSpPr txBox="1"/>
          <p:nvPr/>
        </p:nvSpPr>
        <p:spPr>
          <a:xfrm>
            <a:off x="1219200" y="2590800"/>
            <a:ext cx="457200" cy="409575"/>
          </a:xfrm>
          <a:prstGeom prst="rect">
            <a:avLst/>
          </a:prstGeom>
          <a:noFill/>
          <a:ln w="12700" cap="sq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22233" name="Line 25"/>
          <p:cNvSpPr/>
          <p:nvPr/>
        </p:nvSpPr>
        <p:spPr>
          <a:xfrm>
            <a:off x="5943600" y="1828800"/>
            <a:ext cx="0" cy="457200"/>
          </a:xfrm>
          <a:prstGeom prst="line">
            <a:avLst/>
          </a:prstGeom>
          <a:ln w="12700" cap="sq" cmpd="sng">
            <a:solidFill>
              <a:schemeClr val="hlink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22234" name="Text Box 26"/>
          <p:cNvSpPr txBox="1"/>
          <p:nvPr/>
        </p:nvSpPr>
        <p:spPr>
          <a:xfrm>
            <a:off x="2057400" y="2614613"/>
            <a:ext cx="457200" cy="409575"/>
          </a:xfrm>
          <a:prstGeom prst="rect">
            <a:avLst/>
          </a:prstGeom>
          <a:noFill/>
          <a:ln w="12700" cap="sq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22235" name="Line 27"/>
          <p:cNvSpPr/>
          <p:nvPr/>
        </p:nvSpPr>
        <p:spPr>
          <a:xfrm>
            <a:off x="5867400" y="2895600"/>
            <a:ext cx="0" cy="457200"/>
          </a:xfrm>
          <a:prstGeom prst="line">
            <a:avLst/>
          </a:prstGeom>
          <a:ln w="12700" cap="sq" cmpd="sng">
            <a:solidFill>
              <a:schemeClr val="hlink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22236" name="Text Box 28"/>
          <p:cNvSpPr txBox="1"/>
          <p:nvPr/>
        </p:nvSpPr>
        <p:spPr>
          <a:xfrm>
            <a:off x="2971800" y="2590800"/>
            <a:ext cx="457200" cy="409575"/>
          </a:xfrm>
          <a:prstGeom prst="rect">
            <a:avLst/>
          </a:prstGeom>
          <a:noFill/>
          <a:ln w="12700" cap="sq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22237" name="Line 29"/>
          <p:cNvSpPr/>
          <p:nvPr/>
        </p:nvSpPr>
        <p:spPr>
          <a:xfrm>
            <a:off x="6248400" y="2590800"/>
            <a:ext cx="1143000" cy="0"/>
          </a:xfrm>
          <a:prstGeom prst="line">
            <a:avLst/>
          </a:prstGeom>
          <a:ln w="12700" cap="sq" cmpd="sng">
            <a:solidFill>
              <a:schemeClr val="hlink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22238" name="Text Box 30"/>
          <p:cNvSpPr txBox="1"/>
          <p:nvPr/>
        </p:nvSpPr>
        <p:spPr>
          <a:xfrm>
            <a:off x="3657600" y="2590800"/>
            <a:ext cx="457200" cy="409575"/>
          </a:xfrm>
          <a:prstGeom prst="rect">
            <a:avLst/>
          </a:prstGeom>
          <a:noFill/>
          <a:ln w="12700" cap="sq" cmpd="sng">
            <a:solidFill>
              <a:schemeClr val="hlink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22239" name="Line 31"/>
          <p:cNvSpPr/>
          <p:nvPr/>
        </p:nvSpPr>
        <p:spPr>
          <a:xfrm>
            <a:off x="6172200" y="2819400"/>
            <a:ext cx="1144588" cy="1981200"/>
          </a:xfrm>
          <a:prstGeom prst="line">
            <a:avLst/>
          </a:prstGeom>
          <a:ln w="12700" cap="sq" cmpd="sng">
            <a:solidFill>
              <a:schemeClr val="hlink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22240" name="Text Box 32"/>
          <p:cNvSpPr txBox="1"/>
          <p:nvPr/>
        </p:nvSpPr>
        <p:spPr>
          <a:xfrm>
            <a:off x="1219200" y="3148013"/>
            <a:ext cx="457200" cy="4095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solidFill>
                <a:srgbClr val="CC00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22241" name="AutoShape 33"/>
          <p:cNvCxnSpPr>
            <a:stCxn id="83971" idx="2"/>
            <a:endCxn id="83977" idx="2"/>
          </p:cNvCxnSpPr>
          <p:nvPr/>
        </p:nvCxnSpPr>
        <p:spPr>
          <a:xfrm rot="10800000" flipH="1" flipV="1">
            <a:off x="5638800" y="1524000"/>
            <a:ext cx="1588" cy="3352800"/>
          </a:xfrm>
          <a:prstGeom prst="curvedConnector3">
            <a:avLst>
              <a:gd name="adj1" fmla="val -14400005"/>
            </a:avLst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cxnSp>
      <p:sp>
        <p:nvSpPr>
          <p:cNvPr id="222242" name="Text Box 34"/>
          <p:cNvSpPr txBox="1"/>
          <p:nvPr/>
        </p:nvSpPr>
        <p:spPr>
          <a:xfrm>
            <a:off x="2057400" y="3148013"/>
            <a:ext cx="457200" cy="4095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solidFill>
                <a:srgbClr val="CC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243" name="Line 35"/>
          <p:cNvSpPr/>
          <p:nvPr/>
        </p:nvSpPr>
        <p:spPr>
          <a:xfrm>
            <a:off x="5867400" y="3962400"/>
            <a:ext cx="0" cy="609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22244" name="Text Box 36"/>
          <p:cNvSpPr txBox="1"/>
          <p:nvPr/>
        </p:nvSpPr>
        <p:spPr>
          <a:xfrm>
            <a:off x="2971800" y="3148013"/>
            <a:ext cx="457200" cy="40957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 dirty="0">
              <a:solidFill>
                <a:srgbClr val="CC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245" name="Line 37"/>
          <p:cNvSpPr/>
          <p:nvPr/>
        </p:nvSpPr>
        <p:spPr>
          <a:xfrm flipH="1">
            <a:off x="6367463" y="2819400"/>
            <a:ext cx="1100137" cy="1905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222246" name="Line 38"/>
          <p:cNvSpPr/>
          <p:nvPr/>
        </p:nvSpPr>
        <p:spPr>
          <a:xfrm flipH="1">
            <a:off x="6172200" y="3733800"/>
            <a:ext cx="1143000" cy="0"/>
          </a:xfrm>
          <a:prstGeom prst="line">
            <a:avLst/>
          </a:prstGeom>
          <a:ln w="12700" cap="sq" cmpd="sng">
            <a:solidFill>
              <a:schemeClr val="accent2"/>
            </a:solidFill>
            <a:prstDash val="solid"/>
            <a:headEnd type="none" w="sm" len="sm"/>
            <a:tailEnd type="triangle" w="sm" len="sm"/>
          </a:ln>
        </p:spPr>
      </p:sp>
      <p:graphicFrame>
        <p:nvGraphicFramePr>
          <p:cNvPr id="84007" name="Object 39"/>
          <p:cNvGraphicFramePr>
            <a:graphicFrameLocks noChangeAspect="1"/>
          </p:cNvGraphicFramePr>
          <p:nvPr/>
        </p:nvGraphicFramePr>
        <p:xfrm>
          <a:off x="241300" y="4254500"/>
          <a:ext cx="4622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822190" imgH="2277110" progId="Word.Document.8">
                  <p:embed/>
                </p:oleObj>
              </mc:Choice>
              <mc:Fallback>
                <p:oleObj name="" r:id="rId3" imgW="4822190" imgH="227711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300" y="4254500"/>
                        <a:ext cx="46228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9" grpId="0" animBg="1"/>
      <p:bldP spid="222221" grpId="0" animBg="1"/>
      <p:bldP spid="222223" grpId="0" animBg="1"/>
      <p:bldP spid="222225" grpId="0" animBg="1"/>
      <p:bldP spid="222227" grpId="0" animBg="1"/>
      <p:bldP spid="222228" grpId="0" animBg="1"/>
      <p:bldP spid="222230" grpId="0" animBg="1"/>
      <p:bldP spid="222232" grpId="0" animBg="1"/>
      <p:bldP spid="222234" grpId="0" animBg="1"/>
      <p:bldP spid="222236" grpId="0" animBg="1"/>
      <p:bldP spid="222238" grpId="0" animBg="1"/>
      <p:bldP spid="222240" grpId="0" animBg="1"/>
      <p:bldP spid="222242" grpId="0" animBg="1"/>
      <p:bldP spid="22224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994" name="Text Box 2"/>
          <p:cNvSpPr txBox="1"/>
          <p:nvPr/>
        </p:nvSpPr>
        <p:spPr>
          <a:xfrm>
            <a:off x="228600" y="533400"/>
            <a:ext cx="8534400" cy="3403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总结：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、不是所有的优先矩阵都有优先函数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</a:rPr>
              <a:t>、如果存在优先函数，优先函数的值不唯一；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buClrTx/>
              <a:buSzTx/>
              <a:buFontTx/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宋体" panose="02010600030101010101" pitchFamily="2" charset="-122"/>
              </a:rPr>
              <a:t>、</a:t>
            </a:r>
            <a:r>
              <a:rPr lang="zh-CN" altLang="en-US" sz="3200" b="1" dirty="0">
                <a:latin typeface="Times New Roman" panose="02020603050405020304" pitchFamily="18" charset="0"/>
              </a:rPr>
              <a:t>诊查错误的能力较弱，适用范围比较小；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buClrTx/>
              <a:buSz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比如：两个没有关系的符号之间的优先函数值也有大小。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86019" name="Rectangle 2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graphicFrame>
        <p:nvGraphicFramePr>
          <p:cNvPr id="292891" name="Group 2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486400" cy="1579563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</a:tblGrid>
              <a:tr h="6045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4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4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38" name="Text Box 28"/>
          <p:cNvSpPr txBox="1"/>
          <p:nvPr/>
        </p:nvSpPr>
        <p:spPr>
          <a:xfrm>
            <a:off x="457200" y="3500438"/>
            <a:ext cx="6562725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f(a)=g(a)     f(a)&gt;g(b)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f(b)=g(a)     f(b)=g(b)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f(a)=g(a)=f(b)=g(b)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grpSp>
        <p:nvGrpSpPr>
          <p:cNvPr id="87043" name="Group 112"/>
          <p:cNvGrpSpPr/>
          <p:nvPr/>
        </p:nvGrpSpPr>
        <p:grpSpPr>
          <a:xfrm>
            <a:off x="573088" y="3252788"/>
            <a:ext cx="7848600" cy="3305175"/>
            <a:chOff x="361" y="663"/>
            <a:chExt cx="4944" cy="2082"/>
          </a:xfrm>
        </p:grpSpPr>
        <p:grpSp>
          <p:nvGrpSpPr>
            <p:cNvPr id="87045" name="Group 5"/>
            <p:cNvGrpSpPr/>
            <p:nvPr/>
          </p:nvGrpSpPr>
          <p:grpSpPr>
            <a:xfrm>
              <a:off x="361" y="1115"/>
              <a:ext cx="4944" cy="256"/>
              <a:chOff x="384" y="987"/>
              <a:chExt cx="4944" cy="260"/>
            </a:xfrm>
          </p:grpSpPr>
          <p:sp>
            <p:nvSpPr>
              <p:cNvPr id="87102" name="Text Box 6"/>
              <p:cNvSpPr txBox="1"/>
              <p:nvPr/>
            </p:nvSpPr>
            <p:spPr>
              <a:xfrm>
                <a:off x="384" y="987"/>
                <a:ext cx="509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103" name="Text Box 7"/>
              <p:cNvSpPr txBox="1"/>
              <p:nvPr/>
            </p:nvSpPr>
            <p:spPr>
              <a:xfrm>
                <a:off x="893" y="987"/>
                <a:ext cx="1108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#i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104" name="Text Box 8"/>
              <p:cNvSpPr txBox="1"/>
              <p:nvPr/>
            </p:nvSpPr>
            <p:spPr>
              <a:xfrm>
                <a:off x="2001" y="987"/>
                <a:ext cx="832" cy="24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►</a:t>
                </a:r>
                <a:endPara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87105" name="Text Box 9"/>
              <p:cNvSpPr txBox="1"/>
              <p:nvPr/>
            </p:nvSpPr>
            <p:spPr>
              <a:xfrm>
                <a:off x="2833" y="987"/>
                <a:ext cx="646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+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106" name="Text Box 10"/>
              <p:cNvSpPr txBox="1"/>
              <p:nvPr/>
            </p:nvSpPr>
            <p:spPr>
              <a:xfrm>
                <a:off x="3479" y="987"/>
                <a:ext cx="1295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i*i(i+i</a:t>
                </a:r>
                <a:r>
                  <a:rPr lang="en-US" altLang="zh-CN" sz="1800" b="1" dirty="0"/>
                  <a:t>)#</a:t>
                </a:r>
                <a:endParaRPr lang="en-US" altLang="zh-CN" sz="1800" b="1" dirty="0"/>
              </a:p>
            </p:txBody>
          </p:sp>
          <p:sp>
            <p:nvSpPr>
              <p:cNvPr id="87107" name="Text Box 11"/>
              <p:cNvSpPr txBox="1"/>
              <p:nvPr/>
            </p:nvSpPr>
            <p:spPr>
              <a:xfrm>
                <a:off x="4774" y="987"/>
                <a:ext cx="554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归约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7046" name="Group 12"/>
            <p:cNvGrpSpPr/>
            <p:nvPr/>
          </p:nvGrpSpPr>
          <p:grpSpPr>
            <a:xfrm>
              <a:off x="361" y="1341"/>
              <a:ext cx="4944" cy="256"/>
              <a:chOff x="384" y="1217"/>
              <a:chExt cx="4944" cy="260"/>
            </a:xfrm>
          </p:grpSpPr>
          <p:sp>
            <p:nvSpPr>
              <p:cNvPr id="87096" name="Text Box 13"/>
              <p:cNvSpPr txBox="1"/>
              <p:nvPr/>
            </p:nvSpPr>
            <p:spPr>
              <a:xfrm>
                <a:off x="384" y="1217"/>
                <a:ext cx="509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3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97" name="Text Box 14"/>
              <p:cNvSpPr txBox="1"/>
              <p:nvPr/>
            </p:nvSpPr>
            <p:spPr>
              <a:xfrm>
                <a:off x="893" y="1217"/>
                <a:ext cx="1108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#N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98" name="Text Box 15"/>
              <p:cNvSpPr txBox="1"/>
              <p:nvPr/>
            </p:nvSpPr>
            <p:spPr>
              <a:xfrm>
                <a:off x="2001" y="1217"/>
                <a:ext cx="832" cy="24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◄</a:t>
                </a:r>
                <a:endPara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87099" name="Text Box 16"/>
              <p:cNvSpPr txBox="1"/>
              <p:nvPr/>
            </p:nvSpPr>
            <p:spPr>
              <a:xfrm>
                <a:off x="2833" y="1217"/>
                <a:ext cx="646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+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100" name="Text Box 17"/>
              <p:cNvSpPr txBox="1"/>
              <p:nvPr/>
            </p:nvSpPr>
            <p:spPr>
              <a:xfrm>
                <a:off x="3479" y="1217"/>
                <a:ext cx="1295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i*i(i+i</a:t>
                </a:r>
                <a:r>
                  <a:rPr lang="en-US" altLang="zh-CN" sz="1800" b="1" dirty="0"/>
                  <a:t>)#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101" name="Text Box 18"/>
              <p:cNvSpPr txBox="1"/>
              <p:nvPr/>
            </p:nvSpPr>
            <p:spPr>
              <a:xfrm>
                <a:off x="4774" y="1217"/>
                <a:ext cx="554" cy="24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800" b="1" dirty="0"/>
                  <a:t>移进</a:t>
                </a:r>
                <a:endParaRPr lang="zh-CN" altLang="en-US" sz="1800" b="1" dirty="0"/>
              </a:p>
            </p:txBody>
          </p:sp>
        </p:grpSp>
        <p:grpSp>
          <p:nvGrpSpPr>
            <p:cNvPr id="87047" name="Group 19"/>
            <p:cNvGrpSpPr/>
            <p:nvPr/>
          </p:nvGrpSpPr>
          <p:grpSpPr>
            <a:xfrm>
              <a:off x="361" y="1567"/>
              <a:ext cx="4944" cy="257"/>
              <a:chOff x="384" y="1446"/>
              <a:chExt cx="4944" cy="261"/>
            </a:xfrm>
          </p:grpSpPr>
          <p:sp>
            <p:nvSpPr>
              <p:cNvPr id="87089" name="Text Box 20"/>
              <p:cNvSpPr txBox="1"/>
              <p:nvPr/>
            </p:nvSpPr>
            <p:spPr>
              <a:xfrm>
                <a:off x="384" y="1446"/>
                <a:ext cx="509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4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7090" name="Group 21"/>
              <p:cNvGrpSpPr/>
              <p:nvPr/>
            </p:nvGrpSpPr>
            <p:grpSpPr>
              <a:xfrm>
                <a:off x="893" y="1446"/>
                <a:ext cx="4435" cy="261"/>
                <a:chOff x="702" y="1822"/>
                <a:chExt cx="4866" cy="340"/>
              </a:xfrm>
            </p:grpSpPr>
            <p:sp>
              <p:nvSpPr>
                <p:cNvPr id="87091" name="Text Box 22"/>
                <p:cNvSpPr txBox="1"/>
                <p:nvPr/>
              </p:nvSpPr>
              <p:spPr>
                <a:xfrm>
                  <a:off x="702" y="1822"/>
                  <a:ext cx="1216" cy="34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#N+</a:t>
                  </a:r>
                  <a:endParaRPr lang="en-US" altLang="zh-CN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7092" name="Text Box 23"/>
                <p:cNvSpPr txBox="1"/>
                <p:nvPr/>
              </p:nvSpPr>
              <p:spPr>
                <a:xfrm>
                  <a:off x="1918" y="1822"/>
                  <a:ext cx="913" cy="34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◄</a:t>
                  </a:r>
                  <a:endPara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87093" name="Text Box 24"/>
                <p:cNvSpPr txBox="1"/>
                <p:nvPr/>
              </p:nvSpPr>
              <p:spPr>
                <a:xfrm>
                  <a:off x="2831" y="1822"/>
                  <a:ext cx="711" cy="34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i</a:t>
                  </a:r>
                  <a:endParaRPr lang="en-US" altLang="zh-CN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7094" name="Text Box 25"/>
                <p:cNvSpPr txBox="1"/>
                <p:nvPr/>
              </p:nvSpPr>
              <p:spPr>
                <a:xfrm>
                  <a:off x="3542" y="1822"/>
                  <a:ext cx="1418" cy="33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*i(i+i</a:t>
                  </a:r>
                  <a:r>
                    <a:rPr lang="en-US" altLang="zh-CN" sz="1800" b="1" dirty="0"/>
                    <a:t>)#</a:t>
                  </a:r>
                  <a:endParaRPr lang="en-US" altLang="zh-CN" sz="1800" b="1" dirty="0"/>
                </a:p>
              </p:txBody>
            </p:sp>
            <p:sp>
              <p:nvSpPr>
                <p:cNvPr id="87095" name="Text Box 26"/>
                <p:cNvSpPr txBox="1"/>
                <p:nvPr/>
              </p:nvSpPr>
              <p:spPr>
                <a:xfrm>
                  <a:off x="4960" y="1822"/>
                  <a:ext cx="608" cy="34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7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022350" indent="-35115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339850" indent="-31623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681480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移进</a:t>
                  </a: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8" name="Group 27"/>
            <p:cNvGrpSpPr/>
            <p:nvPr/>
          </p:nvGrpSpPr>
          <p:grpSpPr>
            <a:xfrm>
              <a:off x="361" y="1793"/>
              <a:ext cx="4944" cy="256"/>
              <a:chOff x="384" y="1676"/>
              <a:chExt cx="4944" cy="260"/>
            </a:xfrm>
          </p:grpSpPr>
          <p:sp>
            <p:nvSpPr>
              <p:cNvPr id="87083" name="Text Box 28"/>
              <p:cNvSpPr txBox="1"/>
              <p:nvPr/>
            </p:nvSpPr>
            <p:spPr>
              <a:xfrm>
                <a:off x="384" y="1676"/>
                <a:ext cx="509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5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84" name="Text Box 29"/>
              <p:cNvSpPr txBox="1"/>
              <p:nvPr/>
            </p:nvSpPr>
            <p:spPr>
              <a:xfrm>
                <a:off x="893" y="1676"/>
                <a:ext cx="1108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#N+i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85" name="Text Box 30"/>
              <p:cNvSpPr txBox="1"/>
              <p:nvPr/>
            </p:nvSpPr>
            <p:spPr>
              <a:xfrm>
                <a:off x="2001" y="1676"/>
                <a:ext cx="832" cy="24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►</a:t>
                </a:r>
                <a:endPara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87086" name="Text Box 31"/>
              <p:cNvSpPr txBox="1"/>
              <p:nvPr/>
            </p:nvSpPr>
            <p:spPr>
              <a:xfrm>
                <a:off x="2833" y="1676"/>
                <a:ext cx="646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*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87" name="Text Box 32"/>
              <p:cNvSpPr txBox="1"/>
              <p:nvPr/>
            </p:nvSpPr>
            <p:spPr>
              <a:xfrm>
                <a:off x="3479" y="1676"/>
                <a:ext cx="1295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i(i+i)#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88" name="Text Box 33"/>
              <p:cNvSpPr txBox="1"/>
              <p:nvPr/>
            </p:nvSpPr>
            <p:spPr>
              <a:xfrm>
                <a:off x="4774" y="1676"/>
                <a:ext cx="554" cy="24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800" b="1" dirty="0"/>
                  <a:t>归约</a:t>
                </a:r>
                <a:endParaRPr lang="zh-CN" altLang="en-US" sz="1800" b="1" dirty="0"/>
              </a:p>
            </p:txBody>
          </p:sp>
        </p:grpSp>
        <p:grpSp>
          <p:nvGrpSpPr>
            <p:cNvPr id="87049" name="Group 34"/>
            <p:cNvGrpSpPr/>
            <p:nvPr/>
          </p:nvGrpSpPr>
          <p:grpSpPr>
            <a:xfrm>
              <a:off x="361" y="2018"/>
              <a:ext cx="4944" cy="256"/>
              <a:chOff x="384" y="1905"/>
              <a:chExt cx="4944" cy="260"/>
            </a:xfrm>
          </p:grpSpPr>
          <p:sp>
            <p:nvSpPr>
              <p:cNvPr id="87077" name="Text Box 35"/>
              <p:cNvSpPr txBox="1"/>
              <p:nvPr/>
            </p:nvSpPr>
            <p:spPr>
              <a:xfrm>
                <a:off x="384" y="1905"/>
                <a:ext cx="509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6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78" name="Text Box 36"/>
              <p:cNvSpPr txBox="1"/>
              <p:nvPr/>
            </p:nvSpPr>
            <p:spPr>
              <a:xfrm>
                <a:off x="893" y="1905"/>
                <a:ext cx="1108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#N+N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79" name="Text Box 37"/>
              <p:cNvSpPr txBox="1"/>
              <p:nvPr/>
            </p:nvSpPr>
            <p:spPr>
              <a:xfrm>
                <a:off x="2001" y="1905"/>
                <a:ext cx="832" cy="24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◄</a:t>
                </a:r>
                <a:endPara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87080" name="Text Box 38"/>
              <p:cNvSpPr txBox="1"/>
              <p:nvPr/>
            </p:nvSpPr>
            <p:spPr>
              <a:xfrm>
                <a:off x="2833" y="1905"/>
                <a:ext cx="646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/>
                  <a:t>*</a:t>
                </a:r>
                <a:endParaRPr lang="en-US" altLang="zh-CN" sz="2000" b="1" dirty="0"/>
              </a:p>
            </p:txBody>
          </p:sp>
          <p:sp>
            <p:nvSpPr>
              <p:cNvPr id="87081" name="Text Box 39"/>
              <p:cNvSpPr txBox="1"/>
              <p:nvPr/>
            </p:nvSpPr>
            <p:spPr>
              <a:xfrm>
                <a:off x="3479" y="1905"/>
                <a:ext cx="1295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i(i+i</a:t>
                </a:r>
                <a:r>
                  <a:rPr lang="en-US" altLang="zh-CN" sz="1800" b="1" dirty="0"/>
                  <a:t>)#</a:t>
                </a:r>
                <a:endParaRPr lang="en-US" altLang="zh-CN" sz="1800" b="1" dirty="0"/>
              </a:p>
            </p:txBody>
          </p:sp>
          <p:sp>
            <p:nvSpPr>
              <p:cNvPr id="87082" name="Text Box 40"/>
              <p:cNvSpPr txBox="1"/>
              <p:nvPr/>
            </p:nvSpPr>
            <p:spPr>
              <a:xfrm>
                <a:off x="4774" y="1905"/>
                <a:ext cx="554" cy="24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800" b="1" dirty="0"/>
                  <a:t>移进</a:t>
                </a:r>
                <a:endParaRPr lang="zh-CN" altLang="en-US" sz="1800" b="1" dirty="0"/>
              </a:p>
            </p:txBody>
          </p:sp>
        </p:grpSp>
        <p:grpSp>
          <p:nvGrpSpPr>
            <p:cNvPr id="87050" name="Group 41"/>
            <p:cNvGrpSpPr/>
            <p:nvPr/>
          </p:nvGrpSpPr>
          <p:grpSpPr>
            <a:xfrm>
              <a:off x="361" y="2489"/>
              <a:ext cx="4944" cy="256"/>
              <a:chOff x="384" y="2364"/>
              <a:chExt cx="4944" cy="260"/>
            </a:xfrm>
          </p:grpSpPr>
          <p:sp>
            <p:nvSpPr>
              <p:cNvPr id="87071" name="Text Box 42"/>
              <p:cNvSpPr txBox="1"/>
              <p:nvPr/>
            </p:nvSpPr>
            <p:spPr>
              <a:xfrm>
                <a:off x="384" y="2364"/>
                <a:ext cx="509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8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72" name="Text Box 43"/>
              <p:cNvSpPr txBox="1"/>
              <p:nvPr/>
            </p:nvSpPr>
            <p:spPr>
              <a:xfrm>
                <a:off x="893" y="2364"/>
                <a:ext cx="1108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#N+N*i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73" name="Text Box 44"/>
              <p:cNvSpPr txBox="1"/>
              <p:nvPr/>
            </p:nvSpPr>
            <p:spPr>
              <a:xfrm>
                <a:off x="2001" y="2364"/>
                <a:ext cx="832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7074" name="Text Box 45"/>
              <p:cNvSpPr txBox="1"/>
              <p:nvPr/>
            </p:nvSpPr>
            <p:spPr>
              <a:xfrm>
                <a:off x="2833" y="2364"/>
                <a:ext cx="646" cy="24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/>
                  <a:t>(</a:t>
                </a:r>
                <a:endParaRPr lang="en-US" altLang="zh-CN" sz="1800" b="1" dirty="0"/>
              </a:p>
            </p:txBody>
          </p:sp>
          <p:sp>
            <p:nvSpPr>
              <p:cNvPr id="87075" name="Text Box 46"/>
              <p:cNvSpPr txBox="1"/>
              <p:nvPr/>
            </p:nvSpPr>
            <p:spPr>
              <a:xfrm>
                <a:off x="3479" y="2364"/>
                <a:ext cx="1295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i+i)#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76" name="Text Box 47"/>
              <p:cNvSpPr txBox="1"/>
              <p:nvPr/>
            </p:nvSpPr>
            <p:spPr>
              <a:xfrm>
                <a:off x="4774" y="2364"/>
                <a:ext cx="554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出错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7051" name="Group 69"/>
            <p:cNvGrpSpPr/>
            <p:nvPr/>
          </p:nvGrpSpPr>
          <p:grpSpPr>
            <a:xfrm>
              <a:off x="361" y="893"/>
              <a:ext cx="4944" cy="256"/>
              <a:chOff x="384" y="757"/>
              <a:chExt cx="4944" cy="265"/>
            </a:xfrm>
          </p:grpSpPr>
          <p:sp>
            <p:nvSpPr>
              <p:cNvPr id="87065" name="Text Box 70"/>
              <p:cNvSpPr txBox="1"/>
              <p:nvPr/>
            </p:nvSpPr>
            <p:spPr>
              <a:xfrm>
                <a:off x="384" y="757"/>
                <a:ext cx="509" cy="26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6" name="Text Box 71"/>
              <p:cNvSpPr txBox="1"/>
              <p:nvPr/>
            </p:nvSpPr>
            <p:spPr>
              <a:xfrm>
                <a:off x="893" y="757"/>
                <a:ext cx="1108" cy="26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7" name="Text Box 72"/>
              <p:cNvSpPr txBox="1"/>
              <p:nvPr/>
            </p:nvSpPr>
            <p:spPr>
              <a:xfrm>
                <a:off x="2001" y="757"/>
                <a:ext cx="832" cy="26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◄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7068" name="Text Box 73"/>
              <p:cNvSpPr txBox="1"/>
              <p:nvPr/>
            </p:nvSpPr>
            <p:spPr>
              <a:xfrm>
                <a:off x="2833" y="757"/>
                <a:ext cx="646" cy="26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9" name="Text Box 74"/>
              <p:cNvSpPr txBox="1"/>
              <p:nvPr/>
            </p:nvSpPr>
            <p:spPr>
              <a:xfrm>
                <a:off x="3479" y="757"/>
                <a:ext cx="1295" cy="26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i+i*i(i+i)#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70" name="Text Box 75"/>
              <p:cNvSpPr txBox="1"/>
              <p:nvPr/>
            </p:nvSpPr>
            <p:spPr>
              <a:xfrm>
                <a:off x="4774" y="757"/>
                <a:ext cx="554" cy="26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移进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7052" name="Text Box 76"/>
            <p:cNvSpPr txBox="1"/>
            <p:nvPr/>
          </p:nvSpPr>
          <p:spPr>
            <a:xfrm>
              <a:off x="361" y="663"/>
              <a:ext cx="509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步骤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7053" name="Text Box 77"/>
            <p:cNvSpPr txBox="1"/>
            <p:nvPr/>
          </p:nvSpPr>
          <p:spPr>
            <a:xfrm>
              <a:off x="870" y="663"/>
              <a:ext cx="1108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栈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7054" name="Text Box 78"/>
            <p:cNvSpPr txBox="1"/>
            <p:nvPr/>
          </p:nvSpPr>
          <p:spPr>
            <a:xfrm>
              <a:off x="1978" y="663"/>
              <a:ext cx="832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优先关系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7055" name="Text Box 79"/>
            <p:cNvSpPr txBox="1"/>
            <p:nvPr/>
          </p:nvSpPr>
          <p:spPr>
            <a:xfrm>
              <a:off x="2810" y="663"/>
              <a:ext cx="646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Next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7056" name="Text Box 80"/>
            <p:cNvSpPr txBox="1"/>
            <p:nvPr/>
          </p:nvSpPr>
          <p:spPr>
            <a:xfrm>
              <a:off x="3456" y="663"/>
              <a:ext cx="1295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余下部分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7057" name="Text Box 81"/>
            <p:cNvSpPr txBox="1"/>
            <p:nvPr/>
          </p:nvSpPr>
          <p:spPr>
            <a:xfrm>
              <a:off x="4751" y="663"/>
              <a:ext cx="554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动作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7058" name="Group 82"/>
            <p:cNvGrpSpPr/>
            <p:nvPr/>
          </p:nvGrpSpPr>
          <p:grpSpPr>
            <a:xfrm>
              <a:off x="361" y="2252"/>
              <a:ext cx="4944" cy="256"/>
              <a:chOff x="384" y="2134"/>
              <a:chExt cx="4944" cy="260"/>
            </a:xfrm>
          </p:grpSpPr>
          <p:sp>
            <p:nvSpPr>
              <p:cNvPr id="87059" name="Text Box 83"/>
              <p:cNvSpPr txBox="1"/>
              <p:nvPr/>
            </p:nvSpPr>
            <p:spPr>
              <a:xfrm>
                <a:off x="384" y="2134"/>
                <a:ext cx="509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7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0" name="Text Box 84"/>
              <p:cNvSpPr txBox="1"/>
              <p:nvPr/>
            </p:nvSpPr>
            <p:spPr>
              <a:xfrm>
                <a:off x="893" y="2134"/>
                <a:ext cx="1108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#N+N*</a:t>
                </a:r>
                <a:endParaRPr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1" name="Text Box 85"/>
              <p:cNvSpPr txBox="1"/>
              <p:nvPr/>
            </p:nvSpPr>
            <p:spPr>
              <a:xfrm>
                <a:off x="2001" y="2134"/>
                <a:ext cx="832" cy="24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chemeClr val="accent2"/>
                    </a:solidFill>
                    <a:sym typeface="Symbol" panose="05050102010706020507" pitchFamily="18" charset="2"/>
                  </a:rPr>
                  <a:t>◄</a:t>
                </a:r>
                <a:endPara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87062" name="Text Box 86"/>
              <p:cNvSpPr txBox="1"/>
              <p:nvPr/>
            </p:nvSpPr>
            <p:spPr>
              <a:xfrm>
                <a:off x="2833" y="2134"/>
                <a:ext cx="646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3" name="Text Box 87"/>
              <p:cNvSpPr txBox="1"/>
              <p:nvPr/>
            </p:nvSpPr>
            <p:spPr>
              <a:xfrm>
                <a:off x="3479" y="2134"/>
                <a:ext cx="1295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(i+i)#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4" name="Text Box 88"/>
              <p:cNvSpPr txBox="1"/>
              <p:nvPr/>
            </p:nvSpPr>
            <p:spPr>
              <a:xfrm>
                <a:off x="4774" y="2134"/>
                <a:ext cx="554" cy="2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移进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87044" name="Object 113"/>
          <p:cNvGraphicFramePr>
            <a:graphicFrameLocks noChangeAspect="1"/>
          </p:cNvGraphicFramePr>
          <p:nvPr>
            <p:ph/>
          </p:nvPr>
        </p:nvGraphicFramePr>
        <p:xfrm>
          <a:off x="900113" y="93663"/>
          <a:ext cx="4967287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996055" imgH="5132705" progId="Word.Document.8">
                  <p:embed/>
                </p:oleObj>
              </mc:Choice>
              <mc:Fallback>
                <p:oleObj name="" r:id="rId1" imgW="3996055" imgH="5132705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93663"/>
                        <a:ext cx="4967287" cy="4283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grpSp>
        <p:nvGrpSpPr>
          <p:cNvPr id="88068" name="Group 4"/>
          <p:cNvGrpSpPr/>
          <p:nvPr/>
        </p:nvGrpSpPr>
        <p:grpSpPr>
          <a:xfrm>
            <a:off x="374650" y="192088"/>
            <a:ext cx="7010400" cy="1035050"/>
            <a:chOff x="384" y="624"/>
            <a:chExt cx="4416" cy="978"/>
          </a:xfrm>
        </p:grpSpPr>
        <p:sp>
          <p:nvSpPr>
            <p:cNvPr id="88167" name="Rectangle 5"/>
            <p:cNvSpPr/>
            <p:nvPr/>
          </p:nvSpPr>
          <p:spPr>
            <a:xfrm>
              <a:off x="4169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88168" name="Rectangle 6"/>
            <p:cNvSpPr/>
            <p:nvPr/>
          </p:nvSpPr>
          <p:spPr>
            <a:xfrm>
              <a:off x="3538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6</a:t>
              </a:r>
              <a:endParaRPr lang="en-US" altLang="zh-CN" sz="2000" dirty="0"/>
            </a:p>
          </p:txBody>
        </p:sp>
        <p:sp>
          <p:nvSpPr>
            <p:cNvPr id="88169" name="Rectangle 7"/>
            <p:cNvSpPr/>
            <p:nvPr/>
          </p:nvSpPr>
          <p:spPr>
            <a:xfrm>
              <a:off x="2907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88170" name="Rectangle 8"/>
            <p:cNvSpPr/>
            <p:nvPr/>
          </p:nvSpPr>
          <p:spPr>
            <a:xfrm>
              <a:off x="2277" y="1276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6</a:t>
              </a:r>
              <a:endParaRPr lang="en-US" altLang="zh-CN" sz="2000" dirty="0"/>
            </a:p>
          </p:txBody>
        </p:sp>
        <p:sp>
          <p:nvSpPr>
            <p:cNvPr id="88171" name="Rectangle 9"/>
            <p:cNvSpPr/>
            <p:nvPr/>
          </p:nvSpPr>
          <p:spPr>
            <a:xfrm>
              <a:off x="1646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4</a:t>
              </a:r>
              <a:endParaRPr lang="en-US" altLang="zh-CN" sz="2000" dirty="0"/>
            </a:p>
          </p:txBody>
        </p:sp>
        <p:sp>
          <p:nvSpPr>
            <p:cNvPr id="88172" name="Rectangle 10"/>
            <p:cNvSpPr/>
            <p:nvPr/>
          </p:nvSpPr>
          <p:spPr>
            <a:xfrm>
              <a:off x="1015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2</a:t>
              </a:r>
              <a:endParaRPr lang="en-US" altLang="zh-CN" sz="2000" dirty="0"/>
            </a:p>
          </p:txBody>
        </p:sp>
        <p:sp>
          <p:nvSpPr>
            <p:cNvPr id="88173" name="Rectangle 11"/>
            <p:cNvSpPr/>
            <p:nvPr/>
          </p:nvSpPr>
          <p:spPr>
            <a:xfrm>
              <a:off x="384" y="1276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 g</a:t>
              </a:r>
              <a:endParaRPr lang="en-US" altLang="zh-CN" sz="2000" dirty="0"/>
            </a:p>
          </p:txBody>
        </p:sp>
        <p:sp>
          <p:nvSpPr>
            <p:cNvPr id="88174" name="Rectangle 12"/>
            <p:cNvSpPr/>
            <p:nvPr/>
          </p:nvSpPr>
          <p:spPr>
            <a:xfrm>
              <a:off x="4169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88175" name="Rectangle 13"/>
            <p:cNvSpPr/>
            <p:nvPr/>
          </p:nvSpPr>
          <p:spPr>
            <a:xfrm>
              <a:off x="3538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5</a:t>
              </a:r>
              <a:endParaRPr lang="en-US" altLang="zh-CN" sz="2000" dirty="0"/>
            </a:p>
          </p:txBody>
        </p:sp>
        <p:sp>
          <p:nvSpPr>
            <p:cNvPr id="88176" name="Rectangle 14"/>
            <p:cNvSpPr/>
            <p:nvPr/>
          </p:nvSpPr>
          <p:spPr>
            <a:xfrm>
              <a:off x="2907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5</a:t>
              </a:r>
              <a:endParaRPr lang="en-US" altLang="zh-CN" sz="2000" dirty="0"/>
            </a:p>
          </p:txBody>
        </p:sp>
        <p:sp>
          <p:nvSpPr>
            <p:cNvPr id="88177" name="Rectangle 15"/>
            <p:cNvSpPr/>
            <p:nvPr/>
          </p:nvSpPr>
          <p:spPr>
            <a:xfrm>
              <a:off x="2277" y="950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88178" name="Rectangle 16"/>
            <p:cNvSpPr/>
            <p:nvPr/>
          </p:nvSpPr>
          <p:spPr>
            <a:xfrm>
              <a:off x="1646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5</a:t>
              </a:r>
              <a:endParaRPr lang="en-US" altLang="zh-CN" sz="2000" dirty="0"/>
            </a:p>
          </p:txBody>
        </p:sp>
        <p:sp>
          <p:nvSpPr>
            <p:cNvPr id="88179" name="Rectangle 17"/>
            <p:cNvSpPr/>
            <p:nvPr/>
          </p:nvSpPr>
          <p:spPr>
            <a:xfrm>
              <a:off x="1015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3</a:t>
              </a:r>
              <a:endParaRPr lang="en-US" altLang="zh-CN" sz="2000" dirty="0"/>
            </a:p>
          </p:txBody>
        </p:sp>
        <p:sp>
          <p:nvSpPr>
            <p:cNvPr id="88180" name="Rectangle 18"/>
            <p:cNvSpPr/>
            <p:nvPr/>
          </p:nvSpPr>
          <p:spPr>
            <a:xfrm>
              <a:off x="384" y="950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 f</a:t>
              </a:r>
              <a:endParaRPr lang="en-US" altLang="zh-CN" sz="2000" dirty="0"/>
            </a:p>
          </p:txBody>
        </p:sp>
        <p:sp>
          <p:nvSpPr>
            <p:cNvPr id="88181" name="Rectangle 19"/>
            <p:cNvSpPr/>
            <p:nvPr/>
          </p:nvSpPr>
          <p:spPr>
            <a:xfrm>
              <a:off x="4169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#</a:t>
              </a:r>
              <a:endParaRPr lang="en-US" altLang="zh-CN" sz="2000" dirty="0"/>
            </a:p>
          </p:txBody>
        </p:sp>
        <p:sp>
          <p:nvSpPr>
            <p:cNvPr id="88182" name="Rectangle 20"/>
            <p:cNvSpPr/>
            <p:nvPr/>
          </p:nvSpPr>
          <p:spPr>
            <a:xfrm>
              <a:off x="3538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i</a:t>
              </a:r>
              <a:endParaRPr lang="en-US" altLang="zh-CN" sz="2000" dirty="0"/>
            </a:p>
          </p:txBody>
        </p:sp>
        <p:sp>
          <p:nvSpPr>
            <p:cNvPr id="88183" name="Rectangle 21"/>
            <p:cNvSpPr/>
            <p:nvPr/>
          </p:nvSpPr>
          <p:spPr>
            <a:xfrm>
              <a:off x="2907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)</a:t>
              </a:r>
              <a:endParaRPr lang="en-US" altLang="zh-CN" sz="2000" dirty="0"/>
            </a:p>
          </p:txBody>
        </p:sp>
        <p:sp>
          <p:nvSpPr>
            <p:cNvPr id="88184" name="Rectangle 22"/>
            <p:cNvSpPr/>
            <p:nvPr/>
          </p:nvSpPr>
          <p:spPr>
            <a:xfrm>
              <a:off x="2277" y="624"/>
              <a:ext cx="63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(</a:t>
              </a:r>
              <a:endParaRPr lang="en-US" altLang="zh-CN" sz="2000" dirty="0"/>
            </a:p>
          </p:txBody>
        </p:sp>
        <p:sp>
          <p:nvSpPr>
            <p:cNvPr id="88185" name="Rectangle 23"/>
            <p:cNvSpPr/>
            <p:nvPr/>
          </p:nvSpPr>
          <p:spPr>
            <a:xfrm>
              <a:off x="1646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*</a:t>
              </a:r>
              <a:endParaRPr lang="en-US" altLang="zh-CN" sz="2000" dirty="0"/>
            </a:p>
          </p:txBody>
        </p:sp>
        <p:sp>
          <p:nvSpPr>
            <p:cNvPr id="88186" name="Rectangle 24"/>
            <p:cNvSpPr/>
            <p:nvPr/>
          </p:nvSpPr>
          <p:spPr>
            <a:xfrm>
              <a:off x="1015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dirty="0"/>
                <a:t>+</a:t>
              </a:r>
              <a:endParaRPr lang="en-US" altLang="zh-CN" sz="2000" dirty="0"/>
            </a:p>
          </p:txBody>
        </p:sp>
        <p:sp>
          <p:nvSpPr>
            <p:cNvPr id="88187" name="Rectangle 25"/>
            <p:cNvSpPr/>
            <p:nvPr/>
          </p:nvSpPr>
          <p:spPr>
            <a:xfrm>
              <a:off x="384" y="624"/>
              <a:ext cx="63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sz="2000" dirty="0"/>
            </a:p>
          </p:txBody>
        </p:sp>
        <p:sp>
          <p:nvSpPr>
            <p:cNvPr id="88188" name="Line 26"/>
            <p:cNvSpPr/>
            <p:nvPr/>
          </p:nvSpPr>
          <p:spPr>
            <a:xfrm>
              <a:off x="384" y="624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89" name="Line 27"/>
            <p:cNvSpPr/>
            <p:nvPr/>
          </p:nvSpPr>
          <p:spPr>
            <a:xfrm>
              <a:off x="384" y="950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0" name="Line 28"/>
            <p:cNvSpPr/>
            <p:nvPr/>
          </p:nvSpPr>
          <p:spPr>
            <a:xfrm>
              <a:off x="384" y="1276"/>
              <a:ext cx="44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1" name="Line 29"/>
            <p:cNvSpPr/>
            <p:nvPr/>
          </p:nvSpPr>
          <p:spPr>
            <a:xfrm>
              <a:off x="384" y="1602"/>
              <a:ext cx="441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2" name="Line 30"/>
            <p:cNvSpPr/>
            <p:nvPr/>
          </p:nvSpPr>
          <p:spPr>
            <a:xfrm>
              <a:off x="384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3" name="Line 31"/>
            <p:cNvSpPr/>
            <p:nvPr/>
          </p:nvSpPr>
          <p:spPr>
            <a:xfrm>
              <a:off x="1015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4" name="Line 32"/>
            <p:cNvSpPr/>
            <p:nvPr/>
          </p:nvSpPr>
          <p:spPr>
            <a:xfrm>
              <a:off x="1646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5" name="Line 33"/>
            <p:cNvSpPr/>
            <p:nvPr/>
          </p:nvSpPr>
          <p:spPr>
            <a:xfrm>
              <a:off x="227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6" name="Line 34"/>
            <p:cNvSpPr/>
            <p:nvPr/>
          </p:nvSpPr>
          <p:spPr>
            <a:xfrm>
              <a:off x="2907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7" name="Line 35"/>
            <p:cNvSpPr/>
            <p:nvPr/>
          </p:nvSpPr>
          <p:spPr>
            <a:xfrm>
              <a:off x="3538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8" name="Line 36"/>
            <p:cNvSpPr/>
            <p:nvPr/>
          </p:nvSpPr>
          <p:spPr>
            <a:xfrm>
              <a:off x="4169" y="624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199" name="Line 37"/>
            <p:cNvSpPr/>
            <p:nvPr/>
          </p:nvSpPr>
          <p:spPr>
            <a:xfrm>
              <a:off x="4800" y="624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39"/>
          <p:cNvGrpSpPr/>
          <p:nvPr/>
        </p:nvGrpSpPr>
        <p:grpSpPr>
          <a:xfrm>
            <a:off x="415925" y="2082800"/>
            <a:ext cx="7848600" cy="406400"/>
            <a:chOff x="384" y="987"/>
            <a:chExt cx="4944" cy="260"/>
          </a:xfrm>
        </p:grpSpPr>
        <p:sp>
          <p:nvSpPr>
            <p:cNvPr id="88161" name="Text Box 40"/>
            <p:cNvSpPr txBox="1"/>
            <p:nvPr/>
          </p:nvSpPr>
          <p:spPr>
            <a:xfrm>
              <a:off x="384" y="987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62" name="Text Box 41"/>
            <p:cNvSpPr txBox="1"/>
            <p:nvPr/>
          </p:nvSpPr>
          <p:spPr>
            <a:xfrm>
              <a:off x="893" y="987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#i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63" name="Text Box 42"/>
            <p:cNvSpPr txBox="1"/>
            <p:nvPr/>
          </p:nvSpPr>
          <p:spPr>
            <a:xfrm>
              <a:off x="2001" y="987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►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8164" name="Text Box 43"/>
            <p:cNvSpPr txBox="1"/>
            <p:nvPr/>
          </p:nvSpPr>
          <p:spPr>
            <a:xfrm>
              <a:off x="2833" y="987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+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65" name="Text Box 44"/>
            <p:cNvSpPr txBox="1"/>
            <p:nvPr/>
          </p:nvSpPr>
          <p:spPr>
            <a:xfrm>
              <a:off x="3479" y="987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i*i(i+i</a:t>
              </a:r>
              <a:r>
                <a:rPr lang="en-US" altLang="zh-CN" sz="1800" b="1" dirty="0"/>
                <a:t>)#</a:t>
              </a:r>
              <a:endParaRPr lang="en-US" altLang="zh-CN" sz="1800" b="1" dirty="0"/>
            </a:p>
          </p:txBody>
        </p:sp>
        <p:sp>
          <p:nvSpPr>
            <p:cNvPr id="88166" name="Text Box 45"/>
            <p:cNvSpPr txBox="1"/>
            <p:nvPr/>
          </p:nvSpPr>
          <p:spPr>
            <a:xfrm>
              <a:off x="4774" y="987"/>
              <a:ext cx="554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归约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46"/>
          <p:cNvGrpSpPr/>
          <p:nvPr/>
        </p:nvGrpSpPr>
        <p:grpSpPr>
          <a:xfrm>
            <a:off x="415925" y="2441575"/>
            <a:ext cx="7848600" cy="406400"/>
            <a:chOff x="384" y="1217"/>
            <a:chExt cx="4944" cy="260"/>
          </a:xfrm>
        </p:grpSpPr>
        <p:sp>
          <p:nvSpPr>
            <p:cNvPr id="88155" name="Text Box 47"/>
            <p:cNvSpPr txBox="1"/>
            <p:nvPr/>
          </p:nvSpPr>
          <p:spPr>
            <a:xfrm>
              <a:off x="384" y="1217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56" name="Text Box 48"/>
            <p:cNvSpPr txBox="1"/>
            <p:nvPr/>
          </p:nvSpPr>
          <p:spPr>
            <a:xfrm>
              <a:off x="893" y="1217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</a:t>
              </a:r>
              <a:endPara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57" name="Text Box 49"/>
            <p:cNvSpPr txBox="1"/>
            <p:nvPr/>
          </p:nvSpPr>
          <p:spPr>
            <a:xfrm>
              <a:off x="2001" y="1217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◄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8158" name="Text Box 50"/>
            <p:cNvSpPr txBox="1"/>
            <p:nvPr/>
          </p:nvSpPr>
          <p:spPr>
            <a:xfrm>
              <a:off x="2833" y="1217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+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59" name="Text Box 51"/>
            <p:cNvSpPr txBox="1"/>
            <p:nvPr/>
          </p:nvSpPr>
          <p:spPr>
            <a:xfrm>
              <a:off x="3479" y="1217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i*i(i+i</a:t>
              </a:r>
              <a:r>
                <a:rPr lang="en-US" altLang="zh-CN" sz="1800" b="1" dirty="0"/>
                <a:t>)#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60" name="Text Box 52"/>
            <p:cNvSpPr txBox="1"/>
            <p:nvPr/>
          </p:nvSpPr>
          <p:spPr>
            <a:xfrm>
              <a:off x="4774" y="1217"/>
              <a:ext cx="554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移进</a:t>
              </a:r>
              <a:endParaRPr lang="zh-CN" altLang="en-US" sz="1800" b="1" dirty="0"/>
            </a:p>
          </p:txBody>
        </p:sp>
      </p:grpSp>
      <p:grpSp>
        <p:nvGrpSpPr>
          <p:cNvPr id="5" name="Group 53"/>
          <p:cNvGrpSpPr/>
          <p:nvPr/>
        </p:nvGrpSpPr>
        <p:grpSpPr>
          <a:xfrm>
            <a:off x="415925" y="2800350"/>
            <a:ext cx="7848600" cy="407988"/>
            <a:chOff x="384" y="1446"/>
            <a:chExt cx="4944" cy="261"/>
          </a:xfrm>
        </p:grpSpPr>
        <p:sp>
          <p:nvSpPr>
            <p:cNvPr id="88148" name="Text Box 54"/>
            <p:cNvSpPr txBox="1"/>
            <p:nvPr/>
          </p:nvSpPr>
          <p:spPr>
            <a:xfrm>
              <a:off x="384" y="1446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8149" name="Group 55"/>
            <p:cNvGrpSpPr/>
            <p:nvPr/>
          </p:nvGrpSpPr>
          <p:grpSpPr>
            <a:xfrm>
              <a:off x="893" y="1446"/>
              <a:ext cx="4435" cy="261"/>
              <a:chOff x="702" y="1822"/>
              <a:chExt cx="4866" cy="340"/>
            </a:xfrm>
          </p:grpSpPr>
          <p:sp>
            <p:nvSpPr>
              <p:cNvPr id="88150" name="Text Box 56"/>
              <p:cNvSpPr txBox="1"/>
              <p:nvPr/>
            </p:nvSpPr>
            <p:spPr>
              <a:xfrm>
                <a:off x="702" y="1822"/>
                <a:ext cx="1216" cy="3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#N+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151" name="Text Box 57"/>
              <p:cNvSpPr txBox="1"/>
              <p:nvPr/>
            </p:nvSpPr>
            <p:spPr>
              <a:xfrm>
                <a:off x="1918" y="1822"/>
                <a:ext cx="913" cy="3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◄</a:t>
                </a:r>
                <a:endPara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8152" name="Text Box 58"/>
              <p:cNvSpPr txBox="1"/>
              <p:nvPr/>
            </p:nvSpPr>
            <p:spPr>
              <a:xfrm>
                <a:off x="2831" y="1822"/>
                <a:ext cx="711" cy="3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i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153" name="Text Box 59"/>
              <p:cNvSpPr txBox="1"/>
              <p:nvPr/>
            </p:nvSpPr>
            <p:spPr>
              <a:xfrm>
                <a:off x="3542" y="1822"/>
                <a:ext cx="1418" cy="33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*i(i+i</a:t>
                </a:r>
                <a:r>
                  <a:rPr lang="en-US" altLang="zh-CN" sz="1800" b="1" dirty="0"/>
                  <a:t>)#</a:t>
                </a:r>
                <a:endParaRPr lang="en-US" altLang="zh-CN" sz="1800" b="1" dirty="0"/>
              </a:p>
            </p:txBody>
          </p:sp>
          <p:sp>
            <p:nvSpPr>
              <p:cNvPr id="88154" name="Text Box 60"/>
              <p:cNvSpPr txBox="1"/>
              <p:nvPr/>
            </p:nvSpPr>
            <p:spPr>
              <a:xfrm>
                <a:off x="4960" y="1822"/>
                <a:ext cx="608" cy="34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移进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Group 61"/>
          <p:cNvGrpSpPr/>
          <p:nvPr/>
        </p:nvGrpSpPr>
        <p:grpSpPr>
          <a:xfrm>
            <a:off x="415925" y="3159125"/>
            <a:ext cx="7848600" cy="406400"/>
            <a:chOff x="384" y="1676"/>
            <a:chExt cx="4944" cy="260"/>
          </a:xfrm>
        </p:grpSpPr>
        <p:sp>
          <p:nvSpPr>
            <p:cNvPr id="88142" name="Text Box 62"/>
            <p:cNvSpPr txBox="1"/>
            <p:nvPr/>
          </p:nvSpPr>
          <p:spPr>
            <a:xfrm>
              <a:off x="384" y="1676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43" name="Text Box 63"/>
            <p:cNvSpPr txBox="1"/>
            <p:nvPr/>
          </p:nvSpPr>
          <p:spPr>
            <a:xfrm>
              <a:off x="893" y="1676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#N+i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44" name="Text Box 64"/>
            <p:cNvSpPr txBox="1"/>
            <p:nvPr/>
          </p:nvSpPr>
          <p:spPr>
            <a:xfrm>
              <a:off x="2001" y="1676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►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8145" name="Text Box 65"/>
            <p:cNvSpPr txBox="1"/>
            <p:nvPr/>
          </p:nvSpPr>
          <p:spPr>
            <a:xfrm>
              <a:off x="2833" y="1676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46" name="Text Box 66"/>
            <p:cNvSpPr txBox="1"/>
            <p:nvPr/>
          </p:nvSpPr>
          <p:spPr>
            <a:xfrm>
              <a:off x="3479" y="1676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i(i+i)#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47" name="Text Box 67"/>
            <p:cNvSpPr txBox="1"/>
            <p:nvPr/>
          </p:nvSpPr>
          <p:spPr>
            <a:xfrm>
              <a:off x="4774" y="1676"/>
              <a:ext cx="554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归约</a:t>
              </a:r>
              <a:endParaRPr lang="zh-CN" altLang="en-US" sz="1800" b="1" dirty="0"/>
            </a:p>
          </p:txBody>
        </p:sp>
      </p:grpSp>
      <p:grpSp>
        <p:nvGrpSpPr>
          <p:cNvPr id="8" name="Group 68"/>
          <p:cNvGrpSpPr/>
          <p:nvPr/>
        </p:nvGrpSpPr>
        <p:grpSpPr>
          <a:xfrm>
            <a:off x="415925" y="3516313"/>
            <a:ext cx="7848600" cy="406400"/>
            <a:chOff x="384" y="1905"/>
            <a:chExt cx="4944" cy="260"/>
          </a:xfrm>
        </p:grpSpPr>
        <p:sp>
          <p:nvSpPr>
            <p:cNvPr id="88136" name="Text Box 69"/>
            <p:cNvSpPr txBox="1"/>
            <p:nvPr/>
          </p:nvSpPr>
          <p:spPr>
            <a:xfrm>
              <a:off x="384" y="1905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37" name="Text Box 70"/>
            <p:cNvSpPr txBox="1"/>
            <p:nvPr/>
          </p:nvSpPr>
          <p:spPr>
            <a:xfrm>
              <a:off x="893" y="1905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#N+N</a:t>
              </a:r>
              <a:endPara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38" name="Text Box 71"/>
            <p:cNvSpPr txBox="1"/>
            <p:nvPr/>
          </p:nvSpPr>
          <p:spPr>
            <a:xfrm>
              <a:off x="2001" y="1905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◄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8139" name="Text Box 72"/>
            <p:cNvSpPr txBox="1"/>
            <p:nvPr/>
          </p:nvSpPr>
          <p:spPr>
            <a:xfrm>
              <a:off x="2833" y="1905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*</a:t>
              </a:r>
              <a:endParaRPr lang="en-US" altLang="zh-CN" sz="2000" b="1" dirty="0"/>
            </a:p>
          </p:txBody>
        </p:sp>
        <p:sp>
          <p:nvSpPr>
            <p:cNvPr id="88140" name="Text Box 73"/>
            <p:cNvSpPr txBox="1"/>
            <p:nvPr/>
          </p:nvSpPr>
          <p:spPr>
            <a:xfrm>
              <a:off x="3479" y="1905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i(i+i</a:t>
              </a:r>
              <a:r>
                <a:rPr lang="en-US" altLang="zh-CN" sz="1800" b="1" dirty="0"/>
                <a:t>)#</a:t>
              </a:r>
              <a:endParaRPr lang="en-US" altLang="zh-CN" sz="1800" b="1" dirty="0"/>
            </a:p>
          </p:txBody>
        </p:sp>
        <p:sp>
          <p:nvSpPr>
            <p:cNvPr id="88141" name="Text Box 74"/>
            <p:cNvSpPr txBox="1"/>
            <p:nvPr/>
          </p:nvSpPr>
          <p:spPr>
            <a:xfrm>
              <a:off x="4774" y="1905"/>
              <a:ext cx="554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移进</a:t>
              </a:r>
              <a:endParaRPr lang="zh-CN" altLang="en-US" sz="1800" b="1" dirty="0"/>
            </a:p>
          </p:txBody>
        </p:sp>
      </p:grpSp>
      <p:grpSp>
        <p:nvGrpSpPr>
          <p:cNvPr id="9" name="Group 75"/>
          <p:cNvGrpSpPr/>
          <p:nvPr/>
        </p:nvGrpSpPr>
        <p:grpSpPr>
          <a:xfrm>
            <a:off x="415925" y="4264025"/>
            <a:ext cx="7848600" cy="406400"/>
            <a:chOff x="384" y="2364"/>
            <a:chExt cx="4944" cy="260"/>
          </a:xfrm>
        </p:grpSpPr>
        <p:sp>
          <p:nvSpPr>
            <p:cNvPr id="88130" name="Text Box 76"/>
            <p:cNvSpPr txBox="1"/>
            <p:nvPr/>
          </p:nvSpPr>
          <p:spPr>
            <a:xfrm>
              <a:off x="384" y="2364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8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31" name="Text Box 77"/>
            <p:cNvSpPr txBox="1"/>
            <p:nvPr/>
          </p:nvSpPr>
          <p:spPr>
            <a:xfrm>
              <a:off x="893" y="2364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#N+N*i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32" name="Text Box 78"/>
            <p:cNvSpPr txBox="1"/>
            <p:nvPr/>
          </p:nvSpPr>
          <p:spPr>
            <a:xfrm>
              <a:off x="2001" y="2364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◄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8133" name="Text Box 79"/>
            <p:cNvSpPr txBox="1"/>
            <p:nvPr/>
          </p:nvSpPr>
          <p:spPr>
            <a:xfrm>
              <a:off x="2833" y="2364"/>
              <a:ext cx="646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(</a:t>
              </a:r>
              <a:endParaRPr lang="en-US" altLang="zh-CN" sz="1800" b="1" dirty="0"/>
            </a:p>
          </p:txBody>
        </p:sp>
        <p:sp>
          <p:nvSpPr>
            <p:cNvPr id="88134" name="Text Box 80"/>
            <p:cNvSpPr txBox="1"/>
            <p:nvPr/>
          </p:nvSpPr>
          <p:spPr>
            <a:xfrm>
              <a:off x="3479" y="2364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i+i)#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35" name="Text Box 81"/>
            <p:cNvSpPr txBox="1"/>
            <p:nvPr/>
          </p:nvSpPr>
          <p:spPr>
            <a:xfrm>
              <a:off x="4774" y="2364"/>
              <a:ext cx="554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移进</a:t>
              </a:r>
              <a:endParaRPr lang="zh-CN" altLang="en-US" sz="1800" b="1" dirty="0"/>
            </a:p>
          </p:txBody>
        </p:sp>
      </p:grpSp>
      <p:grpSp>
        <p:nvGrpSpPr>
          <p:cNvPr id="10" name="Group 82"/>
          <p:cNvGrpSpPr/>
          <p:nvPr/>
        </p:nvGrpSpPr>
        <p:grpSpPr>
          <a:xfrm>
            <a:off x="415925" y="1730375"/>
            <a:ext cx="7848600" cy="406400"/>
            <a:chOff x="384" y="757"/>
            <a:chExt cx="4944" cy="265"/>
          </a:xfrm>
        </p:grpSpPr>
        <p:sp>
          <p:nvSpPr>
            <p:cNvPr id="88124" name="Text Box 83"/>
            <p:cNvSpPr txBox="1"/>
            <p:nvPr/>
          </p:nvSpPr>
          <p:spPr>
            <a:xfrm>
              <a:off x="384" y="757"/>
              <a:ext cx="509" cy="2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25" name="Text Box 84"/>
            <p:cNvSpPr txBox="1"/>
            <p:nvPr/>
          </p:nvSpPr>
          <p:spPr>
            <a:xfrm>
              <a:off x="893" y="757"/>
              <a:ext cx="1108" cy="2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26" name="Text Box 85"/>
            <p:cNvSpPr txBox="1"/>
            <p:nvPr/>
          </p:nvSpPr>
          <p:spPr>
            <a:xfrm>
              <a:off x="2001" y="757"/>
              <a:ext cx="832" cy="2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◄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8127" name="Text Box 86"/>
            <p:cNvSpPr txBox="1"/>
            <p:nvPr/>
          </p:nvSpPr>
          <p:spPr>
            <a:xfrm>
              <a:off x="2833" y="757"/>
              <a:ext cx="646" cy="2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28" name="Text Box 87"/>
            <p:cNvSpPr txBox="1"/>
            <p:nvPr/>
          </p:nvSpPr>
          <p:spPr>
            <a:xfrm>
              <a:off x="3479" y="757"/>
              <a:ext cx="1295" cy="2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i+i*i(i+i)#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29" name="Text Box 88"/>
            <p:cNvSpPr txBox="1"/>
            <p:nvPr/>
          </p:nvSpPr>
          <p:spPr>
            <a:xfrm>
              <a:off x="4774" y="757"/>
              <a:ext cx="554" cy="2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移进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8076" name="Text Box 89"/>
          <p:cNvSpPr txBox="1"/>
          <p:nvPr/>
        </p:nvSpPr>
        <p:spPr>
          <a:xfrm>
            <a:off x="415925" y="1365250"/>
            <a:ext cx="808038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步骤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88077" name="Text Box 90"/>
          <p:cNvSpPr txBox="1"/>
          <p:nvPr/>
        </p:nvSpPr>
        <p:spPr>
          <a:xfrm>
            <a:off x="1223963" y="1365250"/>
            <a:ext cx="175895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栈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88078" name="Text Box 91"/>
          <p:cNvSpPr txBox="1"/>
          <p:nvPr/>
        </p:nvSpPr>
        <p:spPr>
          <a:xfrm>
            <a:off x="2982913" y="1365250"/>
            <a:ext cx="13208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优先关系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88079" name="Text Box 92"/>
          <p:cNvSpPr txBox="1"/>
          <p:nvPr/>
        </p:nvSpPr>
        <p:spPr>
          <a:xfrm>
            <a:off x="4303713" y="1365250"/>
            <a:ext cx="102552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Next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88080" name="Text Box 93"/>
          <p:cNvSpPr txBox="1"/>
          <p:nvPr/>
        </p:nvSpPr>
        <p:spPr>
          <a:xfrm>
            <a:off x="5329238" y="1365250"/>
            <a:ext cx="2055812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余下部分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88081" name="Text Box 94"/>
          <p:cNvSpPr txBox="1"/>
          <p:nvPr/>
        </p:nvSpPr>
        <p:spPr>
          <a:xfrm>
            <a:off x="7385050" y="1365250"/>
            <a:ext cx="8794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动作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95"/>
          <p:cNvGrpSpPr/>
          <p:nvPr/>
        </p:nvGrpSpPr>
        <p:grpSpPr>
          <a:xfrm>
            <a:off x="415925" y="3887788"/>
            <a:ext cx="7848600" cy="406400"/>
            <a:chOff x="384" y="2134"/>
            <a:chExt cx="4944" cy="260"/>
          </a:xfrm>
        </p:grpSpPr>
        <p:sp>
          <p:nvSpPr>
            <p:cNvPr id="88118" name="Text Box 96"/>
            <p:cNvSpPr txBox="1"/>
            <p:nvPr/>
          </p:nvSpPr>
          <p:spPr>
            <a:xfrm>
              <a:off x="384" y="2134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19" name="Text Box 97"/>
            <p:cNvSpPr txBox="1"/>
            <p:nvPr/>
          </p:nvSpPr>
          <p:spPr>
            <a:xfrm>
              <a:off x="893" y="2134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#N+N*</a:t>
              </a:r>
              <a:endPara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20" name="Text Box 98"/>
            <p:cNvSpPr txBox="1"/>
            <p:nvPr/>
          </p:nvSpPr>
          <p:spPr>
            <a:xfrm>
              <a:off x="2001" y="2134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◄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8121" name="Text Box 99"/>
            <p:cNvSpPr txBox="1"/>
            <p:nvPr/>
          </p:nvSpPr>
          <p:spPr>
            <a:xfrm>
              <a:off x="2833" y="2134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22" name="Text Box 100"/>
            <p:cNvSpPr txBox="1"/>
            <p:nvPr/>
          </p:nvSpPr>
          <p:spPr>
            <a:xfrm>
              <a:off x="3479" y="2134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(i+i)#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23" name="Text Box 101"/>
            <p:cNvSpPr txBox="1"/>
            <p:nvPr/>
          </p:nvSpPr>
          <p:spPr>
            <a:xfrm>
              <a:off x="4774" y="2134"/>
              <a:ext cx="554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移进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02"/>
          <p:cNvGrpSpPr/>
          <p:nvPr/>
        </p:nvGrpSpPr>
        <p:grpSpPr>
          <a:xfrm>
            <a:off x="415925" y="4640263"/>
            <a:ext cx="7848600" cy="406400"/>
            <a:chOff x="384" y="2134"/>
            <a:chExt cx="4944" cy="260"/>
          </a:xfrm>
        </p:grpSpPr>
        <p:sp>
          <p:nvSpPr>
            <p:cNvPr id="88112" name="Text Box 103"/>
            <p:cNvSpPr txBox="1"/>
            <p:nvPr/>
          </p:nvSpPr>
          <p:spPr>
            <a:xfrm>
              <a:off x="384" y="2134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9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13" name="Text Box 104"/>
            <p:cNvSpPr txBox="1"/>
            <p:nvPr/>
          </p:nvSpPr>
          <p:spPr>
            <a:xfrm>
              <a:off x="893" y="2134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#N+N* i(</a:t>
              </a:r>
              <a:endPara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14" name="Text Box 105"/>
            <p:cNvSpPr txBox="1"/>
            <p:nvPr/>
          </p:nvSpPr>
          <p:spPr>
            <a:xfrm>
              <a:off x="2001" y="2134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◄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8115" name="Text Box 106"/>
            <p:cNvSpPr txBox="1"/>
            <p:nvPr/>
          </p:nvSpPr>
          <p:spPr>
            <a:xfrm>
              <a:off x="2833" y="2134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16" name="Text Box 107"/>
            <p:cNvSpPr txBox="1"/>
            <p:nvPr/>
          </p:nvSpPr>
          <p:spPr>
            <a:xfrm>
              <a:off x="3479" y="2134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+i)#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17" name="Text Box 108"/>
            <p:cNvSpPr txBox="1"/>
            <p:nvPr/>
          </p:nvSpPr>
          <p:spPr>
            <a:xfrm>
              <a:off x="4774" y="2134"/>
              <a:ext cx="554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移进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09"/>
          <p:cNvGrpSpPr/>
          <p:nvPr/>
        </p:nvGrpSpPr>
        <p:grpSpPr>
          <a:xfrm>
            <a:off x="415925" y="5046663"/>
            <a:ext cx="7848600" cy="406400"/>
            <a:chOff x="384" y="2134"/>
            <a:chExt cx="4944" cy="260"/>
          </a:xfrm>
        </p:grpSpPr>
        <p:sp>
          <p:nvSpPr>
            <p:cNvPr id="88106" name="Text Box 110"/>
            <p:cNvSpPr txBox="1"/>
            <p:nvPr/>
          </p:nvSpPr>
          <p:spPr>
            <a:xfrm>
              <a:off x="384" y="2134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07" name="Text Box 111"/>
            <p:cNvSpPr txBox="1"/>
            <p:nvPr/>
          </p:nvSpPr>
          <p:spPr>
            <a:xfrm>
              <a:off x="893" y="2134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#N+N*i(i</a:t>
              </a:r>
              <a:endPara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08" name="Text Box 112"/>
            <p:cNvSpPr txBox="1"/>
            <p:nvPr/>
          </p:nvSpPr>
          <p:spPr>
            <a:xfrm>
              <a:off x="2001" y="2134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►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8109" name="Text Box 113"/>
            <p:cNvSpPr txBox="1"/>
            <p:nvPr/>
          </p:nvSpPr>
          <p:spPr>
            <a:xfrm>
              <a:off x="2833" y="2134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+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10" name="Text Box 114"/>
            <p:cNvSpPr txBox="1"/>
            <p:nvPr/>
          </p:nvSpPr>
          <p:spPr>
            <a:xfrm>
              <a:off x="3479" y="2134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i)#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11" name="Text Box 115"/>
            <p:cNvSpPr txBox="1"/>
            <p:nvPr/>
          </p:nvSpPr>
          <p:spPr>
            <a:xfrm>
              <a:off x="4774" y="2134"/>
              <a:ext cx="554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归约</a:t>
              </a:r>
              <a:endParaRPr lang="zh-CN" altLang="en-US" sz="1800" b="1" dirty="0"/>
            </a:p>
          </p:txBody>
        </p:sp>
      </p:grpSp>
      <p:grpSp>
        <p:nvGrpSpPr>
          <p:cNvPr id="14" name="Group 116"/>
          <p:cNvGrpSpPr/>
          <p:nvPr/>
        </p:nvGrpSpPr>
        <p:grpSpPr>
          <a:xfrm>
            <a:off x="415925" y="5465763"/>
            <a:ext cx="7848600" cy="406400"/>
            <a:chOff x="384" y="2134"/>
            <a:chExt cx="4944" cy="260"/>
          </a:xfrm>
        </p:grpSpPr>
        <p:sp>
          <p:nvSpPr>
            <p:cNvPr id="88100" name="Text Box 117"/>
            <p:cNvSpPr txBox="1"/>
            <p:nvPr/>
          </p:nvSpPr>
          <p:spPr>
            <a:xfrm>
              <a:off x="384" y="2134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01" name="Text Box 118"/>
            <p:cNvSpPr txBox="1"/>
            <p:nvPr/>
          </p:nvSpPr>
          <p:spPr>
            <a:xfrm>
              <a:off x="893" y="2134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#N+N*i(N+</a:t>
              </a:r>
              <a:endPara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02" name="Text Box 119"/>
            <p:cNvSpPr txBox="1"/>
            <p:nvPr/>
          </p:nvSpPr>
          <p:spPr>
            <a:xfrm>
              <a:off x="2001" y="2134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◄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8103" name="Text Box 120"/>
            <p:cNvSpPr txBox="1"/>
            <p:nvPr/>
          </p:nvSpPr>
          <p:spPr>
            <a:xfrm>
              <a:off x="2833" y="2134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+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04" name="Text Box 121"/>
            <p:cNvSpPr txBox="1"/>
            <p:nvPr/>
          </p:nvSpPr>
          <p:spPr>
            <a:xfrm>
              <a:off x="3479" y="2134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i)#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105" name="Text Box 122"/>
            <p:cNvSpPr txBox="1"/>
            <p:nvPr/>
          </p:nvSpPr>
          <p:spPr>
            <a:xfrm>
              <a:off x="4774" y="2134"/>
              <a:ext cx="554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移进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123"/>
          <p:cNvGrpSpPr/>
          <p:nvPr/>
        </p:nvGrpSpPr>
        <p:grpSpPr>
          <a:xfrm>
            <a:off x="415925" y="5872163"/>
            <a:ext cx="7848600" cy="406400"/>
            <a:chOff x="384" y="2134"/>
            <a:chExt cx="4944" cy="260"/>
          </a:xfrm>
        </p:grpSpPr>
        <p:sp>
          <p:nvSpPr>
            <p:cNvPr id="88094" name="Text Box 124"/>
            <p:cNvSpPr txBox="1"/>
            <p:nvPr/>
          </p:nvSpPr>
          <p:spPr>
            <a:xfrm>
              <a:off x="384" y="2134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095" name="Text Box 125"/>
            <p:cNvSpPr txBox="1"/>
            <p:nvPr/>
          </p:nvSpPr>
          <p:spPr>
            <a:xfrm>
              <a:off x="893" y="2134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#N+N*i(N+i</a:t>
              </a:r>
              <a:endPara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96" name="Text Box 126"/>
            <p:cNvSpPr txBox="1"/>
            <p:nvPr/>
          </p:nvSpPr>
          <p:spPr>
            <a:xfrm>
              <a:off x="2001" y="2134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◄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8097" name="Text Box 127"/>
            <p:cNvSpPr txBox="1"/>
            <p:nvPr/>
          </p:nvSpPr>
          <p:spPr>
            <a:xfrm>
              <a:off x="2833" y="2134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098" name="Text Box 128"/>
            <p:cNvSpPr txBox="1"/>
            <p:nvPr/>
          </p:nvSpPr>
          <p:spPr>
            <a:xfrm>
              <a:off x="3479" y="2134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i)#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099" name="Text Box 129"/>
            <p:cNvSpPr txBox="1"/>
            <p:nvPr/>
          </p:nvSpPr>
          <p:spPr>
            <a:xfrm>
              <a:off x="4774" y="2134"/>
              <a:ext cx="554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移进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130"/>
          <p:cNvGrpSpPr/>
          <p:nvPr/>
        </p:nvGrpSpPr>
        <p:grpSpPr>
          <a:xfrm>
            <a:off x="415925" y="6291263"/>
            <a:ext cx="7848600" cy="406400"/>
            <a:chOff x="384" y="2134"/>
            <a:chExt cx="4944" cy="260"/>
          </a:xfrm>
        </p:grpSpPr>
        <p:sp>
          <p:nvSpPr>
            <p:cNvPr id="88088" name="Text Box 131"/>
            <p:cNvSpPr txBox="1"/>
            <p:nvPr/>
          </p:nvSpPr>
          <p:spPr>
            <a:xfrm>
              <a:off x="384" y="2134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089" name="Text Box 132"/>
            <p:cNvSpPr txBox="1"/>
            <p:nvPr/>
          </p:nvSpPr>
          <p:spPr>
            <a:xfrm>
              <a:off x="893" y="2134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#N+N*i(N+N</a:t>
              </a:r>
              <a:endPara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90" name="Text Box 133"/>
            <p:cNvSpPr txBox="1"/>
            <p:nvPr/>
          </p:nvSpPr>
          <p:spPr>
            <a:xfrm>
              <a:off x="2001" y="2134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►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8091" name="Text Box 134"/>
            <p:cNvSpPr txBox="1"/>
            <p:nvPr/>
          </p:nvSpPr>
          <p:spPr>
            <a:xfrm>
              <a:off x="2833" y="2134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092" name="Text Box 135"/>
            <p:cNvSpPr txBox="1"/>
            <p:nvPr/>
          </p:nvSpPr>
          <p:spPr>
            <a:xfrm>
              <a:off x="3479" y="2134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)#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093" name="Text Box 136"/>
            <p:cNvSpPr txBox="1"/>
            <p:nvPr/>
          </p:nvSpPr>
          <p:spPr>
            <a:xfrm>
              <a:off x="4774" y="2134"/>
              <a:ext cx="554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归约</a:t>
              </a:r>
              <a:endParaRPr lang="zh-CN" altLang="en-US" sz="1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grpSp>
        <p:nvGrpSpPr>
          <p:cNvPr id="2" name="Group 4"/>
          <p:cNvGrpSpPr/>
          <p:nvPr/>
        </p:nvGrpSpPr>
        <p:grpSpPr>
          <a:xfrm>
            <a:off x="379413" y="1600200"/>
            <a:ext cx="7848600" cy="406400"/>
            <a:chOff x="384" y="2134"/>
            <a:chExt cx="4944" cy="260"/>
          </a:xfrm>
        </p:grpSpPr>
        <p:sp>
          <p:nvSpPr>
            <p:cNvPr id="89107" name="Text Box 5"/>
            <p:cNvSpPr txBox="1"/>
            <p:nvPr/>
          </p:nvSpPr>
          <p:spPr>
            <a:xfrm>
              <a:off x="384" y="2134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108" name="Text Box 6"/>
            <p:cNvSpPr txBox="1"/>
            <p:nvPr/>
          </p:nvSpPr>
          <p:spPr>
            <a:xfrm>
              <a:off x="893" y="2134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#N+N*i(N)</a:t>
              </a:r>
              <a:endPara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09" name="Text Box 7"/>
            <p:cNvSpPr txBox="1"/>
            <p:nvPr/>
          </p:nvSpPr>
          <p:spPr>
            <a:xfrm>
              <a:off x="2001" y="2134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=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9110" name="Text Box 8"/>
            <p:cNvSpPr txBox="1"/>
            <p:nvPr/>
          </p:nvSpPr>
          <p:spPr>
            <a:xfrm>
              <a:off x="2833" y="2134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111" name="Text Box 9"/>
            <p:cNvSpPr txBox="1"/>
            <p:nvPr/>
          </p:nvSpPr>
          <p:spPr>
            <a:xfrm>
              <a:off x="3479" y="2134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)#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112" name="Text Box 10"/>
            <p:cNvSpPr txBox="1"/>
            <p:nvPr/>
          </p:nvSpPr>
          <p:spPr>
            <a:xfrm>
              <a:off x="4774" y="2134"/>
              <a:ext cx="554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移进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79413" y="2019300"/>
            <a:ext cx="7848600" cy="406400"/>
            <a:chOff x="384" y="2134"/>
            <a:chExt cx="4944" cy="260"/>
          </a:xfrm>
        </p:grpSpPr>
        <p:sp>
          <p:nvSpPr>
            <p:cNvPr id="89101" name="Text Box 13"/>
            <p:cNvSpPr txBox="1"/>
            <p:nvPr/>
          </p:nvSpPr>
          <p:spPr>
            <a:xfrm>
              <a:off x="384" y="2134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102" name="Text Box 14"/>
            <p:cNvSpPr txBox="1"/>
            <p:nvPr/>
          </p:nvSpPr>
          <p:spPr>
            <a:xfrm>
              <a:off x="893" y="2134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#N+N*iN</a:t>
              </a:r>
              <a:endPara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03" name="Text Box 15"/>
            <p:cNvSpPr txBox="1"/>
            <p:nvPr/>
          </p:nvSpPr>
          <p:spPr>
            <a:xfrm>
              <a:off x="2001" y="2134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►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9104" name="Text Box 16"/>
            <p:cNvSpPr txBox="1"/>
            <p:nvPr/>
          </p:nvSpPr>
          <p:spPr>
            <a:xfrm>
              <a:off x="2833" y="2134"/>
              <a:ext cx="646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105" name="Text Box 17"/>
            <p:cNvSpPr txBox="1"/>
            <p:nvPr/>
          </p:nvSpPr>
          <p:spPr>
            <a:xfrm>
              <a:off x="3479" y="2134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106" name="Text Box 18"/>
            <p:cNvSpPr txBox="1"/>
            <p:nvPr/>
          </p:nvSpPr>
          <p:spPr>
            <a:xfrm>
              <a:off x="4774" y="2134"/>
              <a:ext cx="554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归约</a:t>
              </a:r>
              <a:endParaRPr lang="zh-CN" altLang="en-US" sz="1800" b="1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79413" y="2425700"/>
            <a:ext cx="7848600" cy="406400"/>
            <a:chOff x="384" y="2134"/>
            <a:chExt cx="4944" cy="260"/>
          </a:xfrm>
        </p:grpSpPr>
        <p:sp>
          <p:nvSpPr>
            <p:cNvPr id="89095" name="Text Box 20"/>
            <p:cNvSpPr txBox="1"/>
            <p:nvPr/>
          </p:nvSpPr>
          <p:spPr>
            <a:xfrm>
              <a:off x="384" y="2134"/>
              <a:ext cx="509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6" name="Text Box 21"/>
            <p:cNvSpPr txBox="1"/>
            <p:nvPr/>
          </p:nvSpPr>
          <p:spPr>
            <a:xfrm>
              <a:off x="893" y="2134"/>
              <a:ext cx="1108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#N+N*NN</a:t>
              </a:r>
              <a:endPara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7" name="Text Box 22"/>
            <p:cNvSpPr txBox="1"/>
            <p:nvPr/>
          </p:nvSpPr>
          <p:spPr>
            <a:xfrm>
              <a:off x="2001" y="2134"/>
              <a:ext cx="832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►</a:t>
              </a:r>
              <a:endPara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9098" name="Text Box 23"/>
            <p:cNvSpPr txBox="1"/>
            <p:nvPr/>
          </p:nvSpPr>
          <p:spPr>
            <a:xfrm>
              <a:off x="2833" y="2134"/>
              <a:ext cx="646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#</a:t>
              </a:r>
              <a:endParaRPr lang="en-US" altLang="zh-CN" sz="1800" b="1" dirty="0"/>
            </a:p>
          </p:txBody>
        </p:sp>
        <p:sp>
          <p:nvSpPr>
            <p:cNvPr id="89099" name="Text Box 24"/>
            <p:cNvSpPr txBox="1"/>
            <p:nvPr/>
          </p:nvSpPr>
          <p:spPr>
            <a:xfrm>
              <a:off x="3479" y="2134"/>
              <a:ext cx="1295" cy="2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#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100" name="Text Box 25"/>
            <p:cNvSpPr txBox="1"/>
            <p:nvPr/>
          </p:nvSpPr>
          <p:spPr>
            <a:xfrm>
              <a:off x="4774" y="2134"/>
              <a:ext cx="554" cy="2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归约</a:t>
              </a:r>
              <a:endParaRPr lang="zh-CN" altLang="en-US" sz="1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例：文法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G[E]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2293" name="Text Box 4"/>
          <p:cNvSpPr txBox="1"/>
          <p:nvPr/>
        </p:nvSpPr>
        <p:spPr>
          <a:xfrm>
            <a:off x="3563938" y="1600200"/>
            <a:ext cx="2590800" cy="18113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E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E+T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T F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T×F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F( E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4" name="Text Box 5"/>
          <p:cNvSpPr txBox="1"/>
          <p:nvPr/>
        </p:nvSpPr>
        <p:spPr>
          <a:xfrm>
            <a:off x="1066800" y="4724400"/>
            <a:ext cx="678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求句型</a:t>
            </a:r>
            <a:r>
              <a:rPr lang="en-US" altLang="zh-CN" sz="2800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i×i</a:t>
            </a: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800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的短语，直接短语和句柄。</a:t>
            </a:r>
            <a:endParaRPr lang="zh-CN" altLang="en-US" sz="2800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算符优先分析法的局限性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1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S-&gt;S;D|D</a:t>
            </a:r>
            <a:endParaRPr lang="en-US" altLang="zh-CN" dirty="0"/>
          </a:p>
          <a:p>
            <a:pPr eaLnBrk="1" hangingPunct="1"/>
            <a:r>
              <a:rPr lang="en-US" altLang="zh-CN" dirty="0"/>
              <a:t>D-&gt;D(T)|H</a:t>
            </a:r>
            <a:endParaRPr lang="en-US" altLang="zh-CN" dirty="0"/>
          </a:p>
          <a:p>
            <a:pPr eaLnBrk="1" hangingPunct="1"/>
            <a:r>
              <a:rPr lang="en-US" altLang="zh-CN" dirty="0"/>
              <a:t>H-&gt;a(S)</a:t>
            </a:r>
            <a:endParaRPr lang="en-US" altLang="zh-CN" dirty="0"/>
          </a:p>
          <a:p>
            <a:pPr eaLnBrk="1" hangingPunct="1"/>
            <a:r>
              <a:rPr lang="en-US" altLang="zh-CN" dirty="0"/>
              <a:t>T-&gt;T+S|S</a:t>
            </a:r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9113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8421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算符优先文法的范围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91140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可以被用来处理各种表达式。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如果把各个关键字看作算符，这个技术也可以被使用来处理程序设计语言。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对于实际使用的程序设计语言，只需要对文法稍微修改就可以应用算符优先分析技术。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两种优先技术的比较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grpSp>
        <p:nvGrpSpPr>
          <p:cNvPr id="92164" name="Group 52"/>
          <p:cNvGrpSpPr/>
          <p:nvPr/>
        </p:nvGrpSpPr>
        <p:grpSpPr>
          <a:xfrm>
            <a:off x="228600" y="1066800"/>
            <a:ext cx="8763000" cy="5495925"/>
            <a:chOff x="336" y="672"/>
            <a:chExt cx="5040" cy="3462"/>
          </a:xfrm>
        </p:grpSpPr>
        <p:grpSp>
          <p:nvGrpSpPr>
            <p:cNvPr id="92165" name="Group 7"/>
            <p:cNvGrpSpPr/>
            <p:nvPr/>
          </p:nvGrpSpPr>
          <p:grpSpPr>
            <a:xfrm>
              <a:off x="336" y="3840"/>
              <a:ext cx="5040" cy="294"/>
              <a:chOff x="672" y="1200"/>
              <a:chExt cx="4704" cy="294"/>
            </a:xfrm>
          </p:grpSpPr>
          <p:sp>
            <p:nvSpPr>
              <p:cNvPr id="92210" name="Text Box 4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使用范围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11" name="Text Box 5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简单优先文法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12" name="Text Box 6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算符优先文法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66" name="Group 8"/>
            <p:cNvGrpSpPr/>
            <p:nvPr/>
          </p:nvGrpSpPr>
          <p:grpSpPr>
            <a:xfrm>
              <a:off x="336" y="1248"/>
              <a:ext cx="5040" cy="294"/>
              <a:chOff x="672" y="1200"/>
              <a:chExt cx="4704" cy="294"/>
            </a:xfrm>
          </p:grpSpPr>
          <p:sp>
            <p:nvSpPr>
              <p:cNvPr id="92207" name="Text Box 9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关系定义集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08" name="Text Box 10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字汇表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09" name="Text Box 11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终结符号集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67" name="Group 12"/>
            <p:cNvGrpSpPr/>
            <p:nvPr/>
          </p:nvGrpSpPr>
          <p:grpSpPr>
            <a:xfrm>
              <a:off x="336" y="672"/>
              <a:ext cx="5040" cy="294"/>
              <a:chOff x="672" y="1200"/>
              <a:chExt cx="4704" cy="294"/>
            </a:xfrm>
          </p:grpSpPr>
          <p:sp>
            <p:nvSpPr>
              <p:cNvPr id="92204" name="Text Box 13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项  目</a:t>
                </a:r>
                <a:endParaRPr lang="zh-CN" altLang="en-US" sz="2400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92205" name="Text Box 14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简单优先技术</a:t>
                </a:r>
                <a:endParaRPr lang="zh-CN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92206" name="Text Box 15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算符优先技术</a:t>
                </a:r>
                <a:endParaRPr lang="zh-CN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92168" name="Group 16"/>
            <p:cNvGrpSpPr/>
            <p:nvPr/>
          </p:nvGrpSpPr>
          <p:grpSpPr>
            <a:xfrm>
              <a:off x="336" y="1536"/>
              <a:ext cx="5040" cy="294"/>
              <a:chOff x="672" y="1200"/>
              <a:chExt cx="4704" cy="294"/>
            </a:xfrm>
          </p:grpSpPr>
          <p:sp>
            <p:nvSpPr>
              <p:cNvPr id="92201" name="Text Box 17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归约方式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02" name="Text Box 18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规范归约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03" name="Text Box 19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‘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规范’归约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69" name="Group 20"/>
            <p:cNvGrpSpPr/>
            <p:nvPr/>
          </p:nvGrpSpPr>
          <p:grpSpPr>
            <a:xfrm>
              <a:off x="336" y="1824"/>
              <a:ext cx="5040" cy="294"/>
              <a:chOff x="672" y="1200"/>
              <a:chExt cx="4704" cy="294"/>
            </a:xfrm>
          </p:grpSpPr>
          <p:sp>
            <p:nvSpPr>
              <p:cNvPr id="92198" name="Text Box 21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被归约者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9" name="Text Box 22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句柄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200" name="Text Box 23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素短语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0" name="Group 24"/>
            <p:cNvGrpSpPr/>
            <p:nvPr/>
          </p:nvGrpSpPr>
          <p:grpSpPr>
            <a:xfrm>
              <a:off x="336" y="3552"/>
              <a:ext cx="5040" cy="294"/>
              <a:chOff x="672" y="1200"/>
              <a:chExt cx="4704" cy="294"/>
            </a:xfrm>
          </p:grpSpPr>
          <p:sp>
            <p:nvSpPr>
              <p:cNvPr id="92195" name="Text Box 25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语义子程序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6" name="Text Box 26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要求少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7" name="Text Box 27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要处理的多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1" name="Group 28"/>
            <p:cNvGrpSpPr/>
            <p:nvPr/>
          </p:nvGrpSpPr>
          <p:grpSpPr>
            <a:xfrm>
              <a:off x="336" y="3264"/>
              <a:ext cx="5040" cy="294"/>
              <a:chOff x="672" y="1200"/>
              <a:chExt cx="4704" cy="294"/>
            </a:xfrm>
          </p:grpSpPr>
          <p:sp>
            <p:nvSpPr>
              <p:cNvPr id="92192" name="Text Box 29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功能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3" name="Text Box 30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低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4" name="Text Box 31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较高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2" name="Group 32"/>
            <p:cNvGrpSpPr/>
            <p:nvPr/>
          </p:nvGrpSpPr>
          <p:grpSpPr>
            <a:xfrm>
              <a:off x="336" y="2976"/>
              <a:ext cx="5040" cy="294"/>
              <a:chOff x="672" y="1200"/>
              <a:chExt cx="4704" cy="294"/>
            </a:xfrm>
          </p:grpSpPr>
          <p:sp>
            <p:nvSpPr>
              <p:cNvPr id="92189" name="Text Box 33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存储需求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0" name="Text Box 34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比较大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91" name="Text Box 35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比较小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3" name="Group 36"/>
            <p:cNvGrpSpPr/>
            <p:nvPr/>
          </p:nvGrpSpPr>
          <p:grpSpPr>
            <a:xfrm>
              <a:off x="336" y="2112"/>
              <a:ext cx="5040" cy="294"/>
              <a:chOff x="672" y="1200"/>
              <a:chExt cx="4704" cy="294"/>
            </a:xfrm>
          </p:grpSpPr>
          <p:sp>
            <p:nvSpPr>
              <p:cNvPr id="92186" name="Text Box 37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归约条件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7" name="Text Box 38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8" name="Text Box 39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4" name="Group 40"/>
            <p:cNvGrpSpPr/>
            <p:nvPr/>
          </p:nvGrpSpPr>
          <p:grpSpPr>
            <a:xfrm>
              <a:off x="336" y="2400"/>
              <a:ext cx="5040" cy="294"/>
              <a:chOff x="672" y="1200"/>
              <a:chExt cx="4704" cy="294"/>
            </a:xfrm>
          </p:grpSpPr>
          <p:sp>
            <p:nvSpPr>
              <p:cNvPr id="92183" name="Text Box 41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控制方式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4" name="Text Box 42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优先矩阵或优先函数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5" name="Text Box 43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优先矩阵或优先函数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5" name="Group 44"/>
            <p:cNvGrpSpPr/>
            <p:nvPr/>
          </p:nvGrpSpPr>
          <p:grpSpPr>
            <a:xfrm>
              <a:off x="336" y="2688"/>
              <a:ext cx="5040" cy="294"/>
              <a:chOff x="672" y="1200"/>
              <a:chExt cx="4704" cy="294"/>
            </a:xfrm>
          </p:grpSpPr>
          <p:sp>
            <p:nvSpPr>
              <p:cNvPr id="92180" name="Text Box 45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实现工具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1" name="Text Box 46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栈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82" name="Text Box 47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栈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176" name="Group 48"/>
            <p:cNvGrpSpPr/>
            <p:nvPr/>
          </p:nvGrpSpPr>
          <p:grpSpPr>
            <a:xfrm>
              <a:off x="336" y="954"/>
              <a:ext cx="5040" cy="294"/>
              <a:chOff x="672" y="1200"/>
              <a:chExt cx="4704" cy="294"/>
            </a:xfrm>
          </p:grpSpPr>
          <p:sp>
            <p:nvSpPr>
              <p:cNvPr id="92177" name="Text Box 49"/>
              <p:cNvSpPr txBox="1"/>
              <p:nvPr/>
            </p:nvSpPr>
            <p:spPr>
              <a:xfrm>
                <a:off x="672" y="1200"/>
                <a:ext cx="100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优先关系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78" name="Text Box 50"/>
              <p:cNvSpPr txBox="1"/>
              <p:nvPr/>
            </p:nvSpPr>
            <p:spPr>
              <a:xfrm>
                <a:off x="1680" y="1200"/>
                <a:ext cx="196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简单优先关系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179" name="Text Box 51"/>
              <p:cNvSpPr txBox="1"/>
              <p:nvPr/>
            </p:nvSpPr>
            <p:spPr>
              <a:xfrm>
                <a:off x="3648" y="1200"/>
                <a:ext cx="1728" cy="2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算符优先关系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931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931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有必要进一步研究功能更强大的语法分析方法。</a:t>
            </a:r>
            <a:endParaRPr lang="zh-CN" altLang="en-US" dirty="0"/>
          </a:p>
          <a:p>
            <a:pPr eaLnBrk="1" hangingPunct="1"/>
            <a:r>
              <a:rPr lang="en-US" altLang="zh-CN" dirty="0"/>
              <a:t>1965</a:t>
            </a:r>
            <a:r>
              <a:rPr lang="zh-CN" altLang="en-US" dirty="0"/>
              <a:t>年</a:t>
            </a:r>
            <a:r>
              <a:rPr lang="en-US" altLang="zh-CN" dirty="0"/>
              <a:t>Donald Knuth</a:t>
            </a:r>
            <a:r>
              <a:rPr lang="zh-CN" altLang="en-US" dirty="0"/>
              <a:t>提出了</a:t>
            </a:r>
            <a:r>
              <a:rPr lang="en-US" altLang="zh-CN" dirty="0"/>
              <a:t>LR</a:t>
            </a:r>
            <a:r>
              <a:rPr lang="zh-CN" altLang="en-US" dirty="0"/>
              <a:t>分析法。</a:t>
            </a:r>
            <a:endParaRPr lang="zh-CN" altLang="en-US" dirty="0"/>
          </a:p>
          <a:p>
            <a:pPr eaLnBrk="1" hangingPunct="1"/>
            <a:r>
              <a:rPr lang="zh-CN" altLang="en-US" dirty="0"/>
              <a:t>适应范围广</a:t>
            </a:r>
            <a:r>
              <a:rPr lang="en-US" altLang="zh-CN" dirty="0"/>
              <a:t>,</a:t>
            </a:r>
            <a:r>
              <a:rPr lang="zh-CN" altLang="en-US" dirty="0"/>
              <a:t>分析速度快，能准确、即时地指出出错位置。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grpSp>
        <p:nvGrpSpPr>
          <p:cNvPr id="13315" name="Group 2"/>
          <p:cNvGrpSpPr/>
          <p:nvPr/>
        </p:nvGrpSpPr>
        <p:grpSpPr>
          <a:xfrm>
            <a:off x="1219200" y="685800"/>
            <a:ext cx="3352800" cy="5243513"/>
            <a:chOff x="1008" y="384"/>
            <a:chExt cx="2112" cy="3303"/>
          </a:xfrm>
        </p:grpSpPr>
        <p:sp>
          <p:nvSpPr>
            <p:cNvPr id="13318" name="Text Box 3"/>
            <p:cNvSpPr txBox="1"/>
            <p:nvPr/>
          </p:nvSpPr>
          <p:spPr>
            <a:xfrm>
              <a:off x="2112" y="384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E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3319" name="Line 4"/>
            <p:cNvSpPr/>
            <p:nvPr/>
          </p:nvSpPr>
          <p:spPr>
            <a:xfrm flipH="1">
              <a:off x="1680" y="624"/>
              <a:ext cx="48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20" name="Line 5"/>
            <p:cNvSpPr/>
            <p:nvPr/>
          </p:nvSpPr>
          <p:spPr>
            <a:xfrm>
              <a:off x="2208" y="6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21" name="Line 6"/>
            <p:cNvSpPr/>
            <p:nvPr/>
          </p:nvSpPr>
          <p:spPr>
            <a:xfrm>
              <a:off x="2256" y="624"/>
              <a:ext cx="52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22" name="Text Box 7"/>
            <p:cNvSpPr txBox="1"/>
            <p:nvPr/>
          </p:nvSpPr>
          <p:spPr>
            <a:xfrm>
              <a:off x="1584" y="912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E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3323" name="Text Box 8"/>
            <p:cNvSpPr txBox="1"/>
            <p:nvPr/>
          </p:nvSpPr>
          <p:spPr>
            <a:xfrm>
              <a:off x="2700" y="864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T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3324" name="Text Box 9"/>
            <p:cNvSpPr txBox="1"/>
            <p:nvPr/>
          </p:nvSpPr>
          <p:spPr>
            <a:xfrm>
              <a:off x="2112" y="912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10"/>
            <p:cNvSpPr/>
            <p:nvPr/>
          </p:nvSpPr>
          <p:spPr>
            <a:xfrm>
              <a:off x="1680" y="115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26" name="Text Box 11"/>
            <p:cNvSpPr txBox="1"/>
            <p:nvPr/>
          </p:nvSpPr>
          <p:spPr>
            <a:xfrm>
              <a:off x="1584" y="1488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T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3327" name="Line 12"/>
            <p:cNvSpPr/>
            <p:nvPr/>
          </p:nvSpPr>
          <p:spPr>
            <a:xfrm>
              <a:off x="2832" y="110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28" name="Text Box 13"/>
            <p:cNvSpPr txBox="1"/>
            <p:nvPr/>
          </p:nvSpPr>
          <p:spPr>
            <a:xfrm>
              <a:off x="2736" y="1488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F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3329" name="Line 14"/>
            <p:cNvSpPr/>
            <p:nvPr/>
          </p:nvSpPr>
          <p:spPr>
            <a:xfrm>
              <a:off x="1680" y="177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0" name="Line 15"/>
            <p:cNvSpPr/>
            <p:nvPr/>
          </p:nvSpPr>
          <p:spPr>
            <a:xfrm flipH="1">
              <a:off x="1104" y="1728"/>
              <a:ext cx="528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1" name="Line 16"/>
            <p:cNvSpPr/>
            <p:nvPr/>
          </p:nvSpPr>
          <p:spPr>
            <a:xfrm>
              <a:off x="1728" y="1728"/>
              <a:ext cx="576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2" name="Text Box 17"/>
            <p:cNvSpPr txBox="1"/>
            <p:nvPr/>
          </p:nvSpPr>
          <p:spPr>
            <a:xfrm>
              <a:off x="1008" y="216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T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3333" name="Text Box 18"/>
            <p:cNvSpPr txBox="1"/>
            <p:nvPr/>
          </p:nvSpPr>
          <p:spPr>
            <a:xfrm>
              <a:off x="1536" y="2172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×</a:t>
              </a:r>
              <a:endPara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4" name="Text Box 19"/>
            <p:cNvSpPr txBox="1"/>
            <p:nvPr/>
          </p:nvSpPr>
          <p:spPr>
            <a:xfrm>
              <a:off x="2208" y="216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F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3335" name="Line 20"/>
            <p:cNvSpPr/>
            <p:nvPr/>
          </p:nvSpPr>
          <p:spPr>
            <a:xfrm>
              <a:off x="2832" y="1776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6" name="Line 21"/>
            <p:cNvSpPr/>
            <p:nvPr/>
          </p:nvSpPr>
          <p:spPr>
            <a:xfrm>
              <a:off x="2304" y="240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7" name="Line 22"/>
            <p:cNvSpPr/>
            <p:nvPr/>
          </p:nvSpPr>
          <p:spPr>
            <a:xfrm>
              <a:off x="1104" y="240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38" name="Text Box 23"/>
            <p:cNvSpPr txBox="1"/>
            <p:nvPr/>
          </p:nvSpPr>
          <p:spPr>
            <a:xfrm>
              <a:off x="1008" y="2736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F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3339" name="Line 24"/>
            <p:cNvSpPr/>
            <p:nvPr/>
          </p:nvSpPr>
          <p:spPr>
            <a:xfrm>
              <a:off x="1104" y="297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40" name="Text Box 25"/>
            <p:cNvSpPr txBox="1"/>
            <p:nvPr/>
          </p:nvSpPr>
          <p:spPr>
            <a:xfrm>
              <a:off x="2736" y="2184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1" name="Text Box 26"/>
            <p:cNvSpPr txBox="1"/>
            <p:nvPr/>
          </p:nvSpPr>
          <p:spPr>
            <a:xfrm>
              <a:off x="2208" y="2796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2" name="Text Box 27"/>
            <p:cNvSpPr txBox="1"/>
            <p:nvPr/>
          </p:nvSpPr>
          <p:spPr>
            <a:xfrm>
              <a:off x="1008" y="3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16" name="Text Box 28"/>
          <p:cNvSpPr txBox="1"/>
          <p:nvPr/>
        </p:nvSpPr>
        <p:spPr>
          <a:xfrm>
            <a:off x="4648200" y="4343400"/>
            <a:ext cx="3886200" cy="1382713"/>
          </a:xfrm>
          <a:prstGeom prst="rect">
            <a:avLst/>
          </a:prstGeom>
          <a:noFill/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3366CC"/>
                </a:solidFill>
                <a:latin typeface="Times New Roman" panose="02020603050405020304" pitchFamily="18" charset="0"/>
              </a:rPr>
              <a:t>从语法树中可以看出，所以树叶的组合就是其相对应的父亲的短语。</a:t>
            </a:r>
            <a:endParaRPr lang="zh-CN" altLang="en-US" sz="2800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Text Box 29"/>
          <p:cNvSpPr txBox="1"/>
          <p:nvPr/>
        </p:nvSpPr>
        <p:spPr>
          <a:xfrm>
            <a:off x="5943600" y="231775"/>
            <a:ext cx="2590800" cy="18113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E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E+T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T F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T×F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F( E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itchFamily="18" charset="0"/>
              </a:rPr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从</a:t>
            </a:r>
            <a:r>
              <a:rPr lang="zh-CN" altLang="en-US" b="1" dirty="0">
                <a:solidFill>
                  <a:srgbClr val="FF0000"/>
                </a:solidFill>
              </a:rPr>
              <a:t>推导</a:t>
            </a:r>
            <a:r>
              <a:rPr lang="zh-CN" altLang="en-US" b="1" dirty="0"/>
              <a:t>的角度，从输入符号出发，试图把它归约成识别符号。每一步都寻找特定的某个类型的短语（一般是简单短语）进行</a:t>
            </a:r>
            <a:r>
              <a:rPr lang="zh-CN" altLang="en-US" b="1" dirty="0">
                <a:solidFill>
                  <a:srgbClr val="FF0000"/>
                </a:solidFill>
              </a:rPr>
              <a:t>归约</a:t>
            </a:r>
            <a:r>
              <a:rPr lang="zh-CN" altLang="en-US" b="1" dirty="0"/>
              <a:t>。在分析过程中，每次归约的都是最左边的简单短语（或其它短语）。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从</a:t>
            </a:r>
            <a:r>
              <a:rPr lang="zh-CN" altLang="en-US" b="1" dirty="0">
                <a:solidFill>
                  <a:srgbClr val="FF0000"/>
                </a:solidFill>
              </a:rPr>
              <a:t>语法树</a:t>
            </a:r>
            <a:r>
              <a:rPr lang="zh-CN" altLang="en-US" b="1" dirty="0"/>
              <a:t>的角度，以输入符号为树的叶子结点，试图向根结点方向往上构造语法树。</a:t>
            </a:r>
            <a:endParaRPr lang="zh-CN" altLang="en-US" b="1" dirty="0"/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1981200" y="533400"/>
            <a:ext cx="5257800" cy="838200"/>
          </a:xfrm>
          <a:solidFill>
            <a:srgbClr val="99FF99">
              <a:alpha val="100000"/>
            </a:srgbClr>
          </a:solidFill>
          <a:ln w="57150" cmpd="thickThin">
            <a:solidFill>
              <a:schemeClr val="accent2">
                <a:alpha val="100000"/>
              </a:schemeClr>
            </a:solidFill>
            <a:miter lim="800000"/>
          </a:ln>
          <a:effectLst>
            <a:outerShdw dist="107763" dir="2699999" algn="ctr" rotWithShape="0">
              <a:schemeClr val="bg2">
                <a:alpha val="100000"/>
              </a:schemeClr>
            </a:outerShdw>
          </a:effectLst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5.1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概 述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DQ2OWFiMTE1N2EyZmRkNmYzODI2ZTI4ZjdmNTNkMWIifQ==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9473</Words>
  <Application>WPS 演示</Application>
  <PresentationFormat/>
  <Paragraphs>2072</Paragraphs>
  <Slides>73</Slides>
  <Notes>14</Notes>
  <HiddenSlides>0</HiddenSlides>
  <MMClips>0</MMClips>
  <ScaleCrop>false</ScaleCrop>
  <HeadingPairs>
    <vt:vector size="10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73</vt:i4>
      </vt:variant>
      <vt:variant>
        <vt:lpstr>自定义放映</vt:lpstr>
      </vt:variant>
      <vt:variant>
        <vt:i4>1</vt:i4>
      </vt:variant>
    </vt:vector>
  </HeadingPairs>
  <TitlesOfParts>
    <vt:vector size="99" baseType="lpstr">
      <vt:lpstr>Arial</vt:lpstr>
      <vt:lpstr>宋体</vt:lpstr>
      <vt:lpstr>Wingdings</vt:lpstr>
      <vt:lpstr>Garamond</vt:lpstr>
      <vt:lpstr>Helsinki Metronome Std</vt:lpstr>
      <vt:lpstr>Times New Roman</vt:lpstr>
      <vt:lpstr>黑体</vt:lpstr>
      <vt:lpstr>Wingdings 2</vt:lpstr>
      <vt:lpstr>Wingdings</vt:lpstr>
      <vt:lpstr>Symbol</vt:lpstr>
      <vt:lpstr>微软雅黑</vt:lpstr>
      <vt:lpstr>Arial Unicode MS</vt:lpstr>
      <vt:lpstr>MT Extra</vt:lpstr>
      <vt:lpstr>Courier New</vt:lpstr>
      <vt:lpstr>Comic Sans MS</vt:lpstr>
      <vt:lpstr>华文行楷</vt:lpstr>
      <vt:lpstr>华文彩云</vt:lpstr>
      <vt:lpstr>楷体_GB2312</vt:lpstr>
      <vt:lpstr>新宋体</vt:lpstr>
      <vt:lpstr>Edge</vt:lpstr>
      <vt:lpstr>Word.Document.8</vt:lpstr>
      <vt:lpstr>Word.Document.8</vt:lpstr>
      <vt:lpstr>Word.Document.8</vt:lpstr>
      <vt:lpstr>Word.Document.8</vt:lpstr>
      <vt:lpstr>Word.Document.8</vt:lpstr>
      <vt:lpstr>第5章 自底向上优先分析法</vt:lpstr>
      <vt:lpstr>回顾</vt:lpstr>
      <vt:lpstr>PowerPoint 演示文稿</vt:lpstr>
      <vt:lpstr>PowerPoint 演示文稿</vt:lpstr>
      <vt:lpstr>句柄的定义（句柄是可归约串的称呼）</vt:lpstr>
      <vt:lpstr>句柄是自底向上语法分析中当前时刻需要归约的符号串。如果能够自动计算出当前的句柄，则可执行自动语法分析。</vt:lpstr>
      <vt:lpstr>例：文法</vt:lpstr>
      <vt:lpstr>PowerPoint 演示文稿</vt:lpstr>
      <vt:lpstr>5.1  概 述</vt:lpstr>
      <vt:lpstr>基本问题</vt:lpstr>
      <vt:lpstr>自底向上分析过程的实现</vt:lpstr>
      <vt:lpstr>自底向上分析过程的实现（续）</vt:lpstr>
      <vt:lpstr>自底向上分析过程的实现（续）</vt:lpstr>
      <vt:lpstr>自底向上分析过程的实现（续）</vt:lpstr>
      <vt:lpstr>例  子</vt:lpstr>
      <vt:lpstr>例子的解释</vt:lpstr>
      <vt:lpstr>5.2  简单优先分析法</vt:lpstr>
      <vt:lpstr>优先关系</vt:lpstr>
      <vt:lpstr>优先关系的例子</vt:lpstr>
      <vt:lpstr>优先矩阵</vt:lpstr>
      <vt:lpstr>优先关系的定义</vt:lpstr>
      <vt:lpstr>简单优先关系矩阵（表）</vt:lpstr>
      <vt:lpstr>优先关系的冲突</vt:lpstr>
      <vt:lpstr>简单优先文法</vt:lpstr>
      <vt:lpstr>简单优先分析技术的实现</vt:lpstr>
      <vt:lpstr>简单优先分析技术流程图</vt:lpstr>
      <vt:lpstr>简单优先分析技术流程图(续)</vt:lpstr>
      <vt:lpstr>PowerPoint 演示文稿</vt:lpstr>
      <vt:lpstr>识别过程(例子续)</vt:lpstr>
      <vt:lpstr>例  子</vt:lpstr>
      <vt:lpstr>简单优先技术的局限性</vt:lpstr>
      <vt:lpstr>PowerPoint 演示文稿</vt:lpstr>
      <vt:lpstr>5.3  算符优先分析法</vt:lpstr>
      <vt:lpstr>算符优先分析法的基本思想</vt:lpstr>
      <vt:lpstr>PowerPoint 演示文稿</vt:lpstr>
      <vt:lpstr>算符文法</vt:lpstr>
      <vt:lpstr>算符文法的性质</vt:lpstr>
      <vt:lpstr>性质1的证明</vt:lpstr>
      <vt:lpstr>性质2、3的证明</vt:lpstr>
      <vt:lpstr>算符优先关系</vt:lpstr>
      <vt:lpstr>PowerPoint 演示文稿</vt:lpstr>
      <vt:lpstr>优先关系例子</vt:lpstr>
      <vt:lpstr>E→E+T   (2) E→T     (3) T→T*F   (4) T→F     (5) F→PF|P (6) P→(E)    (7) P→i         </vt:lpstr>
      <vt:lpstr>           表达式文法G[E]的算符优先关表</vt:lpstr>
      <vt:lpstr>算符优先文法</vt:lpstr>
      <vt:lpstr>算符优先分析法的实现</vt:lpstr>
      <vt:lpstr>算符优先文法句型的识别</vt:lpstr>
      <vt:lpstr>素短语的例子</vt:lpstr>
      <vt:lpstr>PowerPoint 演示文稿</vt:lpstr>
      <vt:lpstr>算符优先技术的说明</vt:lpstr>
      <vt:lpstr>算符优先技术的实现</vt:lpstr>
      <vt:lpstr>例:对符号串(i+i)*i的算符优先分析过程</vt:lpstr>
      <vt:lpstr>句型识别过程</vt:lpstr>
      <vt:lpstr>识别得到的语法树</vt:lpstr>
      <vt:lpstr>实际应用的算符优先分析技术</vt:lpstr>
      <vt:lpstr>PowerPoint 演示文稿</vt:lpstr>
      <vt:lpstr>优先函数</vt:lpstr>
      <vt:lpstr>优先表向优先函数的转化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算符优先分析法的局限性</vt:lpstr>
      <vt:lpstr>算符优先文法的范围</vt:lpstr>
      <vt:lpstr>两种优先技术的比较</vt:lpstr>
      <vt:lpstr>PowerPoint 演示文稿</vt:lpstr>
      <vt:lpstr>自定义放映1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自底向上优先分析法</dc:title>
  <dc:creator>w</dc:creator>
  <cp:lastModifiedBy>panyun</cp:lastModifiedBy>
  <cp:revision>649</cp:revision>
  <dcterms:created xsi:type="dcterms:W3CDTF">1996-07-15T15:40:00Z</dcterms:created>
  <dcterms:modified xsi:type="dcterms:W3CDTF">2023-11-09T01:19:12Z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D01145810B5346BB8189E89C4CCF27EE</vt:lpwstr>
  </property>
</Properties>
</file>