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527" r:id="rId3"/>
    <p:sldId id="594" r:id="rId4"/>
    <p:sldId id="534" r:id="rId5"/>
    <p:sldId id="528" r:id="rId6"/>
    <p:sldId id="529" r:id="rId7"/>
    <p:sldId id="709" r:id="rId8"/>
    <p:sldId id="710" r:id="rId9"/>
    <p:sldId id="531" r:id="rId10"/>
    <p:sldId id="533" r:id="rId11"/>
    <p:sldId id="536" r:id="rId12"/>
    <p:sldId id="319" r:id="rId13"/>
    <p:sldId id="315" r:id="rId14"/>
    <p:sldId id="436" r:id="rId15"/>
    <p:sldId id="656" r:id="rId16"/>
    <p:sldId id="363" r:id="rId17"/>
    <p:sldId id="365" r:id="rId18"/>
    <p:sldId id="366" r:id="rId19"/>
    <p:sldId id="367" r:id="rId20"/>
    <p:sldId id="368" r:id="rId21"/>
    <p:sldId id="370" r:id="rId22"/>
    <p:sldId id="369" r:id="rId23"/>
    <p:sldId id="535" r:id="rId24"/>
    <p:sldId id="384" r:id="rId25"/>
    <p:sldId id="362" r:id="rId26"/>
    <p:sldId id="364" r:id="rId27"/>
    <p:sldId id="655" r:id="rId28"/>
    <p:sldId id="373" r:id="rId29"/>
    <p:sldId id="372" r:id="rId30"/>
    <p:sldId id="374" r:id="rId31"/>
    <p:sldId id="375" r:id="rId32"/>
    <p:sldId id="376" r:id="rId33"/>
    <p:sldId id="379" r:id="rId34"/>
    <p:sldId id="380" r:id="rId35"/>
    <p:sldId id="377" r:id="rId36"/>
    <p:sldId id="378" r:id="rId37"/>
    <p:sldId id="381" r:id="rId38"/>
    <p:sldId id="382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432" r:id="rId66"/>
    <p:sldId id="434" r:id="rId67"/>
  </p:sldIdLst>
  <p:sldSz cx="9144000" cy="6858000" type="screen4x3"/>
  <p:notesSz cx="6648450" cy="9782175"/>
  <p:custDataLst>
    <p:tags r:id="rId7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0099"/>
    <a:srgbClr val="CC66FF"/>
    <a:srgbClr val="CC99FF"/>
    <a:srgbClr val="993366"/>
    <a:srgbClr val="333399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59"/>
    <p:restoredTop sz="96724"/>
  </p:normalViewPr>
  <p:slideViewPr>
    <p:cSldViewPr showGuides="1">
      <p:cViewPr varScale="1">
        <p:scale>
          <a:sx n="72" d="100"/>
          <a:sy n="72" d="100"/>
        </p:scale>
        <p:origin x="-1254" y="-96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gs" Target="tags/tag1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ClrTx/>
              <a:buFontTx/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4"/>
          <p:cNvSpPr>
            <a:spLocks noRo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37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 sz="5400"/>
              <a:t>编译原理实验内容</a:t>
            </a:r>
            <a:br>
              <a:rPr lang="zh-CN" altLang="en-US" sz="5400"/>
            </a:br>
            <a:r>
              <a:rPr lang="zh-CN" altLang="en-US" sz="5400"/>
              <a:t>（六个实验）</a:t>
            </a:r>
            <a:endParaRPr lang="zh-CN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235" y="1372235"/>
            <a:ext cx="8620125" cy="1470025"/>
          </a:xfrm>
        </p:spPr>
        <p:txBody>
          <a:bodyPr/>
          <a:p>
            <a:pPr algn="ctr"/>
            <a:r>
              <a:rPr lang="zh-CN" altLang="en-US" sz="5400"/>
              <a:t>实验一 </a:t>
            </a:r>
            <a:br>
              <a:rPr lang="zh-CN" altLang="en-US" sz="5400"/>
            </a:br>
            <a:br>
              <a:rPr lang="zh-CN" altLang="en-US" sz="5400"/>
            </a:br>
            <a:r>
              <a:rPr lang="en-US" altLang="zh-CN" sz="5400"/>
              <a:t>PL/0</a:t>
            </a:r>
            <a:r>
              <a:rPr lang="zh-CN" altLang="en-US" sz="5400"/>
              <a:t>编译程序总体结构介绍</a:t>
            </a:r>
            <a:endParaRPr lang="zh-CN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Rectangle 8"/>
          <p:cNvSpPr/>
          <p:nvPr/>
        </p:nvSpPr>
        <p:spPr>
          <a:xfrm>
            <a:off x="1512888" y="188913"/>
            <a:ext cx="536416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编译程序总体结构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6150" name="Group 41"/>
          <p:cNvGrpSpPr/>
          <p:nvPr/>
        </p:nvGrpSpPr>
        <p:grpSpPr>
          <a:xfrm>
            <a:off x="4786313" y="3860800"/>
            <a:ext cx="3889375" cy="2160588"/>
            <a:chOff x="1655" y="1797"/>
            <a:chExt cx="2450" cy="1361"/>
          </a:xfrm>
        </p:grpSpPr>
        <p:sp>
          <p:nvSpPr>
            <p:cNvPr id="6151" name="Line 28"/>
            <p:cNvSpPr/>
            <p:nvPr/>
          </p:nvSpPr>
          <p:spPr>
            <a:xfrm>
              <a:off x="1655" y="1797"/>
              <a:ext cx="0" cy="63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2" name="Text Box 29"/>
            <p:cNvSpPr txBox="1"/>
            <p:nvPr/>
          </p:nvSpPr>
          <p:spPr>
            <a:xfrm>
              <a:off x="1689" y="1995"/>
              <a:ext cx="577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PL/0</a:t>
              </a:r>
              <a:endPara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53" name="Text Box 30"/>
            <p:cNvSpPr txBox="1"/>
            <p:nvPr/>
          </p:nvSpPr>
          <p:spPr>
            <a:xfrm>
              <a:off x="3053" y="1995"/>
              <a:ext cx="1051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类</a:t>
              </a:r>
              <a:r>
                <a:rPr lang="en-US" altLang="zh-CN" sz="28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P-code</a:t>
              </a:r>
              <a:endPara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54" name="Text Box 31"/>
            <p:cNvSpPr txBox="1"/>
            <p:nvPr/>
          </p:nvSpPr>
          <p:spPr>
            <a:xfrm>
              <a:off x="2381" y="2812"/>
              <a:ext cx="1013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C/Pascal</a:t>
              </a:r>
              <a:endPara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55" name="Line 32"/>
            <p:cNvSpPr/>
            <p:nvPr/>
          </p:nvSpPr>
          <p:spPr>
            <a:xfrm>
              <a:off x="1655" y="1797"/>
              <a:ext cx="245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6" name="Line 33"/>
            <p:cNvSpPr/>
            <p:nvPr/>
          </p:nvSpPr>
          <p:spPr>
            <a:xfrm>
              <a:off x="1655" y="2432"/>
              <a:ext cx="681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7" name="Line 34"/>
            <p:cNvSpPr/>
            <p:nvPr/>
          </p:nvSpPr>
          <p:spPr>
            <a:xfrm>
              <a:off x="2336" y="2432"/>
              <a:ext cx="0" cy="72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8" name="Line 35"/>
            <p:cNvSpPr/>
            <p:nvPr/>
          </p:nvSpPr>
          <p:spPr>
            <a:xfrm>
              <a:off x="2336" y="3158"/>
              <a:ext cx="1088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9" name="Line 36"/>
            <p:cNvSpPr/>
            <p:nvPr/>
          </p:nvSpPr>
          <p:spPr>
            <a:xfrm flipV="1">
              <a:off x="3424" y="2432"/>
              <a:ext cx="0" cy="72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0" name="Line 38"/>
            <p:cNvSpPr/>
            <p:nvPr/>
          </p:nvSpPr>
          <p:spPr>
            <a:xfrm>
              <a:off x="4105" y="1797"/>
              <a:ext cx="0" cy="63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1" name="Line 40"/>
            <p:cNvSpPr/>
            <p:nvPr/>
          </p:nvSpPr>
          <p:spPr>
            <a:xfrm>
              <a:off x="3424" y="2432"/>
              <a:ext cx="681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62" name="Rectangle 6"/>
          <p:cNvSpPr/>
          <p:nvPr/>
        </p:nvSpPr>
        <p:spPr>
          <a:xfrm>
            <a:off x="3200400" y="1700213"/>
            <a:ext cx="2590800" cy="685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PL/0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编译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</a:rPr>
              <a:t>程序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3" name="Text Box 7"/>
          <p:cNvSpPr txBox="1"/>
          <p:nvPr/>
        </p:nvSpPr>
        <p:spPr>
          <a:xfrm>
            <a:off x="107950" y="1773238"/>
            <a:ext cx="23622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 PL/0 </a:t>
            </a:r>
            <a:r>
              <a:rPr lang="zh-CN" altLang="zh-CN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语言程序</a:t>
            </a:r>
            <a:endParaRPr lang="zh-CN" altLang="en-US" sz="2400" dirty="0">
              <a:solidFill>
                <a:srgbClr val="33CC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4" name="Text Box 8"/>
          <p:cNvSpPr txBox="1"/>
          <p:nvPr/>
        </p:nvSpPr>
        <p:spPr>
          <a:xfrm>
            <a:off x="6562725" y="1697038"/>
            <a:ext cx="25812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类 </a:t>
            </a:r>
            <a:r>
              <a:rPr lang="en-US" altLang="zh-CN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code </a:t>
            </a:r>
            <a:r>
              <a:rPr lang="zh-CN" altLang="en-US" sz="2400" dirty="0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代码</a:t>
            </a:r>
            <a:endParaRPr lang="zh-CN" altLang="en-US" sz="2400" dirty="0">
              <a:solidFill>
                <a:srgbClr val="33CC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5" name="Line 9"/>
          <p:cNvSpPr/>
          <p:nvPr/>
        </p:nvSpPr>
        <p:spPr>
          <a:xfrm>
            <a:off x="2286000" y="2005013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66" name="Line 10"/>
          <p:cNvSpPr/>
          <p:nvPr/>
        </p:nvSpPr>
        <p:spPr>
          <a:xfrm flipV="1">
            <a:off x="5867400" y="2001838"/>
            <a:ext cx="7810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" name="Text Box 11"/>
          <p:cNvSpPr txBox="1"/>
          <p:nvPr/>
        </p:nvSpPr>
        <p:spPr>
          <a:xfrm>
            <a:off x="468313" y="3933825"/>
            <a:ext cx="3962400" cy="20431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源语言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PL/0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目标语言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类 </a:t>
            </a:r>
            <a:r>
              <a:rPr lang="en-US" altLang="zh-CN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code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实现语言（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pascal/C)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3" name="Rectangle 42"/>
          <p:cNvSpPr/>
          <p:nvPr/>
        </p:nvSpPr>
        <p:spPr>
          <a:xfrm>
            <a:off x="1512888" y="188913"/>
            <a:ext cx="536416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编译程序总体结构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74" name="Text Box 56"/>
          <p:cNvSpPr txBox="1"/>
          <p:nvPr/>
        </p:nvSpPr>
        <p:spPr>
          <a:xfrm>
            <a:off x="611188" y="1354138"/>
            <a:ext cx="8245475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PL/0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编译程序的组织：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一个以语法、语义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 分析程序为中心的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单遍编译程序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175" name="Group 66"/>
          <p:cNvGrpSpPr/>
          <p:nvPr/>
        </p:nvGrpSpPr>
        <p:grpSpPr>
          <a:xfrm>
            <a:off x="827088" y="3141663"/>
            <a:ext cx="7632700" cy="2525712"/>
            <a:chOff x="521" y="1975"/>
            <a:chExt cx="4808" cy="1591"/>
          </a:xfrm>
        </p:grpSpPr>
        <p:sp>
          <p:nvSpPr>
            <p:cNvPr id="7176" name="Text Box 57"/>
            <p:cNvSpPr txBox="1"/>
            <p:nvPr/>
          </p:nvSpPr>
          <p:spPr>
            <a:xfrm>
              <a:off x="521" y="2115"/>
              <a:ext cx="118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Arial" panose="020B0604020202020204" pitchFamily="34" charset="0"/>
                  <a:ea typeface="楷体_GB2312" pitchFamily="49" charset="-122"/>
                </a:rPr>
                <a:t>PL/0 </a:t>
              </a:r>
              <a:r>
                <a:rPr lang="zh-CN" altLang="en-US" sz="2800" dirty="0">
                  <a:latin typeface="Arial" panose="020B0604020202020204" pitchFamily="34" charset="0"/>
                  <a:ea typeface="楷体_GB2312" pitchFamily="49" charset="-122"/>
                </a:rPr>
                <a:t>程序</a:t>
              </a: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177" name="Text Box 58"/>
            <p:cNvSpPr txBox="1"/>
            <p:nvPr/>
          </p:nvSpPr>
          <p:spPr>
            <a:xfrm>
              <a:off x="4149" y="1975"/>
              <a:ext cx="1180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dirty="0">
                  <a:latin typeface="Arial" panose="020B0604020202020204" pitchFamily="34" charset="0"/>
                  <a:ea typeface="楷体_GB2312" pitchFamily="49" charset="-122"/>
                </a:rPr>
                <a:t>类</a:t>
              </a:r>
              <a:r>
                <a:rPr lang="en-US" altLang="zh-CN" sz="2800" b="0" dirty="0">
                  <a:latin typeface="Arial" panose="020B0604020202020204" pitchFamily="34" charset="0"/>
                  <a:ea typeface="楷体_GB2312" pitchFamily="49" charset="-122"/>
                </a:rPr>
                <a:t>P-code</a:t>
              </a:r>
              <a:r>
                <a:rPr lang="zh-CN" altLang="en-US" sz="2800" dirty="0">
                  <a:latin typeface="Arial" panose="020B0604020202020204" pitchFamily="34" charset="0"/>
                  <a:ea typeface="楷体_GB2312" pitchFamily="49" charset="-122"/>
                </a:rPr>
                <a:t>程序</a:t>
              </a: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178" name="AutoShape 59"/>
            <p:cNvSpPr/>
            <p:nvPr/>
          </p:nvSpPr>
          <p:spPr>
            <a:xfrm>
              <a:off x="1655" y="2143"/>
              <a:ext cx="590" cy="227"/>
            </a:xfrm>
            <a:prstGeom prst="notchedRightArrow">
              <a:avLst>
                <a:gd name="adj1" fmla="val 50000"/>
                <a:gd name="adj2" fmla="val 64965"/>
              </a:avLst>
            </a:prstGeom>
            <a:solidFill>
              <a:srgbClr val="FFFFFF"/>
            </a:soli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79" name="AutoShape 60"/>
            <p:cNvSpPr/>
            <p:nvPr/>
          </p:nvSpPr>
          <p:spPr>
            <a:xfrm>
              <a:off x="3650" y="2143"/>
              <a:ext cx="591" cy="227"/>
            </a:xfrm>
            <a:prstGeom prst="notchedRightArrow">
              <a:avLst>
                <a:gd name="adj1" fmla="val 50000"/>
                <a:gd name="adj2" fmla="val 65076"/>
              </a:avLst>
            </a:prstGeom>
            <a:solidFill>
              <a:srgbClr val="FFFFFF"/>
            </a:soli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80" name="Text Box 61"/>
            <p:cNvSpPr txBox="1"/>
            <p:nvPr/>
          </p:nvSpPr>
          <p:spPr>
            <a:xfrm>
              <a:off x="2290" y="1975"/>
              <a:ext cx="1270" cy="548"/>
            </a:xfrm>
            <a:prstGeom prst="rect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语法、语义分析程序</a:t>
              </a:r>
              <a:endPara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181" name="Text Box 62"/>
            <p:cNvSpPr txBox="1"/>
            <p:nvPr/>
          </p:nvSpPr>
          <p:spPr>
            <a:xfrm>
              <a:off x="1338" y="3015"/>
              <a:ext cx="915" cy="548"/>
            </a:xfrm>
            <a:prstGeom prst="rect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词法分析程序</a:t>
              </a:r>
              <a:endPara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182" name="Text Box 63"/>
            <p:cNvSpPr txBox="1"/>
            <p:nvPr/>
          </p:nvSpPr>
          <p:spPr>
            <a:xfrm>
              <a:off x="3606" y="3018"/>
              <a:ext cx="915" cy="548"/>
            </a:xfrm>
            <a:prstGeom prst="rect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代码生成程序</a:t>
              </a:r>
              <a:endPara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183" name="Line 64"/>
            <p:cNvSpPr/>
            <p:nvPr/>
          </p:nvSpPr>
          <p:spPr>
            <a:xfrm flipV="1">
              <a:off x="1791" y="2519"/>
              <a:ext cx="909" cy="503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4" name="Line 65"/>
            <p:cNvSpPr/>
            <p:nvPr/>
          </p:nvSpPr>
          <p:spPr>
            <a:xfrm>
              <a:off x="3154" y="2519"/>
              <a:ext cx="905" cy="503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1"/>
          <p:cNvSpPr/>
          <p:nvPr/>
        </p:nvSpPr>
        <p:spPr>
          <a:xfrm>
            <a:off x="267335" y="260350"/>
            <a:ext cx="87845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r>
              <a:rPr lang="zh-CN" altLang="en-US" sz="4000" dirty="0">
                <a:latin typeface="Arial" panose="020B0604020202020204" pitchFamily="34" charset="0"/>
                <a:ea typeface="楷体_GB2312" pitchFamily="49" charset="-122"/>
              </a:rPr>
              <a:t>为一种简化的类</a:t>
            </a:r>
            <a:r>
              <a:rPr lang="en-US" altLang="zh-CN" sz="4000" b="0" dirty="0">
                <a:latin typeface="Arial" panose="020B0604020202020204" pitchFamily="34" charset="0"/>
                <a:ea typeface="楷体_GB2312" pitchFamily="49" charset="-122"/>
              </a:rPr>
              <a:t>Pascal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4000" dirty="0"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218" name="Picture 2" descr="https://gss0.bdstatic.com/-4o3dSag_xI4khGkpoWK1HF6hhy/baike/c0%3Dbaike80%2C5%2C5%2C80%2C26/sign=c0ef5964e6f81a4c323fe49bb6430b3c/4034970a304e251f59160fe8aa86c9177f3e53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363" y="1268413"/>
            <a:ext cx="3325812" cy="5040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 Box 87"/>
          <p:cNvSpPr txBox="1"/>
          <p:nvPr/>
        </p:nvSpPr>
        <p:spPr>
          <a:xfrm>
            <a:off x="395288" y="1773238"/>
            <a:ext cx="7775575" cy="3538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N.Wirth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Pascal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之父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算法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数据结构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程序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结构化程序设计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1984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年获得了图灵奖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ec2d5628535e5ddf3f7e47576c6a7efcf1b6244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120" y="-14605"/>
            <a:ext cx="5715000" cy="5981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8120" y="277495"/>
            <a:ext cx="45796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布莱士·帕斯卡（Blaise Pascal ），1623</a:t>
            </a:r>
            <a:r>
              <a:rPr lang="en-US" altLang="zh-CN" sz="2800"/>
              <a:t>-1662</a:t>
            </a:r>
            <a:r>
              <a:rPr lang="zh-CN" altLang="en-US" sz="2800"/>
              <a:t>，法国数学家、物理学家、哲学家、散文家。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5750" y="4883150"/>
            <a:ext cx="67373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帕斯卡定律</a:t>
            </a:r>
            <a:endParaRPr lang="zh-CN" altLang="en-US" sz="2800"/>
          </a:p>
          <a:p>
            <a:r>
              <a:rPr lang="zh-CN" altLang="en-US" sz="2800"/>
              <a:t>压强的单位“帕斯卡”，简称“帕”</a:t>
            </a:r>
            <a:endParaRPr lang="zh-CN" altLang="en-US" sz="2800"/>
          </a:p>
          <a:p>
            <a:r>
              <a:rPr lang="zh-CN" altLang="en-US" sz="2800"/>
              <a:t>帕斯卡三角形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2" name="AutoShape 5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4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Rectangle 9"/>
          <p:cNvSpPr/>
          <p:nvPr/>
        </p:nvSpPr>
        <p:spPr>
          <a:xfrm>
            <a:off x="1512888" y="188913"/>
            <a:ext cx="34909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程序示例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grpSp>
        <p:nvGrpSpPr>
          <p:cNvPr id="10246" name="Group 28"/>
          <p:cNvGrpSpPr/>
          <p:nvPr/>
        </p:nvGrpSpPr>
        <p:grpSpPr>
          <a:xfrm>
            <a:off x="1044575" y="1268413"/>
            <a:ext cx="6696075" cy="5400675"/>
            <a:chOff x="612" y="799"/>
            <a:chExt cx="4218" cy="3402"/>
          </a:xfrm>
        </p:grpSpPr>
        <p:sp>
          <p:nvSpPr>
            <p:cNvPr id="10247" name="Rectangle 11"/>
            <p:cNvSpPr/>
            <p:nvPr/>
          </p:nvSpPr>
          <p:spPr>
            <a:xfrm>
              <a:off x="612" y="799"/>
              <a:ext cx="4218" cy="34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CONST A=10;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   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主程序常量说明部分*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VAR   B,C;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         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主程序变量说明部分*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PROCEDURE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</a:t>
              </a:r>
              <a:r>
                <a:rPr lang="en-US" altLang="zh-CN" sz="2000" b="0" dirty="0">
                  <a:solidFill>
                    <a:srgbClr val="00FF00"/>
                  </a:solidFill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  <a:t>;</a:t>
              </a:r>
              <a:r>
                <a:rPr lang="en-US" altLang="zh-CN" sz="200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主程序过程说明部分*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    </a:t>
              </a:r>
              <a:r>
                <a:rPr lang="en-US" altLang="zh-CN" sz="2000" b="0" dirty="0">
                  <a:solidFill>
                    <a:srgbClr val="00FF00"/>
                  </a:solidFill>
                  <a:latin typeface="Arial" panose="020B0604020202020204" pitchFamily="34" charset="0"/>
                  <a:ea typeface="楷体_GB2312" pitchFamily="49" charset="-122"/>
                </a:rPr>
                <a:t>VAR D;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        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过程</a:t>
              </a:r>
              <a:r>
                <a:rPr lang="en-US" altLang="zh-CN" sz="2000" b="0" dirty="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的局部变量说明部分*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    </a:t>
              </a:r>
              <a:r>
                <a:rPr lang="en-US" altLang="zh-CN" sz="2000" b="0" dirty="0">
                  <a:solidFill>
                    <a:srgbClr val="00FF00"/>
                  </a:solidFill>
                  <a:latin typeface="Arial" panose="020B0604020202020204" pitchFamily="34" charset="0"/>
                  <a:ea typeface="楷体_GB2312" pitchFamily="49" charset="-122"/>
                </a:rPr>
                <a:t>PROCEDURE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</a:t>
              </a: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Q</a:t>
              </a:r>
              <a:r>
                <a:rPr lang="en-US" altLang="zh-CN" sz="2000" b="0" dirty="0">
                  <a:solidFill>
                    <a:schemeClr val="accent1"/>
                  </a:solidFill>
                  <a:latin typeface="Arial" panose="020B0604020202020204" pitchFamily="34" charset="0"/>
                  <a:ea typeface="楷体_GB2312" pitchFamily="49" charset="-122"/>
                </a:rPr>
                <a:t>;</a:t>
              </a:r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ea typeface="楷体_GB2312" pitchFamily="49" charset="-122"/>
                </a:rPr>
                <a:t>       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过程</a:t>
              </a:r>
              <a:r>
                <a:rPr lang="en-US" altLang="zh-CN" sz="2000" b="0" dirty="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的局部过程说明部分*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</a:t>
              </a: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VAR X;                   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过程</a:t>
              </a:r>
              <a:r>
                <a:rPr lang="en-US" altLang="zh-CN" sz="2000" b="0" dirty="0">
                  <a:latin typeface="Arial" panose="020B0604020202020204" pitchFamily="34" charset="0"/>
                  <a:ea typeface="楷体_GB2312" pitchFamily="49" charset="-122"/>
                </a:rPr>
                <a:t>Q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的局部变量说明部分*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/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BEGIN</a:t>
              </a:r>
              <a:b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READ(X);</a:t>
              </a:r>
              <a:endParaRPr lang="en-US" altLang="zh-CN" sz="2000" b="0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D:=X;</a:t>
              </a:r>
              <a:endParaRPr lang="en-US" altLang="zh-CN" sz="2000" b="0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WHILE X#0       </a:t>
              </a:r>
              <a:endParaRPr lang="en-US" altLang="zh-CN" sz="2000" b="0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   DO CALL P;</a:t>
              </a:r>
              <a:b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rgbClr val="800000"/>
                  </a:solidFill>
                  <a:latin typeface="Arial" panose="020B0604020202020204" pitchFamily="34" charset="0"/>
                  <a:ea typeface="楷体_GB2312" pitchFamily="49" charset="-122"/>
                </a:rPr>
                <a:t>      END;</a:t>
              </a:r>
              <a:br>
                <a:rPr lang="en-US" altLang="zh-CN" sz="2000" b="0" dirty="0">
                  <a:solidFill>
                    <a:schemeClr val="accent1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  </a:t>
              </a:r>
              <a: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  <a:t>BEGIN</a:t>
              </a:r>
              <a:b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WRITE(D);</a:t>
              </a:r>
              <a:b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  <a:t>        CALL Q;</a:t>
              </a:r>
              <a:b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rgbClr val="00CC00"/>
                  </a:solidFill>
                  <a:latin typeface="Arial" panose="020B0604020202020204" pitchFamily="34" charset="0"/>
                  <a:ea typeface="楷体_GB2312" pitchFamily="49" charset="-122"/>
                </a:rPr>
                <a:t>  END</a:t>
              </a:r>
              <a:endParaRPr lang="en-US" altLang="zh-CN" sz="2000" b="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BEGIN</a:t>
              </a:r>
              <a:b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</a:br>
              <a: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 CALL P;</a:t>
              </a:r>
              <a:endPara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END.</a:t>
              </a:r>
              <a:endPara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48" name="Line 15"/>
            <p:cNvSpPr/>
            <p:nvPr/>
          </p:nvSpPr>
          <p:spPr>
            <a:xfrm>
              <a:off x="2699" y="2160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9" name="Line 16"/>
            <p:cNvSpPr/>
            <p:nvPr/>
          </p:nvSpPr>
          <p:spPr>
            <a:xfrm flipV="1">
              <a:off x="2562" y="2886"/>
              <a:ext cx="137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0" name="Line 17"/>
            <p:cNvSpPr/>
            <p:nvPr/>
          </p:nvSpPr>
          <p:spPr>
            <a:xfrm>
              <a:off x="2562" y="2069"/>
              <a:ext cx="137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1" name="Line 18"/>
            <p:cNvSpPr/>
            <p:nvPr/>
          </p:nvSpPr>
          <p:spPr>
            <a:xfrm>
              <a:off x="2290" y="3067"/>
              <a:ext cx="136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2" name="Line 20"/>
            <p:cNvSpPr/>
            <p:nvPr/>
          </p:nvSpPr>
          <p:spPr>
            <a:xfrm>
              <a:off x="2426" y="3158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3" name="Line 21"/>
            <p:cNvSpPr/>
            <p:nvPr/>
          </p:nvSpPr>
          <p:spPr>
            <a:xfrm flipH="1">
              <a:off x="2290" y="3475"/>
              <a:ext cx="136" cy="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4" name="Line 22"/>
            <p:cNvSpPr/>
            <p:nvPr/>
          </p:nvSpPr>
          <p:spPr>
            <a:xfrm>
              <a:off x="1837" y="3702"/>
              <a:ext cx="136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5" name="Line 23"/>
            <p:cNvSpPr/>
            <p:nvPr/>
          </p:nvSpPr>
          <p:spPr>
            <a:xfrm>
              <a:off x="1973" y="379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6" name="Line 24"/>
            <p:cNvSpPr/>
            <p:nvPr/>
          </p:nvSpPr>
          <p:spPr>
            <a:xfrm flipH="1">
              <a:off x="1837" y="3974"/>
              <a:ext cx="136" cy="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7" name="Text Box 25"/>
            <p:cNvSpPr txBox="1"/>
            <p:nvPr/>
          </p:nvSpPr>
          <p:spPr>
            <a:xfrm>
              <a:off x="2472" y="3218"/>
              <a:ext cx="9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楷体_GB2312" pitchFamily="49" charset="-122"/>
                </a:rPr>
                <a:t>P 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的过程体</a:t>
              </a:r>
              <a:endParaRPr lang="zh-CN" altLang="en-US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58" name="Text Box 26"/>
            <p:cNvSpPr txBox="1"/>
            <p:nvPr/>
          </p:nvSpPr>
          <p:spPr>
            <a:xfrm>
              <a:off x="2740" y="2387"/>
              <a:ext cx="9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楷体_GB2312" pitchFamily="49" charset="-122"/>
                </a:rPr>
                <a:t>Q 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的过程体</a:t>
              </a:r>
              <a:endParaRPr lang="zh-CN" altLang="en-US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59" name="Text Box 27"/>
            <p:cNvSpPr txBox="1"/>
            <p:nvPr/>
          </p:nvSpPr>
          <p:spPr>
            <a:xfrm>
              <a:off x="2014" y="3786"/>
              <a:ext cx="124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None/>
              </a:pP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主程序的过程体</a:t>
              </a:r>
              <a:endParaRPr lang="zh-CN" altLang="en-US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6" name="AutoShape 5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Rectangle 8"/>
          <p:cNvSpPr/>
          <p:nvPr/>
        </p:nvSpPr>
        <p:spPr>
          <a:xfrm>
            <a:off x="1512888" y="188913"/>
            <a:ext cx="34909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程序示例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11270" name="Rectangle 25"/>
          <p:cNvSpPr/>
          <p:nvPr/>
        </p:nvSpPr>
        <p:spPr>
          <a:xfrm>
            <a:off x="1001713" y="2276475"/>
            <a:ext cx="3714750" cy="3960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var m, n, r, q;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Char char="l"/>
            </a:pP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{ 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计算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的最大公约数 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Char char="l"/>
            </a:pP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procedure gcd;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begin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while r#0  do 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begin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   q := m / n;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    r := m - q * n;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   m := n;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   n := r;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end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end;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l"/>
            </a:pPr>
            <a:endParaRPr lang="en-US" altLang="zh-CN" sz="18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1" name="Rectangle 26"/>
          <p:cNvSpPr/>
          <p:nvPr/>
        </p:nvSpPr>
        <p:spPr>
          <a:xfrm>
            <a:off x="5148263" y="1773238"/>
            <a:ext cx="3333750" cy="4679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l"/>
            </a:pPr>
            <a:endParaRPr lang="en-US" altLang="zh-CN" sz="14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read(m);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read(n);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{ 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为了方便，规定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m &gt;= n }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if m &lt; n then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begin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r := m;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m := n;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     n := r;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end;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begin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r:=1;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call gcd;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   write(m);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end;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18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2" name="Text Box 27">
            <a:hlinkClick r:id="" action="ppaction://noaction"/>
          </p:cNvPr>
          <p:cNvSpPr txBox="1"/>
          <p:nvPr/>
        </p:nvSpPr>
        <p:spPr>
          <a:xfrm>
            <a:off x="468313" y="1203325"/>
            <a:ext cx="388778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计算最大公约数 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3" name="Rectangle 8"/>
          <p:cNvSpPr/>
          <p:nvPr/>
        </p:nvSpPr>
        <p:spPr>
          <a:xfrm>
            <a:off x="1512888" y="188913"/>
            <a:ext cx="34909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程序示例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12294" name="Rectangle 24"/>
          <p:cNvSpPr/>
          <p:nvPr/>
        </p:nvSpPr>
        <p:spPr>
          <a:xfrm>
            <a:off x="1116013" y="2492375"/>
            <a:ext cx="3240087" cy="3743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var n, m, fact, sum;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endParaRPr lang="en-US" altLang="zh-CN" sz="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递归计算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fact = m! }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procedure factorial;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begin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if m &gt; 0 then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begin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 fact := fact * m;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 m := m - 1;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 call factorial;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end;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end;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Char char="l"/>
            </a:pP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Rectangle 25"/>
          <p:cNvSpPr/>
          <p:nvPr/>
        </p:nvSpPr>
        <p:spPr>
          <a:xfrm>
            <a:off x="5258435" y="1477645"/>
            <a:ext cx="3745230" cy="43408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begin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{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读入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n }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read(n);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sum := 0;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while n &gt; 0 do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begin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m := n;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fact := 1;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call factorial;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sum  := sum + fact;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n := n - 1;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end;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{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输出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n! }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         write(sum);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75000"/>
              <a:buNone/>
            </a:pP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Text Box 26">
            <a:hlinkClick r:id="" action="ppaction://noaction"/>
          </p:cNvPr>
          <p:cNvSpPr txBox="1"/>
          <p:nvPr/>
        </p:nvSpPr>
        <p:spPr>
          <a:xfrm>
            <a:off x="684213" y="1100138"/>
            <a:ext cx="3887787" cy="1249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计算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sum = 1! + 2 ! + ... + n!, </a:t>
            </a:r>
            <a:b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(n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从控制台读入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4" name="AutoShape 5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6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Rectangle 8"/>
          <p:cNvSpPr/>
          <p:nvPr/>
        </p:nvSpPr>
        <p:spPr>
          <a:xfrm>
            <a:off x="1512888" y="188913"/>
            <a:ext cx="558006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语言的语法描述图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grpSp>
        <p:nvGrpSpPr>
          <p:cNvPr id="13318" name="Group 28"/>
          <p:cNvGrpSpPr/>
          <p:nvPr/>
        </p:nvGrpSpPr>
        <p:grpSpPr>
          <a:xfrm>
            <a:off x="1270000" y="5205413"/>
            <a:ext cx="6913563" cy="1319212"/>
            <a:chOff x="657" y="2279"/>
            <a:chExt cx="4355" cy="831"/>
          </a:xfrm>
        </p:grpSpPr>
        <p:sp>
          <p:nvSpPr>
            <p:cNvPr id="13319" name="Rectangle 18"/>
            <p:cNvSpPr/>
            <p:nvPr/>
          </p:nvSpPr>
          <p:spPr>
            <a:xfrm>
              <a:off x="703" y="2323"/>
              <a:ext cx="432" cy="240"/>
            </a:xfrm>
            <a:prstGeom prst="rect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20" name="Text Box 19"/>
            <p:cNvSpPr txBox="1"/>
            <p:nvPr/>
          </p:nvSpPr>
          <p:spPr>
            <a:xfrm>
              <a:off x="1278" y="2279"/>
              <a:ext cx="37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Tahoma" panose="020B0604030504040204" pitchFamily="34" charset="0"/>
                  <a:ea typeface="楷体_GB2312" pitchFamily="49" charset="-122"/>
                </a:rPr>
                <a:t>内的文字表示所用到的其他</a:t>
              </a:r>
              <a:r>
                <a:rPr lang="zh-CN" altLang="en-US" sz="2800" dirty="0">
                  <a:solidFill>
                    <a:srgbClr val="800080"/>
                  </a:solidFill>
                  <a:latin typeface="Tahoma" panose="020B0604030504040204" pitchFamily="34" charset="0"/>
                  <a:ea typeface="楷体_GB2312" pitchFamily="49" charset="-122"/>
                </a:rPr>
                <a:t>语法单位</a:t>
              </a:r>
              <a:endParaRPr lang="zh-CN" altLang="en-US" sz="2800" b="0" dirty="0">
                <a:solidFill>
                  <a:srgbClr val="80008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321" name="Oval 20"/>
            <p:cNvSpPr/>
            <p:nvPr/>
          </p:nvSpPr>
          <p:spPr>
            <a:xfrm>
              <a:off x="657" y="2825"/>
              <a:ext cx="480" cy="240"/>
            </a:xfrm>
            <a:prstGeom prst="ellipse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22" name="Text Box 21"/>
            <p:cNvSpPr txBox="1"/>
            <p:nvPr/>
          </p:nvSpPr>
          <p:spPr>
            <a:xfrm>
              <a:off x="1285" y="2778"/>
              <a:ext cx="3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Tahoma" panose="020B0604030504040204" pitchFamily="34" charset="0"/>
                  <a:ea typeface="楷体_GB2312" pitchFamily="49" charset="-122"/>
                </a:rPr>
                <a:t>或</a:t>
              </a:r>
              <a:endParaRPr lang="zh-CN" altLang="en-US" sz="28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323" name="Oval 22"/>
            <p:cNvSpPr/>
            <p:nvPr/>
          </p:nvSpPr>
          <p:spPr>
            <a:xfrm>
              <a:off x="1761" y="282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24" name="Text Box 23"/>
            <p:cNvSpPr txBox="1"/>
            <p:nvPr/>
          </p:nvSpPr>
          <p:spPr>
            <a:xfrm>
              <a:off x="2193" y="2748"/>
              <a:ext cx="28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Tahoma" panose="020B0604030504040204" pitchFamily="34" charset="0"/>
                  <a:ea typeface="楷体_GB2312" pitchFamily="49" charset="-122"/>
                </a:rPr>
                <a:t>内的文字表示</a:t>
              </a:r>
              <a:r>
                <a:rPr lang="zh-CN" altLang="en-US" sz="2800" dirty="0">
                  <a:solidFill>
                    <a:srgbClr val="800080"/>
                  </a:solidFill>
                  <a:latin typeface="Tahoma" panose="020B0604030504040204" pitchFamily="34" charset="0"/>
                  <a:ea typeface="楷体_GB2312" pitchFamily="49" charset="-122"/>
                </a:rPr>
                <a:t>单词符号</a:t>
              </a:r>
              <a:endParaRPr lang="zh-CN" altLang="en-US" sz="2800" dirty="0">
                <a:solidFill>
                  <a:srgbClr val="80008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13325" name="Text Box 29"/>
          <p:cNvSpPr txBox="1"/>
          <p:nvPr/>
        </p:nvSpPr>
        <p:spPr>
          <a:xfrm>
            <a:off x="684213" y="1211263"/>
            <a:ext cx="7488237" cy="3843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每个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语法单位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对应一个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语法描述图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一个入口和一个出口的有向图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从入口可到达任何节点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每个节点都可以到达出口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从入口到出口的路径表示该语法单位的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一种合法中间形式（短语）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有两种类型的节点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8"/>
          <p:cNvSpPr/>
          <p:nvPr/>
        </p:nvSpPr>
        <p:spPr>
          <a:xfrm>
            <a:off x="1512888" y="188913"/>
            <a:ext cx="572293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语言的语法描述图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grpSp>
        <p:nvGrpSpPr>
          <p:cNvPr id="14338" name="Group 168"/>
          <p:cNvGrpSpPr/>
          <p:nvPr/>
        </p:nvGrpSpPr>
        <p:grpSpPr>
          <a:xfrm>
            <a:off x="2193925" y="1730375"/>
            <a:ext cx="4394200" cy="619125"/>
            <a:chOff x="1382" y="1135"/>
            <a:chExt cx="2768" cy="390"/>
          </a:xfrm>
        </p:grpSpPr>
        <p:sp>
          <p:nvSpPr>
            <p:cNvPr id="14339" name="Rectangle 10"/>
            <p:cNvSpPr/>
            <p:nvPr/>
          </p:nvSpPr>
          <p:spPr>
            <a:xfrm>
              <a:off x="1382" y="1192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程序</a:t>
              </a:r>
              <a:endPara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0" name="Line 11"/>
            <p:cNvSpPr/>
            <p:nvPr/>
          </p:nvSpPr>
          <p:spPr>
            <a:xfrm>
              <a:off x="1853" y="1344"/>
              <a:ext cx="528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1" name="Text Box 12"/>
            <p:cNvSpPr txBox="1"/>
            <p:nvPr/>
          </p:nvSpPr>
          <p:spPr>
            <a:xfrm>
              <a:off x="2397" y="1186"/>
              <a:ext cx="755" cy="294"/>
            </a:xfrm>
            <a:prstGeom prst="rect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分程序</a:t>
              </a:r>
              <a:endPara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2" name="Line 13"/>
            <p:cNvSpPr/>
            <p:nvPr/>
          </p:nvSpPr>
          <p:spPr>
            <a:xfrm>
              <a:off x="3152" y="1344"/>
              <a:ext cx="576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3" name="Oval 14"/>
            <p:cNvSpPr/>
            <p:nvPr/>
          </p:nvSpPr>
          <p:spPr>
            <a:xfrm>
              <a:off x="3718" y="1135"/>
              <a:ext cx="432" cy="390"/>
            </a:xfrm>
            <a:prstGeom prst="ellipse">
              <a:avLst/>
            </a:pr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zh-CN" sz="2400" dirty="0">
                  <a:solidFill>
                    <a:srgbClr val="80008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4344" name="Text Box 21">
            <a:hlinkClick r:id="" action="ppaction://noaction"/>
          </p:cNvPr>
          <p:cNvSpPr txBox="1"/>
          <p:nvPr/>
        </p:nvSpPr>
        <p:spPr>
          <a:xfrm>
            <a:off x="611188" y="1052513"/>
            <a:ext cx="820896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例：程序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分程序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语法单位的语法描述图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5" name="Text Box 104"/>
          <p:cNvSpPr txBox="1"/>
          <p:nvPr/>
        </p:nvSpPr>
        <p:spPr>
          <a:xfrm>
            <a:off x="692150" y="2540000"/>
            <a:ext cx="12160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分程序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6" name="AutoShape 109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7" name="AutoShape 110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8" name="AutoShape 111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9" name="AutoShape 112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50" name="Oval 119"/>
          <p:cNvSpPr/>
          <p:nvPr/>
        </p:nvSpPr>
        <p:spPr>
          <a:xfrm>
            <a:off x="2197100" y="2565400"/>
            <a:ext cx="935038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1" name="Oval 120"/>
          <p:cNvSpPr/>
          <p:nvPr/>
        </p:nvSpPr>
        <p:spPr>
          <a:xfrm>
            <a:off x="3636963" y="2565400"/>
            <a:ext cx="935037" cy="430213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Oval 122"/>
          <p:cNvSpPr/>
          <p:nvPr/>
        </p:nvSpPr>
        <p:spPr>
          <a:xfrm>
            <a:off x="6011863" y="2565400"/>
            <a:ext cx="1223962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0" hangingPunct="0">
              <a:buClrTx/>
              <a:buFontTx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number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3" name="Oval 123"/>
          <p:cNvSpPr/>
          <p:nvPr/>
        </p:nvSpPr>
        <p:spPr>
          <a:xfrm>
            <a:off x="5076825" y="2565400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4" name="Line 124"/>
          <p:cNvSpPr/>
          <p:nvPr/>
        </p:nvSpPr>
        <p:spPr>
          <a:xfrm>
            <a:off x="1763713" y="27813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55" name="Line 125"/>
          <p:cNvSpPr/>
          <p:nvPr/>
        </p:nvSpPr>
        <p:spPr>
          <a:xfrm>
            <a:off x="3132138" y="2781300"/>
            <a:ext cx="50323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56" name="Line 126"/>
          <p:cNvSpPr/>
          <p:nvPr/>
        </p:nvSpPr>
        <p:spPr>
          <a:xfrm>
            <a:off x="4573588" y="2781300"/>
            <a:ext cx="50323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57" name="Line 127"/>
          <p:cNvSpPr/>
          <p:nvPr/>
        </p:nvSpPr>
        <p:spPr>
          <a:xfrm>
            <a:off x="5508625" y="2781300"/>
            <a:ext cx="503238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58" name="Oval 128"/>
          <p:cNvSpPr/>
          <p:nvPr/>
        </p:nvSpPr>
        <p:spPr>
          <a:xfrm>
            <a:off x="3132138" y="2997200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9" name="Oval 129"/>
          <p:cNvSpPr/>
          <p:nvPr/>
        </p:nvSpPr>
        <p:spPr>
          <a:xfrm>
            <a:off x="2484438" y="3357563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0" name="Oval 130"/>
          <p:cNvSpPr/>
          <p:nvPr/>
        </p:nvSpPr>
        <p:spPr>
          <a:xfrm>
            <a:off x="2197100" y="4005263"/>
            <a:ext cx="935038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0" hangingPunct="0">
              <a:buClrTx/>
              <a:buFontTx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1" name="Oval 132"/>
          <p:cNvSpPr/>
          <p:nvPr/>
        </p:nvSpPr>
        <p:spPr>
          <a:xfrm>
            <a:off x="4068763" y="4005263"/>
            <a:ext cx="935037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0" hangingPunct="0">
              <a:buClrTx/>
              <a:buFontTx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2" name="Oval 133"/>
          <p:cNvSpPr/>
          <p:nvPr/>
        </p:nvSpPr>
        <p:spPr>
          <a:xfrm>
            <a:off x="3276600" y="4510088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3" name="Oval 134"/>
          <p:cNvSpPr/>
          <p:nvPr/>
        </p:nvSpPr>
        <p:spPr>
          <a:xfrm>
            <a:off x="2484438" y="4797425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4" name="Oval 135"/>
          <p:cNvSpPr/>
          <p:nvPr/>
        </p:nvSpPr>
        <p:spPr>
          <a:xfrm>
            <a:off x="3779838" y="5230813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5" name="Oval 136"/>
          <p:cNvSpPr/>
          <p:nvPr/>
        </p:nvSpPr>
        <p:spPr>
          <a:xfrm>
            <a:off x="2197100" y="5734050"/>
            <a:ext cx="1438275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0" hangingPunct="0">
              <a:buClrTx/>
              <a:buFontTx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procedure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6" name="Oval 137"/>
          <p:cNvSpPr/>
          <p:nvPr/>
        </p:nvSpPr>
        <p:spPr>
          <a:xfrm>
            <a:off x="4211638" y="5734050"/>
            <a:ext cx="935037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0" hangingPunct="0">
              <a:buClrTx/>
              <a:buFontTx/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</a:t>
            </a:r>
            <a:endParaRPr lang="en-US" altLang="zh-CN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7" name="Oval 138"/>
          <p:cNvSpPr/>
          <p:nvPr/>
        </p:nvSpPr>
        <p:spPr>
          <a:xfrm>
            <a:off x="5651500" y="5734050"/>
            <a:ext cx="431800" cy="431800"/>
          </a:xfrm>
          <a:prstGeom prst="ellipse">
            <a:avLst/>
          </a:pr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8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8" name="Text Box 139"/>
          <p:cNvSpPr txBox="1"/>
          <p:nvPr/>
        </p:nvSpPr>
        <p:spPr>
          <a:xfrm>
            <a:off x="6588125" y="5699125"/>
            <a:ext cx="1125538" cy="466725"/>
          </a:xfrm>
          <a:prstGeom prst="rect">
            <a:avLst/>
          </a:prstGeom>
          <a:noFill/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分程序</a:t>
            </a:r>
            <a:endParaRPr lang="zh-CN" altLang="en-US" sz="24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69" name="Text Box 140"/>
          <p:cNvSpPr txBox="1"/>
          <p:nvPr/>
        </p:nvSpPr>
        <p:spPr>
          <a:xfrm>
            <a:off x="2627313" y="6275388"/>
            <a:ext cx="936625" cy="466725"/>
          </a:xfrm>
          <a:prstGeom prst="rect">
            <a:avLst/>
          </a:prstGeom>
          <a:noFill/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4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70" name="Line 142"/>
          <p:cNvSpPr/>
          <p:nvPr/>
        </p:nvSpPr>
        <p:spPr>
          <a:xfrm>
            <a:off x="1908175" y="2781300"/>
            <a:ext cx="0" cy="37433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71" name="Line 143"/>
          <p:cNvSpPr/>
          <p:nvPr/>
        </p:nvSpPr>
        <p:spPr>
          <a:xfrm>
            <a:off x="1908175" y="6524625"/>
            <a:ext cx="719138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72" name="Line 144"/>
          <p:cNvSpPr/>
          <p:nvPr/>
        </p:nvSpPr>
        <p:spPr>
          <a:xfrm>
            <a:off x="3563938" y="6524625"/>
            <a:ext cx="10795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73" name="Line 145"/>
          <p:cNvSpPr/>
          <p:nvPr/>
        </p:nvSpPr>
        <p:spPr>
          <a:xfrm>
            <a:off x="7235825" y="2781300"/>
            <a:ext cx="2159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74" name="Line 146"/>
          <p:cNvSpPr/>
          <p:nvPr/>
        </p:nvSpPr>
        <p:spPr>
          <a:xfrm>
            <a:off x="7451725" y="2781300"/>
            <a:ext cx="0" cy="792163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75" name="Line 147"/>
          <p:cNvSpPr/>
          <p:nvPr/>
        </p:nvSpPr>
        <p:spPr>
          <a:xfrm flipH="1">
            <a:off x="3708400" y="3213100"/>
            <a:ext cx="3743325" cy="0"/>
          </a:xfrm>
          <a:prstGeom prst="line">
            <a:avLst/>
          </a:prstGeom>
          <a:ln w="9525">
            <a:noFill/>
          </a:ln>
        </p:spPr>
      </p:sp>
      <p:sp>
        <p:nvSpPr>
          <p:cNvPr id="14376" name="Line 148"/>
          <p:cNvSpPr/>
          <p:nvPr/>
        </p:nvSpPr>
        <p:spPr>
          <a:xfrm flipH="1">
            <a:off x="3708400" y="3213100"/>
            <a:ext cx="3743325" cy="0"/>
          </a:xfrm>
          <a:prstGeom prst="line">
            <a:avLst/>
          </a:prstGeom>
          <a:ln w="9525">
            <a:noFill/>
          </a:ln>
        </p:spPr>
      </p:sp>
      <p:sp>
        <p:nvSpPr>
          <p:cNvPr id="14377" name="Line 150"/>
          <p:cNvSpPr/>
          <p:nvPr/>
        </p:nvSpPr>
        <p:spPr>
          <a:xfrm flipH="1">
            <a:off x="2916238" y="3573463"/>
            <a:ext cx="453548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78" name="Line 151"/>
          <p:cNvSpPr/>
          <p:nvPr/>
        </p:nvSpPr>
        <p:spPr>
          <a:xfrm flipH="1">
            <a:off x="1908175" y="3573463"/>
            <a:ext cx="5762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79" name="Line 152"/>
          <p:cNvSpPr/>
          <p:nvPr/>
        </p:nvSpPr>
        <p:spPr>
          <a:xfrm flipV="1">
            <a:off x="3348038" y="3429000"/>
            <a:ext cx="0" cy="144463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0" name="Line 153"/>
          <p:cNvSpPr/>
          <p:nvPr/>
        </p:nvSpPr>
        <p:spPr>
          <a:xfrm flipV="1">
            <a:off x="3348038" y="2781300"/>
            <a:ext cx="0" cy="2159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1" name="Line 154"/>
          <p:cNvSpPr/>
          <p:nvPr/>
        </p:nvSpPr>
        <p:spPr>
          <a:xfrm>
            <a:off x="1908175" y="4221163"/>
            <a:ext cx="287338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2" name="Line 155"/>
          <p:cNvSpPr/>
          <p:nvPr/>
        </p:nvSpPr>
        <p:spPr>
          <a:xfrm>
            <a:off x="3132138" y="4221163"/>
            <a:ext cx="93503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3" name="Line 156"/>
          <p:cNvSpPr/>
          <p:nvPr/>
        </p:nvSpPr>
        <p:spPr>
          <a:xfrm>
            <a:off x="5003800" y="4221163"/>
            <a:ext cx="288925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84" name="Line 157"/>
          <p:cNvSpPr/>
          <p:nvPr/>
        </p:nvSpPr>
        <p:spPr>
          <a:xfrm>
            <a:off x="5292725" y="4221163"/>
            <a:ext cx="0" cy="863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85" name="Line 158"/>
          <p:cNvSpPr/>
          <p:nvPr/>
        </p:nvSpPr>
        <p:spPr>
          <a:xfrm flipH="1">
            <a:off x="2916238" y="5086350"/>
            <a:ext cx="237648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6" name="Line 159"/>
          <p:cNvSpPr/>
          <p:nvPr/>
        </p:nvSpPr>
        <p:spPr>
          <a:xfrm flipH="1">
            <a:off x="1908175" y="5086350"/>
            <a:ext cx="5762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7" name="Line 160"/>
          <p:cNvSpPr/>
          <p:nvPr/>
        </p:nvSpPr>
        <p:spPr>
          <a:xfrm>
            <a:off x="1908175" y="5949950"/>
            <a:ext cx="287338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8" name="Line 161"/>
          <p:cNvSpPr/>
          <p:nvPr/>
        </p:nvSpPr>
        <p:spPr>
          <a:xfrm>
            <a:off x="3635375" y="5949950"/>
            <a:ext cx="5762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89" name="Line 162"/>
          <p:cNvSpPr/>
          <p:nvPr/>
        </p:nvSpPr>
        <p:spPr>
          <a:xfrm>
            <a:off x="5148263" y="5949950"/>
            <a:ext cx="50323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90" name="Line 163"/>
          <p:cNvSpPr/>
          <p:nvPr/>
        </p:nvSpPr>
        <p:spPr>
          <a:xfrm>
            <a:off x="6084888" y="5949950"/>
            <a:ext cx="503237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91" name="Line 164"/>
          <p:cNvSpPr/>
          <p:nvPr/>
        </p:nvSpPr>
        <p:spPr>
          <a:xfrm>
            <a:off x="7740650" y="5949950"/>
            <a:ext cx="1444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92" name="Line 165"/>
          <p:cNvSpPr/>
          <p:nvPr/>
        </p:nvSpPr>
        <p:spPr>
          <a:xfrm flipV="1">
            <a:off x="7885113" y="5446713"/>
            <a:ext cx="0" cy="50323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93" name="Line 166"/>
          <p:cNvSpPr/>
          <p:nvPr/>
        </p:nvSpPr>
        <p:spPr>
          <a:xfrm flipH="1">
            <a:off x="4211638" y="5446713"/>
            <a:ext cx="3673475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94" name="Line 167"/>
          <p:cNvSpPr/>
          <p:nvPr/>
        </p:nvSpPr>
        <p:spPr>
          <a:xfrm flipH="1">
            <a:off x="1908175" y="5445125"/>
            <a:ext cx="18716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95" name="Line 170"/>
          <p:cNvSpPr/>
          <p:nvPr/>
        </p:nvSpPr>
        <p:spPr>
          <a:xfrm flipV="1">
            <a:off x="3492500" y="4221163"/>
            <a:ext cx="0" cy="28733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96" name="Line 171"/>
          <p:cNvSpPr/>
          <p:nvPr/>
        </p:nvSpPr>
        <p:spPr>
          <a:xfrm flipV="1">
            <a:off x="3492500" y="4941888"/>
            <a:ext cx="0" cy="1428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971280" cy="1143000"/>
          </a:xfrm>
        </p:spPr>
        <p:txBody>
          <a:bodyPr vert="horz" wrap="square" lIns="91440" tIns="45720" rIns="91440" bIns="45720" anchor="ctr"/>
          <a:p>
            <a:pPr eaLnBrk="1" hangingPunct="1"/>
            <a:br>
              <a:rPr lang="zh-CN" altLang="en-US" sz="4000" dirty="0"/>
            </a:br>
            <a:r>
              <a:rPr lang="en-US" altLang="zh-CN" sz="4000" dirty="0"/>
              <a:t>Donald E. Knuth</a:t>
            </a:r>
            <a:r>
              <a:rPr lang="zh-CN" altLang="en-US" sz="4000" b="1" dirty="0"/>
              <a:t>：</a:t>
            </a:r>
            <a:r>
              <a:rPr lang="en-US" altLang="zh-CN" sz="4000" b="1" dirty="0"/>
              <a:t>Turing Award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83565" y="1238250"/>
            <a:ext cx="4427220" cy="4114800"/>
          </a:xfrm>
        </p:spPr>
        <p:txBody>
          <a:bodyPr vert="horz" wrap="square" lIns="91440" tIns="45720" rIns="91440" bIns="45720" anchor="t"/>
          <a:p>
            <a:pPr eaLnBrk="1" hangingPunct="1"/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l" eaLnBrk="1" hangingPunct="1"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  </a:t>
            </a:r>
            <a:r>
              <a:rPr lang="en-US" altLang="zh-CN" sz="3600" i="1" dirty="0">
                <a:latin typeface="Times New Roman" panose="02020603050405020304" pitchFamily="18" charset="0"/>
              </a:rPr>
              <a:t>A person does not really   understand something </a:t>
            </a:r>
            <a:endParaRPr lang="en-US" altLang="zh-CN" sz="3600" i="1" dirty="0">
              <a:latin typeface="Times New Roman" panose="02020603050405020304" pitchFamily="18" charset="0"/>
            </a:endParaRPr>
          </a:p>
          <a:p>
            <a:pPr algn="l" eaLnBrk="1" hangingPunct="1"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    until after teaching </a:t>
            </a:r>
            <a:endParaRPr lang="en-US" altLang="zh-CN" sz="3600" i="1" dirty="0">
              <a:latin typeface="Times New Roman" panose="02020603050405020304" pitchFamily="18" charset="0"/>
            </a:endParaRPr>
          </a:p>
          <a:p>
            <a:pPr algn="l" eaLnBrk="1" hangingPunct="1"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   it to a computer.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pic>
        <p:nvPicPr>
          <p:cNvPr id="13315" name="Picture 4" descr="knuth-pa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0" y="1989138"/>
            <a:ext cx="3676650" cy="453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2" name="AutoShape 5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5" name="Rectangle 8"/>
          <p:cNvSpPr/>
          <p:nvPr/>
        </p:nvSpPr>
        <p:spPr>
          <a:xfrm>
            <a:off x="1512888" y="188913"/>
            <a:ext cx="529113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语言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EBNF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Text Box 18"/>
          <p:cNvSpPr txBox="1"/>
          <p:nvPr/>
        </p:nvSpPr>
        <p:spPr>
          <a:xfrm>
            <a:off x="757238" y="1455738"/>
            <a:ext cx="7991475" cy="4832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EBNF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的元符号</a:t>
            </a:r>
            <a:endParaRPr lang="zh-CN" altLang="en-US" sz="28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‘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&lt; &gt;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’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是用左右尖括号括起来的中文字表示语法构造成分，或称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语法单位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，为非终结符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‘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::=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该符号的左部由右部定义，可读作‘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定义为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’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1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endParaRPr lang="zh-CN" altLang="en-US" sz="1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‘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|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’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表示‘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’，即左部可由多个右部定义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‘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{ }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’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表示花括号内的语法成分可以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重复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；在不加上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下界时可重复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到任意次数，有上下界时为可重复次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数的限制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‘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[ ]’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表示方括号内的成分为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任选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项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‘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 )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’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表示圆括号内的成分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优先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1">
            <a:hlinkClick r:id="" action="ppaction://noaction"/>
          </p:cNvPr>
          <p:cNvSpPr txBox="1"/>
          <p:nvPr/>
        </p:nvSpPr>
        <p:spPr>
          <a:xfrm>
            <a:off x="755650" y="1052513"/>
            <a:ext cx="684053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例：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PL/0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语言的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EBNF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表示片断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86" name="AutoShape 13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AutoShape 14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AutoShape 15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AutoShape 16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Rectangle 60"/>
          <p:cNvSpPr/>
          <p:nvPr/>
        </p:nvSpPr>
        <p:spPr>
          <a:xfrm>
            <a:off x="1512888" y="188913"/>
            <a:ext cx="529113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 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语言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EBNF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Rectangle 61"/>
          <p:cNvSpPr/>
          <p:nvPr/>
        </p:nvSpPr>
        <p:spPr>
          <a:xfrm>
            <a:off x="1258888" y="1849438"/>
            <a:ext cx="7273925" cy="46037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程序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分程序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&gt;.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分程序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常量说明部分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] [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变量说明部分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]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               [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过程说明部分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]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语句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常量说明部分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常量定义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{ ,&lt;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常量定义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} 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常量定义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标识符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=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无符号整数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无符号整数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数字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{&lt;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数字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&gt;} 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变量说明部分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标识符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{ ,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标识符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} ; 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标识符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字母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{&lt;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字母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&gt;|&lt;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数字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&gt;} 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过程说明部分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过程首部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分程序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&gt;{; 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过程说明部分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}; 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过程首部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::=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ea typeface="楷体_GB2312" pitchFamily="49" charset="-122"/>
              </a:rPr>
              <a:t>&lt;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标识符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&gt;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……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6" name="AutoShape 5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8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9" name="Text Box 9"/>
          <p:cNvSpPr txBox="1"/>
          <p:nvPr/>
        </p:nvSpPr>
        <p:spPr>
          <a:xfrm>
            <a:off x="228600" y="1052830"/>
            <a:ext cx="8304530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保留字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BEGIN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THEN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en-US" altLang="zh-CN" sz="1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运算符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、、、、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:=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、、、、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……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标识符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自定义的变量名、常数名、过程名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常数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如：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25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100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等整数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界符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、）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Rectangle 10"/>
          <p:cNvSpPr/>
          <p:nvPr/>
        </p:nvSpPr>
        <p:spPr>
          <a:xfrm>
            <a:off x="1441450" y="188913"/>
            <a:ext cx="593883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编译程序的单词类别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3" name="Rectangle 11"/>
          <p:cNvSpPr/>
          <p:nvPr/>
        </p:nvSpPr>
        <p:spPr>
          <a:xfrm>
            <a:off x="1512888" y="188913"/>
            <a:ext cx="529113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</a:t>
            </a: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语言的语义规则</a:t>
            </a:r>
            <a:endParaRPr lang="zh-CN" altLang="en-US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414" name="Text Box 12"/>
          <p:cNvSpPr txBox="1"/>
          <p:nvPr/>
        </p:nvSpPr>
        <p:spPr>
          <a:xfrm>
            <a:off x="828675" y="1125538"/>
            <a:ext cx="7991475" cy="5299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类型、上下文约束与作用域规则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数据类型只有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整数类型</a:t>
            </a:r>
            <a:endParaRPr lang="zh-CN" altLang="en-US" sz="28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数据结构只支持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简单变量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常数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1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endParaRPr lang="zh-CN" altLang="en-US" sz="1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所支持的数字为最长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9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位的十进制数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标识符的有效长度为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标识符引用前先要声明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过程无参数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过程可嵌套，最多嵌套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层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过程可递归调用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内层过程可以引用包围它的外层过程的标识符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7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grpSp>
        <p:nvGrpSpPr>
          <p:cNvPr id="18438" name="Group 57"/>
          <p:cNvGrpSpPr/>
          <p:nvPr/>
        </p:nvGrpSpPr>
        <p:grpSpPr>
          <a:xfrm>
            <a:off x="933450" y="1484313"/>
            <a:ext cx="7383463" cy="4824412"/>
            <a:chOff x="521" y="845"/>
            <a:chExt cx="4651" cy="3039"/>
          </a:xfrm>
        </p:grpSpPr>
        <p:sp>
          <p:nvSpPr>
            <p:cNvPr id="18439" name="AutoShape 13"/>
            <p:cNvSpPr/>
            <p:nvPr/>
          </p:nvSpPr>
          <p:spPr>
            <a:xfrm>
              <a:off x="2678" y="1159"/>
              <a:ext cx="240" cy="277"/>
            </a:xfrm>
            <a:prstGeom prst="downArrow">
              <a:avLst>
                <a:gd name="adj1" fmla="val 50000"/>
                <a:gd name="adj2" fmla="val 28848"/>
              </a:avLst>
            </a:prstGeom>
            <a:solidFill>
              <a:srgbClr val="FFFFFF"/>
            </a:solidFill>
            <a:ln w="0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0" name="Text Box 18"/>
            <p:cNvSpPr txBox="1"/>
            <p:nvPr/>
          </p:nvSpPr>
          <p:spPr>
            <a:xfrm>
              <a:off x="521" y="3023"/>
              <a:ext cx="8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输入数据</a:t>
              </a:r>
              <a:endParaRPr lang="zh-CN" altLang="en-US" sz="2400" b="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1" name="Text Box 19"/>
            <p:cNvSpPr txBox="1"/>
            <p:nvPr/>
          </p:nvSpPr>
          <p:spPr>
            <a:xfrm>
              <a:off x="4286" y="3023"/>
              <a:ext cx="8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输出数据</a:t>
              </a:r>
              <a:endParaRPr lang="zh-CN" altLang="en-US" sz="2400" b="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2" name="Text Box 38"/>
            <p:cNvSpPr txBox="1"/>
            <p:nvPr/>
          </p:nvSpPr>
          <p:spPr>
            <a:xfrm>
              <a:off x="2200" y="845"/>
              <a:ext cx="118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 b="0" dirty="0">
                  <a:latin typeface="Arial" panose="020B0604020202020204" pitchFamily="34" charset="0"/>
                  <a:ea typeface="楷体_GB2312" pitchFamily="49" charset="-122"/>
                </a:rPr>
                <a:t>PL/0 </a:t>
              </a: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程序</a:t>
              </a:r>
              <a:endParaRPr lang="zh-CN" altLang="en-US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3" name="Text Box 39"/>
            <p:cNvSpPr txBox="1"/>
            <p:nvPr/>
          </p:nvSpPr>
          <p:spPr>
            <a:xfrm>
              <a:off x="2019" y="2207"/>
              <a:ext cx="1587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类</a:t>
              </a:r>
              <a:r>
                <a:rPr lang="en-US" altLang="zh-CN" sz="2400" b="0" dirty="0">
                  <a:latin typeface="Arial" panose="020B0604020202020204" pitchFamily="34" charset="0"/>
                  <a:ea typeface="楷体_GB2312" pitchFamily="49" charset="-122"/>
                </a:rPr>
                <a:t>P-code</a:t>
              </a: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程序</a:t>
              </a:r>
              <a:endParaRPr lang="zh-CN" altLang="en-US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4" name="Text Box 42"/>
            <p:cNvSpPr txBox="1"/>
            <p:nvPr/>
          </p:nvSpPr>
          <p:spPr>
            <a:xfrm>
              <a:off x="2109" y="1527"/>
              <a:ext cx="1361" cy="271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 b="0" dirty="0">
                  <a:latin typeface="Arial" panose="020B0604020202020204" pitchFamily="34" charset="0"/>
                  <a:ea typeface="楷体_GB2312" pitchFamily="49" charset="-122"/>
                </a:rPr>
                <a:t>PL/0 </a:t>
              </a: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编译程序</a:t>
              </a:r>
              <a:endParaRPr lang="zh-CN" altLang="en-US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5" name="AutoShape 47"/>
            <p:cNvSpPr/>
            <p:nvPr/>
          </p:nvSpPr>
          <p:spPr>
            <a:xfrm>
              <a:off x="2685" y="1889"/>
              <a:ext cx="240" cy="277"/>
            </a:xfrm>
            <a:prstGeom prst="downArrow">
              <a:avLst>
                <a:gd name="adj1" fmla="val 50000"/>
                <a:gd name="adj2" fmla="val 28848"/>
              </a:avLst>
            </a:prstGeom>
            <a:solidFill>
              <a:srgbClr val="FFFFFF"/>
            </a:soli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6" name="AutoShape 48"/>
            <p:cNvSpPr/>
            <p:nvPr/>
          </p:nvSpPr>
          <p:spPr>
            <a:xfrm>
              <a:off x="2686" y="2519"/>
              <a:ext cx="240" cy="277"/>
            </a:xfrm>
            <a:prstGeom prst="downArrow">
              <a:avLst>
                <a:gd name="adj1" fmla="val 50000"/>
                <a:gd name="adj2" fmla="val 28848"/>
              </a:avLst>
            </a:prstGeom>
            <a:solidFill>
              <a:srgbClr val="FFFFFF"/>
            </a:soli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7" name="Text Box 49"/>
            <p:cNvSpPr txBox="1"/>
            <p:nvPr/>
          </p:nvSpPr>
          <p:spPr>
            <a:xfrm>
              <a:off x="2291" y="2908"/>
              <a:ext cx="1043" cy="478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类 </a:t>
              </a:r>
              <a:r>
                <a:rPr lang="en-US" altLang="zh-CN" sz="2400" b="0" dirty="0">
                  <a:latin typeface="Arial" panose="020B0604020202020204" pitchFamily="34" charset="0"/>
                  <a:ea typeface="楷体_GB2312" pitchFamily="49" charset="-122"/>
                </a:rPr>
                <a:t>P-code </a:t>
              </a:r>
              <a:r>
                <a:rPr lang="zh-CN" altLang="en-US" sz="2400" dirty="0">
                  <a:latin typeface="Arial" panose="020B0604020202020204" pitchFamily="34" charset="0"/>
                  <a:ea typeface="楷体_GB2312" pitchFamily="49" charset="-122"/>
                </a:rPr>
                <a:t>解释程序</a:t>
              </a:r>
              <a:endParaRPr lang="zh-CN" altLang="en-US" sz="24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8" name="AutoShape 50"/>
            <p:cNvSpPr/>
            <p:nvPr/>
          </p:nvSpPr>
          <p:spPr>
            <a:xfrm>
              <a:off x="1383" y="3068"/>
              <a:ext cx="817" cy="227"/>
            </a:xfrm>
            <a:prstGeom prst="notchedRightArrow">
              <a:avLst>
                <a:gd name="adj1" fmla="val 50000"/>
                <a:gd name="adj2" fmla="val 89961"/>
              </a:avLst>
            </a:prstGeom>
            <a:solidFill>
              <a:srgbClr val="FFFFFF"/>
            </a:soli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9" name="Text Box 51"/>
            <p:cNvSpPr txBox="1"/>
            <p:nvPr/>
          </p:nvSpPr>
          <p:spPr>
            <a:xfrm>
              <a:off x="1837" y="3567"/>
              <a:ext cx="1951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类</a:t>
              </a:r>
              <a:r>
                <a:rPr lang="en-US" altLang="zh-CN" sz="2800" b="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P-code</a:t>
              </a:r>
              <a:r>
                <a:rPr lang="en-US" altLang="zh-CN" sz="28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 </a:t>
              </a:r>
              <a:r>
                <a:rPr lang="zh-CN" altLang="en-US" sz="28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虚拟机</a:t>
              </a:r>
              <a:endPara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50" name="AutoShape 52"/>
            <p:cNvSpPr/>
            <p:nvPr/>
          </p:nvSpPr>
          <p:spPr>
            <a:xfrm>
              <a:off x="3424" y="3067"/>
              <a:ext cx="817" cy="227"/>
            </a:xfrm>
            <a:prstGeom prst="notchedRightArrow">
              <a:avLst>
                <a:gd name="adj1" fmla="val 50000"/>
                <a:gd name="adj2" fmla="val 89961"/>
              </a:avLst>
            </a:prstGeom>
            <a:solidFill>
              <a:srgbClr val="FFFFFF"/>
            </a:soli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51" name="Line 53"/>
            <p:cNvSpPr/>
            <p:nvPr/>
          </p:nvSpPr>
          <p:spPr>
            <a:xfrm>
              <a:off x="1746" y="2659"/>
              <a:ext cx="0" cy="1225"/>
            </a:xfrm>
            <a:prstGeom prst="line">
              <a:avLst/>
            </a:prstGeom>
            <a:ln w="9525" cap="rnd" cmpd="sng">
              <a:solidFill>
                <a:srgbClr val="000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8452" name="Line 54"/>
            <p:cNvSpPr/>
            <p:nvPr/>
          </p:nvSpPr>
          <p:spPr>
            <a:xfrm>
              <a:off x="1746" y="3884"/>
              <a:ext cx="2087" cy="0"/>
            </a:xfrm>
            <a:prstGeom prst="line">
              <a:avLst/>
            </a:prstGeom>
            <a:ln w="9525" cap="rnd" cmpd="sng">
              <a:solidFill>
                <a:srgbClr val="000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8453" name="Line 55"/>
            <p:cNvSpPr/>
            <p:nvPr/>
          </p:nvSpPr>
          <p:spPr>
            <a:xfrm flipV="1">
              <a:off x="3833" y="2659"/>
              <a:ext cx="0" cy="1225"/>
            </a:xfrm>
            <a:prstGeom prst="line">
              <a:avLst/>
            </a:prstGeom>
            <a:ln w="9525" cap="rnd" cmpd="sng">
              <a:solidFill>
                <a:srgbClr val="000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8454" name="Line 56"/>
            <p:cNvSpPr/>
            <p:nvPr/>
          </p:nvSpPr>
          <p:spPr>
            <a:xfrm>
              <a:off x="1746" y="2659"/>
              <a:ext cx="2087" cy="0"/>
            </a:xfrm>
            <a:prstGeom prst="line">
              <a:avLst/>
            </a:prstGeom>
            <a:ln w="9525" cap="rnd" cmpd="sng">
              <a:solidFill>
                <a:srgbClr val="00008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1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19462" name="Text Box 38"/>
          <p:cNvSpPr txBox="1"/>
          <p:nvPr/>
        </p:nvSpPr>
        <p:spPr>
          <a:xfrm>
            <a:off x="757238" y="1208088"/>
            <a:ext cx="8062912" cy="3506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类 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P-code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一种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栈式机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800" b="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此类栈式机没有累加器和通用寄存器，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有一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个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栈式存储器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，有四个控制寄存器（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指令寄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存器 </a:t>
            </a:r>
            <a:r>
              <a:rPr lang="en-US" altLang="zh-CN" sz="2800" b="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指令地址寄存器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栈顶寄存器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8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基址寄存器 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），算逻运算都在栈顶进行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b="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指令格式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9463" name="Group 45"/>
          <p:cNvGrpSpPr/>
          <p:nvPr/>
        </p:nvGrpSpPr>
        <p:grpSpPr>
          <a:xfrm>
            <a:off x="3563938" y="4483100"/>
            <a:ext cx="3048000" cy="601663"/>
            <a:chOff x="2412" y="2614"/>
            <a:chExt cx="1920" cy="379"/>
          </a:xfrm>
        </p:grpSpPr>
        <p:sp>
          <p:nvSpPr>
            <p:cNvPr id="19464" name="Rectangle 40"/>
            <p:cNvSpPr/>
            <p:nvPr/>
          </p:nvSpPr>
          <p:spPr>
            <a:xfrm>
              <a:off x="2412" y="2657"/>
              <a:ext cx="1920" cy="336"/>
            </a:xfrm>
            <a:prstGeom prst="rect">
              <a:avLst/>
            </a:prstGeom>
            <a:noFill/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465" name="Line 41"/>
            <p:cNvSpPr/>
            <p:nvPr/>
          </p:nvSpPr>
          <p:spPr>
            <a:xfrm>
              <a:off x="3036" y="2657"/>
              <a:ext cx="0" cy="33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6" name="Line 42"/>
            <p:cNvSpPr/>
            <p:nvPr/>
          </p:nvSpPr>
          <p:spPr>
            <a:xfrm>
              <a:off x="3708" y="2657"/>
              <a:ext cx="0" cy="33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7" name="Text Box 43"/>
            <p:cNvSpPr txBox="1"/>
            <p:nvPr/>
          </p:nvSpPr>
          <p:spPr>
            <a:xfrm>
              <a:off x="2608" y="2614"/>
              <a:ext cx="15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zh-CN" dirty="0">
                  <a:solidFill>
                    <a:srgbClr val="8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en-US" altLang="zh-CN" dirty="0">
                  <a:solidFill>
                    <a:srgbClr val="8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en-US" altLang="zh-CN" dirty="0">
                  <a:solidFill>
                    <a:srgbClr val="8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468" name="Text Box 44"/>
          <p:cNvSpPr txBox="1"/>
          <p:nvPr/>
        </p:nvSpPr>
        <p:spPr>
          <a:xfrm>
            <a:off x="1403350" y="5229225"/>
            <a:ext cx="6264275" cy="1390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   </a:t>
            </a:r>
            <a:r>
              <a:rPr lang="zh-CN" altLang="en-US" sz="240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操作码</a:t>
            </a:r>
            <a:endParaRPr lang="zh-CN" altLang="en-US" sz="2400" dirty="0">
              <a:solidFill>
                <a:srgbClr val="80008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层次差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（标识符引用层减去定义层）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rPr>
              <a:t>不同的指令含义不同</a:t>
            </a:r>
            <a:endParaRPr lang="zh-CN" altLang="en-US" sz="2400" dirty="0">
              <a:solidFill>
                <a:srgbClr val="80008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1" name="Rectangle 8"/>
          <p:cNvSpPr/>
          <p:nvPr/>
        </p:nvSpPr>
        <p:spPr>
          <a:xfrm>
            <a:off x="1513205" y="189230"/>
            <a:ext cx="53473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PL/0</a:t>
            </a:r>
            <a:r>
              <a:rPr lang="zh-CN" altLang="en-US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的过程活动记录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1300" y="4570730"/>
            <a:ext cx="3665220" cy="4914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静态链（存取链）</a:t>
            </a:r>
            <a:r>
              <a:rPr kumimoji="1" lang="en-US" altLang="zh-CN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SL</a:t>
            </a:r>
            <a:endParaRPr kumimoji="1" lang="en-US" altLang="zh-CN" sz="26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1300" y="4120515"/>
            <a:ext cx="3665220" cy="4914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动态链（控制链）</a:t>
            </a:r>
            <a:r>
              <a:rPr kumimoji="1" lang="en-US" altLang="zh-CN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DL</a:t>
            </a:r>
            <a:endParaRPr kumimoji="1" lang="en-US" altLang="zh-CN" sz="26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1300" y="3670300"/>
            <a:ext cx="3665220" cy="4914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kumimoji="1" lang="zh-CN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返回地址</a:t>
            </a:r>
            <a:r>
              <a:rPr kumimoji="1" lang="en-US" altLang="zh-CN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RA</a:t>
            </a:r>
            <a:endParaRPr kumimoji="1" lang="en-US" altLang="zh-CN" sz="26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1300" y="3220085"/>
            <a:ext cx="3665220" cy="4914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kumimoji="1" lang="zh-CN" sz="26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楷体_GB2312" pitchFamily="49" charset="-122"/>
                <a:ea typeface="楷体_GB2312" pitchFamily="49" charset="-122"/>
              </a:rPr>
              <a:t>临时工作单元局部变量</a:t>
            </a:r>
            <a:endParaRPr kumimoji="1" lang="zh-CN" sz="26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769235" y="2711450"/>
            <a:ext cx="9525" cy="5886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6436995" y="2774950"/>
            <a:ext cx="9525" cy="5886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36060" y="2636520"/>
            <a:ext cx="1553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000"/>
              <a:t>……</a:t>
            </a:r>
            <a:endParaRPr lang="en-US" altLang="zh-CN" sz="20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46555" y="4996180"/>
            <a:ext cx="1125220" cy="171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9180" y="4712970"/>
            <a:ext cx="73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059180" y="2567940"/>
            <a:ext cx="73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/>
              <a:t>T</a:t>
            </a:r>
            <a:endParaRPr lang="en-US" altLang="zh-CN" sz="24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56080" y="2829560"/>
            <a:ext cx="1125220" cy="171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935" y="1321435"/>
            <a:ext cx="7936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/>
              <a:t>PL/0</a:t>
            </a:r>
            <a:r>
              <a:rPr lang="zh-CN" altLang="en-US" sz="2800"/>
              <a:t>程序运行时，每一次过程调用都将在运行栈增加一个过程活动记录。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3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2534" name="Text Box 9"/>
          <p:cNvSpPr txBox="1"/>
          <p:nvPr/>
        </p:nvSpPr>
        <p:spPr>
          <a:xfrm>
            <a:off x="755650" y="1157288"/>
            <a:ext cx="7993063" cy="1766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CAL  L  A”</a:t>
            </a:r>
            <a:endParaRPr lang="en-US" altLang="zh-CN" sz="28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调用地址为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的过程（置指令地址寄存器为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为调用过程与被调用过程的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层差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设置被调用过程的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个联系单元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2535" name="Object 12"/>
          <p:cNvGraphicFramePr/>
          <p:nvPr/>
        </p:nvGraphicFramePr>
        <p:xfrm>
          <a:off x="1308100" y="2997200"/>
          <a:ext cx="6719888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848600" imgH="3987800" progId="Visio.Drawing.11">
                  <p:embed/>
                </p:oleObj>
              </mc:Choice>
              <mc:Fallback>
                <p:oleObj name="" r:id="rId1" imgW="7848600" imgH="39878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8100" y="2997200"/>
                        <a:ext cx="6719888" cy="347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0486" name="Text Box 9"/>
          <p:cNvSpPr txBox="1"/>
          <p:nvPr/>
        </p:nvSpPr>
        <p:spPr>
          <a:xfrm>
            <a:off x="755650" y="1195388"/>
            <a:ext cx="8388350" cy="1766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INT  0  A”</a:t>
            </a:r>
            <a:endParaRPr lang="en-US" altLang="zh-CN" sz="28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在栈顶开辟 </a:t>
            </a:r>
            <a:r>
              <a:rPr lang="en-US" altLang="zh-CN" sz="24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个存储单元，服务于被调用的过程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等于该过程的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局部变量数加 </a:t>
            </a:r>
            <a:r>
              <a:rPr lang="en-US" altLang="zh-CN" sz="24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endParaRPr lang="en-US" altLang="zh-CN" sz="24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特殊的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联系单元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0487" name="Object 15"/>
          <p:cNvGraphicFramePr/>
          <p:nvPr/>
        </p:nvGraphicFramePr>
        <p:xfrm>
          <a:off x="985203" y="3011012"/>
          <a:ext cx="7325995" cy="336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15025" imgH="2676525" progId="Visio.Drawing.11">
                  <p:embed/>
                </p:oleObj>
              </mc:Choice>
              <mc:Fallback>
                <p:oleObj name="" r:id="rId1" imgW="5915025" imgH="26765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5203" y="3011012"/>
                        <a:ext cx="7325995" cy="3364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9" name="Rectangle 14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1510" name="Text Box 15"/>
          <p:cNvSpPr txBox="1"/>
          <p:nvPr/>
        </p:nvSpPr>
        <p:spPr>
          <a:xfrm>
            <a:off x="755650" y="1157288"/>
            <a:ext cx="7993063" cy="1401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0”</a:t>
            </a:r>
            <a:endParaRPr lang="en-US" altLang="zh-CN" sz="28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过程调用结束后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返回调用点并退栈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重置基址寄存器和栈顶寄存器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1511" name="Object 17"/>
          <p:cNvGraphicFramePr/>
          <p:nvPr/>
        </p:nvGraphicFramePr>
        <p:xfrm>
          <a:off x="1405890" y="2688590"/>
          <a:ext cx="6953885" cy="35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709285" imgH="2911475" progId="Visio.Drawing.11">
                  <p:embed/>
                </p:oleObj>
              </mc:Choice>
              <mc:Fallback>
                <p:oleObj name="" r:id="rId1" imgW="5709285" imgH="291147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5890" y="2688590"/>
                        <a:ext cx="6953885" cy="3596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统一要求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47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烦请学委先协调大家完成每个实验的分组（第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周前完成分组，确定小组名单）。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小组成员共同课下完成实验内容，制作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PPT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，课上汇报，时间控制在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分钟，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每位组成员都要有汇报内容，讲述完毕，同学、授课教师提问。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课上随机选择汇报小组，未来得及在课上汇报的小组课下通过腾讯会议进行汇报。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4" name="AutoShape 5">
            <a:hlinkClick r:id="" action="ppaction://noaction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7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3558" name="Text Box 9"/>
          <p:cNvSpPr txBox="1"/>
          <p:nvPr/>
        </p:nvSpPr>
        <p:spPr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LIT  0  A”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立即数存入栈顶，即置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所指存储单元的值为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加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59" name="Text Box 11"/>
          <p:cNvSpPr txBox="1"/>
          <p:nvPr/>
        </p:nvSpPr>
        <p:spPr>
          <a:xfrm>
            <a:off x="755650" y="2532063"/>
            <a:ext cx="8137525" cy="1249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LOD  L  A”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将层差为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偏移量为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的存储单元的值取到栈顶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加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60" name="Text Box 12"/>
          <p:cNvSpPr txBox="1"/>
          <p:nvPr/>
        </p:nvSpPr>
        <p:spPr>
          <a:xfrm>
            <a:off x="755650" y="3933825"/>
            <a:ext cx="8137525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STO  L  A”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减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将栈顶的值存入层差为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偏移量为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的存储单元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61" name="Text Box 13"/>
          <p:cNvSpPr txBox="1"/>
          <p:nvPr/>
        </p:nvSpPr>
        <p:spPr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注：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层差为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偏移量为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的存储单元，即沿当前层静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态链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SL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开始向前第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层的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SL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作为基址，加上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，即为该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单元的地址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4582" name="Text Box 9"/>
          <p:cNvSpPr txBox="1"/>
          <p:nvPr/>
        </p:nvSpPr>
        <p:spPr>
          <a:xfrm>
            <a:off x="755650" y="1484313"/>
            <a:ext cx="8137525" cy="1036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1”</a:t>
            </a:r>
            <a:endParaRPr lang="en-US" altLang="zh-CN" sz="28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求栈顶元素的相反数，结果值留在栈顶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83" name="Text Box 13"/>
          <p:cNvSpPr txBox="1"/>
          <p:nvPr/>
        </p:nvSpPr>
        <p:spPr>
          <a:xfrm>
            <a:off x="755650" y="2852738"/>
            <a:ext cx="8137525" cy="1401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6”</a:t>
            </a:r>
            <a:endParaRPr lang="en-US" altLang="zh-CN" sz="28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栈顶元素的奇偶判断，若为奇数，结果为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；若为偶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数，结果为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；结果值留在栈顶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5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5606" name="Text Box 9"/>
          <p:cNvSpPr txBox="1"/>
          <p:nvPr/>
        </p:nvSpPr>
        <p:spPr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2”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次栈顶与栈顶的值相加，结果存入次栈顶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减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07" name="Text Box 14"/>
          <p:cNvSpPr txBox="1"/>
          <p:nvPr/>
        </p:nvSpPr>
        <p:spPr>
          <a:xfrm>
            <a:off x="755650" y="2492375"/>
            <a:ext cx="8137525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3”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次栈顶的值减去栈顶的值，结果存入次栈顶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减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08" name="Text Box 16"/>
          <p:cNvSpPr txBox="1"/>
          <p:nvPr/>
        </p:nvSpPr>
        <p:spPr>
          <a:xfrm>
            <a:off x="755650" y="3860800"/>
            <a:ext cx="8137525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4”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次栈顶的值乘以栈顶的值，结果存入次栈顶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减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09" name="Text Box 17"/>
          <p:cNvSpPr txBox="1"/>
          <p:nvPr/>
        </p:nvSpPr>
        <p:spPr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5”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次栈顶的值除以栈顶的值，结果存入次栈顶</a:t>
            </a:r>
            <a:endParaRPr lang="zh-CN" altLang="en-US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减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6630" name="Text Box 9"/>
          <p:cNvSpPr txBox="1"/>
          <p:nvPr/>
        </p:nvSpPr>
        <p:spPr>
          <a:xfrm>
            <a:off x="755650" y="1090613"/>
            <a:ext cx="8137525" cy="884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8”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比较次栈顶与栈顶是否相等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若相等，结果为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；存结果至次栈顶；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1" name="Text Box 24"/>
          <p:cNvSpPr txBox="1"/>
          <p:nvPr/>
        </p:nvSpPr>
        <p:spPr>
          <a:xfrm>
            <a:off x="755650" y="1989138"/>
            <a:ext cx="8137525" cy="884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9”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比较次栈顶与栈顶是否不相等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若不相等，结果为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；存结果至次栈顶；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2" name="Text Box 25"/>
          <p:cNvSpPr txBox="1"/>
          <p:nvPr/>
        </p:nvSpPr>
        <p:spPr>
          <a:xfrm>
            <a:off x="755650" y="2852738"/>
            <a:ext cx="8137525" cy="884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10”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比较次栈顶是否小于栈顶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若小于，结果为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；存结果至次栈顶；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3" name="Text Box 26"/>
          <p:cNvSpPr txBox="1"/>
          <p:nvPr/>
        </p:nvSpPr>
        <p:spPr>
          <a:xfrm>
            <a:off x="755650" y="3768725"/>
            <a:ext cx="8137525" cy="884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11”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比较次栈顶是否大于等于栈顶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若大于等于，结果为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；存结果至次栈顶；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4" name="Text Box 27"/>
          <p:cNvSpPr txBox="1"/>
          <p:nvPr/>
        </p:nvSpPr>
        <p:spPr>
          <a:xfrm>
            <a:off x="755650" y="4632325"/>
            <a:ext cx="8137525" cy="884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12”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比较次栈顶是否大于栈顶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若大于，结果为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；存结果至次栈顶；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5" name="Text Box 28"/>
          <p:cNvSpPr txBox="1"/>
          <p:nvPr/>
        </p:nvSpPr>
        <p:spPr>
          <a:xfrm>
            <a:off x="755650" y="5589588"/>
            <a:ext cx="8137525" cy="884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13”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比较次栈顶是否小于等于栈顶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若小于等于，结果为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；存结果至次栈顶；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3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7654" name="Text Box 9"/>
          <p:cNvSpPr txBox="1"/>
          <p:nvPr/>
        </p:nvSpPr>
        <p:spPr>
          <a:xfrm>
            <a:off x="684213" y="1681163"/>
            <a:ext cx="8137525" cy="884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JMP  0  A”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无条件转移至地址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，即置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指令地址寄存器为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7655" name="Text Box 10"/>
          <p:cNvSpPr txBox="1"/>
          <p:nvPr/>
        </p:nvSpPr>
        <p:spPr>
          <a:xfrm>
            <a:off x="684213" y="2924175"/>
            <a:ext cx="8137525" cy="1614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JPC  0  A”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条件转移指令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若栈顶为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，则转移至地址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，即置指令地址寄存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器为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7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8678" name="Text Box 11"/>
          <p:cNvSpPr txBox="1"/>
          <p:nvPr/>
        </p:nvSpPr>
        <p:spPr>
          <a:xfrm>
            <a:off x="755650" y="1392238"/>
            <a:ext cx="8137525" cy="1249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14”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栈顶的值输出至控制台屏幕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减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9" name="Text Box 12"/>
          <p:cNvSpPr txBox="1"/>
          <p:nvPr/>
        </p:nvSpPr>
        <p:spPr>
          <a:xfrm>
            <a:off x="755650" y="2867025"/>
            <a:ext cx="8137525" cy="884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15”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控制台屏幕输出一个换行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680" name="Text Box 13"/>
          <p:cNvSpPr txBox="1"/>
          <p:nvPr/>
        </p:nvSpPr>
        <p:spPr>
          <a:xfrm>
            <a:off x="755650" y="4051300"/>
            <a:ext cx="8137525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指令 </a:t>
            </a:r>
            <a:r>
              <a:rPr lang="zh-CN" altLang="en-US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OPR  0  16”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从控制台读入一行输入，置入栈顶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T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加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1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29702" name="Text Box 9"/>
          <p:cNvSpPr txBox="1"/>
          <p:nvPr/>
        </p:nvSpPr>
        <p:spPr>
          <a:xfrm>
            <a:off x="755650" y="1392238"/>
            <a:ext cx="8137525" cy="4903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类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P-code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解释程序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endParaRPr lang="zh-CN" altLang="en-US" sz="24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运行栈   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int s[stacksize]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指令寄存器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struct instruction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                           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                               enum fct  f;   /*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操作码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                               int l;    /*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引用层与声明层的层差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                               int a;   /*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因不同的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各异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                           }  i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指令地址寄存器 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int p;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基址寄存器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    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int b;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栈顶寄存器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        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int t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虚拟机代码段  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struct instruction code[cxmax];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5" name="Rectangle 8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0726" name="Text Box 9"/>
          <p:cNvSpPr txBox="1"/>
          <p:nvPr/>
        </p:nvSpPr>
        <p:spPr>
          <a:xfrm>
            <a:off x="900113" y="1341438"/>
            <a:ext cx="7488237" cy="3014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类</a:t>
            </a: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P-code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解释程序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处理流程</a:t>
            </a:r>
            <a:endParaRPr lang="zh-CN" altLang="en-US" sz="24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初始化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p=b=t=0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s[0]=s[1]=s[2]=0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取指令到指令寄存器 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i=code[p]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p++</a:t>
            </a:r>
            <a:r>
              <a:rPr lang="zh-CN" altLang="en-US" sz="2000" b="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分析并解释执行指令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若程序未结束（</a:t>
            </a: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 != 0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），转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0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indent="0" eaLnBrk="1" hangingPunct="1">
              <a:buFont typeface="Symbol" panose="05050102010706020507" pitchFamily="18" charset="2"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返回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9" name="Text Box 9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50" name="Text Box 10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51" name="Rectangle 11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1752" name="Line 12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53" name="Line 13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54" name="Line 14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55" name="Line 15"/>
          <p:cNvSpPr/>
          <p:nvPr/>
        </p:nvSpPr>
        <p:spPr>
          <a:xfrm flipV="1">
            <a:off x="539750" y="1196975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1756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1757" name="Line 17"/>
          <p:cNvSpPr/>
          <p:nvPr/>
        </p:nvSpPr>
        <p:spPr>
          <a:xfrm flipH="1" flipV="1">
            <a:off x="6443663" y="573405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1758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59" name="Rectangle 19"/>
          <p:cNvSpPr/>
          <p:nvPr/>
        </p:nvSpPr>
        <p:spPr>
          <a:xfrm>
            <a:off x="6507163" y="570865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60" name="Rectangle 20"/>
          <p:cNvSpPr/>
          <p:nvPr/>
        </p:nvSpPr>
        <p:spPr>
          <a:xfrm>
            <a:off x="539750" y="117157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3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4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5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2776" name="Line 14"/>
          <p:cNvSpPr/>
          <p:nvPr/>
        </p:nvSpPr>
        <p:spPr>
          <a:xfrm flipV="1">
            <a:off x="539750" y="306863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2777" name="Rectangle 19"/>
          <p:cNvSpPr/>
          <p:nvPr/>
        </p:nvSpPr>
        <p:spPr>
          <a:xfrm>
            <a:off x="539750" y="30432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8" name="Line 20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9" name="Line 21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80" name="Line 22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81" name="Line 23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2782" name="Line 24"/>
          <p:cNvSpPr/>
          <p:nvPr/>
        </p:nvSpPr>
        <p:spPr>
          <a:xfrm flipH="1" flipV="1">
            <a:off x="6443663" y="573405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2783" name="Rectangle 25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84" name="Rectangle 26"/>
          <p:cNvSpPr/>
          <p:nvPr/>
        </p:nvSpPr>
        <p:spPr>
          <a:xfrm>
            <a:off x="6507163" y="570865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  </a:t>
            </a:r>
            <a:r>
              <a:rPr lang="en-US" altLang="zh-CN">
                <a:sym typeface="+mn-ea"/>
              </a:rPr>
              <a:t>PL/0</a:t>
            </a:r>
            <a:r>
              <a:rPr lang="zh-CN" altLang="en-US">
                <a:sym typeface="+mn-ea"/>
              </a:rPr>
              <a:t>编译系统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9600" cy="4525963"/>
          </a:xfrm>
        </p:spPr>
        <p:txBody>
          <a:bodyPr/>
          <a:p>
            <a:pPr lvl="0"/>
            <a:r>
              <a:rPr lang="zh-CN" altLang="en-US" sz="2400"/>
              <a:t>授课教师主讲</a:t>
            </a:r>
            <a:endParaRPr lang="zh-CN" altLang="en-US" sz="2400"/>
          </a:p>
          <a:p>
            <a:pPr lvl="0"/>
            <a:r>
              <a:rPr lang="zh-CN" altLang="en-US" sz="2400"/>
              <a:t>第</a:t>
            </a:r>
            <a:r>
              <a:rPr lang="en-US" altLang="zh-CN" sz="2400"/>
              <a:t>10</a:t>
            </a:r>
            <a:r>
              <a:rPr lang="zh-CN" altLang="en-US" sz="2400"/>
              <a:t>周（</a:t>
            </a:r>
            <a:r>
              <a:rPr lang="en-US" altLang="zh-CN" sz="2400"/>
              <a:t>2023</a:t>
            </a:r>
            <a:r>
              <a:rPr lang="zh-CN" altLang="en-US" sz="2400"/>
              <a:t>年</a:t>
            </a:r>
            <a:r>
              <a:rPr lang="en-US" altLang="zh-CN" sz="2400"/>
              <a:t>11</a:t>
            </a:r>
            <a:r>
              <a:rPr lang="zh-CN" altLang="en-US" sz="2400"/>
              <a:t>月</a:t>
            </a:r>
            <a:r>
              <a:rPr lang="en-US" altLang="zh-CN" sz="2400"/>
              <a:t>9</a:t>
            </a:r>
            <a:r>
              <a:rPr lang="zh-CN" altLang="en-US" sz="2400"/>
              <a:t>日）</a:t>
            </a:r>
            <a:endParaRPr lang="zh-CN" altLang="en-US" sz="2400"/>
          </a:p>
          <a:p>
            <a:pPr lvl="0"/>
            <a:r>
              <a:rPr lang="zh-CN" altLang="en-US" sz="2400"/>
              <a:t>主要内容</a:t>
            </a:r>
            <a:endParaRPr lang="zh-CN" altLang="en-US" sz="2400"/>
          </a:p>
          <a:p>
            <a:pPr lvl="1"/>
            <a:r>
              <a:rPr lang="en-US" altLang="zh-CN" sz="2000"/>
              <a:t>PL/0</a:t>
            </a:r>
            <a:r>
              <a:rPr lang="zh-CN" altLang="en-US" sz="2000"/>
              <a:t>编译系统总体结构</a:t>
            </a:r>
            <a:endParaRPr lang="zh-CN" altLang="en-US" sz="2000"/>
          </a:p>
          <a:p>
            <a:pPr lvl="1"/>
            <a:r>
              <a:rPr lang="en-US" altLang="zh-CN" sz="2000"/>
              <a:t>PL/0</a:t>
            </a:r>
            <a:r>
              <a:rPr lang="zh-CN" altLang="en-US" sz="2000"/>
              <a:t>语言简介</a:t>
            </a:r>
            <a:endParaRPr lang="zh-CN" altLang="en-US" sz="2000"/>
          </a:p>
          <a:p>
            <a:pPr lvl="1"/>
            <a:r>
              <a:rPr lang="zh-CN" altLang="en-US" sz="2000"/>
              <a:t>类</a:t>
            </a:r>
            <a:r>
              <a:rPr lang="en-US" altLang="zh-CN" sz="2000"/>
              <a:t>P-code</a:t>
            </a:r>
            <a:r>
              <a:rPr lang="zh-CN" altLang="en-US" sz="2000"/>
              <a:t>虚拟机</a:t>
            </a:r>
            <a:endParaRPr lang="zh-CN" altLang="en-US" sz="2000"/>
          </a:p>
          <a:p>
            <a:pPr lvl="2"/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7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798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799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3800" name="Line 14"/>
          <p:cNvSpPr/>
          <p:nvPr/>
        </p:nvSpPr>
        <p:spPr>
          <a:xfrm flipV="1">
            <a:off x="539750" y="328453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3801" name="Rectangle 19"/>
          <p:cNvSpPr/>
          <p:nvPr/>
        </p:nvSpPr>
        <p:spPr>
          <a:xfrm>
            <a:off x="539750" y="32591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02" name="Line 21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3" name="Line 22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4" name="Line 23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5" name="Line 24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3806" name="Line 25"/>
          <p:cNvSpPr/>
          <p:nvPr/>
        </p:nvSpPr>
        <p:spPr>
          <a:xfrm flipH="1" flipV="1">
            <a:off x="6443663" y="3573463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3807" name="Rectangle 26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08" name="Rectangle 27"/>
          <p:cNvSpPr/>
          <p:nvPr/>
        </p:nvSpPr>
        <p:spPr>
          <a:xfrm>
            <a:off x="6507163" y="354806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09" name="Line 28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0" name="Rectangle 29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11" name="Line 3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2" name="Line 31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3" name="Rectangle 32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14" name="Line 3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5" name="Line 34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6" name="Rectangle 35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17" name="Line 3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8" name="Line 37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19" name="Line 39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20" name="Line 40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8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0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1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22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23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4824" name="Line 11"/>
          <p:cNvSpPr/>
          <p:nvPr/>
        </p:nvSpPr>
        <p:spPr>
          <a:xfrm flipV="1">
            <a:off x="539750" y="3502025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4825" name="Rectangle 12"/>
          <p:cNvSpPr/>
          <p:nvPr/>
        </p:nvSpPr>
        <p:spPr>
          <a:xfrm>
            <a:off x="539750" y="34766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26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7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8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9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4830" name="Line 17"/>
          <p:cNvSpPr/>
          <p:nvPr/>
        </p:nvSpPr>
        <p:spPr>
          <a:xfrm flipH="1" flipV="1">
            <a:off x="6443663" y="3094038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4831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32" name="Rectangle 19"/>
          <p:cNvSpPr/>
          <p:nvPr/>
        </p:nvSpPr>
        <p:spPr>
          <a:xfrm>
            <a:off x="6507163" y="306863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33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4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35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6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7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38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39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0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41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2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3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4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5" name="Rectangle 32"/>
          <p:cNvSpPr/>
          <p:nvPr/>
        </p:nvSpPr>
        <p:spPr>
          <a:xfrm>
            <a:off x="5580063" y="32845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46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4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5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6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7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5848" name="Line 11"/>
          <p:cNvSpPr/>
          <p:nvPr/>
        </p:nvSpPr>
        <p:spPr>
          <a:xfrm flipV="1">
            <a:off x="539750" y="374173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5849" name="Rectangle 12"/>
          <p:cNvSpPr/>
          <p:nvPr/>
        </p:nvSpPr>
        <p:spPr>
          <a:xfrm>
            <a:off x="539750" y="37163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50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1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2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3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5854" name="Line 17"/>
          <p:cNvSpPr/>
          <p:nvPr/>
        </p:nvSpPr>
        <p:spPr>
          <a:xfrm flipH="1" flipV="1">
            <a:off x="6443663" y="3573463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5855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56" name="Rectangle 19"/>
          <p:cNvSpPr/>
          <p:nvPr/>
        </p:nvSpPr>
        <p:spPr>
          <a:xfrm>
            <a:off x="6507163" y="354806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57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8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59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0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1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62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3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4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65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6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7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8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9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9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70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71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6872" name="Line 11"/>
          <p:cNvSpPr/>
          <p:nvPr/>
        </p:nvSpPr>
        <p:spPr>
          <a:xfrm flipV="1">
            <a:off x="539750" y="3959225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6873" name="Rectangle 12"/>
          <p:cNvSpPr/>
          <p:nvPr/>
        </p:nvSpPr>
        <p:spPr>
          <a:xfrm>
            <a:off x="539750" y="39338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74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5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6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7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6878" name="Line 17"/>
          <p:cNvSpPr/>
          <p:nvPr/>
        </p:nvSpPr>
        <p:spPr>
          <a:xfrm flipH="1" flipV="1">
            <a:off x="6443663" y="3141663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6879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80" name="Rectangle 19"/>
          <p:cNvSpPr/>
          <p:nvPr/>
        </p:nvSpPr>
        <p:spPr>
          <a:xfrm>
            <a:off x="6507163" y="311626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81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82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83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84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85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86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87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88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89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90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91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92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93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94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95" name="Line 34"/>
          <p:cNvSpPr/>
          <p:nvPr/>
        </p:nvSpPr>
        <p:spPr>
          <a:xfrm flipV="1">
            <a:off x="5580063" y="328295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96" name="Rectangle 35"/>
          <p:cNvSpPr/>
          <p:nvPr/>
        </p:nvSpPr>
        <p:spPr>
          <a:xfrm>
            <a:off x="5580063" y="3286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2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3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894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895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7896" name="Line 11"/>
          <p:cNvSpPr/>
          <p:nvPr/>
        </p:nvSpPr>
        <p:spPr>
          <a:xfrm flipV="1">
            <a:off x="539750" y="422116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7897" name="Rectangle 12"/>
          <p:cNvSpPr/>
          <p:nvPr/>
        </p:nvSpPr>
        <p:spPr>
          <a:xfrm>
            <a:off x="539750" y="41957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898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9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0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1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7902" name="Line 17"/>
          <p:cNvSpPr/>
          <p:nvPr/>
        </p:nvSpPr>
        <p:spPr>
          <a:xfrm flipH="1" flipV="1">
            <a:off x="6443663" y="2662238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7903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4" name="Rectangle 19"/>
          <p:cNvSpPr/>
          <p:nvPr/>
        </p:nvSpPr>
        <p:spPr>
          <a:xfrm>
            <a:off x="6507163" y="263683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5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6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7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8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9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10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1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2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13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4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5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6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7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18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9" name="Line 34"/>
          <p:cNvSpPr/>
          <p:nvPr/>
        </p:nvSpPr>
        <p:spPr>
          <a:xfrm flipV="1">
            <a:off x="5580063" y="328295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0" name="Rectangle 35"/>
          <p:cNvSpPr/>
          <p:nvPr/>
        </p:nvSpPr>
        <p:spPr>
          <a:xfrm>
            <a:off x="5580063" y="3286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21" name="Line 36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2" name="Rectangle 37"/>
          <p:cNvSpPr/>
          <p:nvPr/>
        </p:nvSpPr>
        <p:spPr>
          <a:xfrm>
            <a:off x="5580063" y="28527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23" name="Line 38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7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8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9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8920" name="Line 11"/>
          <p:cNvSpPr/>
          <p:nvPr/>
        </p:nvSpPr>
        <p:spPr>
          <a:xfrm flipV="1">
            <a:off x="539750" y="443706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8921" name="Rectangle 12"/>
          <p:cNvSpPr/>
          <p:nvPr/>
        </p:nvSpPr>
        <p:spPr>
          <a:xfrm>
            <a:off x="539750" y="44116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22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3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4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5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8926" name="Line 17"/>
          <p:cNvSpPr/>
          <p:nvPr/>
        </p:nvSpPr>
        <p:spPr>
          <a:xfrm flipH="1" flipV="1">
            <a:off x="6443663" y="3141663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8927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28" name="Rectangle 19"/>
          <p:cNvSpPr/>
          <p:nvPr/>
        </p:nvSpPr>
        <p:spPr>
          <a:xfrm>
            <a:off x="6507163" y="311626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29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0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31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2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3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34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5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6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37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8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9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0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1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42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3" name="Line 34"/>
          <p:cNvSpPr/>
          <p:nvPr/>
        </p:nvSpPr>
        <p:spPr>
          <a:xfrm flipV="1">
            <a:off x="5580063" y="328295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4" name="Rectangle 35"/>
          <p:cNvSpPr/>
          <p:nvPr/>
        </p:nvSpPr>
        <p:spPr>
          <a:xfrm>
            <a:off x="5580063" y="3286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8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9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0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1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42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43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39944" name="Line 11"/>
          <p:cNvSpPr/>
          <p:nvPr/>
        </p:nvSpPr>
        <p:spPr>
          <a:xfrm flipV="1">
            <a:off x="539750" y="465296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9945" name="Rectangle 12"/>
          <p:cNvSpPr/>
          <p:nvPr/>
        </p:nvSpPr>
        <p:spPr>
          <a:xfrm>
            <a:off x="539750" y="46275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46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7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8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9" name="Line 16"/>
          <p:cNvSpPr/>
          <p:nvPr/>
        </p:nvSpPr>
        <p:spPr>
          <a:xfrm flipV="1">
            <a:off x="5219700" y="57340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9950" name="Line 17"/>
          <p:cNvSpPr/>
          <p:nvPr/>
        </p:nvSpPr>
        <p:spPr>
          <a:xfrm flipH="1" flipV="1">
            <a:off x="6443663" y="3525838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39951" name="Rectangle 18"/>
          <p:cNvSpPr/>
          <p:nvPr/>
        </p:nvSpPr>
        <p:spPr>
          <a:xfrm>
            <a:off x="5210175" y="57086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52" name="Rectangle 19"/>
          <p:cNvSpPr/>
          <p:nvPr/>
        </p:nvSpPr>
        <p:spPr>
          <a:xfrm>
            <a:off x="6507163" y="350043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53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4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55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6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7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58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9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60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961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62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63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64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65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4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5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66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67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0968" name="Line 11"/>
          <p:cNvSpPr/>
          <p:nvPr/>
        </p:nvSpPr>
        <p:spPr>
          <a:xfrm flipV="1">
            <a:off x="539750" y="17018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0969" name="Rectangle 12"/>
          <p:cNvSpPr/>
          <p:nvPr/>
        </p:nvSpPr>
        <p:spPr>
          <a:xfrm>
            <a:off x="539750" y="16764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70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1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2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3" name="Line 16"/>
          <p:cNvSpPr/>
          <p:nvPr/>
        </p:nvSpPr>
        <p:spPr>
          <a:xfrm flipV="1">
            <a:off x="5219700" y="3502025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0974" name="Line 17"/>
          <p:cNvSpPr/>
          <p:nvPr/>
        </p:nvSpPr>
        <p:spPr>
          <a:xfrm flipH="1" flipV="1">
            <a:off x="6443663" y="3525838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0975" name="Rectangle 18"/>
          <p:cNvSpPr/>
          <p:nvPr/>
        </p:nvSpPr>
        <p:spPr>
          <a:xfrm>
            <a:off x="5210175" y="34766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76" name="Rectangle 19"/>
          <p:cNvSpPr/>
          <p:nvPr/>
        </p:nvSpPr>
        <p:spPr>
          <a:xfrm>
            <a:off x="6507163" y="350043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77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8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79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0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1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82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3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4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85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6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7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8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9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0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1" name="Rectangle 34"/>
          <p:cNvSpPr/>
          <p:nvPr/>
        </p:nvSpPr>
        <p:spPr>
          <a:xfrm>
            <a:off x="5580063" y="32845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2" name="Line 35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3" name="Line 36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4" name="Rectangle 37"/>
          <p:cNvSpPr/>
          <p:nvPr/>
        </p:nvSpPr>
        <p:spPr>
          <a:xfrm>
            <a:off x="5580063" y="28527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5" name="Line 38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6" name="Line 39"/>
          <p:cNvSpPr/>
          <p:nvPr/>
        </p:nvSpPr>
        <p:spPr>
          <a:xfrm flipV="1">
            <a:off x="5580063" y="24209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7" name="Rectangle 40"/>
          <p:cNvSpPr/>
          <p:nvPr/>
        </p:nvSpPr>
        <p:spPr>
          <a:xfrm>
            <a:off x="5580063" y="24209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16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8" name="Line 41"/>
          <p:cNvSpPr/>
          <p:nvPr/>
        </p:nvSpPr>
        <p:spPr>
          <a:xfrm flipV="1">
            <a:off x="5580063" y="24209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9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990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991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1992" name="Line 11"/>
          <p:cNvSpPr/>
          <p:nvPr/>
        </p:nvSpPr>
        <p:spPr>
          <a:xfrm flipV="1">
            <a:off x="539750" y="19177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1993" name="Rectangle 12"/>
          <p:cNvSpPr/>
          <p:nvPr/>
        </p:nvSpPr>
        <p:spPr>
          <a:xfrm>
            <a:off x="539750" y="18923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994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5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6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7" name="Line 16"/>
          <p:cNvSpPr/>
          <p:nvPr/>
        </p:nvSpPr>
        <p:spPr>
          <a:xfrm flipV="1">
            <a:off x="5219700" y="3502025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1998" name="Line 17"/>
          <p:cNvSpPr/>
          <p:nvPr/>
        </p:nvSpPr>
        <p:spPr>
          <a:xfrm flipH="1" flipV="1">
            <a:off x="6443663" y="2276475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1999" name="Rectangle 18"/>
          <p:cNvSpPr/>
          <p:nvPr/>
        </p:nvSpPr>
        <p:spPr>
          <a:xfrm>
            <a:off x="5210175" y="34766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00" name="Rectangle 19"/>
          <p:cNvSpPr/>
          <p:nvPr/>
        </p:nvSpPr>
        <p:spPr>
          <a:xfrm>
            <a:off x="6507163" y="22510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01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2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03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4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5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06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7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8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09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0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1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2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3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14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5" name="Rectangle 34"/>
          <p:cNvSpPr/>
          <p:nvPr/>
        </p:nvSpPr>
        <p:spPr>
          <a:xfrm>
            <a:off x="5580063" y="32845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16" name="Line 35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7" name="Line 36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8" name="Rectangle 37"/>
          <p:cNvSpPr/>
          <p:nvPr/>
        </p:nvSpPr>
        <p:spPr>
          <a:xfrm>
            <a:off x="5580063" y="28527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19" name="Line 38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20" name="Line 39"/>
          <p:cNvSpPr/>
          <p:nvPr/>
        </p:nvSpPr>
        <p:spPr>
          <a:xfrm flipV="1">
            <a:off x="5580063" y="24209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21" name="Rectangle 40"/>
          <p:cNvSpPr/>
          <p:nvPr/>
        </p:nvSpPr>
        <p:spPr>
          <a:xfrm>
            <a:off x="5580063" y="24209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16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022" name="Line 41"/>
          <p:cNvSpPr/>
          <p:nvPr/>
        </p:nvSpPr>
        <p:spPr>
          <a:xfrm flipV="1">
            <a:off x="5580063" y="24209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3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4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5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3016" name="Line 11"/>
          <p:cNvSpPr/>
          <p:nvPr/>
        </p:nvSpPr>
        <p:spPr>
          <a:xfrm flipV="1">
            <a:off x="539750" y="21336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3017" name="Rectangle 12"/>
          <p:cNvSpPr/>
          <p:nvPr/>
        </p:nvSpPr>
        <p:spPr>
          <a:xfrm>
            <a:off x="539750" y="21082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8" name="Line 13"/>
          <p:cNvSpPr/>
          <p:nvPr/>
        </p:nvSpPr>
        <p:spPr>
          <a:xfrm>
            <a:off x="55800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9" name="Line 14"/>
          <p:cNvSpPr/>
          <p:nvPr/>
        </p:nvSpPr>
        <p:spPr>
          <a:xfrm>
            <a:off x="6443663" y="1557338"/>
            <a:ext cx="0" cy="431958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0" name="Line 15"/>
          <p:cNvSpPr/>
          <p:nvPr/>
        </p:nvSpPr>
        <p:spPr>
          <a:xfrm flipV="1">
            <a:off x="5580063" y="58769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1" name="Line 16"/>
          <p:cNvSpPr/>
          <p:nvPr/>
        </p:nvSpPr>
        <p:spPr>
          <a:xfrm flipV="1">
            <a:off x="5219700" y="3502025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3022" name="Line 17"/>
          <p:cNvSpPr/>
          <p:nvPr/>
        </p:nvSpPr>
        <p:spPr>
          <a:xfrm flipH="1" flipV="1">
            <a:off x="6443663" y="1844675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3023" name="Rectangle 18"/>
          <p:cNvSpPr/>
          <p:nvPr/>
        </p:nvSpPr>
        <p:spPr>
          <a:xfrm>
            <a:off x="5210175" y="34766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24" name="Rectangle 19"/>
          <p:cNvSpPr/>
          <p:nvPr/>
        </p:nvSpPr>
        <p:spPr>
          <a:xfrm>
            <a:off x="6507163" y="18192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25" name="Line 20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6" name="Rectangle 21"/>
          <p:cNvSpPr/>
          <p:nvPr/>
        </p:nvSpPr>
        <p:spPr>
          <a:xfrm>
            <a:off x="5580063" y="54451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27" name="Line 22"/>
          <p:cNvSpPr/>
          <p:nvPr/>
        </p:nvSpPr>
        <p:spPr>
          <a:xfrm flipV="1">
            <a:off x="5580063" y="54451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8" name="Line 23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9" name="Rectangle 24"/>
          <p:cNvSpPr/>
          <p:nvPr/>
        </p:nvSpPr>
        <p:spPr>
          <a:xfrm>
            <a:off x="5580063" y="50133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30" name="Line 25"/>
          <p:cNvSpPr/>
          <p:nvPr/>
        </p:nvSpPr>
        <p:spPr>
          <a:xfrm flipV="1">
            <a:off x="5580063" y="50133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1" name="Line 26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2" name="Rectangle 27"/>
          <p:cNvSpPr/>
          <p:nvPr/>
        </p:nvSpPr>
        <p:spPr>
          <a:xfrm>
            <a:off x="5580063" y="45815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33" name="Line 28"/>
          <p:cNvSpPr/>
          <p:nvPr/>
        </p:nvSpPr>
        <p:spPr>
          <a:xfrm flipV="1">
            <a:off x="5580063" y="45815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4" name="Line 29"/>
          <p:cNvSpPr/>
          <p:nvPr/>
        </p:nvSpPr>
        <p:spPr>
          <a:xfrm flipV="1">
            <a:off x="5580063" y="41497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5" name="Line 30"/>
          <p:cNvSpPr/>
          <p:nvPr/>
        </p:nvSpPr>
        <p:spPr>
          <a:xfrm flipV="1">
            <a:off x="5580063" y="4148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6" name="Line 31"/>
          <p:cNvSpPr/>
          <p:nvPr/>
        </p:nvSpPr>
        <p:spPr>
          <a:xfrm flipV="1">
            <a:off x="5580063" y="37163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7" name="Rectangle 32"/>
          <p:cNvSpPr/>
          <p:nvPr/>
        </p:nvSpPr>
        <p:spPr>
          <a:xfrm>
            <a:off x="5580063" y="414972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38" name="Line 33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9" name="Rectangle 34"/>
          <p:cNvSpPr/>
          <p:nvPr/>
        </p:nvSpPr>
        <p:spPr>
          <a:xfrm>
            <a:off x="5580063" y="32845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40" name="Line 35"/>
          <p:cNvSpPr/>
          <p:nvPr/>
        </p:nvSpPr>
        <p:spPr>
          <a:xfrm flipV="1">
            <a:off x="5580063" y="32845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1" name="Line 36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2" name="Rectangle 37"/>
          <p:cNvSpPr/>
          <p:nvPr/>
        </p:nvSpPr>
        <p:spPr>
          <a:xfrm>
            <a:off x="5580063" y="28527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43" name="Line 38"/>
          <p:cNvSpPr/>
          <p:nvPr/>
        </p:nvSpPr>
        <p:spPr>
          <a:xfrm flipV="1">
            <a:off x="5580063" y="28527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4" name="Line 39"/>
          <p:cNvSpPr/>
          <p:nvPr/>
        </p:nvSpPr>
        <p:spPr>
          <a:xfrm flipV="1">
            <a:off x="5580063" y="24209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5" name="Rectangle 40"/>
          <p:cNvSpPr/>
          <p:nvPr/>
        </p:nvSpPr>
        <p:spPr>
          <a:xfrm>
            <a:off x="5580063" y="24209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16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46" name="Line 41"/>
          <p:cNvSpPr/>
          <p:nvPr/>
        </p:nvSpPr>
        <p:spPr>
          <a:xfrm flipV="1">
            <a:off x="5580063" y="24209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7" name="Line 42"/>
          <p:cNvSpPr/>
          <p:nvPr/>
        </p:nvSpPr>
        <p:spPr>
          <a:xfrm flipV="1">
            <a:off x="5580063" y="198913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8" name="Rectangle 45"/>
          <p:cNvSpPr/>
          <p:nvPr/>
        </p:nvSpPr>
        <p:spPr>
          <a:xfrm>
            <a:off x="5580063" y="19891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实验二 </a:t>
            </a:r>
            <a:r>
              <a:rPr lang="zh-CN" altLang="en-US">
                <a:sym typeface="+mn-ea"/>
              </a:rPr>
              <a:t>词法分析程序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710"/>
            <a:ext cx="8229600" cy="4525963"/>
          </a:xfrm>
        </p:spPr>
        <p:txBody>
          <a:bodyPr/>
          <a:p>
            <a:pPr lvl="0"/>
            <a:r>
              <a:rPr lang="en-US" altLang="zh-CN" sz="2400"/>
              <a:t>6</a:t>
            </a:r>
            <a:r>
              <a:rPr lang="zh-CN" altLang="en-US" sz="2400"/>
              <a:t>人左右一小组（共</a:t>
            </a:r>
            <a:r>
              <a:rPr lang="en-US" altLang="zh-CN" sz="2400"/>
              <a:t>10</a:t>
            </a:r>
            <a:r>
              <a:rPr lang="zh-CN" altLang="en-US" sz="2400"/>
              <a:t>组），</a:t>
            </a:r>
            <a:endParaRPr lang="zh-CN" altLang="en-US" sz="2400"/>
          </a:p>
          <a:p>
            <a:pPr lvl="0"/>
            <a:r>
              <a:rPr lang="zh-CN" altLang="en-US" sz="2400"/>
              <a:t>第</a:t>
            </a:r>
            <a:r>
              <a:rPr lang="en-US" altLang="zh-CN" sz="2400"/>
              <a:t>11</a:t>
            </a:r>
            <a:r>
              <a:rPr lang="zh-CN" altLang="en-US" sz="2400"/>
              <a:t>周（</a:t>
            </a:r>
            <a:r>
              <a:rPr lang="en-US" altLang="zh-CN" sz="2400"/>
              <a:t>2023</a:t>
            </a:r>
            <a:r>
              <a:rPr lang="zh-CN" altLang="en-US" sz="2400"/>
              <a:t>年</a:t>
            </a:r>
            <a:r>
              <a:rPr lang="en-US" altLang="zh-CN" sz="2400"/>
              <a:t>11</a:t>
            </a:r>
            <a:r>
              <a:rPr lang="zh-CN" altLang="en-US" sz="2400"/>
              <a:t>月</a:t>
            </a:r>
            <a:r>
              <a:rPr lang="en-US" altLang="zh-CN" sz="2400"/>
              <a:t>16</a:t>
            </a:r>
            <a:r>
              <a:rPr lang="zh-CN" altLang="en-US" sz="2400"/>
              <a:t>日）汇报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lvl="0"/>
            <a:r>
              <a:rPr lang="zh-CN" altLang="en-US" sz="2400"/>
              <a:t>主要内容</a:t>
            </a:r>
            <a:endParaRPr lang="zh-CN" altLang="en-US" sz="2400"/>
          </a:p>
          <a:p>
            <a:pPr lvl="1"/>
            <a:r>
              <a:rPr lang="zh-CN" altLang="en-US" sz="2000"/>
              <a:t>任给一正则表达式转化为不确定自动机</a:t>
            </a:r>
            <a:r>
              <a:rPr lang="en-US" altLang="zh-CN" sz="2000"/>
              <a:t>NFA</a:t>
            </a:r>
            <a:endParaRPr lang="en-US" altLang="zh-CN" sz="2000"/>
          </a:p>
          <a:p>
            <a:pPr lvl="1"/>
            <a:r>
              <a:rPr lang="en-US" altLang="zh-CN" sz="2000"/>
              <a:t>NFA</a:t>
            </a:r>
            <a:r>
              <a:rPr lang="zh-CN" altLang="en-US" sz="2000"/>
              <a:t>转化为确定自动机</a:t>
            </a:r>
            <a:r>
              <a:rPr lang="en-US" altLang="zh-CN" sz="2000"/>
              <a:t>DFA</a:t>
            </a:r>
            <a:endParaRPr lang="zh-CN" altLang="en-US" sz="2000"/>
          </a:p>
          <a:p>
            <a:pPr lvl="1"/>
            <a:r>
              <a:rPr lang="en-US" altLang="zh-CN" sz="2000"/>
              <a:t>DFA</a:t>
            </a:r>
            <a:r>
              <a:rPr lang="zh-CN" altLang="en-US" sz="2000"/>
              <a:t>最小化</a:t>
            </a:r>
            <a:endParaRPr lang="zh-CN" altLang="en-US" sz="2000"/>
          </a:p>
          <a:p>
            <a:pPr lvl="2"/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7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38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39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4040" name="Line 11"/>
          <p:cNvSpPr/>
          <p:nvPr/>
        </p:nvSpPr>
        <p:spPr>
          <a:xfrm flipV="1">
            <a:off x="539750" y="23495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4041" name="Rectangle 12"/>
          <p:cNvSpPr/>
          <p:nvPr/>
        </p:nvSpPr>
        <p:spPr>
          <a:xfrm>
            <a:off x="539750" y="23241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42" name="Line 13"/>
          <p:cNvSpPr/>
          <p:nvPr/>
        </p:nvSpPr>
        <p:spPr>
          <a:xfrm>
            <a:off x="5580063" y="1628775"/>
            <a:ext cx="0" cy="475138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3" name="Line 14"/>
          <p:cNvSpPr/>
          <p:nvPr/>
        </p:nvSpPr>
        <p:spPr>
          <a:xfrm>
            <a:off x="6443663" y="1628775"/>
            <a:ext cx="0" cy="475138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4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5" name="Line 16"/>
          <p:cNvSpPr/>
          <p:nvPr/>
        </p:nvSpPr>
        <p:spPr>
          <a:xfrm flipV="1">
            <a:off x="5219700" y="4005263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4046" name="Line 17"/>
          <p:cNvSpPr/>
          <p:nvPr/>
        </p:nvSpPr>
        <p:spPr>
          <a:xfrm flipH="1" flipV="1">
            <a:off x="6443663" y="1941513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4047" name="Rectangle 18"/>
          <p:cNvSpPr/>
          <p:nvPr/>
        </p:nvSpPr>
        <p:spPr>
          <a:xfrm>
            <a:off x="5210175" y="39798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48" name="Rectangle 19"/>
          <p:cNvSpPr/>
          <p:nvPr/>
        </p:nvSpPr>
        <p:spPr>
          <a:xfrm>
            <a:off x="6507163" y="191611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49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0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51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2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3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54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5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6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57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8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9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0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1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62" name="Line 33"/>
          <p:cNvSpPr/>
          <p:nvPr/>
        </p:nvSpPr>
        <p:spPr>
          <a:xfrm flipV="1">
            <a:off x="5580063" y="37877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3" name="Rectangle 34"/>
          <p:cNvSpPr/>
          <p:nvPr/>
        </p:nvSpPr>
        <p:spPr>
          <a:xfrm>
            <a:off x="5580063" y="37877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64" name="Line 35"/>
          <p:cNvSpPr/>
          <p:nvPr/>
        </p:nvSpPr>
        <p:spPr>
          <a:xfrm flipV="1">
            <a:off x="5580063" y="37877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5" name="Line 36"/>
          <p:cNvSpPr/>
          <p:nvPr/>
        </p:nvSpPr>
        <p:spPr>
          <a:xfrm flipV="1">
            <a:off x="5580063" y="33559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6" name="Rectangle 37"/>
          <p:cNvSpPr/>
          <p:nvPr/>
        </p:nvSpPr>
        <p:spPr>
          <a:xfrm>
            <a:off x="5580063" y="33559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67" name="Line 38"/>
          <p:cNvSpPr/>
          <p:nvPr/>
        </p:nvSpPr>
        <p:spPr>
          <a:xfrm flipV="1">
            <a:off x="5580063" y="33559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8" name="Line 39"/>
          <p:cNvSpPr/>
          <p:nvPr/>
        </p:nvSpPr>
        <p:spPr>
          <a:xfrm flipV="1">
            <a:off x="5580063" y="2924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9" name="Rectangle 40"/>
          <p:cNvSpPr/>
          <p:nvPr/>
        </p:nvSpPr>
        <p:spPr>
          <a:xfrm>
            <a:off x="5580063" y="29241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16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70" name="Line 41"/>
          <p:cNvSpPr/>
          <p:nvPr/>
        </p:nvSpPr>
        <p:spPr>
          <a:xfrm flipV="1">
            <a:off x="5580063" y="2924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71" name="Line 42"/>
          <p:cNvSpPr/>
          <p:nvPr/>
        </p:nvSpPr>
        <p:spPr>
          <a:xfrm flipV="1">
            <a:off x="5580063" y="2528888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72" name="Line 43"/>
          <p:cNvSpPr/>
          <p:nvPr/>
        </p:nvSpPr>
        <p:spPr>
          <a:xfrm flipV="1">
            <a:off x="5580063" y="213201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73" name="Line 44"/>
          <p:cNvSpPr/>
          <p:nvPr/>
        </p:nvSpPr>
        <p:spPr>
          <a:xfrm flipV="1">
            <a:off x="5580063" y="213042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74" name="Rectangle 45"/>
          <p:cNvSpPr/>
          <p:nvPr/>
        </p:nvSpPr>
        <p:spPr>
          <a:xfrm>
            <a:off x="5580063" y="24923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75" name="Rectangle 47"/>
          <p:cNvSpPr/>
          <p:nvPr/>
        </p:nvSpPr>
        <p:spPr>
          <a:xfrm>
            <a:off x="5580063" y="2095500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1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62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63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5064" name="Line 11"/>
          <p:cNvSpPr/>
          <p:nvPr/>
        </p:nvSpPr>
        <p:spPr>
          <a:xfrm flipV="1">
            <a:off x="539750" y="25908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5065" name="Rectangle 12"/>
          <p:cNvSpPr/>
          <p:nvPr/>
        </p:nvSpPr>
        <p:spPr>
          <a:xfrm>
            <a:off x="539750" y="25654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66" name="Line 13"/>
          <p:cNvSpPr/>
          <p:nvPr/>
        </p:nvSpPr>
        <p:spPr>
          <a:xfrm>
            <a:off x="5580063" y="1557338"/>
            <a:ext cx="0" cy="48228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7" name="Line 14"/>
          <p:cNvSpPr/>
          <p:nvPr/>
        </p:nvSpPr>
        <p:spPr>
          <a:xfrm>
            <a:off x="6443663" y="1557338"/>
            <a:ext cx="0" cy="48228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8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9" name="Line 16"/>
          <p:cNvSpPr/>
          <p:nvPr/>
        </p:nvSpPr>
        <p:spPr>
          <a:xfrm flipV="1">
            <a:off x="5219700" y="4005263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5070" name="Line 17"/>
          <p:cNvSpPr/>
          <p:nvPr/>
        </p:nvSpPr>
        <p:spPr>
          <a:xfrm flipH="1" flipV="1">
            <a:off x="6443663" y="23495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5071" name="Rectangle 18"/>
          <p:cNvSpPr/>
          <p:nvPr/>
        </p:nvSpPr>
        <p:spPr>
          <a:xfrm>
            <a:off x="5210175" y="39798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72" name="Rectangle 19"/>
          <p:cNvSpPr/>
          <p:nvPr/>
        </p:nvSpPr>
        <p:spPr>
          <a:xfrm>
            <a:off x="6507163" y="23241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73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4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75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6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7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78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79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0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81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2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3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4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5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86" name="Line 33"/>
          <p:cNvSpPr/>
          <p:nvPr/>
        </p:nvSpPr>
        <p:spPr>
          <a:xfrm flipV="1">
            <a:off x="5580063" y="37877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7" name="Rectangle 34"/>
          <p:cNvSpPr/>
          <p:nvPr/>
        </p:nvSpPr>
        <p:spPr>
          <a:xfrm>
            <a:off x="5580063" y="37877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88" name="Line 35"/>
          <p:cNvSpPr/>
          <p:nvPr/>
        </p:nvSpPr>
        <p:spPr>
          <a:xfrm flipV="1">
            <a:off x="5580063" y="37877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89" name="Line 36"/>
          <p:cNvSpPr/>
          <p:nvPr/>
        </p:nvSpPr>
        <p:spPr>
          <a:xfrm flipV="1">
            <a:off x="5580063" y="33559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90" name="Rectangle 37"/>
          <p:cNvSpPr/>
          <p:nvPr/>
        </p:nvSpPr>
        <p:spPr>
          <a:xfrm>
            <a:off x="5580063" y="33559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91" name="Line 38"/>
          <p:cNvSpPr/>
          <p:nvPr/>
        </p:nvSpPr>
        <p:spPr>
          <a:xfrm flipV="1">
            <a:off x="5580063" y="33559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92" name="Line 39"/>
          <p:cNvSpPr/>
          <p:nvPr/>
        </p:nvSpPr>
        <p:spPr>
          <a:xfrm flipV="1">
            <a:off x="5580063" y="2924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93" name="Rectangle 40"/>
          <p:cNvSpPr/>
          <p:nvPr/>
        </p:nvSpPr>
        <p:spPr>
          <a:xfrm>
            <a:off x="5580063" y="29241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16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5094" name="Line 41"/>
          <p:cNvSpPr/>
          <p:nvPr/>
        </p:nvSpPr>
        <p:spPr>
          <a:xfrm flipV="1">
            <a:off x="5580063" y="2924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95" name="Line 42"/>
          <p:cNvSpPr/>
          <p:nvPr/>
        </p:nvSpPr>
        <p:spPr>
          <a:xfrm flipV="1">
            <a:off x="5580063" y="2492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96" name="Rectangle 45"/>
          <p:cNvSpPr/>
          <p:nvPr/>
        </p:nvSpPr>
        <p:spPr>
          <a:xfrm>
            <a:off x="5580063" y="24923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5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86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87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6088" name="Line 11"/>
          <p:cNvSpPr/>
          <p:nvPr/>
        </p:nvSpPr>
        <p:spPr>
          <a:xfrm flipV="1">
            <a:off x="539750" y="280670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6089" name="Rectangle 12"/>
          <p:cNvSpPr/>
          <p:nvPr/>
        </p:nvSpPr>
        <p:spPr>
          <a:xfrm>
            <a:off x="539750" y="27813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90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1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2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3" name="Line 16"/>
          <p:cNvSpPr/>
          <p:nvPr/>
        </p:nvSpPr>
        <p:spPr>
          <a:xfrm flipV="1">
            <a:off x="5219700" y="4005263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6094" name="Line 17"/>
          <p:cNvSpPr/>
          <p:nvPr/>
        </p:nvSpPr>
        <p:spPr>
          <a:xfrm flipH="1" flipV="1">
            <a:off x="6443663" y="2733675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6095" name="Rectangle 18"/>
          <p:cNvSpPr/>
          <p:nvPr/>
        </p:nvSpPr>
        <p:spPr>
          <a:xfrm>
            <a:off x="5210175" y="39798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96" name="Rectangle 19"/>
          <p:cNvSpPr/>
          <p:nvPr/>
        </p:nvSpPr>
        <p:spPr>
          <a:xfrm>
            <a:off x="6507163" y="27082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97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8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99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0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1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102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3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4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105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6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7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8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9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110" name="Line 33"/>
          <p:cNvSpPr/>
          <p:nvPr/>
        </p:nvSpPr>
        <p:spPr>
          <a:xfrm flipV="1">
            <a:off x="5580063" y="37877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1" name="Rectangle 34"/>
          <p:cNvSpPr/>
          <p:nvPr/>
        </p:nvSpPr>
        <p:spPr>
          <a:xfrm>
            <a:off x="5580063" y="37877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112" name="Line 35"/>
          <p:cNvSpPr/>
          <p:nvPr/>
        </p:nvSpPr>
        <p:spPr>
          <a:xfrm flipV="1">
            <a:off x="5580063" y="37877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3" name="Line 36"/>
          <p:cNvSpPr/>
          <p:nvPr/>
        </p:nvSpPr>
        <p:spPr>
          <a:xfrm flipV="1">
            <a:off x="5580063" y="33559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4" name="Rectangle 37"/>
          <p:cNvSpPr/>
          <p:nvPr/>
        </p:nvSpPr>
        <p:spPr>
          <a:xfrm>
            <a:off x="5580063" y="33559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115" name="Line 38"/>
          <p:cNvSpPr/>
          <p:nvPr/>
        </p:nvSpPr>
        <p:spPr>
          <a:xfrm flipV="1">
            <a:off x="5580063" y="33559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6" name="Line 39"/>
          <p:cNvSpPr/>
          <p:nvPr/>
        </p:nvSpPr>
        <p:spPr>
          <a:xfrm flipV="1">
            <a:off x="5580063" y="2924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7" name="Rectangle 40"/>
          <p:cNvSpPr/>
          <p:nvPr/>
        </p:nvSpPr>
        <p:spPr>
          <a:xfrm>
            <a:off x="5580063" y="2924175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16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118" name="Line 41"/>
          <p:cNvSpPr/>
          <p:nvPr/>
        </p:nvSpPr>
        <p:spPr>
          <a:xfrm flipV="1">
            <a:off x="5580063" y="2924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9" name="Rectangle 45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8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9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0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1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7112" name="Line 11"/>
          <p:cNvSpPr/>
          <p:nvPr/>
        </p:nvSpPr>
        <p:spPr>
          <a:xfrm flipV="1">
            <a:off x="539750" y="486886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7113" name="Rectangle 12"/>
          <p:cNvSpPr/>
          <p:nvPr/>
        </p:nvSpPr>
        <p:spPr>
          <a:xfrm>
            <a:off x="539750" y="48434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4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15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16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17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7118" name="Line 17"/>
          <p:cNvSpPr/>
          <p:nvPr/>
        </p:nvSpPr>
        <p:spPr>
          <a:xfrm flipH="1" flipV="1">
            <a:off x="6443663" y="4005263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7119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20" name="Rectangle 19"/>
          <p:cNvSpPr/>
          <p:nvPr/>
        </p:nvSpPr>
        <p:spPr>
          <a:xfrm>
            <a:off x="6507163" y="397986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21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22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23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24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25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26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27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28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29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30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31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32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33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34" name="Rectangle 42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3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34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35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8136" name="Line 11"/>
          <p:cNvSpPr/>
          <p:nvPr/>
        </p:nvSpPr>
        <p:spPr>
          <a:xfrm flipV="1">
            <a:off x="539750" y="508476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8137" name="Rectangle 12"/>
          <p:cNvSpPr/>
          <p:nvPr/>
        </p:nvSpPr>
        <p:spPr>
          <a:xfrm>
            <a:off x="539750" y="50593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38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9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0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1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8142" name="Line 17"/>
          <p:cNvSpPr/>
          <p:nvPr/>
        </p:nvSpPr>
        <p:spPr>
          <a:xfrm flipH="1" flipV="1">
            <a:off x="6443663" y="36703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8143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44" name="Rectangle 19"/>
          <p:cNvSpPr/>
          <p:nvPr/>
        </p:nvSpPr>
        <p:spPr>
          <a:xfrm>
            <a:off x="6507163" y="36449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45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6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47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8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9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50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51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52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53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54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55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56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57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58" name="Rectangle 33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59" name="Line 34"/>
          <p:cNvSpPr/>
          <p:nvPr/>
        </p:nvSpPr>
        <p:spPr>
          <a:xfrm flipV="1">
            <a:off x="5580063" y="382270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60" name="Rectangle 35"/>
          <p:cNvSpPr/>
          <p:nvPr/>
        </p:nvSpPr>
        <p:spPr>
          <a:xfrm>
            <a:off x="5580063" y="38242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7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58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59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49160" name="Line 11"/>
          <p:cNvSpPr/>
          <p:nvPr/>
        </p:nvSpPr>
        <p:spPr>
          <a:xfrm flipV="1">
            <a:off x="539750" y="5302250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9161" name="Rectangle 12"/>
          <p:cNvSpPr/>
          <p:nvPr/>
        </p:nvSpPr>
        <p:spPr>
          <a:xfrm>
            <a:off x="539750" y="52768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62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3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4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5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9166" name="Line 17"/>
          <p:cNvSpPr/>
          <p:nvPr/>
        </p:nvSpPr>
        <p:spPr>
          <a:xfrm flipH="1" flipV="1">
            <a:off x="6443663" y="32131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49167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68" name="Rectangle 19"/>
          <p:cNvSpPr/>
          <p:nvPr/>
        </p:nvSpPr>
        <p:spPr>
          <a:xfrm>
            <a:off x="6507163" y="31877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69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0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71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2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3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74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5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6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77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8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79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80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81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82" name="Rectangle 33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83" name="Line 34"/>
          <p:cNvSpPr/>
          <p:nvPr/>
        </p:nvSpPr>
        <p:spPr>
          <a:xfrm flipV="1">
            <a:off x="5580063" y="382270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84" name="Rectangle 35"/>
          <p:cNvSpPr/>
          <p:nvPr/>
        </p:nvSpPr>
        <p:spPr>
          <a:xfrm>
            <a:off x="5580063" y="38242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85" name="Rectangle 68"/>
          <p:cNvSpPr/>
          <p:nvPr/>
        </p:nvSpPr>
        <p:spPr>
          <a:xfrm>
            <a:off x="5580063" y="33924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186" name="Line 69"/>
          <p:cNvSpPr/>
          <p:nvPr/>
        </p:nvSpPr>
        <p:spPr>
          <a:xfrm flipV="1">
            <a:off x="5580063" y="3357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1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82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83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0184" name="Line 11"/>
          <p:cNvSpPr/>
          <p:nvPr/>
        </p:nvSpPr>
        <p:spPr>
          <a:xfrm flipV="1">
            <a:off x="539750" y="554196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0185" name="Rectangle 12"/>
          <p:cNvSpPr/>
          <p:nvPr/>
        </p:nvSpPr>
        <p:spPr>
          <a:xfrm>
            <a:off x="539750" y="55165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86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7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8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9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0190" name="Line 17"/>
          <p:cNvSpPr/>
          <p:nvPr/>
        </p:nvSpPr>
        <p:spPr>
          <a:xfrm flipH="1" flipV="1">
            <a:off x="6443663" y="36449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0191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92" name="Rectangle 19"/>
          <p:cNvSpPr/>
          <p:nvPr/>
        </p:nvSpPr>
        <p:spPr>
          <a:xfrm>
            <a:off x="6507163" y="36195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93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4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95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6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7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198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9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0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201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2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3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4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5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206" name="Rectangle 33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207" name="Line 34"/>
          <p:cNvSpPr/>
          <p:nvPr/>
        </p:nvSpPr>
        <p:spPr>
          <a:xfrm flipV="1">
            <a:off x="5580063" y="382270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08" name="Rectangle 35"/>
          <p:cNvSpPr/>
          <p:nvPr/>
        </p:nvSpPr>
        <p:spPr>
          <a:xfrm>
            <a:off x="5580063" y="38242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5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06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07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1208" name="Line 11"/>
          <p:cNvSpPr/>
          <p:nvPr/>
        </p:nvSpPr>
        <p:spPr>
          <a:xfrm flipV="1">
            <a:off x="539750" y="580548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1209" name="Rectangle 12"/>
          <p:cNvSpPr/>
          <p:nvPr/>
        </p:nvSpPr>
        <p:spPr>
          <a:xfrm>
            <a:off x="539750" y="578008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10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11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12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13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1214" name="Line 17"/>
          <p:cNvSpPr/>
          <p:nvPr/>
        </p:nvSpPr>
        <p:spPr>
          <a:xfrm flipH="1" flipV="1">
            <a:off x="6443663" y="40767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1215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16" name="Rectangle 19"/>
          <p:cNvSpPr/>
          <p:nvPr/>
        </p:nvSpPr>
        <p:spPr>
          <a:xfrm>
            <a:off x="6507163" y="40513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17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18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19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0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1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2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3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4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5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6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7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8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9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0" name="Rectangle 33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8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9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30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31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2232" name="Line 11"/>
          <p:cNvSpPr/>
          <p:nvPr/>
        </p:nvSpPr>
        <p:spPr>
          <a:xfrm flipV="1">
            <a:off x="539750" y="602138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2233" name="Rectangle 12"/>
          <p:cNvSpPr/>
          <p:nvPr/>
        </p:nvSpPr>
        <p:spPr>
          <a:xfrm>
            <a:off x="539750" y="599598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34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5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6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7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2238" name="Line 17"/>
          <p:cNvSpPr/>
          <p:nvPr/>
        </p:nvSpPr>
        <p:spPr>
          <a:xfrm flipH="1" flipV="1">
            <a:off x="6443663" y="40767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2239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40" name="Rectangle 19"/>
          <p:cNvSpPr/>
          <p:nvPr/>
        </p:nvSpPr>
        <p:spPr>
          <a:xfrm>
            <a:off x="6507163" y="40513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41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2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43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4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5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46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7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8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49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50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51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52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53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54" name="Rectangle 33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3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54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55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3256" name="Line 11"/>
          <p:cNvSpPr/>
          <p:nvPr/>
        </p:nvSpPr>
        <p:spPr>
          <a:xfrm flipV="1">
            <a:off x="539750" y="623728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3257" name="Rectangle 12"/>
          <p:cNvSpPr/>
          <p:nvPr/>
        </p:nvSpPr>
        <p:spPr>
          <a:xfrm>
            <a:off x="539750" y="621188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58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59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60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61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3262" name="Rectangle 18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63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64" name="Rectangle 21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65" name="Line 22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66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67" name="Rectangle 24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68" name="Line 25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69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70" name="Rectangle 27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71" name="Line 28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72" name="Line 29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73" name="Line 30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74" name="Line 31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75" name="Rectangle 32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76" name="Rectangle 33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77" name="Line 34"/>
          <p:cNvSpPr/>
          <p:nvPr/>
        </p:nvSpPr>
        <p:spPr>
          <a:xfrm flipH="1" flipV="1">
            <a:off x="6443663" y="36449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3278" name="Rectangle 35"/>
          <p:cNvSpPr/>
          <p:nvPr/>
        </p:nvSpPr>
        <p:spPr>
          <a:xfrm>
            <a:off x="6507163" y="36195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79" name="Line 36"/>
          <p:cNvSpPr/>
          <p:nvPr/>
        </p:nvSpPr>
        <p:spPr>
          <a:xfrm flipV="1">
            <a:off x="5580063" y="382270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80" name="Rectangle 37"/>
          <p:cNvSpPr/>
          <p:nvPr/>
        </p:nvSpPr>
        <p:spPr>
          <a:xfrm>
            <a:off x="5580063" y="38242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 自顶向下</a:t>
            </a:r>
            <a:r>
              <a:rPr lang="zh-CN" altLang="en-US">
                <a:sym typeface="+mn-ea"/>
              </a:rPr>
              <a:t>语法分析程序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5271135"/>
          </a:xfrm>
        </p:spPr>
        <p:txBody>
          <a:bodyPr/>
          <a:p>
            <a:pPr lvl="0"/>
            <a:r>
              <a:rPr lang="en-US" altLang="zh-CN" sz="2400"/>
              <a:t>6</a:t>
            </a:r>
            <a:r>
              <a:rPr lang="zh-CN" altLang="en-US" sz="2400"/>
              <a:t>人</a:t>
            </a:r>
            <a:r>
              <a:rPr lang="zh-CN" altLang="en-US" sz="2400">
                <a:sym typeface="+mn-ea"/>
              </a:rPr>
              <a:t>左右</a:t>
            </a:r>
            <a:r>
              <a:rPr lang="zh-CN" altLang="en-US" sz="2400"/>
              <a:t>一小组（共</a:t>
            </a:r>
            <a:r>
              <a:rPr lang="en-US" altLang="zh-CN" sz="2400"/>
              <a:t>10</a:t>
            </a:r>
            <a:r>
              <a:rPr lang="zh-CN" altLang="en-US" sz="2400"/>
              <a:t>组）。</a:t>
            </a:r>
            <a:endParaRPr lang="zh-CN" altLang="en-US" sz="2400"/>
          </a:p>
          <a:p>
            <a:pPr lvl="0"/>
            <a:r>
              <a:rPr lang="zh-CN" altLang="en-US" sz="2400"/>
              <a:t>第</a:t>
            </a:r>
            <a:r>
              <a:rPr lang="en-US" altLang="zh-CN" sz="2400"/>
              <a:t>12</a:t>
            </a:r>
            <a:r>
              <a:rPr lang="zh-CN" altLang="en-US" sz="2400"/>
              <a:t>周（</a:t>
            </a:r>
            <a:r>
              <a:rPr lang="en-US" altLang="zh-CN" sz="2400"/>
              <a:t>2023</a:t>
            </a:r>
            <a:r>
              <a:rPr lang="zh-CN" altLang="en-US" sz="2400"/>
              <a:t>年</a:t>
            </a:r>
            <a:r>
              <a:rPr lang="en-US" altLang="zh-CN" sz="2400"/>
              <a:t>11</a:t>
            </a:r>
            <a:r>
              <a:rPr lang="zh-CN" altLang="en-US" sz="2400"/>
              <a:t>月</a:t>
            </a:r>
            <a:r>
              <a:rPr lang="en-US" altLang="zh-CN" sz="2400"/>
              <a:t>23</a:t>
            </a:r>
            <a:r>
              <a:rPr lang="zh-CN" altLang="en-US" sz="2400"/>
              <a:t>日）汇报。</a:t>
            </a:r>
            <a:endParaRPr lang="zh-CN" altLang="en-US" sz="2400"/>
          </a:p>
          <a:p>
            <a:pPr lvl="0"/>
            <a:r>
              <a:rPr lang="zh-CN" altLang="en-US" sz="2400"/>
              <a:t>主要内容</a:t>
            </a:r>
            <a:endParaRPr lang="zh-CN" altLang="en-US" sz="2400"/>
          </a:p>
          <a:p>
            <a:pPr lvl="1"/>
            <a:r>
              <a:rPr lang="zh-CN" altLang="en-US" sz="2000"/>
              <a:t>任给一上下文无关文法，判断是否为</a:t>
            </a:r>
            <a:r>
              <a:rPr lang="en-US" altLang="zh-CN" sz="2000"/>
              <a:t>LL(1)</a:t>
            </a:r>
            <a:r>
              <a:rPr lang="zh-CN" altLang="en-US" sz="2000"/>
              <a:t>文法。</a:t>
            </a:r>
            <a:endParaRPr lang="zh-CN" altLang="en-US" sz="2000"/>
          </a:p>
          <a:p>
            <a:pPr lvl="1"/>
            <a:r>
              <a:rPr lang="zh-CN" altLang="en-US" sz="2000"/>
              <a:t>若是</a:t>
            </a:r>
            <a:r>
              <a:rPr lang="en-US" altLang="zh-CN" sz="2000"/>
              <a:t>LL(1)</a:t>
            </a:r>
            <a:r>
              <a:rPr lang="zh-CN" altLang="en-US" sz="2000"/>
              <a:t>文法，采用预测分析法或递归下降法进行语法分析</a:t>
            </a:r>
            <a:endParaRPr lang="zh-CN" altLang="en-US" sz="2000"/>
          </a:p>
          <a:p>
            <a:pPr lvl="1"/>
            <a:r>
              <a:rPr lang="zh-CN" altLang="en-US" sz="2000"/>
              <a:t>若不是</a:t>
            </a:r>
            <a:r>
              <a:rPr lang="en-US" altLang="zh-CN" sz="2000"/>
              <a:t>LL(1)</a:t>
            </a:r>
            <a:r>
              <a:rPr lang="zh-CN" altLang="en-US" sz="2000"/>
              <a:t>文法，判断是否有左公因子或左递归，若存在这些特点进行改造，再进一步判断是否为</a:t>
            </a:r>
            <a:r>
              <a:rPr lang="en-US" altLang="zh-CN" sz="2000"/>
              <a:t>LL(1)</a:t>
            </a:r>
            <a:r>
              <a:rPr lang="zh-CN" altLang="en-US" sz="2000"/>
              <a:t>文法，若是再进行语法分析，否则放弃。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7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78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79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4280" name="Line 11"/>
          <p:cNvSpPr/>
          <p:nvPr/>
        </p:nvSpPr>
        <p:spPr>
          <a:xfrm flipV="1">
            <a:off x="539750" y="645318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4281" name="Rectangle 12"/>
          <p:cNvSpPr/>
          <p:nvPr/>
        </p:nvSpPr>
        <p:spPr>
          <a:xfrm>
            <a:off x="539750" y="642778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82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3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4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5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4286" name="Rectangle 17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87" name="Line 18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8" name="Rectangle 19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89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0" name="Line 21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1" name="Rectangle 22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92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3" name="Line 24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4" name="Rectangle 25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95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6" name="Line 27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7" name="Line 28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8" name="Line 29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9" name="Rectangle 30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300" name="Rectangle 31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301" name="Line 32"/>
          <p:cNvSpPr/>
          <p:nvPr/>
        </p:nvSpPr>
        <p:spPr>
          <a:xfrm flipH="1" flipV="1">
            <a:off x="6443663" y="40767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4302" name="Rectangle 33"/>
          <p:cNvSpPr/>
          <p:nvPr/>
        </p:nvSpPr>
        <p:spPr>
          <a:xfrm>
            <a:off x="6507163" y="40513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1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02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03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5304" name="Line 11"/>
          <p:cNvSpPr/>
          <p:nvPr/>
        </p:nvSpPr>
        <p:spPr>
          <a:xfrm flipV="1">
            <a:off x="539750" y="3741738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5305" name="Rectangle 12"/>
          <p:cNvSpPr/>
          <p:nvPr/>
        </p:nvSpPr>
        <p:spPr>
          <a:xfrm>
            <a:off x="539750" y="37163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06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7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8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9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5310" name="Rectangle 17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11" name="Line 18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2" name="Rectangle 19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13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4" name="Line 21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5" name="Rectangle 22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16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7" name="Line 24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8" name="Rectangle 25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19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0" name="Line 27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1" name="Line 28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2" name="Line 29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3" name="Rectangle 30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24" name="Rectangle 31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5325" name="Line 32"/>
          <p:cNvSpPr/>
          <p:nvPr/>
        </p:nvSpPr>
        <p:spPr>
          <a:xfrm flipH="1" flipV="1">
            <a:off x="6443663" y="40767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5326" name="Rectangle 33"/>
          <p:cNvSpPr/>
          <p:nvPr/>
        </p:nvSpPr>
        <p:spPr>
          <a:xfrm>
            <a:off x="6507163" y="40513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5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26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27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6328" name="Line 11"/>
          <p:cNvSpPr/>
          <p:nvPr/>
        </p:nvSpPr>
        <p:spPr>
          <a:xfrm flipV="1">
            <a:off x="539750" y="3959225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6329" name="Rectangle 12"/>
          <p:cNvSpPr/>
          <p:nvPr/>
        </p:nvSpPr>
        <p:spPr>
          <a:xfrm>
            <a:off x="539750" y="39338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30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1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2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3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6334" name="Rectangle 17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35" name="Line 18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6" name="Rectangle 19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37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8" name="Line 21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9" name="Rectangle 22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40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1" name="Line 24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2" name="Rectangle 25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43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4" name="Line 27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5" name="Line 28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6" name="Line 29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7" name="Rectangle 30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48" name="Rectangle 31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49" name="Line 34"/>
          <p:cNvSpPr/>
          <p:nvPr/>
        </p:nvSpPr>
        <p:spPr>
          <a:xfrm flipV="1">
            <a:off x="5580063" y="3813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0" name="Rectangle 35"/>
          <p:cNvSpPr/>
          <p:nvPr/>
        </p:nvSpPr>
        <p:spPr>
          <a:xfrm>
            <a:off x="5580063" y="381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51" name="Line 36"/>
          <p:cNvSpPr/>
          <p:nvPr/>
        </p:nvSpPr>
        <p:spPr>
          <a:xfrm flipH="1" flipV="1">
            <a:off x="6443663" y="36703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6352" name="Rectangle 37"/>
          <p:cNvSpPr/>
          <p:nvPr/>
        </p:nvSpPr>
        <p:spPr>
          <a:xfrm>
            <a:off x="6507163" y="36449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9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50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51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7352" name="Line 11"/>
          <p:cNvSpPr/>
          <p:nvPr/>
        </p:nvSpPr>
        <p:spPr>
          <a:xfrm flipV="1">
            <a:off x="539750" y="4175125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7353" name="Rectangle 12"/>
          <p:cNvSpPr/>
          <p:nvPr/>
        </p:nvSpPr>
        <p:spPr>
          <a:xfrm>
            <a:off x="539750" y="41497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54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5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6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7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7358" name="Rectangle 17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59" name="Line 18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0" name="Rectangle 19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61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2" name="Line 21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3" name="Rectangle 22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64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5" name="Line 24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6" name="Rectangle 25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67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8" name="Line 27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9" name="Line 28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70" name="Line 29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71" name="Rectangle 30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72" name="Rectangle 31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73" name="Line 32"/>
          <p:cNvSpPr/>
          <p:nvPr/>
        </p:nvSpPr>
        <p:spPr>
          <a:xfrm flipV="1">
            <a:off x="5580063" y="3813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74" name="Rectangle 33"/>
          <p:cNvSpPr/>
          <p:nvPr/>
        </p:nvSpPr>
        <p:spPr>
          <a:xfrm>
            <a:off x="5580063" y="381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75" name="Line 36"/>
          <p:cNvSpPr/>
          <p:nvPr/>
        </p:nvSpPr>
        <p:spPr>
          <a:xfrm flipV="1">
            <a:off x="5580063" y="3390900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76" name="Rectangle 37"/>
          <p:cNvSpPr/>
          <p:nvPr/>
        </p:nvSpPr>
        <p:spPr>
          <a:xfrm>
            <a:off x="5580063" y="33924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377" name="Line 38"/>
          <p:cNvSpPr/>
          <p:nvPr/>
        </p:nvSpPr>
        <p:spPr>
          <a:xfrm flipH="1" flipV="1">
            <a:off x="6443663" y="3248025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7378" name="Rectangle 39"/>
          <p:cNvSpPr/>
          <p:nvPr/>
        </p:nvSpPr>
        <p:spPr>
          <a:xfrm>
            <a:off x="6507163" y="322262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3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74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75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8376" name="Line 11"/>
          <p:cNvSpPr/>
          <p:nvPr/>
        </p:nvSpPr>
        <p:spPr>
          <a:xfrm flipV="1">
            <a:off x="539750" y="4391025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8377" name="Rectangle 12"/>
          <p:cNvSpPr/>
          <p:nvPr/>
        </p:nvSpPr>
        <p:spPr>
          <a:xfrm>
            <a:off x="539750" y="436562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78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79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0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1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8382" name="Rectangle 17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83" name="Line 18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4" name="Rectangle 19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85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6" name="Line 21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7" name="Rectangle 22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88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9" name="Line 24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0" name="Rectangle 25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91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2" name="Line 27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3" name="Line 28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4" name="Line 29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5" name="Rectangle 30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96" name="Rectangle 31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97" name="Line 32"/>
          <p:cNvSpPr/>
          <p:nvPr/>
        </p:nvSpPr>
        <p:spPr>
          <a:xfrm flipV="1">
            <a:off x="5580063" y="38131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8" name="Rectangle 33"/>
          <p:cNvSpPr/>
          <p:nvPr/>
        </p:nvSpPr>
        <p:spPr>
          <a:xfrm>
            <a:off x="5580063" y="381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99" name="Line 34"/>
          <p:cNvSpPr/>
          <p:nvPr/>
        </p:nvSpPr>
        <p:spPr>
          <a:xfrm flipH="1" flipV="1">
            <a:off x="6443663" y="36449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8400" name="Rectangle 35"/>
          <p:cNvSpPr/>
          <p:nvPr/>
        </p:nvSpPr>
        <p:spPr>
          <a:xfrm>
            <a:off x="6507163" y="36195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7" name="Text Box 8"/>
          <p:cNvSpPr txBox="1"/>
          <p:nvPr/>
        </p:nvSpPr>
        <p:spPr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const  a=10;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var    b,c;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procedure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c:=b+a;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while b#0 do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begin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call p;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write(2*c);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  read(b);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  end</a:t>
            </a:r>
            <a:b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000" b="0" dirty="0">
                <a:latin typeface="Arial" panose="020B0604020202020204" pitchFamily="34" charset="0"/>
                <a:ea typeface="楷体_GB2312" pitchFamily="49" charset="-122"/>
              </a:rPr>
              <a:t>end.</a:t>
            </a:r>
            <a:endParaRPr lang="en-US" altLang="zh-CN" sz="2000" b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8" name="Text Box 9"/>
          <p:cNvSpPr txBox="1"/>
          <p:nvPr/>
        </p:nvSpPr>
        <p:spPr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( 0) jmp 0 8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转向主程序入口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( 1) jmp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转向过程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( 2) int 0 3 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为过程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开辟空间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( 3) lod 1 3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( 4) lit 0 10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取常数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( 5) opr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次栈顶与栈顶相加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( 6) sto 1 4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( 7) opr 0 0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退栈并返回调用点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( 8) int 0 5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主程序入口开辟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个栈空间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( 9) opr 0 16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从命令行读入值置于栈顶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(10)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将栈顶值存入变量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 lod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(12) lit 0 0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(13) opr 0 9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次栈顶与栈顶是否不等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(14) jpc 0 24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相等时转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（条件不满足转）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(15) cal 0 2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调用过程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(16) lit 0 2  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常数值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进栈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(17) lod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将变量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的值取至栈顶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(18) opr 0 4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次栈顶与栈顶相乘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(2*c)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(19) opr 0 14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栈顶值输出至屏幕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(20) opr 0 15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换行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(21) opr 0 16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从命令行读取值到栈顶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(22) sto 0 3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栈顶值送变量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(23) jmp 0 11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无条件转到循环入口</a:t>
            </a: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(11)</a:t>
            </a:r>
            <a:endParaRPr lang="en-US" altLang="zh-CN" sz="15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500" dirty="0">
                <a:latin typeface="Arial" panose="020B0604020202020204" pitchFamily="34" charset="0"/>
                <a:ea typeface="楷体_GB2312" pitchFamily="49" charset="-122"/>
              </a:rPr>
              <a:t>(24) opr 0 0        </a:t>
            </a:r>
            <a:r>
              <a:rPr lang="zh-CN" altLang="en-US" sz="1500" dirty="0">
                <a:latin typeface="Arial" panose="020B0604020202020204" pitchFamily="34" charset="0"/>
                <a:ea typeface="楷体_GB2312" pitchFamily="49" charset="-122"/>
              </a:rPr>
              <a:t>结束退栈</a:t>
            </a:r>
            <a:endParaRPr lang="zh-CN" altLang="en-US" sz="15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9" name="Rectangle 10"/>
          <p:cNvSpPr/>
          <p:nvPr/>
        </p:nvSpPr>
        <p:spPr>
          <a:xfrm>
            <a:off x="1512888" y="188913"/>
            <a:ext cx="3851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类</a:t>
            </a:r>
            <a:r>
              <a:rPr lang="en-US" altLang="zh-CN" sz="4000" b="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P-code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虚拟机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59400" name="Line 11"/>
          <p:cNvSpPr/>
          <p:nvPr/>
        </p:nvSpPr>
        <p:spPr>
          <a:xfrm flipV="1">
            <a:off x="539750" y="6742113"/>
            <a:ext cx="431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9401" name="Rectangle 12"/>
          <p:cNvSpPr/>
          <p:nvPr/>
        </p:nvSpPr>
        <p:spPr>
          <a:xfrm>
            <a:off x="539750" y="623728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02" name="Line 13"/>
          <p:cNvSpPr/>
          <p:nvPr/>
        </p:nvSpPr>
        <p:spPr>
          <a:xfrm>
            <a:off x="55800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3" name="Line 14"/>
          <p:cNvSpPr/>
          <p:nvPr/>
        </p:nvSpPr>
        <p:spPr>
          <a:xfrm>
            <a:off x="6443663" y="1268413"/>
            <a:ext cx="0" cy="511175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4" name="Line 15"/>
          <p:cNvSpPr/>
          <p:nvPr/>
        </p:nvSpPr>
        <p:spPr>
          <a:xfrm flipV="1">
            <a:off x="5580063" y="63801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5" name="Line 16"/>
          <p:cNvSpPr/>
          <p:nvPr/>
        </p:nvSpPr>
        <p:spPr>
          <a:xfrm flipV="1">
            <a:off x="5219700" y="6165850"/>
            <a:ext cx="360363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9406" name="Rectangle 17"/>
          <p:cNvSpPr/>
          <p:nvPr/>
        </p:nvSpPr>
        <p:spPr>
          <a:xfrm>
            <a:off x="5210175" y="614045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07" name="Line 18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8" name="Rectangle 19"/>
          <p:cNvSpPr/>
          <p:nvPr/>
        </p:nvSpPr>
        <p:spPr>
          <a:xfrm>
            <a:off x="5580063" y="59483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09" name="Line 20"/>
          <p:cNvSpPr/>
          <p:nvPr/>
        </p:nvSpPr>
        <p:spPr>
          <a:xfrm flipV="1">
            <a:off x="5580063" y="59483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0" name="Line 21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1" name="Rectangle 22"/>
          <p:cNvSpPr/>
          <p:nvPr/>
        </p:nvSpPr>
        <p:spPr>
          <a:xfrm>
            <a:off x="5580063" y="55165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12" name="Line 23"/>
          <p:cNvSpPr/>
          <p:nvPr/>
        </p:nvSpPr>
        <p:spPr>
          <a:xfrm flipV="1">
            <a:off x="5580063" y="55165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3" name="Line 24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4" name="Rectangle 25"/>
          <p:cNvSpPr/>
          <p:nvPr/>
        </p:nvSpPr>
        <p:spPr>
          <a:xfrm>
            <a:off x="5580063" y="50847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15" name="Line 26"/>
          <p:cNvSpPr/>
          <p:nvPr/>
        </p:nvSpPr>
        <p:spPr>
          <a:xfrm flipV="1">
            <a:off x="5580063" y="50847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6" name="Line 27"/>
          <p:cNvSpPr/>
          <p:nvPr/>
        </p:nvSpPr>
        <p:spPr>
          <a:xfrm flipV="1">
            <a:off x="5580063" y="4652963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7" name="Line 28"/>
          <p:cNvSpPr/>
          <p:nvPr/>
        </p:nvSpPr>
        <p:spPr>
          <a:xfrm flipV="1">
            <a:off x="5580063" y="46513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8" name="Line 29"/>
          <p:cNvSpPr/>
          <p:nvPr/>
        </p:nvSpPr>
        <p:spPr>
          <a:xfrm flipV="1">
            <a:off x="5580063" y="4219575"/>
            <a:ext cx="863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9" name="Rectangle 30"/>
          <p:cNvSpPr/>
          <p:nvPr/>
        </p:nvSpPr>
        <p:spPr>
          <a:xfrm>
            <a:off x="5580063" y="46529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20" name="Rectangle 31"/>
          <p:cNvSpPr/>
          <p:nvPr/>
        </p:nvSpPr>
        <p:spPr>
          <a:xfrm>
            <a:off x="5580063" y="4221163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15</a:t>
            </a:r>
            <a:endParaRPr lang="en-US" altLang="zh-CN" sz="2000" b="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21" name="Line 32"/>
          <p:cNvSpPr/>
          <p:nvPr/>
        </p:nvSpPr>
        <p:spPr>
          <a:xfrm flipH="1" flipV="1">
            <a:off x="6443663" y="4076700"/>
            <a:ext cx="360362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stealth" w="lg" len="med"/>
          </a:ln>
        </p:spPr>
      </p:sp>
      <p:sp>
        <p:nvSpPr>
          <p:cNvPr id="59422" name="Rectangle 33"/>
          <p:cNvSpPr/>
          <p:nvPr/>
        </p:nvSpPr>
        <p:spPr>
          <a:xfrm>
            <a:off x="6507163" y="40513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实验四  自底向上</a:t>
            </a:r>
            <a:r>
              <a:rPr lang="zh-CN" altLang="en-US">
                <a:sym typeface="+mn-ea"/>
              </a:rPr>
              <a:t>语法分析程序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5271135"/>
          </a:xfrm>
        </p:spPr>
        <p:txBody>
          <a:bodyPr/>
          <a:p>
            <a:pPr lvl="0"/>
            <a:r>
              <a:rPr lang="en-US" altLang="zh-CN" sz="2400"/>
              <a:t>6</a:t>
            </a:r>
            <a:r>
              <a:rPr lang="zh-CN" altLang="en-US" sz="2400"/>
              <a:t>人</a:t>
            </a:r>
            <a:r>
              <a:rPr lang="zh-CN" altLang="en-US" sz="2400">
                <a:sym typeface="+mn-ea"/>
              </a:rPr>
              <a:t>左右</a:t>
            </a:r>
            <a:r>
              <a:rPr lang="zh-CN" altLang="en-US" sz="2400"/>
              <a:t>一小组（共</a:t>
            </a:r>
            <a:r>
              <a:rPr lang="en-US" altLang="zh-CN" sz="2400"/>
              <a:t>10</a:t>
            </a:r>
            <a:r>
              <a:rPr lang="zh-CN" altLang="en-US" sz="2400"/>
              <a:t>组）。</a:t>
            </a:r>
            <a:endParaRPr lang="zh-CN" altLang="en-US" sz="2400"/>
          </a:p>
          <a:p>
            <a:pPr lvl="0"/>
            <a:r>
              <a:rPr lang="zh-CN" altLang="en-US" sz="2400"/>
              <a:t>第</a:t>
            </a:r>
            <a:r>
              <a:rPr lang="en-US" altLang="zh-CN" sz="2400"/>
              <a:t>13</a:t>
            </a:r>
            <a:r>
              <a:rPr lang="zh-CN" altLang="en-US" sz="2400"/>
              <a:t>周（</a:t>
            </a:r>
            <a:r>
              <a:rPr lang="en-US" altLang="zh-CN" sz="2400"/>
              <a:t>2023</a:t>
            </a:r>
            <a:r>
              <a:rPr lang="zh-CN" altLang="en-US" sz="2400"/>
              <a:t>年</a:t>
            </a:r>
            <a:r>
              <a:rPr lang="en-US" altLang="zh-CN" sz="2400"/>
              <a:t>11</a:t>
            </a:r>
            <a:r>
              <a:rPr lang="zh-CN" altLang="en-US" sz="2400"/>
              <a:t>月</a:t>
            </a:r>
            <a:r>
              <a:rPr lang="en-US" altLang="zh-CN" sz="2400"/>
              <a:t>30</a:t>
            </a:r>
            <a:r>
              <a:rPr lang="zh-CN" altLang="en-US" sz="2400"/>
              <a:t>日）汇报。</a:t>
            </a:r>
            <a:endParaRPr lang="zh-CN" altLang="en-US" sz="2400"/>
          </a:p>
          <a:p>
            <a:pPr lvl="0"/>
            <a:r>
              <a:rPr lang="zh-CN" altLang="en-US" sz="2400"/>
              <a:t>主要内容</a:t>
            </a:r>
            <a:endParaRPr lang="zh-CN" altLang="en-US" sz="2400"/>
          </a:p>
          <a:p>
            <a:pPr lvl="1"/>
            <a:r>
              <a:rPr lang="zh-CN" altLang="en-US" sz="2000"/>
              <a:t>任给一上下文无关文法，判断是否为</a:t>
            </a:r>
            <a:r>
              <a:rPr lang="en-US" altLang="zh-CN" sz="2000"/>
              <a:t>LR(0)</a:t>
            </a:r>
            <a:r>
              <a:rPr lang="zh-CN" altLang="en-US" sz="2000"/>
              <a:t>、</a:t>
            </a:r>
            <a:r>
              <a:rPr lang="en-US" altLang="zh-CN" sz="2000"/>
              <a:t>SLR(1)</a:t>
            </a:r>
            <a:r>
              <a:rPr lang="zh-CN" altLang="en-US" sz="2000"/>
              <a:t>、</a:t>
            </a:r>
            <a:r>
              <a:rPr lang="en-US" altLang="zh-CN" sz="2000"/>
              <a:t>LR(1)</a:t>
            </a:r>
            <a:r>
              <a:rPr lang="zh-CN" altLang="en-US" sz="2000"/>
              <a:t>文法。</a:t>
            </a:r>
            <a:endParaRPr lang="zh-CN" altLang="en-US" sz="2000"/>
          </a:p>
          <a:p>
            <a:pPr lvl="1"/>
            <a:r>
              <a:rPr lang="zh-CN" altLang="en-US" sz="2000"/>
              <a:t>若是</a:t>
            </a:r>
            <a:r>
              <a:rPr lang="en-US" altLang="zh-CN" sz="2000"/>
              <a:t>LR</a:t>
            </a:r>
            <a:r>
              <a:rPr lang="zh-CN" altLang="en-US" sz="2000"/>
              <a:t>文法，给出相应的自底向上语法分析程序。</a:t>
            </a:r>
            <a:endParaRPr lang="zh-CN" altLang="en-US" sz="2000"/>
          </a:p>
          <a:p>
            <a:pPr lvl="1"/>
            <a:r>
              <a:rPr lang="zh-CN" altLang="en-US" sz="2000"/>
              <a:t>若还是</a:t>
            </a:r>
            <a:r>
              <a:rPr lang="en-US" altLang="zh-CN" sz="2000"/>
              <a:t>LR(1)</a:t>
            </a:r>
            <a:r>
              <a:rPr lang="zh-CN" altLang="en-US" sz="2000"/>
              <a:t>文法，寻找同心集进行合并，判断合并后的文法是否为</a:t>
            </a:r>
            <a:r>
              <a:rPr lang="en-US" altLang="zh-CN" sz="2000"/>
              <a:t>LALR(1)</a:t>
            </a:r>
            <a:r>
              <a:rPr lang="zh-CN" altLang="en-US" sz="2000"/>
              <a:t>文法。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实验五 </a:t>
            </a:r>
            <a:r>
              <a:rPr lang="zh-CN" altLang="en-US">
                <a:sym typeface="+mn-ea"/>
              </a:rPr>
              <a:t>前端编译器开发程序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5271135"/>
          </a:xfrm>
        </p:spPr>
        <p:txBody>
          <a:bodyPr/>
          <a:p>
            <a:pPr lvl="0"/>
            <a:r>
              <a:rPr lang="en-US" altLang="zh-CN" sz="2400"/>
              <a:t>6</a:t>
            </a:r>
            <a:r>
              <a:rPr lang="zh-CN" altLang="en-US" sz="2400"/>
              <a:t>人</a:t>
            </a:r>
            <a:r>
              <a:rPr lang="zh-CN" altLang="en-US" sz="2400">
                <a:sym typeface="+mn-ea"/>
              </a:rPr>
              <a:t>左右</a:t>
            </a:r>
            <a:r>
              <a:rPr lang="zh-CN" altLang="en-US" sz="2400"/>
              <a:t>一小组（共</a:t>
            </a:r>
            <a:r>
              <a:rPr lang="en-US" altLang="zh-CN" sz="2400"/>
              <a:t>10</a:t>
            </a:r>
            <a:r>
              <a:rPr lang="zh-CN" altLang="en-US" sz="2400"/>
              <a:t>组）。</a:t>
            </a:r>
            <a:endParaRPr lang="zh-CN" altLang="en-US" sz="2400"/>
          </a:p>
          <a:p>
            <a:pPr lvl="0"/>
            <a:r>
              <a:rPr lang="zh-CN" altLang="en-US" sz="2400"/>
              <a:t>第</a:t>
            </a:r>
            <a:r>
              <a:rPr lang="en-US" altLang="zh-CN" sz="2400"/>
              <a:t>14</a:t>
            </a:r>
            <a:r>
              <a:rPr lang="zh-CN" altLang="en-US" sz="2400"/>
              <a:t>周（</a:t>
            </a:r>
            <a:r>
              <a:rPr lang="en-US" altLang="zh-CN" sz="2400"/>
              <a:t>2023</a:t>
            </a:r>
            <a:r>
              <a:rPr lang="zh-CN" altLang="en-US" sz="2400"/>
              <a:t>年</a:t>
            </a:r>
            <a:r>
              <a:rPr lang="en-US" altLang="zh-CN" sz="2400"/>
              <a:t>12</a:t>
            </a:r>
            <a:r>
              <a:rPr lang="zh-CN" altLang="en-US" sz="2400"/>
              <a:t>月</a:t>
            </a:r>
            <a:r>
              <a:rPr lang="en-US" altLang="zh-CN" sz="2400"/>
              <a:t>7</a:t>
            </a:r>
            <a:r>
              <a:rPr lang="zh-CN" altLang="en-US" sz="2400"/>
              <a:t>日）汇报</a:t>
            </a:r>
            <a:endParaRPr lang="zh-CN" altLang="en-US" sz="2400"/>
          </a:p>
          <a:p>
            <a:pPr lvl="0"/>
            <a:r>
              <a:rPr lang="zh-CN" altLang="en-US" sz="2400">
                <a:sym typeface="+mn-ea"/>
              </a:rPr>
              <a:t>主要内容（完成词法分析、语法分析、语义分析、中间代码生成四部分的</a:t>
            </a:r>
            <a:r>
              <a:rPr lang="zh-CN" altLang="en-US" sz="2400">
                <a:sym typeface="+mn-ea"/>
              </a:rPr>
              <a:t>前端编译器开发任务</a:t>
            </a:r>
            <a:r>
              <a:rPr lang="zh-CN" altLang="en-US" sz="2400">
                <a:sym typeface="+mn-ea"/>
              </a:rPr>
              <a:t>，两个方案，二选一）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方案一：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按编译原理的思想设计实现一功能丰富的计算器。自定义操作数的类型、运算符的功能及优先级。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1"/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方案二：自定义一简单程序设计语言，能完成赋值、循环及条件功能。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实验六 编译器的分析和开发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5271135"/>
          </a:xfrm>
        </p:spPr>
        <p:txBody>
          <a:bodyPr/>
          <a:p>
            <a:pPr lvl="0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zh-CN" altLang="en-US" sz="2400">
                <a:sym typeface="+mn-ea"/>
              </a:rPr>
              <a:t>左右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一小组（共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组）。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日）汇报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主要内容（任选一）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方案一：分析并完善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PL/0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编译器（课本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P296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方案二：分析并完善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Decaf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编译器（课本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P297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方案三：分析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GCC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编译器（课本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P336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方案四：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自制语言并实现其编译器</a:t>
            </a:r>
            <a:endParaRPr lang="zh-CN" altLang="en-US" sz="2000" dirty="0">
              <a:solidFill>
                <a:srgbClr val="80008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方案五：分析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编译器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方案六：分析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编译器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方案七：分析智能合约语言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Solidty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的编译器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方案八：分析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编译器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方案九：分析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编译器</a:t>
            </a:r>
            <a:endParaRPr lang="zh-CN" altLang="en-US" sz="2000" dirty="0">
              <a:solidFill>
                <a:srgbClr val="80008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。。。。。。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COMMONDATA" val="eyJoZGlkIjoiMDQ2OWFiMTE1N2EyZmRkNmYzODI2ZTI4ZjdmNTNkMWIifQ=="/>
  <p:tag name="KSO_WPP_MARK_KEY" val="c373c985-b460-4f55-a336-c950b66fcbf5"/>
</p:tagLst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32287</Words>
  <Application>WPS 演示</Application>
  <PresentationFormat>全屏显示(4:3)</PresentationFormat>
  <Paragraphs>1929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宋体</vt:lpstr>
      <vt:lpstr>Wingdings</vt:lpstr>
      <vt:lpstr>楷体_GB2312</vt:lpstr>
      <vt:lpstr>新宋体</vt:lpstr>
      <vt:lpstr>Times New Roman</vt:lpstr>
      <vt:lpstr>Arial Unicode MS</vt:lpstr>
      <vt:lpstr>华文行楷</vt:lpstr>
      <vt:lpstr>微软雅黑</vt:lpstr>
      <vt:lpstr>Monotype Sorts</vt:lpstr>
      <vt:lpstr>Tahoma</vt:lpstr>
      <vt:lpstr>Symbol</vt:lpstr>
      <vt:lpstr>Wingdings</vt:lpstr>
      <vt:lpstr>Capsules</vt:lpstr>
      <vt:lpstr>Visio.Drawing.11</vt:lpstr>
      <vt:lpstr>Visio.Drawing.11</vt:lpstr>
      <vt:lpstr>Visio.Drawing.11</vt:lpstr>
      <vt:lpstr>编译原理实验内容 （六个实验）</vt:lpstr>
      <vt:lpstr> Donald E. Knuth：Turing Award </vt:lpstr>
      <vt:lpstr>统一要求</vt:lpstr>
      <vt:lpstr>实验一  PL/0编译系统 </vt:lpstr>
      <vt:lpstr>实验二 词法分析程序 </vt:lpstr>
      <vt:lpstr>实验三  自顶向下语法分析程序 </vt:lpstr>
      <vt:lpstr>实验四  自底向上语法分析程序 </vt:lpstr>
      <vt:lpstr>实验五 前端编译器开发程序 </vt:lpstr>
      <vt:lpstr>实验六 编译器的分析和开发 </vt:lpstr>
      <vt:lpstr>实验一   PL/0编译程序总体结构介绍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panyun</cp:lastModifiedBy>
  <cp:revision>615</cp:revision>
  <dcterms:created xsi:type="dcterms:W3CDTF">2002-02-03T03:17:00Z</dcterms:created>
  <dcterms:modified xsi:type="dcterms:W3CDTF">2023-09-21T06:15:13Z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B4EA90D92A934C6EB4DA380BE478886C</vt:lpwstr>
  </property>
</Properties>
</file>