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handoutMasterIdLst>
    <p:handoutMasterId r:id="rId74"/>
  </p:handoutMasterIdLst>
  <p:sldIdLst>
    <p:sldId id="618" r:id="rId2"/>
    <p:sldId id="619" r:id="rId3"/>
    <p:sldId id="659" r:id="rId4"/>
    <p:sldId id="620" r:id="rId5"/>
    <p:sldId id="641" r:id="rId6"/>
    <p:sldId id="657" r:id="rId7"/>
    <p:sldId id="727" r:id="rId8"/>
    <p:sldId id="635" r:id="rId9"/>
    <p:sldId id="636" r:id="rId10"/>
    <p:sldId id="638" r:id="rId11"/>
    <p:sldId id="658" r:id="rId12"/>
    <p:sldId id="653" r:id="rId13"/>
    <p:sldId id="640" r:id="rId14"/>
    <p:sldId id="648" r:id="rId15"/>
    <p:sldId id="506" r:id="rId16"/>
    <p:sldId id="508" r:id="rId17"/>
    <p:sldId id="582" r:id="rId18"/>
    <p:sldId id="507" r:id="rId19"/>
    <p:sldId id="364" r:id="rId20"/>
    <p:sldId id="467" r:id="rId21"/>
    <p:sldId id="326" r:id="rId22"/>
    <p:sldId id="633" r:id="rId23"/>
    <p:sldId id="377" r:id="rId24"/>
    <p:sldId id="621" r:id="rId25"/>
    <p:sldId id="570" r:id="rId26"/>
    <p:sldId id="546" r:id="rId27"/>
    <p:sldId id="538" r:id="rId28"/>
    <p:sldId id="569" r:id="rId29"/>
    <p:sldId id="617" r:id="rId30"/>
    <p:sldId id="625" r:id="rId31"/>
    <p:sldId id="540" r:id="rId32"/>
    <p:sldId id="571" r:id="rId33"/>
    <p:sldId id="572" r:id="rId34"/>
    <p:sldId id="605" r:id="rId35"/>
    <p:sldId id="606" r:id="rId36"/>
    <p:sldId id="607" r:id="rId37"/>
    <p:sldId id="629" r:id="rId38"/>
    <p:sldId id="573" r:id="rId39"/>
    <p:sldId id="574" r:id="rId40"/>
    <p:sldId id="550" r:id="rId41"/>
    <p:sldId id="612" r:id="rId42"/>
    <p:sldId id="613" r:id="rId43"/>
    <p:sldId id="551" r:id="rId44"/>
    <p:sldId id="553" r:id="rId45"/>
    <p:sldId id="614" r:id="rId46"/>
    <p:sldId id="543" r:id="rId47"/>
    <p:sldId id="544" r:id="rId48"/>
    <p:sldId id="615" r:id="rId49"/>
    <p:sldId id="616" r:id="rId50"/>
    <p:sldId id="527" r:id="rId51"/>
    <p:sldId id="791" r:id="rId52"/>
    <p:sldId id="531" r:id="rId53"/>
    <p:sldId id="528" r:id="rId54"/>
    <p:sldId id="529" r:id="rId55"/>
    <p:sldId id="276" r:id="rId56"/>
    <p:sldId id="277" r:id="rId57"/>
    <p:sldId id="532" r:id="rId58"/>
    <p:sldId id="535" r:id="rId59"/>
    <p:sldId id="656" r:id="rId60"/>
    <p:sldId id="471" r:id="rId61"/>
    <p:sldId id="472" r:id="rId62"/>
    <p:sldId id="479" r:id="rId63"/>
    <p:sldId id="473" r:id="rId64"/>
    <p:sldId id="292" r:id="rId65"/>
    <p:sldId id="355" r:id="rId66"/>
    <p:sldId id="565" r:id="rId67"/>
    <p:sldId id="566" r:id="rId68"/>
    <p:sldId id="627" r:id="rId69"/>
    <p:sldId id="628" r:id="rId70"/>
    <p:sldId id="654" r:id="rId71"/>
    <p:sldId id="655" r:id="rId72"/>
  </p:sldIdLst>
  <p:sldSz cx="9144000" cy="6858000" type="screen4x3"/>
  <p:notesSz cx="6858000" cy="9144000"/>
  <p:custDataLst>
    <p:tags r:id="rId75"/>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AFE"/>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6"/>
    <p:restoredTop sz="93859"/>
  </p:normalViewPr>
  <p:slideViewPr>
    <p:cSldViewPr showGuides="1">
      <p:cViewPr varScale="1">
        <p:scale>
          <a:sx n="65" d="100"/>
          <a:sy n="65" d="100"/>
        </p:scale>
        <p:origin x="82" y="360"/>
      </p:cViewPr>
      <p:guideLst>
        <p:guide orient="horz" pos="215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kumimoji="1"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kumimoji="1"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kumimoji="1"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kumimoji="1"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kumimoji="1"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Rot="1" noChangeAspec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kumimoji="1"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p:sp>
      <p:sp>
        <p:nvSpPr>
          <p:cNvPr id="12290"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54297" name="Rectangle 25"/>
          <p:cNvSpPr>
            <a:spLocks noGrp="1" noChangeArrowheads="1"/>
          </p:cNvSpPr>
          <p:nvPr>
            <p:ph type="ctrTitle"/>
          </p:nvPr>
        </p:nvSpPr>
        <p:spPr>
          <a:xfrm>
            <a:off x="1173163" y="1341438"/>
            <a:ext cx="7772400" cy="1143000"/>
          </a:xfrm>
        </p:spPr>
        <p:txBody>
          <a:bodyPr/>
          <a:lstStyle>
            <a:lvl1pPr>
              <a:defRPr/>
            </a:lvl1pPr>
          </a:lstStyle>
          <a:p>
            <a:pPr fontAlgn="base"/>
            <a:r>
              <a:rPr lang="zh-CN" altLang="en-US" strike="noStrike" noProof="1"/>
              <a:t>单击此处编辑母版标题样式</a:t>
            </a:r>
            <a:endParaRPr lang="zh-CN" altLang="zh-CN" strike="noStrike" noProof="1"/>
          </a:p>
        </p:txBody>
      </p:sp>
      <p:sp>
        <p:nvSpPr>
          <p:cNvPr id="5429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fontAlgn="base"/>
            <a:r>
              <a:rPr lang="zh-CN" altLang="en-US" strike="noStrike" noProof="1"/>
              <a:t>单击此处编辑母版副标题样式</a:t>
            </a:r>
          </a:p>
        </p:txBody>
      </p:sp>
      <p:sp>
        <p:nvSpPr>
          <p:cNvPr id="7" name="Rectangle 27"/>
          <p:cNvSpPr>
            <a:spLocks noGrp="1" noChangeArrowheads="1"/>
          </p:cNvSpPr>
          <p:nvPr>
            <p:ph type="dt" sz="half" idx="2"/>
          </p:nvPr>
        </p:nvSpPr>
        <p:spPr bwMode="auto">
          <a:xfrm>
            <a:off x="1166813"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000000"/>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Rectangle 28"/>
          <p:cNvSpPr>
            <a:spLocks noGrp="1" noChangeArrowheads="1"/>
          </p:cNvSpPr>
          <p:nvPr>
            <p:ph type="ftr" sz="quarter" idx="3"/>
          </p:nvPr>
        </p:nvSpPr>
        <p:spPr bwMode="auto">
          <a:xfrm>
            <a:off x="35814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000000"/>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Rectangle 29"/>
          <p:cNvSpPr>
            <a:spLocks noGrp="1" noChangeArrowheads="1"/>
          </p:cNvSpPr>
          <p:nvPr>
            <p:ph type="sldNum" sz="quarter" idx="4"/>
          </p:nvPr>
        </p:nvSpPr>
        <p:spPr bwMode="auto">
          <a:xfrm>
            <a:off x="7010400" y="6248400"/>
            <a:ext cx="1905000" cy="457200"/>
          </a:xfrm>
          <a:prstGeom prst="rect">
            <a:avLst/>
          </a:prstGeom>
          <a:noFill/>
          <a:ln w="9525">
            <a:noFill/>
            <a:miter lim="800000"/>
          </a:ln>
        </p:spPr>
        <p:txBody>
          <a:bodyPr vert="horz" wrap="square" lIns="91440" tIns="45720" rIns="91440" bIns="45720" numCol="1" anchor="t" anchorCtr="0" compatLnSpc="1"/>
          <a:lstStyle/>
          <a:p>
            <a:pPr algn="r" eaLnBrk="1" fontAlgn="base" hangingPunct="1">
              <a:spcBef>
                <a:spcPct val="50000"/>
              </a:spcBef>
            </a:pPr>
            <a:fld id="{9A0DB2DC-4C9A-4742-B13C-FB6460FD3503}" type="slidenum">
              <a:rPr lang="zh-CN" altLang="en-US" strike="noStrike" noProof="1" dirty="0">
                <a:solidFill>
                  <a:srgbClr val="000000"/>
                </a:solidFill>
                <a:latin typeface="Arial" panose="020B0604020202020204" pitchFamily="34" charset="0"/>
                <a:ea typeface="宋体" panose="02010600030101010101" pitchFamily="2" charset="-122"/>
                <a:cs typeface="+mn-cs"/>
              </a:rPr>
              <a:t>‹#›</a:t>
            </a:fld>
            <a:endParaRPr lang="zh-CN" altLang="en-US" strike="noStrike" noProof="1">
              <a:solidFill>
                <a:srgbClr val="000000"/>
              </a:solidFill>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173163" y="457200"/>
            <a:ext cx="5676900" cy="56388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Monotype Sorts"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p:cNvSpPr>
          <p:nvPr>
            <p:ph type="title"/>
          </p:nvPr>
        </p:nvSpPr>
        <p:spPr>
          <a:xfrm>
            <a:off x="1173163" y="457200"/>
            <a:ext cx="77724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26"/>
          <p:cNvSpPr>
            <a:spLocks noGrp="1"/>
          </p:cNvSpPr>
          <p:nvPr>
            <p:ph type="body"/>
          </p:nvPr>
        </p:nvSpPr>
        <p:spPr>
          <a:xfrm>
            <a:off x="1173163" y="1981200"/>
            <a:ext cx="7772400" cy="4114800"/>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53275" name="Rectangle 27"/>
          <p:cNvSpPr>
            <a:spLocks noGrp="1" noChangeArrowheads="1"/>
          </p:cNvSpPr>
          <p:nvPr>
            <p:ph type="dt" sz="half" idx="2"/>
          </p:nvPr>
        </p:nvSpPr>
        <p:spPr bwMode="auto">
          <a:xfrm>
            <a:off x="1173163" y="6265863"/>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spcBef>
                <a:spcPct val="50000"/>
              </a:spcBef>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3276" name="Rectangle 28"/>
          <p:cNvSpPr>
            <a:spLocks noGrp="1" noChangeArrowheads="1"/>
          </p:cNvSpPr>
          <p:nvPr>
            <p:ph type="ftr" sz="quarter" idx="3"/>
          </p:nvPr>
        </p:nvSpPr>
        <p:spPr bwMode="auto">
          <a:xfrm>
            <a:off x="35814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spcBef>
                <a:spcPct val="50000"/>
              </a:spcBef>
              <a:defRPr sz="1400">
                <a:latin typeface="+mn-lt"/>
                <a:ea typeface="宋体" panose="02010600030101010101" pitchFamily="2" charset="-122"/>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3277" name="Rectangle 29"/>
          <p:cNvSpPr>
            <a:spLocks noGrp="1" noChangeArrowheads="1"/>
          </p:cNvSpPr>
          <p:nvPr>
            <p:ph type="sldNum" sz="quarter" idx="4"/>
          </p:nvPr>
        </p:nvSpPr>
        <p:spPr bwMode="auto">
          <a:xfrm>
            <a:off x="70104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a:latin typeface="Arial" panose="020B0604020202020204" pitchFamily="34" charset="0"/>
              </a:defRPr>
            </a:lvl1pPr>
          </a:lstStyle>
          <a:p>
            <a:pPr lvl="0" eaLnBrk="1" fontAlgn="base" hangingPunct="1">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810581.htm" TargetMode="External"/><Relationship Id="rId2" Type="http://schemas.openxmlformats.org/officeDocument/2006/relationships/hyperlink" Target="http://baike.baidu.com/view/2130.htm"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cs-faculty.stanford.edu/~knut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ctrTitle"/>
          </p:nvPr>
        </p:nvSpPr>
        <p:spPr>
          <a:xfrm>
            <a:off x="2239963" y="2133600"/>
            <a:ext cx="4032250" cy="1143000"/>
          </a:xfrm>
        </p:spPr>
        <p:txBody>
          <a:bodyPr vert="horz" wrap="square" lIns="91440" tIns="45720" rIns="91440" bIns="45720" anchor="ctr" anchorCtr="0"/>
          <a:lstStyle/>
          <a:p>
            <a:pPr eaLnBrk="1" hangingPunct="1">
              <a:buClrTx/>
              <a:buSzTx/>
              <a:buFontTx/>
            </a:pPr>
            <a:r>
              <a:rPr kumimoji="1" lang="zh-CN" altLang="en-US" sz="6000" dirty="0">
                <a:latin typeface="+mj-lt"/>
                <a:ea typeface="+mj-ea"/>
                <a:cs typeface="+mj-cs"/>
              </a:rPr>
              <a:t>  编译原理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250825" y="260350"/>
            <a:ext cx="7772400" cy="1143000"/>
          </a:xfrm>
        </p:spPr>
        <p:txBody>
          <a:bodyPr vert="horz" wrap="square" lIns="91440" tIns="45720" rIns="91440" bIns="45720" anchor="ctr" anchorCtr="0"/>
          <a:lstStyle/>
          <a:p>
            <a:pPr eaLnBrk="1" hangingPunct="1"/>
            <a:r>
              <a:rPr lang="en-US" altLang="zh-CN" dirty="0"/>
              <a:t>Grace Hopper </a:t>
            </a:r>
          </a:p>
        </p:txBody>
      </p:sp>
      <p:pic>
        <p:nvPicPr>
          <p:cNvPr id="15362" name="Picture 3" descr="bug"/>
          <p:cNvPicPr>
            <a:picLocks noGrp="1" noChangeAspect="1"/>
          </p:cNvPicPr>
          <p:nvPr>
            <p:ph sz="half" idx="1"/>
          </p:nvPr>
        </p:nvPicPr>
        <p:blipFill>
          <a:blip r:embed="rId2"/>
          <a:stretch>
            <a:fillRect/>
          </a:stretch>
        </p:blipFill>
        <p:spPr>
          <a:xfrm>
            <a:off x="4067175" y="2133600"/>
            <a:ext cx="4826000" cy="3290888"/>
          </a:xfrm>
        </p:spPr>
      </p:pic>
      <p:pic>
        <p:nvPicPr>
          <p:cNvPr id="15363" name="Picture 4" descr="Hopper-prog"/>
          <p:cNvPicPr>
            <a:picLocks noGrp="1" noChangeAspect="1"/>
          </p:cNvPicPr>
          <p:nvPr>
            <p:ph sz="half" idx="2"/>
          </p:nvPr>
        </p:nvPicPr>
        <p:blipFill>
          <a:blip r:embed="rId3"/>
          <a:stretch>
            <a:fillRect/>
          </a:stretch>
        </p:blipFill>
        <p:spPr>
          <a:xfrm>
            <a:off x="611188" y="2276475"/>
            <a:ext cx="2587625" cy="35242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3279775" y="0"/>
            <a:ext cx="7772400" cy="1143000"/>
          </a:xfrm>
        </p:spPr>
        <p:txBody>
          <a:bodyPr vert="horz" wrap="square" lIns="91440" tIns="45720" rIns="91440" bIns="45720" anchor="ctr" anchorCtr="0"/>
          <a:lstStyle/>
          <a:p>
            <a:r>
              <a:rPr lang="zh-CN" altLang="en-US" dirty="0"/>
              <a:t>深入的学习</a:t>
            </a:r>
          </a:p>
        </p:txBody>
      </p:sp>
      <p:sp>
        <p:nvSpPr>
          <p:cNvPr id="16386" name="内容占位符 2"/>
          <p:cNvSpPr>
            <a:spLocks noGrp="1"/>
          </p:cNvSpPr>
          <p:nvPr>
            <p:ph sz="half" idx="1"/>
          </p:nvPr>
        </p:nvSpPr>
        <p:spPr>
          <a:xfrm>
            <a:off x="179388" y="5084763"/>
            <a:ext cx="4516437" cy="1160462"/>
          </a:xfrm>
        </p:spPr>
        <p:txBody>
          <a:bodyPr vert="horz" wrap="square" lIns="91440" tIns="45720" rIns="91440" bIns="45720" anchor="t" anchorCtr="0"/>
          <a:lstStyle/>
          <a:p>
            <a:pPr>
              <a:buSzPct val="70000"/>
            </a:pPr>
            <a:r>
              <a:rPr kumimoji="1" lang="en-US" altLang="zh-CN" dirty="0">
                <a:latin typeface="+mn-lt"/>
                <a:ea typeface="+mn-ea"/>
                <a:cs typeface="+mn-cs"/>
              </a:rPr>
              <a:t>Dijkstra</a:t>
            </a:r>
            <a:r>
              <a:rPr kumimoji="1" lang="zh-CN" altLang="en-US" dirty="0">
                <a:latin typeface="+mn-lt"/>
                <a:ea typeface="+mn-ea"/>
                <a:cs typeface="+mn-cs"/>
              </a:rPr>
              <a:t>：</a:t>
            </a:r>
            <a:r>
              <a:rPr kumimoji="1" lang="en-US" altLang="zh-CN" b="1" dirty="0">
                <a:latin typeface="+mn-lt"/>
                <a:ea typeface="+mn-ea"/>
                <a:cs typeface="+mn-cs"/>
              </a:rPr>
              <a:t>Turing Award</a:t>
            </a:r>
          </a:p>
          <a:p>
            <a:pPr marL="0" indent="0">
              <a:buSzPct val="70000"/>
              <a:buNone/>
            </a:pPr>
            <a:r>
              <a:rPr kumimoji="1" lang="en-US" altLang="zh-CN" dirty="0">
                <a:latin typeface="+mn-lt"/>
                <a:ea typeface="+mn-ea"/>
                <a:cs typeface="+mn-cs"/>
              </a:rPr>
              <a:t>   Beauty  is  our business</a:t>
            </a:r>
            <a:endParaRPr kumimoji="1" lang="zh-CN" altLang="en-US" dirty="0">
              <a:latin typeface="+mn-lt"/>
              <a:ea typeface="+mn-ea"/>
              <a:cs typeface="+mn-cs"/>
            </a:endParaRPr>
          </a:p>
          <a:p>
            <a:pPr>
              <a:buSzPct val="70000"/>
            </a:pPr>
            <a:endParaRPr kumimoji="1" lang="zh-CN" altLang="en-US" dirty="0">
              <a:latin typeface="+mn-lt"/>
              <a:ea typeface="+mn-ea"/>
              <a:cs typeface="+mn-cs"/>
            </a:endParaRPr>
          </a:p>
        </p:txBody>
      </p:sp>
      <p:pic>
        <p:nvPicPr>
          <p:cNvPr id="16388" name="Picture 2" descr="https://gss1.bdstatic.com/-vo3dSag_xI4khGkpoWK1HF6hhy/baike/s%3D220/sign=323cbecfd100baa1be2c40b97710b9b1/5bafa40f4bfbfbed0665455c78f0f736afc31fd0.jpg"/>
          <p:cNvPicPr>
            <a:picLocks noChangeAspect="1"/>
          </p:cNvPicPr>
          <p:nvPr/>
        </p:nvPicPr>
        <p:blipFill>
          <a:blip r:embed="rId2"/>
          <a:stretch>
            <a:fillRect/>
          </a:stretch>
        </p:blipFill>
        <p:spPr>
          <a:xfrm>
            <a:off x="323850" y="1268413"/>
            <a:ext cx="3241675" cy="3429000"/>
          </a:xfrm>
          <a:prstGeom prst="rect">
            <a:avLst/>
          </a:prstGeom>
          <a:noFill/>
          <a:ln w="9525">
            <a:noFill/>
          </a:ln>
        </p:spPr>
      </p:pic>
      <p:sp>
        <p:nvSpPr>
          <p:cNvPr id="6" name="内容占位符 2"/>
          <p:cNvSpPr txBox="1"/>
          <p:nvPr/>
        </p:nvSpPr>
        <p:spPr bwMode="auto">
          <a:xfrm>
            <a:off x="4665663" y="5084763"/>
            <a:ext cx="4514850" cy="2089150"/>
          </a:xfrm>
          <a:prstGeom prst="rect">
            <a:avLst/>
          </a:prstGeom>
          <a:noFill/>
          <a:ln w="9525">
            <a:noFill/>
            <a:miter lim="800000"/>
          </a:ln>
        </p:spPr>
        <p:txBody>
          <a:bodyPr/>
          <a:lstStyle/>
          <a:p>
            <a:pPr marL="342900" marR="0" indent="-342900" defTabSz="914400" eaLnBrk="0" hangingPunct="0">
              <a:spcBef>
                <a:spcPct val="20000"/>
              </a:spcBef>
              <a:buClr>
                <a:schemeClr val="accent1"/>
              </a:buClr>
              <a:buSzPct val="70000"/>
              <a:buFont typeface="Monotype Sorts" pitchFamily="2" charset="2"/>
              <a:buChar char="n"/>
              <a:defRPr/>
            </a:pPr>
            <a:r>
              <a:rPr kumimoji="1" lang="zh-CN" altLang="en-US" sz="2800" kern="0" cap="none" spc="0" normalizeH="0" baseline="0" noProof="0" dirty="0">
                <a:latin typeface="+mn-lt"/>
                <a:ea typeface="+mn-ea"/>
                <a:cs typeface="+mn-cs"/>
              </a:rPr>
              <a:t>陆游：</a:t>
            </a: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纸上得来终觉浅</a:t>
            </a:r>
            <a:endParaRPr kumimoji="0" lang="en-US" altLang="zh-CN" sz="2800" kern="1200" cap="none" spc="0" normalizeH="0" baseline="0" noProof="0" dirty="0">
              <a:latin typeface="Times New Roman" panose="02020603050405020304" pitchFamily="18" charset="0"/>
              <a:ea typeface="宋体" panose="02010600030101010101" pitchFamily="2" charset="-122"/>
              <a:cs typeface="+mn-cs"/>
            </a:endParaRPr>
          </a:p>
          <a:p>
            <a:pPr marR="0" algn="ctr" defTabSz="914400" eaLnBrk="0" hangingPunct="0">
              <a:spcBef>
                <a:spcPct val="50000"/>
              </a:spcBef>
              <a:buClrTx/>
              <a:buSzTx/>
              <a:buFontTx/>
              <a:defRPr/>
            </a:pP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          绝知此事要躬行</a:t>
            </a:r>
          </a:p>
          <a:p>
            <a:pPr marL="342900" marR="0" indent="-342900" defTabSz="914400" eaLnBrk="0" hangingPunct="0">
              <a:spcBef>
                <a:spcPct val="20000"/>
              </a:spcBef>
              <a:buClr>
                <a:schemeClr val="accent1"/>
              </a:buClr>
              <a:buSzPct val="70000"/>
              <a:buFont typeface="Monotype Sorts" pitchFamily="2" charset="2"/>
              <a:buChar char="n"/>
              <a:defRPr/>
            </a:pPr>
            <a:endParaRPr kumimoji="1" lang="zh-CN" altLang="en-US" sz="2800" kern="0" cap="none" spc="0" normalizeH="0" baseline="0" noProof="0" dirty="0">
              <a:latin typeface="+mn-lt"/>
              <a:ea typeface="+mn-ea"/>
              <a:cs typeface="+mn-cs"/>
            </a:endParaRPr>
          </a:p>
        </p:txBody>
      </p:sp>
      <p:pic>
        <p:nvPicPr>
          <p:cNvPr id="16390" name="Picture 2" descr="https://gss3.bdstatic.com/-Po3dSag_xI4khGkpoWK1HF6hhy/baike/c0%3Dbaike80%2C5%2C5%2C80%2C26/sign=71cb84c52d738bd4d02cba63c0e2ecb3/7dd98d1001e939018a40762678ec54e736d1966c.jpg"/>
          <p:cNvPicPr>
            <a:picLocks noChangeAspect="1"/>
          </p:cNvPicPr>
          <p:nvPr/>
        </p:nvPicPr>
        <p:blipFill>
          <a:blip r:embed="rId3"/>
          <a:stretch>
            <a:fillRect/>
          </a:stretch>
        </p:blipFill>
        <p:spPr>
          <a:xfrm>
            <a:off x="5364163" y="1196975"/>
            <a:ext cx="2700337" cy="35274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p:cNvSpPr>
          <p:nvPr>
            <p:ph type="ctrTitle"/>
          </p:nvPr>
        </p:nvSpPr>
        <p:spPr>
          <a:xfrm>
            <a:off x="1619250" y="2276475"/>
            <a:ext cx="4751388" cy="1143000"/>
          </a:xfrm>
        </p:spPr>
        <p:txBody>
          <a:bodyPr vert="horz" wrap="square" lIns="91440" tIns="45720" rIns="91440" bIns="45720" anchor="ctr" anchorCtr="0"/>
          <a:lstStyle/>
          <a:p>
            <a:pPr eaLnBrk="1" hangingPunct="1">
              <a:buClrTx/>
              <a:buSzTx/>
              <a:buFontTx/>
            </a:pPr>
            <a:r>
              <a:rPr kumimoji="1" lang="zh-CN" altLang="en-US" dirty="0">
                <a:latin typeface="+mj-lt"/>
                <a:ea typeface="+mj-ea"/>
                <a:cs typeface="+mj-cs"/>
              </a:rPr>
              <a:t>何谓   “编译”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vert="horz" wrap="square" lIns="91440" tIns="45720" rIns="91440" bIns="45720" anchor="ctr" anchorCtr="0"/>
          <a:lstStyle/>
          <a:p>
            <a:pPr eaLnBrk="1" hangingPunct="1"/>
            <a:r>
              <a:rPr lang="zh-CN" altLang="en-US" b="1" dirty="0">
                <a:solidFill>
                  <a:srgbClr val="3366FF"/>
                </a:solidFill>
              </a:rPr>
              <a:t>英文翻译</a:t>
            </a:r>
          </a:p>
        </p:txBody>
      </p:sp>
      <p:sp>
        <p:nvSpPr>
          <p:cNvPr id="18434" name="Rectangle 3"/>
          <p:cNvSpPr>
            <a:spLocks noGrp="1"/>
          </p:cNvSpPr>
          <p:nvPr>
            <p:ph idx="1"/>
          </p:nvPr>
        </p:nvSpPr>
        <p:spPr/>
        <p:txBody>
          <a:bodyPr vert="horz" wrap="square" lIns="91440" tIns="45720" rIns="91440" bIns="45720" anchor="t" anchorCtr="0"/>
          <a:lstStyle/>
          <a:p>
            <a:pPr eaLnBrk="1" hangingPunct="1"/>
            <a:endParaRPr lang="zh-CN" altLang="en-US" dirty="0"/>
          </a:p>
        </p:txBody>
      </p:sp>
      <p:sp>
        <p:nvSpPr>
          <p:cNvPr id="18435" name="Rectangle 4"/>
          <p:cNvSpPr/>
          <p:nvPr/>
        </p:nvSpPr>
        <p:spPr>
          <a:xfrm>
            <a:off x="1187450" y="1701165"/>
            <a:ext cx="6553200" cy="3816350"/>
          </a:xfrm>
          <a:prstGeom prst="rect">
            <a:avLst/>
          </a:prstGeom>
          <a:noFill/>
          <a:ln w="9525" cap="flat" cmpd="sng">
            <a:solidFill>
              <a:schemeClr val="tx1"/>
            </a:solidFill>
            <a:prstDash val="solid"/>
            <a:miter/>
            <a:headEnd type="none" w="med" len="med"/>
            <a:tailEnd type="none" w="med" len="med"/>
          </a:ln>
        </p:spPr>
        <p:txBody>
          <a:bodyPr anchor="t" anchorCtr="0"/>
          <a:lstStyle/>
          <a:p>
            <a:pPr marL="342900" indent="-342900" algn="ctr">
              <a:spcBef>
                <a:spcPct val="20000"/>
              </a:spcBef>
              <a:buClr>
                <a:schemeClr val="folHlink"/>
              </a:buClr>
              <a:buSzPct val="60000"/>
              <a:buFont typeface="Wingdings" panose="05000000000000000000" pitchFamily="2" charset="2"/>
            </a:pPr>
            <a:endParaRPr lang="zh-CN" altLang="en-US" sz="3200" b="1" dirty="0">
              <a:solidFill>
                <a:srgbClr val="3366FF"/>
              </a:solidFill>
              <a:latin typeface="宋体" panose="02010600030101010101" pitchFamily="2" charset="-122"/>
            </a:endParaRPr>
          </a:p>
          <a:p>
            <a:pPr marL="342900" indent="-342900">
              <a:spcBef>
                <a:spcPct val="20000"/>
              </a:spcBef>
              <a:buClr>
                <a:schemeClr val="folHlink"/>
              </a:buClr>
              <a:buSzPct val="60000"/>
              <a:buFont typeface="Wingdings" panose="05000000000000000000" pitchFamily="2" charset="2"/>
            </a:pPr>
            <a:r>
              <a:rPr lang="en-US" altLang="zh-CN" sz="3200" b="1" dirty="0">
                <a:solidFill>
                  <a:srgbClr val="3366FF"/>
                </a:solidFill>
                <a:latin typeface="宋体" panose="02010600030101010101" pitchFamily="2" charset="-122"/>
              </a:rPr>
              <a:t>1. </a:t>
            </a:r>
            <a:r>
              <a:rPr lang="zh-CN" altLang="en-US" sz="3200" b="1" dirty="0">
                <a:solidFill>
                  <a:srgbClr val="3366FF"/>
                </a:solidFill>
                <a:latin typeface="宋体" panose="02010600030101010101" pitchFamily="2" charset="-122"/>
              </a:rPr>
              <a:t>识别出句子中的一个个单字</a:t>
            </a:r>
          </a:p>
          <a:p>
            <a:pPr marL="342900" indent="-342900">
              <a:spcBef>
                <a:spcPct val="20000"/>
              </a:spcBef>
              <a:buClr>
                <a:schemeClr val="folHlink"/>
              </a:buClr>
              <a:buSzPct val="60000"/>
              <a:buFont typeface="Wingdings" panose="05000000000000000000" pitchFamily="2" charset="2"/>
            </a:pPr>
            <a:r>
              <a:rPr lang="en-US" altLang="zh-CN" sz="3200" b="1" dirty="0">
                <a:solidFill>
                  <a:srgbClr val="3366FF"/>
                </a:solidFill>
                <a:latin typeface="宋体" panose="02010600030101010101" pitchFamily="2" charset="-122"/>
              </a:rPr>
              <a:t>2. </a:t>
            </a:r>
            <a:r>
              <a:rPr lang="zh-CN" altLang="en-US" sz="3200" b="1" dirty="0">
                <a:solidFill>
                  <a:srgbClr val="3366FF"/>
                </a:solidFill>
                <a:latin typeface="宋体" panose="02010600030101010101" pitchFamily="2" charset="-122"/>
              </a:rPr>
              <a:t>分析句子的语法结构</a:t>
            </a:r>
          </a:p>
          <a:p>
            <a:pPr marL="342900" indent="-342900">
              <a:spcBef>
                <a:spcPct val="20000"/>
              </a:spcBef>
              <a:buClr>
                <a:schemeClr val="folHlink"/>
              </a:buClr>
              <a:buSzPct val="60000"/>
              <a:buFont typeface="Wingdings" panose="05000000000000000000" pitchFamily="2" charset="2"/>
            </a:pPr>
            <a:r>
              <a:rPr lang="en-US" altLang="zh-CN" sz="3200" b="1" dirty="0">
                <a:solidFill>
                  <a:srgbClr val="3366FF"/>
                </a:solidFill>
                <a:latin typeface="宋体" panose="02010600030101010101" pitchFamily="2" charset="-122"/>
              </a:rPr>
              <a:t>3. </a:t>
            </a:r>
            <a:r>
              <a:rPr lang="zh-CN" altLang="en-US" sz="3200" b="1" dirty="0">
                <a:solidFill>
                  <a:srgbClr val="3366FF"/>
                </a:solidFill>
                <a:latin typeface="宋体" panose="02010600030101010101" pitchFamily="2" charset="-122"/>
              </a:rPr>
              <a:t>根据句子的含义初步翻译</a:t>
            </a:r>
          </a:p>
          <a:p>
            <a:pPr marL="342900" indent="-342900">
              <a:spcBef>
                <a:spcPct val="20000"/>
              </a:spcBef>
              <a:buClr>
                <a:schemeClr val="folHlink"/>
              </a:buClr>
              <a:buSzPct val="60000"/>
              <a:buFont typeface="Wingdings" panose="05000000000000000000" pitchFamily="2" charset="2"/>
            </a:pPr>
            <a:r>
              <a:rPr lang="en-US" altLang="zh-CN" sz="3200" b="1" dirty="0">
                <a:solidFill>
                  <a:srgbClr val="3366FF"/>
                </a:solidFill>
                <a:latin typeface="宋体" panose="02010600030101010101" pitchFamily="2" charset="-122"/>
              </a:rPr>
              <a:t>4. </a:t>
            </a:r>
            <a:r>
              <a:rPr lang="zh-CN" altLang="en-US" sz="3200" b="1" dirty="0">
                <a:solidFill>
                  <a:srgbClr val="3366FF"/>
                </a:solidFill>
                <a:latin typeface="宋体" panose="02010600030101010101" pitchFamily="2" charset="-122"/>
              </a:rPr>
              <a:t>对译文进行修饰</a:t>
            </a:r>
          </a:p>
          <a:p>
            <a:pPr marL="342900" indent="-342900">
              <a:spcBef>
                <a:spcPct val="20000"/>
              </a:spcBef>
              <a:buClr>
                <a:schemeClr val="folHlink"/>
              </a:buClr>
              <a:buSzPct val="60000"/>
              <a:buFont typeface="Wingdings" panose="05000000000000000000" pitchFamily="2" charset="2"/>
            </a:pPr>
            <a:r>
              <a:rPr lang="en-US" altLang="zh-CN" sz="3200" b="1" dirty="0">
                <a:solidFill>
                  <a:srgbClr val="3366FF"/>
                </a:solidFill>
                <a:latin typeface="宋体" panose="02010600030101010101" pitchFamily="2" charset="-122"/>
              </a:rPr>
              <a:t>5. </a:t>
            </a:r>
            <a:r>
              <a:rPr lang="zh-CN" altLang="en-US" sz="3200" b="1" dirty="0">
                <a:solidFill>
                  <a:srgbClr val="3366FF"/>
                </a:solidFill>
                <a:latin typeface="宋体" panose="02010600030101010101" pitchFamily="2" charset="-122"/>
              </a:rPr>
              <a:t>写出最后译文</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9458" name="Rectangle 4"/>
          <p:cNvSpPr>
            <a:spLocks noGrp="1"/>
          </p:cNvSpPr>
          <p:nvPr>
            <p:ph idx="1"/>
          </p:nvPr>
        </p:nvSpPr>
        <p:spPr/>
        <p:txBody>
          <a:bodyPr vert="horz" wrap="square" lIns="91440" tIns="45720" rIns="91440" bIns="45720" anchor="t" anchorCtr="0"/>
          <a:lstStyle/>
          <a:p>
            <a:pPr eaLnBrk="1" hangingPunct="1"/>
            <a:r>
              <a:rPr lang="zh-CN" altLang="en-US" sz="6000" dirty="0"/>
              <a:t>      </a:t>
            </a:r>
            <a:r>
              <a:rPr lang="en-US" altLang="zh-CN" sz="6000" b="1" i="1" dirty="0"/>
              <a:t>y  =  f ( x )</a:t>
            </a:r>
          </a:p>
          <a:p>
            <a:pPr eaLnBrk="1" hangingPunct="1"/>
            <a:r>
              <a:rPr lang="en-US" altLang="zh-CN" sz="6000" b="1" i="1" dirty="0"/>
              <a:t>   f   </a:t>
            </a:r>
            <a:r>
              <a:rPr lang="zh-CN" altLang="en-US" sz="6000" b="1" i="1" dirty="0"/>
              <a:t>复合函数？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1187450" y="404813"/>
            <a:ext cx="7758113" cy="739775"/>
          </a:xfrm>
        </p:spPr>
        <p:txBody>
          <a:bodyPr vert="horz" wrap="square" lIns="91440" tIns="45720" rIns="91440" bIns="45720" anchor="ctr" anchorCtr="0"/>
          <a:lstStyle/>
          <a:p>
            <a:pPr eaLnBrk="1" hangingPunct="1"/>
            <a:r>
              <a:rPr lang="en-US" altLang="zh-CN" sz="4000" dirty="0"/>
              <a:t>《</a:t>
            </a:r>
            <a:r>
              <a:rPr lang="zh-CN" altLang="en-US" sz="4000" dirty="0"/>
              <a:t>编译原理</a:t>
            </a:r>
            <a:r>
              <a:rPr lang="en-US" altLang="zh-CN" sz="4000" dirty="0"/>
              <a:t>》</a:t>
            </a:r>
            <a:r>
              <a:rPr lang="zh-CN" altLang="en-US" sz="4000" dirty="0"/>
              <a:t>课程信息</a:t>
            </a:r>
          </a:p>
        </p:txBody>
      </p:sp>
      <p:sp>
        <p:nvSpPr>
          <p:cNvPr id="20482" name="Rectangle 3"/>
          <p:cNvSpPr>
            <a:spLocks noGrp="1"/>
          </p:cNvSpPr>
          <p:nvPr>
            <p:ph idx="1"/>
          </p:nvPr>
        </p:nvSpPr>
        <p:spPr>
          <a:xfrm>
            <a:off x="468313" y="1484313"/>
            <a:ext cx="8496300" cy="5040312"/>
          </a:xfrm>
        </p:spPr>
        <p:txBody>
          <a:bodyPr vert="horz" wrap="square" lIns="91440" tIns="45720" rIns="91440" bIns="45720" anchor="t" anchorCtr="0"/>
          <a:lstStyle/>
          <a:p>
            <a:pPr eaLnBrk="1" hangingPunct="1"/>
            <a:r>
              <a:rPr lang="zh-CN" altLang="en-US" sz="2800" b="1" dirty="0"/>
              <a:t>教学目的与要求：</a:t>
            </a:r>
          </a:p>
          <a:p>
            <a:pPr eaLnBrk="1" hangingPunct="1">
              <a:buNone/>
            </a:pPr>
            <a:r>
              <a:rPr lang="zh-CN" altLang="en-US" sz="2800" dirty="0"/>
              <a:t>   编译程序是现代计算机系统的基本组成部分之一。本课程重点讲述编译程序的设计原理和常用实现技术。通过课程的学习和实验的完成，</a:t>
            </a:r>
            <a:r>
              <a:rPr lang="zh-CN" altLang="en-US" sz="2800" dirty="0">
                <a:solidFill>
                  <a:srgbClr val="FF0000"/>
                </a:solidFill>
              </a:rPr>
              <a:t>应该</a:t>
            </a:r>
            <a:r>
              <a:rPr lang="zh-CN" altLang="en-US" sz="2800" dirty="0"/>
              <a:t>清楚的理解一个编译程序是如何工作的；如果在以后遇到了任何一个程序设计语言，</a:t>
            </a:r>
            <a:r>
              <a:rPr lang="zh-CN" altLang="en-US" sz="2800" dirty="0">
                <a:solidFill>
                  <a:srgbClr val="FF0000"/>
                </a:solidFill>
              </a:rPr>
              <a:t>应该</a:t>
            </a:r>
            <a:r>
              <a:rPr lang="zh-CN" altLang="en-US" sz="2800" dirty="0"/>
              <a:t>知道如何实现这个语言的多数机制；</a:t>
            </a:r>
            <a:r>
              <a:rPr lang="zh-CN" altLang="en-US" sz="2800" dirty="0">
                <a:solidFill>
                  <a:srgbClr val="FF0000"/>
                </a:solidFill>
              </a:rPr>
              <a:t>应</a:t>
            </a:r>
            <a:r>
              <a:rPr lang="zh-CN" altLang="en-US" sz="2800" dirty="0"/>
              <a:t>具有一定的使用编译构造工具开发编译程序的经验；</a:t>
            </a:r>
            <a:r>
              <a:rPr lang="zh-CN" altLang="en-US" sz="2800" dirty="0">
                <a:solidFill>
                  <a:srgbClr val="FF0000"/>
                </a:solidFill>
              </a:rPr>
              <a:t>会</a:t>
            </a:r>
            <a:r>
              <a:rPr lang="zh-CN" altLang="en-US" sz="2800" dirty="0"/>
              <a:t>将所学的常用技术和算法应用于类似的软件的设计和实现中。学习对问题的形式化描述以及正确地使用形式化方法处理问题。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vert="horz" wrap="square" lIns="91440" tIns="45720" rIns="91440" bIns="45720" anchor="ctr" anchorCtr="0"/>
          <a:lstStyle/>
          <a:p>
            <a:pPr eaLnBrk="1" hangingPunct="1"/>
            <a:r>
              <a:rPr lang="zh-CN" altLang="en-US" dirty="0"/>
              <a:t>课程架构：</a:t>
            </a:r>
            <a:endParaRPr lang="en-US" altLang="zh-CN" dirty="0"/>
          </a:p>
        </p:txBody>
      </p:sp>
      <p:sp>
        <p:nvSpPr>
          <p:cNvPr id="21506" name="Rectangle 3"/>
          <p:cNvSpPr>
            <a:spLocks noGrp="1"/>
          </p:cNvSpPr>
          <p:nvPr>
            <p:ph idx="1"/>
          </p:nvPr>
        </p:nvSpPr>
        <p:spPr>
          <a:xfrm>
            <a:off x="1042988" y="1557338"/>
            <a:ext cx="8027987" cy="4895850"/>
          </a:xfrm>
        </p:spPr>
        <p:txBody>
          <a:bodyPr vert="horz" wrap="square" lIns="91440" tIns="45720" rIns="91440" bIns="45720" anchor="t" anchorCtr="0"/>
          <a:lstStyle/>
          <a:p>
            <a:pPr eaLnBrk="1" hangingPunct="1">
              <a:buNone/>
            </a:pPr>
            <a:r>
              <a:rPr lang="zh-CN" altLang="en-US" dirty="0"/>
              <a:t>各部分权重</a:t>
            </a:r>
          </a:p>
          <a:p>
            <a:pPr lvl="1" eaLnBrk="1" hangingPunct="1"/>
            <a:r>
              <a:rPr lang="en-US" altLang="zh-CN" dirty="0"/>
              <a:t> </a:t>
            </a:r>
            <a:r>
              <a:rPr lang="zh-CN" altLang="en-US" dirty="0"/>
              <a:t>平时</a:t>
            </a:r>
            <a:r>
              <a:rPr lang="en-US" altLang="zh-CN" dirty="0"/>
              <a:t>40%</a:t>
            </a:r>
            <a:r>
              <a:rPr lang="zh-CN" altLang="en-US" dirty="0"/>
              <a:t>：考勤、作业、实验与课堂表现</a:t>
            </a:r>
            <a:endParaRPr lang="en-US" altLang="zh-CN" dirty="0"/>
          </a:p>
          <a:p>
            <a:pPr lvl="1" eaLnBrk="1" hangingPunct="1"/>
            <a:r>
              <a:rPr lang="zh-CN" altLang="en-US" dirty="0"/>
              <a:t> 期末考试 </a:t>
            </a:r>
            <a:r>
              <a:rPr lang="en-US" altLang="zh-CN" dirty="0"/>
              <a:t>60%</a:t>
            </a:r>
            <a:r>
              <a:rPr lang="zh-CN" altLang="en-US" dirty="0"/>
              <a:t>（理论知识与实验）</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1763713" y="798513"/>
            <a:ext cx="6677025" cy="685800"/>
          </a:xfrm>
        </p:spPr>
        <p:txBody>
          <a:bodyPr vert="horz" wrap="square" lIns="91440" tIns="45720" rIns="91440" bIns="45720" anchor="ctr" anchorCtr="0"/>
          <a:lstStyle/>
          <a:p>
            <a:pPr eaLnBrk="1" hangingPunct="1"/>
            <a:r>
              <a:rPr lang="zh-CN" altLang="en-US" dirty="0"/>
              <a:t> 教材及主要参考书</a:t>
            </a:r>
          </a:p>
        </p:txBody>
      </p:sp>
      <p:sp>
        <p:nvSpPr>
          <p:cNvPr id="22530" name="Rectangle 3"/>
          <p:cNvSpPr>
            <a:spLocks noGrp="1"/>
          </p:cNvSpPr>
          <p:nvPr>
            <p:ph idx="1"/>
          </p:nvPr>
        </p:nvSpPr>
        <p:spPr>
          <a:xfrm>
            <a:off x="1331913" y="1844675"/>
            <a:ext cx="7596187" cy="4776788"/>
          </a:xfrm>
        </p:spPr>
        <p:txBody>
          <a:bodyPr vert="horz" wrap="square" lIns="91440" tIns="45720" rIns="91440" bIns="45720" anchor="t" anchorCtr="0"/>
          <a:lstStyle/>
          <a:p>
            <a:pPr marL="609600" indent="-609600" eaLnBrk="1" hangingPunct="1"/>
            <a:r>
              <a:rPr lang="zh-CN" altLang="en-US" dirty="0"/>
              <a:t>教材：</a:t>
            </a:r>
            <a:r>
              <a:rPr lang="en-US" altLang="zh-CN" dirty="0"/>
              <a:t>《</a:t>
            </a:r>
            <a:r>
              <a:rPr lang="zh-CN" altLang="en-US" dirty="0"/>
              <a:t>编译原理</a:t>
            </a:r>
            <a:r>
              <a:rPr lang="en-US" altLang="zh-CN" dirty="0"/>
              <a:t>》</a:t>
            </a:r>
            <a:r>
              <a:rPr lang="zh-CN" altLang="en-US" dirty="0"/>
              <a:t>（第</a:t>
            </a:r>
            <a:r>
              <a:rPr lang="en-US" altLang="zh-CN" dirty="0"/>
              <a:t>3</a:t>
            </a:r>
            <a:r>
              <a:rPr lang="zh-CN" altLang="en-US" dirty="0"/>
              <a:t>版），王生原、董渊、吕映芝、蒋维杜等，清华大学出版社，</a:t>
            </a:r>
            <a:r>
              <a:rPr lang="en-US" altLang="zh-CN" dirty="0"/>
              <a:t>2015</a:t>
            </a:r>
          </a:p>
          <a:p>
            <a:pPr marL="609600" indent="-609600" eaLnBrk="1" hangingPunct="1"/>
            <a:r>
              <a:rPr lang="zh-CN" altLang="en-US" dirty="0"/>
              <a:t>参考书：</a:t>
            </a:r>
            <a:r>
              <a:rPr lang="en-US" altLang="zh-CN" dirty="0"/>
              <a:t>《</a:t>
            </a:r>
            <a:r>
              <a:rPr lang="zh-CN" altLang="en-US" dirty="0"/>
              <a:t>编译原理</a:t>
            </a:r>
            <a:r>
              <a:rPr lang="en-US" altLang="zh-CN" dirty="0"/>
              <a:t>》 </a:t>
            </a:r>
            <a:r>
              <a:rPr lang="zh-CN" altLang="en-US" dirty="0"/>
              <a:t>（第</a:t>
            </a:r>
            <a:r>
              <a:rPr lang="en-US" altLang="zh-CN" dirty="0"/>
              <a:t>2</a:t>
            </a:r>
            <a:r>
              <a:rPr lang="zh-CN" altLang="en-US" dirty="0"/>
              <a:t>版），</a:t>
            </a:r>
            <a:r>
              <a:rPr lang="en-US" altLang="zh-CN" dirty="0"/>
              <a:t> Alfred V.Aho, Ravi Sethi, Jeffrey D.Ullman, Addison-Wesley,</a:t>
            </a:r>
            <a:r>
              <a:rPr lang="zh-CN" altLang="en-US" dirty="0"/>
              <a:t>机械工业出版社，</a:t>
            </a:r>
            <a:r>
              <a:rPr lang="en-US" altLang="zh-CN" dirty="0"/>
              <a:t>2009</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vert="horz" wrap="square" lIns="91440" tIns="45720" rIns="91440" bIns="45720" anchor="ctr" anchorCtr="0"/>
          <a:lstStyle/>
          <a:p>
            <a:pPr eaLnBrk="1" hangingPunct="1"/>
            <a:r>
              <a:rPr lang="zh-CN" altLang="en-US" dirty="0"/>
              <a:t>第</a:t>
            </a:r>
            <a:r>
              <a:rPr lang="en-US" altLang="zh-CN" dirty="0"/>
              <a:t>1</a:t>
            </a:r>
            <a:r>
              <a:rPr lang="zh-CN" altLang="en-US" dirty="0"/>
              <a:t>章  引论</a:t>
            </a:r>
            <a:br>
              <a:rPr lang="zh-CN" altLang="en-US" dirty="0"/>
            </a:br>
            <a:endParaRPr lang="zh-CN" altLang="en-US" dirty="0"/>
          </a:p>
        </p:txBody>
      </p:sp>
      <p:sp>
        <p:nvSpPr>
          <p:cNvPr id="328707" name="Rectangle 3"/>
          <p:cNvSpPr>
            <a:spLocks noGrp="1"/>
          </p:cNvSpPr>
          <p:nvPr>
            <p:ph idx="1"/>
          </p:nvPr>
        </p:nvSpPr>
        <p:spPr>
          <a:xfrm>
            <a:off x="1331913" y="1981200"/>
            <a:ext cx="7272337" cy="4114800"/>
          </a:xfrm>
        </p:spPr>
        <p:txBody>
          <a:bodyPr vert="horz" wrap="square" lIns="91440" tIns="45720" rIns="91440" bIns="45720" anchor="t" anchorCtr="0"/>
          <a:lstStyle/>
          <a:p>
            <a:pPr eaLnBrk="1" hangingPunct="1">
              <a:buNone/>
            </a:pPr>
            <a:r>
              <a:rPr lang="en-US" altLang="zh-CN" dirty="0"/>
              <a:t>1.1 </a:t>
            </a:r>
            <a:r>
              <a:rPr lang="zh-CN" altLang="en-US" dirty="0"/>
              <a:t>什么是编译程序</a:t>
            </a:r>
          </a:p>
          <a:p>
            <a:pPr eaLnBrk="1" hangingPunct="1">
              <a:buNone/>
            </a:pPr>
            <a:r>
              <a:rPr lang="en-US" altLang="zh-CN" dirty="0"/>
              <a:t>1.2 </a:t>
            </a:r>
            <a:r>
              <a:rPr lang="zh-CN" altLang="en-US" dirty="0"/>
              <a:t>程序设计语言的实现</a:t>
            </a:r>
            <a:endParaRPr lang="en-US" altLang="zh-CN" dirty="0"/>
          </a:p>
          <a:p>
            <a:pPr eaLnBrk="1" hangingPunct="1">
              <a:buNone/>
            </a:pPr>
            <a:endParaRPr lang="zh-CN" altLang="en-US" dirty="0"/>
          </a:p>
          <a:p>
            <a:pPr eaLnBrk="1" hangingPunct="1">
              <a:buNone/>
            </a:pPr>
            <a:endParaRPr lang="zh-CN" altLang="en-US" dirty="0"/>
          </a:p>
          <a:p>
            <a:pPr eaLnBrk="1" hangingPunct="1">
              <a:buNone/>
            </a:pPr>
            <a:r>
              <a:rPr lang="en-US" altLang="zh-CN" dirty="0"/>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8707">
                                            <p:txEl>
                                              <p:pRg st="1" end="1"/>
                                            </p:txEl>
                                          </p:spTgt>
                                        </p:tgtEl>
                                        <p:attrNameLst>
                                          <p:attrName>style.visibility</p:attrName>
                                        </p:attrNameLst>
                                      </p:cBhvr>
                                      <p:to>
                                        <p:strVal val="visible"/>
                                      </p:to>
                                    </p:set>
                                    <p:anim calcmode="lin" valueType="num">
                                      <p:cBhvr additive="base">
                                        <p:cTn id="13" dur="500" fill="hold"/>
                                        <p:tgtEl>
                                          <p:spTgt spid="328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8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8707">
                                            <p:txEl>
                                              <p:pRg st="4" end="4"/>
                                            </p:txEl>
                                          </p:spTgt>
                                        </p:tgtEl>
                                        <p:attrNameLst>
                                          <p:attrName>style.visibility</p:attrName>
                                        </p:attrNameLst>
                                      </p:cBhvr>
                                      <p:to>
                                        <p:strVal val="visible"/>
                                      </p:to>
                                    </p:set>
                                    <p:anim calcmode="lin" valueType="num">
                                      <p:cBhvr additive="base">
                                        <p:cTn id="19" dur="500" fill="hold"/>
                                        <p:tgtEl>
                                          <p:spTgt spid="3287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87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026"/>
          <p:cNvSpPr>
            <a:spLocks noGrp="1"/>
          </p:cNvSpPr>
          <p:nvPr>
            <p:ph type="title"/>
          </p:nvPr>
        </p:nvSpPr>
        <p:spPr/>
        <p:txBody>
          <a:bodyPr vert="horz" wrap="square" lIns="91440" tIns="45720" rIns="91440" bIns="45720" anchor="ctr" anchorCtr="0"/>
          <a:lstStyle/>
          <a:p>
            <a:pPr eaLnBrk="1" hangingPunct="1"/>
            <a:r>
              <a:rPr lang="en-US" altLang="zh-CN" dirty="0"/>
              <a:t>1.1</a:t>
            </a:r>
            <a:r>
              <a:rPr lang="zh-CN" altLang="en-US" dirty="0"/>
              <a:t>什么是编译程序(</a:t>
            </a:r>
            <a:r>
              <a:rPr lang="en-US" altLang="zh-CN" dirty="0"/>
              <a:t>compiler)</a:t>
            </a:r>
          </a:p>
        </p:txBody>
      </p:sp>
      <p:sp>
        <p:nvSpPr>
          <p:cNvPr id="24578" name="Rectangle 1027"/>
          <p:cNvSpPr>
            <a:spLocks noGrp="1"/>
          </p:cNvSpPr>
          <p:nvPr>
            <p:ph idx="1"/>
          </p:nvPr>
        </p:nvSpPr>
        <p:spPr>
          <a:xfrm>
            <a:off x="539750" y="1916113"/>
            <a:ext cx="8135938" cy="4114800"/>
          </a:xfrm>
        </p:spPr>
        <p:txBody>
          <a:bodyPr vert="horz" wrap="square" lIns="91440" tIns="45720" rIns="91440" bIns="45720" anchor="t" anchorCtr="0"/>
          <a:lstStyle/>
          <a:p>
            <a:pPr eaLnBrk="1" hangingPunct="1">
              <a:buNone/>
            </a:pPr>
            <a:r>
              <a:rPr lang="zh-CN" altLang="en-US" dirty="0">
                <a:latin typeface="Times New Roman" panose="02020603050405020304" pitchFamily="18" charset="0"/>
              </a:rPr>
              <a:t>    编译程序是现代计算机系统的基本组成部分.</a:t>
            </a:r>
          </a:p>
          <a:p>
            <a:pPr eaLnBrk="1" hangingPunct="1">
              <a:buNone/>
            </a:pPr>
            <a:r>
              <a:rPr lang="zh-CN" altLang="en-US" dirty="0">
                <a:latin typeface="Times New Roman" panose="02020603050405020304" pitchFamily="18" charset="0"/>
              </a:rPr>
              <a:t>    从功能上看，一个编译程序就是一个语言翻译程序，它把一种语言(称作源语言)书写的程序翻译成另一种语言</a:t>
            </a:r>
            <a:r>
              <a:rPr lang="zh-CN" altLang="en-US" dirty="0"/>
              <a:t>(称作目标语言)的等价的程序.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p:txBody>
          <a:bodyPr vert="horz" wrap="square" lIns="91440" tIns="45720" rIns="91440" bIns="45720" anchor="ctr" anchorCtr="0"/>
          <a:lstStyle/>
          <a:p>
            <a:pPr eaLnBrk="1" hangingPunct="1"/>
            <a:r>
              <a:rPr lang="zh-CN" altLang="en-US" dirty="0"/>
              <a:t>回顾</a:t>
            </a:r>
          </a:p>
        </p:txBody>
      </p:sp>
      <p:sp>
        <p:nvSpPr>
          <p:cNvPr id="6146"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2800" dirty="0"/>
              <a:t>计算机组成原理</a:t>
            </a:r>
          </a:p>
          <a:p>
            <a:pPr eaLnBrk="1" hangingPunct="1">
              <a:lnSpc>
                <a:spcPct val="80000"/>
              </a:lnSpc>
            </a:pPr>
            <a:r>
              <a:rPr lang="zh-CN" altLang="en-US" sz="2800" dirty="0"/>
              <a:t>计算机网络</a:t>
            </a:r>
          </a:p>
          <a:p>
            <a:pPr eaLnBrk="1" hangingPunct="1">
              <a:lnSpc>
                <a:spcPct val="80000"/>
              </a:lnSpc>
            </a:pPr>
            <a:r>
              <a:rPr lang="zh-CN" altLang="en-US" sz="2800" dirty="0"/>
              <a:t>操作系统</a:t>
            </a:r>
            <a:endParaRPr lang="en-US" altLang="zh-CN" sz="2800" dirty="0"/>
          </a:p>
          <a:p>
            <a:pPr eaLnBrk="1" hangingPunct="1">
              <a:lnSpc>
                <a:spcPct val="80000"/>
              </a:lnSpc>
            </a:pPr>
            <a:r>
              <a:rPr lang="zh-CN" altLang="en-US" sz="2800" dirty="0"/>
              <a:t>各种高级语言</a:t>
            </a:r>
          </a:p>
          <a:p>
            <a:pPr eaLnBrk="1" hangingPunct="1">
              <a:lnSpc>
                <a:spcPct val="80000"/>
              </a:lnSpc>
            </a:pPr>
            <a:r>
              <a:rPr lang="zh-CN" altLang="en-US" sz="2800" dirty="0"/>
              <a:t>数据结构</a:t>
            </a:r>
          </a:p>
          <a:p>
            <a:pPr eaLnBrk="1" hangingPunct="1">
              <a:lnSpc>
                <a:spcPct val="80000"/>
              </a:lnSpc>
            </a:pPr>
            <a:endParaRPr lang="zh-CN" altLang="en-US" sz="2800" dirty="0"/>
          </a:p>
          <a:p>
            <a:pPr eaLnBrk="1" hangingPunct="1">
              <a:lnSpc>
                <a:spcPct val="80000"/>
              </a:lnSpc>
            </a:pPr>
            <a:r>
              <a:rPr lang="zh-CN" altLang="en-US" sz="2800" dirty="0"/>
              <a:t>缺</a:t>
            </a:r>
            <a:r>
              <a:rPr lang="en-US" altLang="zh-CN" sz="28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468313" y="152400"/>
            <a:ext cx="8218487" cy="1066800"/>
          </a:xfrm>
        </p:spPr>
        <p:txBody>
          <a:bodyPr vert="horz" wrap="square" lIns="91440" tIns="45720" rIns="91440" bIns="45720" anchor="ctr" anchorCtr="0"/>
          <a:lstStyle/>
          <a:p>
            <a:pPr eaLnBrk="1" hangingPunct="1"/>
            <a:r>
              <a:rPr lang="zh-CN" altLang="en-US" sz="3600" b="1" dirty="0"/>
              <a:t>什么是编译程序</a:t>
            </a:r>
          </a:p>
        </p:txBody>
      </p:sp>
      <p:sp>
        <p:nvSpPr>
          <p:cNvPr id="25602" name="Rectangle 3"/>
          <p:cNvSpPr>
            <a:spLocks noGrp="1"/>
          </p:cNvSpPr>
          <p:nvPr>
            <p:ph idx="1"/>
          </p:nvPr>
        </p:nvSpPr>
        <p:spPr>
          <a:xfrm>
            <a:off x="611188" y="1844675"/>
            <a:ext cx="8061325" cy="533400"/>
          </a:xfrm>
        </p:spPr>
        <p:txBody>
          <a:bodyPr vert="horz" wrap="square" lIns="91440" tIns="45720" rIns="91440" bIns="45720" anchor="t" anchorCtr="0"/>
          <a:lstStyle/>
          <a:p>
            <a:pPr eaLnBrk="1" hangingPunct="1">
              <a:lnSpc>
                <a:spcPct val="90000"/>
              </a:lnSpc>
              <a:buNone/>
            </a:pPr>
            <a:r>
              <a:rPr lang="zh-CN" altLang="en-US" dirty="0"/>
              <a:t>功能</a:t>
            </a:r>
          </a:p>
        </p:txBody>
      </p:sp>
      <p:sp>
        <p:nvSpPr>
          <p:cNvPr id="258052" name="Text Box 4"/>
          <p:cNvSpPr txBox="1"/>
          <p:nvPr/>
        </p:nvSpPr>
        <p:spPr>
          <a:xfrm>
            <a:off x="1676400" y="3581400"/>
            <a:ext cx="4983163" cy="2100263"/>
          </a:xfrm>
          <a:prstGeom prst="rect">
            <a:avLst/>
          </a:prstGeom>
          <a:noFill/>
          <a:ln w="28575">
            <a:noFill/>
          </a:ln>
        </p:spPr>
        <p:txBody>
          <a:bodyPr anchor="t" anchorCtr="0">
            <a:spAutoFit/>
          </a:bodyPr>
          <a:lstStyle/>
          <a:p>
            <a:pPr>
              <a:spcBef>
                <a:spcPct val="50000"/>
              </a:spcBef>
            </a:pPr>
            <a:r>
              <a:rPr lang="zh-CN" altLang="en-US" b="1" dirty="0">
                <a:latin typeface="Times New Roman" panose="02020603050405020304" pitchFamily="18" charset="0"/>
                <a:ea typeface="楷体_GB2312" pitchFamily="49" charset="-122"/>
              </a:rPr>
              <a:t>术语</a:t>
            </a:r>
          </a:p>
          <a:p>
            <a:pPr>
              <a:spcBef>
                <a:spcPct val="50000"/>
              </a:spcBef>
            </a:pPr>
            <a:r>
              <a:rPr lang="zh-CN" altLang="en-US" dirty="0">
                <a:latin typeface="Times New Roman" panose="02020603050405020304" pitchFamily="18" charset="0"/>
              </a:rPr>
              <a:t>编译程序的源语言</a:t>
            </a:r>
            <a:r>
              <a:rPr lang="en-US" altLang="zh-CN" dirty="0">
                <a:latin typeface="Times New Roman" panose="02020603050405020304" pitchFamily="18" charset="0"/>
              </a:rPr>
              <a:t>(</a:t>
            </a:r>
            <a:r>
              <a:rPr lang="zh-CN" altLang="en-US" dirty="0">
                <a:latin typeface="Times New Roman" panose="02020603050405020304" pitchFamily="18" charset="0"/>
              </a:rPr>
              <a:t>源程序</a:t>
            </a:r>
            <a:r>
              <a:rPr lang="en-US" altLang="zh-CN" dirty="0">
                <a:latin typeface="Times New Roman" panose="02020603050405020304" pitchFamily="18" charset="0"/>
              </a:rPr>
              <a:t>)</a:t>
            </a:r>
            <a:endParaRPr lang="zh-CN" altLang="zh-CN" dirty="0">
              <a:latin typeface="Times New Roman" panose="02020603050405020304" pitchFamily="18" charset="0"/>
            </a:endParaRPr>
          </a:p>
          <a:p>
            <a:pPr>
              <a:spcBef>
                <a:spcPct val="50000"/>
              </a:spcBef>
            </a:pPr>
            <a:r>
              <a:rPr lang="zh-CN" altLang="en-US" dirty="0">
                <a:latin typeface="Times New Roman" panose="02020603050405020304" pitchFamily="18" charset="0"/>
              </a:rPr>
              <a:t>编译程序的目标语言</a:t>
            </a:r>
            <a:r>
              <a:rPr lang="en-US" altLang="zh-CN" dirty="0">
                <a:latin typeface="Times New Roman" panose="02020603050405020304" pitchFamily="18" charset="0"/>
              </a:rPr>
              <a:t>(</a:t>
            </a:r>
            <a:r>
              <a:rPr lang="zh-CN" altLang="en-US" dirty="0">
                <a:latin typeface="Times New Roman" panose="02020603050405020304" pitchFamily="18" charset="0"/>
              </a:rPr>
              <a:t>目标程序</a:t>
            </a:r>
            <a:r>
              <a:rPr lang="en-US" altLang="zh-CN" dirty="0">
                <a:latin typeface="Times New Roman" panose="02020603050405020304" pitchFamily="18" charset="0"/>
              </a:rPr>
              <a:t>)</a:t>
            </a:r>
          </a:p>
          <a:p>
            <a:pPr>
              <a:spcBef>
                <a:spcPct val="50000"/>
              </a:spcBef>
            </a:pPr>
            <a:r>
              <a:rPr lang="zh-CN" altLang="en-US" dirty="0">
                <a:latin typeface="Times New Roman" panose="02020603050405020304" pitchFamily="18" charset="0"/>
              </a:rPr>
              <a:t>编译程序的实现语言</a:t>
            </a:r>
          </a:p>
        </p:txBody>
      </p:sp>
      <p:sp>
        <p:nvSpPr>
          <p:cNvPr id="25604" name="Text Box 8"/>
          <p:cNvSpPr txBox="1"/>
          <p:nvPr/>
        </p:nvSpPr>
        <p:spPr>
          <a:xfrm>
            <a:off x="2514600" y="2209800"/>
            <a:ext cx="1905000" cy="1004888"/>
          </a:xfrm>
          <a:prstGeom prst="rect">
            <a:avLst/>
          </a:prstGeom>
          <a:noFill/>
          <a:ln w="9525">
            <a:noFill/>
          </a:ln>
        </p:spPr>
        <p:txBody>
          <a:bodyPr anchor="t" anchorCtr="0">
            <a:spAutoFit/>
          </a:bodyPr>
          <a:lstStyle/>
          <a:p>
            <a:pPr>
              <a:spcBef>
                <a:spcPct val="50000"/>
              </a:spcBef>
            </a:pPr>
            <a:r>
              <a:rPr lang="zh-CN" altLang="en-US" dirty="0">
                <a:latin typeface="Times New Roman" panose="02020603050405020304" pitchFamily="18" charset="0"/>
              </a:rPr>
              <a:t>  高级语言</a:t>
            </a:r>
          </a:p>
          <a:p>
            <a:pPr>
              <a:spcBef>
                <a:spcPct val="50000"/>
              </a:spcBef>
            </a:pPr>
            <a:r>
              <a:rPr lang="zh-CN" altLang="en-US" dirty="0">
                <a:latin typeface="Times New Roman" panose="02020603050405020304" pitchFamily="18" charset="0"/>
              </a:rPr>
              <a:t>书写的程序</a:t>
            </a:r>
          </a:p>
        </p:txBody>
      </p:sp>
      <p:sp>
        <p:nvSpPr>
          <p:cNvPr id="25605" name="Text Box 9"/>
          <p:cNvSpPr txBox="1"/>
          <p:nvPr/>
        </p:nvSpPr>
        <p:spPr>
          <a:xfrm>
            <a:off x="4724400" y="2438400"/>
            <a:ext cx="1489075" cy="466725"/>
          </a:xfrm>
          <a:prstGeom prst="rect">
            <a:avLst/>
          </a:prstGeom>
          <a:noFill/>
          <a:ln w="9525" cap="flat" cmpd="sng">
            <a:solidFill>
              <a:schemeClr val="tx1"/>
            </a:solidFill>
            <a:prstDash val="solid"/>
            <a:miter/>
            <a:headEnd type="none" w="med" len="med"/>
            <a:tailEnd type="none" w="med" len="med"/>
          </a:ln>
        </p:spPr>
        <p:txBody>
          <a:bodyPr wrap="none" anchor="t" anchorCtr="0">
            <a:spAutoFit/>
          </a:bodyPr>
          <a:lstStyle/>
          <a:p>
            <a:pPr>
              <a:spcBef>
                <a:spcPct val="50000"/>
              </a:spcBef>
            </a:pPr>
            <a:r>
              <a:rPr lang="zh-CN" altLang="en-US" dirty="0">
                <a:latin typeface="Times New Roman" panose="02020603050405020304" pitchFamily="18" charset="0"/>
              </a:rPr>
              <a:t> 编译程序</a:t>
            </a:r>
          </a:p>
        </p:txBody>
      </p:sp>
      <p:sp>
        <p:nvSpPr>
          <p:cNvPr id="25606" name="Text Box 10"/>
          <p:cNvSpPr txBox="1"/>
          <p:nvPr/>
        </p:nvSpPr>
        <p:spPr>
          <a:xfrm>
            <a:off x="6705600" y="2438400"/>
            <a:ext cx="2057400" cy="457200"/>
          </a:xfrm>
          <a:prstGeom prst="rect">
            <a:avLst/>
          </a:prstGeom>
          <a:noFill/>
          <a:ln w="9525">
            <a:noFill/>
          </a:ln>
        </p:spPr>
        <p:txBody>
          <a:bodyPr anchor="t" anchorCtr="0">
            <a:spAutoFit/>
          </a:bodyPr>
          <a:lstStyle/>
          <a:p>
            <a:pPr>
              <a:spcBef>
                <a:spcPct val="50000"/>
              </a:spcBef>
            </a:pPr>
            <a:r>
              <a:rPr lang="zh-CN" altLang="en-US" dirty="0">
                <a:latin typeface="Times New Roman" panose="02020603050405020304" pitchFamily="18" charset="0"/>
              </a:rPr>
              <a:t>低级语言程序</a:t>
            </a:r>
          </a:p>
        </p:txBody>
      </p:sp>
      <p:sp>
        <p:nvSpPr>
          <p:cNvPr id="25607" name="Line 11"/>
          <p:cNvSpPr/>
          <p:nvPr/>
        </p:nvSpPr>
        <p:spPr>
          <a:xfrm flipV="1">
            <a:off x="4284663" y="2708275"/>
            <a:ext cx="431800" cy="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25608" name="Line 12"/>
          <p:cNvSpPr/>
          <p:nvPr/>
        </p:nvSpPr>
        <p:spPr>
          <a:xfrm>
            <a:off x="6248400" y="2667000"/>
            <a:ext cx="457200" cy="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25609" name="Oval 13"/>
          <p:cNvSpPr/>
          <p:nvPr/>
        </p:nvSpPr>
        <p:spPr>
          <a:xfrm>
            <a:off x="2438400" y="2133600"/>
            <a:ext cx="1828800" cy="1219200"/>
          </a:xfrm>
          <a:prstGeom prst="ellipse">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
        <p:nvSpPr>
          <p:cNvPr id="25610" name="Oval 14"/>
          <p:cNvSpPr/>
          <p:nvPr/>
        </p:nvSpPr>
        <p:spPr>
          <a:xfrm>
            <a:off x="6732588" y="2060575"/>
            <a:ext cx="1981200" cy="1219200"/>
          </a:xfrm>
          <a:prstGeom prst="ellipse">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0-#ppt_w/2"/>
                                          </p:val>
                                        </p:tav>
                                        <p:tav tm="100000">
                                          <p:val>
                                            <p:strVal val="#ppt_x"/>
                                          </p:val>
                                        </p:tav>
                                      </p:tavLst>
                                    </p:anim>
                                    <p:anim calcmode="lin" valueType="num">
                                      <p:cBhvr additive="base">
                                        <p:cTn id="8" dur="500" fill="hold"/>
                                        <p:tgtEl>
                                          <p:spTgt spid="258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dirty="0"/>
              <a:t>什么是编译程序</a:t>
            </a:r>
          </a:p>
        </p:txBody>
      </p:sp>
      <p:sp>
        <p:nvSpPr>
          <p:cNvPr id="26626" name="Rectangle 1027"/>
          <p:cNvSpPr>
            <a:spLocks noGrp="1"/>
          </p:cNvSpPr>
          <p:nvPr>
            <p:ph idx="1"/>
          </p:nvPr>
        </p:nvSpPr>
        <p:spPr/>
        <p:txBody>
          <a:bodyPr vert="horz" wrap="square" lIns="91440" tIns="45720" rIns="91440" bIns="45720" anchor="t" anchorCtr="0"/>
          <a:lstStyle/>
          <a:p>
            <a:pPr eaLnBrk="1" hangingPunct="1"/>
            <a:r>
              <a:rPr lang="zh-CN" altLang="en-US" dirty="0"/>
              <a:t>语言转(变）换系统</a:t>
            </a:r>
          </a:p>
        </p:txBody>
      </p:sp>
      <p:sp>
        <p:nvSpPr>
          <p:cNvPr id="26627" name="Rectangle 1028"/>
          <p:cNvSpPr/>
          <p:nvPr/>
        </p:nvSpPr>
        <p:spPr>
          <a:xfrm>
            <a:off x="3422650" y="3448050"/>
            <a:ext cx="3276600" cy="6858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en-US" altLang="en-US" dirty="0">
                <a:latin typeface="Times New Roman" panose="02020603050405020304" pitchFamily="18" charset="0"/>
              </a:rPr>
              <a:t>C++</a:t>
            </a:r>
            <a:r>
              <a:rPr lang="zh-CN" altLang="en-US" dirty="0">
                <a:latin typeface="Times New Roman" panose="02020603050405020304" pitchFamily="18" charset="0"/>
              </a:rPr>
              <a:t>编译器</a:t>
            </a:r>
          </a:p>
        </p:txBody>
      </p:sp>
      <p:sp>
        <p:nvSpPr>
          <p:cNvPr id="26628" name="Rectangle 1029"/>
          <p:cNvSpPr/>
          <p:nvPr/>
        </p:nvSpPr>
        <p:spPr>
          <a:xfrm>
            <a:off x="2203450" y="3600450"/>
            <a:ext cx="533400" cy="3048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en-US" altLang="en-US" dirty="0">
                <a:latin typeface="Times New Roman" panose="02020603050405020304" pitchFamily="18" charset="0"/>
              </a:rPr>
              <a:t>C++</a:t>
            </a:r>
            <a:endParaRPr lang="en-US" altLang="zh-CN" dirty="0">
              <a:latin typeface="Times New Roman" panose="02020603050405020304" pitchFamily="18" charset="0"/>
            </a:endParaRPr>
          </a:p>
        </p:txBody>
      </p:sp>
      <p:sp>
        <p:nvSpPr>
          <p:cNvPr id="26629" name="Rectangle 1030"/>
          <p:cNvSpPr/>
          <p:nvPr/>
        </p:nvSpPr>
        <p:spPr>
          <a:xfrm>
            <a:off x="7385050" y="3600450"/>
            <a:ext cx="6096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en-US" altLang="en-US" dirty="0">
                <a:latin typeface="Times New Roman" panose="02020603050405020304" pitchFamily="18" charset="0"/>
              </a:rPr>
              <a:t>C</a:t>
            </a:r>
            <a:endParaRPr lang="en-US" altLang="zh-CN" dirty="0">
              <a:latin typeface="Times New Roman" panose="02020603050405020304" pitchFamily="18" charset="0"/>
            </a:endParaRPr>
          </a:p>
        </p:txBody>
      </p:sp>
      <p:sp>
        <p:nvSpPr>
          <p:cNvPr id="26630" name="Line 1031"/>
          <p:cNvSpPr/>
          <p:nvPr/>
        </p:nvSpPr>
        <p:spPr>
          <a:xfrm>
            <a:off x="6699250" y="3829050"/>
            <a:ext cx="685800" cy="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26631" name="Line 1032"/>
          <p:cNvSpPr/>
          <p:nvPr/>
        </p:nvSpPr>
        <p:spPr>
          <a:xfrm>
            <a:off x="2813050" y="3752850"/>
            <a:ext cx="609600" cy="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26632" name="Rectangle 1033"/>
          <p:cNvSpPr/>
          <p:nvPr/>
        </p:nvSpPr>
        <p:spPr>
          <a:xfrm>
            <a:off x="2051050" y="5048250"/>
            <a:ext cx="9144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en-US" altLang="en-US" dirty="0">
                <a:latin typeface="Times New Roman" panose="02020603050405020304" pitchFamily="18" charset="0"/>
              </a:rPr>
              <a:t>Java</a:t>
            </a:r>
            <a:endParaRPr lang="en-US" altLang="zh-CN" dirty="0">
              <a:latin typeface="Times New Roman" panose="02020603050405020304" pitchFamily="18" charset="0"/>
            </a:endParaRPr>
          </a:p>
        </p:txBody>
      </p:sp>
      <p:sp>
        <p:nvSpPr>
          <p:cNvPr id="26633" name="Rectangle 1034"/>
          <p:cNvSpPr/>
          <p:nvPr/>
        </p:nvSpPr>
        <p:spPr>
          <a:xfrm>
            <a:off x="7385050" y="5124450"/>
            <a:ext cx="7620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en-US" altLang="en-US" dirty="0">
                <a:latin typeface="Times New Roman" panose="02020603050405020304" pitchFamily="18" charset="0"/>
              </a:rPr>
              <a:t>Bytecode</a:t>
            </a:r>
            <a:endParaRPr lang="en-US" altLang="zh-CN" dirty="0">
              <a:latin typeface="Times New Roman" panose="02020603050405020304" pitchFamily="18" charset="0"/>
            </a:endParaRPr>
          </a:p>
        </p:txBody>
      </p:sp>
      <p:sp>
        <p:nvSpPr>
          <p:cNvPr id="26634" name="Rectangle 1035"/>
          <p:cNvSpPr/>
          <p:nvPr/>
        </p:nvSpPr>
        <p:spPr>
          <a:xfrm>
            <a:off x="3346450" y="5048250"/>
            <a:ext cx="3276600" cy="6858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Java</a:t>
            </a:r>
            <a:r>
              <a:rPr lang="zh-CN" altLang="en-US" dirty="0">
                <a:latin typeface="Times New Roman" panose="02020603050405020304" pitchFamily="18" charset="0"/>
              </a:rPr>
              <a:t>编译器</a:t>
            </a:r>
          </a:p>
        </p:txBody>
      </p:sp>
      <p:sp>
        <p:nvSpPr>
          <p:cNvPr id="26635" name="Line 1036"/>
          <p:cNvSpPr/>
          <p:nvPr/>
        </p:nvSpPr>
        <p:spPr>
          <a:xfrm>
            <a:off x="2736850" y="5276850"/>
            <a:ext cx="609600" cy="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26636" name="Line 1037"/>
          <p:cNvSpPr/>
          <p:nvPr/>
        </p:nvSpPr>
        <p:spPr>
          <a:xfrm>
            <a:off x="6623050" y="5353050"/>
            <a:ext cx="609600" cy="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vert="horz" wrap="square" lIns="91440" tIns="45720" rIns="91440" bIns="45720" anchor="ctr" anchorCtr="0"/>
          <a:lstStyle/>
          <a:p>
            <a:pPr eaLnBrk="1" hangingPunct="1"/>
            <a:r>
              <a:rPr lang="zh-CN" altLang="en-US" dirty="0"/>
              <a:t>编译程序的重要性</a:t>
            </a:r>
          </a:p>
        </p:txBody>
      </p:sp>
      <p:sp>
        <p:nvSpPr>
          <p:cNvPr id="27650" name="Rectangle 3"/>
          <p:cNvSpPr>
            <a:spLocks noGrp="1"/>
          </p:cNvSpPr>
          <p:nvPr>
            <p:ph idx="1"/>
          </p:nvPr>
        </p:nvSpPr>
        <p:spPr>
          <a:xfrm>
            <a:off x="611188" y="1981200"/>
            <a:ext cx="8334375" cy="4114800"/>
          </a:xfrm>
        </p:spPr>
        <p:txBody>
          <a:bodyPr vert="horz" wrap="square" lIns="91440" tIns="45720" rIns="91440" bIns="45720" anchor="t" anchorCtr="0"/>
          <a:lstStyle/>
          <a:p>
            <a:pPr eaLnBrk="1" hangingPunct="1"/>
            <a:r>
              <a:rPr lang="zh-CN" altLang="en-US" dirty="0"/>
              <a:t>它使得多数计算机用户不必考虑与机器有关的繁琐细节</a:t>
            </a:r>
            <a:r>
              <a:rPr lang="en-US" altLang="zh-CN" dirty="0"/>
              <a:t>,</a:t>
            </a:r>
            <a:r>
              <a:rPr lang="zh-CN" altLang="en-US" dirty="0"/>
              <a:t>使程序员和程序设计专家独立于机器</a:t>
            </a:r>
            <a:r>
              <a:rPr lang="en-US" altLang="zh-CN"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026"/>
          <p:cNvSpPr>
            <a:spLocks noGrp="1"/>
          </p:cNvSpPr>
          <p:nvPr>
            <p:ph type="title"/>
          </p:nvPr>
        </p:nvSpPr>
        <p:spPr/>
        <p:txBody>
          <a:bodyPr vert="horz" wrap="square" lIns="91440" tIns="45720" rIns="91440" bIns="45720" anchor="ctr" anchorCtr="0"/>
          <a:lstStyle/>
          <a:p>
            <a:pPr eaLnBrk="1" hangingPunct="1"/>
            <a:r>
              <a:rPr lang="zh-CN" altLang="en-US" dirty="0"/>
              <a:t>编译逻辑过程</a:t>
            </a:r>
          </a:p>
        </p:txBody>
      </p:sp>
      <p:sp>
        <p:nvSpPr>
          <p:cNvPr id="28674" name="Rectangle 1027"/>
          <p:cNvSpPr>
            <a:spLocks noGrp="1"/>
          </p:cNvSpPr>
          <p:nvPr>
            <p:ph idx="1"/>
          </p:nvPr>
        </p:nvSpPr>
        <p:spPr>
          <a:xfrm>
            <a:off x="755650" y="1773238"/>
            <a:ext cx="7129463" cy="3671887"/>
          </a:xfrm>
        </p:spPr>
        <p:txBody>
          <a:bodyPr vert="horz" wrap="square" lIns="91440" tIns="45720" rIns="91440" bIns="45720" anchor="t" anchorCtr="0"/>
          <a:lstStyle/>
          <a:p>
            <a:pPr eaLnBrk="1" hangingPunct="1">
              <a:buFont typeface="Wingdings" panose="05000000000000000000" pitchFamily="2" charset="2"/>
              <a:buChar char="n"/>
            </a:pPr>
            <a:r>
              <a:rPr lang="zh-CN" altLang="en-US" dirty="0"/>
              <a:t>词法分析</a:t>
            </a:r>
          </a:p>
          <a:p>
            <a:pPr eaLnBrk="1" hangingPunct="1">
              <a:buFont typeface="Wingdings" panose="05000000000000000000" pitchFamily="2" charset="2"/>
              <a:buChar char="n"/>
            </a:pPr>
            <a:r>
              <a:rPr lang="zh-CN" altLang="en-US" dirty="0"/>
              <a:t>语法分析</a:t>
            </a:r>
          </a:p>
          <a:p>
            <a:pPr eaLnBrk="1" hangingPunct="1">
              <a:buFont typeface="Wingdings" panose="05000000000000000000" pitchFamily="2" charset="2"/>
              <a:buChar char="n"/>
            </a:pPr>
            <a:r>
              <a:rPr lang="zh-CN" altLang="en-US" dirty="0"/>
              <a:t>语义分析</a:t>
            </a:r>
          </a:p>
          <a:p>
            <a:pPr eaLnBrk="1" hangingPunct="1">
              <a:buFont typeface="Wingdings" panose="05000000000000000000" pitchFamily="2" charset="2"/>
              <a:buChar char="n"/>
            </a:pPr>
            <a:r>
              <a:rPr lang="zh-CN" altLang="en-US" dirty="0"/>
              <a:t>中间代码生成</a:t>
            </a:r>
          </a:p>
          <a:p>
            <a:pPr eaLnBrk="1" hangingPunct="1">
              <a:buFont typeface="Wingdings" panose="05000000000000000000" pitchFamily="2" charset="2"/>
              <a:buChar char="n"/>
            </a:pPr>
            <a:r>
              <a:rPr lang="zh-CN" altLang="en-US" dirty="0"/>
              <a:t>代码优化</a:t>
            </a:r>
          </a:p>
          <a:p>
            <a:pPr eaLnBrk="1" hangingPunct="1">
              <a:buFont typeface="Wingdings" panose="05000000000000000000" pitchFamily="2" charset="2"/>
              <a:buChar char="n"/>
            </a:pPr>
            <a:r>
              <a:rPr lang="zh-CN" altLang="en-US" dirty="0"/>
              <a:t>目标代码生成</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533400" y="228600"/>
            <a:ext cx="7924800" cy="457200"/>
          </a:xfrm>
        </p:spPr>
        <p:txBody>
          <a:bodyPr vert="horz" wrap="square" lIns="91440" tIns="45720" rIns="91440" bIns="45720" anchor="ctr" anchorCtr="0"/>
          <a:lstStyle/>
          <a:p>
            <a:pPr algn="ctr" eaLnBrk="1" hangingPunct="1"/>
            <a:r>
              <a:rPr lang="zh-CN" altLang="en-US" sz="3600" b="1" dirty="0">
                <a:solidFill>
                  <a:schemeClr val="tx1"/>
                </a:solidFill>
                <a:ea typeface="华文行楷" pitchFamily="2" charset="-122"/>
              </a:rPr>
              <a:t>编译与英译的比较</a:t>
            </a:r>
          </a:p>
        </p:txBody>
      </p:sp>
      <p:sp>
        <p:nvSpPr>
          <p:cNvPr id="29698" name="Rectangle 3"/>
          <p:cNvSpPr>
            <a:spLocks noGrp="1"/>
          </p:cNvSpPr>
          <p:nvPr>
            <p:ph idx="1"/>
          </p:nvPr>
        </p:nvSpPr>
        <p:spPr>
          <a:xfrm>
            <a:off x="0" y="838200"/>
            <a:ext cx="8991600" cy="1219200"/>
          </a:xfrm>
        </p:spPr>
        <p:txBody>
          <a:bodyPr vert="horz" wrap="square" lIns="91440" tIns="45720" rIns="91440" bIns="45720" anchor="t" anchorCtr="0"/>
          <a:lstStyle/>
          <a:p>
            <a:pPr marL="0" indent="0">
              <a:spcBef>
                <a:spcPct val="0"/>
              </a:spcBef>
              <a:buNone/>
            </a:pPr>
            <a:r>
              <a:rPr lang="zh-CN" altLang="en-US" sz="2400" b="1" dirty="0">
                <a:latin typeface="黑体" panose="02010609060101010101" pitchFamily="49" charset="-122"/>
                <a:ea typeface="黑体" panose="02010609060101010101" pitchFamily="49" charset="-122"/>
              </a:rPr>
              <a:t>    掌握编译过程的五个基本阶段，是我们学习编译原理课程的基本内容，把编译的五个基本阶段与英译中的五个步骤相比较，有利于对编译过程的理解：</a:t>
            </a:r>
          </a:p>
        </p:txBody>
      </p:sp>
      <p:sp>
        <p:nvSpPr>
          <p:cNvPr id="29699" name="Rectangle 4"/>
          <p:cNvSpPr/>
          <p:nvPr/>
        </p:nvSpPr>
        <p:spPr>
          <a:xfrm>
            <a:off x="152400" y="2438400"/>
            <a:ext cx="4419600" cy="2819400"/>
          </a:xfrm>
          <a:prstGeom prst="rect">
            <a:avLst/>
          </a:prstGeom>
          <a:noFill/>
          <a:ln w="9525" cap="flat" cmpd="sng">
            <a:solidFill>
              <a:schemeClr val="tx1"/>
            </a:solidFill>
            <a:prstDash val="solid"/>
            <a:miter/>
            <a:headEnd type="none" w="med" len="med"/>
            <a:tailEnd type="none" w="med" len="med"/>
          </a:ln>
        </p:spPr>
        <p:txBody>
          <a:bodyPr anchor="t" anchorCtr="0"/>
          <a:lstStyle/>
          <a:p>
            <a:pPr marL="342900" indent="-342900" algn="ctr">
              <a:spcBef>
                <a:spcPct val="20000"/>
              </a:spcBef>
              <a:buClr>
                <a:schemeClr val="folHlink"/>
              </a:buClr>
              <a:buSzPct val="60000"/>
              <a:buFont typeface="Wingdings" panose="05000000000000000000" pitchFamily="2" charset="2"/>
            </a:pPr>
            <a:r>
              <a:rPr lang="zh-CN" altLang="en-US" b="1" dirty="0">
                <a:solidFill>
                  <a:srgbClr val="3366FF"/>
                </a:solidFill>
                <a:latin typeface="宋体" panose="02010600030101010101" pitchFamily="2" charset="-122"/>
              </a:rPr>
              <a:t>英文翻译</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1. </a:t>
            </a:r>
            <a:r>
              <a:rPr lang="zh-CN" altLang="en-US" b="1" dirty="0">
                <a:solidFill>
                  <a:srgbClr val="3366FF"/>
                </a:solidFill>
                <a:latin typeface="宋体" panose="02010600030101010101" pitchFamily="2" charset="-122"/>
              </a:rPr>
              <a:t>识别出句子中的一个个单字</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2. </a:t>
            </a:r>
            <a:r>
              <a:rPr lang="zh-CN" altLang="en-US" b="1" dirty="0">
                <a:solidFill>
                  <a:srgbClr val="3366FF"/>
                </a:solidFill>
                <a:latin typeface="宋体" panose="02010600030101010101" pitchFamily="2" charset="-122"/>
              </a:rPr>
              <a:t>分析句子的语法结构</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3. </a:t>
            </a:r>
            <a:r>
              <a:rPr lang="zh-CN" altLang="en-US" b="1" dirty="0">
                <a:solidFill>
                  <a:srgbClr val="3366FF"/>
                </a:solidFill>
                <a:latin typeface="宋体" panose="02010600030101010101" pitchFamily="2" charset="-122"/>
              </a:rPr>
              <a:t>根据句子的含义初步翻译</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4. </a:t>
            </a:r>
            <a:r>
              <a:rPr lang="zh-CN" altLang="en-US" b="1" dirty="0">
                <a:solidFill>
                  <a:srgbClr val="3366FF"/>
                </a:solidFill>
                <a:latin typeface="宋体" panose="02010600030101010101" pitchFamily="2" charset="-122"/>
              </a:rPr>
              <a:t>对译文进行修饰</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5. </a:t>
            </a:r>
            <a:r>
              <a:rPr lang="zh-CN" altLang="en-US" b="1" dirty="0">
                <a:solidFill>
                  <a:srgbClr val="3366FF"/>
                </a:solidFill>
                <a:latin typeface="宋体" panose="02010600030101010101" pitchFamily="2" charset="-122"/>
              </a:rPr>
              <a:t>写出最后译文</a:t>
            </a:r>
          </a:p>
        </p:txBody>
      </p:sp>
      <p:sp>
        <p:nvSpPr>
          <p:cNvPr id="29700" name="Rectangle 5"/>
          <p:cNvSpPr/>
          <p:nvPr/>
        </p:nvSpPr>
        <p:spPr>
          <a:xfrm>
            <a:off x="5029200" y="2438400"/>
            <a:ext cx="3962400" cy="2819400"/>
          </a:xfrm>
          <a:prstGeom prst="rect">
            <a:avLst/>
          </a:prstGeom>
          <a:noFill/>
          <a:ln w="9525" cap="flat" cmpd="sng">
            <a:solidFill>
              <a:schemeClr val="tx1"/>
            </a:solidFill>
            <a:prstDash val="solid"/>
            <a:miter/>
            <a:headEnd type="none" w="med" len="med"/>
            <a:tailEnd type="none" w="med" len="med"/>
          </a:ln>
        </p:spPr>
        <p:txBody>
          <a:bodyPr anchor="t" anchorCtr="0"/>
          <a:lstStyle/>
          <a:p>
            <a:pPr marL="342900" indent="-342900" algn="ctr">
              <a:spcBef>
                <a:spcPct val="20000"/>
              </a:spcBef>
              <a:buClr>
                <a:schemeClr val="folHlink"/>
              </a:buClr>
              <a:buSzPct val="60000"/>
              <a:buFont typeface="Wingdings" panose="05000000000000000000" pitchFamily="2" charset="2"/>
            </a:pPr>
            <a:r>
              <a:rPr lang="zh-CN" altLang="en-US" b="1" dirty="0">
                <a:solidFill>
                  <a:srgbClr val="3366FF"/>
                </a:solidFill>
                <a:latin typeface="宋体" panose="02010600030101010101" pitchFamily="2" charset="-122"/>
              </a:rPr>
              <a:t>编译过程</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1. </a:t>
            </a:r>
            <a:r>
              <a:rPr lang="zh-CN" altLang="en-US" b="1" dirty="0">
                <a:solidFill>
                  <a:srgbClr val="3366FF"/>
                </a:solidFill>
                <a:latin typeface="宋体" panose="02010600030101010101" pitchFamily="2" charset="-122"/>
              </a:rPr>
              <a:t>词法分析</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2. </a:t>
            </a:r>
            <a:r>
              <a:rPr lang="zh-CN" altLang="en-US" b="1" dirty="0">
                <a:solidFill>
                  <a:srgbClr val="3366FF"/>
                </a:solidFill>
                <a:latin typeface="宋体" panose="02010600030101010101" pitchFamily="2" charset="-122"/>
              </a:rPr>
              <a:t>语法分析</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3. </a:t>
            </a:r>
            <a:r>
              <a:rPr lang="zh-CN" altLang="en-US" b="1" dirty="0">
                <a:solidFill>
                  <a:srgbClr val="3366FF"/>
                </a:solidFill>
                <a:latin typeface="宋体" panose="02010600030101010101" pitchFamily="2" charset="-122"/>
              </a:rPr>
              <a:t>语义分析中间代码生成</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4. </a:t>
            </a:r>
            <a:r>
              <a:rPr lang="zh-CN" altLang="en-US" b="1" dirty="0">
                <a:solidFill>
                  <a:srgbClr val="3366FF"/>
                </a:solidFill>
                <a:latin typeface="宋体" panose="02010600030101010101" pitchFamily="2" charset="-122"/>
              </a:rPr>
              <a:t>优化</a:t>
            </a:r>
          </a:p>
          <a:p>
            <a:pPr marL="342900" indent="-342900">
              <a:spcBef>
                <a:spcPct val="20000"/>
              </a:spcBef>
              <a:buClr>
                <a:schemeClr val="folHlink"/>
              </a:buClr>
              <a:buSzPct val="60000"/>
              <a:buFont typeface="Wingdings" panose="05000000000000000000" pitchFamily="2" charset="2"/>
            </a:pPr>
            <a:r>
              <a:rPr lang="en-US" altLang="zh-CN" b="1" dirty="0">
                <a:solidFill>
                  <a:srgbClr val="3366FF"/>
                </a:solidFill>
                <a:latin typeface="宋体" panose="02010600030101010101" pitchFamily="2" charset="-122"/>
              </a:rPr>
              <a:t>5. </a:t>
            </a:r>
            <a:r>
              <a:rPr lang="zh-CN" altLang="en-US" b="1" dirty="0">
                <a:solidFill>
                  <a:srgbClr val="3366FF"/>
                </a:solidFill>
                <a:latin typeface="宋体" panose="02010600030101010101" pitchFamily="2" charset="-122"/>
              </a:rPr>
              <a:t>目标代码生成</a:t>
            </a:r>
            <a:endParaRPr lang="zh-CN" altLang="en-US" sz="2800" dirty="0">
              <a:latin typeface="Tahoma" panose="020B0604030504040204" pitchFamily="34" charset="0"/>
            </a:endParaRPr>
          </a:p>
        </p:txBody>
      </p:sp>
      <p:sp>
        <p:nvSpPr>
          <p:cNvPr id="29701" name="AutoShape 6"/>
          <p:cNvSpPr/>
          <p:nvPr/>
        </p:nvSpPr>
        <p:spPr>
          <a:xfrm>
            <a:off x="4572000" y="3505200"/>
            <a:ext cx="457200" cy="485775"/>
          </a:xfrm>
          <a:prstGeom prst="leftRightArrow">
            <a:avLst>
              <a:gd name="adj1" fmla="val 50000"/>
              <a:gd name="adj2" fmla="val 20000"/>
            </a:avLst>
          </a:prstGeom>
          <a:noFill/>
          <a:ln w="9525" cap="flat" cmpd="sng">
            <a:solidFill>
              <a:schemeClr val="tx1"/>
            </a:solidFill>
            <a:prstDash val="solid"/>
            <a:miter/>
            <a:headEnd type="none" w="med" len="med"/>
            <a:tailEnd type="none" w="med" len="med"/>
          </a:ln>
        </p:spPr>
        <p:txBody>
          <a:bodyPr lIns="92075" tIns="46038" rIns="92075" bIns="46038" anchor="ctr" anchorCtr="0">
            <a:spAutoFit/>
          </a:bodyPr>
          <a:lstStyle/>
          <a:p>
            <a:pPr algn="ctr" eaLnBrk="0" hangingPunct="0">
              <a:spcBef>
                <a:spcPct val="50000"/>
              </a:spcBef>
            </a:pPr>
            <a:endParaRPr lang="zh-CN" altLang="en-US" dirty="0">
              <a:latin typeface="Times New Roman"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468313" y="333375"/>
            <a:ext cx="7772400" cy="739775"/>
          </a:xfrm>
        </p:spPr>
        <p:txBody>
          <a:bodyPr vert="horz" wrap="square" lIns="91440" tIns="45720" rIns="91440" bIns="45720" anchor="ctr" anchorCtr="0"/>
          <a:lstStyle/>
          <a:p>
            <a:pPr eaLnBrk="1" hangingPunct="1"/>
            <a:r>
              <a:rPr lang="zh-CN" altLang="en-US" sz="4000" dirty="0"/>
              <a:t>词法分析</a:t>
            </a:r>
            <a:r>
              <a:rPr lang="en-US" altLang="zh-CN" sz="4000" dirty="0">
                <a:latin typeface="宋体" panose="02010600030101010101" pitchFamily="2" charset="-122"/>
              </a:rPr>
              <a:t>—</a:t>
            </a:r>
            <a:r>
              <a:rPr lang="zh-CN" altLang="en-US" sz="4000" dirty="0"/>
              <a:t>第一步识别单词</a:t>
            </a:r>
          </a:p>
        </p:txBody>
      </p:sp>
      <p:sp>
        <p:nvSpPr>
          <p:cNvPr id="30722" name="Rectangle 3"/>
          <p:cNvSpPr>
            <a:spLocks noGrp="1"/>
          </p:cNvSpPr>
          <p:nvPr>
            <p:ph idx="1"/>
          </p:nvPr>
        </p:nvSpPr>
        <p:spPr>
          <a:xfrm>
            <a:off x="539750" y="1557338"/>
            <a:ext cx="8405813" cy="4824412"/>
          </a:xfrm>
        </p:spPr>
        <p:txBody>
          <a:bodyPr vert="horz" wrap="square" lIns="91440" tIns="45720" rIns="91440" bIns="45720" anchor="t" anchorCtr="0"/>
          <a:lstStyle/>
          <a:p>
            <a:pPr eaLnBrk="1" hangingPunct="1">
              <a:buNone/>
            </a:pPr>
            <a:r>
              <a:rPr lang="zh-CN" altLang="en-US" dirty="0"/>
              <a:t> 英文句子由单词构成  </a:t>
            </a:r>
          </a:p>
          <a:p>
            <a:pPr eaLnBrk="1" hangingPunct="1">
              <a:buNone/>
            </a:pPr>
            <a:r>
              <a:rPr lang="en-US" altLang="zh-CN" dirty="0"/>
              <a:t>  This line is a longer sentence.</a:t>
            </a:r>
            <a:endParaRPr lang="zh-CN" altLang="en-US" dirty="0"/>
          </a:p>
          <a:p>
            <a:pPr eaLnBrk="1" hangingPunct="1">
              <a:buNone/>
            </a:pPr>
            <a:r>
              <a:rPr lang="zh-CN" altLang="en-US" dirty="0"/>
              <a:t>（字母组成的有集体含义的最小成分）</a:t>
            </a:r>
          </a:p>
          <a:p>
            <a:pPr eaLnBrk="1" hangingPunct="1"/>
            <a:r>
              <a:rPr lang="zh-CN" altLang="en-US" dirty="0"/>
              <a:t>句子开头的单词第一个字母要大写</a:t>
            </a:r>
          </a:p>
          <a:p>
            <a:pPr eaLnBrk="1" hangingPunct="1"/>
            <a:r>
              <a:rPr lang="zh-CN" altLang="en-US" dirty="0"/>
              <a:t>空格是单词分隔符</a:t>
            </a:r>
          </a:p>
          <a:p>
            <a:pPr eaLnBrk="1" hangingPunct="1"/>
            <a:r>
              <a:rPr lang="zh-CN" altLang="en-US" dirty="0"/>
              <a:t>句点是句子结尾 </a:t>
            </a:r>
          </a:p>
          <a:p>
            <a:pPr eaLnBrk="1" hangingPunct="1">
              <a:buNone/>
            </a:pPr>
            <a:endParaRPr lang="zh-CN" altLang="en-US" dirty="0"/>
          </a:p>
          <a:p>
            <a:pPr eaLnBrk="1" hangingPunct="1">
              <a:buNone/>
            </a:pPr>
            <a:r>
              <a:rPr lang="en-US" altLang="zh-CN" dirty="0"/>
              <a:t>  ist his linealo gerse nte nce.</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179388" y="188913"/>
            <a:ext cx="8766175" cy="1143000"/>
          </a:xfrm>
        </p:spPr>
        <p:txBody>
          <a:bodyPr vert="horz" wrap="square" lIns="91440" tIns="45720" rIns="91440" bIns="45720" anchor="ctr" anchorCtr="0"/>
          <a:lstStyle/>
          <a:p>
            <a:pPr eaLnBrk="1" hangingPunct="1"/>
            <a:r>
              <a:rPr lang="zh-CN" altLang="en-US" dirty="0"/>
              <a:t>词法分析</a:t>
            </a:r>
          </a:p>
        </p:txBody>
      </p:sp>
      <p:sp>
        <p:nvSpPr>
          <p:cNvPr id="31746" name="Rectangle 3"/>
          <p:cNvSpPr>
            <a:spLocks noGrp="1"/>
          </p:cNvSpPr>
          <p:nvPr>
            <p:ph idx="1"/>
          </p:nvPr>
        </p:nvSpPr>
        <p:spPr>
          <a:xfrm>
            <a:off x="539750" y="1628775"/>
            <a:ext cx="8353425" cy="4537075"/>
          </a:xfrm>
        </p:spPr>
        <p:txBody>
          <a:bodyPr vert="horz" wrap="square" lIns="91440" tIns="45720" rIns="91440" bIns="45720" anchor="t" anchorCtr="0"/>
          <a:lstStyle/>
          <a:p>
            <a:pPr eaLnBrk="1" hangingPunct="1">
              <a:lnSpc>
                <a:spcPct val="90000"/>
              </a:lnSpc>
              <a:buNone/>
            </a:pPr>
            <a:r>
              <a:rPr lang="zh-CN" altLang="en-US" dirty="0"/>
              <a:t>从左至右扫描字符流的源程序、分解构成源程序的字符串，识别出(拼)一个个的单词（符号）</a:t>
            </a:r>
          </a:p>
          <a:p>
            <a:pPr eaLnBrk="1" hangingPunct="1">
              <a:lnSpc>
                <a:spcPct val="90000"/>
              </a:lnSpc>
              <a:buNone/>
            </a:pPr>
            <a:r>
              <a:rPr lang="zh-CN" altLang="en-US" dirty="0"/>
              <a:t> 单词符号是语言中具有独立意义的最基本结构。多数程序语言中，单词符号一般包括 </a:t>
            </a:r>
            <a:r>
              <a:rPr lang="en-US" altLang="zh-CN" dirty="0">
                <a:latin typeface="宋体" panose="02010600030101010101" pitchFamily="2" charset="-122"/>
              </a:rPr>
              <a:t>—</a:t>
            </a:r>
            <a:r>
              <a:rPr lang="zh-CN" altLang="en-US" dirty="0"/>
              <a:t>各类型的常数、保留字、标识符、运算符、界符等等。</a:t>
            </a:r>
          </a:p>
          <a:p>
            <a:pPr eaLnBrk="1" hangingPunct="1">
              <a:lnSpc>
                <a:spcPct val="90000"/>
              </a:lnSpc>
              <a:buNone/>
            </a:pPr>
            <a:r>
              <a:rPr lang="en-US" altLang="zh-CN" sz="3600" b="1" dirty="0">
                <a:solidFill>
                  <a:srgbClr val="000099"/>
                </a:solidFill>
                <a:latin typeface="Courier New" panose="02070309020205020404" pitchFamily="49" charset="0"/>
              </a:rPr>
              <a:t>例如 </a:t>
            </a:r>
          </a:p>
          <a:p>
            <a:pPr eaLnBrk="1" hangingPunct="1">
              <a:lnSpc>
                <a:spcPct val="90000"/>
              </a:lnSpc>
              <a:buNone/>
            </a:pPr>
            <a:r>
              <a:rPr lang="en-US" altLang="zh-CN" sz="3600" b="1" dirty="0">
                <a:solidFill>
                  <a:srgbClr val="000099"/>
                </a:solidFill>
                <a:latin typeface="Courier New" panose="02070309020205020404" pitchFamily="49" charset="0"/>
              </a:rPr>
              <a:t> </a:t>
            </a:r>
            <a:r>
              <a:rPr lang="en-US" altLang="en-US" sz="3600" b="1" dirty="0">
                <a:solidFill>
                  <a:srgbClr val="000099"/>
                </a:solidFill>
                <a:latin typeface="Courier New" panose="02070309020205020404" pitchFamily="49" charset="0"/>
              </a:rPr>
              <a:t>double f = sqrt(-1);</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250825" y="188913"/>
            <a:ext cx="7772400" cy="1143000"/>
          </a:xfrm>
        </p:spPr>
        <p:txBody>
          <a:bodyPr vert="horz" wrap="square" lIns="91440" tIns="45720" rIns="91440" bIns="45720" anchor="ctr" anchorCtr="0"/>
          <a:lstStyle/>
          <a:p>
            <a:pPr eaLnBrk="1" hangingPunct="1"/>
            <a:r>
              <a:rPr lang="zh-CN" altLang="en-US" dirty="0"/>
              <a:t>词法分析</a:t>
            </a:r>
          </a:p>
        </p:txBody>
      </p:sp>
      <p:sp>
        <p:nvSpPr>
          <p:cNvPr id="32770" name="Rectangle 3"/>
          <p:cNvSpPr>
            <a:spLocks noGrp="1"/>
          </p:cNvSpPr>
          <p:nvPr>
            <p:ph idx="1"/>
          </p:nvPr>
        </p:nvSpPr>
        <p:spPr>
          <a:xfrm>
            <a:off x="844550" y="2420938"/>
            <a:ext cx="7253288" cy="4106862"/>
          </a:xfrm>
        </p:spPr>
        <p:txBody>
          <a:bodyPr vert="horz" wrap="square" lIns="91440" tIns="45720" rIns="91440" bIns="45720" anchor="t" anchorCtr="0"/>
          <a:lstStyle/>
          <a:p>
            <a:pPr eaLnBrk="1" hangingPunct="1">
              <a:buNone/>
            </a:pPr>
            <a:r>
              <a:rPr lang="en-US" altLang="en-US" sz="2400" b="1" dirty="0">
                <a:solidFill>
                  <a:srgbClr val="000099"/>
                </a:solidFill>
                <a:latin typeface="Courier New" panose="02070309020205020404" pitchFamily="49" charset="0"/>
              </a:rPr>
              <a:t>double f = sqrt(-1);</a:t>
            </a:r>
          </a:p>
          <a:p>
            <a:pPr eaLnBrk="1" hangingPunct="1">
              <a:buNone/>
            </a:pPr>
            <a:r>
              <a:rPr lang="en-US" altLang="en-US" sz="2400" b="1" dirty="0">
                <a:latin typeface="Courier New" panose="02070309020205020404" pitchFamily="49" charset="0"/>
              </a:rPr>
              <a:t>  TDOUBLE </a:t>
            </a:r>
            <a:r>
              <a:rPr lang="en-US" altLang="zh-CN" sz="2400" b="1" dirty="0">
                <a:latin typeface="Courier New" panose="02070309020205020404" pitchFamily="49" charset="0"/>
              </a:rPr>
              <a:t>  </a:t>
            </a:r>
            <a:r>
              <a:rPr lang="en-US" altLang="en-US" sz="2400" b="1" dirty="0">
                <a:latin typeface="Courier New" panose="02070309020205020404" pitchFamily="49" charset="0"/>
              </a:rPr>
              <a:t>(“double”)</a:t>
            </a:r>
            <a:br>
              <a:rPr lang="en-US" altLang="en-US" sz="2400" b="1" dirty="0">
                <a:latin typeface="Courier New" panose="02070309020205020404" pitchFamily="49" charset="0"/>
              </a:rPr>
            </a:br>
            <a:r>
              <a:rPr lang="en-US" altLang="en-US" sz="2400" b="1" dirty="0">
                <a:latin typeface="Courier New" panose="02070309020205020404" pitchFamily="49" charset="0"/>
              </a:rPr>
              <a:t>TIDENT 	  (“f”)</a:t>
            </a:r>
            <a:br>
              <a:rPr lang="en-US" altLang="en-US" sz="2400" b="1" dirty="0">
                <a:latin typeface="Courier New" panose="02070309020205020404" pitchFamily="49" charset="0"/>
              </a:rPr>
            </a:br>
            <a:r>
              <a:rPr lang="en-US" altLang="en-US" sz="2400" b="1" dirty="0">
                <a:latin typeface="Courier New" panose="02070309020205020404" pitchFamily="49" charset="0"/>
              </a:rPr>
              <a:t>TOP 	  (“=“)</a:t>
            </a:r>
            <a:br>
              <a:rPr lang="en-US" altLang="en-US" sz="2400" b="1" dirty="0">
                <a:latin typeface="Courier New" panose="02070309020205020404" pitchFamily="49" charset="0"/>
              </a:rPr>
            </a:br>
            <a:r>
              <a:rPr lang="en-US" altLang="en-US" sz="2400" b="1" dirty="0">
                <a:latin typeface="Courier New" panose="02070309020205020404" pitchFamily="49" charset="0"/>
              </a:rPr>
              <a:t>TIDENT	  (“sqrt”)</a:t>
            </a:r>
          </a:p>
          <a:p>
            <a:pPr eaLnBrk="1" hangingPunct="1">
              <a:buNone/>
            </a:pPr>
            <a:r>
              <a:rPr lang="en-US" altLang="en-US" sz="2400" b="1" dirty="0">
                <a:latin typeface="Courier New" panose="02070309020205020404" pitchFamily="49" charset="0"/>
              </a:rPr>
              <a:t>  TLPAREN 	  (“(“)</a:t>
            </a:r>
          </a:p>
          <a:p>
            <a:pPr eaLnBrk="1" hangingPunct="1">
              <a:buNone/>
            </a:pPr>
            <a:r>
              <a:rPr lang="en-US" altLang="en-US" sz="2400" b="1" dirty="0">
                <a:latin typeface="Courier New" panose="02070309020205020404" pitchFamily="49" charset="0"/>
              </a:rPr>
              <a:t>  TOP 	  (“-”)</a:t>
            </a:r>
            <a:br>
              <a:rPr lang="en-US" altLang="en-US" sz="2400" b="1" dirty="0">
                <a:latin typeface="Courier New" panose="02070309020205020404" pitchFamily="49" charset="0"/>
              </a:rPr>
            </a:br>
            <a:r>
              <a:rPr lang="en-US" altLang="en-US" sz="2400" b="1" dirty="0">
                <a:latin typeface="Courier New" panose="02070309020205020404" pitchFamily="49" charset="0"/>
              </a:rPr>
              <a:t>TINTCONSTANT (“1”)</a:t>
            </a:r>
            <a:br>
              <a:rPr lang="en-US" altLang="en-US" sz="2400" b="1" dirty="0">
                <a:latin typeface="Courier New" panose="02070309020205020404" pitchFamily="49" charset="0"/>
              </a:rPr>
            </a:br>
            <a:r>
              <a:rPr lang="en-US" altLang="en-US" sz="2400" b="1" dirty="0">
                <a:latin typeface="Courier New" panose="02070309020205020404" pitchFamily="49" charset="0"/>
              </a:rPr>
              <a:t>TRPAREN 	  (“)”)</a:t>
            </a:r>
            <a:br>
              <a:rPr lang="en-US" altLang="en-US" sz="2400" b="1" dirty="0">
                <a:latin typeface="Courier New" panose="02070309020205020404" pitchFamily="49" charset="0"/>
              </a:rPr>
            </a:br>
            <a:r>
              <a:rPr lang="en-US" altLang="en-US" sz="2400" b="1" dirty="0">
                <a:latin typeface="Courier New" panose="02070309020205020404" pitchFamily="49" charset="0"/>
              </a:rPr>
              <a:t>TSEP 	  (“;”)</a:t>
            </a:r>
            <a:endParaRPr lang="en-US" altLang="en-US" sz="2400" dirty="0"/>
          </a:p>
          <a:p>
            <a:pPr eaLnBrk="1" hangingPunct="1">
              <a:buNone/>
            </a:pPr>
            <a:endParaRPr lang="zh-CN" altLang="en-US" sz="2400" b="1" dirty="0">
              <a:solidFill>
                <a:srgbClr val="000099"/>
              </a:solidFill>
              <a:latin typeface="Courier New" panose="02070309020205020404" pitchFamily="49" charset="0"/>
            </a:endParaRPr>
          </a:p>
        </p:txBody>
      </p:sp>
      <p:sp>
        <p:nvSpPr>
          <p:cNvPr id="3" name="文本框 2"/>
          <p:cNvSpPr txBox="1"/>
          <p:nvPr/>
        </p:nvSpPr>
        <p:spPr>
          <a:xfrm>
            <a:off x="568325" y="1332865"/>
            <a:ext cx="7983854" cy="829945"/>
          </a:xfrm>
          <a:prstGeom prst="rect">
            <a:avLst/>
          </a:prstGeom>
          <a:noFill/>
        </p:spPr>
        <p:txBody>
          <a:bodyPr wrap="square" rtlCol="0">
            <a:spAutoFit/>
          </a:bodyPr>
          <a:lstStyle/>
          <a:p>
            <a:r>
              <a:rPr lang="zh-CN" altLang="en-US" noProof="1">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mn-cs"/>
              </a:rPr>
              <a:t>若该语言规定常数只包括无符号数中，那</a:t>
            </a:r>
            <a:r>
              <a:rPr lang="en-US" altLang="en-US" b="1" noProof="1">
                <a:solidFill>
                  <a:srgbClr val="FF0000"/>
                </a:solidFill>
                <a:effectLst>
                  <a:outerShdw blurRad="38100" dist="19050" dir="2700000" algn="tl" rotWithShape="0">
                    <a:schemeClr val="dk1">
                      <a:alpha val="40000"/>
                    </a:schemeClr>
                  </a:outerShdw>
                </a:effectLst>
                <a:latin typeface="Courier New" panose="02070309020205020404" pitchFamily="49" charset="0"/>
                <a:ea typeface="宋体" panose="02010600030101010101" pitchFamily="2" charset="-122"/>
                <a:cs typeface="+mn-cs"/>
                <a:sym typeface="+mn-ea"/>
              </a:rPr>
              <a:t>“-1”</a:t>
            </a:r>
            <a:r>
              <a:rPr lang="zh-CN" altLang="en-US" b="1" noProof="1">
                <a:solidFill>
                  <a:srgbClr val="FF0000"/>
                </a:solidFill>
                <a:effectLst>
                  <a:outerShdw blurRad="38100" dist="19050" dir="2700000" algn="tl" rotWithShape="0">
                    <a:schemeClr val="dk1">
                      <a:alpha val="40000"/>
                    </a:schemeClr>
                  </a:outerShdw>
                </a:effectLst>
                <a:latin typeface="Courier New" panose="02070309020205020404" pitchFamily="49" charset="0"/>
                <a:ea typeface="宋体" panose="02010600030101010101" pitchFamily="2" charset="-122"/>
                <a:cs typeface="+mn-cs"/>
                <a:sym typeface="+mn-ea"/>
              </a:rPr>
              <a:t>可拆分为两个单词，否则为一个单词</a:t>
            </a:r>
            <a:endParaRPr lang="zh-CN" altLang="en-US" b="1" noProof="1">
              <a:solidFill>
                <a:srgbClr val="FF0000"/>
              </a:solidFill>
              <a:effectLst>
                <a:outerShdw blurRad="38100" dist="19050" dir="2700000" algn="tl" rotWithShape="0">
                  <a:schemeClr val="dk1">
                    <a:alpha val="40000"/>
                  </a:schemeClr>
                </a:outerShdw>
              </a:effectLst>
              <a:latin typeface="Courier New" panose="02070309020205020404" pitchFamily="49"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250825" y="260350"/>
            <a:ext cx="7772400" cy="1143000"/>
          </a:xfrm>
        </p:spPr>
        <p:txBody>
          <a:bodyPr vert="horz" wrap="square" lIns="91440" tIns="45720" rIns="91440" bIns="45720" anchor="ctr" anchorCtr="0"/>
          <a:lstStyle/>
          <a:p>
            <a:pPr eaLnBrk="1" hangingPunct="1"/>
            <a:r>
              <a:rPr lang="zh-CN" altLang="en-US" dirty="0"/>
              <a:t>例</a:t>
            </a:r>
          </a:p>
        </p:txBody>
      </p:sp>
      <p:sp>
        <p:nvSpPr>
          <p:cNvPr id="33794" name="Rectangle 3"/>
          <p:cNvSpPr>
            <a:spLocks noGrp="1"/>
          </p:cNvSpPr>
          <p:nvPr>
            <p:ph idx="1"/>
          </p:nvPr>
        </p:nvSpPr>
        <p:spPr>
          <a:xfrm>
            <a:off x="611188" y="1770063"/>
            <a:ext cx="8334375" cy="4683125"/>
          </a:xfrm>
        </p:spPr>
        <p:txBody>
          <a:bodyPr vert="horz" wrap="square" lIns="91440" tIns="45720" rIns="91440" bIns="45720" anchor="t" anchorCtr="0"/>
          <a:lstStyle/>
          <a:p>
            <a:pPr eaLnBrk="1" hangingPunct="1"/>
            <a:r>
              <a:rPr lang="zh-CN" altLang="en-US" dirty="0"/>
              <a:t>程序文本</a:t>
            </a:r>
            <a:r>
              <a:rPr lang="en-US" altLang="zh-CN" dirty="0"/>
              <a:t>If x =</a:t>
            </a:r>
            <a:r>
              <a:rPr lang="en-US" altLang="zh-CN" dirty="0">
                <a:solidFill>
                  <a:srgbClr val="FF0000"/>
                </a:solidFill>
              </a:rPr>
              <a:t> </a:t>
            </a:r>
            <a:r>
              <a:rPr lang="en-US" altLang="zh-CN" dirty="0"/>
              <a:t>y then z := 1 else z := 2;</a:t>
            </a:r>
          </a:p>
          <a:p>
            <a:pPr eaLnBrk="1" hangingPunct="1">
              <a:buNone/>
            </a:pPr>
            <a:r>
              <a:rPr lang="zh-CN" altLang="en-US" dirty="0"/>
              <a:t>经词法分析，变成一个个单词</a:t>
            </a:r>
          </a:p>
          <a:p>
            <a:pPr eaLnBrk="1" hangingPunct="1"/>
            <a:r>
              <a:rPr lang="en-US" altLang="zh-CN" dirty="0"/>
              <a:t>if,  x,  =,  y,  then,  z,  </a:t>
            </a:r>
          </a:p>
          <a:p>
            <a:pPr eaLnBrk="1" hangingPunct="1"/>
            <a:r>
              <a:rPr lang="en-US" altLang="zh-CN" dirty="0"/>
              <a:t>:=,  1,    else, z, :=, 2, ;</a:t>
            </a:r>
          </a:p>
          <a:p>
            <a:pPr eaLnBrk="1" hangingPunct="1"/>
            <a:r>
              <a:rPr lang="zh-CN" altLang="en-US" dirty="0"/>
              <a:t>语言的单词符号是由词法规则所确定的。词法规则规定了字母表中哪样的字符串是一个单词符号。</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250825" y="457200"/>
            <a:ext cx="8694738" cy="1143000"/>
          </a:xfrm>
        </p:spPr>
        <p:txBody>
          <a:bodyPr vert="horz" wrap="square" lIns="91440" tIns="45720" rIns="91440" bIns="45720" anchor="ctr" anchorCtr="0"/>
          <a:lstStyle/>
          <a:p>
            <a:pPr eaLnBrk="1" hangingPunct="1"/>
            <a:r>
              <a:rPr lang="zh-CN" altLang="en-US" sz="3200" dirty="0"/>
              <a:t>词法分析</a:t>
            </a:r>
            <a:br>
              <a:rPr lang="zh-CN" altLang="en-US" sz="3200" dirty="0"/>
            </a:br>
            <a:r>
              <a:rPr lang="en-US" altLang="en-US" sz="3200" dirty="0"/>
              <a:t>position  :=  initial  +  rate  *  60;</a:t>
            </a:r>
            <a:br>
              <a:rPr lang="zh-CN" altLang="en-US" sz="3200" dirty="0"/>
            </a:br>
            <a:endParaRPr lang="zh-CN" altLang="en-US" sz="4000" dirty="0"/>
          </a:p>
        </p:txBody>
      </p:sp>
      <p:sp>
        <p:nvSpPr>
          <p:cNvPr id="34818" name="Rectangle 3"/>
          <p:cNvSpPr>
            <a:spLocks noGrp="1"/>
          </p:cNvSpPr>
          <p:nvPr>
            <p:ph idx="1"/>
          </p:nvPr>
        </p:nvSpPr>
        <p:spPr>
          <a:xfrm>
            <a:off x="468313" y="1828800"/>
            <a:ext cx="8294687" cy="4572000"/>
          </a:xfrm>
        </p:spPr>
        <p:txBody>
          <a:bodyPr vert="horz" wrap="square" lIns="91440" tIns="45720" rIns="91440" bIns="45720" anchor="t" anchorCtr="0"/>
          <a:lstStyle/>
          <a:p>
            <a:pPr lvl="1" eaLnBrk="1" hangingPunct="1">
              <a:lnSpc>
                <a:spcPct val="90000"/>
              </a:lnSpc>
              <a:buNone/>
            </a:pPr>
            <a:r>
              <a:rPr lang="zh-CN" altLang="en-US" b="1" dirty="0"/>
              <a:t>单词类型</a:t>
            </a:r>
            <a:r>
              <a:rPr lang="zh-CN" altLang="en-US" dirty="0"/>
              <a:t>		</a:t>
            </a:r>
            <a:r>
              <a:rPr lang="zh-CN" altLang="en-US" b="1" dirty="0"/>
              <a:t>单词值</a:t>
            </a:r>
            <a:endParaRPr lang="zh-CN" altLang="en-US" dirty="0"/>
          </a:p>
          <a:p>
            <a:pPr lvl="1" eaLnBrk="1" hangingPunct="1">
              <a:lnSpc>
                <a:spcPct val="90000"/>
              </a:lnSpc>
              <a:buNone/>
            </a:pPr>
            <a:r>
              <a:rPr lang="zh-CN" altLang="en-US" dirty="0"/>
              <a:t>  标识符1(</a:t>
            </a:r>
            <a:r>
              <a:rPr lang="en-US" altLang="zh-CN" dirty="0"/>
              <a:t>id1)	        </a:t>
            </a:r>
            <a:r>
              <a:rPr lang="en-US" altLang="en-US" dirty="0"/>
              <a:t>position</a:t>
            </a:r>
          </a:p>
          <a:p>
            <a:pPr lvl="1" eaLnBrk="1" hangingPunct="1">
              <a:lnSpc>
                <a:spcPct val="90000"/>
              </a:lnSpc>
              <a:buNone/>
            </a:pPr>
            <a:r>
              <a:rPr lang="zh-CN" altLang="en-US" dirty="0"/>
              <a:t> 算符(赋值)		    :=</a:t>
            </a:r>
          </a:p>
          <a:p>
            <a:pPr lvl="1" eaLnBrk="1" hangingPunct="1">
              <a:lnSpc>
                <a:spcPct val="90000"/>
              </a:lnSpc>
              <a:buNone/>
            </a:pPr>
            <a:r>
              <a:rPr lang="zh-CN" altLang="en-US" dirty="0"/>
              <a:t>  标识符2(</a:t>
            </a:r>
            <a:r>
              <a:rPr lang="en-US" altLang="zh-CN" dirty="0"/>
              <a:t>id2)	         </a:t>
            </a:r>
            <a:r>
              <a:rPr lang="en-US" altLang="en-US" dirty="0"/>
              <a:t>initial</a:t>
            </a:r>
          </a:p>
          <a:p>
            <a:pPr lvl="1" eaLnBrk="1" hangingPunct="1">
              <a:lnSpc>
                <a:spcPct val="90000"/>
              </a:lnSpc>
              <a:buNone/>
            </a:pPr>
            <a:r>
              <a:rPr lang="zh-CN" altLang="en-US" dirty="0"/>
              <a:t>  算符(加)		     +</a:t>
            </a:r>
          </a:p>
          <a:p>
            <a:pPr lvl="1" eaLnBrk="1" hangingPunct="1">
              <a:lnSpc>
                <a:spcPct val="90000"/>
              </a:lnSpc>
              <a:buNone/>
            </a:pPr>
            <a:r>
              <a:rPr lang="zh-CN" altLang="en-US" dirty="0"/>
              <a:t>  标识符3(</a:t>
            </a:r>
            <a:r>
              <a:rPr lang="en-US" altLang="zh-CN" dirty="0"/>
              <a:t>id3)	          </a:t>
            </a:r>
            <a:r>
              <a:rPr lang="en-US" altLang="en-US" dirty="0"/>
              <a:t>rate</a:t>
            </a:r>
          </a:p>
          <a:p>
            <a:pPr lvl="1" eaLnBrk="1" hangingPunct="1">
              <a:lnSpc>
                <a:spcPct val="90000"/>
              </a:lnSpc>
              <a:buNone/>
            </a:pPr>
            <a:r>
              <a:rPr lang="zh-CN" altLang="en-US" dirty="0"/>
              <a:t>  算符(乘)		     *</a:t>
            </a:r>
          </a:p>
          <a:p>
            <a:pPr lvl="1" eaLnBrk="1" hangingPunct="1">
              <a:lnSpc>
                <a:spcPct val="90000"/>
              </a:lnSpc>
              <a:buNone/>
            </a:pPr>
            <a:r>
              <a:rPr lang="zh-CN" altLang="en-US" dirty="0"/>
              <a:t>    整数			    60</a:t>
            </a:r>
          </a:p>
          <a:p>
            <a:pPr lvl="1" eaLnBrk="1" hangingPunct="1">
              <a:lnSpc>
                <a:spcPct val="90000"/>
              </a:lnSpc>
              <a:buNone/>
            </a:pPr>
            <a:r>
              <a:rPr lang="zh-CN" altLang="en-US" dirty="0"/>
              <a:t>    分号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title"/>
          </p:nvPr>
        </p:nvSpPr>
        <p:spPr/>
        <p:txBody>
          <a:bodyPr vert="horz" wrap="square" lIns="91440" tIns="45720" rIns="91440" bIns="45720" anchor="ctr" anchorCtr="0"/>
          <a:lstStyle/>
          <a:p>
            <a:r>
              <a:rPr lang="zh-CN" altLang="en-US" dirty="0"/>
              <a:t>代码背后的故事</a:t>
            </a:r>
          </a:p>
        </p:txBody>
      </p:sp>
      <p:sp>
        <p:nvSpPr>
          <p:cNvPr id="3" name="内容占位符 2"/>
          <p:cNvSpPr>
            <a:spLocks noGrp="1"/>
          </p:cNvSpPr>
          <p:nvPr>
            <p:ph idx="1"/>
          </p:nvPr>
        </p:nvSpPr>
        <p:spPr/>
        <p:txBody>
          <a:bodyPr vert="horz" wrap="square" lIns="91440" tIns="45720" rIns="91440" bIns="45720" anchor="t" anchorCtr="0"/>
          <a:lstStyle/>
          <a:p>
            <a:r>
              <a:rPr lang="en-US" altLang="zh-CN" dirty="0"/>
              <a:t>Hello  World</a:t>
            </a:r>
            <a:r>
              <a:rPr lang="zh-CN" altLang="en-US" dirty="0"/>
              <a:t>！</a:t>
            </a:r>
            <a:endParaRPr lang="en-US" altLang="zh-CN" dirty="0"/>
          </a:p>
          <a:p>
            <a:endParaRPr lang="en-US" altLang="zh-CN" dirty="0"/>
          </a:p>
          <a:p>
            <a:r>
              <a:rPr lang="zh-CN" altLang="en-US" dirty="0"/>
              <a:t>知其然，并知其所以然。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heel(1)">
                                      <p:cBhvr>
                                        <p:cTn id="1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250825" y="188913"/>
            <a:ext cx="7772400" cy="1143000"/>
          </a:xfrm>
        </p:spPr>
        <p:txBody>
          <a:bodyPr vert="horz" wrap="square" lIns="91440" tIns="45720" rIns="91440" bIns="45720" anchor="ctr" anchorCtr="0"/>
          <a:lstStyle/>
          <a:p>
            <a:pPr eaLnBrk="1" hangingPunct="1"/>
            <a:r>
              <a:rPr lang="zh-CN" altLang="en-US" dirty="0"/>
              <a:t>词法分析</a:t>
            </a:r>
          </a:p>
        </p:txBody>
      </p:sp>
      <p:sp>
        <p:nvSpPr>
          <p:cNvPr id="35842" name="Rectangle 3"/>
          <p:cNvSpPr>
            <a:spLocks noGrp="1"/>
          </p:cNvSpPr>
          <p:nvPr>
            <p:ph idx="1"/>
          </p:nvPr>
        </p:nvSpPr>
        <p:spPr>
          <a:xfrm>
            <a:off x="395288" y="1916113"/>
            <a:ext cx="7772400" cy="4114800"/>
          </a:xfrm>
        </p:spPr>
        <p:txBody>
          <a:bodyPr vert="horz" wrap="square" lIns="91440" tIns="45720" rIns="91440" bIns="45720" anchor="t" anchorCtr="0"/>
          <a:lstStyle/>
          <a:p>
            <a:pPr eaLnBrk="1" hangingPunct="1"/>
            <a:r>
              <a:rPr lang="zh-CN" altLang="en-US" b="1" dirty="0">
                <a:latin typeface="宋体" panose="02010600030101010101" pitchFamily="2" charset="-122"/>
              </a:rPr>
              <a:t>在词法分析阶段工作所依循的是语言的词法规则。描述词法规则的有效工具是正规式和有限自动机。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250825" y="188913"/>
            <a:ext cx="8713788" cy="2305050"/>
          </a:xfrm>
        </p:spPr>
        <p:txBody>
          <a:bodyPr vert="horz" wrap="square" lIns="91440" tIns="45720" rIns="91440" bIns="45720" anchor="ctr" anchorCtr="0"/>
          <a:lstStyle/>
          <a:p>
            <a:pPr eaLnBrk="1" hangingPunct="1"/>
            <a:r>
              <a:rPr lang="en-US" altLang="zh-CN" sz="4000" dirty="0"/>
              <a:t>语</a:t>
            </a:r>
            <a:r>
              <a:rPr lang="zh-CN" altLang="en-US" sz="4000" dirty="0"/>
              <a:t>法分析  </a:t>
            </a:r>
            <a:r>
              <a:rPr lang="en-US" altLang="en-US" sz="4000" dirty="0"/>
              <a:t>Syntax Analysis</a:t>
            </a:r>
            <a:br>
              <a:rPr lang="en-US" altLang="zh-CN" sz="4000" dirty="0"/>
            </a:br>
            <a:r>
              <a:rPr lang="zh-CN" altLang="en-US" sz="3200" dirty="0"/>
              <a:t>功能:层次分析.</a:t>
            </a:r>
            <a:r>
              <a:rPr lang="zh-CN" altLang="en-US" sz="3200" b="1" dirty="0">
                <a:ea typeface="楷体_GB2312" pitchFamily="49" charset="-122"/>
              </a:rPr>
              <a:t>依据</a:t>
            </a:r>
            <a:r>
              <a:rPr lang="zh-CN" altLang="en-US" sz="3200" dirty="0"/>
              <a:t>源程序的</a:t>
            </a:r>
            <a:r>
              <a:rPr lang="zh-CN" altLang="en-US" sz="3200" b="1" dirty="0">
                <a:ea typeface="楷体_GB2312" pitchFamily="49" charset="-122"/>
              </a:rPr>
              <a:t>语法规则</a:t>
            </a:r>
            <a:r>
              <a:rPr lang="zh-CN" altLang="en-US" sz="3200" dirty="0"/>
              <a:t>把源程序的单词序列组成语法短语(表示成语法树).</a:t>
            </a:r>
            <a:endParaRPr lang="en-US" altLang="en-US" sz="3200" dirty="0"/>
          </a:p>
        </p:txBody>
      </p:sp>
      <p:sp>
        <p:nvSpPr>
          <p:cNvPr id="36866" name="Rectangle 3"/>
          <p:cNvSpPr>
            <a:spLocks noGrp="1"/>
          </p:cNvSpPr>
          <p:nvPr>
            <p:ph idx="1"/>
          </p:nvPr>
        </p:nvSpPr>
        <p:spPr>
          <a:xfrm>
            <a:off x="395288" y="2708275"/>
            <a:ext cx="8348662" cy="3251200"/>
          </a:xfrm>
        </p:spPr>
        <p:txBody>
          <a:bodyPr vert="horz" wrap="square" lIns="91440" tIns="45720" rIns="91440" bIns="45720" anchor="t" anchorCtr="0"/>
          <a:lstStyle/>
          <a:p>
            <a:pPr eaLnBrk="1" hangingPunct="1"/>
            <a:r>
              <a:rPr lang="en-US" altLang="zh-CN" dirty="0"/>
              <a:t>也</a:t>
            </a:r>
            <a:r>
              <a:rPr lang="zh-CN" altLang="en-US" dirty="0"/>
              <a:t>称为</a:t>
            </a:r>
            <a:r>
              <a:rPr lang="en-US" altLang="en-US" dirty="0"/>
              <a:t> “parsing”</a:t>
            </a:r>
          </a:p>
          <a:p>
            <a:pPr eaLnBrk="1" hangingPunct="1"/>
            <a:r>
              <a:rPr lang="en-US" altLang="zh-CN" dirty="0"/>
              <a:t>使用</a:t>
            </a:r>
            <a:r>
              <a:rPr lang="en-US" altLang="en-US" dirty="0"/>
              <a:t> context-free grammars</a:t>
            </a:r>
          </a:p>
          <a:p>
            <a:pPr eaLnBrk="1" hangingPunct="1"/>
            <a:r>
              <a:rPr lang="en-US" altLang="zh-CN" dirty="0"/>
              <a:t>结构</a:t>
            </a:r>
            <a:r>
              <a:rPr lang="zh-CN" altLang="en-US" dirty="0"/>
              <a:t>上的合法性</a:t>
            </a:r>
            <a:r>
              <a:rPr lang="en-US" altLang="en-US" dirty="0"/>
              <a:t>Structural validation</a:t>
            </a:r>
          </a:p>
          <a:p>
            <a:pPr eaLnBrk="1" hangingPunct="1">
              <a:buNone/>
            </a:pPr>
            <a:r>
              <a:rPr lang="zh-CN" altLang="en-US" dirty="0"/>
              <a:t>（可生成语法树或推导</a:t>
            </a:r>
            <a:r>
              <a:rPr lang="en-US" altLang="en-US" dirty="0"/>
              <a:t>Creates parse tree or derivation</a:t>
            </a:r>
            <a:r>
              <a:rPr lang="en-US" altLang="zh-CN" dirty="0"/>
              <a:t>）</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250825" y="476250"/>
            <a:ext cx="7772400" cy="1143000"/>
          </a:xfrm>
        </p:spPr>
        <p:txBody>
          <a:bodyPr vert="horz" wrap="square" lIns="91440" tIns="45720" rIns="91440" bIns="45720" anchor="ctr" anchorCtr="0"/>
          <a:lstStyle/>
          <a:p>
            <a:pPr eaLnBrk="1" hangingPunct="1"/>
            <a:r>
              <a:rPr lang="en-US" altLang="zh-CN" dirty="0"/>
              <a:t>This</a:t>
            </a:r>
            <a:r>
              <a:rPr lang="zh-CN" altLang="en-US" dirty="0"/>
              <a:t> </a:t>
            </a:r>
            <a:r>
              <a:rPr lang="en-US" altLang="zh-CN" dirty="0"/>
              <a:t>line is a longer sentence</a:t>
            </a:r>
            <a:endParaRPr lang="zh-CN" altLang="en-US" dirty="0">
              <a:solidFill>
                <a:srgbClr val="FF0000"/>
              </a:solidFill>
            </a:endParaRPr>
          </a:p>
        </p:txBody>
      </p:sp>
      <p:graphicFrame>
        <p:nvGraphicFramePr>
          <p:cNvPr id="37890" name="Object 5"/>
          <p:cNvGraphicFramePr>
            <a:graphicFrameLocks noGrp="1" noChangeAspect="1"/>
          </p:cNvGraphicFramePr>
          <p:nvPr>
            <p:ph idx="1"/>
          </p:nvPr>
        </p:nvGraphicFramePr>
        <p:xfrm>
          <a:off x="827088" y="2060575"/>
          <a:ext cx="7199312" cy="3578225"/>
        </p:xfrm>
        <a:graphic>
          <a:graphicData uri="http://schemas.openxmlformats.org/presentationml/2006/ole">
            <mc:AlternateContent xmlns:mc="http://schemas.openxmlformats.org/markup-compatibility/2006">
              <mc:Choice xmlns:v="urn:schemas-microsoft-com:vml" Requires="v">
                <p:oleObj r:id="rId2" imgW="4324350" imgH="2152650" progId="Visio.Drawing.6">
                  <p:embed/>
                </p:oleObj>
              </mc:Choice>
              <mc:Fallback>
                <p:oleObj r:id="rId2" imgW="4324350" imgH="2152650" progId="Visio.Drawing.6">
                  <p:embed/>
                  <p:pic>
                    <p:nvPicPr>
                      <p:cNvPr id="0" name="图片 3075"/>
                      <p:cNvPicPr/>
                      <p:nvPr/>
                    </p:nvPicPr>
                    <p:blipFill>
                      <a:blip r:embed="rId3"/>
                      <a:stretch>
                        <a:fillRect/>
                      </a:stretch>
                    </p:blipFill>
                    <p:spPr>
                      <a:xfrm>
                        <a:off x="827088" y="2060575"/>
                        <a:ext cx="7199312" cy="3578225"/>
                      </a:xfrm>
                      <a:prstGeom prst="rect">
                        <a:avLst/>
                      </a:prstGeom>
                      <a:noFill/>
                      <a:ln w="38100">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323850" y="404813"/>
            <a:ext cx="7772400" cy="1143000"/>
          </a:xfrm>
        </p:spPr>
        <p:txBody>
          <a:bodyPr vert="horz" wrap="square" lIns="91440" tIns="45720" rIns="91440" bIns="45720" anchor="ctr" anchorCtr="0"/>
          <a:lstStyle/>
          <a:p>
            <a:pPr eaLnBrk="1" hangingPunct="1"/>
            <a:r>
              <a:rPr lang="zh-CN" altLang="en-US" dirty="0"/>
              <a:t>分析程序成分</a:t>
            </a:r>
            <a:endParaRPr lang="zh-CN" altLang="en-US" dirty="0">
              <a:solidFill>
                <a:srgbClr val="FF0000"/>
              </a:solidFill>
            </a:endParaRPr>
          </a:p>
        </p:txBody>
      </p:sp>
      <p:pic>
        <p:nvPicPr>
          <p:cNvPr id="38914" name="Picture 21"/>
          <p:cNvPicPr>
            <a:picLocks noGrp="1" noChangeAspect="1"/>
          </p:cNvPicPr>
          <p:nvPr>
            <p:ph idx="1"/>
          </p:nvPr>
        </p:nvPicPr>
        <p:blipFill>
          <a:blip r:embed="rId2"/>
          <a:stretch>
            <a:fillRect/>
          </a:stretch>
        </p:blipFill>
        <p:spPr>
          <a:xfrm>
            <a:off x="900113" y="2133600"/>
            <a:ext cx="7200900" cy="3033713"/>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vert="horz" wrap="square" lIns="91440" tIns="45720" rIns="91440" bIns="45720" anchor="ctr" anchorCtr="0"/>
          <a:lstStyle/>
          <a:p>
            <a:pPr eaLnBrk="1" hangingPunct="1"/>
            <a:r>
              <a:rPr lang="zh-CN" altLang="en-US" dirty="0"/>
              <a:t>语法分析</a:t>
            </a:r>
          </a:p>
        </p:txBody>
      </p:sp>
      <p:sp>
        <p:nvSpPr>
          <p:cNvPr id="39938" name="Rectangle 3"/>
          <p:cNvSpPr>
            <a:spLocks noGrp="1"/>
          </p:cNvSpPr>
          <p:nvPr>
            <p:ph idx="1"/>
          </p:nvPr>
        </p:nvSpPr>
        <p:spPr>
          <a:xfrm>
            <a:off x="611188" y="1295400"/>
            <a:ext cx="8353425" cy="4941888"/>
          </a:xfrm>
        </p:spPr>
        <p:txBody>
          <a:bodyPr vert="horz" wrap="square" lIns="91440" tIns="45720" rIns="91440" bIns="45720" anchor="t" anchorCtr="0"/>
          <a:lstStyle/>
          <a:p>
            <a:pPr eaLnBrk="1" hangingPunct="1">
              <a:lnSpc>
                <a:spcPct val="90000"/>
              </a:lnSpc>
            </a:pPr>
            <a:r>
              <a:rPr lang="zh-CN" altLang="en-US" dirty="0"/>
              <a:t>又例：</a:t>
            </a:r>
          </a:p>
          <a:p>
            <a:pPr lvl="1" eaLnBrk="1" hangingPunct="1">
              <a:lnSpc>
                <a:spcPct val="90000"/>
              </a:lnSpc>
              <a:spcBef>
                <a:spcPct val="50000"/>
              </a:spcBef>
              <a:buNone/>
            </a:pPr>
            <a:r>
              <a:rPr lang="en-US" altLang="en-US" dirty="0"/>
              <a:t>position   :=    initial   +    rate    *   60    ;</a:t>
            </a:r>
            <a:endParaRPr lang="zh-CN" altLang="en-US" dirty="0"/>
          </a:p>
          <a:p>
            <a:pPr lvl="1" eaLnBrk="1" hangingPunct="1">
              <a:lnSpc>
                <a:spcPct val="90000"/>
              </a:lnSpc>
              <a:buNone/>
            </a:pPr>
            <a:r>
              <a:rPr lang="zh-CN" altLang="en-US" b="1" dirty="0">
                <a:ea typeface="楷体_GB2312" pitchFamily="49" charset="-122"/>
              </a:rPr>
              <a:t>（</a:t>
            </a:r>
            <a:r>
              <a:rPr lang="en-US" altLang="zh-CN" b="1" dirty="0">
                <a:ea typeface="楷体_GB2312" pitchFamily="49" charset="-122"/>
              </a:rPr>
              <a:t>Pascal</a:t>
            </a:r>
            <a:r>
              <a:rPr lang="zh-CN" altLang="en-US" b="1" dirty="0">
                <a:ea typeface="楷体_GB2312" pitchFamily="49" charset="-122"/>
              </a:rPr>
              <a:t>）规则</a:t>
            </a:r>
          </a:p>
          <a:p>
            <a:pPr lvl="1" eaLnBrk="1" hangingPunct="1">
              <a:lnSpc>
                <a:spcPct val="90000"/>
              </a:lnSpc>
              <a:buNone/>
            </a:pPr>
            <a:r>
              <a:rPr lang="zh-CN" altLang="zh-CN" dirty="0"/>
              <a:t> &lt;</a:t>
            </a:r>
            <a:r>
              <a:rPr lang="zh-CN" altLang="en-US" dirty="0"/>
              <a:t>赋值语句&gt;::=&lt;标识符&gt;“:=”&lt;表达式&gt;</a:t>
            </a:r>
          </a:p>
          <a:p>
            <a:pPr lvl="1" eaLnBrk="1" hangingPunct="1">
              <a:lnSpc>
                <a:spcPct val="90000"/>
              </a:lnSpc>
              <a:buNone/>
            </a:pPr>
            <a:r>
              <a:rPr lang="zh-CN" altLang="en-US" dirty="0"/>
              <a:t>      &lt;表达式&gt;::=&lt;表达式&gt;“+”&lt;表达式&gt;</a:t>
            </a:r>
          </a:p>
          <a:p>
            <a:pPr lvl="1" eaLnBrk="1" hangingPunct="1">
              <a:lnSpc>
                <a:spcPct val="90000"/>
              </a:lnSpc>
              <a:buNone/>
            </a:pPr>
            <a:r>
              <a:rPr lang="zh-CN" altLang="en-US" dirty="0"/>
              <a:t>      &lt;表达式&gt;::=&lt;表达式&gt;“*”&lt;表达式&gt;</a:t>
            </a:r>
          </a:p>
          <a:p>
            <a:pPr lvl="1" eaLnBrk="1" hangingPunct="1">
              <a:lnSpc>
                <a:spcPct val="90000"/>
              </a:lnSpc>
              <a:buNone/>
            </a:pPr>
            <a:r>
              <a:rPr lang="zh-CN" altLang="en-US" dirty="0"/>
              <a:t>      &lt;表达式&gt;::=“(”&lt;表达式&gt;“)”</a:t>
            </a:r>
          </a:p>
          <a:p>
            <a:pPr lvl="1" eaLnBrk="1" hangingPunct="1">
              <a:lnSpc>
                <a:spcPct val="90000"/>
              </a:lnSpc>
              <a:buNone/>
            </a:pPr>
            <a:r>
              <a:rPr lang="zh-CN" altLang="en-US" dirty="0"/>
              <a:t>      &lt;表达式&gt;::=&lt;标识符&gt;</a:t>
            </a:r>
          </a:p>
          <a:p>
            <a:pPr lvl="1" eaLnBrk="1" hangingPunct="1">
              <a:lnSpc>
                <a:spcPct val="90000"/>
              </a:lnSpc>
              <a:buNone/>
            </a:pPr>
            <a:r>
              <a:rPr lang="zh-CN" altLang="en-US" dirty="0"/>
              <a:t>      &lt;表达式&gt;::=&lt;整数&gt;</a:t>
            </a:r>
          </a:p>
          <a:p>
            <a:pPr lvl="1" eaLnBrk="1" hangingPunct="1">
              <a:lnSpc>
                <a:spcPct val="90000"/>
              </a:lnSpc>
              <a:buNone/>
            </a:pPr>
            <a:r>
              <a:rPr lang="zh-CN" altLang="en-US" dirty="0"/>
              <a:t>      &lt;表达式&gt;::=&lt;实数&gt;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066800" y="533400"/>
            <a:ext cx="7772400" cy="7010400"/>
          </a:xfrm>
        </p:spPr>
        <p:txBody>
          <a:bodyPr vert="horz" wrap="square" lIns="91440" tIns="45720" rIns="91440" bIns="45720" anchor="t" anchorCtr="0"/>
          <a:lstStyle/>
          <a:p>
            <a:pPr eaLnBrk="1" hangingPunct="1">
              <a:buNone/>
            </a:pPr>
            <a:r>
              <a:rPr lang="zh-CN" altLang="en-US" dirty="0"/>
              <a:t> </a:t>
            </a:r>
          </a:p>
        </p:txBody>
      </p:sp>
      <p:sp>
        <p:nvSpPr>
          <p:cNvPr id="40963" name="Rectangle 4"/>
          <p:cNvSpPr/>
          <p:nvPr/>
        </p:nvSpPr>
        <p:spPr>
          <a:xfrm>
            <a:off x="1828800" y="685800"/>
            <a:ext cx="2057400" cy="5334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赋值语句</a:t>
            </a:r>
          </a:p>
        </p:txBody>
      </p:sp>
      <p:sp>
        <p:nvSpPr>
          <p:cNvPr id="40964" name="Rectangle 5"/>
          <p:cNvSpPr/>
          <p:nvPr/>
        </p:nvSpPr>
        <p:spPr>
          <a:xfrm>
            <a:off x="1524000" y="1752600"/>
            <a:ext cx="12954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标识符</a:t>
            </a:r>
          </a:p>
        </p:txBody>
      </p:sp>
      <p:sp>
        <p:nvSpPr>
          <p:cNvPr id="40965" name="Rectangle 6"/>
          <p:cNvSpPr/>
          <p:nvPr/>
        </p:nvSpPr>
        <p:spPr>
          <a:xfrm>
            <a:off x="3657600" y="1752600"/>
            <a:ext cx="13716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表达式</a:t>
            </a:r>
          </a:p>
        </p:txBody>
      </p:sp>
      <p:sp>
        <p:nvSpPr>
          <p:cNvPr id="40966" name="Rectangle 7"/>
          <p:cNvSpPr/>
          <p:nvPr/>
        </p:nvSpPr>
        <p:spPr>
          <a:xfrm>
            <a:off x="3505200" y="2971800"/>
            <a:ext cx="12954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表达式</a:t>
            </a:r>
          </a:p>
        </p:txBody>
      </p:sp>
      <p:sp>
        <p:nvSpPr>
          <p:cNvPr id="40967" name="Rectangle 8"/>
          <p:cNvSpPr/>
          <p:nvPr/>
        </p:nvSpPr>
        <p:spPr>
          <a:xfrm>
            <a:off x="4953000" y="2971800"/>
            <a:ext cx="5334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a:t>
            </a:r>
          </a:p>
        </p:txBody>
      </p:sp>
      <p:sp>
        <p:nvSpPr>
          <p:cNvPr id="40968" name="Rectangle 9"/>
          <p:cNvSpPr/>
          <p:nvPr/>
        </p:nvSpPr>
        <p:spPr>
          <a:xfrm>
            <a:off x="5105400" y="4343400"/>
            <a:ext cx="11430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表达式</a:t>
            </a:r>
          </a:p>
        </p:txBody>
      </p:sp>
      <p:sp>
        <p:nvSpPr>
          <p:cNvPr id="40969" name="Rectangle 10"/>
          <p:cNvSpPr/>
          <p:nvPr/>
        </p:nvSpPr>
        <p:spPr>
          <a:xfrm>
            <a:off x="7315200" y="4343400"/>
            <a:ext cx="12192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表达式</a:t>
            </a:r>
          </a:p>
        </p:txBody>
      </p:sp>
      <p:sp>
        <p:nvSpPr>
          <p:cNvPr id="40970" name="Rectangle 11"/>
          <p:cNvSpPr/>
          <p:nvPr/>
        </p:nvSpPr>
        <p:spPr>
          <a:xfrm>
            <a:off x="5105400" y="5715000"/>
            <a:ext cx="12192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标识符</a:t>
            </a:r>
          </a:p>
        </p:txBody>
      </p:sp>
      <p:sp>
        <p:nvSpPr>
          <p:cNvPr id="40971" name="Rectangle 12"/>
          <p:cNvSpPr/>
          <p:nvPr/>
        </p:nvSpPr>
        <p:spPr>
          <a:xfrm>
            <a:off x="7543800" y="5715000"/>
            <a:ext cx="11430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整数</a:t>
            </a:r>
          </a:p>
        </p:txBody>
      </p:sp>
      <p:sp>
        <p:nvSpPr>
          <p:cNvPr id="40972" name="Rectangle 13"/>
          <p:cNvSpPr/>
          <p:nvPr/>
        </p:nvSpPr>
        <p:spPr>
          <a:xfrm>
            <a:off x="3581400" y="4267200"/>
            <a:ext cx="1219200" cy="5334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标识符</a:t>
            </a:r>
          </a:p>
        </p:txBody>
      </p:sp>
      <p:sp>
        <p:nvSpPr>
          <p:cNvPr id="40973" name="Rectangle 14"/>
          <p:cNvSpPr/>
          <p:nvPr/>
        </p:nvSpPr>
        <p:spPr>
          <a:xfrm>
            <a:off x="2971800" y="1752600"/>
            <a:ext cx="5334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a:t>
            </a:r>
          </a:p>
        </p:txBody>
      </p:sp>
      <p:sp>
        <p:nvSpPr>
          <p:cNvPr id="40974" name="Rectangle 15"/>
          <p:cNvSpPr/>
          <p:nvPr/>
        </p:nvSpPr>
        <p:spPr>
          <a:xfrm>
            <a:off x="5638800" y="2971800"/>
            <a:ext cx="13716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表达式</a:t>
            </a:r>
          </a:p>
        </p:txBody>
      </p:sp>
      <p:sp>
        <p:nvSpPr>
          <p:cNvPr id="40975" name="Rectangle 16"/>
          <p:cNvSpPr/>
          <p:nvPr/>
        </p:nvSpPr>
        <p:spPr>
          <a:xfrm>
            <a:off x="6553200" y="4343400"/>
            <a:ext cx="457200" cy="4572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a:t>
            </a:r>
          </a:p>
        </p:txBody>
      </p:sp>
      <p:sp>
        <p:nvSpPr>
          <p:cNvPr id="40976" name="Line 17"/>
          <p:cNvSpPr/>
          <p:nvPr/>
        </p:nvSpPr>
        <p:spPr>
          <a:xfrm>
            <a:off x="4114800" y="3429000"/>
            <a:ext cx="0" cy="8382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77" name="Line 18"/>
          <p:cNvSpPr/>
          <p:nvPr/>
        </p:nvSpPr>
        <p:spPr>
          <a:xfrm>
            <a:off x="5715000" y="4876800"/>
            <a:ext cx="0" cy="8382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78" name="Line 19"/>
          <p:cNvSpPr/>
          <p:nvPr/>
        </p:nvSpPr>
        <p:spPr>
          <a:xfrm>
            <a:off x="8153400" y="4876800"/>
            <a:ext cx="0" cy="8382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79" name="Line 20"/>
          <p:cNvSpPr/>
          <p:nvPr/>
        </p:nvSpPr>
        <p:spPr>
          <a:xfrm>
            <a:off x="3200400" y="1219200"/>
            <a:ext cx="0" cy="5334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80" name="Line 21"/>
          <p:cNvSpPr/>
          <p:nvPr/>
        </p:nvSpPr>
        <p:spPr>
          <a:xfrm flipH="1">
            <a:off x="3886200" y="2209800"/>
            <a:ext cx="228600" cy="6858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81" name="Line 22"/>
          <p:cNvSpPr/>
          <p:nvPr/>
        </p:nvSpPr>
        <p:spPr>
          <a:xfrm>
            <a:off x="4419600" y="2209800"/>
            <a:ext cx="685800" cy="6858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82" name="Line 23"/>
          <p:cNvSpPr/>
          <p:nvPr/>
        </p:nvSpPr>
        <p:spPr>
          <a:xfrm>
            <a:off x="4876800" y="2209800"/>
            <a:ext cx="1371600" cy="7620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83" name="Line 24"/>
          <p:cNvSpPr/>
          <p:nvPr/>
        </p:nvSpPr>
        <p:spPr>
          <a:xfrm flipH="1">
            <a:off x="5638800" y="3429000"/>
            <a:ext cx="685800" cy="9144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84" name="Line 25"/>
          <p:cNvSpPr/>
          <p:nvPr/>
        </p:nvSpPr>
        <p:spPr>
          <a:xfrm>
            <a:off x="6553200" y="3429000"/>
            <a:ext cx="152400" cy="9144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85" name="Line 26"/>
          <p:cNvSpPr/>
          <p:nvPr/>
        </p:nvSpPr>
        <p:spPr>
          <a:xfrm>
            <a:off x="6858000" y="3429000"/>
            <a:ext cx="990600" cy="9144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86" name="Line 27"/>
          <p:cNvSpPr/>
          <p:nvPr/>
        </p:nvSpPr>
        <p:spPr>
          <a:xfrm>
            <a:off x="2362200" y="1447800"/>
            <a:ext cx="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0987" name="Line 28"/>
          <p:cNvSpPr/>
          <p:nvPr/>
        </p:nvSpPr>
        <p:spPr>
          <a:xfrm>
            <a:off x="3581400" y="1143000"/>
            <a:ext cx="685800" cy="6858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0988" name="Line 29"/>
          <p:cNvSpPr/>
          <p:nvPr/>
        </p:nvSpPr>
        <p:spPr>
          <a:xfrm flipH="1">
            <a:off x="2209800" y="1219200"/>
            <a:ext cx="228600" cy="68580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vert="horz" wrap="square" lIns="91440" tIns="45720" rIns="91440" bIns="45720" anchor="ctr" anchorCtr="0"/>
          <a:lstStyle/>
          <a:p>
            <a:pPr eaLnBrk="1" hangingPunct="1"/>
            <a:r>
              <a:rPr lang="en-US" altLang="zh-CN" dirty="0"/>
              <a:t>id1:=id2+id3*N	</a:t>
            </a:r>
          </a:p>
        </p:txBody>
      </p:sp>
      <p:grpSp>
        <p:nvGrpSpPr>
          <p:cNvPr id="41986" name="Group 3"/>
          <p:cNvGrpSpPr/>
          <p:nvPr/>
        </p:nvGrpSpPr>
        <p:grpSpPr>
          <a:xfrm>
            <a:off x="1524000" y="2209800"/>
            <a:ext cx="6553200" cy="3733800"/>
            <a:chOff x="624" y="1248"/>
            <a:chExt cx="4128" cy="2352"/>
          </a:xfrm>
        </p:grpSpPr>
        <p:sp>
          <p:nvSpPr>
            <p:cNvPr id="41987" name="Text Box 4"/>
            <p:cNvSpPr txBox="1"/>
            <p:nvPr/>
          </p:nvSpPr>
          <p:spPr>
            <a:xfrm>
              <a:off x="1728" y="1248"/>
              <a:ext cx="384" cy="365"/>
            </a:xfrm>
            <a:prstGeom prst="rect">
              <a:avLst/>
            </a:prstGeom>
            <a:noFill/>
            <a:ln w="28575">
              <a:noFill/>
            </a:ln>
          </p:spPr>
          <p:txBody>
            <a:bodyPr anchor="t" anchorCtr="0">
              <a:spAutoFit/>
            </a:bodyPr>
            <a:lstStyle/>
            <a:p>
              <a:pPr>
                <a:spcBef>
                  <a:spcPct val="50000"/>
                </a:spcBef>
              </a:pPr>
              <a:r>
                <a:rPr lang="zh-CN" altLang="en-US" sz="3200" dirty="0">
                  <a:latin typeface="Times New Roman" panose="02020603050405020304" pitchFamily="18" charset="0"/>
                </a:rPr>
                <a:t>:=</a:t>
              </a:r>
              <a:endParaRPr lang="zh-CN" altLang="en-US" dirty="0">
                <a:latin typeface="Times New Roman" panose="02020603050405020304" pitchFamily="18" charset="0"/>
              </a:endParaRPr>
            </a:p>
          </p:txBody>
        </p:sp>
        <p:sp>
          <p:nvSpPr>
            <p:cNvPr id="41988" name="Text Box 5"/>
            <p:cNvSpPr txBox="1"/>
            <p:nvPr/>
          </p:nvSpPr>
          <p:spPr>
            <a:xfrm>
              <a:off x="2496" y="1824"/>
              <a:ext cx="384" cy="288"/>
            </a:xfrm>
            <a:prstGeom prst="rect">
              <a:avLst/>
            </a:prstGeom>
            <a:noFill/>
            <a:ln w="28575">
              <a:noFill/>
            </a:ln>
          </p:spPr>
          <p:txBody>
            <a:bodyPr anchor="t" anchorCtr="0">
              <a:spAutoFit/>
            </a:bodyPr>
            <a:lstStyle/>
            <a:p>
              <a:pPr>
                <a:spcBef>
                  <a:spcPct val="50000"/>
                </a:spcBef>
              </a:pPr>
              <a:r>
                <a:rPr lang="zh-CN" altLang="en-US" dirty="0">
                  <a:latin typeface="Times New Roman" panose="02020603050405020304" pitchFamily="18" charset="0"/>
                </a:rPr>
                <a:t>+</a:t>
              </a:r>
            </a:p>
          </p:txBody>
        </p:sp>
        <p:sp>
          <p:nvSpPr>
            <p:cNvPr id="41989" name="Text Box 6"/>
            <p:cNvSpPr txBox="1"/>
            <p:nvPr/>
          </p:nvSpPr>
          <p:spPr>
            <a:xfrm>
              <a:off x="4368" y="2928"/>
              <a:ext cx="384" cy="672"/>
            </a:xfrm>
            <a:prstGeom prst="rect">
              <a:avLst/>
            </a:prstGeom>
            <a:noFill/>
            <a:ln w="28575">
              <a:noFill/>
            </a:ln>
          </p:spPr>
          <p:txBody>
            <a:bodyPr anchor="t" anchorCtr="0">
              <a:spAutoFit/>
            </a:bodyPr>
            <a:lstStyle/>
            <a:p>
              <a:pPr>
                <a:spcBef>
                  <a:spcPct val="50000"/>
                </a:spcBef>
              </a:pPr>
              <a:r>
                <a:rPr lang="en-US" altLang="zh-CN" sz="3200" dirty="0">
                  <a:latin typeface="Times New Roman" panose="02020603050405020304" pitchFamily="18" charset="0"/>
                </a:rPr>
                <a:t>N 60</a:t>
              </a:r>
              <a:endParaRPr lang="en-US" altLang="zh-CN" dirty="0">
                <a:latin typeface="Times New Roman" panose="02020603050405020304" pitchFamily="18" charset="0"/>
              </a:endParaRPr>
            </a:p>
          </p:txBody>
        </p:sp>
        <p:sp>
          <p:nvSpPr>
            <p:cNvPr id="41990" name="Text Box 7"/>
            <p:cNvSpPr txBox="1"/>
            <p:nvPr/>
          </p:nvSpPr>
          <p:spPr>
            <a:xfrm>
              <a:off x="3360" y="2400"/>
              <a:ext cx="384" cy="365"/>
            </a:xfrm>
            <a:prstGeom prst="rect">
              <a:avLst/>
            </a:prstGeom>
            <a:noFill/>
            <a:ln w="28575">
              <a:noFill/>
            </a:ln>
          </p:spPr>
          <p:txBody>
            <a:bodyPr anchor="t" anchorCtr="0">
              <a:spAutoFit/>
            </a:bodyPr>
            <a:lstStyle/>
            <a:p>
              <a:pPr>
                <a:spcBef>
                  <a:spcPct val="50000"/>
                </a:spcBef>
              </a:pPr>
              <a:r>
                <a:rPr lang="zh-CN" altLang="en-US" sz="3200" dirty="0">
                  <a:latin typeface="Times New Roman" panose="02020603050405020304" pitchFamily="18" charset="0"/>
                </a:rPr>
                <a:t>*</a:t>
              </a:r>
              <a:endParaRPr lang="zh-CN" altLang="en-US" dirty="0">
                <a:latin typeface="Times New Roman" panose="02020603050405020304" pitchFamily="18" charset="0"/>
              </a:endParaRPr>
            </a:p>
          </p:txBody>
        </p:sp>
        <p:sp>
          <p:nvSpPr>
            <p:cNvPr id="41991" name="Text Box 8"/>
            <p:cNvSpPr txBox="1"/>
            <p:nvPr/>
          </p:nvSpPr>
          <p:spPr>
            <a:xfrm>
              <a:off x="624" y="1824"/>
              <a:ext cx="960" cy="672"/>
            </a:xfrm>
            <a:prstGeom prst="rect">
              <a:avLst/>
            </a:prstGeom>
            <a:noFill/>
            <a:ln w="28575">
              <a:noFill/>
            </a:ln>
          </p:spPr>
          <p:txBody>
            <a:bodyPr anchor="t" anchorCtr="0">
              <a:spAutoFit/>
            </a:bodyPr>
            <a:lstStyle/>
            <a:p>
              <a:pPr>
                <a:spcBef>
                  <a:spcPct val="50000"/>
                </a:spcBef>
              </a:pPr>
              <a:r>
                <a:rPr lang="en-US" altLang="zh-CN" sz="3200" dirty="0">
                  <a:latin typeface="Times New Roman" panose="02020603050405020304" pitchFamily="18" charset="0"/>
                </a:rPr>
                <a:t>id1 Position</a:t>
              </a:r>
              <a:endParaRPr lang="en-US" altLang="zh-CN" dirty="0">
                <a:latin typeface="Times New Roman" panose="02020603050405020304" pitchFamily="18" charset="0"/>
              </a:endParaRPr>
            </a:p>
          </p:txBody>
        </p:sp>
        <p:sp>
          <p:nvSpPr>
            <p:cNvPr id="41992" name="Text Box 9"/>
            <p:cNvSpPr txBox="1"/>
            <p:nvPr/>
          </p:nvSpPr>
          <p:spPr>
            <a:xfrm>
              <a:off x="1440" y="2352"/>
              <a:ext cx="720" cy="672"/>
            </a:xfrm>
            <a:prstGeom prst="rect">
              <a:avLst/>
            </a:prstGeom>
            <a:noFill/>
            <a:ln w="28575">
              <a:noFill/>
            </a:ln>
          </p:spPr>
          <p:txBody>
            <a:bodyPr anchor="t" anchorCtr="0">
              <a:spAutoFit/>
            </a:bodyPr>
            <a:lstStyle/>
            <a:p>
              <a:pPr>
                <a:spcBef>
                  <a:spcPct val="50000"/>
                </a:spcBef>
              </a:pPr>
              <a:r>
                <a:rPr lang="en-US" altLang="zh-CN" sz="3200" dirty="0">
                  <a:latin typeface="Times New Roman" panose="02020603050405020304" pitchFamily="18" charset="0"/>
                </a:rPr>
                <a:t>id2 initial</a:t>
              </a:r>
              <a:endParaRPr lang="en-US" altLang="zh-CN" dirty="0">
                <a:latin typeface="Times New Roman" panose="02020603050405020304" pitchFamily="18" charset="0"/>
              </a:endParaRPr>
            </a:p>
          </p:txBody>
        </p:sp>
        <p:sp>
          <p:nvSpPr>
            <p:cNvPr id="41993" name="Text Box 10"/>
            <p:cNvSpPr txBox="1"/>
            <p:nvPr/>
          </p:nvSpPr>
          <p:spPr>
            <a:xfrm>
              <a:off x="2448" y="2928"/>
              <a:ext cx="528" cy="672"/>
            </a:xfrm>
            <a:prstGeom prst="rect">
              <a:avLst/>
            </a:prstGeom>
            <a:noFill/>
            <a:ln w="28575">
              <a:noFill/>
            </a:ln>
          </p:spPr>
          <p:txBody>
            <a:bodyPr anchor="t" anchorCtr="0">
              <a:spAutoFit/>
            </a:bodyPr>
            <a:lstStyle/>
            <a:p>
              <a:pPr>
                <a:spcBef>
                  <a:spcPct val="50000"/>
                </a:spcBef>
              </a:pPr>
              <a:r>
                <a:rPr lang="en-US" altLang="zh-CN" sz="3200" dirty="0">
                  <a:latin typeface="Times New Roman" panose="02020603050405020304" pitchFamily="18" charset="0"/>
                </a:rPr>
                <a:t>id3 rate</a:t>
              </a:r>
              <a:endParaRPr lang="en-US" altLang="zh-CN" dirty="0">
                <a:latin typeface="Times New Roman" panose="02020603050405020304" pitchFamily="18" charset="0"/>
              </a:endParaRPr>
            </a:p>
          </p:txBody>
        </p:sp>
        <p:sp>
          <p:nvSpPr>
            <p:cNvPr id="41994" name="Line 11"/>
            <p:cNvSpPr/>
            <p:nvPr/>
          </p:nvSpPr>
          <p:spPr>
            <a:xfrm flipV="1">
              <a:off x="1200" y="1536"/>
              <a:ext cx="576" cy="336"/>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1995" name="Line 12"/>
            <p:cNvSpPr/>
            <p:nvPr/>
          </p:nvSpPr>
          <p:spPr>
            <a:xfrm>
              <a:off x="2016" y="1536"/>
              <a:ext cx="480" cy="336"/>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1996" name="Line 13"/>
            <p:cNvSpPr/>
            <p:nvPr/>
          </p:nvSpPr>
          <p:spPr>
            <a:xfrm flipH="1">
              <a:off x="1872" y="2016"/>
              <a:ext cx="624" cy="384"/>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1997" name="Line 14"/>
            <p:cNvSpPr/>
            <p:nvPr/>
          </p:nvSpPr>
          <p:spPr>
            <a:xfrm>
              <a:off x="2736" y="2016"/>
              <a:ext cx="624" cy="43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1998" name="Line 15"/>
            <p:cNvSpPr/>
            <p:nvPr/>
          </p:nvSpPr>
          <p:spPr>
            <a:xfrm>
              <a:off x="3600" y="2592"/>
              <a:ext cx="816" cy="43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1999" name="Line 16"/>
            <p:cNvSpPr/>
            <p:nvPr/>
          </p:nvSpPr>
          <p:spPr>
            <a:xfrm flipH="1">
              <a:off x="2784" y="2592"/>
              <a:ext cx="576" cy="43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idx="1"/>
          </p:nvPr>
        </p:nvSpPr>
        <p:spPr>
          <a:xfrm>
            <a:off x="0" y="333375"/>
            <a:ext cx="8991600" cy="2486025"/>
          </a:xfrm>
        </p:spPr>
        <p:txBody>
          <a:bodyPr vert="horz" wrap="square" lIns="91440" tIns="45720" rIns="91440" bIns="45720" anchor="t" anchorCtr="0"/>
          <a:lstStyle/>
          <a:p>
            <a:pPr marL="0" indent="0">
              <a:spcBef>
                <a:spcPct val="0"/>
              </a:spcBef>
              <a:buNone/>
            </a:pPr>
            <a:r>
              <a:rPr lang="zh-CN" altLang="en-US" sz="2800" b="1" dirty="0">
                <a:latin typeface="宋体" panose="02010600030101010101" pitchFamily="2" charset="-122"/>
              </a:rPr>
              <a:t>语法分析的任务：在词法分析的基础上，根据语言的语法规则，把单词符号分解成各类语法单位（语法范畴），如</a:t>
            </a:r>
            <a:r>
              <a:rPr lang="zh-CN" altLang="en-US" sz="2800" b="1" dirty="0"/>
              <a:t>“</a:t>
            </a:r>
            <a:r>
              <a:rPr lang="zh-CN" altLang="en-US" sz="2800" b="1" dirty="0">
                <a:latin typeface="宋体" panose="02010600030101010101" pitchFamily="2" charset="-122"/>
              </a:rPr>
              <a:t>短语</a:t>
            </a:r>
            <a:r>
              <a:rPr lang="zh-CN" altLang="en-US" sz="2800" b="1" dirty="0"/>
              <a:t>”</a:t>
            </a:r>
            <a:r>
              <a:rPr lang="zh-CN" altLang="en-US" sz="2800" b="1" dirty="0">
                <a:latin typeface="宋体" panose="02010600030101010101" pitchFamily="2" charset="-122"/>
              </a:rPr>
              <a:t>、</a:t>
            </a:r>
            <a:r>
              <a:rPr lang="zh-CN" altLang="en-US" sz="2800" b="1" dirty="0"/>
              <a:t>“</a:t>
            </a:r>
            <a:r>
              <a:rPr lang="zh-CN" altLang="en-US" sz="2800" b="1" dirty="0">
                <a:latin typeface="宋体" panose="02010600030101010101" pitchFamily="2" charset="-122"/>
              </a:rPr>
              <a:t>句子</a:t>
            </a:r>
            <a:r>
              <a:rPr lang="zh-CN" altLang="en-US" sz="2800" b="1" dirty="0"/>
              <a:t>”</a:t>
            </a:r>
            <a:r>
              <a:rPr lang="zh-CN" altLang="en-US" sz="2800" b="1" dirty="0">
                <a:latin typeface="宋体" panose="02010600030101010101" pitchFamily="2" charset="-122"/>
              </a:rPr>
              <a:t>、 </a:t>
            </a:r>
            <a:r>
              <a:rPr lang="zh-CN" altLang="en-US" sz="2800" b="1" dirty="0"/>
              <a:t>“</a:t>
            </a:r>
            <a:r>
              <a:rPr lang="zh-CN" altLang="en-US" sz="2800" b="1" dirty="0">
                <a:latin typeface="宋体" panose="02010600030101010101" pitchFamily="2" charset="-122"/>
              </a:rPr>
              <a:t>子句</a:t>
            </a:r>
            <a:r>
              <a:rPr lang="zh-CN" altLang="en-US" sz="2800" b="1" dirty="0"/>
              <a:t>”</a:t>
            </a:r>
            <a:r>
              <a:rPr lang="zh-CN" altLang="en-US" sz="2800" b="1" dirty="0">
                <a:latin typeface="宋体" panose="02010600030101010101" pitchFamily="2" charset="-122"/>
              </a:rPr>
              <a:t>、</a:t>
            </a:r>
            <a:r>
              <a:rPr lang="zh-CN" altLang="en-US" sz="2800" b="1" dirty="0"/>
              <a:t>“</a:t>
            </a:r>
            <a:r>
              <a:rPr lang="zh-CN" altLang="en-US" sz="2800" b="1" dirty="0">
                <a:latin typeface="宋体" panose="02010600030101010101" pitchFamily="2" charset="-122"/>
              </a:rPr>
              <a:t>程序段</a:t>
            </a:r>
            <a:r>
              <a:rPr lang="zh-CN" altLang="en-US" sz="2800" b="1" dirty="0"/>
              <a:t>”</a:t>
            </a:r>
            <a:r>
              <a:rPr lang="zh-CN" altLang="en-US" sz="2800" b="1" dirty="0">
                <a:latin typeface="宋体" panose="02010600030101010101" pitchFamily="2" charset="-122"/>
              </a:rPr>
              <a:t>、</a:t>
            </a:r>
            <a:r>
              <a:rPr lang="zh-CN" altLang="en-US" sz="2800" b="1" dirty="0"/>
              <a:t>“</a:t>
            </a:r>
            <a:r>
              <a:rPr lang="zh-CN" altLang="en-US" sz="2800" b="1" dirty="0">
                <a:latin typeface="宋体" panose="02010600030101010101" pitchFamily="2" charset="-122"/>
              </a:rPr>
              <a:t>程序</a:t>
            </a:r>
            <a:r>
              <a:rPr lang="zh-CN" altLang="en-US" sz="2800" b="1" dirty="0"/>
              <a:t>”</a:t>
            </a:r>
            <a:r>
              <a:rPr lang="zh-CN" altLang="en-US" sz="2800" b="1" dirty="0">
                <a:latin typeface="宋体" panose="02010600030101010101" pitchFamily="2" charset="-122"/>
              </a:rPr>
              <a:t>等。语法规则通常用上下文无关文法描述。</a:t>
            </a:r>
          </a:p>
          <a:p>
            <a:pPr marL="0" indent="0" eaLnBrk="1" hangingPunct="1">
              <a:buNone/>
            </a:pPr>
            <a:r>
              <a:rPr lang="zh-CN" altLang="en-US" sz="2800" b="1" dirty="0">
                <a:latin typeface="宋体" panose="02010600030101010101" pitchFamily="2" charset="-122"/>
              </a:rPr>
              <a:t>    前面的赋值语句常被分析成类似下面的语法树：</a:t>
            </a:r>
          </a:p>
        </p:txBody>
      </p:sp>
      <p:sp>
        <p:nvSpPr>
          <p:cNvPr id="43010" name="Text Box 4"/>
          <p:cNvSpPr txBox="1"/>
          <p:nvPr/>
        </p:nvSpPr>
        <p:spPr>
          <a:xfrm>
            <a:off x="1600200" y="2895600"/>
            <a:ext cx="1181100"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赋值语句</a:t>
            </a:r>
            <a:r>
              <a:rPr lang="en-US" altLang="zh-CN" sz="1800" b="1" dirty="0">
                <a:solidFill>
                  <a:srgbClr val="3366FF"/>
                </a:solidFill>
                <a:latin typeface="Times New Roman" panose="02020603050405020304" pitchFamily="18" charset="0"/>
              </a:rPr>
              <a:t>&gt;</a:t>
            </a:r>
          </a:p>
        </p:txBody>
      </p:sp>
      <p:sp>
        <p:nvSpPr>
          <p:cNvPr id="43011" name="Text Box 5"/>
          <p:cNvSpPr txBox="1"/>
          <p:nvPr/>
        </p:nvSpPr>
        <p:spPr>
          <a:xfrm>
            <a:off x="609600" y="3505200"/>
            <a:ext cx="720725"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变量</a:t>
            </a:r>
            <a:r>
              <a:rPr lang="en-US" altLang="zh-CN" sz="1800" b="1" dirty="0">
                <a:solidFill>
                  <a:srgbClr val="3366FF"/>
                </a:solidFill>
                <a:latin typeface="Times New Roman" panose="02020603050405020304" pitchFamily="18" charset="0"/>
              </a:rPr>
              <a:t>&gt;</a:t>
            </a:r>
          </a:p>
        </p:txBody>
      </p:sp>
      <p:sp>
        <p:nvSpPr>
          <p:cNvPr id="43012" name="Text Box 6"/>
          <p:cNvSpPr txBox="1"/>
          <p:nvPr/>
        </p:nvSpPr>
        <p:spPr>
          <a:xfrm>
            <a:off x="2133600" y="3505200"/>
            <a:ext cx="206375"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a:t>
            </a:r>
          </a:p>
        </p:txBody>
      </p:sp>
      <p:sp>
        <p:nvSpPr>
          <p:cNvPr id="43013" name="Text Box 7"/>
          <p:cNvSpPr txBox="1"/>
          <p:nvPr/>
        </p:nvSpPr>
        <p:spPr>
          <a:xfrm>
            <a:off x="3200400" y="3505200"/>
            <a:ext cx="950913"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表达式</a:t>
            </a:r>
            <a:r>
              <a:rPr lang="en-US" altLang="zh-CN" sz="1800" b="1" dirty="0">
                <a:solidFill>
                  <a:srgbClr val="3366FF"/>
                </a:solidFill>
                <a:latin typeface="Times New Roman" panose="02020603050405020304" pitchFamily="18" charset="0"/>
              </a:rPr>
              <a:t>&gt;</a:t>
            </a:r>
          </a:p>
        </p:txBody>
      </p:sp>
      <p:sp>
        <p:nvSpPr>
          <p:cNvPr id="43014" name="Text Box 8"/>
          <p:cNvSpPr txBox="1"/>
          <p:nvPr/>
        </p:nvSpPr>
        <p:spPr>
          <a:xfrm>
            <a:off x="304800" y="4114800"/>
            <a:ext cx="863600"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id1(sum)</a:t>
            </a:r>
          </a:p>
        </p:txBody>
      </p:sp>
      <p:sp>
        <p:nvSpPr>
          <p:cNvPr id="43015" name="Text Box 9"/>
          <p:cNvSpPr txBox="1"/>
          <p:nvPr/>
        </p:nvSpPr>
        <p:spPr>
          <a:xfrm>
            <a:off x="2057400" y="4114800"/>
            <a:ext cx="950913"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表达式</a:t>
            </a:r>
            <a:r>
              <a:rPr lang="en-US" altLang="zh-CN" sz="1800" b="1" dirty="0">
                <a:solidFill>
                  <a:srgbClr val="3366FF"/>
                </a:solidFill>
                <a:latin typeface="Times New Roman" panose="02020603050405020304" pitchFamily="18" charset="0"/>
              </a:rPr>
              <a:t>&gt;</a:t>
            </a:r>
          </a:p>
        </p:txBody>
      </p:sp>
      <p:sp>
        <p:nvSpPr>
          <p:cNvPr id="43016" name="Text Box 10"/>
          <p:cNvSpPr txBox="1"/>
          <p:nvPr/>
        </p:nvSpPr>
        <p:spPr>
          <a:xfrm>
            <a:off x="4343400" y="4114800"/>
            <a:ext cx="950913"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表达式</a:t>
            </a:r>
            <a:r>
              <a:rPr lang="en-US" altLang="zh-CN" sz="1800" b="1" dirty="0">
                <a:solidFill>
                  <a:srgbClr val="3366FF"/>
                </a:solidFill>
                <a:latin typeface="Times New Roman" panose="02020603050405020304" pitchFamily="18" charset="0"/>
              </a:rPr>
              <a:t>&gt;</a:t>
            </a:r>
          </a:p>
        </p:txBody>
      </p:sp>
      <p:sp>
        <p:nvSpPr>
          <p:cNvPr id="43017" name="Text Box 11"/>
          <p:cNvSpPr txBox="1"/>
          <p:nvPr/>
        </p:nvSpPr>
        <p:spPr>
          <a:xfrm>
            <a:off x="3505200" y="4114800"/>
            <a:ext cx="230188" cy="274638"/>
          </a:xfrm>
          <a:prstGeom prst="rect">
            <a:avLst/>
          </a:prstGeom>
          <a:noFill/>
          <a:ln w="9525">
            <a:noFill/>
          </a:ln>
        </p:spPr>
        <p:txBody>
          <a:bodyPr wrap="none" lIns="0" tIns="0" rIns="0" bIns="0" anchor="t" anchorCtr="0">
            <a:spAutoFit/>
          </a:bodyPr>
          <a:lstStyle/>
          <a:p>
            <a:pPr eaLnBrk="0" hangingPunct="0"/>
            <a:r>
              <a:rPr lang="zh-CN" altLang="en-US" sz="1800" b="1" dirty="0">
                <a:solidFill>
                  <a:srgbClr val="3366FF"/>
                </a:solidFill>
                <a:latin typeface="Times New Roman" panose="02020603050405020304" pitchFamily="18" charset="0"/>
              </a:rPr>
              <a:t>＋</a:t>
            </a:r>
          </a:p>
        </p:txBody>
      </p:sp>
      <p:sp>
        <p:nvSpPr>
          <p:cNvPr id="43018" name="Text Box 12"/>
          <p:cNvSpPr txBox="1"/>
          <p:nvPr/>
        </p:nvSpPr>
        <p:spPr>
          <a:xfrm>
            <a:off x="1066800" y="4724400"/>
            <a:ext cx="950913"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表达式</a:t>
            </a:r>
            <a:r>
              <a:rPr lang="en-US" altLang="zh-CN" sz="1800" b="1" dirty="0">
                <a:solidFill>
                  <a:srgbClr val="3366FF"/>
                </a:solidFill>
                <a:latin typeface="Times New Roman" panose="02020603050405020304" pitchFamily="18" charset="0"/>
              </a:rPr>
              <a:t>&gt;</a:t>
            </a:r>
          </a:p>
        </p:txBody>
      </p:sp>
      <p:sp>
        <p:nvSpPr>
          <p:cNvPr id="43019" name="Text Box 13"/>
          <p:cNvSpPr txBox="1"/>
          <p:nvPr/>
        </p:nvSpPr>
        <p:spPr>
          <a:xfrm>
            <a:off x="2971800" y="4724400"/>
            <a:ext cx="950913"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表达式</a:t>
            </a:r>
            <a:r>
              <a:rPr lang="en-US" altLang="zh-CN" sz="1800" b="1" dirty="0">
                <a:solidFill>
                  <a:srgbClr val="3366FF"/>
                </a:solidFill>
                <a:latin typeface="Times New Roman" panose="02020603050405020304" pitchFamily="18" charset="0"/>
              </a:rPr>
              <a:t>&gt;</a:t>
            </a:r>
          </a:p>
        </p:txBody>
      </p:sp>
      <p:sp>
        <p:nvSpPr>
          <p:cNvPr id="43020" name="Text Box 14"/>
          <p:cNvSpPr txBox="1"/>
          <p:nvPr/>
        </p:nvSpPr>
        <p:spPr>
          <a:xfrm>
            <a:off x="2362200" y="4724400"/>
            <a:ext cx="115416" cy="276999"/>
          </a:xfrm>
          <a:prstGeom prst="rect">
            <a:avLst/>
          </a:prstGeom>
          <a:noFill/>
          <a:ln w="9525">
            <a:noFill/>
          </a:ln>
        </p:spPr>
        <p:txBody>
          <a:bodyPr wrap="none" lIns="0" tIns="0" rIns="0" bIns="0" anchor="t" anchorCtr="0">
            <a:spAutoFit/>
          </a:bodyPr>
          <a:lstStyle/>
          <a:p>
            <a:pPr eaLnBrk="0" hangingPunct="0"/>
            <a:r>
              <a:rPr lang="zh-CN" altLang="en-US" sz="1800" b="1" dirty="0">
                <a:solidFill>
                  <a:srgbClr val="3366FF"/>
                </a:solidFill>
                <a:latin typeface="Times New Roman" panose="02020603050405020304" pitchFamily="18" charset="0"/>
              </a:rPr>
              <a:t>*</a:t>
            </a:r>
          </a:p>
        </p:txBody>
      </p:sp>
      <p:sp>
        <p:nvSpPr>
          <p:cNvPr id="43021" name="Text Box 15"/>
          <p:cNvSpPr txBox="1"/>
          <p:nvPr/>
        </p:nvSpPr>
        <p:spPr>
          <a:xfrm>
            <a:off x="1143000" y="5334000"/>
            <a:ext cx="720725"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常数</a:t>
            </a:r>
            <a:r>
              <a:rPr lang="en-US" altLang="zh-CN" sz="1800" b="1" dirty="0">
                <a:solidFill>
                  <a:srgbClr val="3366FF"/>
                </a:solidFill>
                <a:latin typeface="Times New Roman" panose="02020603050405020304" pitchFamily="18" charset="0"/>
              </a:rPr>
              <a:t>&gt;</a:t>
            </a:r>
          </a:p>
        </p:txBody>
      </p:sp>
      <p:sp>
        <p:nvSpPr>
          <p:cNvPr id="43022" name="Text Box 16"/>
          <p:cNvSpPr txBox="1"/>
          <p:nvPr/>
        </p:nvSpPr>
        <p:spPr>
          <a:xfrm>
            <a:off x="1600200" y="6096000"/>
            <a:ext cx="114300"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5</a:t>
            </a:r>
          </a:p>
        </p:txBody>
      </p:sp>
      <p:sp>
        <p:nvSpPr>
          <p:cNvPr id="43023" name="Text Box 17"/>
          <p:cNvSpPr txBox="1"/>
          <p:nvPr/>
        </p:nvSpPr>
        <p:spPr>
          <a:xfrm>
            <a:off x="2971800" y="5334000"/>
            <a:ext cx="950913"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标识符</a:t>
            </a:r>
            <a:r>
              <a:rPr lang="en-US" altLang="zh-CN" sz="1800" b="1" dirty="0">
                <a:solidFill>
                  <a:srgbClr val="3366FF"/>
                </a:solidFill>
                <a:latin typeface="Times New Roman" panose="02020603050405020304" pitchFamily="18" charset="0"/>
              </a:rPr>
              <a:t>&gt;</a:t>
            </a:r>
          </a:p>
        </p:txBody>
      </p:sp>
      <p:sp>
        <p:nvSpPr>
          <p:cNvPr id="43024" name="Text Box 18"/>
          <p:cNvSpPr txBox="1"/>
          <p:nvPr/>
        </p:nvSpPr>
        <p:spPr>
          <a:xfrm>
            <a:off x="2971800" y="5943600"/>
            <a:ext cx="1003300"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id2(count)</a:t>
            </a:r>
          </a:p>
        </p:txBody>
      </p:sp>
      <p:sp>
        <p:nvSpPr>
          <p:cNvPr id="43025" name="Text Box 19"/>
          <p:cNvSpPr txBox="1"/>
          <p:nvPr/>
        </p:nvSpPr>
        <p:spPr>
          <a:xfrm>
            <a:off x="4419600" y="4724400"/>
            <a:ext cx="950913"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&lt;</a:t>
            </a:r>
            <a:r>
              <a:rPr lang="zh-CN" altLang="en-US" sz="1800" b="1" dirty="0">
                <a:solidFill>
                  <a:srgbClr val="3366FF"/>
                </a:solidFill>
                <a:latin typeface="Times New Roman" panose="02020603050405020304" pitchFamily="18" charset="0"/>
              </a:rPr>
              <a:t>标识符</a:t>
            </a:r>
            <a:r>
              <a:rPr lang="en-US" altLang="zh-CN" sz="1800" b="1" dirty="0">
                <a:solidFill>
                  <a:srgbClr val="3366FF"/>
                </a:solidFill>
                <a:latin typeface="Times New Roman" panose="02020603050405020304" pitchFamily="18" charset="0"/>
              </a:rPr>
              <a:t>&gt;</a:t>
            </a:r>
          </a:p>
        </p:txBody>
      </p:sp>
      <p:sp>
        <p:nvSpPr>
          <p:cNvPr id="43026" name="Text Box 20"/>
          <p:cNvSpPr txBox="1"/>
          <p:nvPr/>
        </p:nvSpPr>
        <p:spPr>
          <a:xfrm>
            <a:off x="4495800" y="5334000"/>
            <a:ext cx="863600"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id1(sum)</a:t>
            </a:r>
          </a:p>
        </p:txBody>
      </p:sp>
      <p:sp>
        <p:nvSpPr>
          <p:cNvPr id="43027" name="Line 21"/>
          <p:cNvSpPr/>
          <p:nvPr/>
        </p:nvSpPr>
        <p:spPr>
          <a:xfrm flipH="1">
            <a:off x="1295400" y="3200400"/>
            <a:ext cx="91440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28" name="Line 22"/>
          <p:cNvSpPr/>
          <p:nvPr/>
        </p:nvSpPr>
        <p:spPr>
          <a:xfrm>
            <a:off x="2209800" y="3200400"/>
            <a:ext cx="114300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29" name="Line 23"/>
          <p:cNvSpPr/>
          <p:nvPr/>
        </p:nvSpPr>
        <p:spPr>
          <a:xfrm>
            <a:off x="2209800" y="3200400"/>
            <a:ext cx="0" cy="381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0" name="Line 24"/>
          <p:cNvSpPr/>
          <p:nvPr/>
        </p:nvSpPr>
        <p:spPr>
          <a:xfrm>
            <a:off x="914400" y="3810000"/>
            <a:ext cx="0" cy="381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1" name="Line 25"/>
          <p:cNvSpPr/>
          <p:nvPr/>
        </p:nvSpPr>
        <p:spPr>
          <a:xfrm flipH="1">
            <a:off x="2667000" y="3810000"/>
            <a:ext cx="91440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2" name="Line 26"/>
          <p:cNvSpPr/>
          <p:nvPr/>
        </p:nvSpPr>
        <p:spPr>
          <a:xfrm>
            <a:off x="3581400" y="3810000"/>
            <a:ext cx="114300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3" name="Line 27"/>
          <p:cNvSpPr/>
          <p:nvPr/>
        </p:nvSpPr>
        <p:spPr>
          <a:xfrm>
            <a:off x="3581400" y="3810000"/>
            <a:ext cx="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4" name="Line 28"/>
          <p:cNvSpPr/>
          <p:nvPr/>
        </p:nvSpPr>
        <p:spPr>
          <a:xfrm flipH="1">
            <a:off x="1905000" y="4419600"/>
            <a:ext cx="60960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5" name="Line 29"/>
          <p:cNvSpPr/>
          <p:nvPr/>
        </p:nvSpPr>
        <p:spPr>
          <a:xfrm>
            <a:off x="2514600" y="4419600"/>
            <a:ext cx="68580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6" name="Line 30"/>
          <p:cNvSpPr/>
          <p:nvPr/>
        </p:nvSpPr>
        <p:spPr>
          <a:xfrm>
            <a:off x="2514600" y="4419600"/>
            <a:ext cx="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7" name="Line 31"/>
          <p:cNvSpPr/>
          <p:nvPr/>
        </p:nvSpPr>
        <p:spPr>
          <a:xfrm>
            <a:off x="1600200" y="5029200"/>
            <a:ext cx="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8" name="Line 32"/>
          <p:cNvSpPr/>
          <p:nvPr/>
        </p:nvSpPr>
        <p:spPr>
          <a:xfrm>
            <a:off x="1600200" y="5638800"/>
            <a:ext cx="0" cy="381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39" name="Line 33"/>
          <p:cNvSpPr/>
          <p:nvPr/>
        </p:nvSpPr>
        <p:spPr>
          <a:xfrm>
            <a:off x="3429000" y="5029200"/>
            <a:ext cx="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40" name="Line 34"/>
          <p:cNvSpPr/>
          <p:nvPr/>
        </p:nvSpPr>
        <p:spPr>
          <a:xfrm>
            <a:off x="3429000" y="5638800"/>
            <a:ext cx="0" cy="381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41" name="Line 35"/>
          <p:cNvSpPr/>
          <p:nvPr/>
        </p:nvSpPr>
        <p:spPr>
          <a:xfrm>
            <a:off x="4876800" y="4419600"/>
            <a:ext cx="0" cy="381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42" name="Line 36"/>
          <p:cNvSpPr/>
          <p:nvPr/>
        </p:nvSpPr>
        <p:spPr>
          <a:xfrm>
            <a:off x="4876800" y="5029200"/>
            <a:ext cx="0" cy="381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43" name="Text Box 37"/>
          <p:cNvSpPr txBox="1"/>
          <p:nvPr/>
        </p:nvSpPr>
        <p:spPr>
          <a:xfrm>
            <a:off x="7162800" y="3810000"/>
            <a:ext cx="206375"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a:t>
            </a:r>
          </a:p>
        </p:txBody>
      </p:sp>
      <p:sp>
        <p:nvSpPr>
          <p:cNvPr id="43044" name="Text Box 38"/>
          <p:cNvSpPr txBox="1"/>
          <p:nvPr/>
        </p:nvSpPr>
        <p:spPr>
          <a:xfrm>
            <a:off x="6705600" y="4343400"/>
            <a:ext cx="304800"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id1</a:t>
            </a:r>
          </a:p>
        </p:txBody>
      </p:sp>
      <p:sp>
        <p:nvSpPr>
          <p:cNvPr id="43045" name="Text Box 39"/>
          <p:cNvSpPr txBox="1"/>
          <p:nvPr/>
        </p:nvSpPr>
        <p:spPr>
          <a:xfrm>
            <a:off x="7620000" y="4327525"/>
            <a:ext cx="230188" cy="274638"/>
          </a:xfrm>
          <a:prstGeom prst="rect">
            <a:avLst/>
          </a:prstGeom>
          <a:noFill/>
          <a:ln w="9525">
            <a:noFill/>
          </a:ln>
        </p:spPr>
        <p:txBody>
          <a:bodyPr wrap="none" lIns="0" tIns="0" rIns="0" bIns="0" anchor="t" anchorCtr="0">
            <a:spAutoFit/>
          </a:bodyPr>
          <a:lstStyle/>
          <a:p>
            <a:pPr eaLnBrk="0" hangingPunct="0"/>
            <a:r>
              <a:rPr lang="zh-CN" altLang="en-US" sz="1800" b="1" dirty="0">
                <a:solidFill>
                  <a:srgbClr val="3366FF"/>
                </a:solidFill>
                <a:latin typeface="Times New Roman" panose="02020603050405020304" pitchFamily="18" charset="0"/>
              </a:rPr>
              <a:t>＋</a:t>
            </a:r>
          </a:p>
        </p:txBody>
      </p:sp>
      <p:sp>
        <p:nvSpPr>
          <p:cNvPr id="43046" name="Text Box 40"/>
          <p:cNvSpPr txBox="1"/>
          <p:nvPr/>
        </p:nvSpPr>
        <p:spPr>
          <a:xfrm>
            <a:off x="8229600" y="4937125"/>
            <a:ext cx="304800"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id1</a:t>
            </a:r>
          </a:p>
        </p:txBody>
      </p:sp>
      <p:sp>
        <p:nvSpPr>
          <p:cNvPr id="43047" name="Text Box 41"/>
          <p:cNvSpPr txBox="1"/>
          <p:nvPr/>
        </p:nvSpPr>
        <p:spPr>
          <a:xfrm>
            <a:off x="7315200" y="4953000"/>
            <a:ext cx="114300" cy="274638"/>
          </a:xfrm>
          <a:prstGeom prst="rect">
            <a:avLst/>
          </a:prstGeom>
          <a:noFill/>
          <a:ln w="9525">
            <a:noFill/>
          </a:ln>
        </p:spPr>
        <p:txBody>
          <a:bodyPr wrap="none" lIns="0" tIns="0" rIns="0" bIns="0" anchor="t" anchorCtr="0">
            <a:spAutoFit/>
          </a:bodyPr>
          <a:lstStyle/>
          <a:p>
            <a:pPr eaLnBrk="0" hangingPunct="0"/>
            <a:r>
              <a:rPr lang="zh-CN" altLang="en-US" sz="1800" b="1" dirty="0">
                <a:solidFill>
                  <a:srgbClr val="3366FF"/>
                </a:solidFill>
                <a:latin typeface="Times New Roman" panose="02020603050405020304" pitchFamily="18" charset="0"/>
              </a:rPr>
              <a:t>*</a:t>
            </a:r>
          </a:p>
        </p:txBody>
      </p:sp>
      <p:sp>
        <p:nvSpPr>
          <p:cNvPr id="43048" name="Text Box 42"/>
          <p:cNvSpPr txBox="1"/>
          <p:nvPr/>
        </p:nvSpPr>
        <p:spPr>
          <a:xfrm>
            <a:off x="7848600" y="5562600"/>
            <a:ext cx="304800"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id2</a:t>
            </a:r>
          </a:p>
        </p:txBody>
      </p:sp>
      <p:sp>
        <p:nvSpPr>
          <p:cNvPr id="43049" name="Text Box 43"/>
          <p:cNvSpPr txBox="1"/>
          <p:nvPr/>
        </p:nvSpPr>
        <p:spPr>
          <a:xfrm>
            <a:off x="6934200" y="5578475"/>
            <a:ext cx="114300" cy="274638"/>
          </a:xfrm>
          <a:prstGeom prst="rect">
            <a:avLst/>
          </a:prstGeom>
          <a:noFill/>
          <a:ln w="9525">
            <a:noFill/>
          </a:ln>
        </p:spPr>
        <p:txBody>
          <a:bodyPr wrap="none" lIns="0" tIns="0" rIns="0" bIns="0" anchor="t" anchorCtr="0">
            <a:spAutoFit/>
          </a:bodyPr>
          <a:lstStyle/>
          <a:p>
            <a:pPr eaLnBrk="0" hangingPunct="0"/>
            <a:r>
              <a:rPr lang="en-US" altLang="zh-CN" sz="1800" b="1" dirty="0">
                <a:solidFill>
                  <a:srgbClr val="3366FF"/>
                </a:solidFill>
                <a:latin typeface="Times New Roman" panose="02020603050405020304" pitchFamily="18" charset="0"/>
              </a:rPr>
              <a:t>5</a:t>
            </a:r>
          </a:p>
        </p:txBody>
      </p:sp>
      <p:sp>
        <p:nvSpPr>
          <p:cNvPr id="43050" name="Line 44"/>
          <p:cNvSpPr/>
          <p:nvPr/>
        </p:nvSpPr>
        <p:spPr>
          <a:xfrm flipH="1">
            <a:off x="6934200" y="4114800"/>
            <a:ext cx="304800" cy="2286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51" name="Line 45"/>
          <p:cNvSpPr/>
          <p:nvPr/>
        </p:nvSpPr>
        <p:spPr>
          <a:xfrm>
            <a:off x="7239000" y="4114800"/>
            <a:ext cx="457200" cy="2286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52" name="Line 46"/>
          <p:cNvSpPr/>
          <p:nvPr/>
        </p:nvSpPr>
        <p:spPr>
          <a:xfrm flipH="1">
            <a:off x="7467600" y="4648200"/>
            <a:ext cx="30480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53" name="Line 47"/>
          <p:cNvSpPr/>
          <p:nvPr/>
        </p:nvSpPr>
        <p:spPr>
          <a:xfrm>
            <a:off x="7772400" y="4648200"/>
            <a:ext cx="38100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54" name="Line 48"/>
          <p:cNvSpPr/>
          <p:nvPr/>
        </p:nvSpPr>
        <p:spPr>
          <a:xfrm flipH="1">
            <a:off x="7086600" y="5181600"/>
            <a:ext cx="304800" cy="381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55" name="Line 49"/>
          <p:cNvSpPr/>
          <p:nvPr/>
        </p:nvSpPr>
        <p:spPr>
          <a:xfrm>
            <a:off x="7391400" y="5181600"/>
            <a:ext cx="38100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43056" name="Text Box 50"/>
          <p:cNvSpPr txBox="1"/>
          <p:nvPr/>
        </p:nvSpPr>
        <p:spPr>
          <a:xfrm>
            <a:off x="6248400" y="3124200"/>
            <a:ext cx="2209800" cy="609600"/>
          </a:xfrm>
          <a:prstGeom prst="rect">
            <a:avLst/>
          </a:prstGeom>
          <a:noFill/>
          <a:ln w="9525">
            <a:noFill/>
          </a:ln>
        </p:spPr>
        <p:txBody>
          <a:bodyPr lIns="0" tIns="0" rIns="0" bIns="0" anchor="t" anchorCtr="0">
            <a:spAutoFit/>
          </a:bodyPr>
          <a:lstStyle/>
          <a:p>
            <a:pPr eaLnBrk="0" hangingPunct="0"/>
            <a:r>
              <a:rPr lang="zh-CN" altLang="en-US" sz="2000" b="1" dirty="0">
                <a:solidFill>
                  <a:srgbClr val="3366FF"/>
                </a:solidFill>
                <a:latin typeface="Times New Roman" panose="02020603050405020304" pitchFamily="18" charset="0"/>
              </a:rPr>
              <a:t>更一般的内部表示左面的语法树为</a:t>
            </a:r>
          </a:p>
        </p:txBody>
      </p:sp>
      <p:sp>
        <p:nvSpPr>
          <p:cNvPr id="43057" name="Rectangle 51"/>
          <p:cNvSpPr/>
          <p:nvPr/>
        </p:nvSpPr>
        <p:spPr>
          <a:xfrm>
            <a:off x="5867400" y="2895600"/>
            <a:ext cx="3048000" cy="3657600"/>
          </a:xfrm>
          <a:prstGeom prst="rect">
            <a:avLst/>
          </a:prstGeom>
          <a:noFill/>
          <a:ln w="9525" cap="flat" cmpd="sng">
            <a:solidFill>
              <a:schemeClr val="tx1"/>
            </a:solidFill>
            <a:prstDash val="solid"/>
            <a:miter/>
            <a:headEnd type="none" w="med" len="med"/>
            <a:tailEnd type="none" w="med" len="med"/>
          </a:ln>
        </p:spPr>
        <p:txBody>
          <a:bodyPr lIns="92075" tIns="46038" rIns="92075" bIns="46038" anchor="ctr" anchorCtr="0">
            <a:spAutoFit/>
          </a:bodyPr>
          <a:lstStyle/>
          <a:p>
            <a:pPr algn="ctr" eaLnBrk="0" hangingPunct="0">
              <a:spcBef>
                <a:spcPct val="50000"/>
              </a:spcBef>
            </a:pPr>
            <a:endParaRPr lang="zh-CN" altLang="en-US" dirty="0">
              <a:latin typeface="Times New Roman" panose="02020603050405020304"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vert="horz" wrap="square" lIns="91440" tIns="45720" rIns="91440" bIns="45720" anchor="ctr" anchorCtr="0"/>
          <a:lstStyle/>
          <a:p>
            <a:pPr eaLnBrk="1" hangingPunct="1"/>
            <a:r>
              <a:rPr lang="zh-CN" altLang="en-US" sz="4000" dirty="0"/>
              <a:t>语义分析(</a:t>
            </a:r>
            <a:r>
              <a:rPr lang="en-US" altLang="zh-CN" sz="4000" dirty="0"/>
              <a:t>semantic analysis)</a:t>
            </a:r>
            <a:br>
              <a:rPr lang="en-US" altLang="zh-CN" sz="4000" dirty="0"/>
            </a:br>
            <a:endParaRPr lang="zh-CN" altLang="en-US" sz="4000" dirty="0"/>
          </a:p>
        </p:txBody>
      </p:sp>
      <p:sp>
        <p:nvSpPr>
          <p:cNvPr id="44034" name="Rectangle 3"/>
          <p:cNvSpPr>
            <a:spLocks noGrp="1"/>
          </p:cNvSpPr>
          <p:nvPr>
            <p:ph idx="1"/>
          </p:nvPr>
        </p:nvSpPr>
        <p:spPr>
          <a:xfrm>
            <a:off x="468313" y="1981200"/>
            <a:ext cx="8477250" cy="4114800"/>
          </a:xfrm>
        </p:spPr>
        <p:txBody>
          <a:bodyPr vert="horz" wrap="square" lIns="91440" tIns="45720" rIns="91440" bIns="45720" anchor="t" anchorCtr="0"/>
          <a:lstStyle/>
          <a:p>
            <a:pPr eaLnBrk="1" hangingPunct="1"/>
            <a:r>
              <a:rPr lang="zh-CN" altLang="en-US" dirty="0"/>
              <a:t>  句子的结构理解了，扑捉它的“含义”</a:t>
            </a:r>
          </a:p>
          <a:p>
            <a:pPr eaLnBrk="1" hangingPunct="1">
              <a:buNone/>
            </a:pPr>
            <a:r>
              <a:rPr lang="zh-CN" altLang="en-US" dirty="0"/>
              <a:t> 如：杰克说杰瑞把他的作业落在了家里。</a:t>
            </a:r>
          </a:p>
          <a:p>
            <a:pPr eaLnBrk="1" hangingPunct="1">
              <a:buNone/>
            </a:pPr>
            <a:r>
              <a:rPr lang="zh-CN" altLang="en-US" dirty="0"/>
              <a:t>        “他的”是谁的？</a:t>
            </a:r>
          </a:p>
          <a:p>
            <a:pPr eaLnBrk="1" hangingPunct="1">
              <a:buNone/>
            </a:pPr>
            <a:r>
              <a:rPr lang="zh-CN" altLang="en-US" dirty="0"/>
              <a:t> 又：杰克说杰克把他的作业落在了家里。</a:t>
            </a:r>
          </a:p>
          <a:p>
            <a:pPr eaLnBrk="1" hangingPunct="1">
              <a:buNone/>
            </a:pPr>
            <a:r>
              <a:rPr lang="zh-CN" altLang="en-US" dirty="0"/>
              <a:t>       几个杰克？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79388" y="457200"/>
            <a:ext cx="8766175" cy="1143000"/>
          </a:xfrm>
        </p:spPr>
        <p:txBody>
          <a:bodyPr vert="horz" wrap="square" lIns="91440" tIns="45720" rIns="91440" bIns="45720" anchor="ctr" anchorCtr="0"/>
          <a:lstStyle/>
          <a:p>
            <a:pPr eaLnBrk="1" hangingPunct="1"/>
            <a:r>
              <a:rPr lang="zh-CN" altLang="en-US" sz="4000" dirty="0"/>
              <a:t>程序设计语言靠严格的约束规则解决二义。</a:t>
            </a:r>
          </a:p>
        </p:txBody>
      </p:sp>
      <p:sp>
        <p:nvSpPr>
          <p:cNvPr id="45058" name="Rectangle 3"/>
          <p:cNvSpPr>
            <a:spLocks noGrp="1"/>
          </p:cNvSpPr>
          <p:nvPr>
            <p:ph idx="1"/>
          </p:nvPr>
        </p:nvSpPr>
        <p:spPr>
          <a:xfrm>
            <a:off x="539750" y="1981200"/>
            <a:ext cx="8405813" cy="4114800"/>
          </a:xfrm>
        </p:spPr>
        <p:txBody>
          <a:bodyPr vert="horz" wrap="square" lIns="91440" tIns="45720" rIns="91440" bIns="45720" anchor="t" anchorCtr="0"/>
          <a:lstStyle/>
          <a:p>
            <a:pPr eaLnBrk="1" hangingPunct="1">
              <a:buNone/>
            </a:pPr>
            <a:r>
              <a:rPr lang="en-US" altLang="zh-CN" dirty="0"/>
              <a:t>{ </a:t>
            </a:r>
          </a:p>
          <a:p>
            <a:pPr eaLnBrk="1" hangingPunct="1">
              <a:buNone/>
            </a:pPr>
            <a:r>
              <a:rPr lang="en-US" altLang="zh-CN" dirty="0"/>
              <a:t>   int jack=3;</a:t>
            </a:r>
          </a:p>
          <a:p>
            <a:pPr eaLnBrk="1" hangingPunct="1">
              <a:buNone/>
            </a:pPr>
            <a:r>
              <a:rPr lang="en-US" altLang="zh-CN" dirty="0"/>
              <a:t>    { </a:t>
            </a:r>
          </a:p>
          <a:p>
            <a:pPr eaLnBrk="1" hangingPunct="1">
              <a:buNone/>
            </a:pPr>
            <a:r>
              <a:rPr lang="en-US" altLang="zh-CN" dirty="0"/>
              <a:t>        int jack=4;</a:t>
            </a:r>
          </a:p>
          <a:p>
            <a:pPr eaLnBrk="1" hangingPunct="1">
              <a:buNone/>
            </a:pPr>
            <a:r>
              <a:rPr lang="en-US" altLang="zh-CN" dirty="0"/>
              <a:t>        cout &lt;&lt; jack;</a:t>
            </a:r>
          </a:p>
          <a:p>
            <a:pPr eaLnBrk="1" hangingPunct="1">
              <a:buNone/>
            </a:pPr>
            <a:r>
              <a:rPr lang="en-US" altLang="zh-CN" dirty="0"/>
              <a:t>    }</a:t>
            </a:r>
          </a:p>
          <a:p>
            <a:pPr eaLnBrk="1" hangingPunct="1">
              <a:buNone/>
            </a:pPr>
            <a:r>
              <a:rPr lang="en-US" altLang="zh-C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p:txBody>
          <a:bodyPr vert="horz" wrap="square" lIns="91440" tIns="45720" rIns="91440" bIns="45720" anchor="ctr" anchorCtr="0"/>
          <a:lstStyle/>
          <a:p>
            <a:pPr eaLnBrk="1" hangingPunct="1"/>
            <a:r>
              <a:rPr lang="zh-CN" altLang="en-US" dirty="0"/>
              <a:t>先行课程</a:t>
            </a:r>
          </a:p>
        </p:txBody>
      </p:sp>
      <p:sp>
        <p:nvSpPr>
          <p:cNvPr id="8194" name="Rectangle 3"/>
          <p:cNvSpPr>
            <a:spLocks noGrp="1"/>
          </p:cNvSpPr>
          <p:nvPr>
            <p:ph idx="1"/>
          </p:nvPr>
        </p:nvSpPr>
        <p:spPr/>
        <p:txBody>
          <a:bodyPr vert="horz" wrap="square" lIns="91440" tIns="45720" rIns="91440" bIns="45720" anchor="t" anchorCtr="0"/>
          <a:lstStyle/>
          <a:p>
            <a:pPr eaLnBrk="1" hangingPunct="1"/>
            <a:r>
              <a:rPr lang="zh-CN" altLang="en-US" dirty="0"/>
              <a:t>信息安全数学基础</a:t>
            </a:r>
            <a:endParaRPr lang="en-US" altLang="zh-CN" dirty="0"/>
          </a:p>
          <a:p>
            <a:pPr eaLnBrk="1" hangingPunct="1"/>
            <a:r>
              <a:rPr lang="zh-CN" altLang="en-US" dirty="0"/>
              <a:t>高级语言</a:t>
            </a:r>
            <a:endParaRPr lang="en-US" altLang="zh-CN" dirty="0"/>
          </a:p>
          <a:p>
            <a:pPr eaLnBrk="1" hangingPunct="1"/>
            <a:r>
              <a:rPr lang="zh-CN" altLang="en-US" dirty="0"/>
              <a:t>数据结构</a:t>
            </a:r>
          </a:p>
          <a:p>
            <a:pPr eaLnBrk="1" hangingPunct="1"/>
            <a:r>
              <a:rPr lang="zh-CN" altLang="en-US" dirty="0"/>
              <a:t>汇编语言</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395288" y="457200"/>
            <a:ext cx="8550275" cy="1531938"/>
          </a:xfrm>
        </p:spPr>
        <p:txBody>
          <a:bodyPr vert="horz" wrap="square" lIns="91440" tIns="45720" rIns="91440" bIns="45720" anchor="ctr" anchorCtr="0"/>
          <a:lstStyle/>
          <a:p>
            <a:pPr eaLnBrk="1" hangingPunct="1"/>
            <a:r>
              <a:rPr lang="zh-CN" altLang="en-US" sz="3200" dirty="0"/>
              <a:t>语义分析</a:t>
            </a:r>
            <a:br>
              <a:rPr lang="zh-CN" altLang="en-US" sz="3200" dirty="0"/>
            </a:br>
            <a:r>
              <a:rPr lang="zh-CN" altLang="en-US" sz="2800" dirty="0"/>
              <a:t>进一步分析语法结构正确的程序是否符合源程序的上下文约束、运算相容性等规定</a:t>
            </a:r>
            <a:r>
              <a:rPr lang="zh-CN" altLang="en-US" sz="3200" dirty="0"/>
              <a:t>。</a:t>
            </a:r>
          </a:p>
        </p:txBody>
      </p:sp>
      <p:sp>
        <p:nvSpPr>
          <p:cNvPr id="46082" name="Rectangle 3"/>
          <p:cNvSpPr>
            <a:spLocks noGrp="1"/>
          </p:cNvSpPr>
          <p:nvPr>
            <p:ph idx="1"/>
          </p:nvPr>
        </p:nvSpPr>
        <p:spPr>
          <a:xfrm>
            <a:off x="539750" y="2060575"/>
            <a:ext cx="8604250" cy="1597025"/>
          </a:xfrm>
        </p:spPr>
        <p:txBody>
          <a:bodyPr vert="horz" wrap="square" lIns="91440" tIns="45720" rIns="91440" bIns="45720" anchor="t" anchorCtr="0"/>
          <a:lstStyle/>
          <a:p>
            <a:pPr eaLnBrk="1" hangingPunct="1">
              <a:lnSpc>
                <a:spcPct val="80000"/>
              </a:lnSpc>
              <a:buNone/>
            </a:pPr>
            <a:r>
              <a:rPr lang="zh-CN" altLang="en-US" sz="2400" dirty="0"/>
              <a:t>审查静态语义</a:t>
            </a:r>
          </a:p>
          <a:p>
            <a:pPr lvl="1" eaLnBrk="1" hangingPunct="1">
              <a:lnSpc>
                <a:spcPct val="80000"/>
              </a:lnSpc>
            </a:pPr>
            <a:r>
              <a:rPr lang="zh-CN" altLang="en-US" sz="2400" dirty="0"/>
              <a:t>使用的变量声明了吗？</a:t>
            </a:r>
          </a:p>
          <a:p>
            <a:pPr lvl="1" eaLnBrk="1" hangingPunct="1">
              <a:lnSpc>
                <a:spcPct val="80000"/>
              </a:lnSpc>
            </a:pPr>
            <a:r>
              <a:rPr lang="zh-CN" altLang="en-US" sz="2400" dirty="0"/>
              <a:t>允许操作的运算对象吗？</a:t>
            </a:r>
          </a:p>
          <a:p>
            <a:pPr lvl="1" eaLnBrk="1" hangingPunct="1">
              <a:lnSpc>
                <a:spcPct val="80000"/>
              </a:lnSpc>
            </a:pPr>
            <a:r>
              <a:rPr lang="zh-CN" altLang="en-US" sz="2400" dirty="0"/>
              <a:t>类型正确吗？</a:t>
            </a:r>
          </a:p>
          <a:p>
            <a:pPr lvl="1" eaLnBrk="1" hangingPunct="1">
              <a:lnSpc>
                <a:spcPct val="80000"/>
              </a:lnSpc>
            </a:pPr>
            <a:r>
              <a:rPr lang="en-US" altLang="zh-CN" sz="2400" dirty="0"/>
              <a:t>…</a:t>
            </a:r>
          </a:p>
        </p:txBody>
      </p:sp>
      <p:sp>
        <p:nvSpPr>
          <p:cNvPr id="376836" name="Text Box 4"/>
          <p:cNvSpPr txBox="1"/>
          <p:nvPr/>
        </p:nvSpPr>
        <p:spPr>
          <a:xfrm>
            <a:off x="611188" y="3962400"/>
            <a:ext cx="8532812" cy="2465388"/>
          </a:xfrm>
          <a:prstGeom prst="rect">
            <a:avLst/>
          </a:prstGeom>
          <a:noFill/>
          <a:ln w="28575">
            <a:noFill/>
          </a:ln>
        </p:spPr>
        <p:txBody>
          <a:bodyPr anchor="t" anchorCtr="0">
            <a:spAutoFit/>
          </a:bodyPr>
          <a:lstStyle/>
          <a:p>
            <a:pPr>
              <a:lnSpc>
                <a:spcPct val="50000"/>
              </a:lnSpc>
              <a:spcBef>
                <a:spcPct val="50000"/>
              </a:spcBef>
            </a:pPr>
            <a:r>
              <a:rPr lang="zh-CN" altLang="en-US" dirty="0">
                <a:latin typeface="Times New Roman" panose="02020603050405020304" pitchFamily="18" charset="0"/>
              </a:rPr>
              <a:t>例:	</a:t>
            </a:r>
            <a:r>
              <a:rPr lang="en-US" altLang="zh-CN" dirty="0">
                <a:latin typeface="Times New Roman" panose="02020603050405020304" pitchFamily="18" charset="0"/>
              </a:rPr>
              <a:t>Program p();</a:t>
            </a:r>
          </a:p>
          <a:p>
            <a:pPr>
              <a:lnSpc>
                <a:spcPct val="50000"/>
              </a:lnSpc>
              <a:spcBef>
                <a:spcPct val="50000"/>
              </a:spcBef>
            </a:pPr>
            <a:r>
              <a:rPr lang="en-US" altLang="zh-CN" dirty="0">
                <a:latin typeface="Times New Roman" panose="02020603050405020304" pitchFamily="18" charset="0"/>
              </a:rPr>
              <a:t>	Var rate:real;</a:t>
            </a:r>
          </a:p>
          <a:p>
            <a:pPr>
              <a:lnSpc>
                <a:spcPct val="50000"/>
              </a:lnSpc>
              <a:spcBef>
                <a:spcPct val="50000"/>
              </a:spcBef>
            </a:pPr>
            <a:r>
              <a:rPr lang="en-US" altLang="zh-CN" dirty="0">
                <a:latin typeface="Times New Roman" panose="02020603050405020304" pitchFamily="18" charset="0"/>
              </a:rPr>
              <a:t>	procedure initial;</a:t>
            </a:r>
          </a:p>
          <a:p>
            <a:pPr>
              <a:lnSpc>
                <a:spcPct val="50000"/>
              </a:lnSpc>
              <a:spcBef>
                <a:spcPct val="50000"/>
              </a:spcBef>
            </a:pPr>
            <a:r>
              <a:rPr lang="en-US" altLang="zh-CN" dirty="0">
                <a:latin typeface="Times New Roman" panose="02020603050405020304" pitchFamily="18" charset="0"/>
              </a:rPr>
              <a:t>	…</a:t>
            </a:r>
          </a:p>
          <a:p>
            <a:pPr>
              <a:lnSpc>
                <a:spcPct val="50000"/>
              </a:lnSpc>
              <a:spcBef>
                <a:spcPct val="50000"/>
              </a:spcBef>
            </a:pPr>
            <a:r>
              <a:rPr lang="en-US" altLang="zh-CN" dirty="0">
                <a:latin typeface="Times New Roman" panose="02020603050405020304" pitchFamily="18" charset="0"/>
              </a:rPr>
              <a:t>	position := initial     +     rate * 60</a:t>
            </a:r>
          </a:p>
          <a:p>
            <a:pPr>
              <a:lnSpc>
                <a:spcPct val="50000"/>
              </a:lnSpc>
              <a:spcBef>
                <a:spcPct val="50000"/>
              </a:spcBef>
            </a:pPr>
            <a:r>
              <a:rPr lang="en-US" altLang="zh-CN" dirty="0">
                <a:latin typeface="Times New Roman" panose="02020603050405020304" pitchFamily="18" charset="0"/>
              </a:rPr>
              <a:t> /* error */ 	 /* error */           /* warning */;</a:t>
            </a:r>
          </a:p>
          <a:p>
            <a:pPr>
              <a:lnSpc>
                <a:spcPct val="50000"/>
              </a:lnSpc>
              <a:spcBef>
                <a:spcPct val="50000"/>
              </a:spcBef>
            </a:pPr>
            <a:r>
              <a:rPr lang="en-US" altLang="zh-CN" dirty="0">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6836"/>
                                        </p:tgtEl>
                                        <p:attrNameLst>
                                          <p:attrName>style.visibility</p:attrName>
                                        </p:attrNameLst>
                                      </p:cBhvr>
                                      <p:to>
                                        <p:strVal val="visible"/>
                                      </p:to>
                                    </p:set>
                                    <p:anim calcmode="lin" valueType="num">
                                      <p:cBhvr additive="base">
                                        <p:cTn id="7" dur="500" fill="hold"/>
                                        <p:tgtEl>
                                          <p:spTgt spid="376836"/>
                                        </p:tgtEl>
                                        <p:attrNameLst>
                                          <p:attrName>ppt_x</p:attrName>
                                        </p:attrNameLst>
                                      </p:cBhvr>
                                      <p:tavLst>
                                        <p:tav tm="0">
                                          <p:val>
                                            <p:strVal val="#ppt_x"/>
                                          </p:val>
                                        </p:tav>
                                        <p:tav tm="100000">
                                          <p:val>
                                            <p:strVal val="#ppt_x"/>
                                          </p:val>
                                        </p:tav>
                                      </p:tavLst>
                                    </p:anim>
                                    <p:anim calcmode="lin" valueType="num">
                                      <p:cBhvr additive="base">
                                        <p:cTn id="8" dur="500" fill="hold"/>
                                        <p:tgtEl>
                                          <p:spTgt spid="376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6836">
                                            <p:txEl>
                                              <p:pRg st="0" end="0"/>
                                            </p:txEl>
                                          </p:spTgt>
                                        </p:tgtEl>
                                        <p:attrNameLst>
                                          <p:attrName>style.visibility</p:attrName>
                                        </p:attrNameLst>
                                      </p:cBhvr>
                                      <p:to>
                                        <p:strVal val="visible"/>
                                      </p:to>
                                    </p:set>
                                    <p:anim calcmode="lin" valueType="num">
                                      <p:cBhvr additive="base">
                                        <p:cTn id="13" dur="500" fill="hold"/>
                                        <p:tgtEl>
                                          <p:spTgt spid="37683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683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76836">
                                            <p:txEl>
                                              <p:pRg st="1" end="1"/>
                                            </p:txEl>
                                          </p:spTgt>
                                        </p:tgtEl>
                                        <p:attrNameLst>
                                          <p:attrName>style.visibility</p:attrName>
                                        </p:attrNameLst>
                                      </p:cBhvr>
                                      <p:to>
                                        <p:strVal val="visible"/>
                                      </p:to>
                                    </p:set>
                                    <p:anim calcmode="lin" valueType="num">
                                      <p:cBhvr additive="base">
                                        <p:cTn id="17" dur="500" fill="hold"/>
                                        <p:tgtEl>
                                          <p:spTgt spid="37683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683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6836">
                                            <p:txEl>
                                              <p:pRg st="2" end="2"/>
                                            </p:txEl>
                                          </p:spTgt>
                                        </p:tgtEl>
                                        <p:attrNameLst>
                                          <p:attrName>style.visibility</p:attrName>
                                        </p:attrNameLst>
                                      </p:cBhvr>
                                      <p:to>
                                        <p:strVal val="visible"/>
                                      </p:to>
                                    </p:set>
                                    <p:anim calcmode="lin" valueType="num">
                                      <p:cBhvr additive="base">
                                        <p:cTn id="21" dur="500" fill="hold"/>
                                        <p:tgtEl>
                                          <p:spTgt spid="37683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6836">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6836">
                                            <p:txEl>
                                              <p:pRg st="3" end="3"/>
                                            </p:txEl>
                                          </p:spTgt>
                                        </p:tgtEl>
                                        <p:attrNameLst>
                                          <p:attrName>style.visibility</p:attrName>
                                        </p:attrNameLst>
                                      </p:cBhvr>
                                      <p:to>
                                        <p:strVal val="visible"/>
                                      </p:to>
                                    </p:set>
                                    <p:anim calcmode="lin" valueType="num">
                                      <p:cBhvr additive="base">
                                        <p:cTn id="25" dur="500" fill="hold"/>
                                        <p:tgtEl>
                                          <p:spTgt spid="3768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6836">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6836">
                                            <p:txEl>
                                              <p:pRg st="4" end="4"/>
                                            </p:txEl>
                                          </p:spTgt>
                                        </p:tgtEl>
                                        <p:attrNameLst>
                                          <p:attrName>style.visibility</p:attrName>
                                        </p:attrNameLst>
                                      </p:cBhvr>
                                      <p:to>
                                        <p:strVal val="visible"/>
                                      </p:to>
                                    </p:set>
                                    <p:anim calcmode="lin" valueType="num">
                                      <p:cBhvr additive="base">
                                        <p:cTn id="29" dur="500" fill="hold"/>
                                        <p:tgtEl>
                                          <p:spTgt spid="37683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68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6836">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68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p:bldP spid="376836"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idx="1"/>
          </p:nvPr>
        </p:nvSpPr>
        <p:spPr>
          <a:xfrm>
            <a:off x="468313" y="381000"/>
            <a:ext cx="8370887" cy="6248400"/>
          </a:xfrm>
        </p:spPr>
        <p:txBody>
          <a:bodyPr vert="horz" wrap="square" lIns="91440" tIns="45720" rIns="91440" bIns="45720" anchor="t" anchorCtr="0"/>
          <a:lstStyle/>
          <a:p>
            <a:pPr eaLnBrk="1" hangingPunct="1">
              <a:lnSpc>
                <a:spcPct val="50000"/>
              </a:lnSpc>
              <a:spcBef>
                <a:spcPct val="50000"/>
              </a:spcBef>
              <a:buNone/>
            </a:pPr>
            <a:endParaRPr lang="en-US" altLang="zh-CN" dirty="0"/>
          </a:p>
          <a:p>
            <a:pPr eaLnBrk="1" hangingPunct="1">
              <a:lnSpc>
                <a:spcPct val="50000"/>
              </a:lnSpc>
              <a:spcBef>
                <a:spcPct val="50000"/>
              </a:spcBef>
            </a:pPr>
            <a:r>
              <a:rPr lang="en-US" altLang="zh-CN" dirty="0"/>
              <a:t>Program p();</a:t>
            </a:r>
          </a:p>
          <a:p>
            <a:pPr eaLnBrk="1" hangingPunct="1">
              <a:lnSpc>
                <a:spcPct val="50000"/>
              </a:lnSpc>
              <a:spcBef>
                <a:spcPct val="50000"/>
              </a:spcBef>
            </a:pPr>
            <a:r>
              <a:rPr lang="en-US" altLang="zh-CN" dirty="0"/>
              <a:t>	Var  rate:real;</a:t>
            </a:r>
          </a:p>
          <a:p>
            <a:pPr eaLnBrk="1" hangingPunct="1">
              <a:lnSpc>
                <a:spcPct val="50000"/>
              </a:lnSpc>
              <a:spcBef>
                <a:spcPct val="50000"/>
              </a:spcBef>
            </a:pPr>
            <a:r>
              <a:rPr lang="en-US" altLang="zh-CN" dirty="0"/>
              <a:t>	 Var  initial :real;</a:t>
            </a:r>
          </a:p>
          <a:p>
            <a:pPr eaLnBrk="1" hangingPunct="1">
              <a:lnSpc>
                <a:spcPct val="50000"/>
              </a:lnSpc>
              <a:spcBef>
                <a:spcPct val="50000"/>
              </a:spcBef>
            </a:pPr>
            <a:r>
              <a:rPr lang="en-US" altLang="zh-CN" dirty="0"/>
              <a:t>	 Var  position :real ;</a:t>
            </a:r>
          </a:p>
          <a:p>
            <a:pPr eaLnBrk="1" hangingPunct="1">
              <a:lnSpc>
                <a:spcPct val="50000"/>
              </a:lnSpc>
              <a:spcBef>
                <a:spcPct val="50000"/>
              </a:spcBef>
            </a:pPr>
            <a:r>
              <a:rPr lang="en-US" altLang="zh-CN" dirty="0"/>
              <a:t>       …</a:t>
            </a:r>
          </a:p>
          <a:p>
            <a:pPr eaLnBrk="1" hangingPunct="1">
              <a:lnSpc>
                <a:spcPct val="50000"/>
              </a:lnSpc>
              <a:spcBef>
                <a:spcPct val="50000"/>
              </a:spcBef>
            </a:pPr>
            <a:r>
              <a:rPr lang="en-US" altLang="zh-CN" dirty="0"/>
              <a:t>	 position := initial     +     rate * 60</a:t>
            </a:r>
          </a:p>
          <a:p>
            <a:pPr eaLnBrk="1" hangingPunct="1">
              <a:lnSpc>
                <a:spcPct val="50000"/>
              </a:lnSpc>
              <a:spcBef>
                <a:spcPct val="50000"/>
              </a:spcBef>
            </a:pPr>
            <a:r>
              <a:rPr lang="en-US" altLang="zh-CN" dirty="0"/>
              <a:t>                                      /*warning*/</a:t>
            </a:r>
          </a:p>
          <a:p>
            <a:pPr eaLnBrk="1" hangingPunct="1"/>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vert="horz" wrap="square" lIns="91440" tIns="45720" rIns="91440" bIns="45720" anchor="ctr" anchorCtr="0"/>
          <a:lstStyle/>
          <a:p>
            <a:pPr eaLnBrk="1" hangingPunct="1"/>
            <a:r>
              <a:rPr lang="zh-CN" altLang="en-US" dirty="0"/>
              <a:t>语义分析</a:t>
            </a:r>
            <a:r>
              <a:rPr lang="en-US" altLang="zh-CN" dirty="0"/>
              <a:t>(</a:t>
            </a:r>
            <a:r>
              <a:rPr lang="zh-CN" altLang="en-US" dirty="0"/>
              <a:t>处理）</a:t>
            </a:r>
          </a:p>
        </p:txBody>
      </p:sp>
      <p:grpSp>
        <p:nvGrpSpPr>
          <p:cNvPr id="48130" name="Group 3"/>
          <p:cNvGrpSpPr/>
          <p:nvPr/>
        </p:nvGrpSpPr>
        <p:grpSpPr>
          <a:xfrm>
            <a:off x="1371600" y="1828800"/>
            <a:ext cx="6629400" cy="4160838"/>
            <a:chOff x="912" y="1200"/>
            <a:chExt cx="4176" cy="2621"/>
          </a:xfrm>
        </p:grpSpPr>
        <p:sp>
          <p:nvSpPr>
            <p:cNvPr id="48131" name="Text Box 4"/>
            <p:cNvSpPr txBox="1"/>
            <p:nvPr/>
          </p:nvSpPr>
          <p:spPr>
            <a:xfrm>
              <a:off x="4416" y="3456"/>
              <a:ext cx="384" cy="365"/>
            </a:xfrm>
            <a:prstGeom prst="rect">
              <a:avLst/>
            </a:prstGeom>
            <a:noFill/>
            <a:ln w="28575">
              <a:noFill/>
            </a:ln>
          </p:spPr>
          <p:txBody>
            <a:bodyPr anchor="t" anchorCtr="0">
              <a:spAutoFit/>
            </a:bodyPr>
            <a:lstStyle/>
            <a:p>
              <a:pPr>
                <a:spcBef>
                  <a:spcPct val="50000"/>
                </a:spcBef>
              </a:pPr>
              <a:r>
                <a:rPr lang="zh-CN" altLang="en-US" sz="3200" dirty="0">
                  <a:latin typeface="Times New Roman" panose="02020603050405020304" pitchFamily="18" charset="0"/>
                </a:rPr>
                <a:t>60</a:t>
              </a:r>
              <a:endParaRPr lang="zh-CN" altLang="en-US" dirty="0">
                <a:latin typeface="Times New Roman" panose="02020603050405020304" pitchFamily="18" charset="0"/>
              </a:endParaRPr>
            </a:p>
          </p:txBody>
        </p:sp>
        <p:sp>
          <p:nvSpPr>
            <p:cNvPr id="48132" name="Text Box 5"/>
            <p:cNvSpPr txBox="1"/>
            <p:nvPr/>
          </p:nvSpPr>
          <p:spPr>
            <a:xfrm>
              <a:off x="2016" y="1200"/>
              <a:ext cx="407" cy="365"/>
            </a:xfrm>
            <a:prstGeom prst="rect">
              <a:avLst/>
            </a:prstGeom>
            <a:noFill/>
            <a:ln w="28575">
              <a:noFill/>
            </a:ln>
          </p:spPr>
          <p:txBody>
            <a:bodyPr anchor="t" anchorCtr="0">
              <a:spAutoFit/>
            </a:bodyPr>
            <a:lstStyle/>
            <a:p>
              <a:pPr>
                <a:spcBef>
                  <a:spcPct val="50000"/>
                </a:spcBef>
              </a:pPr>
              <a:r>
                <a:rPr lang="zh-CN" altLang="en-US" sz="3200" dirty="0">
                  <a:latin typeface="Times New Roman" panose="02020603050405020304" pitchFamily="18" charset="0"/>
                </a:rPr>
                <a:t>:=</a:t>
              </a:r>
              <a:endParaRPr lang="zh-CN" altLang="en-US" dirty="0">
                <a:latin typeface="Times New Roman" panose="02020603050405020304" pitchFamily="18" charset="0"/>
              </a:endParaRPr>
            </a:p>
          </p:txBody>
        </p:sp>
        <p:sp>
          <p:nvSpPr>
            <p:cNvPr id="48133" name="Text Box 6"/>
            <p:cNvSpPr txBox="1"/>
            <p:nvPr/>
          </p:nvSpPr>
          <p:spPr>
            <a:xfrm>
              <a:off x="2784" y="1776"/>
              <a:ext cx="407" cy="288"/>
            </a:xfrm>
            <a:prstGeom prst="rect">
              <a:avLst/>
            </a:prstGeom>
            <a:noFill/>
            <a:ln w="28575">
              <a:noFill/>
            </a:ln>
          </p:spPr>
          <p:txBody>
            <a:bodyPr anchor="t" anchorCtr="0">
              <a:spAutoFit/>
            </a:bodyPr>
            <a:lstStyle/>
            <a:p>
              <a:pPr>
                <a:spcBef>
                  <a:spcPct val="50000"/>
                </a:spcBef>
              </a:pPr>
              <a:r>
                <a:rPr lang="zh-CN" altLang="en-US" dirty="0">
                  <a:latin typeface="Times New Roman" panose="02020603050405020304" pitchFamily="18" charset="0"/>
                </a:rPr>
                <a:t>+</a:t>
              </a:r>
            </a:p>
          </p:txBody>
        </p:sp>
        <p:sp>
          <p:nvSpPr>
            <p:cNvPr id="48134" name="Text Box 7"/>
            <p:cNvSpPr txBox="1"/>
            <p:nvPr/>
          </p:nvSpPr>
          <p:spPr>
            <a:xfrm>
              <a:off x="3648" y="2352"/>
              <a:ext cx="407" cy="365"/>
            </a:xfrm>
            <a:prstGeom prst="rect">
              <a:avLst/>
            </a:prstGeom>
            <a:noFill/>
            <a:ln w="28575">
              <a:noFill/>
            </a:ln>
          </p:spPr>
          <p:txBody>
            <a:bodyPr anchor="t" anchorCtr="0">
              <a:spAutoFit/>
            </a:bodyPr>
            <a:lstStyle/>
            <a:p>
              <a:pPr>
                <a:spcBef>
                  <a:spcPct val="50000"/>
                </a:spcBef>
              </a:pPr>
              <a:r>
                <a:rPr lang="zh-CN" altLang="en-US" sz="3200" dirty="0">
                  <a:latin typeface="Times New Roman" panose="02020603050405020304" pitchFamily="18" charset="0"/>
                </a:rPr>
                <a:t>*</a:t>
              </a:r>
              <a:endParaRPr lang="zh-CN" altLang="en-US" dirty="0">
                <a:latin typeface="Times New Roman" panose="02020603050405020304" pitchFamily="18" charset="0"/>
              </a:endParaRPr>
            </a:p>
          </p:txBody>
        </p:sp>
        <p:sp>
          <p:nvSpPr>
            <p:cNvPr id="48135" name="Text Box 8"/>
            <p:cNvSpPr txBox="1"/>
            <p:nvPr/>
          </p:nvSpPr>
          <p:spPr>
            <a:xfrm>
              <a:off x="912" y="1776"/>
              <a:ext cx="1016" cy="672"/>
            </a:xfrm>
            <a:prstGeom prst="rect">
              <a:avLst/>
            </a:prstGeom>
            <a:noFill/>
            <a:ln w="28575">
              <a:noFill/>
            </a:ln>
          </p:spPr>
          <p:txBody>
            <a:bodyPr anchor="t" anchorCtr="0">
              <a:spAutoFit/>
            </a:bodyPr>
            <a:lstStyle/>
            <a:p>
              <a:pPr>
                <a:spcBef>
                  <a:spcPct val="50000"/>
                </a:spcBef>
              </a:pPr>
              <a:r>
                <a:rPr lang="en-US" altLang="zh-CN" sz="3200" dirty="0">
                  <a:latin typeface="Times New Roman" panose="02020603050405020304" pitchFamily="18" charset="0"/>
                </a:rPr>
                <a:t>Id1 position</a:t>
              </a:r>
              <a:endParaRPr lang="en-US" altLang="zh-CN" dirty="0">
                <a:latin typeface="Times New Roman" panose="02020603050405020304" pitchFamily="18" charset="0"/>
              </a:endParaRPr>
            </a:p>
          </p:txBody>
        </p:sp>
        <p:sp>
          <p:nvSpPr>
            <p:cNvPr id="48136" name="Text Box 9"/>
            <p:cNvSpPr txBox="1"/>
            <p:nvPr/>
          </p:nvSpPr>
          <p:spPr>
            <a:xfrm>
              <a:off x="1728" y="2304"/>
              <a:ext cx="762" cy="672"/>
            </a:xfrm>
            <a:prstGeom prst="rect">
              <a:avLst/>
            </a:prstGeom>
            <a:noFill/>
            <a:ln w="28575">
              <a:noFill/>
            </a:ln>
          </p:spPr>
          <p:txBody>
            <a:bodyPr anchor="t" anchorCtr="0">
              <a:spAutoFit/>
            </a:bodyPr>
            <a:lstStyle/>
            <a:p>
              <a:pPr>
                <a:spcBef>
                  <a:spcPct val="50000"/>
                </a:spcBef>
              </a:pPr>
              <a:r>
                <a:rPr lang="en-US" altLang="zh-CN" sz="3200" dirty="0">
                  <a:latin typeface="Times New Roman" panose="02020603050405020304" pitchFamily="18" charset="0"/>
                </a:rPr>
                <a:t>Id2 initial</a:t>
              </a:r>
              <a:endParaRPr lang="en-US" altLang="zh-CN" dirty="0">
                <a:latin typeface="Times New Roman" panose="02020603050405020304" pitchFamily="18" charset="0"/>
              </a:endParaRPr>
            </a:p>
          </p:txBody>
        </p:sp>
        <p:sp>
          <p:nvSpPr>
            <p:cNvPr id="48137" name="Text Box 10"/>
            <p:cNvSpPr txBox="1"/>
            <p:nvPr/>
          </p:nvSpPr>
          <p:spPr>
            <a:xfrm>
              <a:off x="2736" y="2880"/>
              <a:ext cx="559" cy="672"/>
            </a:xfrm>
            <a:prstGeom prst="rect">
              <a:avLst/>
            </a:prstGeom>
            <a:noFill/>
            <a:ln w="28575">
              <a:noFill/>
            </a:ln>
          </p:spPr>
          <p:txBody>
            <a:bodyPr anchor="t" anchorCtr="0">
              <a:spAutoFit/>
            </a:bodyPr>
            <a:lstStyle/>
            <a:p>
              <a:pPr>
                <a:spcBef>
                  <a:spcPct val="50000"/>
                </a:spcBef>
              </a:pPr>
              <a:r>
                <a:rPr lang="en-US" altLang="zh-CN" sz="3200" dirty="0">
                  <a:latin typeface="Times New Roman" panose="02020603050405020304" pitchFamily="18" charset="0"/>
                </a:rPr>
                <a:t>Id3 rate</a:t>
              </a:r>
              <a:endParaRPr lang="en-US" altLang="zh-CN" dirty="0">
                <a:latin typeface="Times New Roman" panose="02020603050405020304" pitchFamily="18" charset="0"/>
              </a:endParaRPr>
            </a:p>
          </p:txBody>
        </p:sp>
        <p:sp>
          <p:nvSpPr>
            <p:cNvPr id="48138" name="Line 11"/>
            <p:cNvSpPr/>
            <p:nvPr/>
          </p:nvSpPr>
          <p:spPr>
            <a:xfrm flipV="1">
              <a:off x="1488" y="1488"/>
              <a:ext cx="610" cy="336"/>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8139" name="Line 12"/>
            <p:cNvSpPr/>
            <p:nvPr/>
          </p:nvSpPr>
          <p:spPr>
            <a:xfrm>
              <a:off x="2304" y="1488"/>
              <a:ext cx="508" cy="336"/>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8140" name="Line 13"/>
            <p:cNvSpPr/>
            <p:nvPr/>
          </p:nvSpPr>
          <p:spPr>
            <a:xfrm flipH="1">
              <a:off x="2160" y="1968"/>
              <a:ext cx="661" cy="384"/>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8141" name="Line 14"/>
            <p:cNvSpPr/>
            <p:nvPr/>
          </p:nvSpPr>
          <p:spPr>
            <a:xfrm>
              <a:off x="3024" y="1968"/>
              <a:ext cx="661" cy="43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8142" name="Line 15"/>
            <p:cNvSpPr/>
            <p:nvPr/>
          </p:nvSpPr>
          <p:spPr>
            <a:xfrm>
              <a:off x="3888" y="2544"/>
              <a:ext cx="610" cy="384"/>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8143" name="Line 16"/>
            <p:cNvSpPr/>
            <p:nvPr/>
          </p:nvSpPr>
          <p:spPr>
            <a:xfrm flipH="1">
              <a:off x="3072" y="2544"/>
              <a:ext cx="610" cy="43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48144" name="Text Box 17"/>
            <p:cNvSpPr txBox="1"/>
            <p:nvPr/>
          </p:nvSpPr>
          <p:spPr>
            <a:xfrm>
              <a:off x="4080" y="2880"/>
              <a:ext cx="1008" cy="365"/>
            </a:xfrm>
            <a:prstGeom prst="rect">
              <a:avLst/>
            </a:prstGeom>
            <a:noFill/>
            <a:ln w="28575">
              <a:noFill/>
            </a:ln>
          </p:spPr>
          <p:txBody>
            <a:bodyPr anchor="t" anchorCtr="0">
              <a:spAutoFit/>
            </a:bodyPr>
            <a:lstStyle/>
            <a:p>
              <a:pPr>
                <a:spcBef>
                  <a:spcPct val="50000"/>
                </a:spcBef>
              </a:pPr>
              <a:r>
                <a:rPr lang="en-US" altLang="en-US" sz="3200" dirty="0">
                  <a:latin typeface="Times New Roman" panose="02020603050405020304" pitchFamily="18" charset="0"/>
                </a:rPr>
                <a:t>inttoreal</a:t>
              </a:r>
              <a:endParaRPr lang="en-US" altLang="zh-CN" dirty="0">
                <a:latin typeface="Times New Roman" panose="02020603050405020304" pitchFamily="18" charset="0"/>
              </a:endParaRPr>
            </a:p>
          </p:txBody>
        </p:sp>
        <p:sp>
          <p:nvSpPr>
            <p:cNvPr id="48145" name="Line 18"/>
            <p:cNvSpPr/>
            <p:nvPr/>
          </p:nvSpPr>
          <p:spPr>
            <a:xfrm>
              <a:off x="4560" y="3216"/>
              <a:ext cx="1" cy="288"/>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468313" y="260350"/>
            <a:ext cx="7772400" cy="1143000"/>
          </a:xfrm>
        </p:spPr>
        <p:txBody>
          <a:bodyPr vert="horz" wrap="square" lIns="91440" tIns="45720" rIns="91440" bIns="45720" anchor="ctr" anchorCtr="0"/>
          <a:lstStyle/>
          <a:p>
            <a:pPr eaLnBrk="1" hangingPunct="1"/>
            <a:r>
              <a:rPr lang="zh-CN" altLang="en-US" sz="4000" dirty="0"/>
              <a:t>语义分析（语言的规定和实现）</a:t>
            </a:r>
          </a:p>
        </p:txBody>
      </p:sp>
      <p:sp>
        <p:nvSpPr>
          <p:cNvPr id="49154" name="Rectangle 3"/>
          <p:cNvSpPr>
            <a:spLocks noGrp="1"/>
          </p:cNvSpPr>
          <p:nvPr>
            <p:ph idx="1"/>
          </p:nvPr>
        </p:nvSpPr>
        <p:spPr/>
        <p:txBody>
          <a:bodyPr vert="horz" wrap="square" lIns="91440" tIns="45720" rIns="91440" bIns="45720" anchor="t" anchorCtr="0"/>
          <a:lstStyle/>
          <a:p>
            <a:pPr eaLnBrk="1" hangingPunct="1">
              <a:buNone/>
            </a:pPr>
            <a:r>
              <a:rPr lang="en-US" altLang="zh-CN" dirty="0"/>
              <a:t>  int  arr[2], c;</a:t>
            </a:r>
          </a:p>
          <a:p>
            <a:pPr eaLnBrk="1" hangingPunct="1">
              <a:buNone/>
            </a:pPr>
            <a:r>
              <a:rPr lang="en-US" altLang="zh-CN" dirty="0"/>
              <a:t>  c = arr * 10;</a:t>
            </a:r>
          </a:p>
          <a:p>
            <a:pPr eaLnBrk="1" hangingPunct="1">
              <a:buNone/>
            </a:pPr>
            <a:endParaRPr lang="zh-CN" altLang="en-US"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vert="horz" wrap="square" lIns="91440" tIns="45720" rIns="91440" bIns="45720" anchor="ctr" anchorCtr="0"/>
          <a:lstStyle/>
          <a:p>
            <a:pPr eaLnBrk="1" hangingPunct="1"/>
            <a:r>
              <a:rPr lang="zh-CN" altLang="en-US" sz="3200" dirty="0"/>
              <a:t>中间代码（中间表示）生成</a:t>
            </a:r>
            <a:r>
              <a:rPr lang="en-US" altLang="zh-CN" sz="3200" dirty="0"/>
              <a:t>(</a:t>
            </a:r>
            <a:r>
              <a:rPr lang="zh-CN" altLang="en-US" sz="3200" dirty="0"/>
              <a:t>翻译）</a:t>
            </a:r>
            <a:br>
              <a:rPr lang="zh-CN" altLang="en-US" sz="3200" dirty="0"/>
            </a:br>
            <a:r>
              <a:rPr lang="zh-CN" altLang="en-US" sz="3200" dirty="0">
                <a:ea typeface="黑体" panose="02010609060101010101" pitchFamily="49" charset="-122"/>
              </a:rPr>
              <a:t>(</a:t>
            </a:r>
            <a:r>
              <a:rPr lang="en-US" altLang="zh-CN" sz="3200" dirty="0">
                <a:ea typeface="黑体" panose="02010609060101010101" pitchFamily="49" charset="-122"/>
              </a:rPr>
              <a:t>intermediate code)</a:t>
            </a:r>
            <a:br>
              <a:rPr lang="en-US" altLang="zh-CN" sz="3200" dirty="0">
                <a:ea typeface="黑体" panose="02010609060101010101" pitchFamily="49" charset="-122"/>
              </a:rPr>
            </a:br>
            <a:endParaRPr lang="zh-CN" altLang="en-US" sz="3200" dirty="0">
              <a:ea typeface="黑体" panose="02010609060101010101" pitchFamily="49" charset="-122"/>
            </a:endParaRPr>
          </a:p>
        </p:txBody>
      </p:sp>
      <p:sp>
        <p:nvSpPr>
          <p:cNvPr id="50178" name="Rectangle 3"/>
          <p:cNvSpPr>
            <a:spLocks noGrp="1"/>
          </p:cNvSpPr>
          <p:nvPr>
            <p:ph idx="1"/>
          </p:nvPr>
        </p:nvSpPr>
        <p:spPr>
          <a:xfrm>
            <a:off x="611188" y="1981200"/>
            <a:ext cx="8334375" cy="4114800"/>
          </a:xfrm>
        </p:spPr>
        <p:txBody>
          <a:bodyPr vert="horz" wrap="square" lIns="91440" tIns="45720" rIns="91440" bIns="45720" anchor="t" anchorCtr="0"/>
          <a:lstStyle/>
          <a:p>
            <a:pPr eaLnBrk="1" hangingPunct="1">
              <a:buNone/>
            </a:pPr>
            <a:r>
              <a:rPr lang="zh-CN" altLang="en-US" dirty="0"/>
              <a:t>源程序的内部(中间)表示</a:t>
            </a:r>
          </a:p>
          <a:p>
            <a:pPr lvl="1" eaLnBrk="1" hangingPunct="1">
              <a:buNone/>
            </a:pPr>
            <a:r>
              <a:rPr lang="zh-CN" altLang="en-US" dirty="0"/>
              <a:t>三元式、四元式、</a:t>
            </a:r>
            <a:r>
              <a:rPr lang="en-US" altLang="en-US" dirty="0">
                <a:solidFill>
                  <a:schemeClr val="tx2"/>
                </a:solidFill>
              </a:rPr>
              <a:t>P-Code</a:t>
            </a:r>
            <a:r>
              <a:rPr lang="en-US" altLang="zh-CN" dirty="0">
                <a:solidFill>
                  <a:schemeClr val="tx2"/>
                </a:solidFill>
              </a:rPr>
              <a:t>、C-Code、	U-Code、bytecode</a:t>
            </a:r>
          </a:p>
          <a:p>
            <a:pPr lvl="1" eaLnBrk="1" hangingPunct="1">
              <a:buNone/>
            </a:pPr>
            <a:endParaRPr lang="en-US" altLang="zh-CN" dirty="0">
              <a:solidFill>
                <a:schemeClr val="tx2"/>
              </a:solidFill>
            </a:endParaRPr>
          </a:p>
          <a:p>
            <a:pPr lvl="1" eaLnBrk="1" hangingPunct="1">
              <a:buNone/>
            </a:pPr>
            <a:r>
              <a:rPr lang="zh-CN" altLang="en-US" sz="2400" dirty="0">
                <a:latin typeface="Times New Roman" panose="02020603050405020304" pitchFamily="18" charset="0"/>
              </a:rPr>
              <a:t>(    *	            </a:t>
            </a:r>
            <a:r>
              <a:rPr lang="en-US" altLang="zh-CN" sz="2400" dirty="0">
                <a:latin typeface="Times New Roman" panose="02020603050405020304" pitchFamily="18" charset="0"/>
              </a:rPr>
              <a:t>id3	t1	t2	)</a:t>
            </a:r>
          </a:p>
          <a:p>
            <a:pPr lvl="1" eaLnBrk="1" hangingPunct="1">
              <a:buNone/>
            </a:pPr>
            <a:r>
              <a:rPr lang="en-US" altLang="zh-CN" sz="2400" dirty="0">
                <a:latin typeface="Times New Roman" panose="02020603050405020304" pitchFamily="18" charset="0"/>
              </a:rPr>
              <a:t>t2 = id3 * t1</a:t>
            </a:r>
          </a:p>
          <a:p>
            <a:pPr lvl="1" eaLnBrk="1" hangingPunct="1">
              <a:buNone/>
            </a:pPr>
            <a:endParaRPr lang="zh-CN" altLang="zh-CN" sz="2400" dirty="0">
              <a:latin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1173163" y="457200"/>
            <a:ext cx="7772400" cy="381000"/>
          </a:xfrm>
        </p:spPr>
        <p:txBody>
          <a:bodyPr vert="horz" wrap="square" lIns="91440" tIns="45720" rIns="91440" bIns="45720" anchor="ctr" anchorCtr="0"/>
          <a:lstStyle/>
          <a:p>
            <a:pPr eaLnBrk="1" hangingPunct="1"/>
            <a:r>
              <a:rPr lang="zh-CN" altLang="en-US" sz="3600" dirty="0"/>
              <a:t>中间代码</a:t>
            </a:r>
          </a:p>
        </p:txBody>
      </p:sp>
      <p:sp>
        <p:nvSpPr>
          <p:cNvPr id="51202" name="Text Box 3"/>
          <p:cNvSpPr txBox="1"/>
          <p:nvPr/>
        </p:nvSpPr>
        <p:spPr>
          <a:xfrm>
            <a:off x="684213" y="1905000"/>
            <a:ext cx="6859587" cy="3195638"/>
          </a:xfrm>
          <a:prstGeom prst="rect">
            <a:avLst/>
          </a:prstGeom>
          <a:noFill/>
          <a:ln w="28575">
            <a:noFill/>
          </a:ln>
        </p:spPr>
        <p:txBody>
          <a:bodyPr anchor="t" anchorCtr="0">
            <a:spAutoFit/>
          </a:bodyPr>
          <a:lstStyle/>
          <a:p>
            <a:pPr>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id1:= id2 + id3 * 60</a:t>
            </a:r>
          </a:p>
          <a:p>
            <a:pPr>
              <a:spcBef>
                <a:spcPct val="50000"/>
              </a:spcBef>
            </a:pPr>
            <a:r>
              <a:rPr lang="zh-CN" altLang="en-US" dirty="0">
                <a:latin typeface="Times New Roman" panose="02020603050405020304" pitchFamily="18" charset="0"/>
              </a:rPr>
              <a:t>(1)	(</a:t>
            </a:r>
            <a:r>
              <a:rPr lang="en-US" altLang="zh-CN" dirty="0">
                <a:latin typeface="Times New Roman" panose="02020603050405020304" pitchFamily="18" charset="0"/>
              </a:rPr>
              <a:t>inttoreal,	60	-	t1	)</a:t>
            </a:r>
          </a:p>
          <a:p>
            <a:pPr>
              <a:spcBef>
                <a:spcPct val="50000"/>
              </a:spcBef>
            </a:pPr>
            <a:r>
              <a:rPr lang="zh-CN" altLang="en-US" dirty="0">
                <a:latin typeface="Times New Roman" panose="02020603050405020304" pitchFamily="18" charset="0"/>
              </a:rPr>
              <a:t>(2)	(*	</a:t>
            </a:r>
            <a:r>
              <a:rPr lang="en-US" altLang="zh-CN" dirty="0">
                <a:latin typeface="Times New Roman" panose="02020603050405020304" pitchFamily="18" charset="0"/>
              </a:rPr>
              <a:t>,	id3	t1	t2	)</a:t>
            </a:r>
          </a:p>
          <a:p>
            <a:pPr>
              <a:spcBef>
                <a:spcPct val="50000"/>
              </a:spcBef>
            </a:pPr>
            <a:r>
              <a:rPr lang="zh-CN" altLang="en-US" dirty="0">
                <a:latin typeface="Times New Roman" panose="02020603050405020304" pitchFamily="18" charset="0"/>
              </a:rPr>
              <a:t>(3)	(+	</a:t>
            </a:r>
            <a:r>
              <a:rPr lang="en-US" altLang="zh-CN" dirty="0">
                <a:latin typeface="Times New Roman" panose="02020603050405020304" pitchFamily="18" charset="0"/>
              </a:rPr>
              <a:t>,	id2	t2	t3	)</a:t>
            </a:r>
          </a:p>
          <a:p>
            <a:pPr>
              <a:spcBef>
                <a:spcPct val="50000"/>
              </a:spcBef>
            </a:pPr>
            <a:r>
              <a:rPr lang="zh-CN" altLang="en-US" dirty="0">
                <a:latin typeface="Times New Roman" panose="02020603050405020304" pitchFamily="18" charset="0"/>
              </a:rPr>
              <a:t>(4)	(:=	</a:t>
            </a:r>
            <a:r>
              <a:rPr lang="en-US" altLang="zh-CN" dirty="0">
                <a:latin typeface="Times New Roman" panose="02020603050405020304" pitchFamily="18" charset="0"/>
              </a:rPr>
              <a:t>,	t3	-	id1	)</a:t>
            </a:r>
          </a:p>
          <a:p>
            <a:pPr>
              <a:spcBef>
                <a:spcPct val="50000"/>
              </a:spcBef>
            </a:pPr>
            <a:endParaRPr lang="zh-CN" altLang="zh-CN" dirty="0">
              <a:latin typeface="Times New Roman" panose="02020603050405020304"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p:txBody>
          <a:bodyPr vert="horz" wrap="square" lIns="91440" tIns="45720" rIns="91440" bIns="45720" anchor="ctr" anchorCtr="0"/>
          <a:lstStyle/>
          <a:p>
            <a:pPr eaLnBrk="1" hangingPunct="1"/>
            <a:r>
              <a:rPr lang="en-US" altLang="zh-CN" dirty="0"/>
              <a:t>翻译</a:t>
            </a:r>
            <a:r>
              <a:rPr lang="zh-CN" altLang="en-US" dirty="0"/>
              <a:t>为中间代码</a:t>
            </a:r>
            <a:endParaRPr lang="en-US" altLang="en-US" dirty="0"/>
          </a:p>
        </p:txBody>
      </p:sp>
      <p:sp>
        <p:nvSpPr>
          <p:cNvPr id="52226" name="Rectangle 3"/>
          <p:cNvSpPr>
            <a:spLocks noGrp="1"/>
          </p:cNvSpPr>
          <p:nvPr>
            <p:ph idx="1"/>
          </p:nvPr>
        </p:nvSpPr>
        <p:spPr/>
        <p:txBody>
          <a:bodyPr vert="horz" wrap="square" lIns="91440" tIns="45720" rIns="91440" bIns="45720" anchor="t" anchorCtr="0"/>
          <a:lstStyle/>
          <a:p>
            <a:pPr eaLnBrk="1" hangingPunct="1">
              <a:buNone/>
            </a:pPr>
            <a:r>
              <a:rPr lang="en-US" altLang="en-US" dirty="0"/>
              <a:t>                           </a:t>
            </a:r>
            <a:r>
              <a:rPr lang="en-US" altLang="zh-CN" dirty="0"/>
              <a:t>   </a:t>
            </a:r>
            <a:r>
              <a:rPr lang="en-US" altLang="en-US" dirty="0"/>
              <a:t>Three-address code</a:t>
            </a:r>
          </a:p>
        </p:txBody>
      </p:sp>
      <p:sp>
        <p:nvSpPr>
          <p:cNvPr id="52227" name="Text Box 4"/>
          <p:cNvSpPr txBox="1"/>
          <p:nvPr/>
        </p:nvSpPr>
        <p:spPr>
          <a:xfrm>
            <a:off x="1042988" y="1844675"/>
            <a:ext cx="3505200" cy="1568450"/>
          </a:xfrm>
          <a:prstGeom prst="rect">
            <a:avLst/>
          </a:prstGeom>
          <a:noFill/>
          <a:ln w="15875" cap="flat" cmpd="sng">
            <a:solidFill>
              <a:schemeClr val="tx1"/>
            </a:solidFill>
            <a:prstDash val="solid"/>
            <a:miter/>
            <a:headEnd type="none" w="med" len="med"/>
            <a:tailEnd type="none" w="med" len="med"/>
          </a:ln>
        </p:spPr>
        <p:txBody>
          <a:bodyPr anchor="t" anchorCtr="0">
            <a:spAutoFit/>
          </a:bodyPr>
          <a:lstStyle/>
          <a:p>
            <a:pPr>
              <a:spcBef>
                <a:spcPct val="20000"/>
              </a:spcBef>
            </a:pPr>
            <a:r>
              <a:rPr lang="en-US" altLang="en-US" b="1" dirty="0">
                <a:latin typeface="Courier New" panose="02070309020205020404" pitchFamily="49" charset="0"/>
              </a:rPr>
              <a:t>j = 2 * i + 1;</a:t>
            </a:r>
            <a:br>
              <a:rPr lang="en-US" altLang="en-US" b="1" dirty="0">
                <a:latin typeface="Courier New" panose="02070309020205020404" pitchFamily="49" charset="0"/>
              </a:rPr>
            </a:br>
            <a:r>
              <a:rPr lang="en-US" altLang="en-US" b="1" dirty="0">
                <a:latin typeface="Courier New" panose="02070309020205020404" pitchFamily="49" charset="0"/>
              </a:rPr>
              <a:t>if (j &gt;= n)</a:t>
            </a:r>
            <a:br>
              <a:rPr lang="en-US" altLang="en-US" b="1" dirty="0">
                <a:latin typeface="Courier New" panose="02070309020205020404" pitchFamily="49" charset="0"/>
              </a:rPr>
            </a:br>
            <a:r>
              <a:rPr lang="en-US" altLang="en-US" b="1" dirty="0">
                <a:latin typeface="Courier New" panose="02070309020205020404" pitchFamily="49" charset="0"/>
              </a:rPr>
              <a:t>   j = 2 * i + 3;</a:t>
            </a:r>
            <a:br>
              <a:rPr lang="en-US" altLang="en-US" b="1" dirty="0">
                <a:latin typeface="Courier New" panose="02070309020205020404" pitchFamily="49" charset="0"/>
              </a:rPr>
            </a:br>
            <a:r>
              <a:rPr lang="en-US" altLang="en-US" b="1" dirty="0">
                <a:latin typeface="Courier New" panose="02070309020205020404" pitchFamily="49" charset="0"/>
              </a:rPr>
              <a:t>return a[j];</a:t>
            </a:r>
          </a:p>
        </p:txBody>
      </p:sp>
      <p:sp>
        <p:nvSpPr>
          <p:cNvPr id="52228" name="Text Box 5"/>
          <p:cNvSpPr txBox="1"/>
          <p:nvPr/>
        </p:nvSpPr>
        <p:spPr>
          <a:xfrm>
            <a:off x="4787900" y="2852738"/>
            <a:ext cx="4038600" cy="3759200"/>
          </a:xfrm>
          <a:prstGeom prst="rect">
            <a:avLst/>
          </a:prstGeom>
          <a:noFill/>
          <a:ln w="15875" cap="flat" cmpd="sng">
            <a:solidFill>
              <a:schemeClr val="tx1"/>
            </a:solidFill>
            <a:prstDash val="solid"/>
            <a:miter/>
            <a:headEnd type="none" w="med" len="med"/>
            <a:tailEnd type="none" w="med" len="med"/>
          </a:ln>
        </p:spPr>
        <p:txBody>
          <a:bodyPr anchor="t" anchorCtr="0">
            <a:spAutoFit/>
          </a:bodyPr>
          <a:lstStyle/>
          <a:p>
            <a:pPr>
              <a:spcBef>
                <a:spcPct val="20000"/>
              </a:spcBef>
            </a:pPr>
            <a:r>
              <a:rPr lang="en-US" altLang="en-US" sz="2000" b="1" dirty="0">
                <a:latin typeface="Courier New" panose="02070309020205020404" pitchFamily="49" charset="0"/>
              </a:rPr>
              <a:t>	</a:t>
            </a:r>
            <a:r>
              <a:rPr lang="en-US" altLang="en-US" b="1" dirty="0">
                <a:latin typeface="Courier New" panose="02070309020205020404" pitchFamily="49" charset="0"/>
              </a:rPr>
              <a:t>t1 = 2 * i</a:t>
            </a:r>
            <a:br>
              <a:rPr lang="en-US" altLang="en-US" b="1" dirty="0">
                <a:latin typeface="Courier New" panose="02070309020205020404" pitchFamily="49" charset="0"/>
              </a:rPr>
            </a:br>
            <a:r>
              <a:rPr lang="en-US" altLang="en-US" b="1" dirty="0">
                <a:latin typeface="Courier New" panose="02070309020205020404" pitchFamily="49" charset="0"/>
              </a:rPr>
              <a:t>	t2 = t1 + 1</a:t>
            </a:r>
            <a:br>
              <a:rPr lang="en-US" altLang="en-US" b="1" dirty="0">
                <a:latin typeface="Courier New" panose="02070309020205020404" pitchFamily="49" charset="0"/>
              </a:rPr>
            </a:br>
            <a:r>
              <a:rPr lang="en-US" altLang="en-US" b="1" dirty="0">
                <a:latin typeface="Courier New" panose="02070309020205020404" pitchFamily="49" charset="0"/>
              </a:rPr>
              <a:t>	j = t2</a:t>
            </a:r>
            <a:br>
              <a:rPr lang="en-US" altLang="en-US" b="1" dirty="0">
                <a:latin typeface="Courier New" panose="02070309020205020404" pitchFamily="49" charset="0"/>
              </a:rPr>
            </a:br>
            <a:r>
              <a:rPr lang="en-US" altLang="en-US" b="1" dirty="0">
                <a:latin typeface="Courier New" panose="02070309020205020404" pitchFamily="49" charset="0"/>
              </a:rPr>
              <a:t>	t3 = j &lt; n</a:t>
            </a:r>
            <a:br>
              <a:rPr lang="en-US" altLang="en-US" b="1" dirty="0">
                <a:latin typeface="Courier New" panose="02070309020205020404" pitchFamily="49" charset="0"/>
              </a:rPr>
            </a:br>
            <a:r>
              <a:rPr lang="en-US" altLang="en-US" b="1" dirty="0">
                <a:latin typeface="Courier New" panose="02070309020205020404" pitchFamily="49" charset="0"/>
              </a:rPr>
              <a:t>	if t3 goto L0</a:t>
            </a:r>
            <a:br>
              <a:rPr lang="en-US" altLang="en-US" b="1" dirty="0">
                <a:latin typeface="Courier New" panose="02070309020205020404" pitchFamily="49" charset="0"/>
              </a:rPr>
            </a:br>
            <a:r>
              <a:rPr lang="en-US" altLang="en-US" b="1" dirty="0">
                <a:latin typeface="Courier New" panose="02070309020205020404" pitchFamily="49" charset="0"/>
              </a:rPr>
              <a:t>	t4 = 2 * i</a:t>
            </a:r>
            <a:br>
              <a:rPr lang="en-US" altLang="en-US" b="1" dirty="0">
                <a:latin typeface="Courier New" panose="02070309020205020404" pitchFamily="49" charset="0"/>
              </a:rPr>
            </a:br>
            <a:r>
              <a:rPr lang="en-US" altLang="en-US" b="1" dirty="0">
                <a:latin typeface="Courier New" panose="02070309020205020404" pitchFamily="49" charset="0"/>
              </a:rPr>
              <a:t>	t5 = t4 + 3</a:t>
            </a:r>
            <a:br>
              <a:rPr lang="en-US" altLang="en-US" b="1" dirty="0">
                <a:latin typeface="Courier New" panose="02070309020205020404" pitchFamily="49" charset="0"/>
              </a:rPr>
            </a:br>
            <a:r>
              <a:rPr lang="en-US" altLang="en-US" b="1" dirty="0">
                <a:latin typeface="Courier New" panose="02070309020205020404" pitchFamily="49" charset="0"/>
              </a:rPr>
              <a:t>	j = t5</a:t>
            </a:r>
            <a:br>
              <a:rPr lang="en-US" altLang="en-US" b="1" dirty="0">
                <a:latin typeface="Courier New" panose="02070309020205020404" pitchFamily="49" charset="0"/>
              </a:rPr>
            </a:br>
            <a:r>
              <a:rPr lang="en-US" altLang="en-US" b="1" dirty="0">
                <a:latin typeface="Courier New" panose="02070309020205020404" pitchFamily="49" charset="0"/>
              </a:rPr>
              <a:t>L0: 	t6 = a[j]</a:t>
            </a:r>
            <a:br>
              <a:rPr lang="en-US" altLang="en-US" b="1" dirty="0">
                <a:latin typeface="Courier New" panose="02070309020205020404" pitchFamily="49" charset="0"/>
              </a:rPr>
            </a:br>
            <a:r>
              <a:rPr lang="en-US" altLang="en-US" b="1" dirty="0">
                <a:latin typeface="Courier New" panose="02070309020205020404" pitchFamily="49" charset="0"/>
              </a:rPr>
              <a:t>	return t6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611188" y="188913"/>
            <a:ext cx="8208962" cy="1655762"/>
          </a:xfrm>
        </p:spPr>
        <p:txBody>
          <a:bodyPr vert="horz" wrap="square" lIns="91440" tIns="45720" rIns="91440" bIns="45720" anchor="ctr" anchorCtr="0"/>
          <a:lstStyle/>
          <a:p>
            <a:pPr eaLnBrk="1" hangingPunct="1"/>
            <a:r>
              <a:rPr lang="en-US" altLang="zh-CN" sz="3200" dirty="0"/>
              <a:t>代码</a:t>
            </a:r>
            <a:r>
              <a:rPr lang="zh-CN" altLang="en-US" sz="3200" dirty="0"/>
              <a:t>优化</a:t>
            </a:r>
            <a:r>
              <a:rPr lang="en-US" altLang="en-US" sz="3200" dirty="0"/>
              <a:t>Code Optimization</a:t>
            </a:r>
            <a:r>
              <a:rPr lang="en-US" altLang="zh-CN" sz="3200" dirty="0"/>
              <a:t>应用</a:t>
            </a:r>
            <a:r>
              <a:rPr lang="zh-CN" altLang="en-US" sz="3200" dirty="0"/>
              <a:t>一些技术对代码进行变换以使得编译产生的目标代码高效</a:t>
            </a:r>
            <a:r>
              <a:rPr lang="zh-CN" altLang="en-US" sz="4000" dirty="0"/>
              <a:t>。</a:t>
            </a:r>
            <a:endParaRPr lang="en-US" altLang="en-US" sz="4000" dirty="0"/>
          </a:p>
        </p:txBody>
      </p:sp>
      <p:sp>
        <p:nvSpPr>
          <p:cNvPr id="53250" name="Rectangle 3"/>
          <p:cNvSpPr>
            <a:spLocks noGrp="1"/>
          </p:cNvSpPr>
          <p:nvPr>
            <p:ph idx="1"/>
          </p:nvPr>
        </p:nvSpPr>
        <p:spPr>
          <a:xfrm>
            <a:off x="323850" y="1989138"/>
            <a:ext cx="8261350" cy="4114800"/>
          </a:xfrm>
        </p:spPr>
        <p:txBody>
          <a:bodyPr vert="horz" wrap="square" lIns="91440" tIns="45720" rIns="91440" bIns="45720" anchor="t" anchorCtr="0"/>
          <a:lstStyle/>
          <a:p>
            <a:pPr eaLnBrk="1" hangingPunct="1"/>
            <a:r>
              <a:rPr lang="en-US" altLang="en-US" dirty="0"/>
              <a:t>Example</a:t>
            </a:r>
            <a:r>
              <a:rPr lang="en-US" altLang="zh-CN" dirty="0"/>
              <a:t>（</a:t>
            </a:r>
            <a:r>
              <a:rPr lang="zh-CN" altLang="en-US" dirty="0"/>
              <a:t>中间代码一级）</a:t>
            </a:r>
            <a:endParaRPr lang="en-US" altLang="en-US" dirty="0"/>
          </a:p>
        </p:txBody>
      </p:sp>
      <p:sp>
        <p:nvSpPr>
          <p:cNvPr id="53251" name="Text Box 4"/>
          <p:cNvSpPr txBox="1"/>
          <p:nvPr/>
        </p:nvSpPr>
        <p:spPr>
          <a:xfrm>
            <a:off x="755650" y="2708275"/>
            <a:ext cx="3733800" cy="3759200"/>
          </a:xfrm>
          <a:prstGeom prst="rect">
            <a:avLst/>
          </a:prstGeom>
          <a:noFill/>
          <a:ln w="15875" cap="flat" cmpd="sng">
            <a:solidFill>
              <a:schemeClr val="tx1"/>
            </a:solidFill>
            <a:prstDash val="solid"/>
            <a:miter/>
            <a:headEnd type="none" w="med" len="med"/>
            <a:tailEnd type="none" w="med" len="med"/>
          </a:ln>
        </p:spPr>
        <p:txBody>
          <a:bodyPr anchor="t" anchorCtr="0">
            <a:spAutoFit/>
          </a:bodyPr>
          <a:lstStyle/>
          <a:p>
            <a:pPr>
              <a:spcBef>
                <a:spcPct val="20000"/>
              </a:spcBef>
            </a:pPr>
            <a:r>
              <a:rPr lang="en-US" altLang="en-US" sz="2000" b="1" dirty="0">
                <a:latin typeface="Courier New" panose="02070309020205020404" pitchFamily="49" charset="0"/>
              </a:rPr>
              <a:t>	</a:t>
            </a:r>
            <a:r>
              <a:rPr lang="en-US" altLang="en-US" b="1" dirty="0">
                <a:latin typeface="Courier New" panose="02070309020205020404" pitchFamily="49" charset="0"/>
              </a:rPr>
              <a:t>t1 = 2 * i</a:t>
            </a:r>
            <a:br>
              <a:rPr lang="en-US" altLang="en-US" b="1" dirty="0">
                <a:latin typeface="Courier New" panose="02070309020205020404" pitchFamily="49" charset="0"/>
              </a:rPr>
            </a:br>
            <a:r>
              <a:rPr lang="en-US" altLang="en-US" b="1" dirty="0">
                <a:latin typeface="Courier New" panose="02070309020205020404" pitchFamily="49" charset="0"/>
              </a:rPr>
              <a:t>	t2 = t1 + 1</a:t>
            </a:r>
            <a:br>
              <a:rPr lang="en-US" altLang="en-US" b="1" dirty="0">
                <a:latin typeface="Courier New" panose="02070309020205020404" pitchFamily="49" charset="0"/>
              </a:rPr>
            </a:br>
            <a:r>
              <a:rPr lang="en-US" altLang="en-US" b="1" dirty="0">
                <a:latin typeface="Courier New" panose="02070309020205020404" pitchFamily="49" charset="0"/>
              </a:rPr>
              <a:t>	j = t2</a:t>
            </a:r>
            <a:br>
              <a:rPr lang="en-US" altLang="en-US" b="1" dirty="0">
                <a:latin typeface="Courier New" panose="02070309020205020404" pitchFamily="49" charset="0"/>
              </a:rPr>
            </a:br>
            <a:r>
              <a:rPr lang="en-US" altLang="en-US" b="1" dirty="0">
                <a:latin typeface="Courier New" panose="02070309020205020404" pitchFamily="49" charset="0"/>
              </a:rPr>
              <a:t>	t3 = j &lt; n</a:t>
            </a:r>
            <a:br>
              <a:rPr lang="en-US" altLang="en-US" b="1" dirty="0">
                <a:latin typeface="Courier New" panose="02070309020205020404" pitchFamily="49" charset="0"/>
              </a:rPr>
            </a:br>
            <a:r>
              <a:rPr lang="en-US" altLang="en-US" b="1" dirty="0">
                <a:latin typeface="Courier New" panose="02070309020205020404" pitchFamily="49" charset="0"/>
              </a:rPr>
              <a:t>	if t3 goto L0</a:t>
            </a:r>
            <a:br>
              <a:rPr lang="en-US" altLang="en-US" b="1" dirty="0">
                <a:latin typeface="Courier New" panose="02070309020205020404" pitchFamily="49" charset="0"/>
              </a:rPr>
            </a:br>
            <a:r>
              <a:rPr lang="en-US" altLang="en-US" b="1" dirty="0">
                <a:latin typeface="Courier New" panose="02070309020205020404" pitchFamily="49" charset="0"/>
              </a:rPr>
              <a:t>	t4 = 2 * i</a:t>
            </a:r>
            <a:br>
              <a:rPr lang="en-US" altLang="en-US" b="1" dirty="0">
                <a:latin typeface="Courier New" panose="02070309020205020404" pitchFamily="49" charset="0"/>
              </a:rPr>
            </a:br>
            <a:r>
              <a:rPr lang="en-US" altLang="en-US" b="1" dirty="0">
                <a:latin typeface="Courier New" panose="02070309020205020404" pitchFamily="49" charset="0"/>
              </a:rPr>
              <a:t>	t5 = t4 + 3</a:t>
            </a:r>
            <a:br>
              <a:rPr lang="en-US" altLang="en-US" b="1" dirty="0">
                <a:latin typeface="Courier New" panose="02070309020205020404" pitchFamily="49" charset="0"/>
              </a:rPr>
            </a:br>
            <a:r>
              <a:rPr lang="en-US" altLang="en-US" b="1" dirty="0">
                <a:latin typeface="Courier New" panose="02070309020205020404" pitchFamily="49" charset="0"/>
              </a:rPr>
              <a:t>	j = t5</a:t>
            </a:r>
            <a:br>
              <a:rPr lang="en-US" altLang="en-US" b="1" dirty="0">
                <a:latin typeface="Courier New" panose="02070309020205020404" pitchFamily="49" charset="0"/>
              </a:rPr>
            </a:br>
            <a:r>
              <a:rPr lang="en-US" altLang="en-US" b="1" dirty="0">
                <a:latin typeface="Courier New" panose="02070309020205020404" pitchFamily="49" charset="0"/>
              </a:rPr>
              <a:t>L0: 	t6 = a[j]</a:t>
            </a:r>
            <a:br>
              <a:rPr lang="en-US" altLang="en-US" b="1" dirty="0">
                <a:latin typeface="Courier New" panose="02070309020205020404" pitchFamily="49" charset="0"/>
              </a:rPr>
            </a:br>
            <a:r>
              <a:rPr lang="en-US" altLang="en-US" b="1" dirty="0">
                <a:latin typeface="Courier New" panose="02070309020205020404" pitchFamily="49" charset="0"/>
              </a:rPr>
              <a:t>	return t6</a:t>
            </a:r>
          </a:p>
        </p:txBody>
      </p:sp>
      <p:sp>
        <p:nvSpPr>
          <p:cNvPr id="53252" name="Text Box 5"/>
          <p:cNvSpPr txBox="1"/>
          <p:nvPr/>
        </p:nvSpPr>
        <p:spPr>
          <a:xfrm>
            <a:off x="4787900" y="2708275"/>
            <a:ext cx="3810000" cy="3759200"/>
          </a:xfrm>
          <a:prstGeom prst="rect">
            <a:avLst/>
          </a:prstGeom>
          <a:noFill/>
          <a:ln w="15875" cap="flat" cmpd="sng">
            <a:solidFill>
              <a:schemeClr val="tx1"/>
            </a:solidFill>
            <a:prstDash val="solid"/>
            <a:miter/>
            <a:headEnd type="none" w="med" len="med"/>
            <a:tailEnd type="none" w="med" len="med"/>
          </a:ln>
        </p:spPr>
        <p:txBody>
          <a:bodyPr anchor="t" anchorCtr="0">
            <a:spAutoFit/>
          </a:bodyPr>
          <a:lstStyle/>
          <a:p>
            <a:pPr>
              <a:spcBef>
                <a:spcPct val="20000"/>
              </a:spcBef>
            </a:pPr>
            <a:r>
              <a:rPr lang="en-US" altLang="en-US" b="1" dirty="0">
                <a:latin typeface="Courier New" panose="02070309020205020404" pitchFamily="49" charset="0"/>
              </a:rPr>
              <a:t>	t1 = 2 * i</a:t>
            </a:r>
            <a:br>
              <a:rPr lang="en-US" altLang="en-US" b="1" dirty="0">
                <a:latin typeface="Courier New" panose="02070309020205020404" pitchFamily="49" charset="0"/>
              </a:rPr>
            </a:b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j = t1 + 1</a:t>
            </a:r>
            <a:br>
              <a:rPr lang="en-US" altLang="en-US" b="1" dirty="0">
                <a:latin typeface="Courier New" panose="02070309020205020404" pitchFamily="49" charset="0"/>
              </a:rPr>
            </a:br>
            <a:r>
              <a:rPr lang="en-US" altLang="en-US" b="1" dirty="0">
                <a:latin typeface="Courier New" panose="02070309020205020404" pitchFamily="49" charset="0"/>
              </a:rPr>
              <a:t>	t3 = j &lt; n</a:t>
            </a:r>
            <a:br>
              <a:rPr lang="en-US" altLang="en-US" b="1" dirty="0">
                <a:latin typeface="Courier New" panose="02070309020205020404" pitchFamily="49" charset="0"/>
              </a:rPr>
            </a:br>
            <a:r>
              <a:rPr lang="en-US" altLang="en-US" b="1" dirty="0">
                <a:latin typeface="Courier New" panose="02070309020205020404" pitchFamily="49" charset="0"/>
              </a:rPr>
              <a:t>	if t3 goto L0</a:t>
            </a:r>
            <a:br>
              <a:rPr lang="en-US" altLang="en-US" b="1" dirty="0">
                <a:latin typeface="Courier New" panose="02070309020205020404" pitchFamily="49" charset="0"/>
              </a:rPr>
            </a:b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j = t1 + 3</a:t>
            </a:r>
            <a:br>
              <a:rPr lang="en-US" altLang="en-US" b="1" dirty="0">
                <a:latin typeface="Courier New" panose="02070309020205020404" pitchFamily="49" charset="0"/>
              </a:rPr>
            </a:b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L0: 	t6 = a[j]</a:t>
            </a:r>
            <a:br>
              <a:rPr lang="en-US" altLang="en-US" b="1" dirty="0">
                <a:latin typeface="Courier New" panose="02070309020205020404" pitchFamily="49" charset="0"/>
              </a:rPr>
            </a:br>
            <a:r>
              <a:rPr lang="en-US" altLang="en-US" b="1" dirty="0">
                <a:latin typeface="Courier New" panose="02070309020205020404" pitchFamily="49" charset="0"/>
              </a:rPr>
              <a:t>	return t6</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a:xfrm>
            <a:off x="1173163" y="457200"/>
            <a:ext cx="7437437" cy="914400"/>
          </a:xfrm>
        </p:spPr>
        <p:txBody>
          <a:bodyPr vert="horz" wrap="square" lIns="91440" tIns="45720" rIns="91440" bIns="45720" anchor="ctr" anchorCtr="0"/>
          <a:lstStyle/>
          <a:p>
            <a:pPr eaLnBrk="1" hangingPunct="1"/>
            <a:r>
              <a:rPr lang="zh-CN" altLang="en-US" dirty="0"/>
              <a:t>代码优化</a:t>
            </a:r>
          </a:p>
        </p:txBody>
      </p:sp>
      <p:sp>
        <p:nvSpPr>
          <p:cNvPr id="54274" name="Text Box 3"/>
          <p:cNvSpPr txBox="1"/>
          <p:nvPr/>
        </p:nvSpPr>
        <p:spPr>
          <a:xfrm>
            <a:off x="1295400" y="1447800"/>
            <a:ext cx="7315200" cy="4291013"/>
          </a:xfrm>
          <a:prstGeom prst="rect">
            <a:avLst/>
          </a:prstGeom>
          <a:noFill/>
          <a:ln w="28575">
            <a:noFill/>
          </a:ln>
        </p:spPr>
        <p:txBody>
          <a:bodyPr anchor="t" anchorCtr="0">
            <a:spAutoFit/>
          </a:bodyPr>
          <a:lstStyle/>
          <a:p>
            <a:pPr>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id1:= id2 + id3 * 60</a:t>
            </a:r>
          </a:p>
          <a:p>
            <a:pPr>
              <a:spcBef>
                <a:spcPct val="50000"/>
              </a:spcBef>
            </a:pPr>
            <a:r>
              <a:rPr lang="zh-CN" altLang="en-US" dirty="0">
                <a:latin typeface="Times New Roman" panose="02020603050405020304" pitchFamily="18" charset="0"/>
              </a:rPr>
              <a:t>(1)	(</a:t>
            </a:r>
            <a:r>
              <a:rPr lang="en-US" altLang="zh-CN" dirty="0">
                <a:latin typeface="Times New Roman" panose="02020603050405020304" pitchFamily="18" charset="0"/>
              </a:rPr>
              <a:t>inttoreal	60	-	t1	)</a:t>
            </a:r>
          </a:p>
          <a:p>
            <a:pPr>
              <a:spcBef>
                <a:spcPct val="50000"/>
              </a:spcBef>
            </a:pPr>
            <a:r>
              <a:rPr lang="zh-CN" altLang="en-US" dirty="0">
                <a:latin typeface="Times New Roman" panose="02020603050405020304" pitchFamily="18" charset="0"/>
              </a:rPr>
              <a:t>(2)	(    *	            </a:t>
            </a:r>
            <a:r>
              <a:rPr lang="en-US" altLang="zh-CN" dirty="0">
                <a:latin typeface="Times New Roman" panose="02020603050405020304" pitchFamily="18" charset="0"/>
              </a:rPr>
              <a:t>id3	t1	t2	)</a:t>
            </a:r>
          </a:p>
          <a:p>
            <a:pPr>
              <a:spcBef>
                <a:spcPct val="50000"/>
              </a:spcBef>
            </a:pPr>
            <a:r>
              <a:rPr lang="zh-CN" altLang="en-US" dirty="0">
                <a:latin typeface="Times New Roman" panose="02020603050405020304" pitchFamily="18" charset="0"/>
              </a:rPr>
              <a:t>(3)	(    +	</a:t>
            </a:r>
            <a:r>
              <a:rPr lang="en-US" altLang="zh-CN" dirty="0">
                <a:latin typeface="Times New Roman" panose="02020603050405020304" pitchFamily="18" charset="0"/>
              </a:rPr>
              <a:t>	id2	t2	t3	)</a:t>
            </a:r>
          </a:p>
          <a:p>
            <a:pPr>
              <a:spcBef>
                <a:spcPct val="50000"/>
              </a:spcBef>
            </a:pPr>
            <a:r>
              <a:rPr lang="zh-CN" altLang="en-US" dirty="0">
                <a:latin typeface="Times New Roman" panose="02020603050405020304" pitchFamily="18" charset="0"/>
              </a:rPr>
              <a:t>(4)	(    :=	</a:t>
            </a:r>
            <a:r>
              <a:rPr lang="en-US" altLang="zh-CN" dirty="0">
                <a:latin typeface="Times New Roman" panose="02020603050405020304" pitchFamily="18" charset="0"/>
              </a:rPr>
              <a:t>	t3	-	id1	)</a:t>
            </a:r>
          </a:p>
          <a:p>
            <a:pPr>
              <a:spcBef>
                <a:spcPct val="50000"/>
              </a:spcBef>
            </a:pPr>
            <a:r>
              <a:rPr lang="zh-CN" altLang="zh-CN" b="1" dirty="0">
                <a:latin typeface="Times New Roman" panose="02020603050405020304" pitchFamily="18" charset="0"/>
                <a:sym typeface="Symbol" panose="05050102010706020507" pitchFamily="18" charset="2"/>
              </a:rPr>
              <a:t>           变换 </a:t>
            </a:r>
            <a:endParaRPr lang="zh-CN" altLang="zh-CN" dirty="0">
              <a:latin typeface="Times New Roman" panose="02020603050405020304" pitchFamily="18" charset="0"/>
            </a:endParaRPr>
          </a:p>
          <a:p>
            <a:pPr>
              <a:spcBef>
                <a:spcPct val="50000"/>
              </a:spcBef>
            </a:pPr>
            <a:r>
              <a:rPr lang="zh-CN" altLang="en-US" dirty="0">
                <a:latin typeface="Times New Roman" panose="02020603050405020304" pitchFamily="18" charset="0"/>
              </a:rPr>
              <a:t>           （1） (    *	</a:t>
            </a:r>
            <a:r>
              <a:rPr lang="en-US" altLang="zh-CN" dirty="0">
                <a:latin typeface="Times New Roman" panose="02020603050405020304" pitchFamily="18" charset="0"/>
              </a:rPr>
              <a:t>id3	60.0	t1	)</a:t>
            </a:r>
          </a:p>
          <a:p>
            <a:pPr>
              <a:spcBef>
                <a:spcPct val="50000"/>
              </a:spcBef>
            </a:pPr>
            <a:r>
              <a:rPr lang="zh-CN" altLang="en-US" dirty="0">
                <a:latin typeface="Times New Roman" panose="02020603050405020304" pitchFamily="18" charset="0"/>
              </a:rPr>
              <a:t>            ( 2）（   +	 </a:t>
            </a:r>
            <a:r>
              <a:rPr lang="en-US" altLang="zh-CN" dirty="0">
                <a:latin typeface="Times New Roman" panose="02020603050405020304" pitchFamily="18" charset="0"/>
              </a:rPr>
              <a:t>id2 	t1	id1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vert="horz" wrap="square" lIns="91440" tIns="45720" rIns="91440" bIns="45720" anchor="ctr" anchorCtr="0"/>
          <a:lstStyle/>
          <a:p>
            <a:pPr eaLnBrk="1" hangingPunct="1"/>
            <a:r>
              <a:rPr lang="zh-CN" altLang="en-US" dirty="0"/>
              <a:t>目标代码生成</a:t>
            </a:r>
          </a:p>
        </p:txBody>
      </p:sp>
      <p:sp>
        <p:nvSpPr>
          <p:cNvPr id="55298" name="Text Box 3"/>
          <p:cNvSpPr txBox="1"/>
          <p:nvPr/>
        </p:nvSpPr>
        <p:spPr>
          <a:xfrm>
            <a:off x="1371600" y="1752600"/>
            <a:ext cx="4876800" cy="1004888"/>
          </a:xfrm>
          <a:prstGeom prst="rect">
            <a:avLst/>
          </a:prstGeom>
          <a:noFill/>
          <a:ln w="28575">
            <a:noFill/>
          </a:ln>
        </p:spPr>
        <p:txBody>
          <a:bodyPr anchor="t" anchorCtr="0">
            <a:spAutoFit/>
          </a:bodyPr>
          <a:lstStyle/>
          <a:p>
            <a:pPr>
              <a:spcBef>
                <a:spcPct val="50000"/>
              </a:spcBef>
            </a:pPr>
            <a:r>
              <a:rPr lang="zh-CN" altLang="en-US" dirty="0">
                <a:latin typeface="Times New Roman" panose="02020603050405020304" pitchFamily="18" charset="0"/>
              </a:rPr>
              <a:t>(*	</a:t>
            </a:r>
            <a:r>
              <a:rPr lang="zh-CN" altLang="zh-CN" dirty="0">
                <a:latin typeface="Times New Roman" panose="02020603050405020304" pitchFamily="18" charset="0"/>
              </a:rPr>
              <a:t>,	</a:t>
            </a:r>
            <a:r>
              <a:rPr lang="en-US" altLang="zh-CN" dirty="0">
                <a:latin typeface="Times New Roman" panose="02020603050405020304" pitchFamily="18" charset="0"/>
              </a:rPr>
              <a:t>id3	60.0	t1	)</a:t>
            </a:r>
          </a:p>
          <a:p>
            <a:pPr>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	id2	t1	id1	)</a:t>
            </a:r>
          </a:p>
        </p:txBody>
      </p:sp>
      <p:sp>
        <p:nvSpPr>
          <p:cNvPr id="55299" name="Text Box 4"/>
          <p:cNvSpPr txBox="1"/>
          <p:nvPr/>
        </p:nvSpPr>
        <p:spPr>
          <a:xfrm>
            <a:off x="1905000" y="3733800"/>
            <a:ext cx="3505200" cy="1735138"/>
          </a:xfrm>
          <a:prstGeom prst="rect">
            <a:avLst/>
          </a:prstGeom>
          <a:noFill/>
          <a:ln w="28575">
            <a:noFill/>
          </a:ln>
        </p:spPr>
        <p:txBody>
          <a:bodyPr anchor="t" anchorCtr="0">
            <a:spAutoFit/>
          </a:bodyPr>
          <a:lstStyle/>
          <a:p>
            <a:pPr>
              <a:lnSpc>
                <a:spcPct val="50000"/>
              </a:lnSpc>
              <a:spcBef>
                <a:spcPct val="50000"/>
              </a:spcBef>
            </a:pPr>
            <a:r>
              <a:rPr lang="en-US" altLang="en-US" dirty="0">
                <a:latin typeface="Times New Roman" panose="02020603050405020304" pitchFamily="18" charset="0"/>
              </a:rPr>
              <a:t>movf	id3,R2</a:t>
            </a:r>
          </a:p>
          <a:p>
            <a:pPr>
              <a:lnSpc>
                <a:spcPct val="50000"/>
              </a:lnSpc>
              <a:spcBef>
                <a:spcPct val="50000"/>
              </a:spcBef>
            </a:pPr>
            <a:r>
              <a:rPr lang="en-US" altLang="en-US" dirty="0">
                <a:latin typeface="Times New Roman" panose="02020603050405020304" pitchFamily="18" charset="0"/>
              </a:rPr>
              <a:t>mulf	#60.0,R2</a:t>
            </a:r>
          </a:p>
          <a:p>
            <a:pPr>
              <a:lnSpc>
                <a:spcPct val="50000"/>
              </a:lnSpc>
              <a:spcBef>
                <a:spcPct val="50000"/>
              </a:spcBef>
            </a:pPr>
            <a:r>
              <a:rPr lang="en-US" altLang="en-US" dirty="0">
                <a:latin typeface="Times New Roman" panose="02020603050405020304" pitchFamily="18" charset="0"/>
              </a:rPr>
              <a:t>movf	id2,R1</a:t>
            </a:r>
          </a:p>
          <a:p>
            <a:pPr>
              <a:lnSpc>
                <a:spcPct val="50000"/>
              </a:lnSpc>
              <a:spcBef>
                <a:spcPct val="50000"/>
              </a:spcBef>
            </a:pPr>
            <a:r>
              <a:rPr lang="en-US" altLang="en-US" dirty="0">
                <a:latin typeface="Times New Roman" panose="02020603050405020304" pitchFamily="18" charset="0"/>
              </a:rPr>
              <a:t>addf	R2,R1</a:t>
            </a:r>
          </a:p>
          <a:p>
            <a:pPr>
              <a:lnSpc>
                <a:spcPct val="50000"/>
              </a:lnSpc>
              <a:spcBef>
                <a:spcPct val="50000"/>
              </a:spcBef>
            </a:pPr>
            <a:r>
              <a:rPr lang="en-US" altLang="en-US" dirty="0">
                <a:latin typeface="Times New Roman" panose="02020603050405020304" pitchFamily="18" charset="0"/>
              </a:rPr>
              <a:t>movf	R1,id1</a:t>
            </a:r>
            <a:endParaRPr lang="en-US" altLang="zh-CN" dirty="0">
              <a:latin typeface="Times New Roman" panose="02020603050405020304" pitchFamily="18" charset="0"/>
            </a:endParaRPr>
          </a:p>
        </p:txBody>
      </p:sp>
      <p:sp>
        <p:nvSpPr>
          <p:cNvPr id="55300" name="Line 5"/>
          <p:cNvSpPr/>
          <p:nvPr/>
        </p:nvSpPr>
        <p:spPr>
          <a:xfrm>
            <a:off x="2971800" y="2819400"/>
            <a:ext cx="0" cy="83820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p:txBody>
          <a:bodyPr vert="horz" wrap="square" lIns="91440" tIns="45720" rIns="91440" bIns="45720" anchor="ctr" anchorCtr="0"/>
          <a:lstStyle/>
          <a:p>
            <a:pPr eaLnBrk="1" hangingPunct="1"/>
            <a:r>
              <a:rPr lang="zh-CN" altLang="en-US" dirty="0"/>
              <a:t>图灵奖</a:t>
            </a:r>
          </a:p>
        </p:txBody>
      </p:sp>
      <p:sp>
        <p:nvSpPr>
          <p:cNvPr id="9218" name="Rectangle 3"/>
          <p:cNvSpPr>
            <a:spLocks noGrp="1"/>
          </p:cNvSpPr>
          <p:nvPr>
            <p:ph idx="1"/>
          </p:nvPr>
        </p:nvSpPr>
        <p:spPr/>
        <p:txBody>
          <a:bodyPr vert="horz" wrap="square" lIns="91440" tIns="45720" rIns="91440" bIns="45720" anchor="t" anchorCtr="0"/>
          <a:lstStyle/>
          <a:p>
            <a:pPr eaLnBrk="1" hangingPunct="1"/>
            <a:r>
              <a:rPr lang="zh-CN" altLang="en-US" sz="2800" dirty="0">
                <a:hlinkClick r:id="rId2"/>
              </a:rPr>
              <a:t>图灵</a:t>
            </a:r>
            <a:r>
              <a:rPr lang="zh-CN" altLang="en-US" sz="2800" dirty="0"/>
              <a:t>奖（</a:t>
            </a:r>
            <a:r>
              <a:rPr lang="en-US" altLang="zh-CN" sz="2800" dirty="0"/>
              <a:t>A.M. Turing Award</a:t>
            </a:r>
            <a:r>
              <a:rPr lang="zh-CN" altLang="en-US" sz="2800" dirty="0"/>
              <a:t>），是</a:t>
            </a:r>
            <a:r>
              <a:rPr lang="zh-CN" altLang="en-US" sz="2800" dirty="0">
                <a:hlinkClick r:id="rId3"/>
              </a:rPr>
              <a:t>美国计算机协会</a:t>
            </a:r>
            <a:r>
              <a:rPr lang="zh-CN" altLang="en-US" sz="2800" dirty="0"/>
              <a:t>（</a:t>
            </a:r>
            <a:r>
              <a:rPr lang="en-US" altLang="zh-CN" sz="2800" dirty="0"/>
              <a:t>ACM</a:t>
            </a:r>
            <a:r>
              <a:rPr lang="zh-CN" altLang="en-US" sz="2800" dirty="0"/>
              <a:t>）于</a:t>
            </a:r>
            <a:r>
              <a:rPr lang="en-US" altLang="zh-CN" sz="2800" dirty="0"/>
              <a:t>1966</a:t>
            </a:r>
            <a:r>
              <a:rPr lang="zh-CN" altLang="en-US" sz="2800" dirty="0"/>
              <a:t>年设立的，又叫“</a:t>
            </a:r>
            <a:r>
              <a:rPr lang="en-US" altLang="zh-CN" sz="2800" dirty="0"/>
              <a:t>A.M. </a:t>
            </a:r>
            <a:r>
              <a:rPr lang="zh-CN" altLang="en-US" sz="2800" dirty="0"/>
              <a:t>图灵奖”，专门奖励那些对计算机事业作出重要贡献的个人。其名称取自计算机科学的先驱、英国科学家阿兰</a:t>
            </a:r>
            <a:r>
              <a:rPr lang="en-US" altLang="zh-CN" sz="2800" dirty="0"/>
              <a:t>·</a:t>
            </a:r>
            <a:r>
              <a:rPr lang="zh-CN" altLang="en-US" sz="2800" dirty="0"/>
              <a:t>图灵，这个奖设立目的之一是纪念这位科学家。获奖者的贡献必须是在计算机领域具有持久而重大的技术先进性的。大多数获奖者是计算机科学家。 </a:t>
            </a:r>
            <a:br>
              <a:rPr lang="zh-CN" altLang="en-US" sz="2800" dirty="0"/>
            </a:br>
            <a:endParaRPr lang="zh-CN" altLang="en-US" sz="2800" dirty="0"/>
          </a:p>
        </p:txBody>
      </p:sp>
      <p:pic>
        <p:nvPicPr>
          <p:cNvPr id="9219" name="Picture 5" descr="9c57e3fa1d2f3a90b58f316a"/>
          <p:cNvPicPr>
            <a:picLocks noChangeAspect="1"/>
          </p:cNvPicPr>
          <p:nvPr/>
        </p:nvPicPr>
        <p:blipFill>
          <a:blip r:embed="rId4"/>
          <a:stretch>
            <a:fillRect/>
          </a:stretch>
        </p:blipFill>
        <p:spPr>
          <a:xfrm>
            <a:off x="4427538" y="0"/>
            <a:ext cx="2857500" cy="2124075"/>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1258888" y="333375"/>
            <a:ext cx="7613650" cy="431800"/>
          </a:xfrm>
        </p:spPr>
        <p:txBody>
          <a:bodyPr vert="horz" wrap="square" lIns="91440" tIns="45720" rIns="91440" bIns="45720" anchor="ctr" anchorCtr="0"/>
          <a:lstStyle/>
          <a:p>
            <a:pPr eaLnBrk="1" hangingPunct="1"/>
            <a:r>
              <a:rPr lang="zh-CN" altLang="en-US" sz="3200" b="1" dirty="0"/>
              <a:t>编译程序的工作</a:t>
            </a:r>
          </a:p>
        </p:txBody>
      </p:sp>
      <p:sp>
        <p:nvSpPr>
          <p:cNvPr id="56322" name="Rectangle 3"/>
          <p:cNvSpPr>
            <a:spLocks noGrp="1"/>
          </p:cNvSpPr>
          <p:nvPr>
            <p:ph idx="1"/>
          </p:nvPr>
        </p:nvSpPr>
        <p:spPr>
          <a:xfrm>
            <a:off x="539750" y="1052513"/>
            <a:ext cx="7777163" cy="5614987"/>
          </a:xfrm>
        </p:spPr>
        <p:txBody>
          <a:bodyPr vert="horz" wrap="square" lIns="91440" tIns="45720" rIns="91440" bIns="45720" anchor="t" anchorCtr="0"/>
          <a:lstStyle/>
          <a:p>
            <a:pPr eaLnBrk="1" hangingPunct="1">
              <a:lnSpc>
                <a:spcPct val="80000"/>
              </a:lnSpc>
            </a:pPr>
            <a:r>
              <a:rPr lang="zh-CN" altLang="en-US" dirty="0"/>
              <a:t>分析</a:t>
            </a:r>
            <a:r>
              <a:rPr lang="en-US" altLang="zh-CN" dirty="0"/>
              <a:t>(analysis)</a:t>
            </a:r>
            <a:r>
              <a:rPr lang="zh-CN" altLang="en-US" dirty="0"/>
              <a:t>和综合(</a:t>
            </a:r>
            <a:r>
              <a:rPr lang="en-US" altLang="zh-CN" dirty="0"/>
              <a:t>synthesis)</a:t>
            </a:r>
          </a:p>
          <a:p>
            <a:pPr lvl="1" eaLnBrk="1" hangingPunct="1">
              <a:lnSpc>
                <a:spcPct val="80000"/>
              </a:lnSpc>
            </a:pPr>
            <a:r>
              <a:rPr lang="zh-CN" altLang="en-US" dirty="0"/>
              <a:t>源程序的分析</a:t>
            </a:r>
          </a:p>
          <a:p>
            <a:pPr lvl="2" eaLnBrk="1" hangingPunct="1">
              <a:lnSpc>
                <a:spcPct val="80000"/>
              </a:lnSpc>
            </a:pPr>
            <a:r>
              <a:rPr lang="zh-CN" altLang="en-US" dirty="0"/>
              <a:t>线性分析</a:t>
            </a:r>
          </a:p>
          <a:p>
            <a:pPr lvl="2" eaLnBrk="1" hangingPunct="1">
              <a:lnSpc>
                <a:spcPct val="80000"/>
              </a:lnSpc>
            </a:pPr>
            <a:r>
              <a:rPr lang="zh-CN" altLang="en-US" dirty="0"/>
              <a:t>层次分析</a:t>
            </a:r>
          </a:p>
          <a:p>
            <a:pPr lvl="2" eaLnBrk="1" hangingPunct="1">
              <a:lnSpc>
                <a:spcPct val="80000"/>
              </a:lnSpc>
            </a:pPr>
            <a:r>
              <a:rPr lang="zh-CN" altLang="en-US" dirty="0"/>
              <a:t>语义分析</a:t>
            </a:r>
          </a:p>
          <a:p>
            <a:pPr lvl="1" eaLnBrk="1" hangingPunct="1">
              <a:lnSpc>
                <a:spcPct val="80000"/>
              </a:lnSpc>
            </a:pPr>
            <a:r>
              <a:rPr lang="zh-CN" altLang="en-US" dirty="0"/>
              <a:t>目标程序的综合</a:t>
            </a:r>
          </a:p>
          <a:p>
            <a:pPr eaLnBrk="1" hangingPunct="1">
              <a:lnSpc>
                <a:spcPct val="80000"/>
              </a:lnSpc>
            </a:pPr>
            <a:r>
              <a:rPr lang="zh-CN" altLang="en-US" b="1" dirty="0">
                <a:solidFill>
                  <a:schemeClr val="accent2"/>
                </a:solidFill>
              </a:rPr>
              <a:t>编译阶段的划分</a:t>
            </a:r>
            <a:r>
              <a:rPr lang="zh-CN" altLang="en-US" dirty="0"/>
              <a:t>前端</a:t>
            </a:r>
            <a:r>
              <a:rPr lang="zh-CN" altLang="en-US" sz="2400" dirty="0"/>
              <a:t>（</a:t>
            </a:r>
            <a:r>
              <a:rPr lang="en-US" altLang="en-US" sz="2400" b="1" dirty="0"/>
              <a:t>front end</a:t>
            </a:r>
            <a:r>
              <a:rPr lang="en-US" altLang="zh-CN" sz="2400" dirty="0"/>
              <a:t>）</a:t>
            </a:r>
            <a:r>
              <a:rPr lang="zh-CN" altLang="en-US" sz="2400" dirty="0"/>
              <a:t>和</a:t>
            </a:r>
            <a:r>
              <a:rPr lang="zh-CN" altLang="en-US" dirty="0"/>
              <a:t>后端（</a:t>
            </a:r>
            <a:r>
              <a:rPr lang="en-US" altLang="en-US" sz="2800" dirty="0"/>
              <a:t>back end</a:t>
            </a:r>
            <a:r>
              <a:rPr lang="en-US" altLang="zh-CN" dirty="0"/>
              <a:t>）</a:t>
            </a:r>
            <a:r>
              <a:rPr lang="zh-CN" altLang="en-US" dirty="0"/>
              <a:t>－</a:t>
            </a:r>
          </a:p>
          <a:p>
            <a:pPr eaLnBrk="1" hangingPunct="1">
              <a:lnSpc>
                <a:spcPct val="80000"/>
              </a:lnSpc>
              <a:buNone/>
            </a:pPr>
            <a:r>
              <a:rPr lang="zh-CN" altLang="en-US" dirty="0"/>
              <a:t>    </a:t>
            </a:r>
            <a:r>
              <a:rPr lang="en-US" altLang="zh-CN" dirty="0"/>
              <a:t>— </a:t>
            </a:r>
            <a:r>
              <a:rPr lang="zh-CN" altLang="en-US" sz="2400" dirty="0"/>
              <a:t>编译的前端</a:t>
            </a:r>
          </a:p>
          <a:p>
            <a:pPr eaLnBrk="1" hangingPunct="1">
              <a:lnSpc>
                <a:spcPct val="80000"/>
              </a:lnSpc>
              <a:buNone/>
            </a:pPr>
            <a:r>
              <a:rPr lang="zh-CN" altLang="en-US" sz="2400" dirty="0"/>
              <a:t>           与源语言有关但与目标机无关的那些部分组成</a:t>
            </a:r>
          </a:p>
          <a:p>
            <a:pPr eaLnBrk="1" hangingPunct="1">
              <a:lnSpc>
                <a:spcPct val="80000"/>
              </a:lnSpc>
              <a:buNone/>
            </a:pPr>
            <a:r>
              <a:rPr lang="zh-CN" altLang="en-US" dirty="0"/>
              <a:t>    </a:t>
            </a:r>
            <a:r>
              <a:rPr lang="en-US" altLang="zh-CN" dirty="0"/>
              <a:t>— </a:t>
            </a:r>
            <a:r>
              <a:rPr lang="zh-CN" altLang="en-US" sz="2400" dirty="0"/>
              <a:t>编译的后端</a:t>
            </a:r>
          </a:p>
          <a:p>
            <a:pPr eaLnBrk="1" hangingPunct="1">
              <a:lnSpc>
                <a:spcPct val="80000"/>
              </a:lnSpc>
              <a:buNone/>
            </a:pPr>
            <a:r>
              <a:rPr lang="zh-CN" altLang="en-US" sz="2400" dirty="0"/>
              <a:t>           与目标机有关的那些部分组成</a:t>
            </a:r>
          </a:p>
          <a:p>
            <a:pPr eaLnBrk="1" hangingPunct="1">
              <a:lnSpc>
                <a:spcPct val="80000"/>
              </a:lnSpc>
            </a:pPr>
            <a:r>
              <a:rPr lang="zh-CN" altLang="en-US" sz="2400" b="1" dirty="0"/>
              <a:t>遍（趟）</a:t>
            </a:r>
            <a:r>
              <a:rPr lang="zh-CN" altLang="en-US" sz="2400" dirty="0"/>
              <a:t>从头到尾扫描源程序（各种形式）一</a:t>
            </a:r>
            <a:r>
              <a:rPr lang="zh-CN" altLang="en-US" sz="2400" b="1" dirty="0"/>
              <a:t>遍(</a:t>
            </a:r>
            <a:r>
              <a:rPr lang="en-US" altLang="zh-CN" sz="2400" b="1" dirty="0"/>
              <a:t>pass)</a:t>
            </a:r>
            <a:endParaRPr lang="zh-CN" altLang="zh-CN" sz="2400" b="1"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0325" y="407988"/>
            <a:ext cx="1655763" cy="5762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源语言</a:t>
            </a:r>
            <a:r>
              <a:rPr kumimoji="0" lang="en-US" altLang="zh-CN"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1</a:t>
            </a:r>
          </a:p>
        </p:txBody>
      </p:sp>
      <p:sp>
        <p:nvSpPr>
          <p:cNvPr id="5" name="矩形 4"/>
          <p:cNvSpPr/>
          <p:nvPr/>
        </p:nvSpPr>
        <p:spPr>
          <a:xfrm>
            <a:off x="5973763" y="1182688"/>
            <a:ext cx="1655763" cy="5762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机器</a:t>
            </a:r>
          </a:p>
        </p:txBody>
      </p:sp>
      <p:sp>
        <p:nvSpPr>
          <p:cNvPr id="6" name="矩形 5"/>
          <p:cNvSpPr/>
          <p:nvPr/>
        </p:nvSpPr>
        <p:spPr>
          <a:xfrm>
            <a:off x="1330325" y="1214438"/>
            <a:ext cx="1655763" cy="5762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源语言</a:t>
            </a:r>
            <a:r>
              <a:rPr kumimoji="0" lang="en-US" altLang="zh-CN"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2</a:t>
            </a:r>
          </a:p>
        </p:txBody>
      </p:sp>
      <p:sp>
        <p:nvSpPr>
          <p:cNvPr id="7" name="矩形 6"/>
          <p:cNvSpPr/>
          <p:nvPr/>
        </p:nvSpPr>
        <p:spPr>
          <a:xfrm>
            <a:off x="1330325" y="2078038"/>
            <a:ext cx="1655763" cy="5762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源语言</a:t>
            </a:r>
            <a:r>
              <a:rPr kumimoji="0" lang="en-US" altLang="zh-CN"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3</a:t>
            </a:r>
          </a:p>
        </p:txBody>
      </p:sp>
      <p:sp>
        <p:nvSpPr>
          <p:cNvPr id="8" name="椭圆 7"/>
          <p:cNvSpPr/>
          <p:nvPr/>
        </p:nvSpPr>
        <p:spPr>
          <a:xfrm>
            <a:off x="3849688" y="984250"/>
            <a:ext cx="1296988" cy="100806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中间代码</a:t>
            </a:r>
          </a:p>
        </p:txBody>
      </p:sp>
      <p:cxnSp>
        <p:nvCxnSpPr>
          <p:cNvPr id="57350" name="直接连接符 8"/>
          <p:cNvCxnSpPr/>
          <p:nvPr/>
        </p:nvCxnSpPr>
        <p:spPr>
          <a:xfrm>
            <a:off x="2986088" y="676275"/>
            <a:ext cx="1054100" cy="436563"/>
          </a:xfrm>
          <a:prstGeom prst="line">
            <a:avLst/>
          </a:prstGeom>
          <a:ln w="9525" cap="flat" cmpd="sng">
            <a:solidFill>
              <a:schemeClr val="tx1"/>
            </a:solidFill>
            <a:prstDash val="solid"/>
            <a:round/>
            <a:headEnd type="none" w="med" len="med"/>
            <a:tailEnd type="none" w="med" len="med"/>
          </a:ln>
        </p:spPr>
      </p:cxnSp>
      <p:cxnSp>
        <p:nvCxnSpPr>
          <p:cNvPr id="57351" name="直接连接符 9"/>
          <p:cNvCxnSpPr/>
          <p:nvPr/>
        </p:nvCxnSpPr>
        <p:spPr>
          <a:xfrm flipV="1">
            <a:off x="2986088" y="1485900"/>
            <a:ext cx="863600" cy="17463"/>
          </a:xfrm>
          <a:prstGeom prst="line">
            <a:avLst/>
          </a:prstGeom>
          <a:ln w="9525" cap="flat" cmpd="sng">
            <a:solidFill>
              <a:schemeClr val="tx1"/>
            </a:solidFill>
            <a:prstDash val="solid"/>
            <a:round/>
            <a:headEnd type="none" w="med" len="med"/>
            <a:tailEnd type="none" w="med" len="med"/>
          </a:ln>
        </p:spPr>
      </p:cxnSp>
      <p:cxnSp>
        <p:nvCxnSpPr>
          <p:cNvPr id="57352" name="直接连接符 10"/>
          <p:cNvCxnSpPr/>
          <p:nvPr/>
        </p:nvCxnSpPr>
        <p:spPr>
          <a:xfrm flipV="1">
            <a:off x="3041650" y="1857375"/>
            <a:ext cx="1054100" cy="522288"/>
          </a:xfrm>
          <a:prstGeom prst="line">
            <a:avLst/>
          </a:prstGeom>
          <a:ln w="9525" cap="flat" cmpd="sng">
            <a:solidFill>
              <a:schemeClr val="tx1"/>
            </a:solidFill>
            <a:prstDash val="solid"/>
            <a:round/>
            <a:headEnd type="none" w="med" len="med"/>
            <a:tailEnd type="none" w="med" len="med"/>
          </a:ln>
        </p:spPr>
      </p:cxnSp>
      <p:cxnSp>
        <p:nvCxnSpPr>
          <p:cNvPr id="57353" name="直接连接符 11"/>
          <p:cNvCxnSpPr>
            <a:stCxn id="8" idx="6"/>
          </p:cNvCxnSpPr>
          <p:nvPr/>
        </p:nvCxnSpPr>
        <p:spPr>
          <a:xfrm flipV="1">
            <a:off x="5218113" y="1485900"/>
            <a:ext cx="792162" cy="3175"/>
          </a:xfrm>
          <a:prstGeom prst="line">
            <a:avLst/>
          </a:prstGeom>
          <a:ln w="9525" cap="flat" cmpd="sng">
            <a:solidFill>
              <a:schemeClr val="tx1"/>
            </a:solidFill>
            <a:prstDash val="solid"/>
            <a:round/>
            <a:headEnd type="none" w="med" len="med"/>
            <a:tailEnd type="none" w="med" len="med"/>
          </a:ln>
        </p:spPr>
      </p:cxnSp>
      <p:sp>
        <p:nvSpPr>
          <p:cNvPr id="14" name="矩形 13"/>
          <p:cNvSpPr/>
          <p:nvPr/>
        </p:nvSpPr>
        <p:spPr>
          <a:xfrm>
            <a:off x="6064250" y="3573463"/>
            <a:ext cx="1657350" cy="5762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机器</a:t>
            </a:r>
            <a:r>
              <a:rPr kumimoji="0" lang="en-US" altLang="zh-CN"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1</a:t>
            </a:r>
          </a:p>
        </p:txBody>
      </p:sp>
      <p:sp>
        <p:nvSpPr>
          <p:cNvPr id="15" name="矩形 14"/>
          <p:cNvSpPr/>
          <p:nvPr/>
        </p:nvSpPr>
        <p:spPr>
          <a:xfrm>
            <a:off x="1384300" y="4498975"/>
            <a:ext cx="1657350" cy="5762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源语言</a:t>
            </a:r>
            <a:endParaRPr kumimoji="0" lang="en-US" altLang="zh-CN"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endParaRPr>
          </a:p>
        </p:txBody>
      </p:sp>
      <p:sp>
        <p:nvSpPr>
          <p:cNvPr id="17" name="椭圆 16"/>
          <p:cNvSpPr/>
          <p:nvPr/>
        </p:nvSpPr>
        <p:spPr>
          <a:xfrm>
            <a:off x="3905250" y="4268788"/>
            <a:ext cx="1295400" cy="100806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中间代码</a:t>
            </a:r>
          </a:p>
        </p:txBody>
      </p:sp>
      <p:cxnSp>
        <p:nvCxnSpPr>
          <p:cNvPr id="21" name="直接连接符 20"/>
          <p:cNvCxnSpPr>
            <a:stCxn id="8" idx="6"/>
            <a:endCxn id="22" idx="1"/>
          </p:cNvCxnSpPr>
          <p:nvPr/>
        </p:nvCxnSpPr>
        <p:spPr>
          <a:xfrm>
            <a:off x="5181600" y="4773613"/>
            <a:ext cx="882650" cy="14287"/>
          </a:xfrm>
          <a:prstGeom prst="line">
            <a:avLst/>
          </a:prstGeom>
          <a:ln w="9525" cap="flat" cmpd="sng">
            <a:solidFill>
              <a:schemeClr val="tx1"/>
            </a:solidFill>
            <a:prstDash val="solid"/>
            <a:round/>
            <a:headEnd type="none" w="med" len="med"/>
            <a:tailEnd type="none" w="med" len="med"/>
          </a:ln>
        </p:spPr>
      </p:cxnSp>
      <p:sp>
        <p:nvSpPr>
          <p:cNvPr id="22" name="矩形 21"/>
          <p:cNvSpPr/>
          <p:nvPr/>
        </p:nvSpPr>
        <p:spPr>
          <a:xfrm>
            <a:off x="6064250" y="4498975"/>
            <a:ext cx="1657350" cy="5762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机器</a:t>
            </a:r>
            <a:r>
              <a:rPr kumimoji="0" lang="en-US" altLang="zh-CN"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2</a:t>
            </a:r>
          </a:p>
        </p:txBody>
      </p:sp>
      <p:sp>
        <p:nvSpPr>
          <p:cNvPr id="23" name="矩形 22"/>
          <p:cNvSpPr/>
          <p:nvPr/>
        </p:nvSpPr>
        <p:spPr>
          <a:xfrm>
            <a:off x="6064250" y="5511800"/>
            <a:ext cx="1657350" cy="5762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lstStyle/>
          <a:p>
            <a:pPr marL="0" marR="0" indent="0" algn="ctr" defTabSz="914400" rtl="0" eaLnBrk="0" fontAlgn="base" latinLnBrk="0" hangingPunct="0">
              <a:lnSpc>
                <a:spcPct val="100000"/>
              </a:lnSpc>
              <a:spcBef>
                <a:spcPct val="50000"/>
              </a:spcBef>
              <a:spcAft>
                <a:spcPct val="0"/>
              </a:spcAft>
              <a:buClrTx/>
              <a:buSzTx/>
              <a:buFontTx/>
              <a:buNone/>
            </a:pPr>
            <a:r>
              <a:rPr kumimoji="0" lang="zh-CN" altLang="en-US"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机器</a:t>
            </a:r>
            <a:r>
              <a:rPr kumimoji="0" lang="en-US" altLang="zh-CN" sz="2400" b="0" i="0" u="none" strike="noStrike" cap="none" normalizeH="0" baseline="0" noProof="1">
                <a:ln>
                  <a:noFill/>
                </a:ln>
                <a:solidFill>
                  <a:schemeClr val="tx1"/>
                </a:solidFill>
                <a:effectLst/>
                <a:latin typeface="Times New Roman" panose="02020603050405020304" pitchFamily="18" charset="0"/>
                <a:ea typeface="宋体" panose="02010600030101010101" pitchFamily="2" charset="-122"/>
              </a:rPr>
              <a:t>3</a:t>
            </a:r>
          </a:p>
        </p:txBody>
      </p:sp>
      <p:cxnSp>
        <p:nvCxnSpPr>
          <p:cNvPr id="26" name="直接连接符 25"/>
          <p:cNvCxnSpPr>
            <a:stCxn id="8" idx="6"/>
            <a:endCxn id="22" idx="1"/>
          </p:cNvCxnSpPr>
          <p:nvPr/>
        </p:nvCxnSpPr>
        <p:spPr>
          <a:xfrm flipV="1">
            <a:off x="5011738" y="3829050"/>
            <a:ext cx="1052512" cy="555625"/>
          </a:xfrm>
          <a:prstGeom prst="line">
            <a:avLst/>
          </a:prstGeom>
          <a:ln w="9525" cap="flat" cmpd="sng">
            <a:solidFill>
              <a:schemeClr val="tx1"/>
            </a:solidFill>
            <a:prstDash val="solid"/>
            <a:round/>
            <a:headEnd type="none" w="med" len="med"/>
            <a:tailEnd type="none" w="med" len="med"/>
          </a:ln>
        </p:spPr>
      </p:cxnSp>
      <p:cxnSp>
        <p:nvCxnSpPr>
          <p:cNvPr id="27" name="直接连接符 26"/>
          <p:cNvCxnSpPr>
            <a:stCxn id="8" idx="6"/>
            <a:endCxn id="23" idx="1"/>
          </p:cNvCxnSpPr>
          <p:nvPr/>
        </p:nvCxnSpPr>
        <p:spPr>
          <a:xfrm>
            <a:off x="4956175" y="5135563"/>
            <a:ext cx="1108075" cy="665162"/>
          </a:xfrm>
          <a:prstGeom prst="line">
            <a:avLst/>
          </a:prstGeom>
          <a:ln w="9525" cap="flat" cmpd="sng">
            <a:solidFill>
              <a:schemeClr val="tx1"/>
            </a:solidFill>
            <a:prstDash val="solid"/>
            <a:round/>
            <a:headEnd type="none" w="med" len="med"/>
            <a:tailEnd type="none" w="med" len="med"/>
          </a:ln>
        </p:spPr>
      </p:cxnSp>
      <p:cxnSp>
        <p:nvCxnSpPr>
          <p:cNvPr id="28" name="直接连接符 27"/>
          <p:cNvCxnSpPr>
            <a:stCxn id="8" idx="6"/>
            <a:endCxn id="23" idx="1"/>
          </p:cNvCxnSpPr>
          <p:nvPr/>
        </p:nvCxnSpPr>
        <p:spPr>
          <a:xfrm flipV="1">
            <a:off x="3041650" y="4787900"/>
            <a:ext cx="863600" cy="14288"/>
          </a:xfrm>
          <a:prstGeom prst="line">
            <a:avLst/>
          </a:prstGeom>
          <a:ln w="9525" cap="flat" cmpd="sng">
            <a:solidFill>
              <a:schemeClr val="tx1"/>
            </a:solidFill>
            <a:prstDash val="solid"/>
            <a:round/>
            <a:headEnd type="none" w="med" len="med"/>
            <a:tailEnd type="none" w="med" len="med"/>
          </a:ln>
        </p:spPr>
      </p:cxnSp>
      <p:sp>
        <p:nvSpPr>
          <p:cNvPr id="29" name="文本框 28"/>
          <p:cNvSpPr txBox="1"/>
          <p:nvPr/>
        </p:nvSpPr>
        <p:spPr>
          <a:xfrm>
            <a:off x="2040890" y="2863850"/>
            <a:ext cx="5626100" cy="460375"/>
          </a:xfrm>
          <a:prstGeom prst="rect">
            <a:avLst/>
          </a:prstGeom>
          <a:noFill/>
        </p:spPr>
        <p:txBody>
          <a:bodyPr wrap="square" rtlCol="0">
            <a:spAutoFit/>
            <a:scene3d>
              <a:camera prst="orthographicFront"/>
              <a:lightRig rig="threePt" dir="t"/>
            </a:scene3d>
          </a:bodyPr>
          <a:lstStyle/>
          <a:p>
            <a:r>
              <a:rPr lang="zh-CN" altLang="en-US"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mn-cs"/>
              </a:rPr>
              <a:t>为同一机器生成几个语言的编译程序</a:t>
            </a:r>
            <a:endParaRPr lang="zh-CN" altLang="en-US" noProof="1">
              <a:solidFill>
                <a:schemeClr val="accent1"/>
              </a:solidFill>
              <a:effectLst>
                <a:outerShdw blurRad="38100" dist="25400" dir="5400000" algn="ctr" rotWithShape="0">
                  <a:srgbClr val="6E747A">
                    <a:alpha val="43000"/>
                  </a:srgbClr>
                </a:outerShdw>
              </a:effectLst>
            </a:endParaRPr>
          </a:p>
        </p:txBody>
      </p:sp>
      <p:sp>
        <p:nvSpPr>
          <p:cNvPr id="30" name="文本框 29"/>
          <p:cNvSpPr txBox="1"/>
          <p:nvPr/>
        </p:nvSpPr>
        <p:spPr>
          <a:xfrm>
            <a:off x="2007235" y="6257290"/>
            <a:ext cx="5626100" cy="460375"/>
          </a:xfrm>
          <a:prstGeom prst="rect">
            <a:avLst/>
          </a:prstGeom>
          <a:noFill/>
        </p:spPr>
        <p:txBody>
          <a:bodyPr wrap="square" rtlCol="0">
            <a:spAutoFit/>
            <a:scene3d>
              <a:camera prst="orthographicFront"/>
              <a:lightRig rig="threePt" dir="t"/>
            </a:scene3d>
          </a:bodyPr>
          <a:lstStyle/>
          <a:p>
            <a:r>
              <a:rPr lang="zh-CN" altLang="en-US"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mn-cs"/>
              </a:rPr>
              <a:t>为不同的机器构成同一语言的编译程序</a:t>
            </a:r>
            <a:endParaRPr lang="zh-CN" altLang="en-US" noProof="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7" grpId="0" animBg="1"/>
      <p:bldP spid="17" grpId="1" animBg="1"/>
      <p:bldP spid="22" grpId="0" animBg="1"/>
      <p:bldP spid="22" grpId="1" animBg="1"/>
      <p:bldP spid="23" grpId="0" animBg="1"/>
      <p:bldP spid="23" grpId="1" animBg="1"/>
      <p:bldP spid="30" grpId="0"/>
      <p:bldP spid="30"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flipV="1">
            <a:off x="1187450" y="188913"/>
            <a:ext cx="7758113" cy="268287"/>
          </a:xfrm>
        </p:spPr>
        <p:txBody>
          <a:bodyPr vert="horz" wrap="square" lIns="91440" tIns="45720" rIns="91440" bIns="45720" anchor="ctr" anchorCtr="0"/>
          <a:lstStyle/>
          <a:p>
            <a:pPr eaLnBrk="1" hangingPunct="1"/>
            <a:endParaRPr lang="zh-CN" altLang="en-US" sz="4000" dirty="0"/>
          </a:p>
        </p:txBody>
      </p:sp>
      <p:pic>
        <p:nvPicPr>
          <p:cNvPr id="58370" name="Picture 3"/>
          <p:cNvPicPr>
            <a:picLocks noGrp="1" noChangeAspect="1"/>
          </p:cNvPicPr>
          <p:nvPr>
            <p:ph idx="1"/>
          </p:nvPr>
        </p:nvPicPr>
        <p:blipFill>
          <a:blip r:embed="rId2"/>
          <a:stretch>
            <a:fillRect/>
          </a:stretch>
        </p:blipFill>
        <p:spPr>
          <a:xfrm>
            <a:off x="395288" y="404813"/>
            <a:ext cx="8713787" cy="6048375"/>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179388" y="0"/>
            <a:ext cx="7772400" cy="1143000"/>
          </a:xfrm>
        </p:spPr>
        <p:txBody>
          <a:bodyPr vert="horz" wrap="square" lIns="91440" tIns="45720" rIns="91440" bIns="45720" anchor="ctr" anchorCtr="0"/>
          <a:lstStyle/>
          <a:p>
            <a:pPr eaLnBrk="1" hangingPunct="1"/>
            <a:r>
              <a:rPr lang="zh-CN" altLang="en-US" dirty="0"/>
              <a:t>编译程序结构(</a:t>
            </a:r>
            <a:r>
              <a:rPr lang="en-US" altLang="zh-CN" dirty="0"/>
              <a:t>components)</a:t>
            </a:r>
          </a:p>
        </p:txBody>
      </p:sp>
      <p:sp>
        <p:nvSpPr>
          <p:cNvPr id="59394" name="Rectangle 3"/>
          <p:cNvSpPr>
            <a:spLocks noGrp="1"/>
          </p:cNvSpPr>
          <p:nvPr>
            <p:ph idx="1"/>
          </p:nvPr>
        </p:nvSpPr>
        <p:spPr>
          <a:xfrm>
            <a:off x="755650" y="1341438"/>
            <a:ext cx="7920038" cy="4752975"/>
          </a:xfrm>
        </p:spPr>
        <p:txBody>
          <a:bodyPr vert="horz" wrap="square" lIns="91440" tIns="45720" rIns="91440" bIns="45720" anchor="t" anchorCtr="0"/>
          <a:lstStyle/>
          <a:p>
            <a:pPr eaLnBrk="1" hangingPunct="1"/>
            <a:r>
              <a:rPr lang="zh-CN" altLang="en-US" dirty="0"/>
              <a:t>词法分析程序</a:t>
            </a:r>
          </a:p>
          <a:p>
            <a:pPr eaLnBrk="1" hangingPunct="1"/>
            <a:r>
              <a:rPr lang="zh-CN" altLang="en-US" dirty="0"/>
              <a:t>语法分析程序</a:t>
            </a:r>
          </a:p>
          <a:p>
            <a:pPr eaLnBrk="1" hangingPunct="1"/>
            <a:r>
              <a:rPr lang="zh-CN" altLang="en-US" dirty="0"/>
              <a:t>语义分析程序</a:t>
            </a:r>
          </a:p>
          <a:p>
            <a:pPr eaLnBrk="1" hangingPunct="1"/>
            <a:r>
              <a:rPr lang="zh-CN" altLang="en-US" dirty="0"/>
              <a:t>中间代码生成程序</a:t>
            </a:r>
          </a:p>
          <a:p>
            <a:pPr eaLnBrk="1" hangingPunct="1"/>
            <a:r>
              <a:rPr lang="zh-CN" altLang="en-US" dirty="0"/>
              <a:t>代码优化程序</a:t>
            </a:r>
          </a:p>
          <a:p>
            <a:pPr eaLnBrk="1" hangingPunct="1"/>
            <a:r>
              <a:rPr lang="zh-CN" altLang="en-US" dirty="0"/>
              <a:t>目标代码生成程序</a:t>
            </a:r>
          </a:p>
          <a:p>
            <a:pPr eaLnBrk="1" hangingPunct="1"/>
            <a:r>
              <a:rPr lang="zh-CN" altLang="en-US" dirty="0"/>
              <a:t>符号表管理程序</a:t>
            </a:r>
          </a:p>
          <a:p>
            <a:pPr eaLnBrk="1" hangingPunct="1"/>
            <a:r>
              <a:rPr lang="zh-CN" altLang="en-US" dirty="0"/>
              <a:t>出错处理程序</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p:nvPr/>
        </p:nvSpPr>
        <p:spPr>
          <a:xfrm>
            <a:off x="7467600" y="1371600"/>
            <a:ext cx="533400" cy="426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出</a:t>
            </a:r>
          </a:p>
          <a:p>
            <a:pPr algn="ctr"/>
            <a:r>
              <a:rPr lang="zh-CN" altLang="en-US" dirty="0">
                <a:latin typeface="Times New Roman" panose="02020603050405020304" pitchFamily="18" charset="0"/>
              </a:rPr>
              <a:t>错</a:t>
            </a:r>
          </a:p>
          <a:p>
            <a:pPr algn="ctr"/>
            <a:r>
              <a:rPr lang="zh-CN" altLang="en-US" dirty="0">
                <a:latin typeface="Times New Roman" panose="02020603050405020304" pitchFamily="18" charset="0"/>
              </a:rPr>
              <a:t>处</a:t>
            </a:r>
          </a:p>
          <a:p>
            <a:pPr algn="ctr"/>
            <a:r>
              <a:rPr lang="zh-CN" altLang="en-US" dirty="0">
                <a:latin typeface="Times New Roman" panose="02020603050405020304" pitchFamily="18" charset="0"/>
              </a:rPr>
              <a:t>理</a:t>
            </a:r>
          </a:p>
          <a:p>
            <a:pPr algn="ctr"/>
            <a:r>
              <a:rPr lang="zh-CN" altLang="en-US" dirty="0">
                <a:latin typeface="Times New Roman" panose="02020603050405020304" pitchFamily="18" charset="0"/>
              </a:rPr>
              <a:t>程</a:t>
            </a:r>
          </a:p>
          <a:p>
            <a:pPr algn="ctr"/>
            <a:r>
              <a:rPr lang="zh-CN" altLang="en-US" dirty="0">
                <a:latin typeface="Times New Roman" panose="02020603050405020304" pitchFamily="18" charset="0"/>
              </a:rPr>
              <a:t>序</a:t>
            </a:r>
          </a:p>
        </p:txBody>
      </p:sp>
      <p:grpSp>
        <p:nvGrpSpPr>
          <p:cNvPr id="2" name="Group 3"/>
          <p:cNvGrpSpPr/>
          <p:nvPr/>
        </p:nvGrpSpPr>
        <p:grpSpPr>
          <a:xfrm>
            <a:off x="2438400" y="1752600"/>
            <a:ext cx="5029200" cy="1066800"/>
            <a:chOff x="1536" y="1104"/>
            <a:chExt cx="3168" cy="672"/>
          </a:xfrm>
        </p:grpSpPr>
        <p:sp>
          <p:nvSpPr>
            <p:cNvPr id="60419" name="Rectangle 4"/>
            <p:cNvSpPr/>
            <p:nvPr/>
          </p:nvSpPr>
          <p:spPr>
            <a:xfrm>
              <a:off x="2208" y="1104"/>
              <a:ext cx="1824" cy="336"/>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语法分析程序</a:t>
              </a:r>
            </a:p>
          </p:txBody>
        </p:sp>
        <p:sp>
          <p:nvSpPr>
            <p:cNvPr id="60420" name="Line 5"/>
            <p:cNvSpPr/>
            <p:nvPr/>
          </p:nvSpPr>
          <p:spPr>
            <a:xfrm flipH="1">
              <a:off x="1536" y="1296"/>
              <a:ext cx="672" cy="43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60421" name="Line 6"/>
            <p:cNvSpPr/>
            <p:nvPr/>
          </p:nvSpPr>
          <p:spPr>
            <a:xfrm flipH="1" flipV="1">
              <a:off x="4032" y="1248"/>
              <a:ext cx="672" cy="528"/>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grpSp>
      <p:grpSp>
        <p:nvGrpSpPr>
          <p:cNvPr id="3" name="Group 7"/>
          <p:cNvGrpSpPr/>
          <p:nvPr/>
        </p:nvGrpSpPr>
        <p:grpSpPr>
          <a:xfrm>
            <a:off x="2438400" y="2667000"/>
            <a:ext cx="5029200" cy="533400"/>
            <a:chOff x="1536" y="1680"/>
            <a:chExt cx="3168" cy="336"/>
          </a:xfrm>
        </p:grpSpPr>
        <p:sp>
          <p:nvSpPr>
            <p:cNvPr id="60423" name="Rectangle 8"/>
            <p:cNvSpPr/>
            <p:nvPr/>
          </p:nvSpPr>
          <p:spPr>
            <a:xfrm>
              <a:off x="2208" y="1680"/>
              <a:ext cx="1824" cy="336"/>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语义分析程序</a:t>
              </a:r>
            </a:p>
          </p:txBody>
        </p:sp>
        <p:sp>
          <p:nvSpPr>
            <p:cNvPr id="60424" name="Line 9"/>
            <p:cNvSpPr/>
            <p:nvPr/>
          </p:nvSpPr>
          <p:spPr>
            <a:xfrm flipH="1">
              <a:off x="1536" y="1824"/>
              <a:ext cx="672" cy="19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60425" name="Line 10"/>
            <p:cNvSpPr/>
            <p:nvPr/>
          </p:nvSpPr>
          <p:spPr>
            <a:xfrm flipH="1" flipV="1">
              <a:off x="4032" y="1824"/>
              <a:ext cx="672" cy="144"/>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grpSp>
      <p:grpSp>
        <p:nvGrpSpPr>
          <p:cNvPr id="4" name="Group 11"/>
          <p:cNvGrpSpPr/>
          <p:nvPr/>
        </p:nvGrpSpPr>
        <p:grpSpPr>
          <a:xfrm>
            <a:off x="2438400" y="4495800"/>
            <a:ext cx="5029200" cy="1524000"/>
            <a:chOff x="1536" y="2832"/>
            <a:chExt cx="3168" cy="960"/>
          </a:xfrm>
        </p:grpSpPr>
        <p:sp>
          <p:nvSpPr>
            <p:cNvPr id="60427" name="Rectangle 12"/>
            <p:cNvSpPr/>
            <p:nvPr/>
          </p:nvSpPr>
          <p:spPr>
            <a:xfrm>
              <a:off x="2208" y="3456"/>
              <a:ext cx="1824" cy="336"/>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目标代码生成程序</a:t>
              </a:r>
            </a:p>
          </p:txBody>
        </p:sp>
        <p:sp>
          <p:nvSpPr>
            <p:cNvPr id="60428" name="Line 13"/>
            <p:cNvSpPr/>
            <p:nvPr/>
          </p:nvSpPr>
          <p:spPr>
            <a:xfrm flipH="1" flipV="1">
              <a:off x="1536" y="2832"/>
              <a:ext cx="672" cy="816"/>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60429" name="Line 14"/>
            <p:cNvSpPr/>
            <p:nvPr/>
          </p:nvSpPr>
          <p:spPr>
            <a:xfrm flipH="1">
              <a:off x="4032" y="2928"/>
              <a:ext cx="672" cy="72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grpSp>
      <p:grpSp>
        <p:nvGrpSpPr>
          <p:cNvPr id="5" name="Group 15"/>
          <p:cNvGrpSpPr/>
          <p:nvPr/>
        </p:nvGrpSpPr>
        <p:grpSpPr>
          <a:xfrm>
            <a:off x="2438400" y="838200"/>
            <a:ext cx="5029200" cy="1524000"/>
            <a:chOff x="1536" y="528"/>
            <a:chExt cx="3168" cy="960"/>
          </a:xfrm>
        </p:grpSpPr>
        <p:sp>
          <p:nvSpPr>
            <p:cNvPr id="60431" name="Rectangle 16"/>
            <p:cNvSpPr/>
            <p:nvPr/>
          </p:nvSpPr>
          <p:spPr>
            <a:xfrm>
              <a:off x="2208" y="528"/>
              <a:ext cx="1824" cy="336"/>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词法分析程序</a:t>
              </a:r>
            </a:p>
          </p:txBody>
        </p:sp>
        <p:sp>
          <p:nvSpPr>
            <p:cNvPr id="60432" name="Line 17"/>
            <p:cNvSpPr/>
            <p:nvPr/>
          </p:nvSpPr>
          <p:spPr>
            <a:xfrm flipH="1">
              <a:off x="1536" y="672"/>
              <a:ext cx="672" cy="72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60433" name="Line 18"/>
            <p:cNvSpPr/>
            <p:nvPr/>
          </p:nvSpPr>
          <p:spPr>
            <a:xfrm flipH="1" flipV="1">
              <a:off x="4032" y="672"/>
              <a:ext cx="672" cy="816"/>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grpSp>
      <p:grpSp>
        <p:nvGrpSpPr>
          <p:cNvPr id="6" name="Group 19"/>
          <p:cNvGrpSpPr/>
          <p:nvPr/>
        </p:nvGrpSpPr>
        <p:grpSpPr>
          <a:xfrm>
            <a:off x="2438400" y="3505200"/>
            <a:ext cx="5029200" cy="609600"/>
            <a:chOff x="1536" y="2208"/>
            <a:chExt cx="3168" cy="384"/>
          </a:xfrm>
        </p:grpSpPr>
        <p:sp>
          <p:nvSpPr>
            <p:cNvPr id="60435" name="Rectangle 20"/>
            <p:cNvSpPr/>
            <p:nvPr/>
          </p:nvSpPr>
          <p:spPr>
            <a:xfrm>
              <a:off x="2208" y="2256"/>
              <a:ext cx="1824" cy="336"/>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中间代码生成程序</a:t>
              </a:r>
            </a:p>
          </p:txBody>
        </p:sp>
        <p:sp>
          <p:nvSpPr>
            <p:cNvPr id="60436" name="Line 21"/>
            <p:cNvSpPr/>
            <p:nvPr/>
          </p:nvSpPr>
          <p:spPr>
            <a:xfrm flipH="1" flipV="1">
              <a:off x="1536" y="2256"/>
              <a:ext cx="672" cy="144"/>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60437" name="Line 22"/>
            <p:cNvSpPr/>
            <p:nvPr/>
          </p:nvSpPr>
          <p:spPr>
            <a:xfrm flipH="1">
              <a:off x="4032" y="2208"/>
              <a:ext cx="672" cy="19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grpSp>
      <p:grpSp>
        <p:nvGrpSpPr>
          <p:cNvPr id="7" name="Group 23"/>
          <p:cNvGrpSpPr/>
          <p:nvPr/>
        </p:nvGrpSpPr>
        <p:grpSpPr>
          <a:xfrm>
            <a:off x="2438400" y="4038600"/>
            <a:ext cx="5029200" cy="1066800"/>
            <a:chOff x="1536" y="2544"/>
            <a:chExt cx="3168" cy="672"/>
          </a:xfrm>
        </p:grpSpPr>
        <p:sp>
          <p:nvSpPr>
            <p:cNvPr id="60439" name="Rectangle 24"/>
            <p:cNvSpPr/>
            <p:nvPr/>
          </p:nvSpPr>
          <p:spPr>
            <a:xfrm>
              <a:off x="2208" y="2880"/>
              <a:ext cx="1824" cy="336"/>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代码优化程序</a:t>
              </a:r>
            </a:p>
          </p:txBody>
        </p:sp>
        <p:sp>
          <p:nvSpPr>
            <p:cNvPr id="60440" name="Line 25"/>
            <p:cNvSpPr/>
            <p:nvPr/>
          </p:nvSpPr>
          <p:spPr>
            <a:xfrm flipH="1" flipV="1">
              <a:off x="1536" y="2544"/>
              <a:ext cx="672" cy="528"/>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60441" name="Line 26"/>
            <p:cNvSpPr/>
            <p:nvPr/>
          </p:nvSpPr>
          <p:spPr>
            <a:xfrm flipH="1">
              <a:off x="4032" y="2640"/>
              <a:ext cx="672" cy="43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grpSp>
      <p:sp>
        <p:nvSpPr>
          <p:cNvPr id="60442" name="Rectangle 27"/>
          <p:cNvSpPr/>
          <p:nvPr/>
        </p:nvSpPr>
        <p:spPr>
          <a:xfrm>
            <a:off x="1905000" y="1371600"/>
            <a:ext cx="533400" cy="426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表</a:t>
            </a:r>
          </a:p>
          <a:p>
            <a:pPr algn="ctr"/>
            <a:r>
              <a:rPr lang="zh-CN" altLang="en-US" dirty="0">
                <a:latin typeface="Times New Roman" panose="02020603050405020304" pitchFamily="18" charset="0"/>
              </a:rPr>
              <a:t>格</a:t>
            </a:r>
          </a:p>
          <a:p>
            <a:pPr algn="ctr"/>
            <a:r>
              <a:rPr lang="zh-CN" altLang="en-US" dirty="0">
                <a:latin typeface="Times New Roman" panose="02020603050405020304" pitchFamily="18" charset="0"/>
              </a:rPr>
              <a:t>管</a:t>
            </a:r>
          </a:p>
          <a:p>
            <a:pPr algn="ctr"/>
            <a:r>
              <a:rPr lang="zh-CN" altLang="en-US" dirty="0">
                <a:latin typeface="Times New Roman" panose="02020603050405020304" pitchFamily="18" charset="0"/>
              </a:rPr>
              <a:t>理</a:t>
            </a:r>
          </a:p>
          <a:p>
            <a:pPr algn="ctr"/>
            <a:r>
              <a:rPr lang="zh-CN" altLang="en-US" dirty="0">
                <a:latin typeface="Times New Roman" panose="02020603050405020304" pitchFamily="18" charset="0"/>
              </a:rPr>
              <a:t>程</a:t>
            </a:r>
          </a:p>
          <a:p>
            <a:pPr algn="ctr"/>
            <a:r>
              <a:rPr lang="zh-CN" altLang="en-US" dirty="0">
                <a:latin typeface="Times New Roman" panose="02020603050405020304" pitchFamily="18" charset="0"/>
              </a:rPr>
              <a:t>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323850" y="260350"/>
            <a:ext cx="7772400" cy="1143000"/>
          </a:xfrm>
        </p:spPr>
        <p:txBody>
          <a:bodyPr vert="horz" wrap="square" lIns="91440" tIns="45720" rIns="91440" bIns="45720" anchor="ctr" anchorCtr="0"/>
          <a:lstStyle/>
          <a:p>
            <a:pPr eaLnBrk="1" hangingPunct="1"/>
            <a:r>
              <a:rPr lang="zh-CN" altLang="en-US" dirty="0"/>
              <a:t>符号表</a:t>
            </a:r>
          </a:p>
        </p:txBody>
      </p:sp>
      <p:sp>
        <p:nvSpPr>
          <p:cNvPr id="61442" name="Rectangle 3"/>
          <p:cNvSpPr>
            <a:spLocks noGrp="1"/>
          </p:cNvSpPr>
          <p:nvPr>
            <p:ph idx="1"/>
          </p:nvPr>
        </p:nvSpPr>
        <p:spPr>
          <a:xfrm>
            <a:off x="611188" y="1412875"/>
            <a:ext cx="7483475" cy="1600200"/>
          </a:xfrm>
        </p:spPr>
        <p:txBody>
          <a:bodyPr vert="horz" wrap="square" lIns="91440" tIns="45720" rIns="91440" bIns="45720" anchor="t" anchorCtr="0"/>
          <a:lstStyle/>
          <a:p>
            <a:pPr eaLnBrk="1" hangingPunct="1"/>
            <a:r>
              <a:rPr lang="zh-CN" altLang="en-US" dirty="0"/>
              <a:t>记录源程序中使用的名字</a:t>
            </a:r>
          </a:p>
          <a:p>
            <a:pPr eaLnBrk="1" hangingPunct="1"/>
            <a:r>
              <a:rPr lang="zh-CN" altLang="en-US" dirty="0"/>
              <a:t>收集每个名字的各种属性信息</a:t>
            </a:r>
          </a:p>
          <a:p>
            <a:pPr lvl="1" eaLnBrk="1" hangingPunct="1"/>
            <a:r>
              <a:rPr lang="zh-CN" altLang="en-US" dirty="0"/>
              <a:t>类型、作用域、分配存储信息</a:t>
            </a:r>
          </a:p>
        </p:txBody>
      </p:sp>
      <p:sp>
        <p:nvSpPr>
          <p:cNvPr id="61443" name="Text Box 4"/>
          <p:cNvSpPr txBox="1"/>
          <p:nvPr/>
        </p:nvSpPr>
        <p:spPr>
          <a:xfrm>
            <a:off x="611188" y="3068638"/>
            <a:ext cx="7200900" cy="3379787"/>
          </a:xfrm>
          <a:prstGeom prst="rect">
            <a:avLst/>
          </a:prstGeom>
          <a:noFill/>
          <a:ln w="28575">
            <a:noFill/>
          </a:ln>
        </p:spPr>
        <p:txBody>
          <a:bodyPr anchor="t" anchorCtr="0">
            <a:spAutoFit/>
          </a:bodyPr>
          <a:lstStyle/>
          <a:p>
            <a:pPr>
              <a:spcBef>
                <a:spcPct val="50000"/>
              </a:spcBef>
            </a:pPr>
            <a:r>
              <a:rPr lang="en-US" altLang="zh-CN" dirty="0">
                <a:latin typeface="Times New Roman" panose="02020603050405020304" pitchFamily="18" charset="0"/>
              </a:rPr>
              <a:t> name:  I  </a:t>
            </a:r>
          </a:p>
          <a:p>
            <a:pPr>
              <a:spcBef>
                <a:spcPct val="50000"/>
              </a:spcBef>
            </a:pPr>
            <a:r>
              <a:rPr lang="en-US" altLang="zh-CN" dirty="0">
                <a:latin typeface="Times New Roman" panose="02020603050405020304" pitchFamily="18" charset="0"/>
              </a:rPr>
              <a:t>              kind</a:t>
            </a:r>
            <a:r>
              <a:rPr lang="zh-CN" altLang="en-US" dirty="0">
                <a:latin typeface="Times New Roman" panose="02020603050405020304" pitchFamily="18" charset="0"/>
              </a:rPr>
              <a:t>：常量  </a:t>
            </a:r>
            <a:r>
              <a:rPr lang="en-US" altLang="zh-CN" dirty="0">
                <a:latin typeface="Times New Roman" panose="02020603050405020304" pitchFamily="18" charset="0"/>
              </a:rPr>
              <a:t>value</a:t>
            </a:r>
            <a:r>
              <a:rPr lang="zh-CN" altLang="en-US" dirty="0">
                <a:latin typeface="Times New Roman" panose="02020603050405020304" pitchFamily="18" charset="0"/>
              </a:rPr>
              <a:t>：35</a:t>
            </a:r>
          </a:p>
          <a:p>
            <a:pPr>
              <a:spcBef>
                <a:spcPct val="50000"/>
              </a:spcBef>
            </a:pPr>
            <a:r>
              <a:rPr lang="en-US" altLang="zh-CN" dirty="0">
                <a:latin typeface="Times New Roman" panose="02020603050405020304" pitchFamily="18" charset="0"/>
              </a:rPr>
              <a:t> name:object  </a:t>
            </a:r>
          </a:p>
          <a:p>
            <a:pPr>
              <a:spcBef>
                <a:spcPct val="50000"/>
              </a:spcBef>
            </a:pPr>
            <a:r>
              <a:rPr lang="en-US" altLang="zh-CN" dirty="0">
                <a:latin typeface="Times New Roman" panose="02020603050405020304" pitchFamily="18" charset="0"/>
              </a:rPr>
              <a:t>               kind</a:t>
            </a:r>
            <a:r>
              <a:rPr lang="zh-CN" altLang="en-US" dirty="0">
                <a:latin typeface="Times New Roman" panose="02020603050405020304" pitchFamily="18" charset="0"/>
              </a:rPr>
              <a:t>：变量   </a:t>
            </a:r>
            <a:r>
              <a:rPr lang="en-US" altLang="zh-CN" dirty="0">
                <a:latin typeface="Times New Roman" panose="02020603050405020304" pitchFamily="18" charset="0"/>
              </a:rPr>
              <a:t>type</a:t>
            </a:r>
            <a:r>
              <a:rPr lang="zh-CN" altLang="en-US" dirty="0">
                <a:latin typeface="Times New Roman" panose="02020603050405020304" pitchFamily="18" charset="0"/>
              </a:rPr>
              <a:t>：实    </a:t>
            </a:r>
            <a:r>
              <a:rPr lang="en-US" altLang="zh-CN" dirty="0">
                <a:latin typeface="Times New Roman" panose="02020603050405020304" pitchFamily="18" charset="0"/>
              </a:rPr>
              <a:t>level</a:t>
            </a:r>
            <a:r>
              <a:rPr lang="zh-CN" altLang="en-US" dirty="0">
                <a:latin typeface="Times New Roman" panose="02020603050405020304" pitchFamily="18" charset="0"/>
              </a:rPr>
              <a:t>：2      </a:t>
            </a:r>
            <a:r>
              <a:rPr lang="en-US" altLang="zh-CN" dirty="0">
                <a:latin typeface="Times New Roman" panose="02020603050405020304" pitchFamily="18" charset="0"/>
              </a:rPr>
              <a:t>add: dx</a:t>
            </a:r>
          </a:p>
          <a:p>
            <a:pPr>
              <a:spcBef>
                <a:spcPct val="50000"/>
              </a:spcBef>
            </a:pPr>
            <a:r>
              <a:rPr lang="zh-CN" altLang="en-US" sz="3200" dirty="0">
                <a:solidFill>
                  <a:schemeClr val="tx2"/>
                </a:solidFill>
                <a:latin typeface="Times New Roman" panose="02020603050405020304" pitchFamily="18" charset="0"/>
              </a:rPr>
              <a:t>符号表管理</a:t>
            </a:r>
            <a:r>
              <a:rPr lang="en-US" altLang="zh-CN" sz="3200" dirty="0">
                <a:solidFill>
                  <a:schemeClr val="tx2"/>
                </a:solidFill>
                <a:latin typeface="Times New Roman" panose="02020603050405020304" pitchFamily="18" charset="0"/>
              </a:rPr>
              <a:t>(</a:t>
            </a:r>
            <a:r>
              <a:rPr lang="zh-CN" altLang="en-US" sz="3200" dirty="0">
                <a:solidFill>
                  <a:schemeClr val="tx2"/>
                </a:solidFill>
                <a:latin typeface="Times New Roman" panose="02020603050405020304" pitchFamily="18" charset="0"/>
              </a:rPr>
              <a:t>登录，查找）</a:t>
            </a:r>
          </a:p>
          <a:p>
            <a:pPr>
              <a:spcBef>
                <a:spcPct val="50000"/>
              </a:spcBef>
            </a:pPr>
            <a:r>
              <a:rPr lang="en-US" altLang="zh-CN" dirty="0">
                <a:solidFill>
                  <a:schemeClr val="tx2"/>
                </a:solidFill>
                <a:latin typeface="Times New Roman" panose="02020603050405020304" pitchFamily="18" charset="0"/>
              </a:rPr>
              <a:t>symbol table management</a:t>
            </a:r>
            <a:endParaRPr lang="zh-CN" altLang="en-US" dirty="0">
              <a:solidFill>
                <a:schemeClr val="tx2"/>
              </a:solidFill>
              <a:latin typeface="Times New Roman" panose="02020603050405020304" pitchFamily="18"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395288" y="333375"/>
            <a:ext cx="7772400" cy="1143000"/>
          </a:xfrm>
        </p:spPr>
        <p:txBody>
          <a:bodyPr vert="horz" wrap="square" lIns="91440" tIns="45720" rIns="91440" bIns="45720" anchor="ctr" anchorCtr="0"/>
          <a:lstStyle/>
          <a:p>
            <a:pPr eaLnBrk="1" hangingPunct="1"/>
            <a:r>
              <a:rPr lang="zh-CN" altLang="en-US" dirty="0"/>
              <a:t>出错处理(</a:t>
            </a:r>
            <a:r>
              <a:rPr lang="en-US" altLang="zh-CN" dirty="0"/>
              <a:t>error handling</a:t>
            </a:r>
            <a:r>
              <a:rPr lang="zh-CN" altLang="en-US" dirty="0"/>
              <a:t> ）	</a:t>
            </a:r>
          </a:p>
        </p:txBody>
      </p:sp>
      <p:sp>
        <p:nvSpPr>
          <p:cNvPr id="62466" name="Rectangle 3"/>
          <p:cNvSpPr>
            <a:spLocks noGrp="1"/>
          </p:cNvSpPr>
          <p:nvPr>
            <p:ph idx="1"/>
          </p:nvPr>
        </p:nvSpPr>
        <p:spPr>
          <a:xfrm>
            <a:off x="539750" y="1981200"/>
            <a:ext cx="8405813" cy="4114800"/>
          </a:xfrm>
        </p:spPr>
        <p:txBody>
          <a:bodyPr vert="horz" wrap="square" lIns="91440" tIns="45720" rIns="91440" bIns="45720" anchor="t" anchorCtr="0"/>
          <a:lstStyle/>
          <a:p>
            <a:pPr eaLnBrk="1" hangingPunct="1">
              <a:buNone/>
            </a:pPr>
            <a:r>
              <a:rPr lang="zh-CN" altLang="en-US" dirty="0"/>
              <a:t>检查错误、报告出错信息、排错、恢复编译工作</a:t>
            </a:r>
          </a:p>
          <a:p>
            <a:pPr eaLnBrk="1" hangingPunct="1">
              <a:buNone/>
            </a:pPr>
            <a:r>
              <a:rPr lang="en-US" altLang="zh-CN" dirty="0"/>
              <a:t>(error reporting and error recovery)</a:t>
            </a:r>
            <a:endParaRPr lang="zh-CN" alt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323850" y="260350"/>
            <a:ext cx="8621713" cy="1873250"/>
          </a:xfrm>
        </p:spPr>
        <p:txBody>
          <a:bodyPr vert="horz" wrap="square" lIns="91440" tIns="45720" rIns="91440" bIns="45720" anchor="ctr" anchorCtr="0"/>
          <a:lstStyle/>
          <a:p>
            <a:pPr eaLnBrk="1" hangingPunct="1"/>
            <a:br>
              <a:rPr lang="en-US" altLang="zh-CN" sz="4000" dirty="0"/>
            </a:br>
            <a:r>
              <a:rPr lang="en-US" altLang="zh-CN" sz="3200" dirty="0"/>
              <a:t>1.2</a:t>
            </a:r>
            <a:r>
              <a:rPr lang="zh-CN" altLang="en-US" sz="3200" dirty="0"/>
              <a:t>程序设计语言的实现</a:t>
            </a:r>
            <a:br>
              <a:rPr lang="zh-CN" altLang="en-US" sz="4000" dirty="0"/>
            </a:br>
            <a:br>
              <a:rPr lang="zh-CN" altLang="en-US" sz="1000" dirty="0"/>
            </a:br>
            <a:r>
              <a:rPr lang="zh-CN" altLang="en-US" sz="2400" dirty="0"/>
              <a:t>有些语言基本通过解释程序 </a:t>
            </a:r>
            <a:r>
              <a:rPr lang="en-US" altLang="zh-CN" sz="2400" dirty="0"/>
              <a:t>  Java</a:t>
            </a:r>
            <a:r>
              <a:rPr lang="zh-CN" altLang="en-US" sz="2400" dirty="0"/>
              <a:t>的</a:t>
            </a:r>
            <a:r>
              <a:rPr lang="en-US" altLang="zh-CN" sz="2400" dirty="0"/>
              <a:t>Bytecode</a:t>
            </a:r>
            <a:br>
              <a:rPr lang="en-US" altLang="zh-CN" sz="2400" dirty="0"/>
            </a:br>
            <a:r>
              <a:rPr lang="zh-CN" altLang="en-US" sz="2400" dirty="0"/>
              <a:t>有些环境同时提供编译程序和解释系统</a:t>
            </a:r>
            <a:r>
              <a:rPr lang="en-US" altLang="zh-CN" sz="4000" dirty="0"/>
              <a:t> </a:t>
            </a:r>
            <a:r>
              <a:rPr lang="en-US" altLang="zh-CN" sz="2400" dirty="0"/>
              <a:t>Lisp</a:t>
            </a:r>
            <a:r>
              <a:rPr lang="zh-CN" altLang="en-US" sz="4000" dirty="0"/>
              <a:t> </a:t>
            </a:r>
            <a:br>
              <a:rPr lang="zh-CN" altLang="en-US" sz="4000" dirty="0"/>
            </a:br>
            <a:endParaRPr lang="zh-CN" altLang="en-US" sz="4000" dirty="0"/>
          </a:p>
        </p:txBody>
      </p:sp>
      <p:sp>
        <p:nvSpPr>
          <p:cNvPr id="63490" name="Rectangle 3"/>
          <p:cNvSpPr>
            <a:spLocks noGrp="1"/>
          </p:cNvSpPr>
          <p:nvPr>
            <p:ph idx="1"/>
          </p:nvPr>
        </p:nvSpPr>
        <p:spPr>
          <a:xfrm>
            <a:off x="468313" y="1773238"/>
            <a:ext cx="8477250" cy="1079500"/>
          </a:xfrm>
        </p:spPr>
        <p:txBody>
          <a:bodyPr vert="horz" wrap="square" lIns="91440" tIns="45720" rIns="91440" bIns="45720" anchor="t" anchorCtr="0"/>
          <a:lstStyle/>
          <a:p>
            <a:pPr eaLnBrk="1" hangingPunct="1">
              <a:buNone/>
            </a:pPr>
            <a:endParaRPr lang="zh-CN" altLang="en-US" sz="2400" dirty="0"/>
          </a:p>
          <a:p>
            <a:pPr eaLnBrk="1" hangingPunct="1">
              <a:buNone/>
            </a:pPr>
            <a:r>
              <a:rPr lang="zh-CN" altLang="en-US" sz="2400" dirty="0"/>
              <a:t>主要的途径有两个：</a:t>
            </a:r>
            <a:r>
              <a:rPr lang="zh-CN" altLang="en-US" dirty="0"/>
              <a:t>通过编译程序和解释程序</a:t>
            </a:r>
            <a:endParaRPr lang="zh-CN" altLang="en-US" sz="2400" dirty="0"/>
          </a:p>
          <a:p>
            <a:pPr eaLnBrk="1" hangingPunct="1">
              <a:buNone/>
            </a:pPr>
            <a:endParaRPr lang="zh-CN" altLang="en-US" dirty="0"/>
          </a:p>
          <a:p>
            <a:pPr eaLnBrk="1" hangingPunct="1">
              <a:buNone/>
            </a:pPr>
            <a:endParaRPr lang="zh-CN" altLang="en-US" dirty="0"/>
          </a:p>
          <a:p>
            <a:pPr eaLnBrk="1" hangingPunct="1">
              <a:buNone/>
            </a:pPr>
            <a:endParaRPr lang="zh-CN" altLang="en-US" dirty="0"/>
          </a:p>
          <a:p>
            <a:pPr eaLnBrk="1" hangingPunct="1">
              <a:buNone/>
            </a:pPr>
            <a:endParaRPr lang="zh-CN" altLang="en-US" dirty="0"/>
          </a:p>
          <a:p>
            <a:pPr eaLnBrk="1" hangingPunct="1">
              <a:buNone/>
            </a:pPr>
            <a:endParaRPr lang="zh-CN" altLang="en-US" dirty="0"/>
          </a:p>
        </p:txBody>
      </p:sp>
      <p:sp>
        <p:nvSpPr>
          <p:cNvPr id="63491" name="Text Box 4"/>
          <p:cNvSpPr txBox="1"/>
          <p:nvPr/>
        </p:nvSpPr>
        <p:spPr>
          <a:xfrm>
            <a:off x="4859338" y="3722688"/>
            <a:ext cx="1489075" cy="466725"/>
          </a:xfrm>
          <a:prstGeom prst="rect">
            <a:avLst/>
          </a:prstGeom>
          <a:noFill/>
          <a:ln w="9525" cap="flat" cmpd="sng">
            <a:solidFill>
              <a:schemeClr val="tx1"/>
            </a:solidFill>
            <a:prstDash val="solid"/>
            <a:miter/>
            <a:headEnd type="none" w="med" len="med"/>
            <a:tailEnd type="none" w="med" len="med"/>
          </a:ln>
        </p:spPr>
        <p:txBody>
          <a:bodyPr wrap="none" anchor="t" anchorCtr="0">
            <a:spAutoFit/>
          </a:bodyPr>
          <a:lstStyle/>
          <a:p>
            <a:pPr>
              <a:spcBef>
                <a:spcPct val="50000"/>
              </a:spcBef>
            </a:pPr>
            <a:r>
              <a:rPr lang="zh-CN" altLang="en-US" dirty="0">
                <a:latin typeface="Times New Roman" panose="02020603050405020304" pitchFamily="18" charset="0"/>
              </a:rPr>
              <a:t> 编译程序</a:t>
            </a:r>
          </a:p>
        </p:txBody>
      </p:sp>
      <p:sp>
        <p:nvSpPr>
          <p:cNvPr id="63492" name="Oval 5"/>
          <p:cNvSpPr/>
          <p:nvPr/>
        </p:nvSpPr>
        <p:spPr>
          <a:xfrm>
            <a:off x="6804025" y="3362325"/>
            <a:ext cx="1981200" cy="1219200"/>
          </a:xfrm>
          <a:prstGeom prst="ellipse">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
        <p:nvSpPr>
          <p:cNvPr id="63493" name="Rectangle 6"/>
          <p:cNvSpPr/>
          <p:nvPr/>
        </p:nvSpPr>
        <p:spPr>
          <a:xfrm>
            <a:off x="6804025" y="3722688"/>
            <a:ext cx="2012950" cy="457200"/>
          </a:xfrm>
          <a:prstGeom prst="rect">
            <a:avLst/>
          </a:prstGeom>
          <a:noFill/>
          <a:ln w="9525">
            <a:noFill/>
          </a:ln>
        </p:spPr>
        <p:txBody>
          <a:bodyPr wrap="none" anchor="t" anchorCtr="0">
            <a:spAutoFit/>
          </a:bodyPr>
          <a:lstStyle/>
          <a:p>
            <a:pPr algn="ctr" eaLnBrk="0" hangingPunct="0">
              <a:spcBef>
                <a:spcPct val="50000"/>
              </a:spcBef>
            </a:pPr>
            <a:r>
              <a:rPr lang="zh-CN" altLang="en-US" dirty="0">
                <a:latin typeface="Times New Roman" panose="02020603050405020304" pitchFamily="18" charset="0"/>
              </a:rPr>
              <a:t>低级语言程序</a:t>
            </a:r>
          </a:p>
        </p:txBody>
      </p:sp>
      <p:sp>
        <p:nvSpPr>
          <p:cNvPr id="63494" name="Oval 7"/>
          <p:cNvSpPr/>
          <p:nvPr/>
        </p:nvSpPr>
        <p:spPr>
          <a:xfrm>
            <a:off x="2339975" y="3362325"/>
            <a:ext cx="1981200" cy="1219200"/>
          </a:xfrm>
          <a:prstGeom prst="ellipse">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
        <p:nvSpPr>
          <p:cNvPr id="63495" name="Rectangle 8"/>
          <p:cNvSpPr/>
          <p:nvPr/>
        </p:nvSpPr>
        <p:spPr>
          <a:xfrm>
            <a:off x="2268538" y="3795713"/>
            <a:ext cx="2012950" cy="457200"/>
          </a:xfrm>
          <a:prstGeom prst="rect">
            <a:avLst/>
          </a:prstGeom>
          <a:noFill/>
          <a:ln w="9525">
            <a:noFill/>
          </a:ln>
        </p:spPr>
        <p:txBody>
          <a:bodyPr wrap="none" anchor="t" anchorCtr="0">
            <a:spAutoFit/>
          </a:bodyPr>
          <a:lstStyle/>
          <a:p>
            <a:pPr algn="ctr" eaLnBrk="0" hangingPunct="0">
              <a:spcBef>
                <a:spcPct val="50000"/>
              </a:spcBef>
            </a:pPr>
            <a:r>
              <a:rPr lang="zh-CN" altLang="en-US" dirty="0">
                <a:latin typeface="Times New Roman" panose="02020603050405020304" pitchFamily="18" charset="0"/>
              </a:rPr>
              <a:t>高级语言程序</a:t>
            </a:r>
          </a:p>
        </p:txBody>
      </p:sp>
      <p:sp>
        <p:nvSpPr>
          <p:cNvPr id="63496" name="Line 9"/>
          <p:cNvSpPr/>
          <p:nvPr/>
        </p:nvSpPr>
        <p:spPr>
          <a:xfrm>
            <a:off x="4325938" y="3938588"/>
            <a:ext cx="533400" cy="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63497" name="Line 10"/>
          <p:cNvSpPr/>
          <p:nvPr/>
        </p:nvSpPr>
        <p:spPr>
          <a:xfrm>
            <a:off x="6342063" y="3998913"/>
            <a:ext cx="461962" cy="635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63498" name="Oval 11"/>
          <p:cNvSpPr/>
          <p:nvPr/>
        </p:nvSpPr>
        <p:spPr>
          <a:xfrm>
            <a:off x="2287588" y="4941888"/>
            <a:ext cx="1981200" cy="1219200"/>
          </a:xfrm>
          <a:prstGeom prst="ellipse">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
        <p:nvSpPr>
          <p:cNvPr id="63499" name="Rectangle 12"/>
          <p:cNvSpPr/>
          <p:nvPr/>
        </p:nvSpPr>
        <p:spPr>
          <a:xfrm>
            <a:off x="2214563" y="5229225"/>
            <a:ext cx="2012950" cy="457200"/>
          </a:xfrm>
          <a:prstGeom prst="rect">
            <a:avLst/>
          </a:prstGeom>
          <a:noFill/>
          <a:ln w="9525">
            <a:noFill/>
          </a:ln>
        </p:spPr>
        <p:txBody>
          <a:bodyPr wrap="none" anchor="t" anchorCtr="0">
            <a:spAutoFit/>
          </a:bodyPr>
          <a:lstStyle/>
          <a:p>
            <a:pPr algn="ctr" eaLnBrk="0" hangingPunct="0">
              <a:spcBef>
                <a:spcPct val="50000"/>
              </a:spcBef>
            </a:pPr>
            <a:r>
              <a:rPr lang="zh-CN" altLang="en-US" dirty="0">
                <a:latin typeface="Times New Roman" panose="02020603050405020304" pitchFamily="18" charset="0"/>
              </a:rPr>
              <a:t>高级语言程序</a:t>
            </a:r>
          </a:p>
        </p:txBody>
      </p:sp>
      <p:sp>
        <p:nvSpPr>
          <p:cNvPr id="63500" name="Line 13"/>
          <p:cNvSpPr/>
          <p:nvPr/>
        </p:nvSpPr>
        <p:spPr>
          <a:xfrm>
            <a:off x="4303713" y="5516563"/>
            <a:ext cx="677862" cy="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63501" name="Text Box 14"/>
          <p:cNvSpPr txBox="1"/>
          <p:nvPr/>
        </p:nvSpPr>
        <p:spPr>
          <a:xfrm>
            <a:off x="4951413" y="5300663"/>
            <a:ext cx="1489075" cy="466725"/>
          </a:xfrm>
          <a:prstGeom prst="rect">
            <a:avLst/>
          </a:prstGeom>
          <a:noFill/>
          <a:ln w="9525" cap="flat" cmpd="sng">
            <a:solidFill>
              <a:schemeClr val="tx1"/>
            </a:solidFill>
            <a:prstDash val="solid"/>
            <a:miter/>
            <a:headEnd type="none" w="med" len="med"/>
            <a:tailEnd type="none" w="med" len="med"/>
          </a:ln>
        </p:spPr>
        <p:txBody>
          <a:bodyPr wrap="none" anchor="t" anchorCtr="0">
            <a:spAutoFit/>
          </a:bodyPr>
          <a:lstStyle/>
          <a:p>
            <a:pPr>
              <a:spcBef>
                <a:spcPct val="50000"/>
              </a:spcBef>
            </a:pPr>
            <a:r>
              <a:rPr lang="zh-CN" altLang="en-US" dirty="0">
                <a:latin typeface="Times New Roman" panose="02020603050405020304" pitchFamily="18" charset="0"/>
              </a:rPr>
              <a:t> 解释程序</a:t>
            </a:r>
          </a:p>
        </p:txBody>
      </p:sp>
      <p:sp>
        <p:nvSpPr>
          <p:cNvPr id="63502" name="Line 15"/>
          <p:cNvSpPr/>
          <p:nvPr/>
        </p:nvSpPr>
        <p:spPr>
          <a:xfrm>
            <a:off x="6464300" y="5516563"/>
            <a:ext cx="533400" cy="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63503" name="Rectangle 16"/>
          <p:cNvSpPr/>
          <p:nvPr/>
        </p:nvSpPr>
        <p:spPr>
          <a:xfrm>
            <a:off x="7345363" y="5300663"/>
            <a:ext cx="1403350" cy="457200"/>
          </a:xfrm>
          <a:prstGeom prst="rect">
            <a:avLst/>
          </a:prstGeom>
          <a:noFill/>
          <a:ln w="9525">
            <a:noFill/>
          </a:ln>
        </p:spPr>
        <p:txBody>
          <a:bodyPr wrap="none" anchor="t" anchorCtr="0">
            <a:spAutoFit/>
          </a:bodyPr>
          <a:lstStyle/>
          <a:p>
            <a:pPr algn="ctr" eaLnBrk="0" hangingPunct="0">
              <a:spcBef>
                <a:spcPct val="50000"/>
              </a:spcBef>
            </a:pPr>
            <a:r>
              <a:rPr lang="zh-CN" altLang="en-US" dirty="0">
                <a:latin typeface="Times New Roman" panose="02020603050405020304" pitchFamily="18" charset="0"/>
              </a:rPr>
              <a:t>计算结果</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p:txBody>
          <a:bodyPr vert="horz" wrap="square" lIns="91440" tIns="45720" rIns="91440" bIns="45720" anchor="ctr" anchorCtr="0"/>
          <a:lstStyle/>
          <a:p>
            <a:pPr eaLnBrk="1" hangingPunct="1"/>
            <a:r>
              <a:rPr lang="zh-CN" altLang="en-US" sz="4000" dirty="0"/>
              <a:t>编译程序和解释系统</a:t>
            </a:r>
          </a:p>
        </p:txBody>
      </p:sp>
      <p:sp>
        <p:nvSpPr>
          <p:cNvPr id="64514" name="Rectangle 3"/>
          <p:cNvSpPr>
            <a:spLocks noGrp="1"/>
          </p:cNvSpPr>
          <p:nvPr>
            <p:ph idx="1"/>
          </p:nvPr>
        </p:nvSpPr>
        <p:spPr>
          <a:xfrm>
            <a:off x="1173163" y="1700213"/>
            <a:ext cx="7772400" cy="4681537"/>
          </a:xfrm>
        </p:spPr>
        <p:txBody>
          <a:bodyPr vert="horz" wrap="square" lIns="91440" tIns="45720" rIns="91440" bIns="45720" anchor="t" anchorCtr="0"/>
          <a:lstStyle/>
          <a:p>
            <a:pPr eaLnBrk="1" hangingPunct="1">
              <a:lnSpc>
                <a:spcPct val="80000"/>
              </a:lnSpc>
              <a:buNone/>
            </a:pPr>
            <a:endParaRPr lang="zh-CN" altLang="en-US" sz="2000" dirty="0"/>
          </a:p>
          <a:p>
            <a:pPr eaLnBrk="1" hangingPunct="1">
              <a:lnSpc>
                <a:spcPct val="80000"/>
              </a:lnSpc>
              <a:buNone/>
            </a:pPr>
            <a:r>
              <a:rPr lang="zh-CN" altLang="en-US" sz="2000" dirty="0"/>
              <a:t>如对源程序：… …</a:t>
            </a:r>
          </a:p>
          <a:p>
            <a:pPr eaLnBrk="1" hangingPunct="1">
              <a:lnSpc>
                <a:spcPct val="80000"/>
              </a:lnSpc>
              <a:buNone/>
            </a:pPr>
            <a:r>
              <a:rPr lang="zh-CN" altLang="en-US" sz="2000" dirty="0"/>
              <a:t>        </a:t>
            </a:r>
            <a:r>
              <a:rPr lang="en-US" altLang="zh-CN" sz="2000" dirty="0"/>
              <a:t>b := 2       ;</a:t>
            </a:r>
          </a:p>
          <a:p>
            <a:pPr eaLnBrk="1" hangingPunct="1">
              <a:lnSpc>
                <a:spcPct val="80000"/>
              </a:lnSpc>
              <a:buNone/>
            </a:pPr>
            <a:r>
              <a:rPr lang="en-US" altLang="zh-CN" sz="2000" dirty="0"/>
              <a:t>        a :=  b+2  ;               </a:t>
            </a:r>
            <a:r>
              <a:rPr lang="zh-CN" altLang="en-US" sz="2000" b="1" dirty="0"/>
              <a:t>编译程序</a:t>
            </a:r>
          </a:p>
          <a:p>
            <a:pPr eaLnBrk="1" hangingPunct="1">
              <a:lnSpc>
                <a:spcPct val="80000"/>
              </a:lnSpc>
              <a:buNone/>
            </a:pPr>
            <a:r>
              <a:rPr lang="zh-CN" altLang="en-US" sz="2000" dirty="0"/>
              <a:t>       </a:t>
            </a:r>
            <a:r>
              <a:rPr lang="en-US" altLang="zh-CN" sz="2000" dirty="0"/>
              <a:t>write    a   ;  </a:t>
            </a:r>
          </a:p>
          <a:p>
            <a:pPr eaLnBrk="1" hangingPunct="1">
              <a:lnSpc>
                <a:spcPct val="80000"/>
              </a:lnSpc>
              <a:buNone/>
            </a:pPr>
            <a:r>
              <a:rPr lang="en-US" altLang="zh-CN" sz="2000" dirty="0"/>
              <a:t>       … …</a:t>
            </a:r>
          </a:p>
          <a:p>
            <a:pPr eaLnBrk="1" hangingPunct="1">
              <a:lnSpc>
                <a:spcPct val="80000"/>
              </a:lnSpc>
              <a:buNone/>
            </a:pPr>
            <a:endParaRPr lang="en-US" altLang="zh-CN" sz="2000" dirty="0"/>
          </a:p>
          <a:p>
            <a:pPr eaLnBrk="1" hangingPunct="1">
              <a:lnSpc>
                <a:spcPct val="80000"/>
              </a:lnSpc>
              <a:buNone/>
            </a:pPr>
            <a:endParaRPr lang="en-US" altLang="zh-CN" sz="2000" dirty="0"/>
          </a:p>
          <a:p>
            <a:pPr eaLnBrk="1" hangingPunct="1">
              <a:lnSpc>
                <a:spcPct val="80000"/>
              </a:lnSpc>
              <a:buNone/>
            </a:pPr>
            <a:r>
              <a:rPr lang="zh-CN" altLang="en-US" sz="2000" b="1" dirty="0"/>
              <a:t>    解释程序</a:t>
            </a:r>
          </a:p>
          <a:p>
            <a:pPr eaLnBrk="1" hangingPunct="1">
              <a:lnSpc>
                <a:spcPct val="80000"/>
              </a:lnSpc>
              <a:buNone/>
            </a:pPr>
            <a:endParaRPr lang="zh-CN" altLang="en-US" sz="2000" b="1" dirty="0"/>
          </a:p>
          <a:p>
            <a:pPr eaLnBrk="1" hangingPunct="1">
              <a:lnSpc>
                <a:spcPct val="80000"/>
              </a:lnSpc>
              <a:buNone/>
            </a:pPr>
            <a:r>
              <a:rPr lang="zh-CN" altLang="en-US" sz="2000" dirty="0"/>
              <a:t>   </a:t>
            </a:r>
          </a:p>
          <a:p>
            <a:pPr eaLnBrk="1" hangingPunct="1">
              <a:lnSpc>
                <a:spcPct val="80000"/>
              </a:lnSpc>
              <a:buNone/>
            </a:pPr>
            <a:r>
              <a:rPr lang="zh-CN" altLang="en-US" sz="2000" dirty="0"/>
              <a:t>   直接将4的值输出（显示）</a:t>
            </a:r>
            <a:endParaRPr lang="zh-CN" altLang="en-US" sz="2000" b="1" dirty="0"/>
          </a:p>
          <a:p>
            <a:pPr eaLnBrk="1" hangingPunct="1">
              <a:lnSpc>
                <a:spcPct val="80000"/>
              </a:lnSpc>
              <a:buNone/>
            </a:pPr>
            <a:r>
              <a:rPr lang="zh-CN" altLang="en-US" sz="2000" b="1" dirty="0"/>
              <a:t>（</a:t>
            </a:r>
            <a:r>
              <a:rPr lang="zh-CN" altLang="en-US" sz="2000" dirty="0"/>
              <a:t>直接对源程序中的语句进行分析，执行其隐含的操作。）</a:t>
            </a:r>
          </a:p>
          <a:p>
            <a:pPr eaLnBrk="1" hangingPunct="1">
              <a:lnSpc>
                <a:spcPct val="80000"/>
              </a:lnSpc>
              <a:buNone/>
            </a:pPr>
            <a:endParaRPr lang="zh-CN" altLang="en-US" sz="2000" dirty="0"/>
          </a:p>
        </p:txBody>
      </p:sp>
      <p:sp>
        <p:nvSpPr>
          <p:cNvPr id="64515" name="AutoShape 4"/>
          <p:cNvSpPr/>
          <p:nvPr/>
        </p:nvSpPr>
        <p:spPr>
          <a:xfrm>
            <a:off x="3276600" y="2852738"/>
            <a:ext cx="990600" cy="457200"/>
          </a:xfrm>
          <a:prstGeom prst="rightArrow">
            <a:avLst>
              <a:gd name="adj1" fmla="val 50000"/>
              <a:gd name="adj2" fmla="val 54076"/>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
        <p:nvSpPr>
          <p:cNvPr id="64516" name="Rectangle 5"/>
          <p:cNvSpPr/>
          <p:nvPr/>
        </p:nvSpPr>
        <p:spPr>
          <a:xfrm>
            <a:off x="7467600" y="2590800"/>
            <a:ext cx="838200" cy="1752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dirty="0">
                <a:latin typeface="Times New Roman" panose="02020603050405020304" pitchFamily="18" charset="0"/>
              </a:rPr>
              <a:t>Int 2</a:t>
            </a:r>
          </a:p>
          <a:p>
            <a:pPr algn="ctr" eaLnBrk="0" hangingPunct="0"/>
            <a:r>
              <a:rPr lang="en-US" altLang="zh-CN" dirty="0">
                <a:latin typeface="Times New Roman" panose="02020603050405020304" pitchFamily="18" charset="0"/>
              </a:rPr>
              <a:t>St b</a:t>
            </a:r>
          </a:p>
          <a:p>
            <a:pPr algn="ctr" eaLnBrk="0" hangingPunct="0"/>
            <a:r>
              <a:rPr lang="en-US" altLang="zh-CN" dirty="0">
                <a:latin typeface="Times New Roman" panose="02020603050405020304" pitchFamily="18" charset="0"/>
              </a:rPr>
              <a:t>Ld b</a:t>
            </a:r>
          </a:p>
          <a:p>
            <a:pPr algn="ctr" eaLnBrk="0" hangingPunct="0"/>
            <a:r>
              <a:rPr lang="en-US" altLang="zh-CN" dirty="0">
                <a:latin typeface="Times New Roman" panose="02020603050405020304" pitchFamily="18" charset="0"/>
              </a:rPr>
              <a:t>add  2</a:t>
            </a:r>
          </a:p>
          <a:p>
            <a:pPr algn="ctr" eaLnBrk="0" hangingPunct="0"/>
            <a:r>
              <a:rPr lang="en-US" altLang="zh-CN" dirty="0">
                <a:latin typeface="Times New Roman" panose="02020603050405020304" pitchFamily="18" charset="0"/>
              </a:rPr>
              <a:t>St a</a:t>
            </a:r>
          </a:p>
        </p:txBody>
      </p:sp>
      <p:sp>
        <p:nvSpPr>
          <p:cNvPr id="64517" name="AutoShape 6"/>
          <p:cNvSpPr/>
          <p:nvPr/>
        </p:nvSpPr>
        <p:spPr>
          <a:xfrm>
            <a:off x="6084888" y="2852738"/>
            <a:ext cx="1128712" cy="304800"/>
          </a:xfrm>
          <a:prstGeom prst="rightArrow">
            <a:avLst>
              <a:gd name="adj1" fmla="val 50000"/>
              <a:gd name="adj2" fmla="val 92423"/>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
        <p:nvSpPr>
          <p:cNvPr id="64518" name="Rectangle 7"/>
          <p:cNvSpPr/>
          <p:nvPr/>
        </p:nvSpPr>
        <p:spPr>
          <a:xfrm>
            <a:off x="6156325" y="2636838"/>
            <a:ext cx="838200" cy="2286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p>
            <a:pPr algn="ctr" eaLnBrk="0" hangingPunct="0"/>
            <a:r>
              <a:rPr lang="zh-CN" altLang="en-US" sz="1600" dirty="0">
                <a:latin typeface="Times New Roman" panose="02020603050405020304" pitchFamily="18" charset="0"/>
              </a:rPr>
              <a:t>生成代码</a:t>
            </a:r>
          </a:p>
        </p:txBody>
      </p:sp>
      <p:sp>
        <p:nvSpPr>
          <p:cNvPr id="64519" name="AutoShape 8"/>
          <p:cNvSpPr/>
          <p:nvPr/>
        </p:nvSpPr>
        <p:spPr>
          <a:xfrm>
            <a:off x="2484438" y="3284538"/>
            <a:ext cx="485775" cy="976312"/>
          </a:xfrm>
          <a:prstGeom prst="downArrow">
            <a:avLst>
              <a:gd name="adj1" fmla="val 50000"/>
              <a:gd name="adj2" fmla="val 50161"/>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vert="horz" wrap="square" lIns="91440" tIns="45720" rIns="91440" bIns="45720" anchor="ctr" anchorCtr="0"/>
          <a:lstStyle/>
          <a:p>
            <a:endParaRPr lang="zh-CN" altLang="en-US" dirty="0"/>
          </a:p>
        </p:txBody>
      </p:sp>
      <p:sp>
        <p:nvSpPr>
          <p:cNvPr id="65538" name="内容占位符 2"/>
          <p:cNvSpPr>
            <a:spLocks noGrp="1"/>
          </p:cNvSpPr>
          <p:nvPr>
            <p:ph idx="1"/>
          </p:nvPr>
        </p:nvSpPr>
        <p:spPr/>
        <p:txBody>
          <a:bodyPr vert="horz" wrap="square" lIns="91440" tIns="45720" rIns="91440" bIns="45720" anchor="t" anchorCtr="0"/>
          <a:lstStyle/>
          <a:p>
            <a:endParaRPr lang="zh-CN" altLang="en-US" dirty="0"/>
          </a:p>
        </p:txBody>
      </p:sp>
      <p:pic>
        <p:nvPicPr>
          <p:cNvPr id="65539" name="Picture 2"/>
          <p:cNvPicPr>
            <a:picLocks noChangeAspect="1"/>
          </p:cNvPicPr>
          <p:nvPr/>
        </p:nvPicPr>
        <p:blipFill>
          <a:blip r:embed="rId2"/>
          <a:stretch>
            <a:fillRect/>
          </a:stretch>
        </p:blipFill>
        <p:spPr>
          <a:xfrm>
            <a:off x="785813" y="714375"/>
            <a:ext cx="7753350" cy="50577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473075" y="463550"/>
            <a:ext cx="7772400" cy="1143000"/>
          </a:xfrm>
        </p:spPr>
        <p:txBody>
          <a:bodyPr vert="horz" wrap="square" lIns="91440" tIns="45720" rIns="91440" bIns="45720" anchor="ctr" anchorCtr="0"/>
          <a:lstStyle/>
          <a:p>
            <a:r>
              <a:rPr lang="zh-CN" altLang="en-US" dirty="0"/>
              <a:t>姚期智</a:t>
            </a:r>
            <a:r>
              <a:rPr lang="en-US" altLang="zh-CN" dirty="0"/>
              <a:t>----2000</a:t>
            </a:r>
            <a:r>
              <a:rPr lang="zh-CN" altLang="en-US" dirty="0"/>
              <a:t>年图灵奖获得者</a:t>
            </a:r>
          </a:p>
        </p:txBody>
      </p:sp>
      <p:sp>
        <p:nvSpPr>
          <p:cNvPr id="10242" name="内容占位符 2"/>
          <p:cNvSpPr>
            <a:spLocks noGrp="1"/>
          </p:cNvSpPr>
          <p:nvPr>
            <p:ph idx="1"/>
          </p:nvPr>
        </p:nvSpPr>
        <p:spPr>
          <a:xfrm>
            <a:off x="577850" y="1922463"/>
            <a:ext cx="5453063" cy="1433512"/>
          </a:xfrm>
        </p:spPr>
        <p:txBody>
          <a:bodyPr vert="horz" wrap="square" lIns="91440" tIns="45720" rIns="91440" bIns="45720" anchor="t" anchorCtr="0"/>
          <a:lstStyle/>
          <a:p>
            <a:r>
              <a:rPr lang="zh-CN" altLang="en-US" dirty="0"/>
              <a:t>姚期智的研究方向包括计算理论及其在密码学和量子计算中的应用</a:t>
            </a:r>
          </a:p>
        </p:txBody>
      </p:sp>
      <p:pic>
        <p:nvPicPr>
          <p:cNvPr id="10243" name="Picture 2" descr="https://gss0.bdstatic.com/94o3dSag_xI4khGkpoWK1HF6hhy/baike/w%3D268%3Bg%3D0/sign=d828b73fabefce1bea2bcfcc976a94e3/b21c8701a18b87d66fb85fd60b0828381e30fd05.jpg"/>
          <p:cNvPicPr>
            <a:picLocks noChangeAspect="1"/>
          </p:cNvPicPr>
          <p:nvPr/>
        </p:nvPicPr>
        <p:blipFill>
          <a:blip r:embed="rId2"/>
          <a:stretch>
            <a:fillRect/>
          </a:stretch>
        </p:blipFill>
        <p:spPr>
          <a:xfrm>
            <a:off x="6110288" y="1922463"/>
            <a:ext cx="2552700" cy="321945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p:nvPr>
        </p:nvSpPr>
        <p:spPr/>
        <p:txBody>
          <a:bodyPr vert="horz" wrap="square" lIns="91440" tIns="45720" rIns="91440" bIns="45720" anchor="ctr" anchorCtr="0"/>
          <a:lstStyle/>
          <a:p>
            <a:pPr eaLnBrk="1" hangingPunct="1"/>
            <a:r>
              <a:rPr lang="zh-CN" altLang="en-US" dirty="0"/>
              <a:t>编译程序和解释程序</a:t>
            </a:r>
          </a:p>
        </p:txBody>
      </p:sp>
      <p:sp>
        <p:nvSpPr>
          <p:cNvPr id="66562" name="Rectangle 3"/>
          <p:cNvSpPr>
            <a:spLocks noGrp="1"/>
          </p:cNvSpPr>
          <p:nvPr>
            <p:ph idx="1"/>
          </p:nvPr>
        </p:nvSpPr>
        <p:spPr>
          <a:xfrm>
            <a:off x="395288" y="1844675"/>
            <a:ext cx="8569325" cy="4611688"/>
          </a:xfrm>
        </p:spPr>
        <p:txBody>
          <a:bodyPr vert="horz" wrap="square" lIns="91440" tIns="45720" rIns="91440" bIns="45720" anchor="t" anchorCtr="0"/>
          <a:lstStyle/>
          <a:p>
            <a:pPr eaLnBrk="1" hangingPunct="1">
              <a:lnSpc>
                <a:spcPct val="90000"/>
              </a:lnSpc>
              <a:buNone/>
            </a:pPr>
            <a:r>
              <a:rPr lang="zh-CN" altLang="en-US" sz="2400" dirty="0"/>
              <a:t>编译程序是一个语言处理程序</a:t>
            </a:r>
            <a:r>
              <a:rPr lang="en-US" altLang="zh-CN" sz="2400" dirty="0"/>
              <a:t>,</a:t>
            </a:r>
            <a:r>
              <a:rPr lang="zh-CN" altLang="en-US" sz="2400" dirty="0"/>
              <a:t>它把一个高级语言程序翻译成某个机器的汇编或二进制代码程序</a:t>
            </a:r>
            <a:r>
              <a:rPr lang="en-US" altLang="zh-CN" sz="2400" dirty="0"/>
              <a:t>, </a:t>
            </a:r>
            <a:r>
              <a:rPr lang="zh-CN" altLang="en-US" sz="2400" dirty="0"/>
              <a:t>这个二进制代码程序在机器上运行以生成结果</a:t>
            </a:r>
            <a:r>
              <a:rPr lang="en-US" altLang="zh-CN" sz="2400" dirty="0"/>
              <a:t>.</a:t>
            </a:r>
            <a:r>
              <a:rPr lang="zh-CN" altLang="en-US" sz="2400" dirty="0"/>
              <a:t>因此通过编译程序使得我们可以先准备好一个在该机器上运行的程序</a:t>
            </a:r>
            <a:r>
              <a:rPr lang="en-US" altLang="zh-CN" sz="2400" dirty="0"/>
              <a:t>,</a:t>
            </a:r>
            <a:r>
              <a:rPr lang="zh-CN" altLang="en-US" sz="2400" dirty="0"/>
              <a:t>然后这个程序便会以机器的速度运行</a:t>
            </a:r>
            <a:r>
              <a:rPr lang="en-US" altLang="zh-CN" sz="2400" dirty="0"/>
              <a:t>.</a:t>
            </a:r>
            <a:r>
              <a:rPr lang="zh-CN" altLang="en-US" sz="2400" dirty="0"/>
              <a:t>但是在不把整个程序全部都翻译结束之后</a:t>
            </a:r>
            <a:r>
              <a:rPr lang="en-US" altLang="zh-CN" sz="2400" dirty="0"/>
              <a:t>,</a:t>
            </a:r>
            <a:r>
              <a:rPr lang="zh-CN" altLang="en-US" sz="2400" dirty="0"/>
              <a:t>这个程序是不能开始运行</a:t>
            </a:r>
            <a:r>
              <a:rPr lang="en-US" altLang="zh-CN" sz="2400" dirty="0"/>
              <a:t>,</a:t>
            </a:r>
            <a:r>
              <a:rPr lang="zh-CN" altLang="en-US" sz="2400" dirty="0"/>
              <a:t>也不能产生任何结果的</a:t>
            </a:r>
            <a:r>
              <a:rPr lang="en-US" altLang="zh-CN" sz="2400" dirty="0"/>
              <a:t>.</a:t>
            </a:r>
            <a:r>
              <a:rPr lang="zh-CN" altLang="en-US" sz="2400" dirty="0"/>
              <a:t>编译和运行是两个独立分开的阶段</a:t>
            </a:r>
            <a:r>
              <a:rPr lang="en-US" altLang="zh-CN" sz="2400" dirty="0"/>
              <a:t>.</a:t>
            </a:r>
          </a:p>
          <a:p>
            <a:pPr eaLnBrk="1" hangingPunct="1">
              <a:lnSpc>
                <a:spcPct val="90000"/>
              </a:lnSpc>
              <a:buNone/>
            </a:pPr>
            <a:r>
              <a:rPr lang="zh-CN" altLang="en-US" sz="2400" dirty="0"/>
              <a:t>但在一个交互环境中</a:t>
            </a:r>
            <a:r>
              <a:rPr lang="en-US" altLang="zh-CN" sz="2400" dirty="0"/>
              <a:t>,</a:t>
            </a:r>
            <a:r>
              <a:rPr lang="zh-CN" altLang="en-US" sz="2400" dirty="0"/>
              <a:t>不需要将这两个阶段分隔开</a:t>
            </a:r>
            <a:r>
              <a:rPr lang="en-US" altLang="zh-CN" sz="2400" dirty="0"/>
              <a:t>,</a:t>
            </a:r>
            <a:r>
              <a:rPr lang="zh-CN" altLang="en-US" sz="2400" dirty="0"/>
              <a:t>编译就不如解释的方法更方便</a:t>
            </a:r>
            <a:r>
              <a:rPr lang="en-US" altLang="zh-CN" sz="2400" dirty="0"/>
              <a:t>.</a:t>
            </a:r>
            <a:r>
              <a:rPr lang="zh-CN" altLang="en-US" sz="2400" dirty="0"/>
              <a:t> 另一种语言处理程序</a:t>
            </a:r>
            <a:r>
              <a:rPr lang="en-US" altLang="zh-CN" sz="2400" dirty="0"/>
              <a:t>,</a:t>
            </a:r>
            <a:r>
              <a:rPr lang="zh-CN" altLang="en-US" sz="2400" dirty="0"/>
              <a:t>解释程序</a:t>
            </a:r>
            <a:r>
              <a:rPr lang="en-US" altLang="zh-CN" sz="2400" dirty="0"/>
              <a:t>,</a:t>
            </a:r>
            <a:r>
              <a:rPr lang="zh-CN" altLang="en-US" sz="2400" dirty="0"/>
              <a:t>它不需要在运行前先把源程序翻译成目标代码</a:t>
            </a:r>
            <a:r>
              <a:rPr lang="en-US" altLang="zh-CN" sz="2400" dirty="0"/>
              <a:t>,</a:t>
            </a:r>
            <a:r>
              <a:rPr lang="zh-CN" altLang="en-US" sz="2400" dirty="0"/>
              <a:t>也可以让我们实现在某台机器上运行程序并生成结果</a:t>
            </a:r>
            <a:r>
              <a:rPr lang="en-US" altLang="zh-CN" sz="2400" dirty="0"/>
              <a:t>.</a:t>
            </a:r>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a:xfrm>
            <a:off x="1331913" y="457200"/>
            <a:ext cx="7613650" cy="523875"/>
          </a:xfrm>
        </p:spPr>
        <p:txBody>
          <a:bodyPr vert="horz" wrap="square" lIns="91440" tIns="45720" rIns="91440" bIns="45720" anchor="ctr" anchorCtr="0"/>
          <a:lstStyle/>
          <a:p>
            <a:pPr eaLnBrk="1" hangingPunct="1"/>
            <a:r>
              <a:rPr lang="zh-CN" altLang="en-US" sz="4000" b="1" dirty="0"/>
              <a:t>解释程序</a:t>
            </a:r>
          </a:p>
        </p:txBody>
      </p:sp>
      <p:sp>
        <p:nvSpPr>
          <p:cNvPr id="67586" name="Rectangle 3"/>
          <p:cNvSpPr>
            <a:spLocks noGrp="1"/>
          </p:cNvSpPr>
          <p:nvPr>
            <p:ph idx="1"/>
          </p:nvPr>
        </p:nvSpPr>
        <p:spPr>
          <a:xfrm>
            <a:off x="611188" y="1409700"/>
            <a:ext cx="7993062" cy="4827588"/>
          </a:xfrm>
        </p:spPr>
        <p:txBody>
          <a:bodyPr vert="horz" wrap="square" lIns="91440" tIns="45720" rIns="91440" bIns="45720" anchor="t" anchorCtr="0"/>
          <a:lstStyle/>
          <a:p>
            <a:pPr eaLnBrk="1" hangingPunct="1"/>
            <a:r>
              <a:rPr lang="zh-CN" altLang="en-US" sz="2800" dirty="0"/>
              <a:t>是这样一个程序</a:t>
            </a:r>
            <a:r>
              <a:rPr lang="en-US" altLang="zh-CN" sz="2800" dirty="0"/>
              <a:t>,</a:t>
            </a:r>
            <a:r>
              <a:rPr lang="zh-CN" altLang="en-US" sz="2800" dirty="0"/>
              <a:t>它接受某个语言的程序并立即运行这个源程序</a:t>
            </a:r>
            <a:r>
              <a:rPr lang="en-US" altLang="zh-CN" sz="2800" dirty="0"/>
              <a:t>.</a:t>
            </a:r>
            <a:r>
              <a:rPr lang="zh-CN" altLang="en-US" sz="2800" dirty="0"/>
              <a:t>它的工作模式是一个个的获取</a:t>
            </a:r>
            <a:r>
              <a:rPr lang="en-US" altLang="zh-CN" sz="2800" dirty="0"/>
              <a:t>,</a:t>
            </a:r>
            <a:r>
              <a:rPr lang="zh-CN" altLang="en-US" sz="2800" dirty="0"/>
              <a:t>分析并执行源程序语句</a:t>
            </a:r>
            <a:r>
              <a:rPr lang="en-US" altLang="zh-CN" sz="2800" dirty="0"/>
              <a:t>,</a:t>
            </a:r>
            <a:r>
              <a:rPr lang="zh-CN" altLang="en-US" sz="2800" dirty="0"/>
              <a:t>一旦第一个语句分析结束</a:t>
            </a:r>
            <a:r>
              <a:rPr lang="en-US" altLang="zh-CN" sz="2800" dirty="0"/>
              <a:t>,</a:t>
            </a:r>
            <a:r>
              <a:rPr lang="zh-CN" altLang="en-US" sz="2800" dirty="0"/>
              <a:t>源程序便开始运行并且生成结果</a:t>
            </a:r>
            <a:r>
              <a:rPr lang="en-US" altLang="zh-CN" sz="2800" dirty="0"/>
              <a:t>, </a:t>
            </a:r>
            <a:r>
              <a:rPr lang="zh-CN" altLang="en-US" sz="2800" dirty="0"/>
              <a:t>它特别适合程序员交互方式的工作情况</a:t>
            </a:r>
            <a:r>
              <a:rPr lang="en-US" altLang="zh-CN" sz="2800" dirty="0"/>
              <a:t>,</a:t>
            </a:r>
            <a:r>
              <a:rPr lang="zh-CN" altLang="en-US" sz="2800" dirty="0"/>
              <a:t>即希望在获取下一个语句之前了解每个语句的执行结果</a:t>
            </a:r>
            <a:r>
              <a:rPr lang="en-US" altLang="zh-CN" sz="2800" dirty="0"/>
              <a:t>,</a:t>
            </a:r>
            <a:r>
              <a:rPr lang="zh-CN" altLang="en-US" sz="2800" dirty="0"/>
              <a:t>允许执行时修改程序</a:t>
            </a:r>
            <a:r>
              <a:rPr lang="en-US" altLang="zh-CN" sz="2800" dirty="0"/>
              <a:t>.</a:t>
            </a:r>
          </a:p>
          <a:p>
            <a:pPr eaLnBrk="1" hangingPunct="1"/>
            <a:r>
              <a:rPr lang="zh-CN" altLang="en-US" sz="2800" dirty="0"/>
              <a:t>著名的解释程序有</a:t>
            </a:r>
            <a:r>
              <a:rPr lang="en-US" altLang="zh-CN" sz="2800" dirty="0"/>
              <a:t>Basic</a:t>
            </a:r>
            <a:r>
              <a:rPr lang="zh-CN" altLang="en-US" sz="2800" dirty="0"/>
              <a:t>语言解释程序 </a:t>
            </a:r>
            <a:r>
              <a:rPr lang="en-US" altLang="zh-CN" sz="2800" dirty="0"/>
              <a:t>,Lisp</a:t>
            </a:r>
            <a:r>
              <a:rPr lang="zh-CN" altLang="en-US" sz="2800" dirty="0"/>
              <a:t>语言解释程序</a:t>
            </a:r>
            <a:r>
              <a:rPr lang="en-US" altLang="zh-CN" sz="2800" dirty="0"/>
              <a:t>,UNIX</a:t>
            </a:r>
            <a:r>
              <a:rPr lang="zh-CN" altLang="en-US" sz="2800" dirty="0"/>
              <a:t>命令语言解释程序</a:t>
            </a:r>
            <a:r>
              <a:rPr lang="en-US" altLang="zh-CN" sz="2800" dirty="0"/>
              <a:t>(shell),</a:t>
            </a:r>
            <a:r>
              <a:rPr lang="zh-CN" altLang="en-US" sz="2800" dirty="0"/>
              <a:t>数据库查询语言</a:t>
            </a:r>
            <a:r>
              <a:rPr lang="en-US" altLang="zh-CN" sz="2800" dirty="0"/>
              <a:t>SQL </a:t>
            </a:r>
            <a:r>
              <a:rPr lang="zh-CN" altLang="en-US" sz="2800" dirty="0"/>
              <a:t>解释程序以及</a:t>
            </a:r>
            <a:r>
              <a:rPr lang="en-US" altLang="zh-CN" sz="2800" dirty="0"/>
              <a:t>bytecode</a:t>
            </a:r>
            <a:r>
              <a:rPr lang="zh-CN" altLang="en-US" sz="2800" dirty="0"/>
              <a:t>解释程序</a:t>
            </a:r>
            <a:r>
              <a:rPr lang="en-US" altLang="zh-CN" sz="2800" dirty="0"/>
              <a:t>.</a:t>
            </a:r>
            <a:endParaRPr lang="zh-CN" alt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p:txBody>
          <a:bodyPr vert="horz" wrap="square" lIns="91440" tIns="45720" rIns="91440" bIns="45720" anchor="ctr" anchorCtr="0"/>
          <a:lstStyle/>
          <a:p>
            <a:pPr eaLnBrk="1" hangingPunct="1"/>
            <a:r>
              <a:rPr lang="zh-CN" altLang="en-US" sz="4000" dirty="0"/>
              <a:t>高级语言解释系统(</a:t>
            </a:r>
            <a:r>
              <a:rPr lang="en-US" altLang="zh-CN" sz="4000" dirty="0"/>
              <a:t>interpreter)</a:t>
            </a:r>
            <a:endParaRPr lang="en-US" altLang="zh-CN" sz="2400" dirty="0"/>
          </a:p>
        </p:txBody>
      </p:sp>
      <p:sp>
        <p:nvSpPr>
          <p:cNvPr id="68610" name="Rectangle 3"/>
          <p:cNvSpPr>
            <a:spLocks noGrp="1"/>
          </p:cNvSpPr>
          <p:nvPr>
            <p:ph idx="1"/>
          </p:nvPr>
        </p:nvSpPr>
        <p:spPr>
          <a:xfrm>
            <a:off x="1263650" y="2266950"/>
            <a:ext cx="7772400" cy="4114800"/>
          </a:xfrm>
        </p:spPr>
        <p:txBody>
          <a:bodyPr vert="horz" wrap="square" lIns="91440" tIns="45720" rIns="91440" bIns="45720" anchor="t" anchorCtr="0"/>
          <a:lstStyle/>
          <a:p>
            <a:pPr eaLnBrk="1" hangingPunct="1"/>
            <a:r>
              <a:rPr lang="zh-CN" altLang="en-US" sz="2400" dirty="0"/>
              <a:t>功能       让计算机执行高级语言（</a:t>
            </a:r>
            <a:r>
              <a:rPr lang="en-US" altLang="zh-CN" sz="2400" dirty="0"/>
              <a:t>basic,lisp,prolog)</a:t>
            </a:r>
            <a:endParaRPr lang="zh-CN" altLang="en-US" sz="2400" dirty="0"/>
          </a:p>
          <a:p>
            <a:pPr eaLnBrk="1" hangingPunct="1"/>
            <a:r>
              <a:rPr lang="zh-CN" altLang="en-US" sz="2400" dirty="0"/>
              <a:t>与编译程序的不同     1）不生成目标代码</a:t>
            </a:r>
          </a:p>
          <a:p>
            <a:pPr eaLnBrk="1" hangingPunct="1">
              <a:buNone/>
            </a:pPr>
            <a:r>
              <a:rPr lang="zh-CN" altLang="en-US" sz="2400" dirty="0"/>
              <a:t>                                      2）能支持交互环境</a:t>
            </a:r>
          </a:p>
          <a:p>
            <a:pPr eaLnBrk="1" hangingPunct="1">
              <a:buNone/>
            </a:pPr>
            <a:r>
              <a:rPr lang="zh-CN" altLang="en-US" sz="2400" dirty="0"/>
              <a:t>                                     </a:t>
            </a:r>
          </a:p>
          <a:p>
            <a:pPr eaLnBrk="1" hangingPunct="1">
              <a:buNone/>
            </a:pPr>
            <a:r>
              <a:rPr lang="zh-CN" altLang="en-US" sz="2400" dirty="0"/>
              <a:t>  源   程  序                                                       </a:t>
            </a:r>
          </a:p>
          <a:p>
            <a:pPr eaLnBrk="1" hangingPunct="1">
              <a:buNone/>
            </a:pPr>
            <a:r>
              <a:rPr lang="zh-CN" altLang="en-US" sz="2400" dirty="0"/>
              <a:t>                                                            </a:t>
            </a:r>
          </a:p>
          <a:p>
            <a:pPr eaLnBrk="1" hangingPunct="1">
              <a:buNone/>
            </a:pPr>
            <a:r>
              <a:rPr lang="zh-CN" altLang="en-US" sz="2400" dirty="0"/>
              <a:t>  初始数据                                                                              </a:t>
            </a:r>
          </a:p>
        </p:txBody>
      </p:sp>
      <p:sp>
        <p:nvSpPr>
          <p:cNvPr id="68611" name="Rectangle 4"/>
          <p:cNvSpPr/>
          <p:nvPr/>
        </p:nvSpPr>
        <p:spPr>
          <a:xfrm>
            <a:off x="4129088" y="4171950"/>
            <a:ext cx="1752600" cy="990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解释程序</a:t>
            </a:r>
          </a:p>
        </p:txBody>
      </p:sp>
      <p:sp>
        <p:nvSpPr>
          <p:cNvPr id="68612" name="Rectangle 5"/>
          <p:cNvSpPr/>
          <p:nvPr/>
        </p:nvSpPr>
        <p:spPr>
          <a:xfrm>
            <a:off x="6719888" y="4476750"/>
            <a:ext cx="1143000" cy="3810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计算结果</a:t>
            </a:r>
          </a:p>
        </p:txBody>
      </p:sp>
      <p:sp>
        <p:nvSpPr>
          <p:cNvPr id="68613" name="AutoShape 6"/>
          <p:cNvSpPr/>
          <p:nvPr/>
        </p:nvSpPr>
        <p:spPr>
          <a:xfrm>
            <a:off x="3214688" y="4171950"/>
            <a:ext cx="685800" cy="228600"/>
          </a:xfrm>
          <a:prstGeom prst="rightArrow">
            <a:avLst>
              <a:gd name="adj1" fmla="val 50000"/>
              <a:gd name="adj2" fmla="val 75000"/>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
        <p:nvSpPr>
          <p:cNvPr id="68614" name="AutoShape 7"/>
          <p:cNvSpPr/>
          <p:nvPr/>
        </p:nvSpPr>
        <p:spPr>
          <a:xfrm>
            <a:off x="3214688" y="5010150"/>
            <a:ext cx="685800" cy="228600"/>
          </a:xfrm>
          <a:prstGeom prst="rightArrow">
            <a:avLst>
              <a:gd name="adj1" fmla="val 50000"/>
              <a:gd name="adj2" fmla="val 75000"/>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
        <p:nvSpPr>
          <p:cNvPr id="68615" name="AutoShape 8"/>
          <p:cNvSpPr/>
          <p:nvPr/>
        </p:nvSpPr>
        <p:spPr>
          <a:xfrm>
            <a:off x="5957888" y="4552950"/>
            <a:ext cx="685800" cy="228600"/>
          </a:xfrm>
          <a:prstGeom prst="rightArrow">
            <a:avLst>
              <a:gd name="adj1" fmla="val 50000"/>
              <a:gd name="adj2" fmla="val 75000"/>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a:xfrm>
            <a:off x="468313" y="404813"/>
            <a:ext cx="7772400" cy="1171575"/>
          </a:xfrm>
        </p:spPr>
        <p:txBody>
          <a:bodyPr vert="horz" wrap="square" lIns="91440" tIns="45720" rIns="91440" bIns="45720" anchor="ctr" anchorCtr="0"/>
          <a:lstStyle/>
          <a:p>
            <a:pPr eaLnBrk="1" hangingPunct="1"/>
            <a:r>
              <a:rPr lang="zh-CN" altLang="en-US" sz="3200" dirty="0"/>
              <a:t>编译程序和解释程序的存储组织也有很大不同</a:t>
            </a:r>
          </a:p>
        </p:txBody>
      </p:sp>
      <p:sp>
        <p:nvSpPr>
          <p:cNvPr id="69634" name="Rectangle 3"/>
          <p:cNvSpPr>
            <a:spLocks noGrp="1"/>
          </p:cNvSpPr>
          <p:nvPr>
            <p:ph idx="1"/>
          </p:nvPr>
        </p:nvSpPr>
        <p:spPr>
          <a:xfrm>
            <a:off x="468313" y="1773238"/>
            <a:ext cx="7416800" cy="4538662"/>
          </a:xfrm>
        </p:spPr>
        <p:txBody>
          <a:bodyPr vert="horz" wrap="square" lIns="91440" tIns="45720" rIns="91440" bIns="45720" anchor="t" anchorCtr="0"/>
          <a:lstStyle/>
          <a:p>
            <a:pPr eaLnBrk="1" hangingPunct="1">
              <a:lnSpc>
                <a:spcPct val="90000"/>
              </a:lnSpc>
            </a:pPr>
            <a:r>
              <a:rPr lang="zh-CN" altLang="en-US" sz="2400" dirty="0"/>
              <a:t>编译程序处理时</a:t>
            </a:r>
            <a:r>
              <a:rPr lang="en-US" altLang="zh-CN" sz="2400" dirty="0"/>
              <a:t>,</a:t>
            </a:r>
            <a:r>
              <a:rPr lang="zh-CN" altLang="en-US" sz="2400" dirty="0"/>
              <a:t>在源语言程序被</a:t>
            </a:r>
            <a:r>
              <a:rPr lang="zh-CN" altLang="en-US" sz="2400" b="1" dirty="0"/>
              <a:t>编译阶段</a:t>
            </a:r>
            <a:r>
              <a:rPr lang="en-US" altLang="zh-CN" sz="2400" dirty="0"/>
              <a:t>,</a:t>
            </a:r>
            <a:r>
              <a:rPr lang="zh-CN" altLang="en-US" sz="2400" dirty="0"/>
              <a:t>存储区中要为源程序</a:t>
            </a:r>
            <a:r>
              <a:rPr lang="en-US" altLang="zh-CN" sz="2400" dirty="0"/>
              <a:t>(</a:t>
            </a:r>
            <a:r>
              <a:rPr lang="zh-CN" altLang="en-US" sz="2400" dirty="0"/>
              <a:t>中间形式</a:t>
            </a:r>
            <a:r>
              <a:rPr lang="en-US" altLang="zh-CN" sz="2400" dirty="0"/>
              <a:t>)</a:t>
            </a:r>
            <a:r>
              <a:rPr lang="zh-CN" altLang="en-US" sz="2400" dirty="0"/>
              <a:t>和目标代码开辟空间</a:t>
            </a:r>
            <a:r>
              <a:rPr lang="en-US" altLang="zh-CN" sz="2400" dirty="0"/>
              <a:t>,</a:t>
            </a:r>
            <a:r>
              <a:rPr lang="zh-CN" altLang="en-US" sz="2400" dirty="0"/>
              <a:t>要存放编译用的各种各样表格</a:t>
            </a:r>
            <a:r>
              <a:rPr lang="en-US" altLang="zh-CN" sz="2400" dirty="0"/>
              <a:t>,</a:t>
            </a:r>
            <a:r>
              <a:rPr lang="zh-CN" altLang="en-US" sz="2400" dirty="0"/>
              <a:t>比如符号表</a:t>
            </a:r>
            <a:r>
              <a:rPr lang="en-US" altLang="zh-CN" sz="2400" dirty="0"/>
              <a:t>.</a:t>
            </a:r>
            <a:r>
              <a:rPr lang="zh-CN" altLang="en-US" sz="2400" dirty="0"/>
              <a:t>在</a:t>
            </a:r>
            <a:r>
              <a:rPr lang="zh-CN" altLang="en-US" sz="2400" b="1" dirty="0"/>
              <a:t>目标代码运行</a:t>
            </a:r>
            <a:r>
              <a:rPr lang="zh-CN" altLang="en-US" sz="2400" dirty="0"/>
              <a:t>阶段</a:t>
            </a:r>
            <a:r>
              <a:rPr lang="en-US" altLang="zh-CN" sz="2400" dirty="0"/>
              <a:t>,</a:t>
            </a:r>
            <a:r>
              <a:rPr lang="zh-CN" altLang="en-US" sz="2400" dirty="0"/>
              <a:t>存储区中主要是目标代码和数据</a:t>
            </a:r>
            <a:r>
              <a:rPr lang="en-US" altLang="zh-CN" sz="2400" dirty="0"/>
              <a:t>,</a:t>
            </a:r>
            <a:r>
              <a:rPr lang="zh-CN" altLang="en-US" sz="2400" dirty="0"/>
              <a:t>编译所用的任何信息都不再需要</a:t>
            </a:r>
            <a:r>
              <a:rPr lang="en-US" altLang="zh-CN" sz="2400" dirty="0"/>
              <a:t>.</a:t>
            </a:r>
          </a:p>
          <a:p>
            <a:pPr eaLnBrk="1" hangingPunct="1">
              <a:lnSpc>
                <a:spcPct val="90000"/>
              </a:lnSpc>
            </a:pPr>
            <a:r>
              <a:rPr lang="zh-CN" altLang="en-US" sz="2400" dirty="0"/>
              <a:t>解释程序一般是把源程序一个语句一个语句的进行语法分析</a:t>
            </a:r>
            <a:r>
              <a:rPr lang="en-US" altLang="zh-CN" sz="2400" dirty="0"/>
              <a:t>,</a:t>
            </a:r>
            <a:r>
              <a:rPr lang="zh-CN" altLang="en-US" sz="2400" dirty="0"/>
              <a:t>转换为一种内部表示形式</a:t>
            </a:r>
            <a:r>
              <a:rPr lang="en-US" altLang="zh-CN" sz="2400" dirty="0"/>
              <a:t>,</a:t>
            </a:r>
            <a:r>
              <a:rPr lang="zh-CN" altLang="en-US" sz="2400" dirty="0"/>
              <a:t>存放在源程序区</a:t>
            </a:r>
            <a:r>
              <a:rPr lang="en-US" altLang="zh-CN" sz="2400" dirty="0"/>
              <a:t>,</a:t>
            </a:r>
            <a:r>
              <a:rPr lang="zh-CN" altLang="en-US" sz="2400" dirty="0"/>
              <a:t>比如</a:t>
            </a:r>
            <a:r>
              <a:rPr lang="en-US" altLang="zh-CN" sz="2400" dirty="0"/>
              <a:t>BASIC</a:t>
            </a:r>
            <a:r>
              <a:rPr lang="zh-CN" altLang="en-US" sz="2400" dirty="0"/>
              <a:t>解释程序</a:t>
            </a:r>
            <a:r>
              <a:rPr lang="en-US" altLang="zh-CN" sz="2400" dirty="0"/>
              <a:t>,</a:t>
            </a:r>
            <a:r>
              <a:rPr lang="zh-CN" altLang="en-US" sz="2400" dirty="0"/>
              <a:t>将</a:t>
            </a:r>
            <a:r>
              <a:rPr lang="en-US" altLang="zh-CN" sz="2400" dirty="0"/>
              <a:t>LET</a:t>
            </a:r>
            <a:r>
              <a:rPr lang="zh-CN" altLang="en-US" sz="2400" dirty="0"/>
              <a:t>和</a:t>
            </a:r>
            <a:r>
              <a:rPr lang="en-US" altLang="zh-CN" sz="2400" dirty="0"/>
              <a:t>GOTO</a:t>
            </a:r>
            <a:r>
              <a:rPr lang="zh-CN" altLang="en-US" sz="2400" dirty="0"/>
              <a:t>这样的关键字表示为一个字节的操作码</a:t>
            </a:r>
            <a:r>
              <a:rPr lang="en-US" altLang="zh-CN" sz="2400" dirty="0"/>
              <a:t>,</a:t>
            </a:r>
            <a:r>
              <a:rPr lang="zh-CN" altLang="en-US" sz="2400" dirty="0"/>
              <a:t>标识符用其在符号表的入口位置表示</a:t>
            </a:r>
            <a:r>
              <a:rPr lang="en-US" altLang="zh-CN" sz="2400" dirty="0"/>
              <a:t>.</a:t>
            </a:r>
            <a:r>
              <a:rPr lang="zh-CN" altLang="en-US" sz="2400" dirty="0"/>
              <a:t>因为</a:t>
            </a:r>
            <a:r>
              <a:rPr lang="zh-CN" altLang="en-US" sz="2400" b="1" dirty="0"/>
              <a:t>解释程序</a:t>
            </a:r>
            <a:r>
              <a:rPr lang="zh-CN" altLang="en-US" sz="2400" dirty="0"/>
              <a:t>允许在执行用户程序时修改用户程序</a:t>
            </a:r>
            <a:r>
              <a:rPr lang="en-US" altLang="zh-CN" sz="2400" dirty="0"/>
              <a:t>,</a:t>
            </a:r>
            <a:r>
              <a:rPr lang="zh-CN" altLang="en-US" sz="2400" dirty="0"/>
              <a:t>这就要求</a:t>
            </a:r>
            <a:r>
              <a:rPr lang="zh-CN" altLang="en-US" sz="2400" b="1" dirty="0"/>
              <a:t>源程序</a:t>
            </a:r>
            <a:r>
              <a:rPr lang="en-US" altLang="zh-CN" sz="2400" b="1" dirty="0"/>
              <a:t>,</a:t>
            </a:r>
            <a:r>
              <a:rPr lang="zh-CN" altLang="en-US" sz="2400" b="1" dirty="0"/>
              <a:t>符号表等内容始终存放在存储区中</a:t>
            </a:r>
            <a:r>
              <a:rPr lang="en-US" altLang="zh-CN" sz="2400" b="1" dirty="0"/>
              <a:t>,</a:t>
            </a:r>
            <a:r>
              <a:rPr lang="zh-CN" altLang="en-US" sz="2400" b="1" dirty="0"/>
              <a:t>并且存放格式要设计的易于使用和修改</a:t>
            </a:r>
            <a:r>
              <a:rPr lang="en-US" altLang="zh-CN" sz="2400" b="1" dirty="0"/>
              <a:t>.</a:t>
            </a:r>
            <a:endParaRPr lang="zh-CN" altLang="en-US" sz="24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026"/>
          <p:cNvSpPr>
            <a:spLocks noGrp="1"/>
          </p:cNvSpPr>
          <p:nvPr>
            <p:ph type="title"/>
          </p:nvPr>
        </p:nvSpPr>
        <p:spPr/>
        <p:txBody>
          <a:bodyPr vert="horz" wrap="square" lIns="91440" tIns="45720" rIns="91440" bIns="45720" anchor="ctr" anchorCtr="0"/>
          <a:lstStyle/>
          <a:p>
            <a:pPr eaLnBrk="1" hangingPunct="1"/>
            <a:r>
              <a:rPr lang="zh-CN" altLang="en-US" sz="4000" dirty="0"/>
              <a:t>  编译阶段和运行阶段存储结构                    </a:t>
            </a:r>
          </a:p>
        </p:txBody>
      </p:sp>
      <p:sp>
        <p:nvSpPr>
          <p:cNvPr id="70658" name="Rectangle 1027"/>
          <p:cNvSpPr>
            <a:spLocks noGrp="1"/>
          </p:cNvSpPr>
          <p:nvPr>
            <p:ph idx="1"/>
          </p:nvPr>
        </p:nvSpPr>
        <p:spPr>
          <a:xfrm>
            <a:off x="1547813" y="2051050"/>
            <a:ext cx="6696075" cy="4114800"/>
          </a:xfrm>
        </p:spPr>
        <p:txBody>
          <a:bodyPr vert="horz" wrap="square" lIns="91440" tIns="45720" rIns="91440" bIns="45720" anchor="t" anchorCtr="0"/>
          <a:lstStyle/>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buNone/>
            </a:pPr>
            <a:r>
              <a:rPr lang="zh-CN" altLang="en-US" dirty="0"/>
              <a:t>    编译时                         运行时 </a:t>
            </a:r>
            <a:endParaRPr lang="zh-CN" altLang="en-US" sz="2400" dirty="0"/>
          </a:p>
        </p:txBody>
      </p:sp>
      <p:sp>
        <p:nvSpPr>
          <p:cNvPr id="70659" name="Line 1028"/>
          <p:cNvSpPr/>
          <p:nvPr/>
        </p:nvSpPr>
        <p:spPr>
          <a:xfrm>
            <a:off x="1670050" y="2133600"/>
            <a:ext cx="0" cy="3048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0" name="Line 1029"/>
          <p:cNvSpPr/>
          <p:nvPr/>
        </p:nvSpPr>
        <p:spPr>
          <a:xfrm>
            <a:off x="1670050" y="2133600"/>
            <a:ext cx="13716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1" name="Line 1030"/>
          <p:cNvSpPr/>
          <p:nvPr/>
        </p:nvSpPr>
        <p:spPr>
          <a:xfrm>
            <a:off x="3879850" y="2133600"/>
            <a:ext cx="0" cy="3048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2" name="Line 1031"/>
          <p:cNvSpPr/>
          <p:nvPr/>
        </p:nvSpPr>
        <p:spPr>
          <a:xfrm>
            <a:off x="1670050" y="5486400"/>
            <a:ext cx="13716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3" name="Line 1032"/>
          <p:cNvSpPr/>
          <p:nvPr/>
        </p:nvSpPr>
        <p:spPr>
          <a:xfrm>
            <a:off x="1670050" y="2667000"/>
            <a:ext cx="13716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4" name="Line 1033"/>
          <p:cNvSpPr/>
          <p:nvPr/>
        </p:nvSpPr>
        <p:spPr>
          <a:xfrm>
            <a:off x="1670050" y="3200400"/>
            <a:ext cx="13716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5" name="Line 1034"/>
          <p:cNvSpPr/>
          <p:nvPr/>
        </p:nvSpPr>
        <p:spPr>
          <a:xfrm>
            <a:off x="1670050" y="4038600"/>
            <a:ext cx="13716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6" name="Line 1035"/>
          <p:cNvSpPr/>
          <p:nvPr/>
        </p:nvSpPr>
        <p:spPr>
          <a:xfrm>
            <a:off x="3041650" y="5486400"/>
            <a:ext cx="6858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7" name="Line 1036"/>
          <p:cNvSpPr/>
          <p:nvPr/>
        </p:nvSpPr>
        <p:spPr>
          <a:xfrm>
            <a:off x="3041650" y="4038600"/>
            <a:ext cx="6858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8" name="Line 1037"/>
          <p:cNvSpPr/>
          <p:nvPr/>
        </p:nvSpPr>
        <p:spPr>
          <a:xfrm>
            <a:off x="3041650" y="3200400"/>
            <a:ext cx="6858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69" name="Line 1038"/>
          <p:cNvSpPr/>
          <p:nvPr/>
        </p:nvSpPr>
        <p:spPr>
          <a:xfrm>
            <a:off x="3041650" y="2667000"/>
            <a:ext cx="6858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70" name="Line 1039"/>
          <p:cNvSpPr/>
          <p:nvPr/>
        </p:nvSpPr>
        <p:spPr>
          <a:xfrm>
            <a:off x="3041650" y="2133600"/>
            <a:ext cx="6858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71" name="Rectangle 1040"/>
          <p:cNvSpPr/>
          <p:nvPr/>
        </p:nvSpPr>
        <p:spPr>
          <a:xfrm>
            <a:off x="2279650" y="2743200"/>
            <a:ext cx="914400" cy="3810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名字表</a:t>
            </a:r>
          </a:p>
        </p:txBody>
      </p:sp>
      <p:sp>
        <p:nvSpPr>
          <p:cNvPr id="70672" name="Rectangle 1041"/>
          <p:cNvSpPr/>
          <p:nvPr/>
        </p:nvSpPr>
        <p:spPr>
          <a:xfrm>
            <a:off x="1898650" y="3352800"/>
            <a:ext cx="1600200" cy="6096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目标代码缓冲区</a:t>
            </a:r>
          </a:p>
        </p:txBody>
      </p:sp>
      <p:sp>
        <p:nvSpPr>
          <p:cNvPr id="70673" name="Rectangle 1042"/>
          <p:cNvSpPr/>
          <p:nvPr/>
        </p:nvSpPr>
        <p:spPr>
          <a:xfrm>
            <a:off x="1822450" y="4114800"/>
            <a:ext cx="1905000" cy="9144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编译用源程序中</a:t>
            </a:r>
          </a:p>
          <a:p>
            <a:pPr algn="ctr" eaLnBrk="0" hangingPunct="0"/>
            <a:r>
              <a:rPr lang="zh-CN" altLang="en-US" dirty="0">
                <a:latin typeface="Times New Roman" panose="02020603050405020304" pitchFamily="18" charset="0"/>
              </a:rPr>
              <a:t>间表示各种表格</a:t>
            </a:r>
          </a:p>
        </p:txBody>
      </p:sp>
      <p:sp>
        <p:nvSpPr>
          <p:cNvPr id="70674" name="Line 1043"/>
          <p:cNvSpPr/>
          <p:nvPr/>
        </p:nvSpPr>
        <p:spPr>
          <a:xfrm>
            <a:off x="3727450" y="2133600"/>
            <a:ext cx="1524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75" name="Line 1044"/>
          <p:cNvSpPr/>
          <p:nvPr/>
        </p:nvSpPr>
        <p:spPr>
          <a:xfrm>
            <a:off x="3727450" y="2667000"/>
            <a:ext cx="1524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76" name="Line 1045"/>
          <p:cNvSpPr/>
          <p:nvPr/>
        </p:nvSpPr>
        <p:spPr>
          <a:xfrm>
            <a:off x="3727450" y="3200400"/>
            <a:ext cx="1524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77" name="Line 1046"/>
          <p:cNvSpPr/>
          <p:nvPr/>
        </p:nvSpPr>
        <p:spPr>
          <a:xfrm>
            <a:off x="3727450" y="4038600"/>
            <a:ext cx="1524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78" name="Line 1047"/>
          <p:cNvSpPr/>
          <p:nvPr/>
        </p:nvSpPr>
        <p:spPr>
          <a:xfrm>
            <a:off x="3727450" y="5486400"/>
            <a:ext cx="1524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79" name="Line 1048"/>
          <p:cNvSpPr/>
          <p:nvPr/>
        </p:nvSpPr>
        <p:spPr>
          <a:xfrm>
            <a:off x="5861050" y="2133600"/>
            <a:ext cx="0" cy="2971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80" name="Line 1049"/>
          <p:cNvSpPr/>
          <p:nvPr/>
        </p:nvSpPr>
        <p:spPr>
          <a:xfrm>
            <a:off x="5861050" y="4953000"/>
            <a:ext cx="0" cy="2286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81" name="Line 1050"/>
          <p:cNvSpPr/>
          <p:nvPr/>
        </p:nvSpPr>
        <p:spPr>
          <a:xfrm>
            <a:off x="7918450" y="2133600"/>
            <a:ext cx="0" cy="30480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82" name="Line 1051"/>
          <p:cNvSpPr/>
          <p:nvPr/>
        </p:nvSpPr>
        <p:spPr>
          <a:xfrm>
            <a:off x="5861050" y="5486400"/>
            <a:ext cx="20574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83" name="Line 1052"/>
          <p:cNvSpPr/>
          <p:nvPr/>
        </p:nvSpPr>
        <p:spPr>
          <a:xfrm>
            <a:off x="5861050" y="2133600"/>
            <a:ext cx="20574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84" name="Line 1053"/>
          <p:cNvSpPr/>
          <p:nvPr/>
        </p:nvSpPr>
        <p:spPr>
          <a:xfrm>
            <a:off x="5861050" y="3200400"/>
            <a:ext cx="20574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85" name="Rectangle 1054"/>
          <p:cNvSpPr/>
          <p:nvPr/>
        </p:nvSpPr>
        <p:spPr>
          <a:xfrm>
            <a:off x="6470650" y="2362200"/>
            <a:ext cx="685800" cy="7620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目标代码区</a:t>
            </a:r>
          </a:p>
        </p:txBody>
      </p:sp>
      <p:sp>
        <p:nvSpPr>
          <p:cNvPr id="70686" name="Rectangle 1055"/>
          <p:cNvSpPr/>
          <p:nvPr/>
        </p:nvSpPr>
        <p:spPr>
          <a:xfrm>
            <a:off x="6394450" y="3581400"/>
            <a:ext cx="914400" cy="9144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数据区</a:t>
            </a:r>
          </a:p>
        </p:txBody>
      </p:sp>
      <p:sp>
        <p:nvSpPr>
          <p:cNvPr id="70687" name="Rectangle 1056"/>
          <p:cNvSpPr/>
          <p:nvPr/>
        </p:nvSpPr>
        <p:spPr>
          <a:xfrm>
            <a:off x="1898650" y="2209800"/>
            <a:ext cx="1676400" cy="3810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源程序缓冲区</a:t>
            </a:r>
          </a:p>
        </p:txBody>
      </p:sp>
      <p:sp>
        <p:nvSpPr>
          <p:cNvPr id="70688" name="Line 1057"/>
          <p:cNvSpPr/>
          <p:nvPr/>
        </p:nvSpPr>
        <p:spPr>
          <a:xfrm>
            <a:off x="1670050" y="5181600"/>
            <a:ext cx="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89" name="Line 1058"/>
          <p:cNvSpPr/>
          <p:nvPr/>
        </p:nvSpPr>
        <p:spPr>
          <a:xfrm>
            <a:off x="3879850" y="5181600"/>
            <a:ext cx="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90" name="Line 1059"/>
          <p:cNvSpPr/>
          <p:nvPr/>
        </p:nvSpPr>
        <p:spPr>
          <a:xfrm>
            <a:off x="5861050" y="5181600"/>
            <a:ext cx="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0691" name="Line 1060"/>
          <p:cNvSpPr/>
          <p:nvPr/>
        </p:nvSpPr>
        <p:spPr>
          <a:xfrm>
            <a:off x="7918450" y="5181600"/>
            <a:ext cx="0" cy="30480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a:xfrm>
            <a:off x="1219200" y="228600"/>
            <a:ext cx="7467600" cy="1143000"/>
          </a:xfrm>
        </p:spPr>
        <p:txBody>
          <a:bodyPr vert="horz" wrap="square" lIns="91440" tIns="45720" rIns="91440" bIns="45720" anchor="ctr" anchorCtr="0"/>
          <a:lstStyle/>
          <a:p>
            <a:pPr eaLnBrk="1" hangingPunct="1"/>
            <a:r>
              <a:rPr lang="zh-CN" altLang="en-US" sz="4000" dirty="0"/>
              <a:t>解释系统存储结构</a:t>
            </a:r>
          </a:p>
        </p:txBody>
      </p:sp>
      <p:grpSp>
        <p:nvGrpSpPr>
          <p:cNvPr id="71682" name="Group 4"/>
          <p:cNvGrpSpPr/>
          <p:nvPr/>
        </p:nvGrpSpPr>
        <p:grpSpPr>
          <a:xfrm>
            <a:off x="2844800" y="1371600"/>
            <a:ext cx="2590800" cy="5257800"/>
            <a:chOff x="1344" y="480"/>
            <a:chExt cx="1632" cy="3312"/>
          </a:xfrm>
        </p:grpSpPr>
        <p:grpSp>
          <p:nvGrpSpPr>
            <p:cNvPr id="71683" name="Group 5"/>
            <p:cNvGrpSpPr/>
            <p:nvPr/>
          </p:nvGrpSpPr>
          <p:grpSpPr>
            <a:xfrm>
              <a:off x="1344" y="480"/>
              <a:ext cx="1632" cy="3264"/>
              <a:chOff x="1344" y="480"/>
              <a:chExt cx="1632" cy="3264"/>
            </a:xfrm>
          </p:grpSpPr>
          <p:sp>
            <p:nvSpPr>
              <p:cNvPr id="71684" name="Line 6"/>
              <p:cNvSpPr/>
              <p:nvPr/>
            </p:nvSpPr>
            <p:spPr>
              <a:xfrm>
                <a:off x="1344" y="480"/>
                <a:ext cx="0" cy="3264"/>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1685" name="Line 7"/>
              <p:cNvSpPr/>
              <p:nvPr/>
            </p:nvSpPr>
            <p:spPr>
              <a:xfrm>
                <a:off x="1344" y="480"/>
                <a:ext cx="1632" cy="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1686" name="Line 8"/>
              <p:cNvSpPr/>
              <p:nvPr/>
            </p:nvSpPr>
            <p:spPr>
              <a:xfrm>
                <a:off x="2976" y="480"/>
                <a:ext cx="0" cy="3216"/>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1687" name="Line 9"/>
              <p:cNvSpPr/>
              <p:nvPr/>
            </p:nvSpPr>
            <p:spPr>
              <a:xfrm>
                <a:off x="1344" y="1008"/>
                <a:ext cx="1632" cy="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1688" name="Line 10"/>
              <p:cNvSpPr/>
              <p:nvPr/>
            </p:nvSpPr>
            <p:spPr>
              <a:xfrm>
                <a:off x="1344" y="1488"/>
                <a:ext cx="1632" cy="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1689" name="Line 11"/>
              <p:cNvSpPr/>
              <p:nvPr/>
            </p:nvSpPr>
            <p:spPr>
              <a:xfrm>
                <a:off x="1344" y="2400"/>
                <a:ext cx="1632" cy="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1690" name="Line 12"/>
              <p:cNvSpPr/>
              <p:nvPr/>
            </p:nvSpPr>
            <p:spPr>
              <a:xfrm>
                <a:off x="1344" y="2928"/>
                <a:ext cx="1632" cy="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1691" name="Line 13"/>
              <p:cNvSpPr/>
              <p:nvPr/>
            </p:nvSpPr>
            <p:spPr>
              <a:xfrm>
                <a:off x="1344" y="3456"/>
                <a:ext cx="1632" cy="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grpSp>
        <p:sp>
          <p:nvSpPr>
            <p:cNvPr id="71692" name="Rectangle 14"/>
            <p:cNvSpPr/>
            <p:nvPr/>
          </p:nvSpPr>
          <p:spPr>
            <a:xfrm>
              <a:off x="1968" y="624"/>
              <a:ext cx="576" cy="24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解释系统</a:t>
              </a:r>
            </a:p>
          </p:txBody>
        </p:sp>
        <p:sp>
          <p:nvSpPr>
            <p:cNvPr id="71693" name="Rectangle 15"/>
            <p:cNvSpPr/>
            <p:nvPr/>
          </p:nvSpPr>
          <p:spPr>
            <a:xfrm>
              <a:off x="1968" y="1104"/>
              <a:ext cx="576" cy="24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源程序</a:t>
              </a:r>
            </a:p>
          </p:txBody>
        </p:sp>
        <p:sp>
          <p:nvSpPr>
            <p:cNvPr id="71694" name="Rectangle 16"/>
            <p:cNvSpPr/>
            <p:nvPr/>
          </p:nvSpPr>
          <p:spPr>
            <a:xfrm>
              <a:off x="1920" y="1584"/>
              <a:ext cx="576" cy="624"/>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临时工作单元</a:t>
              </a:r>
            </a:p>
            <a:p>
              <a:pPr algn="ctr" eaLnBrk="0" hangingPunct="0"/>
              <a:endParaRPr lang="zh-CN" altLang="en-US" dirty="0">
                <a:latin typeface="Times New Roman" panose="02020603050405020304" pitchFamily="18" charset="0"/>
              </a:endParaRPr>
            </a:p>
            <a:p>
              <a:pPr algn="ctr" eaLnBrk="0" hangingPunct="0"/>
              <a:r>
                <a:rPr lang="zh-CN" altLang="en-US" dirty="0">
                  <a:latin typeface="Times New Roman" panose="02020603050405020304" pitchFamily="18" charset="0"/>
                </a:rPr>
                <a:t>名字表</a:t>
              </a:r>
            </a:p>
          </p:txBody>
        </p:sp>
        <p:sp>
          <p:nvSpPr>
            <p:cNvPr id="71695" name="Rectangle 17"/>
            <p:cNvSpPr/>
            <p:nvPr/>
          </p:nvSpPr>
          <p:spPr>
            <a:xfrm>
              <a:off x="1872" y="2496"/>
              <a:ext cx="576" cy="288"/>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标号表</a:t>
              </a:r>
            </a:p>
          </p:txBody>
        </p:sp>
        <p:sp>
          <p:nvSpPr>
            <p:cNvPr id="71696" name="Rectangle 18"/>
            <p:cNvSpPr/>
            <p:nvPr/>
          </p:nvSpPr>
          <p:spPr>
            <a:xfrm>
              <a:off x="1872" y="3024"/>
              <a:ext cx="576" cy="288"/>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缓冲区</a:t>
              </a:r>
            </a:p>
            <a:p>
              <a:pPr algn="ctr" eaLnBrk="0" hangingPunct="0"/>
              <a:r>
                <a:rPr lang="zh-CN" altLang="en-US" dirty="0">
                  <a:latin typeface="Times New Roman" panose="02020603050405020304" pitchFamily="18" charset="0"/>
                </a:rPr>
                <a:t>(输入输出)</a:t>
              </a:r>
            </a:p>
          </p:txBody>
        </p:sp>
        <p:sp>
          <p:nvSpPr>
            <p:cNvPr id="71697" name="Rectangle 19"/>
            <p:cNvSpPr/>
            <p:nvPr/>
          </p:nvSpPr>
          <p:spPr>
            <a:xfrm>
              <a:off x="1920" y="3600"/>
              <a:ext cx="576" cy="192"/>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eaLnBrk="0" hangingPunct="0"/>
              <a:r>
                <a:rPr lang="zh-CN" altLang="en-US" dirty="0">
                  <a:latin typeface="Times New Roman" panose="02020603050405020304" pitchFamily="18" charset="0"/>
                </a:rPr>
                <a:t>栈区</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p:cNvSpPr>
          <p:nvPr>
            <p:ph type="title"/>
          </p:nvPr>
        </p:nvSpPr>
        <p:spPr/>
        <p:txBody>
          <a:bodyPr vert="horz" wrap="square" lIns="91440" tIns="45720" rIns="91440" bIns="45720" anchor="ctr" anchorCtr="0"/>
          <a:lstStyle/>
          <a:p>
            <a:pPr eaLnBrk="1" hangingPunct="1"/>
            <a:r>
              <a:rPr lang="zh-CN" altLang="en-US" sz="4000" b="1" dirty="0"/>
              <a:t>语言处理过程</a:t>
            </a:r>
            <a:br>
              <a:rPr lang="zh-CN" altLang="en-US" sz="4000" b="1" dirty="0"/>
            </a:br>
            <a:endParaRPr lang="zh-CN" altLang="en-US" sz="4000" dirty="0"/>
          </a:p>
        </p:txBody>
      </p:sp>
      <p:sp>
        <p:nvSpPr>
          <p:cNvPr id="72706" name="Rectangle 3"/>
          <p:cNvSpPr>
            <a:spLocks noGrp="1"/>
          </p:cNvSpPr>
          <p:nvPr>
            <p:ph idx="1"/>
          </p:nvPr>
        </p:nvSpPr>
        <p:spPr>
          <a:xfrm>
            <a:off x="900113" y="1557338"/>
            <a:ext cx="6389687" cy="4467225"/>
          </a:xfrm>
        </p:spPr>
        <p:txBody>
          <a:bodyPr vert="horz" wrap="square" lIns="91440" tIns="45720" rIns="91440" bIns="45720" anchor="t" anchorCtr="0"/>
          <a:lstStyle/>
          <a:p>
            <a:pPr eaLnBrk="1" hangingPunct="1">
              <a:buNone/>
            </a:pPr>
            <a:r>
              <a:rPr lang="en-US" altLang="zh-CN" dirty="0"/>
              <a:t>C</a:t>
            </a:r>
            <a:r>
              <a:rPr lang="zh-CN" altLang="en-US" dirty="0"/>
              <a:t>程序</a:t>
            </a:r>
          </a:p>
          <a:p>
            <a:pPr eaLnBrk="1" hangingPunct="1">
              <a:buNone/>
            </a:pPr>
            <a:r>
              <a:rPr lang="en-US" altLang="zh-CN" dirty="0"/>
              <a:t># include &lt;stdio.h&gt;</a:t>
            </a:r>
          </a:p>
          <a:p>
            <a:pPr eaLnBrk="1" hangingPunct="1">
              <a:buNone/>
            </a:pPr>
            <a:r>
              <a:rPr lang="en-US" altLang="zh-CN" dirty="0"/>
              <a:t># include &lt;stdlib.h&gt;</a:t>
            </a:r>
          </a:p>
          <a:p>
            <a:pPr eaLnBrk="1" hangingPunct="1">
              <a:buNone/>
            </a:pPr>
            <a:r>
              <a:rPr lang="en-US" altLang="zh-CN" dirty="0"/>
              <a:t># define MAX_LINES  75</a:t>
            </a:r>
          </a:p>
          <a:p>
            <a:pPr eaLnBrk="1" hangingPunct="1">
              <a:buNone/>
            </a:pPr>
            <a:r>
              <a:rPr lang="en-US" altLang="zh-CN" dirty="0"/>
              <a:t>Enum booleans (FALSE,TRUE);</a:t>
            </a:r>
          </a:p>
          <a:p>
            <a:pPr eaLnBrk="1" hangingPunct="1">
              <a:buNone/>
            </a:pPr>
            <a:r>
              <a:rPr lang="en-US" altLang="zh-CN" dirty="0"/>
              <a:t>Main (int argc,char *argv[]*)</a:t>
            </a:r>
          </a:p>
          <a:p>
            <a:pPr eaLnBrk="1" hangingPunct="1">
              <a:buNone/>
            </a:pPr>
            <a:r>
              <a:rPr lang="en-US" altLang="zh-CN" dirty="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a:xfrm>
            <a:off x="993775" y="457200"/>
            <a:ext cx="7772400" cy="1143000"/>
          </a:xfrm>
        </p:spPr>
        <p:txBody>
          <a:bodyPr vert="horz" wrap="square" lIns="91440" tIns="45720" rIns="91440" bIns="45720" anchor="ctr" anchorCtr="0"/>
          <a:lstStyle/>
          <a:p>
            <a:pPr eaLnBrk="1" hangingPunct="1"/>
            <a:r>
              <a:rPr lang="zh-CN" altLang="en-US" dirty="0"/>
              <a:t>	</a:t>
            </a:r>
          </a:p>
        </p:txBody>
      </p:sp>
      <p:sp>
        <p:nvSpPr>
          <p:cNvPr id="73730" name="Rectangle 3"/>
          <p:cNvSpPr>
            <a:spLocks noGrp="1"/>
          </p:cNvSpPr>
          <p:nvPr>
            <p:ph idx="1"/>
          </p:nvPr>
        </p:nvSpPr>
        <p:spPr>
          <a:xfrm>
            <a:off x="993775" y="0"/>
            <a:ext cx="7772400" cy="6858000"/>
          </a:xfrm>
        </p:spPr>
        <p:txBody>
          <a:bodyPr vert="horz" wrap="square" lIns="91440" tIns="45720" rIns="91440" bIns="45720" anchor="t" anchorCtr="0"/>
          <a:lstStyle/>
          <a:p>
            <a:pPr eaLnBrk="1" hangingPunct="1"/>
            <a:r>
              <a:rPr lang="zh-CN" altLang="en-US" dirty="0"/>
              <a:t>	</a:t>
            </a:r>
          </a:p>
        </p:txBody>
      </p:sp>
      <p:sp>
        <p:nvSpPr>
          <p:cNvPr id="73731" name="Rectangle 4"/>
          <p:cNvSpPr/>
          <p:nvPr/>
        </p:nvSpPr>
        <p:spPr>
          <a:xfrm>
            <a:off x="1268413" y="1066800"/>
            <a:ext cx="1828800" cy="4572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预处理器</a:t>
            </a:r>
          </a:p>
        </p:txBody>
      </p:sp>
      <p:sp>
        <p:nvSpPr>
          <p:cNvPr id="73732" name="Rectangle 5"/>
          <p:cNvSpPr/>
          <p:nvPr/>
        </p:nvSpPr>
        <p:spPr>
          <a:xfrm>
            <a:off x="3325813" y="1752600"/>
            <a:ext cx="1752600" cy="6096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编译器</a:t>
            </a:r>
          </a:p>
        </p:txBody>
      </p:sp>
      <p:sp>
        <p:nvSpPr>
          <p:cNvPr id="73733" name="Rectangle 6"/>
          <p:cNvSpPr/>
          <p:nvPr/>
        </p:nvSpPr>
        <p:spPr>
          <a:xfrm>
            <a:off x="5078413" y="2895600"/>
            <a:ext cx="1752600" cy="6858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汇编器</a:t>
            </a:r>
          </a:p>
        </p:txBody>
      </p:sp>
      <p:sp>
        <p:nvSpPr>
          <p:cNvPr id="73734" name="Rectangle 7"/>
          <p:cNvSpPr/>
          <p:nvPr/>
        </p:nvSpPr>
        <p:spPr>
          <a:xfrm>
            <a:off x="7212013" y="4572000"/>
            <a:ext cx="1752600" cy="6096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algn="ctr"/>
            <a:r>
              <a:rPr lang="zh-CN" altLang="en-US" dirty="0">
                <a:latin typeface="Times New Roman" panose="02020603050405020304" pitchFamily="18" charset="0"/>
              </a:rPr>
              <a:t>装配连接编辑</a:t>
            </a:r>
          </a:p>
        </p:txBody>
      </p:sp>
      <p:sp>
        <p:nvSpPr>
          <p:cNvPr id="73735" name="Line 8"/>
          <p:cNvSpPr/>
          <p:nvPr/>
        </p:nvSpPr>
        <p:spPr>
          <a:xfrm>
            <a:off x="2106613" y="685800"/>
            <a:ext cx="0" cy="45720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73736" name="Rectangle 9"/>
          <p:cNvSpPr/>
          <p:nvPr/>
        </p:nvSpPr>
        <p:spPr>
          <a:xfrm>
            <a:off x="539750" y="188913"/>
            <a:ext cx="2879725" cy="381000"/>
          </a:xfrm>
          <a:prstGeom prst="rect">
            <a:avLst/>
          </a:prstGeom>
          <a:solidFill>
            <a:schemeClr val="bg1"/>
          </a:solidFill>
          <a:ln w="3175" cap="rnd" cmpd="sng">
            <a:solidFill>
              <a:schemeClr val="bg1"/>
            </a:solidFill>
            <a:prstDash val="sysDot"/>
            <a:miter/>
            <a:headEnd type="none" w="med" len="med"/>
            <a:tailEnd type="none" w="med" len="med"/>
          </a:ln>
        </p:spPr>
        <p:txBody>
          <a:bodyPr wrap="none" anchor="ctr" anchorCtr="0"/>
          <a:lstStyle/>
          <a:p>
            <a:pPr algn="ctr"/>
            <a:r>
              <a:rPr lang="zh-CN" altLang="en-US" dirty="0">
                <a:latin typeface="Times New Roman" panose="02020603050405020304" pitchFamily="18" charset="0"/>
              </a:rPr>
              <a:t>骨架程序</a:t>
            </a:r>
            <a:endParaRPr lang="zh-CN" altLang="en-US" dirty="0">
              <a:solidFill>
                <a:srgbClr val="FF0000"/>
              </a:solidFill>
              <a:latin typeface="Times New Roman" panose="02020603050405020304" pitchFamily="18" charset="0"/>
            </a:endParaRPr>
          </a:p>
        </p:txBody>
      </p:sp>
      <p:sp>
        <p:nvSpPr>
          <p:cNvPr id="73737" name="Rectangle 10"/>
          <p:cNvSpPr/>
          <p:nvPr/>
        </p:nvSpPr>
        <p:spPr>
          <a:xfrm>
            <a:off x="1497013" y="1981200"/>
            <a:ext cx="1524000" cy="457200"/>
          </a:xfrm>
          <a:prstGeom prst="rect">
            <a:avLst/>
          </a:prstGeom>
          <a:solidFill>
            <a:schemeClr val="bg1"/>
          </a:solidFill>
          <a:ln w="6350" cap="rnd" cmpd="sng">
            <a:solidFill>
              <a:schemeClr val="bg1"/>
            </a:solidFill>
            <a:prstDash val="sysDot"/>
            <a:miter/>
            <a:headEnd type="none" w="med" len="med"/>
            <a:tailEnd type="none" w="med" len="med"/>
          </a:ln>
        </p:spPr>
        <p:txBody>
          <a:bodyPr wrap="none" anchor="ctr" anchorCtr="0"/>
          <a:lstStyle/>
          <a:p>
            <a:pPr algn="ctr"/>
            <a:r>
              <a:rPr lang="zh-CN" altLang="en-US" dirty="0">
                <a:solidFill>
                  <a:srgbClr val="FF0000"/>
                </a:solidFill>
                <a:latin typeface="Times New Roman" panose="02020603050405020304" pitchFamily="18" charset="0"/>
              </a:rPr>
              <a:t>      </a:t>
            </a:r>
            <a:r>
              <a:rPr lang="zh-CN" altLang="en-US" dirty="0">
                <a:latin typeface="Times New Roman" panose="02020603050405020304" pitchFamily="18" charset="0"/>
              </a:rPr>
              <a:t>源程序</a:t>
            </a:r>
            <a:r>
              <a:rPr lang="zh-CN" altLang="en-US" dirty="0">
                <a:solidFill>
                  <a:srgbClr val="FF0000"/>
                </a:solidFill>
                <a:latin typeface="Times New Roman" panose="02020603050405020304" pitchFamily="18" charset="0"/>
              </a:rPr>
              <a:t>       </a:t>
            </a:r>
          </a:p>
        </p:txBody>
      </p:sp>
      <p:sp>
        <p:nvSpPr>
          <p:cNvPr id="73738" name="Rectangle 11"/>
          <p:cNvSpPr/>
          <p:nvPr/>
        </p:nvSpPr>
        <p:spPr>
          <a:xfrm>
            <a:off x="2411413" y="2895600"/>
            <a:ext cx="1981200" cy="457200"/>
          </a:xfrm>
          <a:prstGeom prst="rect">
            <a:avLst/>
          </a:prstGeom>
          <a:solidFill>
            <a:schemeClr val="bg1"/>
          </a:solidFill>
          <a:ln w="6350" cap="rnd" cmpd="sng">
            <a:solidFill>
              <a:schemeClr val="bg1"/>
            </a:solidFill>
            <a:prstDash val="sysDot"/>
            <a:miter/>
            <a:headEnd type="none" w="med" len="med"/>
            <a:tailEnd type="none" w="med" len="med"/>
          </a:ln>
        </p:spPr>
        <p:txBody>
          <a:bodyPr wrap="none" anchor="ctr" anchorCtr="0"/>
          <a:lstStyle/>
          <a:p>
            <a:pPr algn="ctr"/>
            <a:r>
              <a:rPr lang="zh-CN" altLang="en-US" dirty="0">
                <a:solidFill>
                  <a:srgbClr val="FF0000"/>
                </a:solidFill>
                <a:latin typeface="Times New Roman" panose="02020603050405020304" pitchFamily="18" charset="0"/>
              </a:rPr>
              <a:t> </a:t>
            </a:r>
            <a:r>
              <a:rPr lang="zh-CN" altLang="en-US" dirty="0">
                <a:latin typeface="Times New Roman" panose="02020603050405020304" pitchFamily="18" charset="0"/>
              </a:rPr>
              <a:t>目标汇编程序</a:t>
            </a:r>
            <a:r>
              <a:rPr lang="zh-CN" altLang="en-US" dirty="0">
                <a:solidFill>
                  <a:srgbClr val="FF0000"/>
                </a:solidFill>
                <a:latin typeface="Times New Roman" panose="02020603050405020304" pitchFamily="18" charset="0"/>
              </a:rPr>
              <a:t>  </a:t>
            </a:r>
          </a:p>
        </p:txBody>
      </p:sp>
      <p:sp>
        <p:nvSpPr>
          <p:cNvPr id="73739" name="Rectangle 12"/>
          <p:cNvSpPr/>
          <p:nvPr/>
        </p:nvSpPr>
        <p:spPr>
          <a:xfrm>
            <a:off x="3935413" y="4343400"/>
            <a:ext cx="2743200" cy="533400"/>
          </a:xfrm>
          <a:prstGeom prst="rect">
            <a:avLst/>
          </a:prstGeom>
          <a:solidFill>
            <a:schemeClr val="bg1"/>
          </a:solidFill>
          <a:ln w="6350" cap="rnd" cmpd="sng">
            <a:solidFill>
              <a:schemeClr val="bg1"/>
            </a:solidFill>
            <a:prstDash val="sysDot"/>
            <a:miter/>
            <a:headEnd type="none" w="med" len="med"/>
            <a:tailEnd type="none" w="med" len="med"/>
          </a:ln>
        </p:spPr>
        <p:txBody>
          <a:bodyPr wrap="none" anchor="ctr" anchorCtr="0"/>
          <a:lstStyle/>
          <a:p>
            <a:pPr algn="ctr"/>
            <a:r>
              <a:rPr lang="zh-CN" altLang="en-US" dirty="0">
                <a:solidFill>
                  <a:srgbClr val="FF0000"/>
                </a:solidFill>
                <a:latin typeface="Times New Roman" panose="02020603050405020304" pitchFamily="18" charset="0"/>
              </a:rPr>
              <a:t> </a:t>
            </a:r>
            <a:r>
              <a:rPr lang="zh-CN" altLang="en-US" dirty="0">
                <a:latin typeface="Times New Roman" panose="02020603050405020304" pitchFamily="18" charset="0"/>
              </a:rPr>
              <a:t>可重定位机器代码</a:t>
            </a:r>
            <a:r>
              <a:rPr lang="zh-CN" altLang="en-US" dirty="0">
                <a:solidFill>
                  <a:srgbClr val="FF0000"/>
                </a:solidFill>
                <a:latin typeface="Times New Roman" panose="02020603050405020304" pitchFamily="18" charset="0"/>
              </a:rPr>
              <a:t> </a:t>
            </a:r>
          </a:p>
        </p:txBody>
      </p:sp>
      <p:sp>
        <p:nvSpPr>
          <p:cNvPr id="73740" name="Rectangle 13"/>
          <p:cNvSpPr/>
          <p:nvPr/>
        </p:nvSpPr>
        <p:spPr>
          <a:xfrm>
            <a:off x="6450013" y="5943600"/>
            <a:ext cx="2133600" cy="457200"/>
          </a:xfrm>
          <a:prstGeom prst="rect">
            <a:avLst/>
          </a:prstGeom>
          <a:solidFill>
            <a:schemeClr val="bg1"/>
          </a:solidFill>
          <a:ln w="6350" cap="rnd" cmpd="sng">
            <a:solidFill>
              <a:schemeClr val="bg1"/>
            </a:solidFill>
            <a:prstDash val="sysDot"/>
            <a:miter/>
            <a:headEnd type="none" w="med" len="med"/>
            <a:tailEnd type="none" w="med" len="med"/>
          </a:ln>
        </p:spPr>
        <p:txBody>
          <a:bodyPr wrap="none" anchor="ctr" anchorCtr="0"/>
          <a:lstStyle/>
          <a:p>
            <a:pPr algn="ctr"/>
            <a:r>
              <a:rPr lang="zh-CN" altLang="en-US" dirty="0">
                <a:latin typeface="Times New Roman" panose="02020603050405020304" pitchFamily="18" charset="0"/>
              </a:rPr>
              <a:t>绝对机器码</a:t>
            </a:r>
            <a:endParaRPr lang="zh-CN" altLang="en-US" dirty="0">
              <a:solidFill>
                <a:srgbClr val="FF0000"/>
              </a:solidFill>
              <a:latin typeface="Times New Roman" panose="02020603050405020304" pitchFamily="18" charset="0"/>
            </a:endParaRPr>
          </a:p>
        </p:txBody>
      </p:sp>
      <p:sp>
        <p:nvSpPr>
          <p:cNvPr id="73741" name="Line 14"/>
          <p:cNvSpPr/>
          <p:nvPr/>
        </p:nvSpPr>
        <p:spPr>
          <a:xfrm>
            <a:off x="2182813" y="1600200"/>
            <a:ext cx="0" cy="45720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73742" name="Line 15"/>
          <p:cNvSpPr/>
          <p:nvPr/>
        </p:nvSpPr>
        <p:spPr>
          <a:xfrm>
            <a:off x="3935413" y="2362200"/>
            <a:ext cx="0" cy="45720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73743" name="Line 16"/>
          <p:cNvSpPr/>
          <p:nvPr/>
        </p:nvSpPr>
        <p:spPr>
          <a:xfrm>
            <a:off x="7745413" y="5562600"/>
            <a:ext cx="0" cy="45720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73744" name="Line 17"/>
          <p:cNvSpPr/>
          <p:nvPr/>
        </p:nvSpPr>
        <p:spPr>
          <a:xfrm>
            <a:off x="2868613" y="2057400"/>
            <a:ext cx="457200" cy="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73745" name="Line 18"/>
          <p:cNvSpPr/>
          <p:nvPr/>
        </p:nvSpPr>
        <p:spPr>
          <a:xfrm>
            <a:off x="4545013" y="3200400"/>
            <a:ext cx="457200" cy="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73746" name="Line 19"/>
          <p:cNvSpPr/>
          <p:nvPr/>
        </p:nvSpPr>
        <p:spPr>
          <a:xfrm>
            <a:off x="6678613" y="4876800"/>
            <a:ext cx="457200" cy="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73747" name="AutoShape 20"/>
          <p:cNvSpPr/>
          <p:nvPr/>
        </p:nvSpPr>
        <p:spPr>
          <a:xfrm>
            <a:off x="7821613" y="2895600"/>
            <a:ext cx="685800" cy="914400"/>
          </a:xfrm>
          <a:prstGeom prst="flowChartMagneticDisk">
            <a:avLst/>
          </a:prstGeom>
          <a:solidFill>
            <a:schemeClr val="bg1"/>
          </a:solidFill>
          <a:ln w="2857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dirty="0">
              <a:latin typeface="Times New Roman" panose="02020603050405020304" pitchFamily="18" charset="0"/>
            </a:endParaRPr>
          </a:p>
        </p:txBody>
      </p:sp>
      <p:sp>
        <p:nvSpPr>
          <p:cNvPr id="73748" name="Line 21"/>
          <p:cNvSpPr/>
          <p:nvPr/>
        </p:nvSpPr>
        <p:spPr>
          <a:xfrm>
            <a:off x="8126413" y="4038600"/>
            <a:ext cx="0" cy="45720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73749" name="Rectangle 22"/>
          <p:cNvSpPr/>
          <p:nvPr/>
        </p:nvSpPr>
        <p:spPr>
          <a:xfrm>
            <a:off x="6069013" y="1981200"/>
            <a:ext cx="2286000" cy="381000"/>
          </a:xfrm>
          <a:prstGeom prst="rect">
            <a:avLst/>
          </a:prstGeom>
          <a:solidFill>
            <a:schemeClr val="bg1"/>
          </a:solidFill>
          <a:ln w="6350" cap="rnd" cmpd="sng">
            <a:solidFill>
              <a:schemeClr val="bg1"/>
            </a:solidFill>
            <a:prstDash val="sysDot"/>
            <a:miter/>
            <a:headEnd type="none" w="med" len="med"/>
            <a:tailEnd type="none" w="med" len="med"/>
          </a:ln>
        </p:spPr>
        <p:txBody>
          <a:bodyPr wrap="none" anchor="ctr" anchorCtr="0"/>
          <a:lstStyle/>
          <a:p>
            <a:pPr algn="ctr"/>
            <a:r>
              <a:rPr lang="zh-CN" altLang="en-US" dirty="0">
                <a:latin typeface="Times New Roman" panose="02020603050405020304" pitchFamily="18" charset="0"/>
              </a:rPr>
              <a:t>可重定位目标文件库</a:t>
            </a:r>
            <a:endParaRPr lang="zh-CN" altLang="en-US" dirty="0">
              <a:solidFill>
                <a:srgbClr val="FF0000"/>
              </a:solidFill>
              <a:latin typeface="Times New Roman" panose="02020603050405020304" pitchFamily="18" charset="0"/>
            </a:endParaRPr>
          </a:p>
        </p:txBody>
      </p:sp>
      <p:sp>
        <p:nvSpPr>
          <p:cNvPr id="73750" name="Rectangle 23"/>
          <p:cNvSpPr/>
          <p:nvPr/>
        </p:nvSpPr>
        <p:spPr>
          <a:xfrm>
            <a:off x="1573213" y="5257800"/>
            <a:ext cx="3276600" cy="914400"/>
          </a:xfrm>
          <a:prstGeom prst="rect">
            <a:avLst/>
          </a:prstGeom>
          <a:solidFill>
            <a:schemeClr val="bg1"/>
          </a:solidFill>
          <a:ln w="28575" cap="flat" cmpd="sng">
            <a:solidFill>
              <a:schemeClr val="bg1"/>
            </a:solidFill>
            <a:prstDash val="solid"/>
            <a:miter/>
            <a:headEnd type="none" w="med" len="med"/>
            <a:tailEnd type="none" w="med" len="med"/>
          </a:ln>
        </p:spPr>
        <p:txBody>
          <a:bodyPr wrap="none" anchor="ctr" anchorCtr="0"/>
          <a:lstStyle/>
          <a:p>
            <a:pPr algn="ctr"/>
            <a:r>
              <a:rPr lang="zh-CN" altLang="en-US" sz="2800" b="1" dirty="0">
                <a:latin typeface="Times New Roman" panose="02020603050405020304" pitchFamily="18" charset="0"/>
                <a:ea typeface="隶书" pitchFamily="49" charset="-122"/>
              </a:rPr>
              <a:t>语言处理过程</a:t>
            </a:r>
          </a:p>
        </p:txBody>
      </p:sp>
      <p:sp>
        <p:nvSpPr>
          <p:cNvPr id="73751" name="Line 24"/>
          <p:cNvSpPr/>
          <p:nvPr/>
        </p:nvSpPr>
        <p:spPr>
          <a:xfrm>
            <a:off x="5764213" y="3581400"/>
            <a:ext cx="0" cy="76200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a:xfrm>
            <a:off x="0" y="152400"/>
            <a:ext cx="8839200" cy="457200"/>
          </a:xfrm>
        </p:spPr>
        <p:txBody>
          <a:bodyPr vert="horz" wrap="square" lIns="91440" tIns="45720" rIns="91440" bIns="45720" anchor="ctr" anchorCtr="0"/>
          <a:lstStyle/>
          <a:p>
            <a:pPr algn="ctr" eaLnBrk="1" hangingPunct="1"/>
            <a:r>
              <a:rPr lang="en-US" altLang="zh-CN" sz="3200" b="1" dirty="0">
                <a:solidFill>
                  <a:schemeClr val="tx1"/>
                </a:solidFill>
                <a:ea typeface="华文行楷" pitchFamily="2" charset="-122"/>
              </a:rPr>
              <a:t>Turbo C 2.0</a:t>
            </a:r>
            <a:r>
              <a:rPr lang="zh-CN" altLang="en-US" sz="3200" b="1" dirty="0">
                <a:solidFill>
                  <a:schemeClr val="tx1"/>
                </a:solidFill>
                <a:latin typeface="华文行楷" pitchFamily="2" charset="-122"/>
                <a:ea typeface="华文行楷" pitchFamily="2" charset="-122"/>
              </a:rPr>
              <a:t>的编译程序</a:t>
            </a:r>
          </a:p>
        </p:txBody>
      </p:sp>
      <p:sp>
        <p:nvSpPr>
          <p:cNvPr id="74754" name="Rectangle 3"/>
          <p:cNvSpPr>
            <a:spLocks noGrp="1"/>
          </p:cNvSpPr>
          <p:nvPr>
            <p:ph idx="1"/>
          </p:nvPr>
        </p:nvSpPr>
        <p:spPr>
          <a:xfrm>
            <a:off x="152400" y="533400"/>
            <a:ext cx="8610600" cy="1371600"/>
          </a:xfrm>
        </p:spPr>
        <p:txBody>
          <a:bodyPr vert="horz" wrap="square" lIns="91440" tIns="45720" rIns="91440" bIns="45720" anchor="t" anchorCtr="0"/>
          <a:lstStyle/>
          <a:p>
            <a:pPr marL="0" indent="0" eaLnBrk="1" hangingPunct="1">
              <a:buSzPct val="120000"/>
              <a:buFontTx/>
              <a:buNone/>
            </a:pPr>
            <a:r>
              <a:rPr lang="en-US" altLang="zh-CN" sz="2000" b="1" dirty="0">
                <a:latin typeface="宋体" panose="02010600030101010101" pitchFamily="2" charset="-122"/>
              </a:rPr>
              <a:t>Turbo C  2.0 </a:t>
            </a:r>
            <a:r>
              <a:rPr lang="zh-CN" altLang="en-US" sz="2000" b="1" dirty="0">
                <a:latin typeface="宋体" panose="02010600030101010101" pitchFamily="2" charset="-122"/>
              </a:rPr>
              <a:t>的编译程序为</a:t>
            </a:r>
            <a:r>
              <a:rPr lang="en-US" altLang="zh-CN" sz="2000" b="1" dirty="0">
                <a:latin typeface="宋体" panose="02010600030101010101" pitchFamily="2" charset="-122"/>
              </a:rPr>
              <a:t>Tcc.exe</a:t>
            </a:r>
            <a:r>
              <a:rPr lang="zh-CN" altLang="en-US" sz="2000" b="1" dirty="0">
                <a:latin typeface="宋体" panose="02010600030101010101" pitchFamily="2" charset="-122"/>
              </a:rPr>
              <a:t>。</a:t>
            </a:r>
          </a:p>
          <a:p>
            <a:pPr marL="0" indent="0" eaLnBrk="1" hangingPunct="1">
              <a:buSzPct val="120000"/>
              <a:buFontTx/>
              <a:buNone/>
            </a:pPr>
            <a:r>
              <a:rPr lang="zh-CN" altLang="en-US" sz="2000" b="1" dirty="0">
                <a:latin typeface="宋体" panose="02010600030101010101" pitchFamily="2" charset="-122"/>
              </a:rPr>
              <a:t>      </a:t>
            </a:r>
            <a:r>
              <a:rPr lang="en-US" altLang="zh-CN" sz="2000" b="1" dirty="0">
                <a:latin typeface="宋体" panose="02010600030101010101" pitchFamily="2" charset="-122"/>
              </a:rPr>
              <a:t>tcc.exe  [options]  file[s]</a:t>
            </a:r>
          </a:p>
          <a:p>
            <a:pPr marL="0" indent="0" eaLnBrk="1" hangingPunct="1">
              <a:buSzPct val="120000"/>
              <a:buFontTx/>
              <a:buNone/>
            </a:pPr>
            <a:r>
              <a:rPr lang="zh-CN" altLang="en-US" sz="2000" b="1" dirty="0">
                <a:latin typeface="宋体" panose="02010600030101010101" pitchFamily="2" charset="-122"/>
              </a:rPr>
              <a:t>其中，</a:t>
            </a:r>
            <a:r>
              <a:rPr lang="en-US" altLang="zh-CN" sz="2000" b="1" dirty="0">
                <a:latin typeface="宋体" panose="02010600030101010101" pitchFamily="2" charset="-122"/>
              </a:rPr>
              <a:t>options</a:t>
            </a:r>
            <a:r>
              <a:rPr lang="zh-CN" altLang="en-US" sz="2000" b="1" dirty="0">
                <a:latin typeface="宋体" panose="02010600030101010101" pitchFamily="2" charset="-122"/>
              </a:rPr>
              <a:t>有</a:t>
            </a:r>
            <a:r>
              <a:rPr lang="en-US" altLang="zh-CN" sz="2000" b="1" dirty="0">
                <a:latin typeface="宋体" panose="02010600030101010101" pitchFamily="2" charset="-122"/>
              </a:rPr>
              <a:t>40</a:t>
            </a:r>
            <a:r>
              <a:rPr lang="zh-CN" altLang="en-US" sz="2000" b="1" dirty="0">
                <a:latin typeface="宋体" panose="02010600030101010101" pitchFamily="2" charset="-122"/>
              </a:rPr>
              <a:t>多可选参数</a:t>
            </a:r>
          </a:p>
        </p:txBody>
      </p:sp>
      <p:grpSp>
        <p:nvGrpSpPr>
          <p:cNvPr id="74755" name="Group 4"/>
          <p:cNvGrpSpPr/>
          <p:nvPr/>
        </p:nvGrpSpPr>
        <p:grpSpPr>
          <a:xfrm>
            <a:off x="395288" y="1989138"/>
            <a:ext cx="8153400" cy="3071812"/>
            <a:chOff x="240" y="1584"/>
            <a:chExt cx="5136" cy="1935"/>
          </a:xfrm>
        </p:grpSpPr>
        <p:sp>
          <p:nvSpPr>
            <p:cNvPr id="74756" name="AutoShape 5"/>
            <p:cNvSpPr/>
            <p:nvPr/>
          </p:nvSpPr>
          <p:spPr>
            <a:xfrm>
              <a:off x="240" y="1872"/>
              <a:ext cx="605" cy="543"/>
            </a:xfrm>
            <a:prstGeom prst="flowChartDocument">
              <a:avLst/>
            </a:prstGeom>
            <a:noFill/>
            <a:ln w="9525" cap="flat" cmpd="sng">
              <a:solidFill>
                <a:schemeClr val="tx1"/>
              </a:solidFill>
              <a:prstDash val="solid"/>
              <a:miter/>
              <a:headEnd type="none" w="med" len="med"/>
              <a:tailEnd type="none" w="med" len="med"/>
            </a:ln>
          </p:spPr>
          <p:txBody>
            <a:bodyPr lIns="92075" tIns="46038" rIns="92075" bIns="46038" anchor="ctr" anchorCtr="0">
              <a:spAutoFit/>
            </a:bodyPr>
            <a:lstStyle/>
            <a:p>
              <a:pPr algn="ctr" eaLnBrk="0" hangingPunct="0"/>
              <a:r>
                <a:rPr lang="zh-CN" altLang="en-US" sz="2000" b="1" dirty="0">
                  <a:latin typeface="Times New Roman" panose="02020603050405020304" pitchFamily="18" charset="0"/>
                </a:rPr>
                <a:t>源程序</a:t>
              </a:r>
            </a:p>
            <a:p>
              <a:pPr algn="ctr" eaLnBrk="0" hangingPunct="0"/>
              <a:r>
                <a:rPr lang="en-US" altLang="zh-CN" sz="2000" b="1" dirty="0">
                  <a:latin typeface="Times New Roman" panose="02020603050405020304" pitchFamily="18" charset="0"/>
                </a:rPr>
                <a:t>test.c</a:t>
              </a:r>
            </a:p>
          </p:txBody>
        </p:sp>
        <p:sp>
          <p:nvSpPr>
            <p:cNvPr id="74757" name="Line 6"/>
            <p:cNvSpPr/>
            <p:nvPr/>
          </p:nvSpPr>
          <p:spPr>
            <a:xfrm>
              <a:off x="864" y="2112"/>
              <a:ext cx="240" cy="0"/>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sp>
          <p:nvSpPr>
            <p:cNvPr id="74758" name="Rectangle 7"/>
            <p:cNvSpPr/>
            <p:nvPr/>
          </p:nvSpPr>
          <p:spPr>
            <a:xfrm>
              <a:off x="1104" y="1872"/>
              <a:ext cx="624" cy="640"/>
            </a:xfrm>
            <a:prstGeom prst="rect">
              <a:avLst/>
            </a:prstGeom>
            <a:noFill/>
            <a:ln w="9525" cap="flat" cmpd="sng">
              <a:solidFill>
                <a:schemeClr val="tx1"/>
              </a:solidFill>
              <a:prstDash val="solid"/>
              <a:miter/>
              <a:headEnd type="none" w="med" len="med"/>
              <a:tailEnd type="none" w="med" len="med"/>
            </a:ln>
          </p:spPr>
          <p:txBody>
            <a:bodyPr lIns="92075" tIns="46038" rIns="92075" bIns="46038" anchor="ctr" anchorCtr="0">
              <a:spAutoFit/>
            </a:bodyPr>
            <a:lstStyle/>
            <a:p>
              <a:pPr algn="ctr" eaLnBrk="0" hangingPunct="0"/>
              <a:r>
                <a:rPr lang="zh-CN" altLang="en-US" sz="2000" b="1" dirty="0">
                  <a:latin typeface="Times New Roman" panose="02020603050405020304" pitchFamily="18" charset="0"/>
                </a:rPr>
                <a:t>编译</a:t>
              </a:r>
            </a:p>
            <a:p>
              <a:pPr algn="ctr" eaLnBrk="0" hangingPunct="0"/>
              <a:r>
                <a:rPr lang="zh-CN" altLang="en-US" sz="2000" b="1" dirty="0">
                  <a:latin typeface="Times New Roman" panose="02020603050405020304" pitchFamily="18" charset="0"/>
                </a:rPr>
                <a:t>程序</a:t>
              </a:r>
            </a:p>
            <a:p>
              <a:pPr algn="ctr" eaLnBrk="0" hangingPunct="0"/>
              <a:r>
                <a:rPr lang="en-US" altLang="zh-CN" sz="2000" b="1" dirty="0">
                  <a:solidFill>
                    <a:srgbClr val="FF0000"/>
                  </a:solidFill>
                  <a:latin typeface="Times New Roman" panose="02020603050405020304" pitchFamily="18" charset="0"/>
                </a:rPr>
                <a:t>tcc.exe</a:t>
              </a:r>
            </a:p>
          </p:txBody>
        </p:sp>
        <p:sp>
          <p:nvSpPr>
            <p:cNvPr id="74759" name="AutoShape 8"/>
            <p:cNvSpPr/>
            <p:nvPr/>
          </p:nvSpPr>
          <p:spPr>
            <a:xfrm>
              <a:off x="1968" y="1776"/>
              <a:ext cx="624" cy="783"/>
            </a:xfrm>
            <a:prstGeom prst="flowChartDocument">
              <a:avLst/>
            </a:prstGeom>
            <a:noFill/>
            <a:ln w="9525" cap="flat" cmpd="sng">
              <a:solidFill>
                <a:schemeClr val="tx1"/>
              </a:solidFill>
              <a:prstDash val="solid"/>
              <a:miter/>
              <a:headEnd type="none" w="med" len="med"/>
              <a:tailEnd type="none" w="med" len="med"/>
            </a:ln>
          </p:spPr>
          <p:txBody>
            <a:bodyPr lIns="36000" tIns="46038" rIns="36000" bIns="46038" anchor="ctr" anchorCtr="0">
              <a:spAutoFit/>
            </a:bodyPr>
            <a:lstStyle/>
            <a:p>
              <a:pPr algn="ctr" eaLnBrk="0" hangingPunct="0"/>
              <a:r>
                <a:rPr lang="zh-CN" altLang="en-US" sz="2000" b="1" dirty="0">
                  <a:latin typeface="Times New Roman" panose="02020603050405020304" pitchFamily="18" charset="0"/>
                </a:rPr>
                <a:t>目标汇</a:t>
              </a:r>
            </a:p>
            <a:p>
              <a:pPr algn="ctr" eaLnBrk="0" hangingPunct="0"/>
              <a:r>
                <a:rPr lang="zh-CN" altLang="en-US" sz="2000" b="1" dirty="0">
                  <a:latin typeface="Times New Roman" panose="02020603050405020304" pitchFamily="18" charset="0"/>
                </a:rPr>
                <a:t>编程序</a:t>
              </a:r>
            </a:p>
            <a:p>
              <a:pPr algn="ctr" eaLnBrk="0" hangingPunct="0"/>
              <a:r>
                <a:rPr lang="en-US" altLang="zh-CN" sz="2000" b="1" dirty="0">
                  <a:latin typeface="Times New Roman" panose="02020603050405020304" pitchFamily="18" charset="0"/>
                </a:rPr>
                <a:t>test.asm</a:t>
              </a:r>
            </a:p>
          </p:txBody>
        </p:sp>
        <p:sp>
          <p:nvSpPr>
            <p:cNvPr id="74760" name="Rectangle 9"/>
            <p:cNvSpPr/>
            <p:nvPr/>
          </p:nvSpPr>
          <p:spPr>
            <a:xfrm>
              <a:off x="2832" y="1872"/>
              <a:ext cx="672" cy="640"/>
            </a:xfrm>
            <a:prstGeom prst="rect">
              <a:avLst/>
            </a:prstGeom>
            <a:noFill/>
            <a:ln w="9525" cap="flat" cmpd="sng">
              <a:solidFill>
                <a:schemeClr val="tx1"/>
              </a:solidFill>
              <a:prstDash val="solid"/>
              <a:miter/>
              <a:headEnd type="none" w="med" len="med"/>
              <a:tailEnd type="none" w="med" len="med"/>
            </a:ln>
          </p:spPr>
          <p:txBody>
            <a:bodyPr lIns="36000" tIns="46038" rIns="36000" bIns="46038" anchor="ctr" anchorCtr="0">
              <a:spAutoFit/>
            </a:bodyPr>
            <a:lstStyle/>
            <a:p>
              <a:pPr algn="ctr" eaLnBrk="0" hangingPunct="0"/>
              <a:r>
                <a:rPr lang="zh-CN" altLang="en-US" sz="2000" b="1" dirty="0">
                  <a:latin typeface="Times New Roman" panose="02020603050405020304" pitchFamily="18" charset="0"/>
                </a:rPr>
                <a:t>汇编</a:t>
              </a:r>
            </a:p>
            <a:p>
              <a:pPr algn="ctr" eaLnBrk="0" hangingPunct="0"/>
              <a:r>
                <a:rPr lang="zh-CN" altLang="en-US" sz="2000" b="1" dirty="0">
                  <a:latin typeface="Times New Roman" panose="02020603050405020304" pitchFamily="18" charset="0"/>
                </a:rPr>
                <a:t>程序</a:t>
              </a:r>
            </a:p>
            <a:p>
              <a:pPr algn="ctr" eaLnBrk="0" hangingPunct="0"/>
              <a:r>
                <a:rPr lang="en-US" altLang="zh-CN" sz="2000" b="1" dirty="0">
                  <a:solidFill>
                    <a:srgbClr val="FF0000"/>
                  </a:solidFill>
                  <a:latin typeface="Times New Roman" panose="02020603050405020304" pitchFamily="18" charset="0"/>
                </a:rPr>
                <a:t>tasm.exe</a:t>
              </a:r>
            </a:p>
          </p:txBody>
        </p:sp>
        <p:sp>
          <p:nvSpPr>
            <p:cNvPr id="74761" name="Rectangle 10"/>
            <p:cNvSpPr/>
            <p:nvPr/>
          </p:nvSpPr>
          <p:spPr>
            <a:xfrm>
              <a:off x="4512" y="1872"/>
              <a:ext cx="672" cy="640"/>
            </a:xfrm>
            <a:prstGeom prst="rect">
              <a:avLst/>
            </a:prstGeom>
            <a:noFill/>
            <a:ln w="9525" cap="flat" cmpd="sng">
              <a:solidFill>
                <a:schemeClr val="tx1"/>
              </a:solidFill>
              <a:prstDash val="solid"/>
              <a:miter/>
              <a:headEnd type="none" w="med" len="med"/>
              <a:tailEnd type="none" w="med" len="med"/>
            </a:ln>
          </p:spPr>
          <p:txBody>
            <a:bodyPr lIns="36000" tIns="46038" rIns="36000" bIns="46038" anchor="ctr" anchorCtr="0">
              <a:spAutoFit/>
            </a:bodyPr>
            <a:lstStyle/>
            <a:p>
              <a:pPr algn="ctr" eaLnBrk="0" hangingPunct="0"/>
              <a:r>
                <a:rPr lang="zh-CN" altLang="en-US" sz="2000" b="1" dirty="0">
                  <a:latin typeface="Times New Roman" panose="02020603050405020304" pitchFamily="18" charset="0"/>
                </a:rPr>
                <a:t>链接</a:t>
              </a:r>
            </a:p>
            <a:p>
              <a:pPr algn="ctr" eaLnBrk="0" hangingPunct="0"/>
              <a:r>
                <a:rPr lang="zh-CN" altLang="en-US" sz="2000" b="1" dirty="0">
                  <a:latin typeface="Times New Roman" panose="02020603050405020304" pitchFamily="18" charset="0"/>
                </a:rPr>
                <a:t>程序</a:t>
              </a:r>
            </a:p>
            <a:p>
              <a:pPr algn="ctr" eaLnBrk="0" hangingPunct="0"/>
              <a:r>
                <a:rPr lang="en-US" altLang="zh-CN" sz="2000" b="1" dirty="0">
                  <a:solidFill>
                    <a:srgbClr val="FF0000"/>
                  </a:solidFill>
                  <a:latin typeface="Times New Roman" panose="02020603050405020304" pitchFamily="18" charset="0"/>
                </a:rPr>
                <a:t>tlink.exe</a:t>
              </a:r>
            </a:p>
          </p:txBody>
        </p:sp>
        <p:sp>
          <p:nvSpPr>
            <p:cNvPr id="74762" name="AutoShape 11"/>
            <p:cNvSpPr/>
            <p:nvPr/>
          </p:nvSpPr>
          <p:spPr>
            <a:xfrm>
              <a:off x="2160" y="2976"/>
              <a:ext cx="960" cy="543"/>
            </a:xfrm>
            <a:prstGeom prst="flowChartDocument">
              <a:avLst/>
            </a:prstGeom>
            <a:noFill/>
            <a:ln w="9525" cap="flat" cmpd="sng">
              <a:solidFill>
                <a:schemeClr val="tx1"/>
              </a:solidFill>
              <a:prstDash val="solid"/>
              <a:miter/>
              <a:headEnd type="none" w="med" len="med"/>
              <a:tailEnd type="none" w="med" len="med"/>
            </a:ln>
          </p:spPr>
          <p:txBody>
            <a:bodyPr lIns="92075" tIns="46038" rIns="92075" bIns="46038" anchor="ctr" anchorCtr="0">
              <a:spAutoFit/>
            </a:bodyPr>
            <a:lstStyle/>
            <a:p>
              <a:pPr algn="ctr" eaLnBrk="0" hangingPunct="0"/>
              <a:r>
                <a:rPr lang="zh-CN" altLang="en-US" sz="2000" b="1" dirty="0">
                  <a:latin typeface="Times New Roman" panose="02020603050405020304" pitchFamily="18" charset="0"/>
                </a:rPr>
                <a:t>可执行程序</a:t>
              </a:r>
            </a:p>
            <a:p>
              <a:pPr algn="ctr" eaLnBrk="0" hangingPunct="0"/>
              <a:r>
                <a:rPr lang="en-US" altLang="zh-CN" sz="2000" b="1" dirty="0">
                  <a:latin typeface="Times New Roman" panose="02020603050405020304" pitchFamily="18" charset="0"/>
                </a:rPr>
                <a:t>test.exe</a:t>
              </a:r>
            </a:p>
          </p:txBody>
        </p:sp>
        <p:sp>
          <p:nvSpPr>
            <p:cNvPr id="74763" name="AutoShape 12"/>
            <p:cNvSpPr/>
            <p:nvPr/>
          </p:nvSpPr>
          <p:spPr>
            <a:xfrm>
              <a:off x="3696" y="1776"/>
              <a:ext cx="624" cy="783"/>
            </a:xfrm>
            <a:prstGeom prst="flowChartDocument">
              <a:avLst/>
            </a:prstGeom>
            <a:noFill/>
            <a:ln w="9525" cap="flat" cmpd="sng">
              <a:solidFill>
                <a:schemeClr val="tx1"/>
              </a:solidFill>
              <a:prstDash val="solid"/>
              <a:miter/>
              <a:headEnd type="none" w="med" len="med"/>
              <a:tailEnd type="none" w="med" len="med"/>
            </a:ln>
          </p:spPr>
          <p:txBody>
            <a:bodyPr lIns="36000" tIns="46038" rIns="36000" bIns="46038" anchor="ctr" anchorCtr="0">
              <a:spAutoFit/>
            </a:bodyPr>
            <a:lstStyle/>
            <a:p>
              <a:pPr algn="ctr" eaLnBrk="0" hangingPunct="0"/>
              <a:r>
                <a:rPr lang="zh-CN" altLang="en-US" sz="2000" b="1" dirty="0">
                  <a:latin typeface="Times New Roman" panose="02020603050405020304" pitchFamily="18" charset="0"/>
                </a:rPr>
                <a:t>目标</a:t>
              </a:r>
            </a:p>
            <a:p>
              <a:pPr algn="ctr" eaLnBrk="0" hangingPunct="0"/>
              <a:r>
                <a:rPr lang="zh-CN" altLang="en-US" sz="2000" b="1" dirty="0">
                  <a:latin typeface="Times New Roman" panose="02020603050405020304" pitchFamily="18" charset="0"/>
                </a:rPr>
                <a:t>程序</a:t>
              </a:r>
            </a:p>
            <a:p>
              <a:pPr algn="ctr" eaLnBrk="0" hangingPunct="0"/>
              <a:r>
                <a:rPr lang="en-US" altLang="zh-CN" sz="2000" b="1" dirty="0">
                  <a:latin typeface="Times New Roman" panose="02020603050405020304" pitchFamily="18" charset="0"/>
                </a:rPr>
                <a:t>test.obj</a:t>
              </a:r>
            </a:p>
          </p:txBody>
        </p:sp>
        <p:grpSp>
          <p:nvGrpSpPr>
            <p:cNvPr id="74764" name="Group 13"/>
            <p:cNvGrpSpPr/>
            <p:nvPr/>
          </p:nvGrpSpPr>
          <p:grpSpPr>
            <a:xfrm>
              <a:off x="1728" y="2064"/>
              <a:ext cx="2784" cy="48"/>
              <a:chOff x="1728" y="2064"/>
              <a:chExt cx="2784" cy="48"/>
            </a:xfrm>
          </p:grpSpPr>
          <p:sp>
            <p:nvSpPr>
              <p:cNvPr id="74765" name="Line 14"/>
              <p:cNvSpPr/>
              <p:nvPr/>
            </p:nvSpPr>
            <p:spPr>
              <a:xfrm>
                <a:off x="1728" y="2112"/>
                <a:ext cx="240" cy="0"/>
              </a:xfrm>
              <a:prstGeom prst="line">
                <a:avLst/>
              </a:prstGeom>
              <a:ln w="28575" cap="flat" cmpd="sng">
                <a:solidFill>
                  <a:srgbClr val="FF0000"/>
                </a:solidFill>
                <a:prstDash val="solid"/>
                <a:round/>
                <a:headEnd type="none" w="med" len="med"/>
                <a:tailEnd type="triangle" w="med" len="med"/>
              </a:ln>
            </p:spPr>
            <p:txBody>
              <a:bodyPr/>
              <a:lstStyle/>
              <a:p>
                <a:endParaRPr lang="zh-CN" altLang="en-US"/>
              </a:p>
            </p:txBody>
          </p:sp>
          <p:sp>
            <p:nvSpPr>
              <p:cNvPr id="74766" name="Line 15"/>
              <p:cNvSpPr/>
              <p:nvPr/>
            </p:nvSpPr>
            <p:spPr>
              <a:xfrm>
                <a:off x="2592" y="2112"/>
                <a:ext cx="240" cy="0"/>
              </a:xfrm>
              <a:prstGeom prst="line">
                <a:avLst/>
              </a:prstGeom>
              <a:ln w="28575" cap="flat" cmpd="sng">
                <a:solidFill>
                  <a:srgbClr val="FF0000"/>
                </a:solidFill>
                <a:prstDash val="solid"/>
                <a:round/>
                <a:headEnd type="none" w="med" len="med"/>
                <a:tailEnd type="triangle" w="med" len="med"/>
              </a:ln>
            </p:spPr>
            <p:txBody>
              <a:bodyPr/>
              <a:lstStyle/>
              <a:p>
                <a:endParaRPr lang="zh-CN" altLang="en-US"/>
              </a:p>
            </p:txBody>
          </p:sp>
          <p:sp>
            <p:nvSpPr>
              <p:cNvPr id="74767" name="Line 16"/>
              <p:cNvSpPr/>
              <p:nvPr/>
            </p:nvSpPr>
            <p:spPr>
              <a:xfrm>
                <a:off x="3504" y="2112"/>
                <a:ext cx="192" cy="0"/>
              </a:xfrm>
              <a:prstGeom prst="line">
                <a:avLst/>
              </a:prstGeom>
              <a:ln w="28575" cap="flat" cmpd="sng">
                <a:solidFill>
                  <a:srgbClr val="FF0000"/>
                </a:solidFill>
                <a:prstDash val="solid"/>
                <a:round/>
                <a:headEnd type="none" w="med" len="med"/>
                <a:tailEnd type="triangle" w="med" len="med"/>
              </a:ln>
            </p:spPr>
            <p:txBody>
              <a:bodyPr/>
              <a:lstStyle/>
              <a:p>
                <a:endParaRPr lang="zh-CN" altLang="en-US"/>
              </a:p>
            </p:txBody>
          </p:sp>
          <p:sp>
            <p:nvSpPr>
              <p:cNvPr id="74768" name="Line 17"/>
              <p:cNvSpPr/>
              <p:nvPr/>
            </p:nvSpPr>
            <p:spPr>
              <a:xfrm>
                <a:off x="4320" y="2064"/>
                <a:ext cx="192" cy="0"/>
              </a:xfrm>
              <a:prstGeom prst="line">
                <a:avLst/>
              </a:prstGeom>
              <a:ln w="28575" cap="flat" cmpd="sng">
                <a:solidFill>
                  <a:srgbClr val="FF0000"/>
                </a:solidFill>
                <a:prstDash val="solid"/>
                <a:round/>
                <a:headEnd type="none" w="med" len="med"/>
                <a:tailEnd type="triangle" w="med" len="med"/>
              </a:ln>
            </p:spPr>
            <p:txBody>
              <a:bodyPr/>
              <a:lstStyle/>
              <a:p>
                <a:endParaRPr lang="zh-CN" altLang="en-US"/>
              </a:p>
            </p:txBody>
          </p:sp>
        </p:grpSp>
        <p:grpSp>
          <p:nvGrpSpPr>
            <p:cNvPr id="74769" name="Group 18"/>
            <p:cNvGrpSpPr/>
            <p:nvPr/>
          </p:nvGrpSpPr>
          <p:grpSpPr>
            <a:xfrm>
              <a:off x="3120" y="2112"/>
              <a:ext cx="2256" cy="1104"/>
              <a:chOff x="3120" y="2112"/>
              <a:chExt cx="2256" cy="1104"/>
            </a:xfrm>
          </p:grpSpPr>
          <p:sp>
            <p:nvSpPr>
              <p:cNvPr id="74770" name="Line 19"/>
              <p:cNvSpPr/>
              <p:nvPr/>
            </p:nvSpPr>
            <p:spPr>
              <a:xfrm>
                <a:off x="5184" y="2112"/>
                <a:ext cx="192" cy="0"/>
              </a:xfrm>
              <a:prstGeom prst="line">
                <a:avLst/>
              </a:prstGeom>
              <a:ln w="28575" cap="flat" cmpd="sng">
                <a:solidFill>
                  <a:srgbClr val="FF0000"/>
                </a:solidFill>
                <a:prstDash val="solid"/>
                <a:round/>
                <a:headEnd type="none" w="med" len="med"/>
                <a:tailEnd type="none" w="med" len="med"/>
              </a:ln>
            </p:spPr>
            <p:txBody>
              <a:bodyPr/>
              <a:lstStyle/>
              <a:p>
                <a:endParaRPr lang="zh-CN" altLang="en-US"/>
              </a:p>
            </p:txBody>
          </p:sp>
          <p:sp>
            <p:nvSpPr>
              <p:cNvPr id="74771" name="Line 20"/>
              <p:cNvSpPr/>
              <p:nvPr/>
            </p:nvSpPr>
            <p:spPr>
              <a:xfrm>
                <a:off x="5376" y="2112"/>
                <a:ext cx="0" cy="1104"/>
              </a:xfrm>
              <a:prstGeom prst="line">
                <a:avLst/>
              </a:prstGeom>
              <a:ln w="28575" cap="flat" cmpd="sng">
                <a:solidFill>
                  <a:srgbClr val="FF0000"/>
                </a:solidFill>
                <a:prstDash val="solid"/>
                <a:round/>
                <a:headEnd type="none" w="med" len="med"/>
                <a:tailEnd type="none" w="med" len="med"/>
              </a:ln>
            </p:spPr>
            <p:txBody>
              <a:bodyPr/>
              <a:lstStyle/>
              <a:p>
                <a:endParaRPr lang="zh-CN" altLang="en-US"/>
              </a:p>
            </p:txBody>
          </p:sp>
          <p:sp>
            <p:nvSpPr>
              <p:cNvPr id="74772" name="Line 21"/>
              <p:cNvSpPr/>
              <p:nvPr/>
            </p:nvSpPr>
            <p:spPr>
              <a:xfrm flipH="1">
                <a:off x="3120" y="3216"/>
                <a:ext cx="2256" cy="0"/>
              </a:xfrm>
              <a:prstGeom prst="line">
                <a:avLst/>
              </a:prstGeom>
              <a:ln w="28575" cap="flat" cmpd="sng">
                <a:solidFill>
                  <a:srgbClr val="FF0000"/>
                </a:solidFill>
                <a:prstDash val="solid"/>
                <a:round/>
                <a:headEnd type="none" w="med" len="med"/>
                <a:tailEnd type="triangle" w="med" len="med"/>
              </a:ln>
            </p:spPr>
            <p:txBody>
              <a:bodyPr/>
              <a:lstStyle/>
              <a:p>
                <a:endParaRPr lang="zh-CN" altLang="en-US"/>
              </a:p>
            </p:txBody>
          </p:sp>
        </p:grpSp>
        <p:grpSp>
          <p:nvGrpSpPr>
            <p:cNvPr id="74773" name="Group 22"/>
            <p:cNvGrpSpPr/>
            <p:nvPr/>
          </p:nvGrpSpPr>
          <p:grpSpPr>
            <a:xfrm>
              <a:off x="1728" y="2352"/>
              <a:ext cx="816" cy="624"/>
              <a:chOff x="1728" y="2352"/>
              <a:chExt cx="816" cy="624"/>
            </a:xfrm>
          </p:grpSpPr>
          <p:sp>
            <p:nvSpPr>
              <p:cNvPr id="74774" name="Line 23"/>
              <p:cNvSpPr/>
              <p:nvPr/>
            </p:nvSpPr>
            <p:spPr>
              <a:xfrm>
                <a:off x="1728" y="2352"/>
                <a:ext cx="96" cy="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4775" name="Line 24"/>
              <p:cNvSpPr/>
              <p:nvPr/>
            </p:nvSpPr>
            <p:spPr>
              <a:xfrm>
                <a:off x="1824" y="2352"/>
                <a:ext cx="0" cy="432"/>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4776" name="Line 25"/>
              <p:cNvSpPr/>
              <p:nvPr/>
            </p:nvSpPr>
            <p:spPr>
              <a:xfrm>
                <a:off x="1824" y="2784"/>
                <a:ext cx="720" cy="0"/>
              </a:xfrm>
              <a:prstGeom prst="line">
                <a:avLst/>
              </a:prstGeom>
              <a:ln w="28575" cap="flat" cmpd="sng">
                <a:solidFill>
                  <a:schemeClr val="tx1"/>
                </a:solidFill>
                <a:prstDash val="solid"/>
                <a:round/>
                <a:headEnd type="none" w="med" len="med"/>
                <a:tailEnd type="none" w="med" len="med"/>
              </a:ln>
            </p:spPr>
            <p:txBody>
              <a:bodyPr/>
              <a:lstStyle/>
              <a:p>
                <a:endParaRPr lang="zh-CN" altLang="en-US"/>
              </a:p>
            </p:txBody>
          </p:sp>
          <p:sp>
            <p:nvSpPr>
              <p:cNvPr id="74777" name="Line 26"/>
              <p:cNvSpPr/>
              <p:nvPr/>
            </p:nvSpPr>
            <p:spPr>
              <a:xfrm>
                <a:off x="2544" y="2784"/>
                <a:ext cx="0" cy="192"/>
              </a:xfrm>
              <a:prstGeom prst="line">
                <a:avLst/>
              </a:prstGeom>
              <a:ln w="28575" cap="flat" cmpd="sng">
                <a:solidFill>
                  <a:schemeClr val="tx1"/>
                </a:solidFill>
                <a:prstDash val="solid"/>
                <a:round/>
                <a:headEnd type="none" w="med" len="med"/>
                <a:tailEnd type="triangle" w="med" len="med"/>
              </a:ln>
            </p:spPr>
            <p:txBody>
              <a:bodyPr/>
              <a:lstStyle/>
              <a:p>
                <a:endParaRPr lang="zh-CN" altLang="en-US"/>
              </a:p>
            </p:txBody>
          </p:sp>
        </p:grpSp>
        <p:grpSp>
          <p:nvGrpSpPr>
            <p:cNvPr id="74778" name="Group 27"/>
            <p:cNvGrpSpPr/>
            <p:nvPr/>
          </p:nvGrpSpPr>
          <p:grpSpPr>
            <a:xfrm>
              <a:off x="1728" y="1584"/>
              <a:ext cx="2208" cy="384"/>
              <a:chOff x="1728" y="1584"/>
              <a:chExt cx="2208" cy="384"/>
            </a:xfrm>
          </p:grpSpPr>
          <p:sp>
            <p:nvSpPr>
              <p:cNvPr id="74779" name="Line 28"/>
              <p:cNvSpPr/>
              <p:nvPr/>
            </p:nvSpPr>
            <p:spPr>
              <a:xfrm>
                <a:off x="1728" y="1968"/>
                <a:ext cx="96" cy="0"/>
              </a:xfrm>
              <a:prstGeom prst="line">
                <a:avLst/>
              </a:prstGeom>
              <a:ln w="28575" cap="flat" cmpd="sng">
                <a:solidFill>
                  <a:srgbClr val="9A9AFE"/>
                </a:solidFill>
                <a:prstDash val="solid"/>
                <a:round/>
                <a:headEnd type="none" w="med" len="med"/>
                <a:tailEnd type="none" w="med" len="med"/>
              </a:ln>
            </p:spPr>
            <p:txBody>
              <a:bodyPr/>
              <a:lstStyle/>
              <a:p>
                <a:endParaRPr lang="zh-CN" altLang="en-US"/>
              </a:p>
            </p:txBody>
          </p:sp>
          <p:sp>
            <p:nvSpPr>
              <p:cNvPr id="74780" name="Line 29"/>
              <p:cNvSpPr/>
              <p:nvPr/>
            </p:nvSpPr>
            <p:spPr>
              <a:xfrm flipV="1">
                <a:off x="1824" y="1584"/>
                <a:ext cx="0" cy="384"/>
              </a:xfrm>
              <a:prstGeom prst="line">
                <a:avLst/>
              </a:prstGeom>
              <a:ln w="28575" cap="flat" cmpd="sng">
                <a:solidFill>
                  <a:srgbClr val="9A9AFE"/>
                </a:solidFill>
                <a:prstDash val="solid"/>
                <a:round/>
                <a:headEnd type="none" w="med" len="med"/>
                <a:tailEnd type="none" w="med" len="med"/>
              </a:ln>
            </p:spPr>
            <p:txBody>
              <a:bodyPr/>
              <a:lstStyle/>
              <a:p>
                <a:endParaRPr lang="zh-CN" altLang="en-US"/>
              </a:p>
            </p:txBody>
          </p:sp>
          <p:sp>
            <p:nvSpPr>
              <p:cNvPr id="74781" name="Line 30"/>
              <p:cNvSpPr/>
              <p:nvPr/>
            </p:nvSpPr>
            <p:spPr>
              <a:xfrm>
                <a:off x="1824" y="1584"/>
                <a:ext cx="2112" cy="0"/>
              </a:xfrm>
              <a:prstGeom prst="line">
                <a:avLst/>
              </a:prstGeom>
              <a:ln w="28575" cap="flat" cmpd="sng">
                <a:solidFill>
                  <a:srgbClr val="9A9AFE"/>
                </a:solidFill>
                <a:prstDash val="solid"/>
                <a:round/>
                <a:headEnd type="none" w="med" len="med"/>
                <a:tailEnd type="none" w="med" len="med"/>
              </a:ln>
            </p:spPr>
            <p:txBody>
              <a:bodyPr/>
              <a:lstStyle/>
              <a:p>
                <a:endParaRPr lang="zh-CN" altLang="en-US"/>
              </a:p>
            </p:txBody>
          </p:sp>
          <p:sp>
            <p:nvSpPr>
              <p:cNvPr id="74782" name="Line 31"/>
              <p:cNvSpPr/>
              <p:nvPr/>
            </p:nvSpPr>
            <p:spPr>
              <a:xfrm>
                <a:off x="3936" y="1584"/>
                <a:ext cx="0" cy="192"/>
              </a:xfrm>
              <a:prstGeom prst="line">
                <a:avLst/>
              </a:prstGeom>
              <a:ln w="28575" cap="flat" cmpd="sng">
                <a:solidFill>
                  <a:srgbClr val="9A9AFE"/>
                </a:solidFill>
                <a:prstDash val="solid"/>
                <a:round/>
                <a:headEnd type="none" w="med" len="med"/>
                <a:tailEnd type="triangle" w="med" len="med"/>
              </a:ln>
            </p:spPr>
            <p:txBody>
              <a:bodyPr/>
              <a:lstStyle/>
              <a:p>
                <a:endParaRPr lang="zh-CN" altLang="en-US"/>
              </a:p>
            </p:txBody>
          </p:sp>
        </p:grpSp>
      </p:grpSp>
      <p:sp>
        <p:nvSpPr>
          <p:cNvPr id="74783" name="Rectangle 32"/>
          <p:cNvSpPr/>
          <p:nvPr/>
        </p:nvSpPr>
        <p:spPr>
          <a:xfrm>
            <a:off x="152400" y="5181600"/>
            <a:ext cx="4724400" cy="1371600"/>
          </a:xfrm>
          <a:prstGeom prst="rect">
            <a:avLst/>
          </a:prstGeom>
          <a:noFill/>
          <a:ln w="9525">
            <a:noFill/>
          </a:ln>
        </p:spPr>
        <p:txBody>
          <a:bodyPr anchor="t" anchorCtr="0"/>
          <a:lstStyle/>
          <a:p>
            <a:pPr>
              <a:spcBef>
                <a:spcPct val="20000"/>
              </a:spcBef>
              <a:buClr>
                <a:schemeClr val="folHlink"/>
              </a:buClr>
              <a:buSzPct val="120000"/>
            </a:pPr>
            <a:r>
              <a:rPr lang="en-US" altLang="zh-CN" sz="2000" b="1" dirty="0">
                <a:latin typeface="宋体" panose="02010600030101010101" pitchFamily="2" charset="-122"/>
              </a:rPr>
              <a:t>tcc test.c       </a:t>
            </a:r>
            <a:r>
              <a:rPr lang="zh-CN" altLang="en-US" sz="2000" b="1" dirty="0">
                <a:latin typeface="宋体" panose="02010600030101010101" pitchFamily="2" charset="-122"/>
              </a:rPr>
              <a:t>产生 </a:t>
            </a:r>
            <a:r>
              <a:rPr lang="en-US" altLang="zh-CN" sz="2000" b="1" dirty="0">
                <a:latin typeface="宋体" panose="02010600030101010101" pitchFamily="2" charset="-122"/>
              </a:rPr>
              <a:t>test.exe  </a:t>
            </a:r>
          </a:p>
          <a:p>
            <a:pPr>
              <a:spcBef>
                <a:spcPct val="20000"/>
              </a:spcBef>
              <a:buClr>
                <a:schemeClr val="folHlink"/>
              </a:buClr>
              <a:buSzPct val="120000"/>
            </a:pPr>
            <a:r>
              <a:rPr lang="en-US" altLang="zh-CN" sz="2000" b="1" dirty="0">
                <a:latin typeface="宋体" panose="02010600030101010101" pitchFamily="2" charset="-122"/>
              </a:rPr>
              <a:t>tcc  -S test.c   </a:t>
            </a:r>
            <a:r>
              <a:rPr lang="zh-CN" altLang="en-US" sz="2000" b="1" dirty="0">
                <a:latin typeface="宋体" panose="02010600030101010101" pitchFamily="2" charset="-122"/>
              </a:rPr>
              <a:t>产生 </a:t>
            </a:r>
            <a:r>
              <a:rPr lang="en-US" altLang="zh-CN" sz="2000" b="1" dirty="0">
                <a:latin typeface="宋体" panose="02010600030101010101" pitchFamily="2" charset="-122"/>
              </a:rPr>
              <a:t>test.asm </a:t>
            </a:r>
          </a:p>
          <a:p>
            <a:pPr>
              <a:spcBef>
                <a:spcPct val="20000"/>
              </a:spcBef>
              <a:buClr>
                <a:schemeClr val="folHlink"/>
              </a:buClr>
              <a:buSzPct val="120000"/>
            </a:pPr>
            <a:r>
              <a:rPr lang="en-US" altLang="zh-CN" sz="2000" b="1" dirty="0">
                <a:latin typeface="宋体" panose="02010600030101010101" pitchFamily="2" charset="-122"/>
              </a:rPr>
              <a:t>tcc –c test.c   </a:t>
            </a:r>
            <a:r>
              <a:rPr lang="zh-CN" altLang="en-US" sz="2000" b="1" dirty="0">
                <a:latin typeface="宋体" panose="02010600030101010101" pitchFamily="2" charset="-122"/>
              </a:rPr>
              <a:t>产生 </a:t>
            </a:r>
            <a:r>
              <a:rPr lang="en-US" altLang="zh-CN" sz="2000" b="1" dirty="0">
                <a:latin typeface="宋体" panose="02010600030101010101" pitchFamily="2" charset="-122"/>
              </a:rPr>
              <a:t>test.obj</a:t>
            </a:r>
          </a:p>
        </p:txBody>
      </p:sp>
      <p:sp>
        <p:nvSpPr>
          <p:cNvPr id="74784" name="Text Box 33"/>
          <p:cNvSpPr txBox="1"/>
          <p:nvPr/>
        </p:nvSpPr>
        <p:spPr>
          <a:xfrm>
            <a:off x="152400" y="4800600"/>
            <a:ext cx="946150" cy="396875"/>
          </a:xfrm>
          <a:prstGeom prst="rect">
            <a:avLst/>
          </a:prstGeom>
          <a:noFill/>
          <a:ln w="9525">
            <a:noFill/>
          </a:ln>
        </p:spPr>
        <p:txBody>
          <a:bodyPr wrap="none" lIns="92075" tIns="46038" rIns="92075" bIns="46038" anchor="t" anchorCtr="0">
            <a:spAutoFit/>
          </a:bodyPr>
          <a:lstStyle/>
          <a:p>
            <a:pPr eaLnBrk="0" hangingPunct="0"/>
            <a:r>
              <a:rPr lang="zh-CN" altLang="en-US" sz="2000" b="1" dirty="0">
                <a:latin typeface="Times New Roman" panose="02020603050405020304" pitchFamily="18" charset="0"/>
              </a:rPr>
              <a:t>例如：</a:t>
            </a:r>
          </a:p>
        </p:txBody>
      </p:sp>
      <p:sp>
        <p:nvSpPr>
          <p:cNvPr id="74785" name="Rectangle 34"/>
          <p:cNvSpPr/>
          <p:nvPr/>
        </p:nvSpPr>
        <p:spPr>
          <a:xfrm>
            <a:off x="2667000" y="3886200"/>
            <a:ext cx="439738" cy="396875"/>
          </a:xfrm>
          <a:prstGeom prst="rect">
            <a:avLst/>
          </a:prstGeom>
          <a:noFill/>
          <a:ln w="9525">
            <a:noFill/>
          </a:ln>
        </p:spPr>
        <p:txBody>
          <a:bodyPr wrap="none" lIns="92075" tIns="46038" rIns="92075" bIns="46038" anchor="t" anchorCtr="0">
            <a:spAutoFit/>
          </a:bodyPr>
          <a:lstStyle/>
          <a:p>
            <a:pPr eaLnBrk="0" hangingPunct="0"/>
            <a:r>
              <a:rPr lang="en-US" altLang="zh-CN" sz="2000" b="1" dirty="0">
                <a:solidFill>
                  <a:srgbClr val="FF0000"/>
                </a:solidFill>
                <a:latin typeface="宋体" panose="02010600030101010101" pitchFamily="2" charset="-122"/>
              </a:rPr>
              <a:t>①</a:t>
            </a:r>
          </a:p>
        </p:txBody>
      </p:sp>
      <p:sp>
        <p:nvSpPr>
          <p:cNvPr id="74786" name="Rectangle 35"/>
          <p:cNvSpPr/>
          <p:nvPr/>
        </p:nvSpPr>
        <p:spPr>
          <a:xfrm>
            <a:off x="7620000" y="4114800"/>
            <a:ext cx="439738" cy="396875"/>
          </a:xfrm>
          <a:prstGeom prst="rect">
            <a:avLst/>
          </a:prstGeom>
          <a:noFill/>
          <a:ln w="9525">
            <a:noFill/>
          </a:ln>
        </p:spPr>
        <p:txBody>
          <a:bodyPr wrap="none" lIns="92075" tIns="46038" rIns="92075" bIns="46038" anchor="t" anchorCtr="0">
            <a:spAutoFit/>
          </a:bodyPr>
          <a:lstStyle/>
          <a:p>
            <a:pPr eaLnBrk="0" hangingPunct="0"/>
            <a:r>
              <a:rPr lang="en-US" altLang="zh-CN" sz="2000" b="1" dirty="0">
                <a:solidFill>
                  <a:srgbClr val="FF0000"/>
                </a:solidFill>
                <a:latin typeface="宋体" panose="02010600030101010101" pitchFamily="2" charset="-122"/>
              </a:rPr>
              <a:t>②</a:t>
            </a:r>
          </a:p>
        </p:txBody>
      </p:sp>
      <p:sp>
        <p:nvSpPr>
          <p:cNvPr id="74787" name="Rectangle 36"/>
          <p:cNvSpPr/>
          <p:nvPr/>
        </p:nvSpPr>
        <p:spPr>
          <a:xfrm>
            <a:off x="4495800" y="1524000"/>
            <a:ext cx="439738" cy="396875"/>
          </a:xfrm>
          <a:prstGeom prst="rect">
            <a:avLst/>
          </a:prstGeom>
          <a:noFill/>
          <a:ln w="9525">
            <a:noFill/>
          </a:ln>
        </p:spPr>
        <p:txBody>
          <a:bodyPr wrap="none" lIns="92075" tIns="46038" rIns="92075" bIns="46038" anchor="t" anchorCtr="0">
            <a:spAutoFit/>
          </a:bodyPr>
          <a:lstStyle/>
          <a:p>
            <a:pPr eaLnBrk="0" hangingPunct="0"/>
            <a:r>
              <a:rPr lang="en-US" altLang="zh-CN" sz="2000" b="1" dirty="0">
                <a:solidFill>
                  <a:srgbClr val="FF0000"/>
                </a:solidFill>
                <a:latin typeface="宋体" panose="02010600030101010101" pitchFamily="2" charset="-122"/>
              </a:rPr>
              <a:t>③</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a:xfrm>
            <a:off x="152400" y="152400"/>
            <a:ext cx="8839200" cy="457200"/>
          </a:xfrm>
        </p:spPr>
        <p:txBody>
          <a:bodyPr vert="horz" wrap="square" lIns="91440" tIns="45720" rIns="91440" bIns="45720" anchor="ctr" anchorCtr="0"/>
          <a:lstStyle/>
          <a:p>
            <a:pPr algn="ctr" eaLnBrk="1" hangingPunct="1"/>
            <a:r>
              <a:rPr lang="en-US" altLang="zh-CN" sz="3200" b="1" dirty="0">
                <a:solidFill>
                  <a:schemeClr val="tx1"/>
                </a:solidFill>
                <a:ea typeface="华文行楷" pitchFamily="2" charset="-122"/>
              </a:rPr>
              <a:t>Visual C++ 6.0</a:t>
            </a:r>
            <a:r>
              <a:rPr lang="zh-CN" altLang="en-US" sz="3200" b="1" dirty="0">
                <a:solidFill>
                  <a:schemeClr val="tx1"/>
                </a:solidFill>
                <a:latin typeface="华文行楷" pitchFamily="2" charset="-122"/>
                <a:ea typeface="华文行楷" pitchFamily="2" charset="-122"/>
              </a:rPr>
              <a:t>的编译程序</a:t>
            </a:r>
          </a:p>
        </p:txBody>
      </p:sp>
      <p:sp>
        <p:nvSpPr>
          <p:cNvPr id="75778" name="Rectangle 3"/>
          <p:cNvSpPr>
            <a:spLocks noGrp="1"/>
          </p:cNvSpPr>
          <p:nvPr>
            <p:ph idx="1"/>
          </p:nvPr>
        </p:nvSpPr>
        <p:spPr>
          <a:xfrm>
            <a:off x="0" y="609600"/>
            <a:ext cx="8610600" cy="2209800"/>
          </a:xfrm>
        </p:spPr>
        <p:txBody>
          <a:bodyPr vert="horz" wrap="square" lIns="91440" tIns="45720" rIns="91440" bIns="45720" anchor="t" anchorCtr="0"/>
          <a:lstStyle/>
          <a:p>
            <a:pPr marL="0" indent="0" eaLnBrk="1" hangingPunct="1">
              <a:buSzPct val="120000"/>
              <a:buFontTx/>
              <a:buNone/>
            </a:pPr>
            <a:r>
              <a:rPr lang="en-US" altLang="zh-CN" sz="1800" b="1" dirty="0">
                <a:latin typeface="Times New Roman" panose="02020603050405020304" pitchFamily="18" charset="0"/>
                <a:ea typeface="华文行楷" pitchFamily="2" charset="-122"/>
              </a:rPr>
              <a:t>Visual C++ 6.0</a:t>
            </a:r>
            <a:r>
              <a:rPr lang="zh-CN" altLang="en-US" sz="1600" b="1" dirty="0">
                <a:latin typeface="宋体" panose="02010600030101010101" pitchFamily="2" charset="-122"/>
              </a:rPr>
              <a:t>的编译程序为</a:t>
            </a:r>
            <a:r>
              <a:rPr lang="en-US" altLang="zh-CN" sz="1600" b="1" dirty="0">
                <a:latin typeface="宋体" panose="02010600030101010101" pitchFamily="2" charset="-122"/>
              </a:rPr>
              <a:t>CL.exe</a:t>
            </a:r>
            <a:r>
              <a:rPr lang="zh-CN" altLang="en-US" sz="1600" b="1" dirty="0">
                <a:latin typeface="宋体" panose="02010600030101010101" pitchFamily="2" charset="-122"/>
              </a:rPr>
              <a:t>。</a:t>
            </a:r>
          </a:p>
          <a:p>
            <a:pPr marL="0" indent="0" eaLnBrk="1" hangingPunct="1">
              <a:buSzPct val="120000"/>
              <a:buFontTx/>
              <a:buNone/>
            </a:pPr>
            <a:r>
              <a:rPr lang="zh-CN" altLang="en-US" sz="1600" b="1" dirty="0">
                <a:latin typeface="宋体" panose="02010600030101010101" pitchFamily="2" charset="-122"/>
              </a:rPr>
              <a:t>     </a:t>
            </a:r>
            <a:r>
              <a:rPr lang="en-US" altLang="zh-CN" sz="1600" b="1" dirty="0">
                <a:latin typeface="宋体" panose="02010600030101010101" pitchFamily="2" charset="-122"/>
              </a:rPr>
              <a:t>CL.exe [option…]file… [option|file]… [lib] [@command-file]</a:t>
            </a:r>
          </a:p>
          <a:p>
            <a:pPr marL="0" indent="0" eaLnBrk="1" hangingPunct="1">
              <a:buSzPct val="120000"/>
              <a:buFontTx/>
              <a:buNone/>
            </a:pPr>
            <a:r>
              <a:rPr lang="en-US" altLang="zh-CN" sz="1600" b="1" dirty="0">
                <a:latin typeface="宋体" panose="02010600030101010101" pitchFamily="2" charset="-122"/>
              </a:rPr>
              <a:t>		[/link link-option…]</a:t>
            </a:r>
          </a:p>
          <a:p>
            <a:pPr marL="0" indent="0" eaLnBrk="1" hangingPunct="1">
              <a:buSzPct val="120000"/>
              <a:buFontTx/>
              <a:buNone/>
            </a:pPr>
            <a:r>
              <a:rPr lang="zh-CN" altLang="en-US" sz="1600" b="1" dirty="0">
                <a:latin typeface="宋体" panose="02010600030101010101" pitchFamily="2" charset="-122"/>
              </a:rPr>
              <a:t>其中，</a:t>
            </a:r>
            <a:r>
              <a:rPr lang="en-US" altLang="zh-CN" sz="1600" b="1" dirty="0">
                <a:latin typeface="宋体" panose="02010600030101010101" pitchFamily="2" charset="-122"/>
              </a:rPr>
              <a:t>option</a:t>
            </a:r>
            <a:r>
              <a:rPr lang="zh-CN" altLang="en-US" sz="1600" b="1" dirty="0">
                <a:latin typeface="宋体" panose="02010600030101010101" pitchFamily="2" charset="-122"/>
              </a:rPr>
              <a:t>约有</a:t>
            </a:r>
            <a:r>
              <a:rPr lang="en-US" altLang="zh-CN" sz="1600" b="1" dirty="0">
                <a:latin typeface="宋体" panose="02010600030101010101" pitchFamily="2" charset="-122"/>
              </a:rPr>
              <a:t>100</a:t>
            </a:r>
            <a:r>
              <a:rPr lang="zh-CN" altLang="en-US" sz="1600" b="1" dirty="0">
                <a:latin typeface="宋体" panose="02010600030101010101" pitchFamily="2" charset="-122"/>
              </a:rPr>
              <a:t>多个参数。</a:t>
            </a:r>
            <a:r>
              <a:rPr lang="en-US" altLang="zh-CN" sz="1600" b="1" dirty="0">
                <a:latin typeface="宋体" panose="02010600030101010101" pitchFamily="2" charset="-122"/>
              </a:rPr>
              <a:t>Link-option</a:t>
            </a:r>
            <a:r>
              <a:rPr lang="zh-CN" altLang="en-US" sz="1600" b="1" dirty="0">
                <a:latin typeface="宋体" panose="02010600030101010101" pitchFamily="2" charset="-122"/>
              </a:rPr>
              <a:t>约有</a:t>
            </a:r>
            <a:r>
              <a:rPr lang="en-US" altLang="zh-CN" sz="1600" b="1" dirty="0">
                <a:latin typeface="宋体" panose="02010600030101010101" pitchFamily="2" charset="-122"/>
              </a:rPr>
              <a:t>50</a:t>
            </a:r>
            <a:r>
              <a:rPr lang="zh-CN" altLang="en-US" sz="1600" b="1" dirty="0">
                <a:latin typeface="宋体" panose="02010600030101010101" pitchFamily="2" charset="-122"/>
              </a:rPr>
              <a:t>多个参数</a:t>
            </a:r>
          </a:p>
          <a:p>
            <a:pPr marL="0" indent="0" eaLnBrk="1" hangingPunct="1">
              <a:buSzPct val="120000"/>
              <a:buFontTx/>
              <a:buNone/>
            </a:pPr>
            <a:r>
              <a:rPr lang="en-US" altLang="zh-CN" sz="1800" b="1" dirty="0">
                <a:latin typeface="Times New Roman" panose="02020603050405020304" pitchFamily="18" charset="0"/>
                <a:ea typeface="华文行楷" pitchFamily="2" charset="-122"/>
              </a:rPr>
              <a:t>Visual C++ 6.0</a:t>
            </a:r>
            <a:r>
              <a:rPr lang="zh-CN" altLang="en-US" sz="1600" b="1" dirty="0">
                <a:latin typeface="宋体" panose="02010600030101010101" pitchFamily="2" charset="-122"/>
              </a:rPr>
              <a:t>的链接程序为 </a:t>
            </a:r>
            <a:r>
              <a:rPr lang="en-US" altLang="zh-CN" sz="1600" b="1" dirty="0">
                <a:latin typeface="宋体" panose="02010600030101010101" pitchFamily="2" charset="-122"/>
              </a:rPr>
              <a:t>link.exe</a:t>
            </a:r>
          </a:p>
          <a:p>
            <a:pPr marL="0" indent="0" eaLnBrk="1" hangingPunct="1">
              <a:buSzPct val="120000"/>
              <a:buFontTx/>
              <a:buNone/>
            </a:pPr>
            <a:endParaRPr lang="en-US" altLang="zh-CN" sz="1600" b="1" dirty="0">
              <a:latin typeface="宋体" panose="02010600030101010101" pitchFamily="2" charset="-122"/>
            </a:endParaRPr>
          </a:p>
          <a:p>
            <a:pPr marL="0" indent="0" eaLnBrk="1" hangingPunct="1">
              <a:buSzPct val="120000"/>
              <a:buFontTx/>
              <a:buNone/>
            </a:pPr>
            <a:r>
              <a:rPr lang="zh-CN" altLang="en-US" sz="1600" b="1" dirty="0">
                <a:latin typeface="宋体" panose="02010600030101010101" pitchFamily="2" charset="-122"/>
              </a:rPr>
              <a:t>在</a:t>
            </a:r>
            <a:r>
              <a:rPr lang="zh-CN" altLang="en-US" sz="1800" b="1" dirty="0">
                <a:latin typeface="Times New Roman" panose="02020603050405020304" pitchFamily="18" charset="0"/>
              </a:rPr>
              <a:t>其帮助中的</a:t>
            </a:r>
            <a:r>
              <a:rPr lang="en-US" altLang="zh-CN" sz="1800" b="1" dirty="0">
                <a:latin typeface="Times New Roman" panose="02020603050405020304" pitchFamily="18" charset="0"/>
              </a:rPr>
              <a:t>Overviews: Compiling and Linking </a:t>
            </a:r>
            <a:r>
              <a:rPr lang="zh-CN" altLang="en-US" sz="1800" b="1" dirty="0">
                <a:latin typeface="Times New Roman" panose="02020603050405020304" pitchFamily="18" charset="0"/>
              </a:rPr>
              <a:t>中有下面的</a:t>
            </a:r>
            <a:r>
              <a:rPr lang="en-US" altLang="zh-CN" sz="1800" b="1" dirty="0">
                <a:latin typeface="Times New Roman" panose="02020603050405020304" pitchFamily="18" charset="0"/>
              </a:rPr>
              <a:t>build process</a:t>
            </a:r>
            <a:r>
              <a:rPr lang="zh-CN" altLang="en-US" sz="1800" b="1" dirty="0">
                <a:latin typeface="Times New Roman" panose="02020603050405020304" pitchFamily="18" charset="0"/>
              </a:rPr>
              <a:t>图：</a:t>
            </a:r>
          </a:p>
        </p:txBody>
      </p:sp>
      <p:grpSp>
        <p:nvGrpSpPr>
          <p:cNvPr id="75779" name="Group 4"/>
          <p:cNvGrpSpPr/>
          <p:nvPr/>
        </p:nvGrpSpPr>
        <p:grpSpPr>
          <a:xfrm>
            <a:off x="152400" y="2895600"/>
            <a:ext cx="4267200" cy="3946525"/>
            <a:chOff x="96" y="1728"/>
            <a:chExt cx="2688" cy="2473"/>
          </a:xfrm>
        </p:grpSpPr>
        <p:sp>
          <p:nvSpPr>
            <p:cNvPr id="75780" name="Text Box 5"/>
            <p:cNvSpPr txBox="1"/>
            <p:nvPr/>
          </p:nvSpPr>
          <p:spPr>
            <a:xfrm>
              <a:off x="912" y="1728"/>
              <a:ext cx="528" cy="243"/>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latin typeface="Times New Roman" panose="02020603050405020304" pitchFamily="18" charset="0"/>
                </a:rPr>
                <a:t>Editor</a:t>
              </a:r>
            </a:p>
          </p:txBody>
        </p:sp>
        <p:sp>
          <p:nvSpPr>
            <p:cNvPr id="75781" name="Text Box 6"/>
            <p:cNvSpPr txBox="1"/>
            <p:nvPr/>
          </p:nvSpPr>
          <p:spPr>
            <a:xfrm>
              <a:off x="912" y="2160"/>
              <a:ext cx="672" cy="242"/>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latin typeface="Times New Roman" panose="02020603050405020304" pitchFamily="18" charset="0"/>
                </a:rPr>
                <a:t>Makefile</a:t>
              </a:r>
            </a:p>
          </p:txBody>
        </p:sp>
        <p:sp>
          <p:nvSpPr>
            <p:cNvPr id="75782" name="Text Box 7"/>
            <p:cNvSpPr txBox="1"/>
            <p:nvPr/>
          </p:nvSpPr>
          <p:spPr>
            <a:xfrm>
              <a:off x="768" y="2640"/>
              <a:ext cx="960" cy="243"/>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solidFill>
                    <a:schemeClr val="hlink"/>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Preprocessor</a:t>
              </a:r>
            </a:p>
          </p:txBody>
        </p:sp>
        <p:sp>
          <p:nvSpPr>
            <p:cNvPr id="75783" name="Text Box 8"/>
            <p:cNvSpPr txBox="1"/>
            <p:nvPr/>
          </p:nvSpPr>
          <p:spPr>
            <a:xfrm>
              <a:off x="768" y="3120"/>
              <a:ext cx="816" cy="242"/>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solidFill>
                    <a:srgbClr val="FF0000"/>
                  </a:solidFill>
                  <a:latin typeface="Times New Roman" panose="02020603050405020304" pitchFamily="18" charset="0"/>
                </a:rPr>
                <a:t>Compiler</a:t>
              </a:r>
            </a:p>
          </p:txBody>
        </p:sp>
        <p:sp>
          <p:nvSpPr>
            <p:cNvPr id="75784" name="Text Box 9"/>
            <p:cNvSpPr txBox="1"/>
            <p:nvPr/>
          </p:nvSpPr>
          <p:spPr>
            <a:xfrm>
              <a:off x="816" y="3600"/>
              <a:ext cx="816" cy="243"/>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en-US" altLang="zh-CN" sz="2000" b="1" dirty="0">
                  <a:latin typeface="Times New Roman" panose="02020603050405020304" pitchFamily="18" charset="0"/>
                </a:rPr>
                <a:t>Object File</a:t>
              </a:r>
            </a:p>
          </p:txBody>
        </p:sp>
        <p:sp>
          <p:nvSpPr>
            <p:cNvPr id="75785" name="Line 10"/>
            <p:cNvSpPr/>
            <p:nvPr/>
          </p:nvSpPr>
          <p:spPr>
            <a:xfrm>
              <a:off x="1200" y="2400"/>
              <a:ext cx="0" cy="24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786" name="Text Box 11"/>
            <p:cNvSpPr txBox="1"/>
            <p:nvPr/>
          </p:nvSpPr>
          <p:spPr>
            <a:xfrm>
              <a:off x="144" y="2160"/>
              <a:ext cx="576" cy="242"/>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latin typeface="Times New Roman" panose="02020603050405020304" pitchFamily="18" charset="0"/>
                </a:rPr>
                <a:t>Source</a:t>
              </a:r>
            </a:p>
          </p:txBody>
        </p:sp>
        <p:sp>
          <p:nvSpPr>
            <p:cNvPr id="75787" name="Text Box 12"/>
            <p:cNvSpPr txBox="1"/>
            <p:nvPr/>
          </p:nvSpPr>
          <p:spPr>
            <a:xfrm>
              <a:off x="1824" y="2160"/>
              <a:ext cx="960" cy="242"/>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latin typeface="Times New Roman" panose="02020603050405020304" pitchFamily="18" charset="0"/>
                </a:rPr>
                <a:t>Header Files</a:t>
              </a:r>
            </a:p>
          </p:txBody>
        </p:sp>
        <p:sp>
          <p:nvSpPr>
            <p:cNvPr id="75788" name="Line 13"/>
            <p:cNvSpPr/>
            <p:nvPr/>
          </p:nvSpPr>
          <p:spPr>
            <a:xfrm>
              <a:off x="1200" y="2880"/>
              <a:ext cx="0" cy="24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789" name="Line 14"/>
            <p:cNvSpPr/>
            <p:nvPr/>
          </p:nvSpPr>
          <p:spPr>
            <a:xfrm>
              <a:off x="1200" y="3360"/>
              <a:ext cx="0" cy="24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790" name="Line 15"/>
            <p:cNvSpPr/>
            <p:nvPr/>
          </p:nvSpPr>
          <p:spPr>
            <a:xfrm>
              <a:off x="576" y="2400"/>
              <a:ext cx="336" cy="24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791" name="Line 16"/>
            <p:cNvSpPr/>
            <p:nvPr/>
          </p:nvSpPr>
          <p:spPr>
            <a:xfrm flipH="1">
              <a:off x="1632" y="2400"/>
              <a:ext cx="384" cy="24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792" name="Line 17"/>
            <p:cNvSpPr/>
            <p:nvPr/>
          </p:nvSpPr>
          <p:spPr>
            <a:xfrm>
              <a:off x="1440" y="1824"/>
              <a:ext cx="816"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5793" name="Line 18"/>
            <p:cNvSpPr/>
            <p:nvPr/>
          </p:nvSpPr>
          <p:spPr>
            <a:xfrm>
              <a:off x="432" y="1824"/>
              <a:ext cx="48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5794" name="Line 19"/>
            <p:cNvSpPr/>
            <p:nvPr/>
          </p:nvSpPr>
          <p:spPr>
            <a:xfrm>
              <a:off x="432" y="1824"/>
              <a:ext cx="0" cy="336"/>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795" name="Line 20"/>
            <p:cNvSpPr/>
            <p:nvPr/>
          </p:nvSpPr>
          <p:spPr>
            <a:xfrm>
              <a:off x="2256" y="1824"/>
              <a:ext cx="0" cy="336"/>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796" name="Line 21"/>
            <p:cNvSpPr/>
            <p:nvPr/>
          </p:nvSpPr>
          <p:spPr>
            <a:xfrm>
              <a:off x="1200" y="3840"/>
              <a:ext cx="0" cy="144"/>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797" name="Text Box 22"/>
            <p:cNvSpPr txBox="1"/>
            <p:nvPr/>
          </p:nvSpPr>
          <p:spPr>
            <a:xfrm>
              <a:off x="96" y="2496"/>
              <a:ext cx="672" cy="218"/>
            </a:xfrm>
            <a:prstGeom prst="rect">
              <a:avLst/>
            </a:prstGeom>
            <a:noFill/>
            <a:ln w="9525">
              <a:noFill/>
            </a:ln>
          </p:spPr>
          <p:txBody>
            <a:bodyPr lIns="0" tIns="36000" rIns="0" bIns="36000" anchor="t" anchorCtr="0">
              <a:spAutoFit/>
            </a:bodyPr>
            <a:lstStyle/>
            <a:p>
              <a:pPr eaLnBrk="0" hangingPunct="0"/>
              <a:r>
                <a:rPr lang="en-US" altLang="zh-CN" sz="1800" b="1" i="1" dirty="0">
                  <a:latin typeface="Times New Roman" panose="02020603050405020304" pitchFamily="18" charset="0"/>
                </a:rPr>
                <a:t>Hello.cpp</a:t>
              </a:r>
            </a:p>
          </p:txBody>
        </p:sp>
        <p:sp>
          <p:nvSpPr>
            <p:cNvPr id="75798" name="Text Box 23"/>
            <p:cNvSpPr txBox="1"/>
            <p:nvPr/>
          </p:nvSpPr>
          <p:spPr>
            <a:xfrm>
              <a:off x="816" y="3983"/>
              <a:ext cx="672" cy="218"/>
            </a:xfrm>
            <a:prstGeom prst="rect">
              <a:avLst/>
            </a:prstGeom>
            <a:noFill/>
            <a:ln w="9525">
              <a:noFill/>
            </a:ln>
          </p:spPr>
          <p:txBody>
            <a:bodyPr lIns="0" tIns="36000" rIns="0" bIns="36000" anchor="t" anchorCtr="0">
              <a:spAutoFit/>
            </a:bodyPr>
            <a:lstStyle/>
            <a:p>
              <a:pPr eaLnBrk="0" hangingPunct="0"/>
              <a:r>
                <a:rPr lang="en-US" altLang="zh-CN" sz="1800" b="1" i="1" dirty="0">
                  <a:latin typeface="Times New Roman" panose="02020603050405020304" pitchFamily="18" charset="0"/>
                </a:rPr>
                <a:t>Hello.obj</a:t>
              </a:r>
            </a:p>
          </p:txBody>
        </p:sp>
      </p:grpSp>
      <p:grpSp>
        <p:nvGrpSpPr>
          <p:cNvPr id="75799" name="Group 24"/>
          <p:cNvGrpSpPr/>
          <p:nvPr/>
        </p:nvGrpSpPr>
        <p:grpSpPr>
          <a:xfrm>
            <a:off x="1905000" y="3276600"/>
            <a:ext cx="7010400" cy="3048000"/>
            <a:chOff x="1200" y="2064"/>
            <a:chExt cx="4416" cy="1920"/>
          </a:xfrm>
        </p:grpSpPr>
        <p:sp>
          <p:nvSpPr>
            <p:cNvPr id="75800" name="Text Box 25"/>
            <p:cNvSpPr txBox="1"/>
            <p:nvPr/>
          </p:nvSpPr>
          <p:spPr>
            <a:xfrm>
              <a:off x="3984" y="2304"/>
              <a:ext cx="672" cy="244"/>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solidFill>
                    <a:srgbClr val="FF0000"/>
                  </a:solidFill>
                  <a:latin typeface="Times New Roman" panose="02020603050405020304" pitchFamily="18" charset="0"/>
                </a:rPr>
                <a:t>Linker</a:t>
              </a:r>
            </a:p>
          </p:txBody>
        </p:sp>
        <p:sp>
          <p:nvSpPr>
            <p:cNvPr id="75801" name="Line 26"/>
            <p:cNvSpPr/>
            <p:nvPr/>
          </p:nvSpPr>
          <p:spPr>
            <a:xfrm>
              <a:off x="4272" y="2064"/>
              <a:ext cx="0" cy="24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802" name="Text Box 27"/>
            <p:cNvSpPr txBox="1"/>
            <p:nvPr/>
          </p:nvSpPr>
          <p:spPr>
            <a:xfrm>
              <a:off x="3168" y="2160"/>
              <a:ext cx="576" cy="436"/>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latin typeface="Times New Roman" panose="02020603050405020304" pitchFamily="18" charset="0"/>
                </a:rPr>
                <a:t>Object</a:t>
              </a:r>
            </a:p>
            <a:p>
              <a:pPr eaLnBrk="0" hangingPunct="0"/>
              <a:r>
                <a:rPr lang="en-US" altLang="zh-CN" sz="2000" b="1" dirty="0">
                  <a:latin typeface="Times New Roman" panose="02020603050405020304" pitchFamily="18" charset="0"/>
                </a:rPr>
                <a:t> Files</a:t>
              </a:r>
            </a:p>
          </p:txBody>
        </p:sp>
        <p:sp>
          <p:nvSpPr>
            <p:cNvPr id="75803" name="Text Box 28"/>
            <p:cNvSpPr txBox="1"/>
            <p:nvPr/>
          </p:nvSpPr>
          <p:spPr>
            <a:xfrm>
              <a:off x="4896" y="2304"/>
              <a:ext cx="720" cy="244"/>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latin typeface="Times New Roman" panose="02020603050405020304" pitchFamily="18" charset="0"/>
                </a:rPr>
                <a:t>Libraries</a:t>
              </a:r>
            </a:p>
          </p:txBody>
        </p:sp>
        <p:sp>
          <p:nvSpPr>
            <p:cNvPr id="75804" name="Line 29"/>
            <p:cNvSpPr/>
            <p:nvPr/>
          </p:nvSpPr>
          <p:spPr>
            <a:xfrm>
              <a:off x="3744" y="2400"/>
              <a:ext cx="240" cy="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805" name="Line 30"/>
            <p:cNvSpPr/>
            <p:nvPr/>
          </p:nvSpPr>
          <p:spPr>
            <a:xfrm flipH="1">
              <a:off x="4656" y="2400"/>
              <a:ext cx="240" cy="0"/>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806" name="Text Box 31"/>
            <p:cNvSpPr txBox="1"/>
            <p:nvPr/>
          </p:nvSpPr>
          <p:spPr>
            <a:xfrm>
              <a:off x="3600" y="2976"/>
              <a:ext cx="624" cy="436"/>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latin typeface="Times New Roman" panose="02020603050405020304" pitchFamily="18" charset="0"/>
                </a:rPr>
                <a:t>Debug  </a:t>
              </a:r>
            </a:p>
            <a:p>
              <a:pPr eaLnBrk="0" hangingPunct="0"/>
              <a:r>
                <a:rPr lang="en-US" altLang="zh-CN" sz="2000" b="1" dirty="0">
                  <a:latin typeface="Times New Roman" panose="02020603050405020304" pitchFamily="18" charset="0"/>
                </a:rPr>
                <a:t> Version</a:t>
              </a:r>
            </a:p>
          </p:txBody>
        </p:sp>
        <p:sp>
          <p:nvSpPr>
            <p:cNvPr id="75807" name="Text Box 32"/>
            <p:cNvSpPr txBox="1"/>
            <p:nvPr/>
          </p:nvSpPr>
          <p:spPr>
            <a:xfrm>
              <a:off x="4512" y="2976"/>
              <a:ext cx="624" cy="436"/>
            </a:xfrm>
            <a:prstGeom prst="rect">
              <a:avLst/>
            </a:prstGeom>
            <a:noFill/>
            <a:ln w="9525" cap="flat" cmpd="sng">
              <a:solidFill>
                <a:schemeClr val="tx1"/>
              </a:solidFill>
              <a:prstDash val="solid"/>
              <a:miter/>
              <a:headEnd type="none" w="med" len="med"/>
              <a:tailEnd type="none" w="med" len="med"/>
            </a:ln>
          </p:spPr>
          <p:txBody>
            <a:bodyPr lIns="0" tIns="36000" rIns="0" bIns="36000" anchor="t" anchorCtr="0">
              <a:spAutoFit/>
            </a:bodyPr>
            <a:lstStyle/>
            <a:p>
              <a:pPr eaLnBrk="0" hangingPunct="0"/>
              <a:r>
                <a:rPr lang="zh-CN" altLang="en-US" sz="2000" b="1" dirty="0">
                  <a:latin typeface="Times New Roman" panose="02020603050405020304" pitchFamily="18" charset="0"/>
                </a:rPr>
                <a:t> </a:t>
              </a:r>
              <a:r>
                <a:rPr lang="en-US" altLang="zh-CN" sz="2000" b="1" dirty="0">
                  <a:latin typeface="Times New Roman" panose="02020603050405020304" pitchFamily="18" charset="0"/>
                </a:rPr>
                <a:t>Release</a:t>
              </a:r>
            </a:p>
            <a:p>
              <a:pPr eaLnBrk="0" hangingPunct="0"/>
              <a:r>
                <a:rPr lang="en-US" altLang="zh-CN" sz="2000" b="1" dirty="0">
                  <a:latin typeface="Times New Roman" panose="02020603050405020304" pitchFamily="18" charset="0"/>
                </a:rPr>
                <a:t> Version</a:t>
              </a:r>
            </a:p>
          </p:txBody>
        </p:sp>
        <p:sp>
          <p:nvSpPr>
            <p:cNvPr id="75808" name="Line 33"/>
            <p:cNvSpPr/>
            <p:nvPr/>
          </p:nvSpPr>
          <p:spPr>
            <a:xfrm flipH="1">
              <a:off x="3888" y="2544"/>
              <a:ext cx="288" cy="432"/>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809" name="Line 34"/>
            <p:cNvSpPr/>
            <p:nvPr/>
          </p:nvSpPr>
          <p:spPr>
            <a:xfrm>
              <a:off x="4416" y="2544"/>
              <a:ext cx="432" cy="432"/>
            </a:xfrm>
            <a:prstGeom prst="line">
              <a:avLst/>
            </a:prstGeom>
            <a:ln w="9525" cap="flat" cmpd="sng">
              <a:solidFill>
                <a:schemeClr val="tx1"/>
              </a:solidFill>
              <a:prstDash val="solid"/>
              <a:round/>
              <a:headEnd type="none" w="med" len="med"/>
              <a:tailEnd type="triangle" w="med" len="med"/>
            </a:ln>
          </p:spPr>
          <p:txBody>
            <a:bodyPr/>
            <a:lstStyle/>
            <a:p>
              <a:endParaRPr lang="zh-CN" altLang="en-US"/>
            </a:p>
          </p:txBody>
        </p:sp>
        <p:sp>
          <p:nvSpPr>
            <p:cNvPr id="75810" name="Text Box 35"/>
            <p:cNvSpPr txBox="1"/>
            <p:nvPr/>
          </p:nvSpPr>
          <p:spPr>
            <a:xfrm>
              <a:off x="3456" y="3504"/>
              <a:ext cx="672" cy="219"/>
            </a:xfrm>
            <a:prstGeom prst="rect">
              <a:avLst/>
            </a:prstGeom>
            <a:noFill/>
            <a:ln w="9525">
              <a:noFill/>
            </a:ln>
          </p:spPr>
          <p:txBody>
            <a:bodyPr lIns="0" tIns="36000" rIns="0" bIns="36000" anchor="t" anchorCtr="0">
              <a:spAutoFit/>
            </a:bodyPr>
            <a:lstStyle/>
            <a:p>
              <a:pPr eaLnBrk="0" hangingPunct="0"/>
              <a:r>
                <a:rPr lang="en-US" altLang="zh-CN" sz="1800" b="1" i="1" dirty="0">
                  <a:latin typeface="Times New Roman" panose="02020603050405020304" pitchFamily="18" charset="0"/>
                </a:rPr>
                <a:t>Hello.exe</a:t>
              </a:r>
            </a:p>
          </p:txBody>
        </p:sp>
        <p:sp>
          <p:nvSpPr>
            <p:cNvPr id="75811" name="Text Box 36"/>
            <p:cNvSpPr txBox="1"/>
            <p:nvPr/>
          </p:nvSpPr>
          <p:spPr>
            <a:xfrm>
              <a:off x="4560" y="3504"/>
              <a:ext cx="672" cy="219"/>
            </a:xfrm>
            <a:prstGeom prst="rect">
              <a:avLst/>
            </a:prstGeom>
            <a:noFill/>
            <a:ln w="9525">
              <a:noFill/>
            </a:ln>
          </p:spPr>
          <p:txBody>
            <a:bodyPr lIns="0" tIns="36000" rIns="0" bIns="36000" anchor="t" anchorCtr="0">
              <a:spAutoFit/>
            </a:bodyPr>
            <a:lstStyle/>
            <a:p>
              <a:pPr eaLnBrk="0" hangingPunct="0"/>
              <a:r>
                <a:rPr lang="en-US" altLang="zh-CN" sz="1800" b="1" i="1" dirty="0">
                  <a:latin typeface="Times New Roman" panose="02020603050405020304" pitchFamily="18" charset="0"/>
                </a:rPr>
                <a:t>Hello.exe</a:t>
              </a:r>
            </a:p>
          </p:txBody>
        </p:sp>
        <p:sp>
          <p:nvSpPr>
            <p:cNvPr id="75812" name="Line 37"/>
            <p:cNvSpPr/>
            <p:nvPr/>
          </p:nvSpPr>
          <p:spPr>
            <a:xfrm>
              <a:off x="1200" y="3984"/>
              <a:ext cx="1824"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5813" name="Line 38"/>
            <p:cNvSpPr/>
            <p:nvPr/>
          </p:nvSpPr>
          <p:spPr>
            <a:xfrm>
              <a:off x="3024" y="2064"/>
              <a:ext cx="1248"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75814" name="Line 39"/>
            <p:cNvSpPr/>
            <p:nvPr/>
          </p:nvSpPr>
          <p:spPr>
            <a:xfrm>
              <a:off x="3024" y="2064"/>
              <a:ext cx="0" cy="192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714375" y="457200"/>
            <a:ext cx="8231188" cy="1143000"/>
          </a:xfrm>
        </p:spPr>
        <p:txBody>
          <a:bodyPr anchor="ctr" anchorCtr="0"/>
          <a:lstStyle/>
          <a:p>
            <a:r>
              <a:rPr lang="zh-CN" altLang="en-US" dirty="0"/>
              <a:t>历届图灵奖获得者（</a:t>
            </a:r>
            <a:r>
              <a:rPr lang="en-US" altLang="zh-CN" dirty="0">
                <a:solidFill>
                  <a:srgbClr val="FF0000"/>
                </a:solidFill>
              </a:rPr>
              <a:t>1966-2021</a:t>
            </a:r>
            <a:r>
              <a:rPr lang="zh-CN" altLang="en-US" dirty="0">
                <a:solidFill>
                  <a:srgbClr val="FF0000"/>
                </a:solidFill>
              </a:rPr>
              <a:t>）</a:t>
            </a:r>
            <a:br>
              <a:rPr lang="zh-CN" altLang="en-US" dirty="0"/>
            </a:br>
            <a:endParaRPr lang="zh-CN" altLang="en-US"/>
          </a:p>
        </p:txBody>
      </p:sp>
      <p:sp>
        <p:nvSpPr>
          <p:cNvPr id="10243" name="Rectangle 3"/>
          <p:cNvSpPr>
            <a:spLocks noGrp="1"/>
          </p:cNvSpPr>
          <p:nvPr/>
        </p:nvSpPr>
        <p:spPr>
          <a:xfrm>
            <a:off x="265113" y="5432425"/>
            <a:ext cx="8405813" cy="1179513"/>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marR="0" indent="0" algn="l" defTabSz="914400" rtl="0" eaLnBrk="1" fontAlgn="base" latinLnBrk="0" hangingPunct="1">
              <a:lnSpc>
                <a:spcPct val="90000"/>
              </a:lnSpc>
              <a:spcBef>
                <a:spcPct val="20000"/>
              </a:spcBef>
              <a:spcAft>
                <a:spcPct val="0"/>
              </a:spcAft>
              <a:buClr>
                <a:schemeClr val="accent1"/>
              </a:buClr>
              <a:buSzPct val="70000"/>
              <a:buFont typeface="Monotype Sorts" pitchFamily="2" charset="2"/>
              <a:buNone/>
            </a:pPr>
            <a:r>
              <a:rPr kumimoji="1" lang="en-US" altLang="zh-CN" sz="2400" b="0" i="0" u="none" strike="noStrike" kern="1200" cap="none" spc="0" normalizeH="0" baseline="0" noProof="1">
                <a:solidFill>
                  <a:srgbClr val="FF0000"/>
                </a:solidFill>
                <a:latin typeface="+mn-lt"/>
                <a:ea typeface="+mn-ea"/>
                <a:cs typeface="+mn-cs"/>
              </a:rPr>
              <a:t>    </a:t>
            </a:r>
            <a:endParaRPr kumimoji="1" lang="en-US" altLang="zh-CN" sz="4400" b="0" i="0" u="none" strike="noStrike" kern="1200" cap="none" spc="0" normalizeH="0" baseline="0" noProof="1">
              <a:solidFill>
                <a:srgbClr val="FF0000"/>
              </a:solidFill>
              <a:latin typeface="+mn-lt"/>
              <a:ea typeface="+mn-ea"/>
              <a:cs typeface="+mn-cs"/>
            </a:endParaRPr>
          </a:p>
          <a:p>
            <a:pPr marL="342900" marR="0" indent="-342900" algn="ctr" defTabSz="914400" rtl="0" eaLnBrk="1" fontAlgn="base" latinLnBrk="0" hangingPunct="1">
              <a:lnSpc>
                <a:spcPct val="80000"/>
              </a:lnSpc>
              <a:spcBef>
                <a:spcPct val="20000"/>
              </a:spcBef>
              <a:spcAft>
                <a:spcPct val="0"/>
              </a:spcAft>
              <a:buClr>
                <a:schemeClr val="accent1"/>
              </a:buClr>
              <a:buSzPct val="70000"/>
              <a:buFont typeface="Monotype Sorts" pitchFamily="2" charset="2"/>
              <a:buNone/>
            </a:pPr>
            <a:r>
              <a:rPr kumimoji="1" lang="zh-CN" altLang="en-US" sz="4400" b="0" i="0" u="none" strike="noStrike" kern="1200" cap="none" spc="0" normalizeH="0" baseline="0" noProof="1">
                <a:solidFill>
                  <a:srgbClr val="FF0000"/>
                </a:solidFill>
                <a:latin typeface="+mn-lt"/>
                <a:ea typeface="+mn-ea"/>
                <a:cs typeface="+mn-cs"/>
              </a:rPr>
              <a:t>程序设计语言及编译有关占</a:t>
            </a:r>
            <a:r>
              <a:rPr kumimoji="1" lang="en-US" altLang="zh-CN" sz="4400" b="0" i="0" u="none" strike="noStrike" kern="1200" cap="none" spc="0" normalizeH="0" baseline="0" noProof="1">
                <a:solidFill>
                  <a:srgbClr val="FF0000"/>
                </a:solidFill>
                <a:latin typeface="+mn-lt"/>
                <a:ea typeface="+mn-ea"/>
                <a:cs typeface="+mn-cs"/>
              </a:rPr>
              <a:t>1/3</a:t>
            </a:r>
            <a:endParaRPr kumimoji="1" lang="zh-CN" altLang="en-US" sz="4400" b="0" i="0" u="none" strike="noStrike" kern="1200" cap="none" spc="0" normalizeH="0" baseline="0" noProof="1">
              <a:solidFill>
                <a:srgbClr val="FF0000"/>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
                <a:schemeClr val="accent1"/>
              </a:buClr>
              <a:buSzPct val="70000"/>
              <a:buFont typeface="Monotype Sorts" pitchFamily="2" charset="2"/>
              <a:buChar char="n"/>
            </a:pPr>
            <a:endParaRPr kumimoji="1" lang="zh-CN" altLang="en-US" sz="4400" b="0" i="0" u="none" strike="noStrike" kern="1200" cap="none" spc="0" normalizeH="0" baseline="0" noProof="1">
              <a:solidFill>
                <a:schemeClr val="tx1"/>
              </a:solidFill>
              <a:latin typeface="+mn-lt"/>
              <a:ea typeface="+mn-ea"/>
              <a:cs typeface="+mn-cs"/>
            </a:endParaRPr>
          </a:p>
        </p:txBody>
      </p:sp>
      <p:pic>
        <p:nvPicPr>
          <p:cNvPr id="3" name="图片 2"/>
          <p:cNvPicPr>
            <a:picLocks noChangeAspect="1"/>
          </p:cNvPicPr>
          <p:nvPr/>
        </p:nvPicPr>
        <p:blipFill>
          <a:blip r:embed="rId3"/>
          <a:srcRect l="16455" t="6197" r="17781" b="9647"/>
          <a:stretch>
            <a:fillRect/>
          </a:stretch>
        </p:blipFill>
        <p:spPr>
          <a:xfrm>
            <a:off x="2168525" y="981075"/>
            <a:ext cx="5070475" cy="432625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p:cNvSpPr>
          <p:nvPr>
            <p:ph type="title"/>
          </p:nvPr>
        </p:nvSpPr>
        <p:spPr/>
        <p:txBody>
          <a:bodyPr vert="horz" wrap="square" lIns="91440" tIns="45720" rIns="91440" bIns="45720" anchor="ctr" anchorCtr="0"/>
          <a:lstStyle/>
          <a:p>
            <a:pPr eaLnBrk="1" hangingPunct="1"/>
            <a:r>
              <a:rPr lang="en-US" altLang="zh-CN" dirty="0"/>
              <a:t>X</a:t>
            </a:r>
          </a:p>
        </p:txBody>
      </p:sp>
      <p:sp>
        <p:nvSpPr>
          <p:cNvPr id="76802" name="Rectangle 3"/>
          <p:cNvSpPr>
            <a:spLocks noGrp="1"/>
          </p:cNvSpPr>
          <p:nvPr>
            <p:ph idx="1"/>
          </p:nvPr>
        </p:nvSpPr>
        <p:spPr/>
        <p:txBody>
          <a:bodyPr vert="horz" wrap="square" lIns="91440" tIns="45720" rIns="91440" bIns="45720" anchor="t" anchorCtr="0"/>
          <a:lstStyle/>
          <a:p>
            <a:pPr eaLnBrk="1" hangingPunct="1">
              <a:buNone/>
            </a:pPr>
            <a:r>
              <a:rPr lang="en-US" altLang="zh-CN" sz="2800" dirty="0"/>
              <a:t>{</a:t>
            </a:r>
          </a:p>
          <a:p>
            <a:pPr eaLnBrk="1" hangingPunct="1">
              <a:buNone/>
            </a:pPr>
            <a:r>
              <a:rPr lang="en-US" altLang="zh-CN" sz="2800" dirty="0"/>
              <a:t> int i; int j;float[100] a; float v; float x;</a:t>
            </a:r>
          </a:p>
          <a:p>
            <a:pPr eaLnBrk="1" hangingPunct="1">
              <a:buNone/>
            </a:pPr>
            <a:r>
              <a:rPr lang="en-US" altLang="zh-CN" sz="2800" dirty="0"/>
              <a:t>While ( true ) {</a:t>
            </a:r>
          </a:p>
          <a:p>
            <a:pPr eaLnBrk="1" hangingPunct="1">
              <a:buNone/>
            </a:pPr>
            <a:r>
              <a:rPr lang="zh-CN" altLang="en-US" sz="2800" dirty="0"/>
              <a:t>    </a:t>
            </a:r>
            <a:r>
              <a:rPr lang="en-US" altLang="zh-CN" sz="2800" dirty="0"/>
              <a:t>do i=i+1;while ( a[j] &lt; v);</a:t>
            </a:r>
          </a:p>
          <a:p>
            <a:pPr eaLnBrk="1" hangingPunct="1">
              <a:buNone/>
            </a:pPr>
            <a:r>
              <a:rPr lang="en-US" altLang="zh-CN" sz="2800" dirty="0"/>
              <a:t>    do j=j+1;while ( a[j] &gt;v);</a:t>
            </a:r>
          </a:p>
          <a:p>
            <a:pPr eaLnBrk="1" hangingPunct="1">
              <a:buNone/>
            </a:pPr>
            <a:r>
              <a:rPr lang="en-US" altLang="zh-CN" sz="2800" dirty="0"/>
              <a:t>    if (i&gt;=j) break;</a:t>
            </a:r>
          </a:p>
          <a:p>
            <a:pPr eaLnBrk="1" hangingPunct="1">
              <a:buNone/>
            </a:pPr>
            <a:r>
              <a:rPr lang="en-US" altLang="zh-CN" sz="2800" dirty="0"/>
              <a:t>    x = a[i] ; a[i]= a[j] ;a[j]=x;</a:t>
            </a:r>
          </a:p>
          <a:p>
            <a:pPr eaLnBrk="1" hangingPunct="1">
              <a:buNone/>
            </a:pPr>
            <a:r>
              <a:rPr lang="en-US" altLang="zh-CN" sz="2800"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p:cNvSpPr>
          <p:nvPr>
            <p:ph type="title"/>
          </p:nvPr>
        </p:nvSpPr>
        <p:spPr>
          <a:xfrm>
            <a:off x="255588" y="285750"/>
            <a:ext cx="7772400" cy="857250"/>
          </a:xfrm>
        </p:spPr>
        <p:txBody>
          <a:bodyPr vert="horz" wrap="square" lIns="91440" tIns="45720" rIns="91440" bIns="45720" anchor="ctr" anchorCtr="0"/>
          <a:lstStyle/>
          <a:p>
            <a:pPr eaLnBrk="1" hangingPunct="1"/>
            <a:r>
              <a:rPr lang="en-US" altLang="zh-CN" dirty="0"/>
              <a:t>Y</a:t>
            </a:r>
          </a:p>
        </p:txBody>
      </p:sp>
      <p:sp>
        <p:nvSpPr>
          <p:cNvPr id="77826" name="Rectangle 3"/>
          <p:cNvSpPr>
            <a:spLocks noGrp="1"/>
          </p:cNvSpPr>
          <p:nvPr>
            <p:ph idx="1"/>
          </p:nvPr>
        </p:nvSpPr>
        <p:spPr>
          <a:xfrm>
            <a:off x="684213" y="1557338"/>
            <a:ext cx="3311525" cy="4824412"/>
          </a:xfrm>
        </p:spPr>
        <p:txBody>
          <a:bodyPr vert="horz" wrap="square" lIns="91440" tIns="45720" rIns="91440" bIns="45720" anchor="t" anchorCtr="0"/>
          <a:lstStyle/>
          <a:p>
            <a:pPr eaLnBrk="1" hangingPunct="1">
              <a:buNone/>
            </a:pPr>
            <a:r>
              <a:rPr lang="en-US" altLang="zh-CN" dirty="0"/>
              <a:t>1: i=i+1</a:t>
            </a:r>
          </a:p>
          <a:p>
            <a:pPr eaLnBrk="1" hangingPunct="1">
              <a:buNone/>
            </a:pPr>
            <a:r>
              <a:rPr lang="en-US" altLang="zh-CN" dirty="0"/>
              <a:t>2: t1=a[i]</a:t>
            </a:r>
          </a:p>
          <a:p>
            <a:pPr eaLnBrk="1" hangingPunct="1">
              <a:buNone/>
            </a:pPr>
            <a:r>
              <a:rPr lang="en-US" altLang="zh-CN" dirty="0"/>
              <a:t>3: if t1&lt;v goto 1</a:t>
            </a:r>
          </a:p>
          <a:p>
            <a:pPr eaLnBrk="1" hangingPunct="1">
              <a:buNone/>
            </a:pPr>
            <a:r>
              <a:rPr lang="en-US" altLang="zh-CN" dirty="0"/>
              <a:t>4: j=j-1</a:t>
            </a:r>
          </a:p>
          <a:p>
            <a:pPr eaLnBrk="1" hangingPunct="1">
              <a:buNone/>
            </a:pPr>
            <a:r>
              <a:rPr lang="en-US" altLang="zh-CN" dirty="0"/>
              <a:t>5: t2=a[j]</a:t>
            </a:r>
          </a:p>
          <a:p>
            <a:pPr eaLnBrk="1" hangingPunct="1">
              <a:buNone/>
            </a:pPr>
            <a:r>
              <a:rPr lang="en-US" altLang="zh-CN" dirty="0"/>
              <a:t>6:if t2&gt;v goto 4</a:t>
            </a:r>
          </a:p>
        </p:txBody>
      </p:sp>
      <p:sp>
        <p:nvSpPr>
          <p:cNvPr id="77827" name="Rectangle 4"/>
          <p:cNvSpPr/>
          <p:nvPr/>
        </p:nvSpPr>
        <p:spPr>
          <a:xfrm>
            <a:off x="4140200" y="836613"/>
            <a:ext cx="4572000" cy="5702300"/>
          </a:xfrm>
          <a:prstGeom prst="rect">
            <a:avLst/>
          </a:prstGeom>
          <a:noFill/>
          <a:ln w="9525">
            <a:noFill/>
          </a:ln>
        </p:spPr>
        <p:txBody>
          <a:bodyPr anchor="t" anchorCtr="0">
            <a:spAutoFit/>
          </a:bodyPr>
          <a:lstStyle/>
          <a:p>
            <a:pPr eaLnBrk="0" hangingPunct="0">
              <a:spcBef>
                <a:spcPct val="50000"/>
              </a:spcBef>
            </a:pPr>
            <a:r>
              <a:rPr lang="en-US" altLang="zh-CN" sz="3200" dirty="0">
                <a:latin typeface="Times New Roman" panose="02020603050405020304" pitchFamily="18" charset="0"/>
              </a:rPr>
              <a:t>7:  if  i&gt;j goto 9</a:t>
            </a:r>
          </a:p>
          <a:p>
            <a:pPr eaLnBrk="0" hangingPunct="0">
              <a:spcBef>
                <a:spcPct val="50000"/>
              </a:spcBef>
            </a:pPr>
            <a:r>
              <a:rPr lang="en-US" altLang="zh-CN" sz="3200" dirty="0">
                <a:latin typeface="Times New Roman" panose="02020603050405020304" pitchFamily="18" charset="0"/>
              </a:rPr>
              <a:t>8:  goto 14</a:t>
            </a:r>
          </a:p>
          <a:p>
            <a:pPr eaLnBrk="0" hangingPunct="0">
              <a:spcBef>
                <a:spcPct val="50000"/>
              </a:spcBef>
            </a:pPr>
            <a:r>
              <a:rPr lang="en-US" altLang="zh-CN" sz="3200" dirty="0">
                <a:latin typeface="Times New Roman" panose="02020603050405020304" pitchFamily="18" charset="0"/>
              </a:rPr>
              <a:t>9:  x=a[i]</a:t>
            </a:r>
          </a:p>
          <a:p>
            <a:pPr eaLnBrk="0" hangingPunct="0">
              <a:spcBef>
                <a:spcPct val="50000"/>
              </a:spcBef>
            </a:pPr>
            <a:r>
              <a:rPr lang="en-US" altLang="zh-CN" sz="3200" dirty="0">
                <a:latin typeface="Times New Roman" panose="02020603050405020304" pitchFamily="18" charset="0"/>
              </a:rPr>
              <a:t>10:t3=a[j]</a:t>
            </a:r>
          </a:p>
          <a:p>
            <a:pPr eaLnBrk="0" hangingPunct="0">
              <a:spcBef>
                <a:spcPct val="50000"/>
              </a:spcBef>
            </a:pPr>
            <a:r>
              <a:rPr lang="en-US" altLang="zh-CN" sz="3200" dirty="0">
                <a:latin typeface="Times New Roman" panose="02020603050405020304" pitchFamily="18" charset="0"/>
              </a:rPr>
              <a:t>11:a[j]= t3</a:t>
            </a:r>
          </a:p>
          <a:p>
            <a:pPr eaLnBrk="0" hangingPunct="0">
              <a:spcBef>
                <a:spcPct val="50000"/>
              </a:spcBef>
            </a:pPr>
            <a:r>
              <a:rPr lang="en-US" altLang="zh-CN" sz="3200" dirty="0">
                <a:latin typeface="Times New Roman" panose="02020603050405020304" pitchFamily="18" charset="0"/>
              </a:rPr>
              <a:t>12:a[i]=x</a:t>
            </a:r>
          </a:p>
          <a:p>
            <a:pPr eaLnBrk="0" hangingPunct="0">
              <a:spcBef>
                <a:spcPct val="50000"/>
              </a:spcBef>
            </a:pPr>
            <a:r>
              <a:rPr lang="en-US" altLang="zh-CN" sz="3200" dirty="0">
                <a:latin typeface="Times New Roman" panose="02020603050405020304" pitchFamily="18" charset="0"/>
              </a:rPr>
              <a:t>13: goto 1</a:t>
            </a:r>
          </a:p>
          <a:p>
            <a:pPr eaLnBrk="0" hangingPunct="0">
              <a:spcBef>
                <a:spcPct val="50000"/>
              </a:spcBef>
            </a:pPr>
            <a:r>
              <a:rPr lang="en-US" altLang="zh-CN" sz="3200" dirty="0">
                <a:latin typeface="Times New Roman" panose="02020603050405020304" pitchFamily="18" charset="0"/>
              </a:rPr>
              <a:t>14: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0" y="0"/>
            <a:ext cx="7772400" cy="1143000"/>
          </a:xfrm>
        </p:spPr>
        <p:txBody>
          <a:bodyPr vert="horz" wrap="square" lIns="91440" tIns="45720" rIns="91440" bIns="45720" anchor="ctr" anchorCtr="0"/>
          <a:lstStyle/>
          <a:p>
            <a:pPr eaLnBrk="1" hangingPunct="1"/>
            <a:br>
              <a:rPr lang="zh-CN" altLang="en-US" sz="4000" dirty="0"/>
            </a:br>
            <a:r>
              <a:rPr lang="en-US" altLang="zh-CN" sz="4000" dirty="0"/>
              <a:t>Donald E. Knuth</a:t>
            </a:r>
            <a:r>
              <a:rPr lang="zh-CN" altLang="en-US" sz="4000" b="1" dirty="0"/>
              <a:t>：</a:t>
            </a:r>
            <a:r>
              <a:rPr lang="en-US" altLang="zh-CN" sz="4000" b="1" dirty="0"/>
              <a:t>Turing Award</a:t>
            </a:r>
            <a:br>
              <a:rPr lang="zh-CN" altLang="en-US" sz="4000" dirty="0"/>
            </a:br>
            <a:endParaRPr lang="zh-CN" altLang="en-US" sz="4000" dirty="0"/>
          </a:p>
        </p:txBody>
      </p:sp>
      <p:sp>
        <p:nvSpPr>
          <p:cNvPr id="13314" name="Rectangle 3"/>
          <p:cNvSpPr>
            <a:spLocks noGrp="1"/>
          </p:cNvSpPr>
          <p:nvPr>
            <p:ph idx="1"/>
          </p:nvPr>
        </p:nvSpPr>
        <p:spPr>
          <a:xfrm>
            <a:off x="0" y="1341438"/>
            <a:ext cx="9144000" cy="4114800"/>
          </a:xfrm>
        </p:spPr>
        <p:txBody>
          <a:bodyPr vert="horz" wrap="square" lIns="91440" tIns="45720" rIns="91440" bIns="45720" anchor="t" anchorCtr="0"/>
          <a:lstStyle/>
          <a:p>
            <a:pPr eaLnBrk="1" hangingPunct="1"/>
            <a:r>
              <a:rPr lang="en-US" altLang="zh-CN" sz="2800" dirty="0">
                <a:hlinkClick r:id="rId2"/>
              </a:rPr>
              <a:t>http://www-cs-faculty.stanford.edu/~knuth/</a:t>
            </a:r>
            <a:endParaRPr lang="en-US" altLang="zh-CN" sz="2800" dirty="0"/>
          </a:p>
          <a:p>
            <a:pPr eaLnBrk="1" hangingPunct="1"/>
            <a:r>
              <a:rPr lang="en-US" altLang="zh-CN" sz="2800" dirty="0"/>
              <a:t>The Art of Computer</a:t>
            </a:r>
          </a:p>
          <a:p>
            <a:pPr eaLnBrk="1" hangingPunct="1">
              <a:buNone/>
            </a:pPr>
            <a:r>
              <a:rPr lang="en-US" altLang="zh-CN" sz="2800" dirty="0"/>
              <a:t>   Programming </a:t>
            </a:r>
          </a:p>
          <a:p>
            <a:pPr eaLnBrk="1" hangingPunct="1"/>
            <a:endParaRPr lang="zh-CN" altLang="en-US" sz="2800" i="1" dirty="0">
              <a:latin typeface="Times New Roman" panose="02020603050405020304" pitchFamily="18" charset="0"/>
            </a:endParaRPr>
          </a:p>
          <a:p>
            <a:pPr eaLnBrk="1" hangingPunct="1">
              <a:buNone/>
            </a:pPr>
            <a:r>
              <a:rPr lang="en-US" altLang="zh-CN" sz="2800" i="1" dirty="0">
                <a:latin typeface="Times New Roman" panose="02020603050405020304" pitchFamily="18" charset="0"/>
              </a:rPr>
              <a:t>      A person does not really </a:t>
            </a:r>
          </a:p>
          <a:p>
            <a:pPr eaLnBrk="1" hangingPunct="1">
              <a:buNone/>
            </a:pPr>
            <a:r>
              <a:rPr lang="en-US" altLang="zh-CN" sz="2800" i="1" dirty="0">
                <a:latin typeface="Times New Roman" panose="02020603050405020304" pitchFamily="18" charset="0"/>
              </a:rPr>
              <a:t>     understand something </a:t>
            </a:r>
          </a:p>
          <a:p>
            <a:pPr eaLnBrk="1" hangingPunct="1">
              <a:buNone/>
            </a:pPr>
            <a:r>
              <a:rPr lang="en-US" altLang="zh-CN" sz="2800" i="1" dirty="0">
                <a:latin typeface="Times New Roman" panose="02020603050405020304" pitchFamily="18" charset="0"/>
              </a:rPr>
              <a:t>    until after teaching </a:t>
            </a:r>
          </a:p>
          <a:p>
            <a:pPr eaLnBrk="1" hangingPunct="1">
              <a:buNone/>
            </a:pPr>
            <a:r>
              <a:rPr lang="en-US" altLang="zh-CN" sz="2800" i="1" dirty="0">
                <a:latin typeface="Times New Roman" panose="02020603050405020304" pitchFamily="18" charset="0"/>
              </a:rPr>
              <a:t>   it to a computer</a:t>
            </a:r>
            <a:endParaRPr lang="zh-CN" altLang="en-US" sz="2800" i="1" dirty="0">
              <a:latin typeface="Times New Roman" panose="02020603050405020304" pitchFamily="18" charset="0"/>
            </a:endParaRPr>
          </a:p>
        </p:txBody>
      </p:sp>
      <p:pic>
        <p:nvPicPr>
          <p:cNvPr id="13315" name="Picture 4" descr="knuth-paint"/>
          <p:cNvPicPr>
            <a:picLocks noChangeAspect="1"/>
          </p:cNvPicPr>
          <p:nvPr/>
        </p:nvPicPr>
        <p:blipFill>
          <a:blip r:embed="rId3"/>
          <a:stretch>
            <a:fillRect/>
          </a:stretch>
        </p:blipFill>
        <p:spPr>
          <a:xfrm>
            <a:off x="5467350" y="1989138"/>
            <a:ext cx="3676650" cy="45370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p:txBody>
          <a:bodyPr vert="horz" wrap="square" lIns="91440" tIns="45720" rIns="91440" bIns="45720" anchor="ctr" anchorCtr="0"/>
          <a:lstStyle/>
          <a:p>
            <a:pPr eaLnBrk="1" hangingPunct="1"/>
            <a:r>
              <a:rPr lang="zh-CN" altLang="en-US" sz="4000" dirty="0"/>
              <a:t>计算机程序之母－</a:t>
            </a:r>
            <a:r>
              <a:rPr lang="en-US" altLang="zh-CN" sz="4000" b="1" dirty="0"/>
              <a:t>Grace Hopper</a:t>
            </a:r>
            <a:r>
              <a:rPr lang="en-US" altLang="zh-CN" sz="4000" dirty="0"/>
              <a:t> </a:t>
            </a:r>
            <a:endParaRPr lang="zh-CN" altLang="en-US" sz="4000" dirty="0"/>
          </a:p>
        </p:txBody>
      </p:sp>
      <p:sp>
        <p:nvSpPr>
          <p:cNvPr id="14338" name="Rectangle 3"/>
          <p:cNvSpPr>
            <a:spLocks noGrp="1"/>
          </p:cNvSpPr>
          <p:nvPr>
            <p:ph idx="1"/>
          </p:nvPr>
        </p:nvSpPr>
        <p:spPr/>
        <p:txBody>
          <a:bodyPr vert="horz" wrap="square" lIns="91440" tIns="45720" rIns="91440" bIns="45720" anchor="t" anchorCtr="0"/>
          <a:lstStyle/>
          <a:p>
            <a:pPr eaLnBrk="1" hangingPunct="1"/>
            <a:endParaRPr lang="zh-CN" altLang="en-US" dirty="0"/>
          </a:p>
        </p:txBody>
      </p:sp>
      <p:pic>
        <p:nvPicPr>
          <p:cNvPr id="14339" name="Picture 5" descr="485419"/>
          <p:cNvPicPr>
            <a:picLocks noChangeAspect="1"/>
          </p:cNvPicPr>
          <p:nvPr/>
        </p:nvPicPr>
        <p:blipFill>
          <a:blip r:embed="rId2"/>
          <a:stretch>
            <a:fillRect/>
          </a:stretch>
        </p:blipFill>
        <p:spPr>
          <a:xfrm>
            <a:off x="5940425" y="2492375"/>
            <a:ext cx="1905000" cy="2867025"/>
          </a:xfrm>
          <a:prstGeom prst="rect">
            <a:avLst/>
          </a:prstGeom>
          <a:noFill/>
          <a:ln w="9525">
            <a:noFill/>
          </a:ln>
        </p:spPr>
      </p:pic>
      <p:pic>
        <p:nvPicPr>
          <p:cNvPr id="14340" name="Picture 6" descr="HopperKnuth"/>
          <p:cNvPicPr>
            <a:picLocks noChangeAspect="1"/>
          </p:cNvPicPr>
          <p:nvPr/>
        </p:nvPicPr>
        <p:blipFill>
          <a:blip r:embed="rId3"/>
          <a:stretch>
            <a:fillRect/>
          </a:stretch>
        </p:blipFill>
        <p:spPr>
          <a:xfrm>
            <a:off x="900113" y="1844675"/>
            <a:ext cx="3773487" cy="4381500"/>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Q2OWFiMTE1N2EyZmRkNmYzODI2ZTI4ZjdmNTNkMWIifQ=="/>
</p:tagLst>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13</TotalTime>
  <Words>3671</Words>
  <Application>Microsoft Office PowerPoint</Application>
  <PresentationFormat>全屏显示(4:3)</PresentationFormat>
  <Paragraphs>543</Paragraphs>
  <Slides>71</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2" baseType="lpstr">
      <vt:lpstr>黑体</vt:lpstr>
      <vt:lpstr>华文行楷</vt:lpstr>
      <vt:lpstr>宋体</vt:lpstr>
      <vt:lpstr>Arial</vt:lpstr>
      <vt:lpstr>Courier New</vt:lpstr>
      <vt:lpstr>Monotype Sorts</vt:lpstr>
      <vt:lpstr>Tahoma</vt:lpstr>
      <vt:lpstr>Times New Roman</vt:lpstr>
      <vt:lpstr>Wingdings</vt:lpstr>
      <vt:lpstr>领带型模板</vt:lpstr>
      <vt:lpstr>Visio.Drawing.6</vt:lpstr>
      <vt:lpstr>  编译原理</vt:lpstr>
      <vt:lpstr>回顾</vt:lpstr>
      <vt:lpstr>代码背后的故事</vt:lpstr>
      <vt:lpstr>先行课程</vt:lpstr>
      <vt:lpstr>图灵奖</vt:lpstr>
      <vt:lpstr>姚期智----2000年图灵奖获得者</vt:lpstr>
      <vt:lpstr>历届图灵奖获得者（1966-2021） </vt:lpstr>
      <vt:lpstr> Donald E. Knuth：Turing Award </vt:lpstr>
      <vt:lpstr>计算机程序之母－Grace Hopper </vt:lpstr>
      <vt:lpstr>Grace Hopper </vt:lpstr>
      <vt:lpstr>深入的学习</vt:lpstr>
      <vt:lpstr>何谓   “编译”  ？    </vt:lpstr>
      <vt:lpstr>英文翻译</vt:lpstr>
      <vt:lpstr>PowerPoint 演示文稿</vt:lpstr>
      <vt:lpstr>《编译原理》课程信息</vt:lpstr>
      <vt:lpstr>课程架构：</vt:lpstr>
      <vt:lpstr> 教材及主要参考书</vt:lpstr>
      <vt:lpstr>第1章  引论 </vt:lpstr>
      <vt:lpstr>1.1什么是编译程序(compiler)</vt:lpstr>
      <vt:lpstr>什么是编译程序</vt:lpstr>
      <vt:lpstr>什么是编译程序</vt:lpstr>
      <vt:lpstr>编译程序的重要性</vt:lpstr>
      <vt:lpstr>编译逻辑过程</vt:lpstr>
      <vt:lpstr>编译与英译的比较</vt:lpstr>
      <vt:lpstr>词法分析—第一步识别单词</vt:lpstr>
      <vt:lpstr>词法分析</vt:lpstr>
      <vt:lpstr>词法分析</vt:lpstr>
      <vt:lpstr>例</vt:lpstr>
      <vt:lpstr>词法分析 position  :=  initial  +  rate  *  60; </vt:lpstr>
      <vt:lpstr>词法分析</vt:lpstr>
      <vt:lpstr>语法分析  Syntax Analysis 功能:层次分析.依据源程序的语法规则把源程序的单词序列组成语法短语(表示成语法树).</vt:lpstr>
      <vt:lpstr>This line is a longer sentence</vt:lpstr>
      <vt:lpstr>分析程序成分</vt:lpstr>
      <vt:lpstr>语法分析</vt:lpstr>
      <vt:lpstr>PowerPoint 演示文稿</vt:lpstr>
      <vt:lpstr>id1:=id2+id3*N </vt:lpstr>
      <vt:lpstr>PowerPoint 演示文稿</vt:lpstr>
      <vt:lpstr>语义分析(semantic analysis) </vt:lpstr>
      <vt:lpstr>程序设计语言靠严格的约束规则解决二义。</vt:lpstr>
      <vt:lpstr>语义分析 进一步分析语法结构正确的程序是否符合源程序的上下文约束、运算相容性等规定。</vt:lpstr>
      <vt:lpstr>PowerPoint 演示文稿</vt:lpstr>
      <vt:lpstr>语义分析(处理）</vt:lpstr>
      <vt:lpstr>语义分析（语言的规定和实现）</vt:lpstr>
      <vt:lpstr>中间代码（中间表示）生成(翻译） (intermediate code) </vt:lpstr>
      <vt:lpstr>中间代码</vt:lpstr>
      <vt:lpstr>翻译为中间代码</vt:lpstr>
      <vt:lpstr>代码优化Code Optimization应用一些技术对代码进行变换以使得编译产生的目标代码高效。</vt:lpstr>
      <vt:lpstr>代码优化</vt:lpstr>
      <vt:lpstr>目标代码生成</vt:lpstr>
      <vt:lpstr>编译程序的工作</vt:lpstr>
      <vt:lpstr>PowerPoint 演示文稿</vt:lpstr>
      <vt:lpstr>PowerPoint 演示文稿</vt:lpstr>
      <vt:lpstr>编译程序结构(components)</vt:lpstr>
      <vt:lpstr>PowerPoint 演示文稿</vt:lpstr>
      <vt:lpstr>符号表</vt:lpstr>
      <vt:lpstr>出错处理(error handling ） </vt:lpstr>
      <vt:lpstr> 1.2程序设计语言的实现  有些语言基本通过解释程序   Java的Bytecode 有些环境同时提供编译程序和解释系统 Lisp  </vt:lpstr>
      <vt:lpstr>编译程序和解释系统</vt:lpstr>
      <vt:lpstr>PowerPoint 演示文稿</vt:lpstr>
      <vt:lpstr>编译程序和解释程序</vt:lpstr>
      <vt:lpstr>解释程序</vt:lpstr>
      <vt:lpstr>高级语言解释系统(interpreter)</vt:lpstr>
      <vt:lpstr>编译程序和解释程序的存储组织也有很大不同</vt:lpstr>
      <vt:lpstr>  编译阶段和运行阶段存储结构                    </vt:lpstr>
      <vt:lpstr>解释系统存储结构</vt:lpstr>
      <vt:lpstr>语言处理过程 </vt:lpstr>
      <vt:lpstr> </vt:lpstr>
      <vt:lpstr>Turbo C 2.0的编译程序</vt:lpstr>
      <vt:lpstr>Visual C++ 6.0的编译程序</vt:lpstr>
      <vt:lpstr>X</vt:lpstr>
      <vt:lpstr>Y</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引论</dc:title>
  <dc:creator>王萍</dc:creator>
  <cp:lastModifiedBy>寒 李</cp:lastModifiedBy>
  <cp:revision>326</cp:revision>
  <cp:lastPrinted>2001-06-01T01:01:00Z</cp:lastPrinted>
  <dcterms:created xsi:type="dcterms:W3CDTF">1999-09-07T12:40:00Z</dcterms:created>
  <dcterms:modified xsi:type="dcterms:W3CDTF">2023-10-11T08:37:04Z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92582BB6183B47FEA1BC04EF08FA9C04</vt:lpwstr>
  </property>
</Properties>
</file>