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63"/>
  </p:notesMasterIdLst>
  <p:handoutMasterIdLst>
    <p:handoutMasterId r:id="rId64"/>
  </p:handoutMasterIdLst>
  <p:sldIdLst>
    <p:sldId id="256" r:id="rId4"/>
    <p:sldId id="388" r:id="rId5"/>
    <p:sldId id="317" r:id="rId6"/>
    <p:sldId id="257" r:id="rId7"/>
    <p:sldId id="258" r:id="rId8"/>
    <p:sldId id="496" r:id="rId9"/>
    <p:sldId id="495" r:id="rId10"/>
    <p:sldId id="341" r:id="rId11"/>
    <p:sldId id="497" r:id="rId12"/>
    <p:sldId id="389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400" r:id="rId22"/>
    <p:sldId id="399" r:id="rId23"/>
    <p:sldId id="267" r:id="rId24"/>
    <p:sldId id="365" r:id="rId25"/>
    <p:sldId id="342" r:id="rId26"/>
    <p:sldId id="344" r:id="rId27"/>
    <p:sldId id="345" r:id="rId28"/>
    <p:sldId id="347" r:id="rId29"/>
    <p:sldId id="346" r:id="rId30"/>
    <p:sldId id="349" r:id="rId31"/>
    <p:sldId id="350" r:id="rId32"/>
    <p:sldId id="370" r:id="rId33"/>
    <p:sldId id="348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85" r:id="rId46"/>
    <p:sldId id="386" r:id="rId47"/>
    <p:sldId id="270" r:id="rId48"/>
    <p:sldId id="332" r:id="rId49"/>
    <p:sldId id="335" r:id="rId50"/>
    <p:sldId id="336" r:id="rId51"/>
    <p:sldId id="376" r:id="rId52"/>
    <p:sldId id="366" r:id="rId53"/>
    <p:sldId id="377" r:id="rId54"/>
    <p:sldId id="379" r:id="rId55"/>
    <p:sldId id="380" r:id="rId56"/>
    <p:sldId id="381" r:id="rId57"/>
    <p:sldId id="382" r:id="rId58"/>
    <p:sldId id="383" r:id="rId59"/>
    <p:sldId id="384" r:id="rId60"/>
    <p:sldId id="330" r:id="rId61"/>
    <p:sldId id="320" r:id="rId62"/>
  </p:sldIdLst>
  <p:sldSz cx="9144000" cy="6858000" type="screen4x3"/>
  <p:notesSz cx="6858000" cy="9144000"/>
  <p:custDataLst>
    <p:tags r:id="rId6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6D9"/>
    <a:srgbClr val="FFFF00"/>
    <a:srgbClr val="6BD755"/>
    <a:srgbClr val="F1274D"/>
    <a:srgbClr val="9933FF"/>
    <a:srgbClr val="FFFF99"/>
    <a:srgbClr val="FF9900"/>
    <a:srgbClr val="BFE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3"/>
    <p:restoredTop sz="91681"/>
  </p:normalViewPr>
  <p:slideViewPr>
    <p:cSldViewPr showGuides="1">
      <p:cViewPr varScale="1">
        <p:scale>
          <a:sx n="57" d="100"/>
          <a:sy n="57" d="100"/>
        </p:scale>
        <p:origin x="38" y="4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5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19525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任意多边形 16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直角三角形 18"/>
          <p:cNvSpPr/>
          <p:nvPr/>
        </p:nvSpPr>
        <p:spPr bwMode="auto">
          <a:xfrm>
            <a:off x="-6042" y="5791253"/>
            <a:ext cx="340230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-9238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燕尾形 20"/>
          <p:cNvSpPr/>
          <p:nvPr/>
        </p:nvSpPr>
        <p:spPr>
          <a:xfrm>
            <a:off x="3636963" y="3005138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4" name="日期占位符 3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F68F15-BB41-472E-A53A-F6CCF98B8C0D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任意多边形 16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直角三角形 18"/>
          <p:cNvSpPr/>
          <p:nvPr/>
        </p:nvSpPr>
        <p:spPr bwMode="auto">
          <a:xfrm>
            <a:off x="-6042" y="5791253"/>
            <a:ext cx="340230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-9238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1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21D0CF-D853-4048-A289-32A65322566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16" name="日期占位符 6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B2EB7F-4362-4B66-B09B-CFDA867E9D5C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任意多边形 16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直角三角形 18"/>
          <p:cNvSpPr/>
          <p:nvPr/>
        </p:nvSpPr>
        <p:spPr bwMode="auto">
          <a:xfrm>
            <a:off x="-6042" y="5791253"/>
            <a:ext cx="340230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-9238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87444C-E457-48B0-800D-0B867186BF3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页脚占位符 3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任意多边形 16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直角三角形 18"/>
          <p:cNvSpPr/>
          <p:nvPr/>
        </p:nvSpPr>
        <p:spPr bwMode="auto">
          <a:xfrm>
            <a:off x="-6042" y="5791253"/>
            <a:ext cx="340230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-9238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燕尾形 20"/>
          <p:cNvSpPr/>
          <p:nvPr/>
        </p:nvSpPr>
        <p:spPr>
          <a:xfrm>
            <a:off x="3636963" y="3005138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4" name="日期占位符 3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F68F15-BB41-472E-A53A-F6CCF98B8C0D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16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8BC32D-289D-4A09-AF85-0253E078FB8C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任意多边形 16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直角三角形 18"/>
          <p:cNvSpPr/>
          <p:nvPr/>
        </p:nvSpPr>
        <p:spPr bwMode="auto">
          <a:xfrm>
            <a:off x="-6042" y="5791253"/>
            <a:ext cx="340230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-9238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燕尾形 20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4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033142-FDD8-4EE3-A3AC-A8EE7D9EAD2F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19525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任意多边形 16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直角三角形 18"/>
          <p:cNvSpPr/>
          <p:nvPr/>
        </p:nvSpPr>
        <p:spPr bwMode="auto">
          <a:xfrm>
            <a:off x="-6042" y="5791253"/>
            <a:ext cx="340230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-9238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燕尾形 20"/>
          <p:cNvSpPr/>
          <p:nvPr/>
        </p:nvSpPr>
        <p:spPr>
          <a:xfrm>
            <a:off x="3636963" y="3005138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4" name="日期占位符 3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F68F15-BB41-472E-A53A-F6CCF98B8C0D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任意多边形 16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直角三角形 18"/>
          <p:cNvSpPr/>
          <p:nvPr/>
        </p:nvSpPr>
        <p:spPr bwMode="auto">
          <a:xfrm>
            <a:off x="-6042" y="5791253"/>
            <a:ext cx="340230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-9238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1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21D0CF-D853-4048-A289-32A65322566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任意多边形 16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直角三角形 18"/>
          <p:cNvSpPr/>
          <p:nvPr/>
        </p:nvSpPr>
        <p:spPr bwMode="auto">
          <a:xfrm>
            <a:off x="-6042" y="5791253"/>
            <a:ext cx="340230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-9238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1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21D0CF-D853-4048-A289-32A65322566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16" name="日期占位符 6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B2EB7F-4362-4B66-B09B-CFDA867E9D5C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任意多边形 16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直角三角形 18"/>
          <p:cNvSpPr/>
          <p:nvPr/>
        </p:nvSpPr>
        <p:spPr bwMode="auto">
          <a:xfrm>
            <a:off x="-6042" y="5791253"/>
            <a:ext cx="340230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-9238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87444C-E457-48B0-800D-0B867186BF3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页脚占位符 3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16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8BC32D-289D-4A09-AF85-0253E078FB8C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任意多边形 16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直角三角形 18"/>
          <p:cNvSpPr/>
          <p:nvPr/>
        </p:nvSpPr>
        <p:spPr bwMode="auto">
          <a:xfrm>
            <a:off x="-6042" y="5791253"/>
            <a:ext cx="340230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-9238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燕尾形 20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4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033142-FDD8-4EE3-A3AC-A8EE7D9EAD2F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19525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16" name="日期占位符 6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B2EB7F-4362-4B66-B09B-CFDA867E9D5C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任意多边形 16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直角三角形 18"/>
          <p:cNvSpPr/>
          <p:nvPr/>
        </p:nvSpPr>
        <p:spPr bwMode="auto">
          <a:xfrm>
            <a:off x="-6042" y="5791253"/>
            <a:ext cx="340230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-9238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87444C-E457-48B0-800D-0B867186BF34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页脚占位符 3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16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8BC32D-289D-4A09-AF85-0253E078FB8C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任意多边形 16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直角三角形 18"/>
          <p:cNvSpPr/>
          <p:nvPr/>
        </p:nvSpPr>
        <p:spPr bwMode="auto">
          <a:xfrm>
            <a:off x="-6042" y="5791253"/>
            <a:ext cx="340230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-9238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燕尾形 20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4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033142-FDD8-4EE3-A3AC-A8EE7D9EAD2F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任意多边形 11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09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8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1031" name="文本占位符 29"/>
          <p:cNvSpPr>
            <a:spLocks noGrp="1"/>
          </p:cNvSpPr>
          <p:nvPr>
            <p:ph type="body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25527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1035" name="Text Box 13"/>
          <p:cNvSpPr txBox="1"/>
          <p:nvPr userDrawn="1"/>
        </p:nvSpPr>
        <p:spPr>
          <a:xfrm>
            <a:off x="7885113" y="0"/>
            <a:ext cx="1584325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词法分析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任意多边形 11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09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8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2055" name="文本占位符 29"/>
          <p:cNvSpPr>
            <a:spLocks noGrp="1"/>
          </p:cNvSpPr>
          <p:nvPr>
            <p:ph type="body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25527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2059" name="Text Box 13"/>
          <p:cNvSpPr txBox="1"/>
          <p:nvPr userDrawn="1"/>
        </p:nvSpPr>
        <p:spPr>
          <a:xfrm>
            <a:off x="7885113" y="0"/>
            <a:ext cx="1584325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词法分析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任意多边形 11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09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8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079" name="文本占位符 29"/>
          <p:cNvSpPr>
            <a:spLocks noGrp="1"/>
          </p:cNvSpPr>
          <p:nvPr>
            <p:ph type="body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25527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A48505-E1F2-4CE6-B632-C20024130356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3083" name="Text Box 13"/>
          <p:cNvSpPr txBox="1"/>
          <p:nvPr userDrawn="1"/>
        </p:nvSpPr>
        <p:spPr>
          <a:xfrm>
            <a:off x="7885113" y="0"/>
            <a:ext cx="1584325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词法分析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1</a:t>
            </a:fld>
            <a:endParaRPr lang="en-US" altLang="zh-CN" sz="1000" dirty="0"/>
          </a:p>
        </p:txBody>
      </p:sp>
      <p:sp>
        <p:nvSpPr>
          <p:cNvPr id="9222" name="Rectangle 6"/>
          <p:cNvSpPr>
            <a:spLocks noGrp="1"/>
          </p:cNvSpPr>
          <p:nvPr>
            <p:ph type="ctrTitle"/>
          </p:nvPr>
        </p:nvSpPr>
        <p:spPr bwMode="auto">
          <a:xfrm>
            <a:off x="539750" y="1412874"/>
            <a:ext cx="7918450" cy="2187575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anchor="ctr" anchorCtr="0" compatLnSpc="1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zh-CN" alt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alt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第三章 词法分析</a:t>
            </a:r>
            <a:b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　</a:t>
            </a:r>
          </a:p>
        </p:txBody>
      </p:sp>
      <p:sp>
        <p:nvSpPr>
          <p:cNvPr id="24579" name="Rectangle 7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lstStyle/>
          <a:p>
            <a:pPr marL="109855" eaLnBrk="1" hangingPunct="1">
              <a:buSzPct val="68000"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580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300" imgH="215900" progId="Equation.3">
                  <p:embed/>
                </p:oleObj>
              </mc:Choice>
              <mc:Fallback>
                <p:oleObj r:id="rId2" imgW="1143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381000"/>
            <a:ext cx="7620000" cy="762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+mj-ea"/>
                <a:cs typeface="+mj-cs"/>
              </a:rPr>
              <a:t>正规式的定义</a:t>
            </a:r>
          </a:p>
        </p:txBody>
      </p:sp>
      <p:sp>
        <p:nvSpPr>
          <p:cNvPr id="280579" name="Rectangle 3"/>
          <p:cNvSpPr>
            <a:spLocks noGrp="1"/>
          </p:cNvSpPr>
          <p:nvPr>
            <p:ph idx="1"/>
          </p:nvPr>
        </p:nvSpPr>
        <p:spPr>
          <a:xfrm>
            <a:off x="539750" y="1916113"/>
            <a:ext cx="7848600" cy="5486400"/>
          </a:xfrm>
        </p:spPr>
        <p:txBody>
          <a:bodyPr vert="horz" wrap="square" lIns="91440" tIns="45720" rIns="91440" bIns="45720" anchor="t" anchorCtr="0"/>
          <a:lstStyle/>
          <a:p>
            <a:pPr indent="-255270" eaLnBrk="1" hangingPunct="1">
              <a:buFont typeface="Monotype Sorts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定义（正规式和它所表示的正规集）：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zh-CN" altLang="en-US" sz="3200" dirty="0">
                <a:latin typeface="黑体" panose="02010609060101010101" pitchFamily="49" charset="-122"/>
              </a:rPr>
              <a:t>设字母表为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，辅助字母表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`={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，，，，，，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1  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和都是上的正规式，它们所表示的正规集分别为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{}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{ </a:t>
            </a:r>
            <a:r>
              <a:rPr lang="zh-CN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}；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28600"/>
            <a:ext cx="7696200" cy="457200"/>
          </a:xfr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1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281603" name="Rectangle 3"/>
          <p:cNvSpPr>
            <a:spLocks noGrp="1"/>
          </p:cNvSpPr>
          <p:nvPr>
            <p:ph idx="1"/>
          </p:nvPr>
        </p:nvSpPr>
        <p:spPr>
          <a:xfrm>
            <a:off x="539750" y="1700213"/>
            <a:ext cx="8305800" cy="6096000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Font typeface="Monotype Sorts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</a:rPr>
              <a:t>2 </a:t>
            </a:r>
            <a:r>
              <a:rPr lang="zh-CN" altLang="en-US" sz="3200" dirty="0">
                <a:latin typeface="黑体" panose="02010609060101010101" pitchFamily="49" charset="-122"/>
              </a:rPr>
              <a:t>任何</a:t>
            </a:r>
            <a:r>
              <a:rPr lang="en-US" altLang="zh-CN" sz="3200" dirty="0">
                <a:latin typeface="黑体" panose="02010609060101010101" pitchFamily="49" charset="-122"/>
              </a:rPr>
              <a:t>a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 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是上的一个正规式，它所表示的正规集为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{a}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；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3 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假定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2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2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都是上的正规式，它们所表示的正规集分别为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L(e</a:t>
            </a:r>
            <a:r>
              <a:rPr lang="en-US" altLang="zh-CN" sz="32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L(e</a:t>
            </a:r>
            <a:r>
              <a:rPr lang="en-US" altLang="zh-CN" sz="32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，那么，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(e</a:t>
            </a:r>
            <a:r>
              <a:rPr lang="en-US" altLang="zh-CN" sz="32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), e</a:t>
            </a:r>
            <a:r>
              <a:rPr lang="en-US" altLang="zh-CN" sz="32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 e</a:t>
            </a:r>
            <a:r>
              <a:rPr lang="en-US" altLang="zh-CN" sz="32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, e</a:t>
            </a:r>
            <a:r>
              <a:rPr lang="en-US" altLang="zh-CN" sz="32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e</a:t>
            </a:r>
            <a:r>
              <a:rPr lang="en-US" altLang="zh-CN" sz="32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, e</a:t>
            </a:r>
            <a:r>
              <a:rPr lang="en-US" altLang="zh-CN" sz="32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baseline="30000" dirty="0">
                <a:latin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也都是正规式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它们所表示的正规集分别为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L(e</a:t>
            </a:r>
            <a:r>
              <a:rPr lang="en-US" altLang="zh-CN" sz="32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), L(e</a:t>
            </a:r>
            <a:r>
              <a:rPr lang="en-US" altLang="zh-CN" sz="32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)L(e</a:t>
            </a:r>
            <a:r>
              <a:rPr lang="en-US" altLang="zh-CN" sz="32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), L(e</a:t>
            </a:r>
            <a:r>
              <a:rPr lang="en-US" altLang="zh-CN" sz="32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)L(e</a:t>
            </a:r>
            <a:r>
              <a:rPr lang="en-US" altLang="zh-CN" sz="32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(L(e</a:t>
            </a:r>
            <a:r>
              <a:rPr lang="en-US" altLang="zh-CN" sz="32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))</a:t>
            </a:r>
            <a:r>
              <a:rPr lang="en-US" altLang="zh-CN" sz="3200" baseline="30000" dirty="0">
                <a:latin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1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xfrm>
            <a:off x="539750" y="1844675"/>
            <a:ext cx="8001000" cy="4419600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Font typeface="Monotype Sorts" pitchFamily="2" charset="2"/>
              <a:buNone/>
            </a:pPr>
            <a:r>
              <a:rPr lang="en-US" altLang="zh-CN" sz="4000" dirty="0">
                <a:latin typeface="黑体" panose="02010609060101010101" pitchFamily="49" charset="-122"/>
                <a:sym typeface="Symbol" panose="05050102010706020507" pitchFamily="18" charset="2"/>
              </a:rPr>
              <a:t>4 </a:t>
            </a:r>
            <a:r>
              <a:rPr lang="zh-CN" altLang="en-US" sz="4000" dirty="0">
                <a:latin typeface="黑体" panose="02010609060101010101" pitchFamily="49" charset="-122"/>
                <a:sym typeface="Symbol" panose="05050102010706020507" pitchFamily="18" charset="2"/>
              </a:rPr>
              <a:t>仅由有限次使用上述三步骤而定义的表达式才是上的正规式，仅由这些正规式所表示的集合才是上的正规集。</a:t>
            </a:r>
            <a:endParaRPr lang="zh-CN" altLang="en-US" sz="4000" dirty="0">
              <a:latin typeface="黑体" panose="02010609060101010101" pitchFamily="49" charset="-122"/>
            </a:endParaRPr>
          </a:p>
          <a:p>
            <a:pPr indent="-255270" eaLnBrk="1" hangingPunct="1"/>
            <a:endParaRPr lang="zh-CN" altLang="en-US" sz="5400" b="1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04813"/>
            <a:ext cx="4419599" cy="703262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+mj-ea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+mj-ea"/>
                <a:cs typeface="+mj-cs"/>
              </a:rPr>
              <a:t>正规式中的符号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283651" name="Rectangle 3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Font typeface="Monotype Sorts" pitchFamily="2" charset="2"/>
              <a:buNone/>
            </a:pPr>
            <a:r>
              <a:rPr lang="zh-CN" altLang="en-US" sz="3200" dirty="0">
                <a:latin typeface="黑体" panose="02010609060101010101" pitchFamily="49" charset="-122"/>
              </a:rPr>
              <a:t>其中的“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”读为“或” </a:t>
            </a:r>
            <a:r>
              <a:rPr lang="zh-CN" altLang="en-US" sz="3200" dirty="0">
                <a:latin typeface="黑体" panose="02010609060101010101" pitchFamily="49" charset="-122"/>
              </a:rPr>
              <a:t>；“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黑体" panose="02010609060101010101" pitchFamily="49" charset="-122"/>
              </a:rPr>
              <a:t> ”读为“连接”；“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3200" dirty="0">
                <a:latin typeface="黑体" panose="02010609060101010101" pitchFamily="49" charset="-122"/>
              </a:rPr>
              <a:t>”读为“闭包”（即，任意有限次的自重复连接）。在不致混淆时，括号可省去，但规定算符的优先顺序为“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3200" dirty="0">
                <a:latin typeface="黑体" panose="02010609060101010101" pitchFamily="49" charset="-122"/>
              </a:rPr>
              <a:t>”、“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黑体" panose="02010609060101010101" pitchFamily="49" charset="-122"/>
              </a:rPr>
              <a:t> ”、“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”</a:t>
            </a:r>
            <a:r>
              <a:rPr lang="zh-CN" altLang="en-US" sz="3200" dirty="0">
                <a:latin typeface="黑体" panose="02010609060101010101" pitchFamily="49" charset="-122"/>
              </a:rPr>
              <a:t> 。连接符“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黑体" panose="02010609060101010101" pitchFamily="49" charset="-122"/>
              </a:rPr>
              <a:t> ”一般可省略不写。“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3200" dirty="0">
                <a:latin typeface="黑体" panose="02010609060101010101" pitchFamily="49" charset="-122"/>
              </a:rPr>
              <a:t>”、“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黑体" panose="02010609060101010101" pitchFamily="49" charset="-122"/>
              </a:rPr>
              <a:t> ”和“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”</a:t>
            </a:r>
            <a:r>
              <a:rPr lang="zh-CN" altLang="en-US" sz="3200" dirty="0">
                <a:latin typeface="黑体" panose="02010609060101010101" pitchFamily="49" charset="-122"/>
              </a:rPr>
              <a:t> 都是左结合的。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Rectangle 4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1375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令</a:t>
            </a:r>
            <a:r>
              <a:rPr kumimoji="0" lang="zh-CN" altLang="en-US" sz="2800" b="1" i="0" u="none" strike="noStrike" kern="1200" cap="none" spc="0" normalizeH="0" baseline="0" noProof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={</a:t>
            </a:r>
            <a:r>
              <a:rPr kumimoji="0" lang="en-US" altLang="zh-CN" sz="2800" b="1" i="0" u="none" strike="noStrike" kern="1200" cap="none" spc="0" normalizeH="0" baseline="0" noProof="0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a，b</a:t>
            </a:r>
            <a:r>
              <a:rPr kumimoji="0" lang="en-US" altLang="zh-CN" sz="2800" b="1" i="0" u="none" strike="noStrike" kern="1200" cap="none" spc="0" normalizeH="0" baseline="0" noProof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}， </a:t>
            </a:r>
            <a:r>
              <a:rPr kumimoji="0" lang="zh-CN" altLang="en-US" sz="2800" b="1" i="0" u="none" strike="noStrike" kern="1200" cap="none" spc="0" normalizeH="0" baseline="0" noProof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上的正规式和相应的正规集的例子</a:t>
            </a:r>
          </a:p>
        </p:txBody>
      </p:sp>
      <p:sp>
        <p:nvSpPr>
          <p:cNvPr id="238599" name="Rectangle 7"/>
          <p:cNvSpPr>
            <a:spLocks noGrp="1"/>
          </p:cNvSpPr>
          <p:nvPr>
            <p:ph sz="half" idx="1"/>
          </p:nvPr>
        </p:nvSpPr>
        <p:spPr>
          <a:xfrm>
            <a:off x="971550" y="1989138"/>
            <a:ext cx="3810000" cy="4114800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SzTx/>
              <a:buFont typeface="Monotype Sorts" pitchFamily="2" charset="2"/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a</a:t>
            </a:r>
          </a:p>
          <a:p>
            <a:pPr lvl="1" eaLnBrk="1" hangingPunct="1">
              <a:buSzTx/>
              <a:buFont typeface="Monotype Sorts" pitchFamily="2" charset="2"/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a</a:t>
            </a:r>
            <a:r>
              <a:rPr lang="zh-CN" alt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</a:t>
            </a: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b		</a:t>
            </a:r>
          </a:p>
          <a:p>
            <a:pPr lvl="1" eaLnBrk="1" hangingPunct="1">
              <a:buSzTx/>
              <a:buFont typeface="Monotype Sorts" pitchFamily="2" charset="2"/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ab		 </a:t>
            </a:r>
          </a:p>
          <a:p>
            <a:pPr lvl="1" eaLnBrk="1" hangingPunct="1">
              <a:buSzTx/>
              <a:buFont typeface="Monotype Sorts" pitchFamily="2" charset="2"/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(a</a:t>
            </a:r>
            <a:r>
              <a:rPr lang="zh-CN" alt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</a:t>
            </a: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b)(a</a:t>
            </a:r>
            <a:r>
              <a:rPr lang="zh-CN" alt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</a:t>
            </a: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b)	</a:t>
            </a:r>
          </a:p>
          <a:p>
            <a:pPr lvl="1" eaLnBrk="1" hangingPunct="1">
              <a:buSzTx/>
              <a:buFont typeface="Monotype Sorts" pitchFamily="2" charset="2"/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a </a:t>
            </a:r>
            <a:r>
              <a:rPr lang="en-US" altLang="zh-CN" kern="1200" baseline="300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</a:t>
            </a: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		</a:t>
            </a:r>
          </a:p>
          <a:p>
            <a:pPr lvl="1" eaLnBrk="1" hangingPunct="1">
              <a:buSzTx/>
              <a:buFont typeface="Monotype Sorts" pitchFamily="2" charset="2"/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 </a:t>
            </a:r>
            <a:r>
              <a:rPr lang="zh-CN" alt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  </a:t>
            </a:r>
            <a:r>
              <a:rPr lang="zh-CN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lang="zh-CN" alt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</a:t>
            </a: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b)</a:t>
            </a:r>
            <a:r>
              <a:rPr lang="en-US" altLang="zh-CN" kern="1200" baseline="300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	</a:t>
            </a:r>
          </a:p>
          <a:p>
            <a:pPr indent="-255270" eaLnBrk="1" hangingPunct="1">
              <a:buSzPct val="68000"/>
              <a:buFont typeface="Monotype Sorts" pitchFamily="2" charset="2"/>
              <a:buNone/>
            </a:pPr>
            <a:r>
              <a:rPr lang="zh-CN" alt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    </a:t>
            </a:r>
            <a:r>
              <a:rPr lang="zh-CN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lang="zh-CN" alt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</a:t>
            </a: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b)</a:t>
            </a:r>
            <a:r>
              <a:rPr lang="en-US" altLang="zh-CN" kern="1200" baseline="300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</a:t>
            </a: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(aabb)(a</a:t>
            </a:r>
            <a:r>
              <a:rPr lang="zh-CN" alt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</a:t>
            </a: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b)</a:t>
            </a:r>
            <a:r>
              <a:rPr lang="en-US" altLang="zh-CN" kern="1200" baseline="300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</a:t>
            </a:r>
            <a:endParaRPr lang="zh-CN" altLang="en-US" kern="1200" baseline="30000" dirty="0">
              <a:solidFill>
                <a:schemeClr val="bg1"/>
              </a:solidFill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indent="-255270" eaLnBrk="1" hangingPunct="1">
              <a:buSzPct val="68000"/>
            </a:pPr>
            <a:endParaRPr lang="zh-CN" alt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8601" name="Text Box 9"/>
          <p:cNvSpPr txBox="1"/>
          <p:nvPr/>
        </p:nvSpPr>
        <p:spPr>
          <a:xfrm>
            <a:off x="5076825" y="1989138"/>
            <a:ext cx="3600450" cy="5140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1" indent="0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{a}</a:t>
            </a:r>
          </a:p>
          <a:p>
            <a:pPr lvl="1" indent="0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{a,b}</a:t>
            </a:r>
          </a:p>
          <a:p>
            <a:pPr lvl="1" indent="0" eaLnBrk="1" hangingPunct="1"/>
            <a:endParaRPr lang="en-US" altLang="zh-CN" sz="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indent="0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{ab}</a:t>
            </a:r>
          </a:p>
          <a:p>
            <a:pPr lvl="1" indent="0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{aa,ab,ba,bb}</a:t>
            </a:r>
          </a:p>
          <a:p>
            <a:pPr lvl="1" indent="0" eaLnBrk="1" hangingPunct="1"/>
            <a:endParaRPr lang="en-US" altLang="zh-CN" sz="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indent="0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,a,aa,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……任意个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的串}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{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,a,b,aa,ab,bb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……所有由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组成的串}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上所有含有两个相继的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或两个相继的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组成的串}</a:t>
            </a:r>
          </a:p>
          <a:p>
            <a:endParaRPr lang="zh-CN" altLang="en-US" sz="2400" b="1" i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9" grpId="0" build="p"/>
      <p:bldP spid="2386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另一个例子</a:t>
            </a:r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indent="-255270" eaLnBrk="1" hangingPunct="1">
              <a:buFont typeface="Monotype Sorts" pitchFamily="2" charset="2"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={</a:t>
            </a:r>
            <a:r>
              <a:rPr lang="en-US" altLang="zh-CN" sz="2800" dirty="0">
                <a:sym typeface="Symbol" panose="05050102010706020507" pitchFamily="18" charset="2"/>
              </a:rPr>
              <a:t>d，，e，+，-},</a:t>
            </a:r>
          </a:p>
          <a:p>
            <a:pPr indent="-255270" eaLnBrk="1" hangingPunct="1">
              <a:buFont typeface="Monotype Sorts" pitchFamily="2" charset="2"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则上的正规式</a:t>
            </a:r>
          </a:p>
          <a:p>
            <a:pPr indent="-255270" eaLnBrk="1" hangingPunct="1">
              <a:buFont typeface="Monotype Sorts" pitchFamily="2" charset="2"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       </a:t>
            </a:r>
            <a:r>
              <a:rPr lang="en-US" altLang="zh-CN" sz="3600" b="1" dirty="0">
                <a:sym typeface="Symbol" panose="05050102010706020507" pitchFamily="18" charset="2"/>
              </a:rPr>
              <a:t>d</a:t>
            </a:r>
            <a:r>
              <a:rPr lang="en-US" altLang="zh-CN" sz="3600" b="1" baseline="30000" dirty="0">
                <a:sym typeface="Symbol" panose="05050102010706020507" pitchFamily="18" charset="2"/>
              </a:rPr>
              <a:t></a:t>
            </a:r>
            <a:r>
              <a:rPr lang="en-US" altLang="zh-CN" sz="3600" b="1" dirty="0">
                <a:sym typeface="Symbol" panose="05050102010706020507" pitchFamily="18" charset="2"/>
              </a:rPr>
              <a:t>(dd </a:t>
            </a:r>
            <a:r>
              <a:rPr lang="en-US" altLang="zh-CN" sz="3600" b="1" baseline="30000" dirty="0">
                <a:sym typeface="Symbol" panose="05050102010706020507" pitchFamily="18" charset="2"/>
              </a:rPr>
              <a:t></a:t>
            </a:r>
            <a:r>
              <a:rPr lang="en-US" altLang="zh-CN" sz="3600" b="1" dirty="0">
                <a:sym typeface="Symbol" panose="05050102010706020507" pitchFamily="18" charset="2"/>
              </a:rPr>
              <a:t> </a:t>
            </a:r>
            <a:r>
              <a:rPr lang="zh-CN" altLang="en-US" sz="3600" b="1" dirty="0">
                <a:sym typeface="Symbol" panose="05050102010706020507" pitchFamily="18" charset="2"/>
              </a:rPr>
              <a:t></a:t>
            </a:r>
            <a:r>
              <a:rPr lang="en-US" altLang="zh-CN" sz="3600" b="1" dirty="0">
                <a:sym typeface="Symbol" panose="05050102010706020507" pitchFamily="18" charset="2"/>
              </a:rPr>
              <a:t> )(e(+</a:t>
            </a:r>
            <a:r>
              <a:rPr lang="zh-CN" altLang="en-US" sz="3600" b="1" dirty="0">
                <a:sym typeface="Symbol" panose="05050102010706020507" pitchFamily="18" charset="2"/>
              </a:rPr>
              <a:t>- </a:t>
            </a:r>
            <a:r>
              <a:rPr lang="en-US" altLang="zh-CN" sz="3600" b="1" dirty="0">
                <a:sym typeface="Symbol" panose="05050102010706020507" pitchFamily="18" charset="2"/>
              </a:rPr>
              <a:t>)dd</a:t>
            </a:r>
            <a:r>
              <a:rPr lang="en-US" altLang="zh-CN" sz="3600" b="1" baseline="30000" dirty="0">
                <a:sym typeface="Symbol" panose="05050102010706020507" pitchFamily="18" charset="2"/>
              </a:rPr>
              <a:t> </a:t>
            </a:r>
            <a:r>
              <a:rPr lang="zh-CN" altLang="en-US" sz="3600" b="1" dirty="0">
                <a:sym typeface="Symbol" panose="05050102010706020507" pitchFamily="18" charset="2"/>
              </a:rPr>
              <a:t>)</a:t>
            </a:r>
          </a:p>
          <a:p>
            <a:pPr indent="-255270" eaLnBrk="1" hangingPunct="1">
              <a:buFont typeface="Monotype Sorts" pitchFamily="2" charset="2"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表示的是无符号数的集合。其中</a:t>
            </a:r>
            <a:r>
              <a:rPr lang="en-US" altLang="zh-CN" sz="2800" dirty="0">
                <a:sym typeface="Symbol" panose="05050102010706020507" pitchFamily="18" charset="2"/>
              </a:rPr>
              <a:t>d</a:t>
            </a:r>
            <a:r>
              <a:rPr lang="zh-CN" altLang="en-US" sz="2800" dirty="0">
                <a:sym typeface="Symbol" panose="05050102010706020507" pitchFamily="18" charset="2"/>
              </a:rPr>
              <a:t>为0~9的数字。</a:t>
            </a:r>
            <a:r>
              <a:rPr lang="zh-CN" altLang="zh-CN" sz="3600" dirty="0"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ym typeface="Symbol" panose="05050102010706020507" pitchFamily="18" charset="2"/>
              </a:rPr>
              <a:t>,12.59,3.6e2,471.88e-1</a:t>
            </a:r>
            <a:endParaRPr lang="zh-CN" altLang="zh-CN" sz="3600" dirty="0">
              <a:sym typeface="Symbol" panose="05050102010706020507" pitchFamily="18" charset="2"/>
            </a:endParaRPr>
          </a:p>
          <a:p>
            <a:pPr indent="-255270" eaLnBrk="1" hangingPunct="1">
              <a:buFont typeface="Monotype Sorts" pitchFamily="2" charset="2"/>
              <a:buNone/>
            </a:pPr>
            <a:r>
              <a:rPr lang="zh-CN" altLang="en-US" sz="2800" b="1" dirty="0">
                <a:latin typeface="方正舒体" pitchFamily="2" charset="-122"/>
                <a:ea typeface="方正舒体" pitchFamily="2" charset="-122"/>
                <a:sym typeface="Symbol" panose="05050102010706020507" pitchFamily="18" charset="2"/>
              </a:rPr>
              <a:t>程序设计语言的单词都能用正规式 来定义.</a:t>
            </a:r>
            <a:endParaRPr lang="zh-CN" altLang="zh-CN" sz="2800" b="1" dirty="0">
              <a:latin typeface="方正舒体" pitchFamily="2" charset="-122"/>
              <a:ea typeface="方正舒体" pitchFamily="2" charset="-122"/>
              <a:sym typeface="Symbol" panose="05050102010706020507" pitchFamily="18" charset="2"/>
            </a:endParaRPr>
          </a:p>
          <a:p>
            <a:pPr indent="-255270"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/>
          </p:cNvSpPr>
          <p:nvPr>
            <p:ph idx="1"/>
          </p:nvPr>
        </p:nvSpPr>
        <p:spPr>
          <a:xfrm>
            <a:off x="250825" y="692150"/>
            <a:ext cx="8604250" cy="5638800"/>
          </a:xfrm>
        </p:spPr>
        <p:txBody>
          <a:bodyPr vert="horz" wrap="square" lIns="91440" tIns="45720" rIns="91440" bIns="45720" anchor="t" anchorCtr="0"/>
          <a:lstStyle/>
          <a:p>
            <a:pPr indent="-255270" eaLnBrk="1" hangingPunct="1">
              <a:buFont typeface="Monotype Sorts" pitchFamily="2" charset="2"/>
              <a:buNone/>
            </a:pPr>
            <a:r>
              <a:rPr lang="zh-CN" altLang="en-US" sz="3600" dirty="0">
                <a:latin typeface="黑体" panose="02010609060101010101" pitchFamily="49" charset="-122"/>
              </a:rPr>
              <a:t>若两个正规式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6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3600" dirty="0">
                <a:latin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6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3600" dirty="0">
                <a:latin typeface="黑体" panose="02010609060101010101" pitchFamily="49" charset="-122"/>
              </a:rPr>
              <a:t>所表示的</a:t>
            </a:r>
            <a:r>
              <a:rPr lang="zh-CN" altLang="en-US" sz="3600" dirty="0">
                <a:solidFill>
                  <a:srgbClr val="CC0066"/>
                </a:solidFill>
                <a:latin typeface="黑体" panose="02010609060101010101" pitchFamily="49" charset="-122"/>
              </a:rPr>
              <a:t>正规集相同</a:t>
            </a:r>
            <a:r>
              <a:rPr lang="en-US" altLang="zh-CN" sz="3600" dirty="0">
                <a:latin typeface="黑体" panose="02010609060101010101" pitchFamily="49" charset="-122"/>
              </a:rPr>
              <a:t>,</a:t>
            </a:r>
            <a:r>
              <a:rPr lang="zh-CN" altLang="en-US" sz="3600" dirty="0">
                <a:latin typeface="黑体" panose="02010609060101010101" pitchFamily="49" charset="-122"/>
              </a:rPr>
              <a:t>则说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6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3600" dirty="0">
                <a:latin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6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3600" dirty="0">
                <a:latin typeface="黑体" panose="02010609060101010101" pitchFamily="49" charset="-122"/>
                <a:sym typeface="Symbol" panose="05050102010706020507" pitchFamily="18" charset="2"/>
              </a:rPr>
              <a:t>等价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3600" dirty="0">
                <a:latin typeface="黑体" panose="02010609060101010101" pitchFamily="49" charset="-122"/>
                <a:sym typeface="Symbol" panose="05050102010706020507" pitchFamily="18" charset="2"/>
              </a:rPr>
              <a:t>写作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6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=e</a:t>
            </a:r>
            <a:r>
              <a:rPr lang="en-US" altLang="zh-CN" sz="36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3600" dirty="0">
                <a:latin typeface="黑体" panose="02010609060101010101" pitchFamily="49" charset="-122"/>
              </a:rPr>
              <a:t>。</a:t>
            </a:r>
          </a:p>
          <a:p>
            <a:pPr indent="-255270" eaLnBrk="1" hangingPunct="1"/>
            <a:endParaRPr lang="zh-CN" altLang="en-US" sz="3600" dirty="0">
              <a:latin typeface="黑体" panose="02010609060101010101" pitchFamily="49" charset="-122"/>
            </a:endParaRPr>
          </a:p>
          <a:p>
            <a:pPr lvl="1" eaLnBrk="1" hangingPunct="1"/>
            <a:r>
              <a:rPr lang="zh-CN" altLang="en-US" sz="3600" dirty="0">
                <a:latin typeface="黑体" panose="02010609060101010101" pitchFamily="49" charset="-122"/>
              </a:rPr>
              <a:t>例如： 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6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= ab</a:t>
            </a:r>
            <a:r>
              <a:rPr lang="zh-CN" altLang="en-US" sz="3600" dirty="0">
                <a:latin typeface="黑体" panose="02010609060101010101" pitchFamily="49" charset="-122"/>
                <a:sym typeface="Symbol" panose="05050102010706020507" pitchFamily="18" charset="2"/>
              </a:rPr>
              <a:t>， 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6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 = ba</a:t>
            </a:r>
          </a:p>
          <a:p>
            <a:pPr indent="-255270" eaLnBrk="1" hangingPunct="1"/>
            <a:endParaRPr lang="en-US" altLang="zh-CN" sz="3600" dirty="0"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3600" dirty="0">
                <a:latin typeface="黑体" panose="02010609060101010101" pitchFamily="49" charset="-122"/>
                <a:sym typeface="Symbol" panose="05050102010706020507" pitchFamily="18" charset="2"/>
              </a:rPr>
              <a:t>又如： 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6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= b(ab)</a:t>
            </a:r>
            <a:r>
              <a:rPr lang="en-US" altLang="zh-CN" sz="3600" baseline="30000" dirty="0">
                <a:latin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  , e</a:t>
            </a:r>
            <a:r>
              <a:rPr lang="en-US" altLang="zh-CN" sz="36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 =(ba)</a:t>
            </a:r>
            <a:r>
              <a:rPr lang="en-US" altLang="zh-CN" sz="3600" baseline="30000" dirty="0">
                <a:latin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b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      e</a:t>
            </a:r>
            <a:r>
              <a:rPr lang="en-US" altLang="zh-CN" sz="36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= (ab)</a:t>
            </a:r>
            <a:r>
              <a:rPr lang="en-US" altLang="zh-CN" sz="3600" baseline="30000" dirty="0">
                <a:latin typeface="黑体" panose="02010609060101010101" pitchFamily="49" charset="-122"/>
                <a:sym typeface="Symbol" panose="05050102010706020507" pitchFamily="18" charset="2"/>
              </a:rPr>
              <a:t>   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 ,</a:t>
            </a:r>
            <a:r>
              <a:rPr lang="en-US" altLang="zh-CN" sz="3600" baseline="30000" dirty="0">
                <a:latin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6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600" baseline="30000" dirty="0">
                <a:latin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=(a</a:t>
            </a:r>
            <a:r>
              <a:rPr lang="en-US" altLang="zh-CN" sz="3600" baseline="30000" dirty="0">
                <a:latin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b</a:t>
            </a:r>
            <a:r>
              <a:rPr lang="en-US" altLang="zh-CN" sz="3600" baseline="30000" dirty="0">
                <a:latin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3600" dirty="0">
                <a:latin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3600" baseline="30000" dirty="0">
                <a:latin typeface="黑体" panose="02010609060101010101" pitchFamily="49" charset="-122"/>
                <a:sym typeface="Symbol" panose="05050102010706020507" pitchFamily="18" charset="2"/>
              </a:rPr>
              <a:t>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228600"/>
            <a:ext cx="7620000" cy="304800"/>
          </a:xfr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1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285699" name="Rectangle 3"/>
          <p:cNvSpPr>
            <a:spLocks noGrp="1"/>
          </p:cNvSpPr>
          <p:nvPr>
            <p:ph idx="1"/>
          </p:nvPr>
        </p:nvSpPr>
        <p:spPr>
          <a:xfrm>
            <a:off x="685800" y="685800"/>
            <a:ext cx="7924800" cy="5715000"/>
          </a:xfrm>
        </p:spPr>
        <p:txBody>
          <a:bodyPr vert="horz" wrap="square" lIns="91440" tIns="45720" rIns="91440" bIns="45720" anchor="t" anchorCtr="0"/>
          <a:lstStyle/>
          <a:p>
            <a:pPr indent="-255270"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设</a:t>
            </a:r>
            <a:r>
              <a:rPr lang="en-US" altLang="zh-CN" dirty="0">
                <a:latin typeface="黑体" panose="02010609060101010101" pitchFamily="49" charset="-122"/>
              </a:rPr>
              <a:t>r,s,t</a:t>
            </a:r>
            <a:r>
              <a:rPr lang="zh-CN" altLang="en-US" dirty="0">
                <a:latin typeface="黑体" panose="02010609060101010101" pitchFamily="49" charset="-122"/>
              </a:rPr>
              <a:t>为正规式，正规式服从的代数规律有：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</a:rPr>
              <a:t>1 r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s=sr	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       	</a:t>
            </a:r>
            <a:r>
              <a:rPr lang="en-US" altLang="zh-CN" sz="3200" dirty="0">
                <a:latin typeface="Tahoma" panose="020B0604030504040204" pitchFamily="34" charset="0"/>
                <a:sym typeface="Symbol" panose="05050102010706020507" pitchFamily="18" charset="2"/>
              </a:rPr>
              <a:t>“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或</a:t>
            </a:r>
            <a:r>
              <a:rPr lang="zh-CN" altLang="en-US" sz="3200" dirty="0">
                <a:latin typeface="Tahoma" panose="020B0604030504040204" pitchFamily="34" charset="0"/>
                <a:sym typeface="Symbol" panose="05050102010706020507" pitchFamily="18" charset="2"/>
              </a:rPr>
              <a:t>”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服从交换律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黑体" panose="02010609060101010101" pitchFamily="49" charset="-122"/>
              </a:rPr>
              <a:t>r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(st)=(</a:t>
            </a:r>
            <a:r>
              <a:rPr lang="en-US" altLang="zh-CN" sz="3200" dirty="0">
                <a:latin typeface="黑体" panose="02010609060101010101" pitchFamily="49" charset="-122"/>
              </a:rPr>
              <a:t>r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s</a:t>
            </a:r>
            <a:r>
              <a:rPr lang="en-US" altLang="zh-CN" sz="3200" dirty="0">
                <a:latin typeface="黑体" panose="02010609060101010101" pitchFamily="49" charset="-122"/>
              </a:rPr>
              <a:t>)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t	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       </a:t>
            </a:r>
            <a:r>
              <a:rPr lang="en-US" altLang="zh-CN" sz="3200" dirty="0">
                <a:latin typeface="Tahoma" panose="020B0604030504040204" pitchFamily="34" charset="0"/>
                <a:sym typeface="Symbol" panose="05050102010706020507" pitchFamily="18" charset="2"/>
              </a:rPr>
              <a:t>“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或</a:t>
            </a:r>
            <a:r>
              <a:rPr lang="zh-CN" altLang="en-US" sz="3200" dirty="0">
                <a:latin typeface="Tahoma" panose="020B0604030504040204" pitchFamily="34" charset="0"/>
                <a:sym typeface="Symbol" panose="05050102010706020507" pitchFamily="18" charset="2"/>
              </a:rPr>
              <a:t>”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的可结合律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3 (rs)t=r(st)		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       </a:t>
            </a:r>
            <a:r>
              <a:rPr lang="en-US" altLang="zh-CN" sz="3200" dirty="0">
                <a:latin typeface="Tahoma" panose="020B0604030504040204" pitchFamily="34" charset="0"/>
                <a:sym typeface="Symbol" panose="05050102010706020507" pitchFamily="18" charset="2"/>
              </a:rPr>
              <a:t>“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连接</a:t>
            </a:r>
            <a:r>
              <a:rPr lang="zh-CN" altLang="en-US" sz="3200" dirty="0">
                <a:latin typeface="Tahoma" panose="020B0604030504040204" pitchFamily="34" charset="0"/>
                <a:sym typeface="Symbol" panose="05050102010706020507" pitchFamily="18" charset="2"/>
              </a:rPr>
              <a:t>”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的可结合律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endParaRPr lang="zh-CN" altLang="en-US" sz="3200" dirty="0"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228600"/>
          </a:xfr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1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286723" name="Rectangle 3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5334000"/>
          </a:xfrm>
        </p:spPr>
        <p:txBody>
          <a:bodyPr vert="horz" wrap="square" lIns="91440" tIns="45720" rIns="91440" bIns="45720" anchor="t" anchorCtr="0"/>
          <a:lstStyle/>
          <a:p>
            <a:pPr marL="914400" lvl="1" indent="-4572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4  r(st)=rsrt</a:t>
            </a:r>
          </a:p>
          <a:p>
            <a:pPr marL="914400" lvl="1" indent="-4572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   (st)r=srtr	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分配律</a:t>
            </a:r>
          </a:p>
          <a:p>
            <a:pPr marL="914400" lvl="1" indent="-4572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5  r=r, r=r	</a:t>
            </a:r>
          </a:p>
          <a:p>
            <a:pPr marL="914400" lvl="1" indent="-4572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 	 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是</a:t>
            </a:r>
            <a:r>
              <a:rPr lang="zh-CN" altLang="en-US" sz="3200" dirty="0">
                <a:latin typeface="Tahoma" panose="020B0604030504040204" pitchFamily="34" charset="0"/>
                <a:sym typeface="Symbol" panose="05050102010706020507" pitchFamily="18" charset="2"/>
              </a:rPr>
              <a:t>“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连接</a:t>
            </a:r>
            <a:r>
              <a:rPr lang="zh-CN" altLang="en-US" sz="3200" dirty="0">
                <a:latin typeface="Tahoma" panose="020B0604030504040204" pitchFamily="34" charset="0"/>
                <a:sym typeface="Symbol" panose="05050102010706020507" pitchFamily="18" charset="2"/>
              </a:rPr>
              <a:t>”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的恒等元素	</a:t>
            </a:r>
          </a:p>
          <a:p>
            <a:pPr marL="914400" lvl="1" indent="-4572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</a:rPr>
              <a:t>6  r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r=r				</a:t>
            </a:r>
          </a:p>
          <a:p>
            <a:pPr marL="914400" lvl="1" indent="-4572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   r</a:t>
            </a:r>
            <a:r>
              <a:rPr lang="en-US" altLang="zh-CN" sz="3200" baseline="30000" dirty="0">
                <a:latin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=rrr</a:t>
            </a:r>
            <a:r>
              <a:rPr lang="en-US" altLang="zh-CN" sz="3200" dirty="0">
                <a:latin typeface="Tahoma" panose="020B0604030504040204" pitchFamily="34" charset="0"/>
                <a:sym typeface="Symbol" panose="05050102010706020507" pitchFamily="18" charset="2"/>
              </a:rPr>
              <a:t>…</a:t>
            </a: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	</a:t>
            </a:r>
          </a:p>
          <a:p>
            <a:pPr marL="914400" lvl="1" indent="-4572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dirty="0">
                <a:latin typeface="黑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lang="en-US" altLang="zh-CN" sz="3200" dirty="0">
                <a:latin typeface="Tahoma" panose="020B0604030504040204" pitchFamily="34" charset="0"/>
                <a:sym typeface="Symbol" panose="05050102010706020507" pitchFamily="18" charset="2"/>
              </a:rPr>
              <a:t>“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或</a:t>
            </a:r>
            <a:r>
              <a:rPr lang="zh-CN" altLang="en-US" sz="3200" dirty="0">
                <a:latin typeface="Tahoma" panose="020B0604030504040204" pitchFamily="34" charset="0"/>
                <a:sym typeface="Symbol" panose="05050102010706020507" pitchFamily="18" charset="2"/>
              </a:rPr>
              <a:t>”</a:t>
            </a:r>
            <a:r>
              <a:rPr lang="zh-CN" altLang="en-US" sz="3200" dirty="0">
                <a:latin typeface="黑体" panose="02010609060101010101" pitchFamily="49" charset="-122"/>
                <a:sym typeface="Symbol" panose="05050102010706020507" pitchFamily="18" charset="2"/>
              </a:rPr>
              <a:t>的抽取律</a:t>
            </a:r>
            <a:r>
              <a:rPr lang="zh-CN" altLang="zh-CN" sz="4000" b="1" dirty="0">
                <a:latin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lang="zh-CN" altLang="en-US" sz="4000" b="1" dirty="0"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zh-CN" sz="4000" b="1" dirty="0">
                <a:latin typeface="黑体" panose="02010609060101010101" pitchFamily="49" charset="-122"/>
                <a:sym typeface="Symbol" panose="05050102010706020507" pitchFamily="18" charset="2"/>
              </a:rPr>
              <a:t>		</a:t>
            </a:r>
            <a:endParaRPr lang="zh-CN" altLang="en-US" sz="4000" b="1" dirty="0"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1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109855" indent="0" eaLnBrk="1" hangingPunct="1">
              <a:buNone/>
            </a:pPr>
            <a:r>
              <a:rPr lang="zh-CN" altLang="en-US" dirty="0"/>
              <a:t>给出描述由</a:t>
            </a:r>
            <a:r>
              <a:rPr lang="en-US" altLang="zh-CN" dirty="0"/>
              <a:t>7/9</a:t>
            </a:r>
            <a:r>
              <a:rPr lang="zh-CN" altLang="en-US" dirty="0"/>
              <a:t>的一切精度的近似值组成的集合所对应的正规式。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2</a:t>
            </a:fld>
            <a:endParaRPr lang="en-US" altLang="zh-CN" sz="1000" dirty="0"/>
          </a:p>
        </p:txBody>
      </p:sp>
      <p:sp>
        <p:nvSpPr>
          <p:cNvPr id="139266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回顾：编译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109855" indent="0" eaLnBrk="1" hangingPunct="1">
              <a:buNone/>
            </a:pPr>
            <a:r>
              <a:rPr lang="zh-CN" altLang="en-US" sz="3600" dirty="0"/>
              <a:t>源程序 </a:t>
            </a:r>
            <a:r>
              <a:rPr lang="en-US" altLang="zh-CN" sz="36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600" i="1" dirty="0">
                <a:latin typeface="Times New Roman" panose="02020603050405020304" pitchFamily="18" charset="0"/>
              </a:rPr>
              <a:t> </a:t>
            </a:r>
            <a:r>
              <a:rPr lang="zh-CN" altLang="en-US" sz="3600" dirty="0"/>
              <a:t>转换成目标程序 </a:t>
            </a:r>
            <a:r>
              <a:rPr lang="en-US" altLang="zh-CN" sz="36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</a:p>
          <a:p>
            <a:pPr marL="109855" indent="0" eaLnBrk="1" hangingPunct="1">
              <a:buNone/>
            </a:pPr>
            <a:r>
              <a:rPr lang="en-US" altLang="zh-CN" sz="3600" b="1" i="1" dirty="0">
                <a:latin typeface="Times New Roman" panose="02020603050405020304" pitchFamily="18" charset="0"/>
              </a:rPr>
              <a:t>y = f (x)</a:t>
            </a:r>
            <a:endParaRPr lang="zh-CN" altLang="en-US" sz="3600" b="1" i="1" dirty="0">
              <a:latin typeface="Times New Roman" panose="02020603050405020304" pitchFamily="18" charset="0"/>
            </a:endParaRPr>
          </a:p>
        </p:txBody>
      </p:sp>
      <p:sp>
        <p:nvSpPr>
          <p:cNvPr id="25604" name="Rectangle 4"/>
          <p:cNvSpPr/>
          <p:nvPr/>
        </p:nvSpPr>
        <p:spPr>
          <a:xfrm>
            <a:off x="3995738" y="3644900"/>
            <a:ext cx="1800225" cy="1319213"/>
          </a:xfrm>
          <a:prstGeom prst="rect">
            <a:avLst/>
          </a:prstGeom>
          <a:solidFill>
            <a:srgbClr val="FF33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marL="342900" indent="-342900" algn="ctr"/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ctr"/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编译</a:t>
            </a:r>
          </a:p>
          <a:p>
            <a:pPr marL="342900" indent="-342900"/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Line 5"/>
          <p:cNvSpPr/>
          <p:nvPr/>
        </p:nvSpPr>
        <p:spPr>
          <a:xfrm>
            <a:off x="2771775" y="4219575"/>
            <a:ext cx="11525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06" name="Text Box 7"/>
          <p:cNvSpPr txBox="1"/>
          <p:nvPr/>
        </p:nvSpPr>
        <p:spPr>
          <a:xfrm>
            <a:off x="0" y="3789363"/>
            <a:ext cx="2916238" cy="1004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高级程序设计语言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（源）</a:t>
            </a:r>
          </a:p>
        </p:txBody>
      </p:sp>
      <p:sp>
        <p:nvSpPr>
          <p:cNvPr id="25607" name="Line 8"/>
          <p:cNvSpPr/>
          <p:nvPr/>
        </p:nvSpPr>
        <p:spPr>
          <a:xfrm>
            <a:off x="5867400" y="4219575"/>
            <a:ext cx="11525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08" name="Text Box 11"/>
          <p:cNvSpPr txBox="1"/>
          <p:nvPr/>
        </p:nvSpPr>
        <p:spPr>
          <a:xfrm>
            <a:off x="6696075" y="3800475"/>
            <a:ext cx="2052638" cy="1004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机器语言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（目标）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1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indent="-255270" eaLnBrk="1" hangingPunct="1"/>
            <a:endParaRPr lang="zh-CN" altLang="en-US" dirty="0"/>
          </a:p>
          <a:p>
            <a:pPr indent="-255270" eaLnBrk="1" hangingPunct="1">
              <a:buFont typeface="Monotype Sorts" pitchFamily="2" charset="2"/>
              <a:buNone/>
            </a:pPr>
            <a:r>
              <a:rPr lang="zh-CN" altLang="en-US" dirty="0"/>
              <a:t>程序设计语言中的单词都能用正规式来定义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21</a:t>
            </a:fld>
            <a:endParaRPr lang="en-US" altLang="zh-CN" sz="1000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30725"/>
          </a:xfrm>
        </p:spPr>
        <p:txBody>
          <a:bodyPr vert="horz" wrap="square" lIns="91440" tIns="45720" rIns="91440" bIns="45720" anchor="t" anchorCtr="0"/>
          <a:lstStyle/>
          <a:p>
            <a:pPr indent="-255270" algn="ctr" eaLnBrk="1" hangingPunct="1">
              <a:buFont typeface="Wingdings" panose="05000000000000000000" pitchFamily="2" charset="2"/>
              <a:buNone/>
            </a:pPr>
            <a:endParaRPr lang="en-US" altLang="zh-CN" sz="2800" b="1" dirty="0"/>
          </a:p>
          <a:p>
            <a:pPr indent="-255270" algn="ctr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3300"/>
                </a:solidFill>
              </a:rPr>
              <a:t>（</a:t>
            </a:r>
            <a:r>
              <a:rPr lang="en-US" altLang="zh-CN" sz="3600" b="1" dirty="0">
                <a:solidFill>
                  <a:srgbClr val="FF3300"/>
                </a:solidFill>
              </a:rPr>
              <a:t>0|1</a:t>
            </a:r>
            <a:r>
              <a:rPr lang="zh-CN" altLang="en-US" sz="3600" b="1" dirty="0">
                <a:solidFill>
                  <a:srgbClr val="FF3300"/>
                </a:solidFill>
              </a:rPr>
              <a:t>）* </a:t>
            </a:r>
            <a:r>
              <a:rPr lang="en-US" altLang="zh-CN" sz="3600" b="1" dirty="0">
                <a:solidFill>
                  <a:srgbClr val="FF3300"/>
                </a:solidFill>
              </a:rPr>
              <a:t>00</a:t>
            </a:r>
            <a:r>
              <a:rPr lang="zh-CN" altLang="en-US" sz="3600" b="1" dirty="0">
                <a:solidFill>
                  <a:srgbClr val="FF3300"/>
                </a:solidFill>
              </a:rPr>
              <a:t>（</a:t>
            </a:r>
            <a:r>
              <a:rPr lang="en-US" altLang="zh-CN" sz="3600" b="1" dirty="0">
                <a:solidFill>
                  <a:srgbClr val="FF3300"/>
                </a:solidFill>
              </a:rPr>
              <a:t>0|1</a:t>
            </a:r>
            <a:r>
              <a:rPr lang="zh-CN" altLang="en-US" sz="3600" b="1" dirty="0">
                <a:solidFill>
                  <a:srgbClr val="FF3300"/>
                </a:solidFill>
              </a:rPr>
              <a:t>）*</a:t>
            </a:r>
            <a:endParaRPr lang="zh-CN" altLang="en-US" sz="3600" dirty="0">
              <a:solidFill>
                <a:srgbClr val="FF3300"/>
              </a:solidFill>
            </a:endParaRPr>
          </a:p>
          <a:p>
            <a:pPr indent="-255270" eaLnBrk="1" hangingPunct="1"/>
            <a:endParaRPr lang="zh-CN" altLang="en-US" sz="3600" dirty="0"/>
          </a:p>
          <a:p>
            <a:pPr indent="-255270" algn="ctr" eaLnBrk="1" hangingPunct="1"/>
            <a:endParaRPr lang="zh-CN" altLang="en-US" dirty="0"/>
          </a:p>
          <a:p>
            <a:pPr indent="-255270" algn="ctr" eaLnBrk="1" hangingPunct="1">
              <a:buNone/>
            </a:pPr>
            <a:r>
              <a:rPr lang="zh-CN" altLang="en-US" dirty="0"/>
              <a:t>　 </a:t>
            </a:r>
            <a:r>
              <a:rPr lang="en-US" altLang="zh-CN" dirty="0"/>
              <a:t>01001  </a:t>
            </a:r>
            <a:r>
              <a:rPr lang="zh-CN" altLang="en-US" dirty="0"/>
              <a:t>　　                       接受</a:t>
            </a:r>
          </a:p>
          <a:p>
            <a:pPr indent="-255270" algn="ctr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01010      </a:t>
            </a:r>
            <a:r>
              <a:rPr lang="zh-CN" altLang="en-US" dirty="0"/>
              <a:t>                          拒绝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识别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667101" y="3136560"/>
            <a:ext cx="1965326" cy="1768819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None/>
              <a:defRPr/>
            </a:pPr>
            <a:endParaRPr kumimoji="1" lang="en-US" altLang="zh-CN" sz="3200" b="0" i="0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黑盒子</a:t>
            </a:r>
            <a:endParaRPr kumimoji="1" lang="zh-CN" altLang="en-US" sz="3600" b="1" i="0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None/>
              <a:defRPr/>
            </a:pPr>
            <a:endParaRPr kumimoji="1" lang="en-US" altLang="zh-CN" sz="3200" b="0" i="0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714500" y="3860800"/>
            <a:ext cx="187325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2" name="Line 6"/>
          <p:cNvSpPr/>
          <p:nvPr/>
        </p:nvSpPr>
        <p:spPr>
          <a:xfrm>
            <a:off x="5603875" y="3860800"/>
            <a:ext cx="18716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22</a:t>
            </a:fld>
            <a:endParaRPr lang="en-US" altLang="zh-CN" sz="1000" dirty="0"/>
          </a:p>
        </p:txBody>
      </p:sp>
      <p:sp>
        <p:nvSpPr>
          <p:cNvPr id="46082" name="Rectangle 25"/>
          <p:cNvSpPr/>
          <p:nvPr/>
        </p:nvSpPr>
        <p:spPr>
          <a:xfrm>
            <a:off x="1979613" y="3141663"/>
            <a:ext cx="4735512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0|1</a:t>
            </a:r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）* </a:t>
            </a:r>
            <a:r>
              <a:rPr lang="en-US" altLang="zh-CN" sz="4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0|1</a:t>
            </a:r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）*</a:t>
            </a:r>
          </a:p>
        </p:txBody>
      </p:sp>
      <p:sp>
        <p:nvSpPr>
          <p:cNvPr id="96264" name="Rectangle 8"/>
          <p:cNvSpPr>
            <a:spLocks noGrp="1"/>
          </p:cNvSpPr>
          <p:nvPr>
            <p:ph type="title"/>
          </p:nvPr>
        </p:nvSpPr>
        <p:spPr bwMode="auto"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有穷自动机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23</a:t>
            </a:fld>
            <a:endParaRPr lang="en-US" altLang="zh-CN" sz="1000" dirty="0"/>
          </a:p>
        </p:txBody>
      </p:sp>
      <p:sp>
        <p:nvSpPr>
          <p:cNvPr id="47106" name="AutoShape 4"/>
          <p:cNvSpPr/>
          <p:nvPr/>
        </p:nvSpPr>
        <p:spPr>
          <a:xfrm>
            <a:off x="1476375" y="2924175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Oval 7"/>
          <p:cNvSpPr/>
          <p:nvPr/>
        </p:nvSpPr>
        <p:spPr>
          <a:xfrm>
            <a:off x="2628900" y="2662238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06232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1979613" y="4292600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  <p:sp>
        <p:nvSpPr>
          <p:cNvPr id="68627" name="Line 19"/>
          <p:cNvSpPr/>
          <p:nvPr/>
        </p:nvSpPr>
        <p:spPr>
          <a:xfrm>
            <a:off x="2555875" y="3500438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47110" name="Oval 7"/>
          <p:cNvSpPr/>
          <p:nvPr/>
        </p:nvSpPr>
        <p:spPr>
          <a:xfrm>
            <a:off x="2628900" y="2662238"/>
            <a:ext cx="762000" cy="685800"/>
          </a:xfrm>
          <a:prstGeom prst="ellipse">
            <a:avLst/>
          </a:prstGeom>
          <a:solidFill>
            <a:srgbClr val="FF7C80"/>
          </a:solidFill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7111" name="Rectangle 22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2. 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有穷自动机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24</a:t>
            </a:fld>
            <a:endParaRPr lang="en-US" altLang="zh-CN" sz="1000" dirty="0"/>
          </a:p>
        </p:txBody>
      </p:sp>
      <p:sp>
        <p:nvSpPr>
          <p:cNvPr id="48130" name="AutoShape 4"/>
          <p:cNvSpPr/>
          <p:nvPr/>
        </p:nvSpPr>
        <p:spPr>
          <a:xfrm>
            <a:off x="1476375" y="29972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Oval 7"/>
          <p:cNvSpPr/>
          <p:nvPr/>
        </p:nvSpPr>
        <p:spPr>
          <a:xfrm>
            <a:off x="2628900" y="2735263"/>
            <a:ext cx="762000" cy="685800"/>
          </a:xfrm>
          <a:prstGeom prst="ellipse">
            <a:avLst/>
          </a:prstGeom>
          <a:solidFill>
            <a:srgbClr val="FF7C80"/>
          </a:solidFill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8132" name="Line 19"/>
          <p:cNvSpPr/>
          <p:nvPr/>
        </p:nvSpPr>
        <p:spPr>
          <a:xfrm>
            <a:off x="2555875" y="357346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48133" name="Rectangle 21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2. 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有穷自动机</a:t>
            </a:r>
          </a:p>
        </p:txBody>
      </p:sp>
      <p:sp>
        <p:nvSpPr>
          <p:cNvPr id="48134" name="Text Box 17"/>
          <p:cNvSpPr txBox="1"/>
          <p:nvPr/>
        </p:nvSpPr>
        <p:spPr>
          <a:xfrm>
            <a:off x="2628900" y="202406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48135" name="Freeform 14"/>
          <p:cNvSpPr/>
          <p:nvPr/>
        </p:nvSpPr>
        <p:spPr>
          <a:xfrm>
            <a:off x="2781300" y="2430463"/>
            <a:ext cx="457200" cy="406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1979613" y="4292600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25</a:t>
            </a:fld>
            <a:endParaRPr lang="en-US" altLang="zh-CN" sz="1000" dirty="0"/>
          </a:p>
        </p:txBody>
      </p:sp>
      <p:sp>
        <p:nvSpPr>
          <p:cNvPr id="49154" name="AutoShape 4"/>
          <p:cNvSpPr/>
          <p:nvPr/>
        </p:nvSpPr>
        <p:spPr>
          <a:xfrm>
            <a:off x="1476375" y="29972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2628900" y="273526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49156" name="Oval 8"/>
          <p:cNvSpPr/>
          <p:nvPr/>
        </p:nvSpPr>
        <p:spPr>
          <a:xfrm>
            <a:off x="3924300" y="2735263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9157" name="Line 11"/>
          <p:cNvSpPr/>
          <p:nvPr/>
        </p:nvSpPr>
        <p:spPr>
          <a:xfrm>
            <a:off x="3467100" y="3040063"/>
            <a:ext cx="457200" cy="0"/>
          </a:xfrm>
          <a:prstGeom prst="line">
            <a:avLst/>
          </a:prstGeom>
          <a:ln w="38100" cap="flat" cmpd="sng">
            <a:solidFill>
              <a:srgbClr val="FF7C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398" name="Freeform 14"/>
          <p:cNvSpPr/>
          <p:nvPr/>
        </p:nvSpPr>
        <p:spPr bwMode="auto">
          <a:xfrm>
            <a:off x="2781300" y="2430463"/>
            <a:ext cx="457200" cy="4064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9" name="Text Box 17"/>
          <p:cNvSpPr txBox="1"/>
          <p:nvPr/>
        </p:nvSpPr>
        <p:spPr>
          <a:xfrm>
            <a:off x="2628900" y="204946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49160" name="Text Box 18"/>
          <p:cNvSpPr txBox="1"/>
          <p:nvPr/>
        </p:nvSpPr>
        <p:spPr>
          <a:xfrm>
            <a:off x="3543300" y="260508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161" name="Line 19"/>
          <p:cNvSpPr/>
          <p:nvPr/>
        </p:nvSpPr>
        <p:spPr>
          <a:xfrm>
            <a:off x="3873500" y="357346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49162" name="Rectangle 20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2. 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有穷自动机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1979613" y="4292600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26</a:t>
            </a:fld>
            <a:endParaRPr lang="en-US" altLang="zh-CN" sz="1000" dirty="0"/>
          </a:p>
        </p:txBody>
      </p:sp>
      <p:sp>
        <p:nvSpPr>
          <p:cNvPr id="50178" name="AutoShape 4"/>
          <p:cNvSpPr/>
          <p:nvPr/>
        </p:nvSpPr>
        <p:spPr>
          <a:xfrm>
            <a:off x="1476375" y="29972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2628900" y="273526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946525" y="273526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0181" name="Oval 10"/>
          <p:cNvSpPr/>
          <p:nvPr/>
        </p:nvSpPr>
        <p:spPr>
          <a:xfrm>
            <a:off x="5241925" y="2781300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67100" y="304006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3" name="Line 12"/>
          <p:cNvSpPr/>
          <p:nvPr/>
        </p:nvSpPr>
        <p:spPr>
          <a:xfrm>
            <a:off x="4708525" y="3040063"/>
            <a:ext cx="457200" cy="0"/>
          </a:xfrm>
          <a:prstGeom prst="line">
            <a:avLst/>
          </a:prstGeom>
          <a:ln w="38100" cap="flat" cmpd="sng">
            <a:solidFill>
              <a:srgbClr val="FF7C8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398" name="Freeform 14"/>
          <p:cNvSpPr/>
          <p:nvPr/>
        </p:nvSpPr>
        <p:spPr bwMode="auto">
          <a:xfrm>
            <a:off x="2781300" y="2430463"/>
            <a:ext cx="457200" cy="4064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5" name="Text Box 17"/>
          <p:cNvSpPr txBox="1"/>
          <p:nvPr/>
        </p:nvSpPr>
        <p:spPr>
          <a:xfrm>
            <a:off x="2628900" y="204946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50186" name="Text Box 18"/>
          <p:cNvSpPr txBox="1"/>
          <p:nvPr/>
        </p:nvSpPr>
        <p:spPr>
          <a:xfrm>
            <a:off x="3543300" y="260508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187" name="Text Box 19"/>
          <p:cNvSpPr txBox="1"/>
          <p:nvPr/>
        </p:nvSpPr>
        <p:spPr>
          <a:xfrm>
            <a:off x="4784725" y="260508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rgbClr val="F1274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188" name="Line 19"/>
          <p:cNvSpPr/>
          <p:nvPr/>
        </p:nvSpPr>
        <p:spPr>
          <a:xfrm>
            <a:off x="5170488" y="3644900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50189" name="Rectangle 20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2. 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有穷自动机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1979613" y="4292600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27</a:t>
            </a:fld>
            <a:endParaRPr lang="en-US" altLang="zh-CN" sz="1000" dirty="0"/>
          </a:p>
        </p:txBody>
      </p:sp>
      <p:sp>
        <p:nvSpPr>
          <p:cNvPr id="51202" name="Freeform 23"/>
          <p:cNvSpPr/>
          <p:nvPr/>
        </p:nvSpPr>
        <p:spPr>
          <a:xfrm rot="1653528">
            <a:off x="5341938" y="2216150"/>
            <a:ext cx="576262" cy="71913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rgbClr val="FF7C8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3" name="AutoShape 4"/>
          <p:cNvSpPr/>
          <p:nvPr/>
        </p:nvSpPr>
        <p:spPr>
          <a:xfrm>
            <a:off x="1476375" y="29972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2628900" y="273526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924300" y="273526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206" name="Oval 10"/>
          <p:cNvSpPr/>
          <p:nvPr/>
        </p:nvSpPr>
        <p:spPr>
          <a:xfrm>
            <a:off x="5219700" y="2781300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67100" y="304006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686300" y="304006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8" name="Freeform 14"/>
          <p:cNvSpPr/>
          <p:nvPr/>
        </p:nvSpPr>
        <p:spPr bwMode="auto">
          <a:xfrm>
            <a:off x="2781300" y="2430463"/>
            <a:ext cx="457200" cy="4064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10" name="Text Box 17"/>
          <p:cNvSpPr txBox="1"/>
          <p:nvPr/>
        </p:nvSpPr>
        <p:spPr>
          <a:xfrm>
            <a:off x="2628900" y="204946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51211" name="Text Box 18"/>
          <p:cNvSpPr txBox="1"/>
          <p:nvPr/>
        </p:nvSpPr>
        <p:spPr>
          <a:xfrm>
            <a:off x="3543300" y="260508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1212" name="Text Box 19"/>
          <p:cNvSpPr txBox="1"/>
          <p:nvPr/>
        </p:nvSpPr>
        <p:spPr>
          <a:xfrm>
            <a:off x="4762500" y="260508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1213" name="Text Box 22"/>
          <p:cNvSpPr txBox="1"/>
          <p:nvPr/>
        </p:nvSpPr>
        <p:spPr>
          <a:xfrm>
            <a:off x="5940425" y="2133600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51214" name="Line 19"/>
          <p:cNvSpPr/>
          <p:nvPr/>
        </p:nvSpPr>
        <p:spPr>
          <a:xfrm>
            <a:off x="5170488" y="3644900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51215" name="Rectangle 20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2. 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有穷自动机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1979613" y="4292600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28</a:t>
            </a:fld>
            <a:endParaRPr lang="en-US" altLang="zh-CN" sz="1000" dirty="0"/>
          </a:p>
        </p:txBody>
      </p:sp>
      <p:sp>
        <p:nvSpPr>
          <p:cNvPr id="52226" name="Oval 21"/>
          <p:cNvSpPr/>
          <p:nvPr/>
        </p:nvSpPr>
        <p:spPr>
          <a:xfrm>
            <a:off x="5076825" y="2709863"/>
            <a:ext cx="990600" cy="8382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7" name="Freeform 23"/>
          <p:cNvSpPr/>
          <p:nvPr/>
        </p:nvSpPr>
        <p:spPr bwMode="auto">
          <a:xfrm rot="1653528">
            <a:off x="5341938" y="2216150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AutoShape 4"/>
          <p:cNvSpPr/>
          <p:nvPr/>
        </p:nvSpPr>
        <p:spPr>
          <a:xfrm>
            <a:off x="1476375" y="29972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2628900" y="273526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924300" y="273526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2231" name="Oval 10"/>
          <p:cNvSpPr/>
          <p:nvPr/>
        </p:nvSpPr>
        <p:spPr>
          <a:xfrm>
            <a:off x="5219700" y="2781300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67100" y="304006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686300" y="304006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8" name="Freeform 14"/>
          <p:cNvSpPr/>
          <p:nvPr/>
        </p:nvSpPr>
        <p:spPr bwMode="auto">
          <a:xfrm>
            <a:off x="2781300" y="2430463"/>
            <a:ext cx="457200" cy="4064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35" name="Text Box 17"/>
          <p:cNvSpPr txBox="1"/>
          <p:nvPr/>
        </p:nvSpPr>
        <p:spPr>
          <a:xfrm>
            <a:off x="2628900" y="204946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52236" name="Text Box 18"/>
          <p:cNvSpPr txBox="1"/>
          <p:nvPr/>
        </p:nvSpPr>
        <p:spPr>
          <a:xfrm>
            <a:off x="3543300" y="260508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2237" name="Text Box 19"/>
          <p:cNvSpPr txBox="1"/>
          <p:nvPr/>
        </p:nvSpPr>
        <p:spPr>
          <a:xfrm>
            <a:off x="4762500" y="260508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2238" name="Text Box 22"/>
          <p:cNvSpPr txBox="1"/>
          <p:nvPr/>
        </p:nvSpPr>
        <p:spPr>
          <a:xfrm>
            <a:off x="5940425" y="2133600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52239" name="Line 19"/>
          <p:cNvSpPr/>
          <p:nvPr/>
        </p:nvSpPr>
        <p:spPr>
          <a:xfrm>
            <a:off x="5076825" y="3644900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52240" name="Rectangle 20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2. 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有穷自动机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1979613" y="4292600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29</a:t>
            </a:fld>
            <a:endParaRPr lang="en-US" altLang="zh-CN" sz="1000" dirty="0"/>
          </a:p>
        </p:txBody>
      </p:sp>
      <p:sp>
        <p:nvSpPr>
          <p:cNvPr id="16407" name="Freeform 23"/>
          <p:cNvSpPr/>
          <p:nvPr/>
        </p:nvSpPr>
        <p:spPr bwMode="auto">
          <a:xfrm rot="1653528">
            <a:off x="5341938" y="2241550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1" name="AutoShape 4"/>
          <p:cNvSpPr/>
          <p:nvPr/>
        </p:nvSpPr>
        <p:spPr>
          <a:xfrm>
            <a:off x="1476375" y="30226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2628900" y="276066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924300" y="276066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219700" y="2806700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67100" y="306546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686300" y="306546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8" name="Freeform 14"/>
          <p:cNvSpPr/>
          <p:nvPr/>
        </p:nvSpPr>
        <p:spPr bwMode="auto">
          <a:xfrm>
            <a:off x="2781300" y="2455863"/>
            <a:ext cx="457200" cy="4064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8" name="Text Box 17"/>
          <p:cNvSpPr txBox="1"/>
          <p:nvPr/>
        </p:nvSpPr>
        <p:spPr>
          <a:xfrm>
            <a:off x="2628900" y="207486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53259" name="Text Box 18"/>
          <p:cNvSpPr txBox="1"/>
          <p:nvPr/>
        </p:nvSpPr>
        <p:spPr>
          <a:xfrm>
            <a:off x="3543300" y="263048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3260" name="Text Box 19"/>
          <p:cNvSpPr txBox="1"/>
          <p:nvPr/>
        </p:nvSpPr>
        <p:spPr>
          <a:xfrm>
            <a:off x="4762500" y="263048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5076825" y="2735263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62" name="Text Box 22"/>
          <p:cNvSpPr txBox="1"/>
          <p:nvPr/>
        </p:nvSpPr>
        <p:spPr>
          <a:xfrm>
            <a:off x="5940425" y="2159000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16411" name="Text Box 27"/>
          <p:cNvSpPr txBox="1"/>
          <p:nvPr/>
        </p:nvSpPr>
        <p:spPr>
          <a:xfrm>
            <a:off x="900113" y="4005263"/>
            <a:ext cx="8496300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SzTx/>
            </a:pPr>
            <a:r>
              <a:rPr lang="en-US" altLang="zh-CN" sz="3200" b="1" dirty="0">
                <a:solidFill>
                  <a:srgbClr val="1751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不确定的有穷自动机</a:t>
            </a:r>
          </a:p>
          <a:p>
            <a:pPr>
              <a:spcBef>
                <a:spcPct val="50000"/>
              </a:spcBef>
              <a:buSzTx/>
            </a:pP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nondeterministic finite automata  NFA</a:t>
            </a: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3264" name="Rectangle 22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2. 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有穷自动机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3</a:t>
            </a:fld>
            <a:endParaRPr lang="en-US" altLang="zh-CN" sz="1000" dirty="0"/>
          </a:p>
        </p:txBody>
      </p:sp>
      <p:sp>
        <p:nvSpPr>
          <p:cNvPr id="26626" name="Rectangle 4"/>
          <p:cNvSpPr/>
          <p:nvPr/>
        </p:nvSpPr>
        <p:spPr>
          <a:xfrm>
            <a:off x="152400" y="2500313"/>
            <a:ext cx="4419600" cy="2819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英文翻译过程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识出句子中的一个个单词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分析句子的语法结构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根据句子的含义初步翻译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对译文进行修饰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写出最后译文</a:t>
            </a:r>
          </a:p>
        </p:txBody>
      </p:sp>
      <p:sp>
        <p:nvSpPr>
          <p:cNvPr id="95237" name="Rectangle 5"/>
          <p:cNvSpPr/>
          <p:nvPr/>
        </p:nvSpPr>
        <p:spPr>
          <a:xfrm>
            <a:off x="5181600" y="2500313"/>
            <a:ext cx="3962400" cy="2819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编译过程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词法分析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语法分析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语义分析中间代码生成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目标代码生成</a:t>
            </a:r>
            <a:endParaRPr lang="zh-CN" altLang="en-US" sz="2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AutoShape 6"/>
          <p:cNvSpPr/>
          <p:nvPr/>
        </p:nvSpPr>
        <p:spPr>
          <a:xfrm>
            <a:off x="4622800" y="3494088"/>
            <a:ext cx="454025" cy="642937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tx1"/>
          </a:solidFill>
          <a:ln w="9525">
            <a:noFill/>
          </a:ln>
        </p:spPr>
        <p:txBody>
          <a:bodyPr lIns="92075" tIns="46038" rIns="92075" bIns="46038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Rectangle 10"/>
          <p:cNvSpPr/>
          <p:nvPr/>
        </p:nvSpPr>
        <p:spPr>
          <a:xfrm>
            <a:off x="395288" y="1412875"/>
            <a:ext cx="8229600" cy="779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/>
            <a:r>
              <a:rPr lang="en-US" altLang="zh-CN" sz="4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 =  f (x)</a:t>
            </a:r>
          </a:p>
        </p:txBody>
      </p:sp>
      <p:sp>
        <p:nvSpPr>
          <p:cNvPr id="26630" name="Rectangle 8"/>
          <p:cNvSpPr/>
          <p:nvPr/>
        </p:nvSpPr>
        <p:spPr>
          <a:xfrm>
            <a:off x="250825" y="1889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英文翻译过程与编译过程的类比</a:t>
            </a:r>
          </a:p>
        </p:txBody>
      </p:sp>
      <p:sp>
        <p:nvSpPr>
          <p:cNvPr id="11273" name="Text Box 9"/>
          <p:cNvSpPr txBox="1"/>
          <p:nvPr/>
        </p:nvSpPr>
        <p:spPr>
          <a:xfrm>
            <a:off x="5148263" y="2924175"/>
            <a:ext cx="23764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  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词法分析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build="allAtOnce"/>
      <p:bldP spid="95238" grpId="0" animBg="1"/>
      <p:bldP spid="112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30</a:t>
            </a:fld>
            <a:endParaRPr lang="en-US" altLang="zh-CN" sz="1000" dirty="0"/>
          </a:p>
        </p:txBody>
      </p:sp>
      <p:sp>
        <p:nvSpPr>
          <p:cNvPr id="16407" name="Freeform 23"/>
          <p:cNvSpPr/>
          <p:nvPr/>
        </p:nvSpPr>
        <p:spPr bwMode="auto">
          <a:xfrm rot="1653528">
            <a:off x="5341938" y="3533775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5" name="AutoShape 4"/>
          <p:cNvSpPr/>
          <p:nvPr/>
        </p:nvSpPr>
        <p:spPr>
          <a:xfrm>
            <a:off x="1476375" y="4314825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2628900" y="4052888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924300" y="4052888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219700" y="4098925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67100" y="4357688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686300" y="4357688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8" name="Freeform 14"/>
          <p:cNvSpPr/>
          <p:nvPr/>
        </p:nvSpPr>
        <p:spPr bwMode="auto">
          <a:xfrm>
            <a:off x="2781300" y="3748088"/>
            <a:ext cx="457200" cy="4064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82" name="Text Box 17"/>
          <p:cNvSpPr txBox="1"/>
          <p:nvPr/>
        </p:nvSpPr>
        <p:spPr>
          <a:xfrm>
            <a:off x="2628900" y="3367088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54283" name="Text Box 18"/>
          <p:cNvSpPr txBox="1"/>
          <p:nvPr/>
        </p:nvSpPr>
        <p:spPr>
          <a:xfrm>
            <a:off x="3543300" y="3922713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4284" name="Text Box 19"/>
          <p:cNvSpPr txBox="1"/>
          <p:nvPr/>
        </p:nvSpPr>
        <p:spPr>
          <a:xfrm>
            <a:off x="4762500" y="3922713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5076825" y="4027488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86" name="Text Box 22"/>
          <p:cNvSpPr txBox="1"/>
          <p:nvPr/>
        </p:nvSpPr>
        <p:spPr>
          <a:xfrm>
            <a:off x="5940425" y="3451225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16409" name="Rectangle 25"/>
          <p:cNvSpPr/>
          <p:nvPr/>
        </p:nvSpPr>
        <p:spPr>
          <a:xfrm>
            <a:off x="2051050" y="1341438"/>
            <a:ext cx="42640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en-US" altLang="zh-CN" sz="4000" b="1" dirty="0">
                <a:latin typeface="Arial" panose="020B0604020202020204" pitchFamily="34" charset="0"/>
                <a:ea typeface="宋体" panose="02010600030101010101" pitchFamily="2" charset="-122"/>
              </a:rPr>
              <a:t>M=(K,Σ, f, S, Z</a:t>
            </a:r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4288" name="Rectangle 17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(1) 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不确定的有穷自动机</a:t>
            </a:r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NFA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　</a:t>
            </a:r>
            <a:endParaRPr lang="zh-CN" altLang="en-US" sz="4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5491" name="Freeform 19"/>
          <p:cNvSpPr/>
          <p:nvPr/>
        </p:nvSpPr>
        <p:spPr bwMode="gray">
          <a:xfrm rot="14120979">
            <a:off x="2711450" y="4983163"/>
            <a:ext cx="1223963" cy="433388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92" name="Freeform 20"/>
          <p:cNvSpPr/>
          <p:nvPr/>
        </p:nvSpPr>
        <p:spPr bwMode="gray">
          <a:xfrm rot="-3937695">
            <a:off x="3707606" y="5153819"/>
            <a:ext cx="1008063" cy="2889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93" name="Freeform 21"/>
          <p:cNvSpPr/>
          <p:nvPr/>
        </p:nvSpPr>
        <p:spPr bwMode="gray">
          <a:xfrm rot="-2079021">
            <a:off x="4400550" y="5084763"/>
            <a:ext cx="1295400" cy="35877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94" name="Text Box 22"/>
          <p:cNvSpPr txBox="1"/>
          <p:nvPr/>
        </p:nvSpPr>
        <p:spPr>
          <a:xfrm>
            <a:off x="2916238" y="5873750"/>
            <a:ext cx="2376487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状态集　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2" name="Text Box 22"/>
          <p:cNvSpPr txBox="1"/>
          <p:nvPr/>
        </p:nvSpPr>
        <p:spPr>
          <a:xfrm>
            <a:off x="5940425" y="3463925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5496" name="Freeform 24"/>
          <p:cNvSpPr/>
          <p:nvPr/>
        </p:nvSpPr>
        <p:spPr bwMode="gray">
          <a:xfrm rot="13021717">
            <a:off x="6372225" y="3424238"/>
            <a:ext cx="1079500" cy="5048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97" name="Text Box 25"/>
          <p:cNvSpPr txBox="1"/>
          <p:nvPr/>
        </p:nvSpPr>
        <p:spPr>
          <a:xfrm>
            <a:off x="6805613" y="4076700"/>
            <a:ext cx="1727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输入符号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Σ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98" name="Freeform 26"/>
          <p:cNvSpPr/>
          <p:nvPr/>
        </p:nvSpPr>
        <p:spPr bwMode="gray">
          <a:xfrm flipH="1">
            <a:off x="6156325" y="3786188"/>
            <a:ext cx="503238" cy="7366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99" name="Freeform 27"/>
          <p:cNvSpPr/>
          <p:nvPr/>
        </p:nvSpPr>
        <p:spPr bwMode="gray">
          <a:xfrm rot="-40829238">
            <a:off x="1692275" y="3786188"/>
            <a:ext cx="862013" cy="4318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500" name="Text Box 28"/>
          <p:cNvSpPr txBox="1"/>
          <p:nvPr/>
        </p:nvSpPr>
        <p:spPr>
          <a:xfrm>
            <a:off x="684213" y="3357563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初态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502" name="Text Box 30"/>
          <p:cNvSpPr txBox="1"/>
          <p:nvPr/>
        </p:nvSpPr>
        <p:spPr>
          <a:xfrm>
            <a:off x="6119813" y="5373688"/>
            <a:ext cx="3024187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终态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503" name="Freeform 31"/>
          <p:cNvSpPr/>
          <p:nvPr/>
        </p:nvSpPr>
        <p:spPr bwMode="gray">
          <a:xfrm rot="1835598" flipH="1">
            <a:off x="5724525" y="4794250"/>
            <a:ext cx="647700" cy="503238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506" name="Freeform 34"/>
          <p:cNvSpPr/>
          <p:nvPr/>
        </p:nvSpPr>
        <p:spPr bwMode="gray">
          <a:xfrm rot="-35111726">
            <a:off x="3149600" y="3367088"/>
            <a:ext cx="1511300" cy="43815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507" name="Text Box 35"/>
          <p:cNvSpPr txBox="1"/>
          <p:nvPr/>
        </p:nvSpPr>
        <p:spPr>
          <a:xfrm>
            <a:off x="2484438" y="2349500"/>
            <a:ext cx="374332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转换函数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f(A,0)={A,B}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0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0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5497" grpId="0"/>
      <p:bldP spid="105500" grpId="0"/>
      <p:bldP spid="105502" grpId="0"/>
      <p:bldP spid="10550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31</a:t>
            </a:fld>
            <a:endParaRPr lang="en-US" altLang="zh-CN" sz="1000" dirty="0"/>
          </a:p>
        </p:txBody>
      </p:sp>
      <p:sp>
        <p:nvSpPr>
          <p:cNvPr id="16407" name="Freeform 23"/>
          <p:cNvSpPr/>
          <p:nvPr/>
        </p:nvSpPr>
        <p:spPr bwMode="auto">
          <a:xfrm rot="1653528">
            <a:off x="5341938" y="2667000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299" name="AutoShape 4"/>
          <p:cNvSpPr/>
          <p:nvPr/>
        </p:nvSpPr>
        <p:spPr>
          <a:xfrm>
            <a:off x="1476375" y="344805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7C80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Oval 7"/>
          <p:cNvSpPr/>
          <p:nvPr/>
        </p:nvSpPr>
        <p:spPr>
          <a:xfrm>
            <a:off x="2628900" y="3186113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924300" y="318611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219700" y="3232150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671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6863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8" name="Freeform 14"/>
          <p:cNvSpPr/>
          <p:nvPr/>
        </p:nvSpPr>
        <p:spPr bwMode="auto">
          <a:xfrm>
            <a:off x="2781300" y="2881313"/>
            <a:ext cx="457200" cy="4064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6" name="Text Box 17"/>
          <p:cNvSpPr txBox="1"/>
          <p:nvPr/>
        </p:nvSpPr>
        <p:spPr>
          <a:xfrm>
            <a:off x="2628900" y="250031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55307" name="Text Box 18"/>
          <p:cNvSpPr txBox="1"/>
          <p:nvPr/>
        </p:nvSpPr>
        <p:spPr>
          <a:xfrm>
            <a:off x="3543300" y="305593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5308" name="Text Box 19"/>
          <p:cNvSpPr txBox="1"/>
          <p:nvPr/>
        </p:nvSpPr>
        <p:spPr>
          <a:xfrm>
            <a:off x="4762500" y="30559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5309" name="Text Box 22"/>
          <p:cNvSpPr txBox="1"/>
          <p:nvPr/>
        </p:nvSpPr>
        <p:spPr>
          <a:xfrm>
            <a:off x="5940425" y="2584450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143125" y="4167188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  <p:sp>
        <p:nvSpPr>
          <p:cNvPr id="55311" name="Line 19"/>
          <p:cNvSpPr/>
          <p:nvPr/>
        </p:nvSpPr>
        <p:spPr>
          <a:xfrm>
            <a:off x="2555875" y="402431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55312" name="Rectangle 22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13" name="Line 23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14" name="Line 24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15" name="Line 26"/>
          <p:cNvSpPr/>
          <p:nvPr/>
        </p:nvSpPr>
        <p:spPr>
          <a:xfrm>
            <a:off x="539750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55316" name="Text Box 29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5317" name="Text Box 30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5318" name="Line 31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19" name="Text Box 32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5320" name="Line 33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21" name="Text Box 34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5322" name="Line 35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23" name="Text Box 36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5076825" y="3141663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90" name="Rectangle 38"/>
          <p:cNvSpPr>
            <a:spLocks noGrp="1"/>
          </p:cNvSpPr>
          <p:nvPr>
            <p:ph type="title"/>
          </p:nvPr>
        </p:nvSpPr>
        <p:spPr bwMode="auto">
          <a:xfrm>
            <a:off x="468310" y="0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NFA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识别－－第一种选择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32</a:t>
            </a:fld>
            <a:endParaRPr lang="en-US" altLang="zh-CN" sz="1000" dirty="0"/>
          </a:p>
        </p:txBody>
      </p:sp>
      <p:sp>
        <p:nvSpPr>
          <p:cNvPr id="16407" name="Freeform 23"/>
          <p:cNvSpPr/>
          <p:nvPr/>
        </p:nvSpPr>
        <p:spPr bwMode="auto">
          <a:xfrm rot="1653528">
            <a:off x="5341938" y="2667000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AutoShape 4"/>
          <p:cNvSpPr/>
          <p:nvPr/>
        </p:nvSpPr>
        <p:spPr>
          <a:xfrm>
            <a:off x="1476375" y="344805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7C80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4" name="Oval 7"/>
          <p:cNvSpPr/>
          <p:nvPr/>
        </p:nvSpPr>
        <p:spPr>
          <a:xfrm>
            <a:off x="2628900" y="3186113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924300" y="318611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219700" y="3232150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671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6863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9" name="Freeform 14"/>
          <p:cNvSpPr/>
          <p:nvPr/>
        </p:nvSpPr>
        <p:spPr>
          <a:xfrm>
            <a:off x="2781300" y="2881313"/>
            <a:ext cx="457200" cy="406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0" name="Text Box 17"/>
          <p:cNvSpPr txBox="1"/>
          <p:nvPr/>
        </p:nvSpPr>
        <p:spPr>
          <a:xfrm>
            <a:off x="2628900" y="250031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,1</a:t>
            </a:r>
          </a:p>
        </p:txBody>
      </p:sp>
      <p:sp>
        <p:nvSpPr>
          <p:cNvPr id="56331" name="Text Box 18"/>
          <p:cNvSpPr txBox="1"/>
          <p:nvPr/>
        </p:nvSpPr>
        <p:spPr>
          <a:xfrm>
            <a:off x="3543300" y="305593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6332" name="Text Box 19"/>
          <p:cNvSpPr txBox="1"/>
          <p:nvPr/>
        </p:nvSpPr>
        <p:spPr>
          <a:xfrm>
            <a:off x="4762500" y="30559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6333" name="Text Box 22"/>
          <p:cNvSpPr txBox="1"/>
          <p:nvPr/>
        </p:nvSpPr>
        <p:spPr>
          <a:xfrm>
            <a:off x="5940425" y="2584450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143125" y="4167188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  <p:sp>
        <p:nvSpPr>
          <p:cNvPr id="56335" name="Line 15"/>
          <p:cNvSpPr/>
          <p:nvPr/>
        </p:nvSpPr>
        <p:spPr>
          <a:xfrm>
            <a:off x="2555875" y="402431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56336" name="Rectangle 16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37" name="Line 17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8" name="Line 18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9" name="Line 19"/>
          <p:cNvSpPr/>
          <p:nvPr/>
        </p:nvSpPr>
        <p:spPr>
          <a:xfrm>
            <a:off x="971550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56340" name="Text Box 20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6341" name="Text Box 21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6342" name="Line 22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3" name="Text Box 23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6344" name="Line 24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5" name="Text Box 25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6346" name="Line 26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7" name="Text Box 27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6348" name="Rectangle 28"/>
          <p:cNvSpPr/>
          <p:nvPr/>
        </p:nvSpPr>
        <p:spPr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NFA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识别－－第一种选择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5076825" y="3167063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33</a:t>
            </a:fld>
            <a:endParaRPr lang="en-US" altLang="zh-CN" sz="1000" dirty="0"/>
          </a:p>
        </p:txBody>
      </p:sp>
      <p:sp>
        <p:nvSpPr>
          <p:cNvPr id="16407" name="Freeform 23"/>
          <p:cNvSpPr/>
          <p:nvPr/>
        </p:nvSpPr>
        <p:spPr bwMode="auto">
          <a:xfrm rot="1653528">
            <a:off x="5341938" y="2667000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7" name="AutoShape 4"/>
          <p:cNvSpPr/>
          <p:nvPr/>
        </p:nvSpPr>
        <p:spPr>
          <a:xfrm>
            <a:off x="1476375" y="344805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7C80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Oval 7"/>
          <p:cNvSpPr/>
          <p:nvPr/>
        </p:nvSpPr>
        <p:spPr>
          <a:xfrm>
            <a:off x="2628900" y="3186113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924300" y="318611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219700" y="3232150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671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6863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53" name="Freeform 14"/>
          <p:cNvSpPr/>
          <p:nvPr/>
        </p:nvSpPr>
        <p:spPr>
          <a:xfrm>
            <a:off x="2781300" y="2881313"/>
            <a:ext cx="457200" cy="406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4" name="Text Box 17"/>
          <p:cNvSpPr txBox="1"/>
          <p:nvPr/>
        </p:nvSpPr>
        <p:spPr>
          <a:xfrm>
            <a:off x="2628900" y="250031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7355" name="Text Box 18"/>
          <p:cNvSpPr txBox="1"/>
          <p:nvPr/>
        </p:nvSpPr>
        <p:spPr>
          <a:xfrm>
            <a:off x="3543300" y="305593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7356" name="Text Box 19"/>
          <p:cNvSpPr txBox="1"/>
          <p:nvPr/>
        </p:nvSpPr>
        <p:spPr>
          <a:xfrm>
            <a:off x="4762500" y="30559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7357" name="Text Box 22"/>
          <p:cNvSpPr txBox="1"/>
          <p:nvPr/>
        </p:nvSpPr>
        <p:spPr>
          <a:xfrm>
            <a:off x="5940425" y="2584450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143125" y="4167188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  <p:sp>
        <p:nvSpPr>
          <p:cNvPr id="57359" name="Line 15"/>
          <p:cNvSpPr/>
          <p:nvPr/>
        </p:nvSpPr>
        <p:spPr>
          <a:xfrm>
            <a:off x="2555875" y="402431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57360" name="Rectangle 16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61" name="Line 17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62" name="Line 18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63" name="Line 19"/>
          <p:cNvSpPr/>
          <p:nvPr/>
        </p:nvSpPr>
        <p:spPr>
          <a:xfrm>
            <a:off x="1476375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57364" name="Text Box 20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7365" name="Text Box 21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7366" name="Line 22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67" name="Text Box 23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7368" name="Line 24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69" name="Text Box 25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7370" name="Line 26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71" name="Text Box 27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7372" name="Rectangle 28"/>
          <p:cNvSpPr/>
          <p:nvPr/>
        </p:nvSpPr>
        <p:spPr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NFA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识别－－第一种选择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5076825" y="3167063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34</a:t>
            </a:fld>
            <a:endParaRPr lang="en-US" altLang="zh-CN" sz="1000" dirty="0"/>
          </a:p>
        </p:txBody>
      </p:sp>
      <p:sp>
        <p:nvSpPr>
          <p:cNvPr id="16407" name="Freeform 23"/>
          <p:cNvSpPr/>
          <p:nvPr/>
        </p:nvSpPr>
        <p:spPr bwMode="auto">
          <a:xfrm rot="1653528">
            <a:off x="5341938" y="2667000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1" name="AutoShape 4"/>
          <p:cNvSpPr/>
          <p:nvPr/>
        </p:nvSpPr>
        <p:spPr>
          <a:xfrm>
            <a:off x="1476375" y="344805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7C80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Oval 7"/>
          <p:cNvSpPr/>
          <p:nvPr/>
        </p:nvSpPr>
        <p:spPr>
          <a:xfrm>
            <a:off x="2628900" y="3186113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924300" y="318611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219700" y="3232150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671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6863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7" name="Freeform 14"/>
          <p:cNvSpPr/>
          <p:nvPr/>
        </p:nvSpPr>
        <p:spPr>
          <a:xfrm>
            <a:off x="2781300" y="2881313"/>
            <a:ext cx="457200" cy="406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8" name="Text Box 17"/>
          <p:cNvSpPr txBox="1"/>
          <p:nvPr/>
        </p:nvSpPr>
        <p:spPr>
          <a:xfrm>
            <a:off x="2628900" y="250031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,1</a:t>
            </a:r>
          </a:p>
        </p:txBody>
      </p:sp>
      <p:sp>
        <p:nvSpPr>
          <p:cNvPr id="58379" name="Text Box 18"/>
          <p:cNvSpPr txBox="1"/>
          <p:nvPr/>
        </p:nvSpPr>
        <p:spPr>
          <a:xfrm>
            <a:off x="3543300" y="305593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8380" name="Text Box 19"/>
          <p:cNvSpPr txBox="1"/>
          <p:nvPr/>
        </p:nvSpPr>
        <p:spPr>
          <a:xfrm>
            <a:off x="4762500" y="30559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8381" name="Text Box 22"/>
          <p:cNvSpPr txBox="1"/>
          <p:nvPr/>
        </p:nvSpPr>
        <p:spPr>
          <a:xfrm>
            <a:off x="5940425" y="2584450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143125" y="4167188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  <p:sp>
        <p:nvSpPr>
          <p:cNvPr id="58383" name="Line 15"/>
          <p:cNvSpPr/>
          <p:nvPr/>
        </p:nvSpPr>
        <p:spPr>
          <a:xfrm>
            <a:off x="2555875" y="402431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58384" name="Rectangle 16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85" name="Line 17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86" name="Line 18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87" name="Line 19"/>
          <p:cNvSpPr/>
          <p:nvPr/>
        </p:nvSpPr>
        <p:spPr>
          <a:xfrm>
            <a:off x="1979613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58388" name="Text Box 20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8389" name="Text Box 21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390" name="Line 22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91" name="Text Box 23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8392" name="Line 24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93" name="Text Box 25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8394" name="Line 26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95" name="Text Box 27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396" name="Rectangle 28"/>
          <p:cNvSpPr/>
          <p:nvPr/>
        </p:nvSpPr>
        <p:spPr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NFA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识别－－第一种选择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5076825" y="3167063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35</a:t>
            </a:fld>
            <a:endParaRPr lang="en-US" altLang="zh-CN" sz="1000" dirty="0"/>
          </a:p>
        </p:txBody>
      </p:sp>
      <p:sp>
        <p:nvSpPr>
          <p:cNvPr id="16407" name="Freeform 23"/>
          <p:cNvSpPr/>
          <p:nvPr/>
        </p:nvSpPr>
        <p:spPr bwMode="auto">
          <a:xfrm rot="1653528">
            <a:off x="5341938" y="2667000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5" name="AutoShape 4"/>
          <p:cNvSpPr/>
          <p:nvPr/>
        </p:nvSpPr>
        <p:spPr>
          <a:xfrm>
            <a:off x="1476375" y="344805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7C80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Oval 7"/>
          <p:cNvSpPr/>
          <p:nvPr/>
        </p:nvSpPr>
        <p:spPr>
          <a:xfrm>
            <a:off x="2628900" y="3186113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924300" y="318611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219700" y="3232150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671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6863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1" name="Freeform 14"/>
          <p:cNvSpPr/>
          <p:nvPr/>
        </p:nvSpPr>
        <p:spPr>
          <a:xfrm>
            <a:off x="2781300" y="2881313"/>
            <a:ext cx="457200" cy="406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2" name="Text Box 17"/>
          <p:cNvSpPr txBox="1"/>
          <p:nvPr/>
        </p:nvSpPr>
        <p:spPr>
          <a:xfrm>
            <a:off x="2628900" y="250031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,1</a:t>
            </a:r>
          </a:p>
        </p:txBody>
      </p:sp>
      <p:sp>
        <p:nvSpPr>
          <p:cNvPr id="59403" name="Text Box 18"/>
          <p:cNvSpPr txBox="1"/>
          <p:nvPr/>
        </p:nvSpPr>
        <p:spPr>
          <a:xfrm>
            <a:off x="3543300" y="305593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9404" name="Text Box 19"/>
          <p:cNvSpPr txBox="1"/>
          <p:nvPr/>
        </p:nvSpPr>
        <p:spPr>
          <a:xfrm>
            <a:off x="4762500" y="30559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9405" name="Text Box 22"/>
          <p:cNvSpPr txBox="1"/>
          <p:nvPr/>
        </p:nvSpPr>
        <p:spPr>
          <a:xfrm>
            <a:off x="5940425" y="2584450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143125" y="4167188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  <p:sp>
        <p:nvSpPr>
          <p:cNvPr id="59407" name="Line 15"/>
          <p:cNvSpPr/>
          <p:nvPr/>
        </p:nvSpPr>
        <p:spPr>
          <a:xfrm>
            <a:off x="2555875" y="402431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59408" name="Rectangle 16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9" name="Line 17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10" name="Line 18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11" name="Line 19"/>
          <p:cNvSpPr/>
          <p:nvPr/>
        </p:nvSpPr>
        <p:spPr>
          <a:xfrm>
            <a:off x="2555875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59412" name="Text Box 20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9413" name="Text Box 21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9414" name="Line 22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15" name="Text Box 23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9416" name="Line 24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17" name="Text Box 25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9418" name="Line 26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19" name="Text Box 27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9420" name="Rectangle 28"/>
          <p:cNvSpPr/>
          <p:nvPr/>
        </p:nvSpPr>
        <p:spPr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NFA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识别－－第一种选择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5076825" y="3167063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36</a:t>
            </a:fld>
            <a:endParaRPr lang="en-US" altLang="zh-CN" sz="1000" dirty="0"/>
          </a:p>
        </p:txBody>
      </p:sp>
      <p:sp>
        <p:nvSpPr>
          <p:cNvPr id="16407" name="Freeform 23"/>
          <p:cNvSpPr/>
          <p:nvPr/>
        </p:nvSpPr>
        <p:spPr bwMode="auto">
          <a:xfrm rot="1653528">
            <a:off x="5341938" y="2667000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AutoShape 4"/>
          <p:cNvSpPr/>
          <p:nvPr/>
        </p:nvSpPr>
        <p:spPr>
          <a:xfrm>
            <a:off x="1476375" y="344805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7C80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0" name="Oval 7"/>
          <p:cNvSpPr/>
          <p:nvPr/>
        </p:nvSpPr>
        <p:spPr>
          <a:xfrm>
            <a:off x="2628900" y="3186113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924300" y="318611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219700" y="3232150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671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6863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5" name="Freeform 14"/>
          <p:cNvSpPr/>
          <p:nvPr/>
        </p:nvSpPr>
        <p:spPr>
          <a:xfrm>
            <a:off x="2781300" y="2881313"/>
            <a:ext cx="457200" cy="406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6" name="Text Box 17"/>
          <p:cNvSpPr txBox="1"/>
          <p:nvPr/>
        </p:nvSpPr>
        <p:spPr>
          <a:xfrm>
            <a:off x="2628900" y="250031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0427" name="Text Box 18"/>
          <p:cNvSpPr txBox="1"/>
          <p:nvPr/>
        </p:nvSpPr>
        <p:spPr>
          <a:xfrm>
            <a:off x="3543300" y="305593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0428" name="Text Box 19"/>
          <p:cNvSpPr txBox="1"/>
          <p:nvPr/>
        </p:nvSpPr>
        <p:spPr>
          <a:xfrm>
            <a:off x="4762500" y="30559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0429" name="Text Box 22"/>
          <p:cNvSpPr txBox="1"/>
          <p:nvPr/>
        </p:nvSpPr>
        <p:spPr>
          <a:xfrm>
            <a:off x="5940425" y="2584450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143125" y="4311650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  <p:sp>
        <p:nvSpPr>
          <p:cNvPr id="60431" name="Line 15"/>
          <p:cNvSpPr/>
          <p:nvPr/>
        </p:nvSpPr>
        <p:spPr>
          <a:xfrm>
            <a:off x="2555875" y="402431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60432" name="Rectangle 16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33" name="Line 17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34" name="Line 18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35" name="Line 19"/>
          <p:cNvSpPr/>
          <p:nvPr/>
        </p:nvSpPr>
        <p:spPr>
          <a:xfrm>
            <a:off x="2987675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60436" name="Text Box 20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0437" name="Text Box 21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0438" name="Line 22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39" name="Text Box 23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0440" name="Line 24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1" name="Text Box 25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0442" name="Line 26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3" name="Text Box 27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0444" name="Text Box 28"/>
          <p:cNvSpPr txBox="1"/>
          <p:nvPr/>
        </p:nvSpPr>
        <p:spPr>
          <a:xfrm>
            <a:off x="755650" y="4437063"/>
            <a:ext cx="13176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“拒绝</a:t>
            </a:r>
            <a:r>
              <a:rPr lang="en-US" altLang="zh-CN" sz="32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60445" name="Rectangle 29"/>
          <p:cNvSpPr/>
          <p:nvPr/>
        </p:nvSpPr>
        <p:spPr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NFA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识别－－第一种选择</a:t>
            </a:r>
            <a:endParaRPr lang="en-US" altLang="zh-CN" sz="4100" b="1" dirty="0">
              <a:solidFill>
                <a:schemeClr val="tx2"/>
              </a:solidFill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5076825" y="3167063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37</a:t>
            </a:fld>
            <a:endParaRPr lang="en-US" altLang="zh-CN" sz="1000" dirty="0"/>
          </a:p>
        </p:txBody>
      </p:sp>
      <p:sp>
        <p:nvSpPr>
          <p:cNvPr id="16407" name="Freeform 23"/>
          <p:cNvSpPr/>
          <p:nvPr/>
        </p:nvSpPr>
        <p:spPr bwMode="auto">
          <a:xfrm rot="1653528">
            <a:off x="5341938" y="2667000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3" name="AutoShape 4"/>
          <p:cNvSpPr/>
          <p:nvPr/>
        </p:nvSpPr>
        <p:spPr>
          <a:xfrm>
            <a:off x="1476375" y="344805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7C80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Oval 7"/>
          <p:cNvSpPr/>
          <p:nvPr/>
        </p:nvSpPr>
        <p:spPr>
          <a:xfrm>
            <a:off x="2628900" y="3186113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924300" y="318611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219700" y="3232150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671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6863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8" name="Freeform 14"/>
          <p:cNvSpPr/>
          <p:nvPr/>
        </p:nvSpPr>
        <p:spPr bwMode="auto">
          <a:xfrm>
            <a:off x="2781300" y="2881313"/>
            <a:ext cx="457200" cy="4064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0" name="Text Box 17"/>
          <p:cNvSpPr txBox="1"/>
          <p:nvPr/>
        </p:nvSpPr>
        <p:spPr>
          <a:xfrm>
            <a:off x="2628900" y="250031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61451" name="Text Box 18"/>
          <p:cNvSpPr txBox="1"/>
          <p:nvPr/>
        </p:nvSpPr>
        <p:spPr>
          <a:xfrm>
            <a:off x="3543300" y="305593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452" name="Text Box 19"/>
          <p:cNvSpPr txBox="1"/>
          <p:nvPr/>
        </p:nvSpPr>
        <p:spPr>
          <a:xfrm>
            <a:off x="4762500" y="30559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453" name="Text Box 22"/>
          <p:cNvSpPr txBox="1"/>
          <p:nvPr/>
        </p:nvSpPr>
        <p:spPr>
          <a:xfrm>
            <a:off x="5940425" y="2584450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143125" y="4311650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  <p:sp>
        <p:nvSpPr>
          <p:cNvPr id="61455" name="Line 15"/>
          <p:cNvSpPr/>
          <p:nvPr/>
        </p:nvSpPr>
        <p:spPr>
          <a:xfrm>
            <a:off x="2555875" y="402431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61456" name="Rectangle 16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7" name="Line 17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58" name="Line 18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59" name="Line 19"/>
          <p:cNvSpPr/>
          <p:nvPr/>
        </p:nvSpPr>
        <p:spPr>
          <a:xfrm>
            <a:off x="539750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61460" name="Text Box 20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461" name="Text Box 21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62" name="Line 22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63" name="Text Box 23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464" name="Line 24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65" name="Text Box 25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466" name="Line 26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67" name="Text Box 27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5076825" y="3141663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9" name="Rectangle 29"/>
          <p:cNvSpPr/>
          <p:nvPr/>
        </p:nvSpPr>
        <p:spPr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NFA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识别－－第二种选择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38</a:t>
            </a:fld>
            <a:endParaRPr lang="en-US" altLang="zh-CN" sz="1000" dirty="0"/>
          </a:p>
        </p:txBody>
      </p:sp>
      <p:sp>
        <p:nvSpPr>
          <p:cNvPr id="16407" name="Freeform 23"/>
          <p:cNvSpPr/>
          <p:nvPr/>
        </p:nvSpPr>
        <p:spPr bwMode="auto">
          <a:xfrm rot="1653528">
            <a:off x="5341938" y="2667000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AutoShape 4"/>
          <p:cNvSpPr/>
          <p:nvPr/>
        </p:nvSpPr>
        <p:spPr>
          <a:xfrm>
            <a:off x="1476375" y="344805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7C80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8" name="Oval 7"/>
          <p:cNvSpPr/>
          <p:nvPr/>
        </p:nvSpPr>
        <p:spPr>
          <a:xfrm>
            <a:off x="2628900" y="3186113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924300" y="318611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219700" y="3232150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671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6863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3" name="Freeform 14"/>
          <p:cNvSpPr/>
          <p:nvPr/>
        </p:nvSpPr>
        <p:spPr>
          <a:xfrm>
            <a:off x="2781300" y="2881313"/>
            <a:ext cx="457200" cy="406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4" name="Text Box 17"/>
          <p:cNvSpPr txBox="1"/>
          <p:nvPr/>
        </p:nvSpPr>
        <p:spPr>
          <a:xfrm>
            <a:off x="2628900" y="250031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,1</a:t>
            </a:r>
          </a:p>
        </p:txBody>
      </p:sp>
      <p:sp>
        <p:nvSpPr>
          <p:cNvPr id="62475" name="Text Box 18"/>
          <p:cNvSpPr txBox="1"/>
          <p:nvPr/>
        </p:nvSpPr>
        <p:spPr>
          <a:xfrm>
            <a:off x="3543300" y="305593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2476" name="Text Box 19"/>
          <p:cNvSpPr txBox="1"/>
          <p:nvPr/>
        </p:nvSpPr>
        <p:spPr>
          <a:xfrm>
            <a:off x="4762500" y="30559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2477" name="Text Box 22"/>
          <p:cNvSpPr txBox="1"/>
          <p:nvPr/>
        </p:nvSpPr>
        <p:spPr>
          <a:xfrm>
            <a:off x="5940425" y="2584450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143125" y="4311650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  <p:sp>
        <p:nvSpPr>
          <p:cNvPr id="62479" name="Line 15"/>
          <p:cNvSpPr/>
          <p:nvPr/>
        </p:nvSpPr>
        <p:spPr>
          <a:xfrm>
            <a:off x="2555875" y="402431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62480" name="Rectangle 16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81" name="Line 17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482" name="Line 18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483" name="Line 19"/>
          <p:cNvSpPr/>
          <p:nvPr/>
        </p:nvSpPr>
        <p:spPr>
          <a:xfrm>
            <a:off x="971550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62484" name="Text Box 20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2485" name="Text Box 21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486" name="Line 22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487" name="Text Box 23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2488" name="Line 24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489" name="Text Box 25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2490" name="Line 26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491" name="Text Box 27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492" name="Rectangle 28"/>
          <p:cNvSpPr/>
          <p:nvPr/>
        </p:nvSpPr>
        <p:spPr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NFA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识别－－第二种选择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5076825" y="3167063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39</a:t>
            </a:fld>
            <a:endParaRPr lang="en-US" altLang="zh-CN" sz="1000" dirty="0"/>
          </a:p>
        </p:txBody>
      </p:sp>
      <p:sp>
        <p:nvSpPr>
          <p:cNvPr id="16407" name="Freeform 23"/>
          <p:cNvSpPr/>
          <p:nvPr/>
        </p:nvSpPr>
        <p:spPr bwMode="auto">
          <a:xfrm rot="1653528">
            <a:off x="5341938" y="2667000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AutoShape 4"/>
          <p:cNvSpPr/>
          <p:nvPr/>
        </p:nvSpPr>
        <p:spPr>
          <a:xfrm>
            <a:off x="1476375" y="344805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7C80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Oval 7"/>
          <p:cNvSpPr/>
          <p:nvPr/>
        </p:nvSpPr>
        <p:spPr>
          <a:xfrm>
            <a:off x="2628900" y="3186113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924300" y="3186113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219700" y="3232150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671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6863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7" name="Freeform 14"/>
          <p:cNvSpPr/>
          <p:nvPr/>
        </p:nvSpPr>
        <p:spPr>
          <a:xfrm>
            <a:off x="2781300" y="2881313"/>
            <a:ext cx="457200" cy="406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8" name="Text Box 17"/>
          <p:cNvSpPr txBox="1"/>
          <p:nvPr/>
        </p:nvSpPr>
        <p:spPr>
          <a:xfrm>
            <a:off x="2628900" y="250031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3499" name="Text Box 18"/>
          <p:cNvSpPr txBox="1"/>
          <p:nvPr/>
        </p:nvSpPr>
        <p:spPr>
          <a:xfrm>
            <a:off x="3543300" y="305593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3500" name="Text Box 19"/>
          <p:cNvSpPr txBox="1"/>
          <p:nvPr/>
        </p:nvSpPr>
        <p:spPr>
          <a:xfrm>
            <a:off x="4762500" y="30559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3501" name="Text Box 22"/>
          <p:cNvSpPr txBox="1"/>
          <p:nvPr/>
        </p:nvSpPr>
        <p:spPr>
          <a:xfrm>
            <a:off x="5940425" y="2584450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143125" y="4311650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  <p:sp>
        <p:nvSpPr>
          <p:cNvPr id="63503" name="Line 15"/>
          <p:cNvSpPr/>
          <p:nvPr/>
        </p:nvSpPr>
        <p:spPr>
          <a:xfrm>
            <a:off x="2555875" y="402431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63504" name="Rectangle 16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505" name="Line 17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06" name="Line 18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07" name="Line 19"/>
          <p:cNvSpPr/>
          <p:nvPr/>
        </p:nvSpPr>
        <p:spPr>
          <a:xfrm>
            <a:off x="1476375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63508" name="Text Box 20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3509" name="Text Box 21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3510" name="Line 22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1" name="Text Box 23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3512" name="Line 24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3" name="Text Box 25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3514" name="Line 26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5" name="Text Box 27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3516" name="Rectangle 28"/>
          <p:cNvSpPr/>
          <p:nvPr/>
        </p:nvSpPr>
        <p:spPr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NFA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识别－－第二种选择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5076825" y="3167063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4</a:t>
            </a:fld>
            <a:endParaRPr lang="en-US" altLang="zh-CN" sz="1000" dirty="0"/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395288" y="1628775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pPr marL="109855" indent="0" eaLnBrk="1" hangingPunct="1">
              <a:lnSpc>
                <a:spcPct val="90000"/>
              </a:lnSpc>
              <a:buNone/>
            </a:pPr>
            <a:r>
              <a:rPr lang="zh-CN" altLang="en-US" dirty="0"/>
              <a:t>逐个读入源程序字符并按照</a:t>
            </a:r>
            <a:r>
              <a:rPr lang="zh-CN" altLang="en-US" dirty="0">
                <a:solidFill>
                  <a:srgbClr val="FF3300"/>
                </a:solidFill>
              </a:rPr>
              <a:t>构词规则</a:t>
            </a:r>
            <a:r>
              <a:rPr lang="zh-CN" altLang="en-US" dirty="0"/>
              <a:t>切分成一系列单词。</a:t>
            </a:r>
          </a:p>
          <a:p>
            <a:pPr marL="109855" indent="0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FF3300"/>
                </a:solidFill>
              </a:rPr>
              <a:t>单词</a:t>
            </a:r>
            <a:r>
              <a:rPr lang="zh-CN" altLang="en-US" dirty="0"/>
              <a:t>是语言中具有独立意义的</a:t>
            </a:r>
            <a:r>
              <a:rPr lang="zh-CN" altLang="en-US" dirty="0">
                <a:solidFill>
                  <a:schemeClr val="accent2"/>
                </a:solidFill>
              </a:rPr>
              <a:t>最小单位</a:t>
            </a:r>
            <a:r>
              <a:rPr lang="zh-CN" altLang="en-US" dirty="0"/>
              <a:t>，包括保留字、标识符、运算符、标点符号和常量等。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</a:rPr>
              <a:t> </a:t>
            </a:r>
            <a:endParaRPr lang="zh-CN" altLang="en-US" sz="2600" b="1" dirty="0"/>
          </a:p>
        </p:txBody>
      </p:sp>
      <p:sp>
        <p:nvSpPr>
          <p:cNvPr id="7172" name="Rectangle 4"/>
          <p:cNvSpPr/>
          <p:nvPr/>
        </p:nvSpPr>
        <p:spPr>
          <a:xfrm>
            <a:off x="4284663" y="3644900"/>
            <a:ext cx="4608512" cy="301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标识符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(“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area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”)</a:t>
            </a:r>
            <a:b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运算符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	 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(“=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b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常量　　　　　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(“3.14”)</a:t>
            </a:r>
            <a:b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运算符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(“*”)</a:t>
            </a:r>
          </a:p>
          <a:p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标识符　　　　　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(“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radius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”)</a:t>
            </a:r>
          </a:p>
          <a:p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运算符　　　　　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(“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^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”)</a:t>
            </a:r>
            <a:endParaRPr lang="en-US" altLang="zh-CN" sz="24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常量　　　      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(“2”)</a:t>
            </a:r>
            <a:b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标点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符号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(“;”)</a:t>
            </a:r>
          </a:p>
        </p:txBody>
      </p:sp>
      <p:sp>
        <p:nvSpPr>
          <p:cNvPr id="7174" name="Text Box 6"/>
          <p:cNvSpPr txBox="1"/>
          <p:nvPr/>
        </p:nvSpPr>
        <p:spPr>
          <a:xfrm>
            <a:off x="179388" y="4365625"/>
            <a:ext cx="47529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area</a:t>
            </a:r>
            <a:r>
              <a:rPr lang="en-US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3.14</a:t>
            </a:r>
            <a:r>
              <a:rPr lang="en-US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radius^2;</a:t>
            </a:r>
          </a:p>
        </p:txBody>
      </p:sp>
      <p:sp>
        <p:nvSpPr>
          <p:cNvPr id="12296" name="Rectangle 8"/>
          <p:cNvSpPr>
            <a:spLocks noGrp="1"/>
          </p:cNvSpPr>
          <p:nvPr>
            <p:ph type="title" idx="4294967295"/>
          </p:nvPr>
        </p:nvSpPr>
        <p:spPr bwMode="auto">
          <a:xfrm>
            <a:off x="468310" y="188909"/>
            <a:ext cx="8229600" cy="1143000"/>
          </a:xfrm>
          <a:noFill/>
          <a:ln>
            <a:noFill/>
          </a:ln>
          <a:effectLst/>
          <a:sp3d prstMaterial="plastic"/>
        </p:spPr>
        <p:txBody>
          <a:bodyPr wrap="square" lIns="91440" tIns="45720" rIns="91440" bIns="45720" numCol="1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一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词法分析的概念</a:t>
            </a: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40</a:t>
            </a:fld>
            <a:endParaRPr lang="en-US" altLang="zh-CN" sz="1000" dirty="0"/>
          </a:p>
        </p:txBody>
      </p:sp>
      <p:sp>
        <p:nvSpPr>
          <p:cNvPr id="16407" name="Freeform 23"/>
          <p:cNvSpPr/>
          <p:nvPr/>
        </p:nvSpPr>
        <p:spPr bwMode="auto">
          <a:xfrm rot="1653528">
            <a:off x="5341938" y="2667000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AutoShape 4"/>
          <p:cNvSpPr/>
          <p:nvPr/>
        </p:nvSpPr>
        <p:spPr>
          <a:xfrm>
            <a:off x="1476375" y="344805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6" name="Oval 7"/>
          <p:cNvSpPr/>
          <p:nvPr/>
        </p:nvSpPr>
        <p:spPr>
          <a:xfrm>
            <a:off x="2628900" y="3186113"/>
            <a:ext cx="762000" cy="6858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4517" name="Oval 8"/>
          <p:cNvSpPr/>
          <p:nvPr/>
        </p:nvSpPr>
        <p:spPr>
          <a:xfrm>
            <a:off x="3924300" y="3186113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219700" y="3232150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64519" name="Line 11"/>
          <p:cNvSpPr/>
          <p:nvPr/>
        </p:nvSpPr>
        <p:spPr>
          <a:xfrm>
            <a:off x="3467100" y="3490913"/>
            <a:ext cx="4572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686300" y="3490913"/>
            <a:ext cx="45720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8" name="Freeform 14"/>
          <p:cNvSpPr/>
          <p:nvPr/>
        </p:nvSpPr>
        <p:spPr bwMode="auto">
          <a:xfrm>
            <a:off x="2781300" y="2881313"/>
            <a:ext cx="457200" cy="4064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2" name="Text Box 17"/>
          <p:cNvSpPr txBox="1"/>
          <p:nvPr/>
        </p:nvSpPr>
        <p:spPr>
          <a:xfrm>
            <a:off x="2628900" y="250031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64523" name="Text Box 18"/>
          <p:cNvSpPr txBox="1"/>
          <p:nvPr/>
        </p:nvSpPr>
        <p:spPr>
          <a:xfrm>
            <a:off x="3543300" y="305593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4524" name="Text Box 19"/>
          <p:cNvSpPr txBox="1"/>
          <p:nvPr/>
        </p:nvSpPr>
        <p:spPr>
          <a:xfrm>
            <a:off x="4762500" y="30559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4525" name="Text Box 22"/>
          <p:cNvSpPr txBox="1"/>
          <p:nvPr/>
        </p:nvSpPr>
        <p:spPr>
          <a:xfrm>
            <a:off x="5940425" y="2584450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143125" y="4311650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  <p:sp>
        <p:nvSpPr>
          <p:cNvPr id="64527" name="Line 15"/>
          <p:cNvSpPr/>
          <p:nvPr/>
        </p:nvSpPr>
        <p:spPr>
          <a:xfrm>
            <a:off x="3873500" y="402431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64528" name="Rectangle 16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9" name="Line 17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530" name="Line 18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531" name="Line 19"/>
          <p:cNvSpPr/>
          <p:nvPr/>
        </p:nvSpPr>
        <p:spPr>
          <a:xfrm>
            <a:off x="2051050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64532" name="Text Box 20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4533" name="Text Box 21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4534" name="Line 22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535" name="Text Box 23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4536" name="Line 24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537" name="Text Box 25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4538" name="Line 26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539" name="Text Box 27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4540" name="Rectangle 28"/>
          <p:cNvSpPr/>
          <p:nvPr/>
        </p:nvSpPr>
        <p:spPr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NFA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识别－－第二种选择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5076825" y="3167063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41</a:t>
            </a:fld>
            <a:endParaRPr lang="en-US" altLang="zh-CN" sz="1000" dirty="0"/>
          </a:p>
        </p:txBody>
      </p:sp>
      <p:sp>
        <p:nvSpPr>
          <p:cNvPr id="16407" name="Freeform 23"/>
          <p:cNvSpPr/>
          <p:nvPr/>
        </p:nvSpPr>
        <p:spPr bwMode="auto">
          <a:xfrm rot="1653528">
            <a:off x="5341938" y="2667000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AutoShape 4"/>
          <p:cNvSpPr/>
          <p:nvPr/>
        </p:nvSpPr>
        <p:spPr>
          <a:xfrm>
            <a:off x="1476375" y="344805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0" name="Oval 7"/>
          <p:cNvSpPr/>
          <p:nvPr/>
        </p:nvSpPr>
        <p:spPr>
          <a:xfrm>
            <a:off x="2628900" y="3186113"/>
            <a:ext cx="762000" cy="6858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5541" name="Oval 8"/>
          <p:cNvSpPr/>
          <p:nvPr/>
        </p:nvSpPr>
        <p:spPr>
          <a:xfrm>
            <a:off x="3924300" y="3186113"/>
            <a:ext cx="762000" cy="6858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5542" name="Oval 10"/>
          <p:cNvSpPr/>
          <p:nvPr/>
        </p:nvSpPr>
        <p:spPr>
          <a:xfrm>
            <a:off x="5219700" y="3232150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65543" name="Line 11"/>
          <p:cNvSpPr/>
          <p:nvPr/>
        </p:nvSpPr>
        <p:spPr>
          <a:xfrm>
            <a:off x="3467100" y="3490913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5544" name="Line 12"/>
          <p:cNvSpPr/>
          <p:nvPr/>
        </p:nvSpPr>
        <p:spPr>
          <a:xfrm>
            <a:off x="4686300" y="3490913"/>
            <a:ext cx="4572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398" name="Freeform 14"/>
          <p:cNvSpPr/>
          <p:nvPr/>
        </p:nvSpPr>
        <p:spPr bwMode="auto">
          <a:xfrm>
            <a:off x="2781300" y="2881313"/>
            <a:ext cx="457200" cy="4064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6" name="Text Box 17"/>
          <p:cNvSpPr txBox="1"/>
          <p:nvPr/>
        </p:nvSpPr>
        <p:spPr>
          <a:xfrm>
            <a:off x="2628900" y="250031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65547" name="Text Box 18"/>
          <p:cNvSpPr txBox="1"/>
          <p:nvPr/>
        </p:nvSpPr>
        <p:spPr>
          <a:xfrm>
            <a:off x="3543300" y="305593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548" name="Text Box 19"/>
          <p:cNvSpPr txBox="1"/>
          <p:nvPr/>
        </p:nvSpPr>
        <p:spPr>
          <a:xfrm>
            <a:off x="4762500" y="30559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549" name="Text Box 22"/>
          <p:cNvSpPr txBox="1"/>
          <p:nvPr/>
        </p:nvSpPr>
        <p:spPr>
          <a:xfrm>
            <a:off x="5940425" y="2584450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143125" y="4672013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  <p:sp>
        <p:nvSpPr>
          <p:cNvPr id="65551" name="Line 15"/>
          <p:cNvSpPr/>
          <p:nvPr/>
        </p:nvSpPr>
        <p:spPr>
          <a:xfrm>
            <a:off x="5148263" y="4149725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65552" name="Rectangle 16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53" name="Line 17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54" name="Line 18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55" name="Line 19"/>
          <p:cNvSpPr/>
          <p:nvPr/>
        </p:nvSpPr>
        <p:spPr>
          <a:xfrm>
            <a:off x="2484438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65556" name="Text Box 20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557" name="Text Box 21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558" name="Line 22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59" name="Text Box 23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560" name="Line 24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61" name="Text Box 25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562" name="Line 26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63" name="Text Box 27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564" name="Rectangle 28"/>
          <p:cNvSpPr/>
          <p:nvPr/>
        </p:nvSpPr>
        <p:spPr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NFA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识别－－第二种选择</a:t>
            </a:r>
          </a:p>
        </p:txBody>
      </p:sp>
      <p:sp>
        <p:nvSpPr>
          <p:cNvPr id="65565" name="Oval 21"/>
          <p:cNvSpPr/>
          <p:nvPr/>
        </p:nvSpPr>
        <p:spPr>
          <a:xfrm>
            <a:off x="5076825" y="3167063"/>
            <a:ext cx="990600" cy="838200"/>
          </a:xfrm>
          <a:prstGeom prst="ellipse">
            <a:avLst/>
          </a:prstGeom>
          <a:noFill/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42</a:t>
            </a:fld>
            <a:endParaRPr lang="en-US" altLang="zh-CN" sz="1000" dirty="0"/>
          </a:p>
        </p:txBody>
      </p:sp>
      <p:sp>
        <p:nvSpPr>
          <p:cNvPr id="66562" name="Freeform 23"/>
          <p:cNvSpPr/>
          <p:nvPr/>
        </p:nvSpPr>
        <p:spPr>
          <a:xfrm rot="1653528">
            <a:off x="5341938" y="2667000"/>
            <a:ext cx="576262" cy="71913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63" name="AutoShape 4"/>
          <p:cNvSpPr/>
          <p:nvPr/>
        </p:nvSpPr>
        <p:spPr>
          <a:xfrm>
            <a:off x="1476375" y="344805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Oval 7"/>
          <p:cNvSpPr/>
          <p:nvPr/>
        </p:nvSpPr>
        <p:spPr>
          <a:xfrm>
            <a:off x="2628900" y="3186113"/>
            <a:ext cx="762000" cy="6858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6565" name="Oval 8"/>
          <p:cNvSpPr/>
          <p:nvPr/>
        </p:nvSpPr>
        <p:spPr>
          <a:xfrm>
            <a:off x="3924300" y="3186113"/>
            <a:ext cx="762000" cy="6858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6566" name="Oval 10"/>
          <p:cNvSpPr/>
          <p:nvPr/>
        </p:nvSpPr>
        <p:spPr>
          <a:xfrm>
            <a:off x="5219700" y="3232150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66567" name="Line 11"/>
          <p:cNvSpPr/>
          <p:nvPr/>
        </p:nvSpPr>
        <p:spPr>
          <a:xfrm>
            <a:off x="3467100" y="3490913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68" name="Line 12"/>
          <p:cNvSpPr/>
          <p:nvPr/>
        </p:nvSpPr>
        <p:spPr>
          <a:xfrm>
            <a:off x="4686300" y="3490913"/>
            <a:ext cx="4572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398" name="Freeform 14"/>
          <p:cNvSpPr/>
          <p:nvPr/>
        </p:nvSpPr>
        <p:spPr bwMode="auto">
          <a:xfrm>
            <a:off x="2781300" y="2881313"/>
            <a:ext cx="457200" cy="4064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0" name="Text Box 17"/>
          <p:cNvSpPr txBox="1"/>
          <p:nvPr/>
        </p:nvSpPr>
        <p:spPr>
          <a:xfrm>
            <a:off x="2628900" y="2500313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66571" name="Text Box 18"/>
          <p:cNvSpPr txBox="1"/>
          <p:nvPr/>
        </p:nvSpPr>
        <p:spPr>
          <a:xfrm>
            <a:off x="3543300" y="305593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6572" name="Text Box 19"/>
          <p:cNvSpPr txBox="1"/>
          <p:nvPr/>
        </p:nvSpPr>
        <p:spPr>
          <a:xfrm>
            <a:off x="4762500" y="30559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6573" name="Text Box 22"/>
          <p:cNvSpPr txBox="1"/>
          <p:nvPr/>
        </p:nvSpPr>
        <p:spPr>
          <a:xfrm>
            <a:off x="5940425" y="2584450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143125" y="4527550"/>
            <a:ext cx="4713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）*</a:t>
            </a:r>
          </a:p>
        </p:txBody>
      </p:sp>
      <p:sp>
        <p:nvSpPr>
          <p:cNvPr id="66575" name="Line 15"/>
          <p:cNvSpPr/>
          <p:nvPr/>
        </p:nvSpPr>
        <p:spPr>
          <a:xfrm>
            <a:off x="5148263" y="4149725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sp>
        <p:nvSpPr>
          <p:cNvPr id="66576" name="Rectangle 16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77" name="Line 17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578" name="Line 18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579" name="Line 19"/>
          <p:cNvSpPr/>
          <p:nvPr/>
        </p:nvSpPr>
        <p:spPr>
          <a:xfrm>
            <a:off x="2987675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66580" name="Text Box 20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6581" name="Text Box 21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6582" name="Line 22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583" name="Text Box 23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6584" name="Line 24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585" name="Text Box 25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6586" name="Line 26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587" name="Text Box 27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6588" name="Text Box 28"/>
          <p:cNvSpPr txBox="1"/>
          <p:nvPr/>
        </p:nvSpPr>
        <p:spPr>
          <a:xfrm>
            <a:off x="6732588" y="3357563"/>
            <a:ext cx="13176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“接受</a:t>
            </a:r>
            <a:r>
              <a:rPr lang="en-US" altLang="zh-CN" sz="32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66589" name="Rectangle 29"/>
          <p:cNvSpPr/>
          <p:nvPr/>
        </p:nvSpPr>
        <p:spPr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NFA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识别－－第二种选择</a:t>
            </a:r>
          </a:p>
        </p:txBody>
      </p:sp>
      <p:sp>
        <p:nvSpPr>
          <p:cNvPr id="66590" name="Oval 21"/>
          <p:cNvSpPr/>
          <p:nvPr/>
        </p:nvSpPr>
        <p:spPr>
          <a:xfrm>
            <a:off x="5094288" y="3167063"/>
            <a:ext cx="990600" cy="838200"/>
          </a:xfrm>
          <a:prstGeom prst="ellipse">
            <a:avLst/>
          </a:prstGeom>
          <a:noFill/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43</a:t>
            </a:fld>
            <a:endParaRPr lang="en-US" altLang="zh-CN" sz="1000" dirty="0"/>
          </a:p>
        </p:txBody>
      </p:sp>
      <p:grpSp>
        <p:nvGrpSpPr>
          <p:cNvPr id="67586" name="Group 85"/>
          <p:cNvGrpSpPr/>
          <p:nvPr/>
        </p:nvGrpSpPr>
        <p:grpSpPr>
          <a:xfrm>
            <a:off x="633413" y="1557338"/>
            <a:ext cx="3362325" cy="1943100"/>
            <a:chOff x="113" y="-17"/>
            <a:chExt cx="2772" cy="1682"/>
          </a:xfrm>
        </p:grpSpPr>
        <p:sp>
          <p:nvSpPr>
            <p:cNvPr id="67587" name="Rectangle 4"/>
            <p:cNvSpPr/>
            <p:nvPr/>
          </p:nvSpPr>
          <p:spPr>
            <a:xfrm>
              <a:off x="432" y="271"/>
              <a:ext cx="1949" cy="336"/>
            </a:xfrm>
            <a:prstGeom prst="rect">
              <a:avLst/>
            </a:prstGeom>
            <a:solidFill>
              <a:srgbClr val="DAFEEC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588" name="Line 5"/>
            <p:cNvSpPr/>
            <p:nvPr/>
          </p:nvSpPr>
          <p:spPr>
            <a:xfrm>
              <a:off x="768" y="271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89" name="Line 6"/>
            <p:cNvSpPr/>
            <p:nvPr/>
          </p:nvSpPr>
          <p:spPr>
            <a:xfrm>
              <a:off x="1104" y="271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90" name="Line 7"/>
            <p:cNvSpPr/>
            <p:nvPr/>
          </p:nvSpPr>
          <p:spPr>
            <a:xfrm>
              <a:off x="1882" y="-17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7591" name="Text Box 8"/>
            <p:cNvSpPr txBox="1"/>
            <p:nvPr/>
          </p:nvSpPr>
          <p:spPr>
            <a:xfrm>
              <a:off x="476" y="296"/>
              <a:ext cx="181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592" name="Text Box 9"/>
            <p:cNvSpPr txBox="1"/>
            <p:nvPr/>
          </p:nvSpPr>
          <p:spPr>
            <a:xfrm>
              <a:off x="838" y="296"/>
              <a:ext cx="182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7593" name="Line 10"/>
            <p:cNvSpPr/>
            <p:nvPr/>
          </p:nvSpPr>
          <p:spPr>
            <a:xfrm>
              <a:off x="1429" y="27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94" name="Text Box 11"/>
            <p:cNvSpPr txBox="1"/>
            <p:nvPr/>
          </p:nvSpPr>
          <p:spPr>
            <a:xfrm>
              <a:off x="1157" y="296"/>
              <a:ext cx="181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595" name="Line 12"/>
            <p:cNvSpPr/>
            <p:nvPr/>
          </p:nvSpPr>
          <p:spPr>
            <a:xfrm>
              <a:off x="1746" y="27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96" name="Text Box 13"/>
            <p:cNvSpPr txBox="1"/>
            <p:nvPr/>
          </p:nvSpPr>
          <p:spPr>
            <a:xfrm>
              <a:off x="1473" y="296"/>
              <a:ext cx="182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597" name="Line 14"/>
            <p:cNvSpPr/>
            <p:nvPr/>
          </p:nvSpPr>
          <p:spPr>
            <a:xfrm>
              <a:off x="2064" y="27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98" name="Text Box 15"/>
            <p:cNvSpPr txBox="1"/>
            <p:nvPr/>
          </p:nvSpPr>
          <p:spPr>
            <a:xfrm>
              <a:off x="1835" y="296"/>
              <a:ext cx="184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" name="Freeform 23"/>
            <p:cNvSpPr/>
            <p:nvPr/>
          </p:nvSpPr>
          <p:spPr bwMode="auto">
            <a:xfrm rot="1653528">
              <a:off x="2094" y="810"/>
              <a:ext cx="363" cy="452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00" name="AutoShape 4"/>
            <p:cNvSpPr/>
            <p:nvPr/>
          </p:nvSpPr>
          <p:spPr>
            <a:xfrm>
              <a:off x="113" y="1302"/>
              <a:ext cx="266" cy="129"/>
            </a:xfrm>
            <a:prstGeom prst="rightArrow">
              <a:avLst>
                <a:gd name="adj1" fmla="val 50000"/>
                <a:gd name="adj2" fmla="val 51512"/>
              </a:avLst>
            </a:prstGeom>
            <a:solidFill>
              <a:srgbClr val="FF7C80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1" name="Oval 7"/>
            <p:cNvSpPr/>
            <p:nvPr/>
          </p:nvSpPr>
          <p:spPr>
            <a:xfrm>
              <a:off x="385" y="1137"/>
              <a:ext cx="480" cy="432"/>
            </a:xfrm>
            <a:prstGeom prst="ellipse">
              <a:avLst/>
            </a:prstGeom>
            <a:solidFill>
              <a:srgbClr val="FF7C80"/>
            </a:solidFill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201" y="1137"/>
              <a:ext cx="480" cy="43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2017" y="1166"/>
              <a:ext cx="480" cy="43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913" y="1328"/>
              <a:ext cx="288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1681" y="1328"/>
              <a:ext cx="288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06" name="Freeform 14"/>
            <p:cNvSpPr/>
            <p:nvPr/>
          </p:nvSpPr>
          <p:spPr>
            <a:xfrm>
              <a:off x="481" y="945"/>
              <a:ext cx="288" cy="256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0" b="0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7" name="Text Box 17"/>
            <p:cNvSpPr txBox="1"/>
            <p:nvPr/>
          </p:nvSpPr>
          <p:spPr>
            <a:xfrm>
              <a:off x="385" y="704"/>
              <a:ext cx="414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</a:t>
              </a:r>
              <a:r>
                <a:rPr lang="en-US" altLang="zh-CN" sz="20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7608" name="Text Box 18"/>
            <p:cNvSpPr txBox="1"/>
            <p:nvPr/>
          </p:nvSpPr>
          <p:spPr>
            <a:xfrm>
              <a:off x="961" y="1053"/>
              <a:ext cx="257" cy="34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609" name="Text Box 19"/>
            <p:cNvSpPr txBox="1"/>
            <p:nvPr/>
          </p:nvSpPr>
          <p:spPr>
            <a:xfrm>
              <a:off x="1728" y="1053"/>
              <a:ext cx="257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610" name="Text Box 22"/>
            <p:cNvSpPr txBox="1"/>
            <p:nvPr/>
          </p:nvSpPr>
          <p:spPr>
            <a:xfrm>
              <a:off x="2471" y="758"/>
              <a:ext cx="414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67611" name="Line 28"/>
            <p:cNvSpPr/>
            <p:nvPr/>
          </p:nvSpPr>
          <p:spPr>
            <a:xfrm>
              <a:off x="339" y="1665"/>
              <a:ext cx="576" cy="0"/>
            </a:xfrm>
            <a:prstGeom prst="line">
              <a:avLst/>
            </a:prstGeom>
            <a:ln w="635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927" y="1125"/>
              <a:ext cx="624" cy="528"/>
            </a:xfrm>
            <a:prstGeom prst="ellipse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613" name="Group 98"/>
          <p:cNvGrpSpPr/>
          <p:nvPr/>
        </p:nvGrpSpPr>
        <p:grpSpPr>
          <a:xfrm>
            <a:off x="5167313" y="1485900"/>
            <a:ext cx="3292475" cy="1943100"/>
            <a:chOff x="3018" y="-17"/>
            <a:chExt cx="2781" cy="1687"/>
          </a:xfrm>
        </p:grpSpPr>
        <p:sp>
          <p:nvSpPr>
            <p:cNvPr id="15" name="Freeform 23"/>
            <p:cNvSpPr/>
            <p:nvPr/>
          </p:nvSpPr>
          <p:spPr bwMode="auto">
            <a:xfrm rot="1653528">
              <a:off x="4998" y="814"/>
              <a:ext cx="362" cy="453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15" name="AutoShape 4"/>
            <p:cNvSpPr/>
            <p:nvPr/>
          </p:nvSpPr>
          <p:spPr>
            <a:xfrm>
              <a:off x="3018" y="1306"/>
              <a:ext cx="266" cy="129"/>
            </a:xfrm>
            <a:prstGeom prst="rightArrow">
              <a:avLst>
                <a:gd name="adj1" fmla="val 50000"/>
                <a:gd name="adj2" fmla="val 51512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6" name="Oval 7"/>
            <p:cNvSpPr/>
            <p:nvPr/>
          </p:nvSpPr>
          <p:spPr>
            <a:xfrm>
              <a:off x="3290" y="1141"/>
              <a:ext cx="480" cy="432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7617" name="Oval 8"/>
            <p:cNvSpPr/>
            <p:nvPr/>
          </p:nvSpPr>
          <p:spPr>
            <a:xfrm>
              <a:off x="4106" y="1141"/>
              <a:ext cx="480" cy="432"/>
            </a:xfrm>
            <a:prstGeom prst="ellipse">
              <a:avLst/>
            </a:prstGeom>
            <a:solidFill>
              <a:srgbClr val="FF7C80"/>
            </a:solidFill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922" y="1170"/>
              <a:ext cx="480" cy="43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819" y="1332"/>
              <a:ext cx="287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4585" y="1332"/>
              <a:ext cx="287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21" name="Freeform 14"/>
            <p:cNvSpPr/>
            <p:nvPr/>
          </p:nvSpPr>
          <p:spPr>
            <a:xfrm>
              <a:off x="3386" y="949"/>
              <a:ext cx="288" cy="256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0" b="0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2" name="Text Box 17"/>
            <p:cNvSpPr txBox="1"/>
            <p:nvPr/>
          </p:nvSpPr>
          <p:spPr>
            <a:xfrm>
              <a:off x="3290" y="709"/>
              <a:ext cx="424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67623" name="Text Box 18"/>
            <p:cNvSpPr txBox="1"/>
            <p:nvPr/>
          </p:nvSpPr>
          <p:spPr>
            <a:xfrm>
              <a:off x="3865" y="1059"/>
              <a:ext cx="263" cy="34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624" name="Text Box 19"/>
            <p:cNvSpPr txBox="1"/>
            <p:nvPr/>
          </p:nvSpPr>
          <p:spPr>
            <a:xfrm>
              <a:off x="4634" y="1059"/>
              <a:ext cx="263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625" name="Text Box 22"/>
            <p:cNvSpPr txBox="1"/>
            <p:nvPr/>
          </p:nvSpPr>
          <p:spPr>
            <a:xfrm>
              <a:off x="5376" y="762"/>
              <a:ext cx="423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67626" name="Line 56"/>
            <p:cNvSpPr/>
            <p:nvPr/>
          </p:nvSpPr>
          <p:spPr>
            <a:xfrm>
              <a:off x="4028" y="1669"/>
              <a:ext cx="576" cy="1"/>
            </a:xfrm>
            <a:prstGeom prst="line">
              <a:avLst/>
            </a:prstGeom>
            <a:ln w="635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27" name="Oval 21"/>
            <p:cNvSpPr>
              <a:spLocks noChangeArrowheads="1"/>
            </p:cNvSpPr>
            <p:nvPr/>
          </p:nvSpPr>
          <p:spPr bwMode="auto">
            <a:xfrm>
              <a:off x="4832" y="1128"/>
              <a:ext cx="624" cy="529"/>
            </a:xfrm>
            <a:prstGeom prst="ellipse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28" name="Rectangle 58"/>
            <p:cNvSpPr/>
            <p:nvPr/>
          </p:nvSpPr>
          <p:spPr>
            <a:xfrm>
              <a:off x="3244" y="271"/>
              <a:ext cx="1949" cy="336"/>
            </a:xfrm>
            <a:prstGeom prst="rect">
              <a:avLst/>
            </a:prstGeom>
            <a:solidFill>
              <a:srgbClr val="DAFEEC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9" name="Line 59"/>
            <p:cNvSpPr/>
            <p:nvPr/>
          </p:nvSpPr>
          <p:spPr>
            <a:xfrm>
              <a:off x="3580" y="271"/>
              <a:ext cx="1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30" name="Line 60"/>
            <p:cNvSpPr/>
            <p:nvPr/>
          </p:nvSpPr>
          <p:spPr>
            <a:xfrm>
              <a:off x="3916" y="271"/>
              <a:ext cx="1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31" name="Line 61"/>
            <p:cNvSpPr/>
            <p:nvPr/>
          </p:nvSpPr>
          <p:spPr>
            <a:xfrm>
              <a:off x="3742" y="-17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7632" name="Text Box 62"/>
            <p:cNvSpPr txBox="1"/>
            <p:nvPr/>
          </p:nvSpPr>
          <p:spPr>
            <a:xfrm>
              <a:off x="3288" y="297"/>
              <a:ext cx="182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633" name="Text Box 63"/>
            <p:cNvSpPr txBox="1"/>
            <p:nvPr/>
          </p:nvSpPr>
          <p:spPr>
            <a:xfrm>
              <a:off x="3650" y="297"/>
              <a:ext cx="182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7634" name="Line 64"/>
            <p:cNvSpPr/>
            <p:nvPr/>
          </p:nvSpPr>
          <p:spPr>
            <a:xfrm>
              <a:off x="4241" y="278"/>
              <a:ext cx="1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35" name="Text Box 65"/>
            <p:cNvSpPr txBox="1"/>
            <p:nvPr/>
          </p:nvSpPr>
          <p:spPr>
            <a:xfrm>
              <a:off x="3967" y="297"/>
              <a:ext cx="183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636" name="Line 66"/>
            <p:cNvSpPr/>
            <p:nvPr/>
          </p:nvSpPr>
          <p:spPr>
            <a:xfrm>
              <a:off x="4558" y="278"/>
              <a:ext cx="1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37" name="Text Box 67"/>
            <p:cNvSpPr txBox="1"/>
            <p:nvPr/>
          </p:nvSpPr>
          <p:spPr>
            <a:xfrm>
              <a:off x="4285" y="297"/>
              <a:ext cx="183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638" name="Line 68"/>
            <p:cNvSpPr/>
            <p:nvPr/>
          </p:nvSpPr>
          <p:spPr>
            <a:xfrm>
              <a:off x="4876" y="278"/>
              <a:ext cx="1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39" name="Text Box 69"/>
            <p:cNvSpPr txBox="1"/>
            <p:nvPr/>
          </p:nvSpPr>
          <p:spPr>
            <a:xfrm>
              <a:off x="4647" y="297"/>
              <a:ext cx="183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67640" name="Group 152"/>
          <p:cNvGrpSpPr/>
          <p:nvPr/>
        </p:nvGrpSpPr>
        <p:grpSpPr>
          <a:xfrm>
            <a:off x="2555875" y="4365625"/>
            <a:ext cx="3292475" cy="1943100"/>
            <a:chOff x="1486" y="1843"/>
            <a:chExt cx="2074" cy="1224"/>
          </a:xfrm>
        </p:grpSpPr>
        <p:sp>
          <p:nvSpPr>
            <p:cNvPr id="16407" name="Freeform 23"/>
            <p:cNvSpPr/>
            <p:nvPr/>
          </p:nvSpPr>
          <p:spPr bwMode="auto">
            <a:xfrm rot="1653528">
              <a:off x="2963" y="2446"/>
              <a:ext cx="271" cy="329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42" name="AutoShape 4"/>
            <p:cNvSpPr/>
            <p:nvPr/>
          </p:nvSpPr>
          <p:spPr>
            <a:xfrm>
              <a:off x="1486" y="2803"/>
              <a:ext cx="198" cy="93"/>
            </a:xfrm>
            <a:prstGeom prst="rightArrow">
              <a:avLst>
                <a:gd name="adj1" fmla="val 50000"/>
                <a:gd name="adj2" fmla="val 53186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3" name="Oval 7"/>
            <p:cNvSpPr/>
            <p:nvPr/>
          </p:nvSpPr>
          <p:spPr>
            <a:xfrm>
              <a:off x="1689" y="2683"/>
              <a:ext cx="358" cy="314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7644" name="Oval 8"/>
            <p:cNvSpPr/>
            <p:nvPr/>
          </p:nvSpPr>
          <p:spPr>
            <a:xfrm>
              <a:off x="2297" y="2683"/>
              <a:ext cx="358" cy="314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7645" name="Oval 10"/>
            <p:cNvSpPr/>
            <p:nvPr/>
          </p:nvSpPr>
          <p:spPr>
            <a:xfrm>
              <a:off x="2906" y="2704"/>
              <a:ext cx="358" cy="314"/>
            </a:xfrm>
            <a:prstGeom prst="ellipse">
              <a:avLst/>
            </a:prstGeom>
            <a:solidFill>
              <a:srgbClr val="FF7C80"/>
            </a:solidFill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2083" y="2822"/>
              <a:ext cx="214" cy="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2655" y="2822"/>
              <a:ext cx="215" cy="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48" name="Freeform 14"/>
            <p:cNvSpPr/>
            <p:nvPr/>
          </p:nvSpPr>
          <p:spPr>
            <a:xfrm>
              <a:off x="1760" y="2544"/>
              <a:ext cx="215" cy="186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25" y="3"/>
                </a:cxn>
                <a:cxn ang="0">
                  <a:pos x="50" y="23"/>
                </a:cxn>
              </a:cxnLst>
              <a:rect l="0" t="0" r="0" b="0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9" name="Text Box 17"/>
            <p:cNvSpPr txBox="1"/>
            <p:nvPr/>
          </p:nvSpPr>
          <p:spPr>
            <a:xfrm>
              <a:off x="1689" y="2370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67650" name="Text Box 18"/>
            <p:cNvSpPr txBox="1"/>
            <p:nvPr/>
          </p:nvSpPr>
          <p:spPr>
            <a:xfrm>
              <a:off x="2118" y="2624"/>
              <a:ext cx="19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651" name="Text Box 19"/>
            <p:cNvSpPr txBox="1"/>
            <p:nvPr/>
          </p:nvSpPr>
          <p:spPr>
            <a:xfrm>
              <a:off x="2691" y="2624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652" name="Text Box 22"/>
            <p:cNvSpPr txBox="1"/>
            <p:nvPr/>
          </p:nvSpPr>
          <p:spPr>
            <a:xfrm>
              <a:off x="3245" y="2408"/>
              <a:ext cx="31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67653" name="Line 112"/>
            <p:cNvSpPr/>
            <p:nvPr/>
          </p:nvSpPr>
          <p:spPr>
            <a:xfrm>
              <a:off x="2239" y="3066"/>
              <a:ext cx="430" cy="1"/>
            </a:xfrm>
            <a:prstGeom prst="line">
              <a:avLst/>
            </a:prstGeom>
            <a:ln w="635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67654" name="Oval 21"/>
            <p:cNvSpPr/>
            <p:nvPr/>
          </p:nvSpPr>
          <p:spPr>
            <a:xfrm>
              <a:off x="2839" y="2674"/>
              <a:ext cx="465" cy="384"/>
            </a:xfrm>
            <a:prstGeom prst="ellipse">
              <a:avLst/>
            </a:prstGeom>
            <a:noFill/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5" name="Rectangle 114"/>
            <p:cNvSpPr/>
            <p:nvPr/>
          </p:nvSpPr>
          <p:spPr>
            <a:xfrm>
              <a:off x="1655" y="2052"/>
              <a:ext cx="1453" cy="244"/>
            </a:xfrm>
            <a:prstGeom prst="rect">
              <a:avLst/>
            </a:prstGeom>
            <a:solidFill>
              <a:srgbClr val="DAFEEC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6" name="Line 115"/>
            <p:cNvSpPr/>
            <p:nvPr/>
          </p:nvSpPr>
          <p:spPr>
            <a:xfrm>
              <a:off x="1905" y="2052"/>
              <a:ext cx="1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57" name="Line 116"/>
            <p:cNvSpPr/>
            <p:nvPr/>
          </p:nvSpPr>
          <p:spPr>
            <a:xfrm>
              <a:off x="2156" y="2052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58" name="Line 117"/>
            <p:cNvSpPr/>
            <p:nvPr/>
          </p:nvSpPr>
          <p:spPr>
            <a:xfrm>
              <a:off x="2802" y="1843"/>
              <a:ext cx="0" cy="20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7659" name="Text Box 118"/>
            <p:cNvSpPr txBox="1"/>
            <p:nvPr/>
          </p:nvSpPr>
          <p:spPr>
            <a:xfrm>
              <a:off x="1687" y="2071"/>
              <a:ext cx="1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660" name="Text Box 119"/>
            <p:cNvSpPr txBox="1"/>
            <p:nvPr/>
          </p:nvSpPr>
          <p:spPr>
            <a:xfrm>
              <a:off x="1957" y="2071"/>
              <a:ext cx="1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7661" name="Line 120"/>
            <p:cNvSpPr/>
            <p:nvPr/>
          </p:nvSpPr>
          <p:spPr>
            <a:xfrm>
              <a:off x="2398" y="2057"/>
              <a:ext cx="1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62" name="Text Box 121"/>
            <p:cNvSpPr txBox="1"/>
            <p:nvPr/>
          </p:nvSpPr>
          <p:spPr>
            <a:xfrm>
              <a:off x="2194" y="2071"/>
              <a:ext cx="1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663" name="Line 122"/>
            <p:cNvSpPr/>
            <p:nvPr/>
          </p:nvSpPr>
          <p:spPr>
            <a:xfrm>
              <a:off x="2634" y="2057"/>
              <a:ext cx="1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64" name="Text Box 123"/>
            <p:cNvSpPr txBox="1"/>
            <p:nvPr/>
          </p:nvSpPr>
          <p:spPr>
            <a:xfrm>
              <a:off x="2431" y="2071"/>
              <a:ext cx="1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665" name="Line 124"/>
            <p:cNvSpPr/>
            <p:nvPr/>
          </p:nvSpPr>
          <p:spPr>
            <a:xfrm>
              <a:off x="2872" y="2057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66" name="Text Box 125"/>
            <p:cNvSpPr txBox="1"/>
            <p:nvPr/>
          </p:nvSpPr>
          <p:spPr>
            <a:xfrm>
              <a:off x="2701" y="2071"/>
              <a:ext cx="1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29177" name="Rectangle 153"/>
          <p:cNvSpPr>
            <a:spLocks noGrp="1"/>
          </p:cNvSpPr>
          <p:nvPr>
            <p:ph type="title"/>
          </p:nvPr>
        </p:nvSpPr>
        <p:spPr bwMode="auto"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NFA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识别串</a:t>
            </a: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01001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所有可能</a:t>
            </a:r>
          </a:p>
        </p:txBody>
      </p:sp>
      <p:sp>
        <p:nvSpPr>
          <p:cNvPr id="67668" name="Text Box 155"/>
          <p:cNvSpPr txBox="1"/>
          <p:nvPr/>
        </p:nvSpPr>
        <p:spPr>
          <a:xfrm>
            <a:off x="6011863" y="5038725"/>
            <a:ext cx="1060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“接受</a:t>
            </a:r>
            <a:r>
              <a:rPr lang="en-US" altLang="zh-CN" sz="2400" b="1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67669" name="Text Box 156"/>
          <p:cNvSpPr txBox="1"/>
          <p:nvPr/>
        </p:nvSpPr>
        <p:spPr>
          <a:xfrm>
            <a:off x="1692275" y="3741738"/>
            <a:ext cx="1060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“拒绝</a:t>
            </a:r>
            <a:r>
              <a:rPr lang="en-US" altLang="zh-CN" sz="2400" b="1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67670" name="Text Box 157"/>
          <p:cNvSpPr txBox="1"/>
          <p:nvPr/>
        </p:nvSpPr>
        <p:spPr>
          <a:xfrm>
            <a:off x="6156325" y="3741738"/>
            <a:ext cx="1060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“拒绝</a:t>
            </a:r>
            <a:r>
              <a:rPr lang="en-US" altLang="zh-CN" sz="2400" b="1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”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44</a:t>
            </a:fld>
            <a:endParaRPr lang="en-US" altLang="zh-CN" sz="1000" dirty="0"/>
          </a:p>
        </p:txBody>
      </p:sp>
      <p:sp>
        <p:nvSpPr>
          <p:cNvPr id="134146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NFA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识别串</a:t>
            </a: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01010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所有可能</a:t>
            </a:r>
          </a:p>
        </p:txBody>
      </p:sp>
      <p:grpSp>
        <p:nvGrpSpPr>
          <p:cNvPr id="68611" name="Group 31"/>
          <p:cNvGrpSpPr/>
          <p:nvPr/>
        </p:nvGrpSpPr>
        <p:grpSpPr>
          <a:xfrm>
            <a:off x="57150" y="1412875"/>
            <a:ext cx="3362325" cy="1943100"/>
            <a:chOff x="36" y="890"/>
            <a:chExt cx="2118" cy="1224"/>
          </a:xfrm>
        </p:grpSpPr>
        <p:sp>
          <p:nvSpPr>
            <p:cNvPr id="68612" name="Rectangle 5"/>
            <p:cNvSpPr/>
            <p:nvPr/>
          </p:nvSpPr>
          <p:spPr>
            <a:xfrm>
              <a:off x="280" y="1100"/>
              <a:ext cx="1489" cy="244"/>
            </a:xfrm>
            <a:prstGeom prst="rect">
              <a:avLst/>
            </a:prstGeom>
            <a:solidFill>
              <a:srgbClr val="DAFEEC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3" name="Line 6"/>
            <p:cNvSpPr/>
            <p:nvPr/>
          </p:nvSpPr>
          <p:spPr>
            <a:xfrm>
              <a:off x="536" y="1100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4" name="Line 7"/>
            <p:cNvSpPr/>
            <p:nvPr/>
          </p:nvSpPr>
          <p:spPr>
            <a:xfrm>
              <a:off x="793" y="1100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5" name="Line 8"/>
            <p:cNvSpPr/>
            <p:nvPr/>
          </p:nvSpPr>
          <p:spPr>
            <a:xfrm>
              <a:off x="1388" y="890"/>
              <a:ext cx="0" cy="2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8616" name="Text Box 9"/>
            <p:cNvSpPr txBox="1"/>
            <p:nvPr/>
          </p:nvSpPr>
          <p:spPr>
            <a:xfrm>
              <a:off x="313" y="1118"/>
              <a:ext cx="1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617" name="Text Box 10"/>
            <p:cNvSpPr txBox="1"/>
            <p:nvPr/>
          </p:nvSpPr>
          <p:spPr>
            <a:xfrm>
              <a:off x="590" y="1118"/>
              <a:ext cx="1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8618" name="Line 11"/>
            <p:cNvSpPr/>
            <p:nvPr/>
          </p:nvSpPr>
          <p:spPr>
            <a:xfrm>
              <a:off x="1042" y="1105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9" name="Text Box 12"/>
            <p:cNvSpPr txBox="1"/>
            <p:nvPr/>
          </p:nvSpPr>
          <p:spPr>
            <a:xfrm>
              <a:off x="834" y="1118"/>
              <a:ext cx="1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620" name="Line 13"/>
            <p:cNvSpPr/>
            <p:nvPr/>
          </p:nvSpPr>
          <p:spPr>
            <a:xfrm>
              <a:off x="1284" y="1105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1" name="Text Box 14"/>
            <p:cNvSpPr txBox="1"/>
            <p:nvPr/>
          </p:nvSpPr>
          <p:spPr>
            <a:xfrm>
              <a:off x="1075" y="1118"/>
              <a:ext cx="1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8622" name="Line 15"/>
            <p:cNvSpPr/>
            <p:nvPr/>
          </p:nvSpPr>
          <p:spPr>
            <a:xfrm>
              <a:off x="1527" y="1105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3" name="Text Box 16"/>
            <p:cNvSpPr txBox="1"/>
            <p:nvPr/>
          </p:nvSpPr>
          <p:spPr>
            <a:xfrm>
              <a:off x="1352" y="1118"/>
              <a:ext cx="1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" name="Freeform 23"/>
            <p:cNvSpPr/>
            <p:nvPr/>
          </p:nvSpPr>
          <p:spPr bwMode="auto">
            <a:xfrm rot="1653528">
              <a:off x="1550" y="1492"/>
              <a:ext cx="277" cy="329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25" name="AutoShape 4"/>
            <p:cNvSpPr/>
            <p:nvPr/>
          </p:nvSpPr>
          <p:spPr>
            <a:xfrm>
              <a:off x="36" y="1850"/>
              <a:ext cx="203" cy="94"/>
            </a:xfrm>
            <a:prstGeom prst="rightArrow">
              <a:avLst>
                <a:gd name="adj1" fmla="val 50000"/>
                <a:gd name="adj2" fmla="val 53949"/>
              </a:avLst>
            </a:prstGeom>
            <a:solidFill>
              <a:srgbClr val="FF7C80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6" name="Oval 7"/>
            <p:cNvSpPr/>
            <p:nvPr/>
          </p:nvSpPr>
          <p:spPr>
            <a:xfrm>
              <a:off x="244" y="1730"/>
              <a:ext cx="367" cy="314"/>
            </a:xfrm>
            <a:prstGeom prst="ellipse">
              <a:avLst/>
            </a:prstGeom>
            <a:solidFill>
              <a:srgbClr val="FF7C80"/>
            </a:solidFill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867" y="1730"/>
              <a:ext cx="367" cy="31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1491" y="1751"/>
              <a:ext cx="367" cy="31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647" y="1869"/>
              <a:ext cx="220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1234" y="1869"/>
              <a:ext cx="220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31" name="Freeform 14"/>
            <p:cNvSpPr/>
            <p:nvPr/>
          </p:nvSpPr>
          <p:spPr>
            <a:xfrm>
              <a:off x="317" y="1590"/>
              <a:ext cx="220" cy="186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28" y="3"/>
                </a:cxn>
                <a:cxn ang="0">
                  <a:pos x="57" y="23"/>
                </a:cxn>
              </a:cxnLst>
              <a:rect l="0" t="0" r="0" b="0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2" name="Text Box 17"/>
            <p:cNvSpPr txBox="1"/>
            <p:nvPr/>
          </p:nvSpPr>
          <p:spPr>
            <a:xfrm>
              <a:off x="244" y="1415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,1</a:t>
              </a:r>
            </a:p>
          </p:txBody>
        </p:sp>
        <p:sp>
          <p:nvSpPr>
            <p:cNvPr id="68633" name="Text Box 18"/>
            <p:cNvSpPr txBox="1"/>
            <p:nvPr/>
          </p:nvSpPr>
          <p:spPr>
            <a:xfrm>
              <a:off x="684" y="1669"/>
              <a:ext cx="19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634" name="Text Box 19"/>
            <p:cNvSpPr txBox="1"/>
            <p:nvPr/>
          </p:nvSpPr>
          <p:spPr>
            <a:xfrm>
              <a:off x="1270" y="166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635" name="Text Box 22"/>
            <p:cNvSpPr txBox="1"/>
            <p:nvPr/>
          </p:nvSpPr>
          <p:spPr>
            <a:xfrm>
              <a:off x="1838" y="1454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68636" name="Line 29"/>
            <p:cNvSpPr/>
            <p:nvPr/>
          </p:nvSpPr>
          <p:spPr>
            <a:xfrm>
              <a:off x="209" y="2114"/>
              <a:ext cx="440" cy="0"/>
            </a:xfrm>
            <a:prstGeom prst="line">
              <a:avLst/>
            </a:prstGeom>
            <a:ln w="635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422" y="1721"/>
              <a:ext cx="477" cy="384"/>
            </a:xfrm>
            <a:prstGeom prst="ellipse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8638" name="Group 59"/>
          <p:cNvGrpSpPr/>
          <p:nvPr/>
        </p:nvGrpSpPr>
        <p:grpSpPr>
          <a:xfrm>
            <a:off x="4932363" y="1412875"/>
            <a:ext cx="3362325" cy="1943100"/>
            <a:chOff x="3107" y="890"/>
            <a:chExt cx="2118" cy="1224"/>
          </a:xfrm>
        </p:grpSpPr>
        <p:sp>
          <p:nvSpPr>
            <p:cNvPr id="68639" name="Rectangle 33"/>
            <p:cNvSpPr/>
            <p:nvPr/>
          </p:nvSpPr>
          <p:spPr>
            <a:xfrm>
              <a:off x="3351" y="1100"/>
              <a:ext cx="1489" cy="244"/>
            </a:xfrm>
            <a:prstGeom prst="rect">
              <a:avLst/>
            </a:prstGeom>
            <a:solidFill>
              <a:srgbClr val="DAFEEC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40" name="Line 34"/>
            <p:cNvSpPr/>
            <p:nvPr/>
          </p:nvSpPr>
          <p:spPr>
            <a:xfrm>
              <a:off x="3607" y="1100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1" name="Line 35"/>
            <p:cNvSpPr/>
            <p:nvPr/>
          </p:nvSpPr>
          <p:spPr>
            <a:xfrm>
              <a:off x="3864" y="1100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2" name="Line 36"/>
            <p:cNvSpPr/>
            <p:nvPr/>
          </p:nvSpPr>
          <p:spPr>
            <a:xfrm>
              <a:off x="3742" y="890"/>
              <a:ext cx="0" cy="2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8643" name="Text Box 37"/>
            <p:cNvSpPr txBox="1"/>
            <p:nvPr/>
          </p:nvSpPr>
          <p:spPr>
            <a:xfrm>
              <a:off x="3384" y="1118"/>
              <a:ext cx="1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644" name="Text Box 38"/>
            <p:cNvSpPr txBox="1"/>
            <p:nvPr/>
          </p:nvSpPr>
          <p:spPr>
            <a:xfrm>
              <a:off x="3661" y="1118"/>
              <a:ext cx="1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8645" name="Line 39"/>
            <p:cNvSpPr/>
            <p:nvPr/>
          </p:nvSpPr>
          <p:spPr>
            <a:xfrm>
              <a:off x="4113" y="1105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6" name="Text Box 40"/>
            <p:cNvSpPr txBox="1"/>
            <p:nvPr/>
          </p:nvSpPr>
          <p:spPr>
            <a:xfrm>
              <a:off x="3905" y="1118"/>
              <a:ext cx="1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647" name="Line 41"/>
            <p:cNvSpPr/>
            <p:nvPr/>
          </p:nvSpPr>
          <p:spPr>
            <a:xfrm>
              <a:off x="4355" y="1105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8" name="Text Box 42"/>
            <p:cNvSpPr txBox="1"/>
            <p:nvPr/>
          </p:nvSpPr>
          <p:spPr>
            <a:xfrm>
              <a:off x="4146" y="1118"/>
              <a:ext cx="1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8649" name="Line 43"/>
            <p:cNvSpPr/>
            <p:nvPr/>
          </p:nvSpPr>
          <p:spPr>
            <a:xfrm>
              <a:off x="4598" y="1105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0" name="Text Box 44"/>
            <p:cNvSpPr txBox="1"/>
            <p:nvPr/>
          </p:nvSpPr>
          <p:spPr>
            <a:xfrm>
              <a:off x="4423" y="1118"/>
              <a:ext cx="1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5" name="Freeform 23"/>
            <p:cNvSpPr/>
            <p:nvPr/>
          </p:nvSpPr>
          <p:spPr bwMode="auto">
            <a:xfrm rot="1653528">
              <a:off x="4621" y="1492"/>
              <a:ext cx="277" cy="329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52" name="AutoShape 4"/>
            <p:cNvSpPr/>
            <p:nvPr/>
          </p:nvSpPr>
          <p:spPr>
            <a:xfrm>
              <a:off x="3107" y="1850"/>
              <a:ext cx="203" cy="94"/>
            </a:xfrm>
            <a:prstGeom prst="rightArrow">
              <a:avLst>
                <a:gd name="adj1" fmla="val 50000"/>
                <a:gd name="adj2" fmla="val 53949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53" name="Oval 7"/>
            <p:cNvSpPr/>
            <p:nvPr/>
          </p:nvSpPr>
          <p:spPr>
            <a:xfrm>
              <a:off x="3315" y="1730"/>
              <a:ext cx="367" cy="314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8654" name="Oval 8"/>
            <p:cNvSpPr/>
            <p:nvPr/>
          </p:nvSpPr>
          <p:spPr>
            <a:xfrm>
              <a:off x="3938" y="1730"/>
              <a:ext cx="367" cy="314"/>
            </a:xfrm>
            <a:prstGeom prst="ellipse">
              <a:avLst/>
            </a:prstGeom>
            <a:solidFill>
              <a:srgbClr val="FF7C80"/>
            </a:solidFill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562" y="1751"/>
              <a:ext cx="367" cy="31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718" y="1869"/>
              <a:ext cx="220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4305" y="1869"/>
              <a:ext cx="220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58" name="Freeform 14"/>
            <p:cNvSpPr/>
            <p:nvPr/>
          </p:nvSpPr>
          <p:spPr>
            <a:xfrm>
              <a:off x="3388" y="1590"/>
              <a:ext cx="220" cy="186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28" y="3"/>
                </a:cxn>
                <a:cxn ang="0">
                  <a:pos x="57" y="23"/>
                </a:cxn>
              </a:cxnLst>
              <a:rect l="0" t="0" r="0" b="0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9" name="Text Box 17"/>
            <p:cNvSpPr txBox="1"/>
            <p:nvPr/>
          </p:nvSpPr>
          <p:spPr>
            <a:xfrm>
              <a:off x="3315" y="1415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68660" name="Text Box 18"/>
            <p:cNvSpPr txBox="1"/>
            <p:nvPr/>
          </p:nvSpPr>
          <p:spPr>
            <a:xfrm>
              <a:off x="3755" y="1669"/>
              <a:ext cx="19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661" name="Text Box 19"/>
            <p:cNvSpPr txBox="1"/>
            <p:nvPr/>
          </p:nvSpPr>
          <p:spPr>
            <a:xfrm>
              <a:off x="4341" y="166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662" name="Text Box 22"/>
            <p:cNvSpPr txBox="1"/>
            <p:nvPr/>
          </p:nvSpPr>
          <p:spPr>
            <a:xfrm>
              <a:off x="4909" y="1454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68663" name="Line 57"/>
            <p:cNvSpPr/>
            <p:nvPr/>
          </p:nvSpPr>
          <p:spPr>
            <a:xfrm>
              <a:off x="3280" y="2114"/>
              <a:ext cx="440" cy="0"/>
            </a:xfrm>
            <a:prstGeom prst="line">
              <a:avLst/>
            </a:prstGeom>
            <a:ln w="635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27" name="Oval 21"/>
            <p:cNvSpPr>
              <a:spLocks noChangeArrowheads="1"/>
            </p:cNvSpPr>
            <p:nvPr/>
          </p:nvSpPr>
          <p:spPr bwMode="auto">
            <a:xfrm>
              <a:off x="4493" y="1721"/>
              <a:ext cx="477" cy="384"/>
            </a:xfrm>
            <a:prstGeom prst="ellipse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8665" name="Group 114"/>
          <p:cNvGrpSpPr/>
          <p:nvPr/>
        </p:nvGrpSpPr>
        <p:grpSpPr>
          <a:xfrm>
            <a:off x="2505075" y="4294188"/>
            <a:ext cx="3362325" cy="1943100"/>
            <a:chOff x="36" y="2297"/>
            <a:chExt cx="2118" cy="1224"/>
          </a:xfrm>
        </p:grpSpPr>
        <p:sp>
          <p:nvSpPr>
            <p:cNvPr id="68666" name="Text Box 22"/>
            <p:cNvSpPr txBox="1"/>
            <p:nvPr/>
          </p:nvSpPr>
          <p:spPr>
            <a:xfrm>
              <a:off x="1838" y="2861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68667" name="Rectangle 61"/>
            <p:cNvSpPr/>
            <p:nvPr/>
          </p:nvSpPr>
          <p:spPr>
            <a:xfrm>
              <a:off x="280" y="2507"/>
              <a:ext cx="1489" cy="244"/>
            </a:xfrm>
            <a:prstGeom prst="rect">
              <a:avLst/>
            </a:prstGeom>
            <a:solidFill>
              <a:srgbClr val="DAFEEC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8" name="Line 62"/>
            <p:cNvSpPr/>
            <p:nvPr/>
          </p:nvSpPr>
          <p:spPr>
            <a:xfrm>
              <a:off x="536" y="2507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69" name="Line 63"/>
            <p:cNvSpPr/>
            <p:nvPr/>
          </p:nvSpPr>
          <p:spPr>
            <a:xfrm>
              <a:off x="793" y="2507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0" name="Line 64"/>
            <p:cNvSpPr/>
            <p:nvPr/>
          </p:nvSpPr>
          <p:spPr>
            <a:xfrm>
              <a:off x="1202" y="2297"/>
              <a:ext cx="0" cy="2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8671" name="Text Box 65"/>
            <p:cNvSpPr txBox="1"/>
            <p:nvPr/>
          </p:nvSpPr>
          <p:spPr>
            <a:xfrm>
              <a:off x="313" y="2525"/>
              <a:ext cx="1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672" name="Text Box 66"/>
            <p:cNvSpPr txBox="1"/>
            <p:nvPr/>
          </p:nvSpPr>
          <p:spPr>
            <a:xfrm>
              <a:off x="590" y="2525"/>
              <a:ext cx="1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8673" name="Line 67"/>
            <p:cNvSpPr/>
            <p:nvPr/>
          </p:nvSpPr>
          <p:spPr>
            <a:xfrm>
              <a:off x="1042" y="2512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4" name="Text Box 68"/>
            <p:cNvSpPr txBox="1"/>
            <p:nvPr/>
          </p:nvSpPr>
          <p:spPr>
            <a:xfrm>
              <a:off x="834" y="2525"/>
              <a:ext cx="1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675" name="Line 69"/>
            <p:cNvSpPr/>
            <p:nvPr/>
          </p:nvSpPr>
          <p:spPr>
            <a:xfrm>
              <a:off x="1284" y="2512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6" name="Text Box 70"/>
            <p:cNvSpPr txBox="1"/>
            <p:nvPr/>
          </p:nvSpPr>
          <p:spPr>
            <a:xfrm>
              <a:off x="1075" y="2525"/>
              <a:ext cx="1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8677" name="Line 71"/>
            <p:cNvSpPr/>
            <p:nvPr/>
          </p:nvSpPr>
          <p:spPr>
            <a:xfrm>
              <a:off x="1527" y="2512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8" name="Text Box 72"/>
            <p:cNvSpPr txBox="1"/>
            <p:nvPr/>
          </p:nvSpPr>
          <p:spPr>
            <a:xfrm>
              <a:off x="1352" y="2525"/>
              <a:ext cx="1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6407" name="Freeform 23"/>
            <p:cNvSpPr/>
            <p:nvPr/>
          </p:nvSpPr>
          <p:spPr bwMode="auto">
            <a:xfrm rot="1653528">
              <a:off x="1550" y="2899"/>
              <a:ext cx="277" cy="329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80" name="AutoShape 4"/>
            <p:cNvSpPr/>
            <p:nvPr/>
          </p:nvSpPr>
          <p:spPr>
            <a:xfrm>
              <a:off x="36" y="3257"/>
              <a:ext cx="203" cy="94"/>
            </a:xfrm>
            <a:prstGeom prst="rightArrow">
              <a:avLst>
                <a:gd name="adj1" fmla="val 50000"/>
                <a:gd name="adj2" fmla="val 53949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81" name="Oval 7"/>
            <p:cNvSpPr/>
            <p:nvPr/>
          </p:nvSpPr>
          <p:spPr>
            <a:xfrm>
              <a:off x="244" y="3137"/>
              <a:ext cx="367" cy="314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8682" name="Oval 8"/>
            <p:cNvSpPr/>
            <p:nvPr/>
          </p:nvSpPr>
          <p:spPr>
            <a:xfrm>
              <a:off x="867" y="3137"/>
              <a:ext cx="367" cy="314"/>
            </a:xfrm>
            <a:prstGeom prst="ellipse">
              <a:avLst/>
            </a:prstGeom>
            <a:solidFill>
              <a:srgbClr val="FF7C80"/>
            </a:solidFill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6394" name="Oval 10"/>
            <p:cNvSpPr>
              <a:spLocks noChangeArrowheads="1"/>
            </p:cNvSpPr>
            <p:nvPr/>
          </p:nvSpPr>
          <p:spPr bwMode="auto">
            <a:xfrm>
              <a:off x="1491" y="3158"/>
              <a:ext cx="367" cy="31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647" y="3276"/>
              <a:ext cx="220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1234" y="3276"/>
              <a:ext cx="220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86" name="Freeform 14"/>
            <p:cNvSpPr/>
            <p:nvPr/>
          </p:nvSpPr>
          <p:spPr>
            <a:xfrm>
              <a:off x="317" y="2997"/>
              <a:ext cx="220" cy="186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28" y="3"/>
                </a:cxn>
                <a:cxn ang="0">
                  <a:pos x="57" y="23"/>
                </a:cxn>
              </a:cxnLst>
              <a:rect l="0" t="0" r="0" b="0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7" name="Text Box 17"/>
            <p:cNvSpPr txBox="1"/>
            <p:nvPr/>
          </p:nvSpPr>
          <p:spPr>
            <a:xfrm>
              <a:off x="244" y="2822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68688" name="Text Box 18"/>
            <p:cNvSpPr txBox="1"/>
            <p:nvPr/>
          </p:nvSpPr>
          <p:spPr>
            <a:xfrm>
              <a:off x="684" y="3076"/>
              <a:ext cx="19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689" name="Text Box 19"/>
            <p:cNvSpPr txBox="1"/>
            <p:nvPr/>
          </p:nvSpPr>
          <p:spPr>
            <a:xfrm>
              <a:off x="1270" y="307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690" name="Line 85"/>
            <p:cNvSpPr/>
            <p:nvPr/>
          </p:nvSpPr>
          <p:spPr>
            <a:xfrm>
              <a:off x="209" y="3521"/>
              <a:ext cx="440" cy="0"/>
            </a:xfrm>
            <a:prstGeom prst="line">
              <a:avLst/>
            </a:prstGeom>
            <a:ln w="635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16405" name="Oval 21"/>
            <p:cNvSpPr>
              <a:spLocks noChangeArrowheads="1"/>
            </p:cNvSpPr>
            <p:nvPr/>
          </p:nvSpPr>
          <p:spPr bwMode="auto">
            <a:xfrm>
              <a:off x="1422" y="3128"/>
              <a:ext cx="477" cy="384"/>
            </a:xfrm>
            <a:prstGeom prst="ellipse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8692" name="Text Box 116"/>
          <p:cNvSpPr txBox="1"/>
          <p:nvPr/>
        </p:nvSpPr>
        <p:spPr>
          <a:xfrm>
            <a:off x="1187450" y="3741738"/>
            <a:ext cx="1060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“拒绝</a:t>
            </a:r>
            <a:r>
              <a:rPr lang="en-US" altLang="zh-CN" sz="2400" b="1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68693" name="Text Box 117"/>
          <p:cNvSpPr txBox="1"/>
          <p:nvPr/>
        </p:nvSpPr>
        <p:spPr>
          <a:xfrm>
            <a:off x="6084888" y="3789363"/>
            <a:ext cx="1060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“拒绝</a:t>
            </a:r>
            <a:r>
              <a:rPr lang="en-US" altLang="zh-CN" sz="2400" b="1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68694" name="Text Box 118"/>
          <p:cNvSpPr txBox="1"/>
          <p:nvPr/>
        </p:nvSpPr>
        <p:spPr>
          <a:xfrm>
            <a:off x="6103938" y="5300663"/>
            <a:ext cx="1060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“拒绝</a:t>
            </a:r>
            <a:r>
              <a:rPr lang="en-US" altLang="zh-CN" sz="2400" b="1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”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45</a:t>
            </a:fld>
            <a:endParaRPr lang="en-US" altLang="zh-CN" sz="1000" dirty="0"/>
          </a:p>
        </p:txBody>
      </p:sp>
      <p:sp>
        <p:nvSpPr>
          <p:cNvPr id="69634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162425"/>
          </a:xfrm>
        </p:spPr>
        <p:txBody>
          <a:bodyPr vert="horz" wrap="square" lIns="91440" tIns="45720" rIns="91440" bIns="45720" anchor="t" anchorCtr="0"/>
          <a:lstStyle/>
          <a:p>
            <a:pPr indent="-255270" eaLnBrk="1" hangingPunct="1"/>
            <a:r>
              <a:rPr lang="en-US" altLang="zh-CN" dirty="0"/>
              <a:t>NFA </a:t>
            </a:r>
            <a:r>
              <a:rPr lang="zh-CN" altLang="en-US" dirty="0"/>
              <a:t>优点：由正规式－</a:t>
            </a:r>
            <a:r>
              <a:rPr lang="en-US" altLang="zh-CN" dirty="0"/>
              <a:t>&gt;NFA</a:t>
            </a:r>
            <a:r>
              <a:rPr lang="zh-CN" altLang="en-US" dirty="0"/>
              <a:t>较容易。</a:t>
            </a:r>
            <a:endParaRPr lang="en-US" altLang="zh-CN" dirty="0"/>
          </a:p>
          <a:p>
            <a:pPr indent="-255270" eaLnBrk="1" hangingPunct="1">
              <a:buNone/>
            </a:pPr>
            <a:endParaRPr lang="zh-CN" altLang="en-US" dirty="0"/>
          </a:p>
          <a:p>
            <a:pPr indent="-255270" eaLnBrk="1" hangingPunct="1"/>
            <a:r>
              <a:rPr lang="en-US" altLang="zh-CN" dirty="0"/>
              <a:t>NFA </a:t>
            </a:r>
            <a:r>
              <a:rPr lang="zh-CN" altLang="en-US" dirty="0"/>
              <a:t>缺点：不确定性，影响了程序执行时的效率，存在着回溯。</a:t>
            </a:r>
            <a:endParaRPr lang="en-US" altLang="zh-CN" dirty="0"/>
          </a:p>
          <a:p>
            <a:pPr indent="-255270" eaLnBrk="1" hangingPunct="1">
              <a:buNone/>
            </a:pPr>
            <a:endParaRPr lang="zh-CN" altLang="en-US" dirty="0"/>
          </a:p>
          <a:p>
            <a:pPr indent="-255270" eaLnBrk="1" hangingPunct="1"/>
            <a:r>
              <a:rPr lang="zh-CN" altLang="en-US" dirty="0"/>
              <a:t>是否有算法让状态之间的转换，由不确定性转换为确定。</a:t>
            </a:r>
          </a:p>
          <a:p>
            <a:pPr lvl="1" eaLnBrk="1" hangingPunct="1"/>
            <a:r>
              <a:rPr lang="en-US" altLang="zh-CN" dirty="0"/>
              <a:t>NFA</a:t>
            </a:r>
            <a:r>
              <a:rPr lang="zh-CN" altLang="en-US" dirty="0"/>
              <a:t>－</a:t>
            </a:r>
            <a:r>
              <a:rPr lang="en-US" altLang="zh-CN" dirty="0"/>
              <a:t>&gt;DFA</a:t>
            </a:r>
          </a:p>
          <a:p>
            <a:pPr lvl="1" eaLnBrk="1" hangingPunct="1"/>
            <a:r>
              <a:rPr lang="en-US" altLang="zh-CN" b="1" dirty="0">
                <a:solidFill>
                  <a:srgbClr val="FF3300"/>
                </a:solidFill>
              </a:rPr>
              <a:t>DFA (deterministic finite automata)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NFA</a:t>
            </a: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－</a:t>
            </a:r>
            <a:r>
              <a:rPr kumimoji="0" lang="en-US" altLang="zh-CN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&gt;DFA</a:t>
            </a:r>
            <a:br>
              <a:rPr kumimoji="0" lang="en-US" altLang="zh-CN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7" name="AutoShape 5"/>
          <p:cNvSpPr/>
          <p:nvPr/>
        </p:nvSpPr>
        <p:spPr>
          <a:xfrm rot="-291378">
            <a:off x="684213" y="4652963"/>
            <a:ext cx="7159625" cy="909637"/>
          </a:xfrm>
          <a:prstGeom prst="star24">
            <a:avLst>
              <a:gd name="adj" fmla="val 37500"/>
            </a:avLst>
          </a:prstGeom>
          <a:solidFill>
            <a:srgbClr val="0EBBDE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华文新魏" pitchFamily="2" charset="-122"/>
              </a:rPr>
              <a:t>我们一起寻找这个算法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84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46</a:t>
            </a:fld>
            <a:endParaRPr lang="en-US" altLang="zh-CN" sz="1000" dirty="0"/>
          </a:p>
        </p:txBody>
      </p:sp>
      <p:sp>
        <p:nvSpPr>
          <p:cNvPr id="37910" name="Rectangle 22"/>
          <p:cNvSpPr>
            <a:spLocks noGrp="1"/>
          </p:cNvSpPr>
          <p:nvPr>
            <p:ph type="title"/>
          </p:nvPr>
        </p:nvSpPr>
        <p:spPr bwMode="auto">
          <a:xfrm>
            <a:off x="250824" y="0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分析　</a:t>
            </a: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NFA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　 </a:t>
            </a: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M=(K,Σ, f, S, Z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）</a:t>
            </a:r>
          </a:p>
        </p:txBody>
      </p:sp>
      <p:graphicFrame>
        <p:nvGraphicFramePr>
          <p:cNvPr id="70659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4005263"/>
          <a:ext cx="64087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81200" imgH="203200" progId="Equation.DSMT4">
                  <p:embed/>
                </p:oleObj>
              </mc:Choice>
              <mc:Fallback>
                <p:oleObj r:id="rId2" imgW="1981200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4005263"/>
                        <a:ext cx="6408737" cy="587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0" name="Group 37"/>
          <p:cNvGrpSpPr/>
          <p:nvPr/>
        </p:nvGrpSpPr>
        <p:grpSpPr>
          <a:xfrm>
            <a:off x="1042988" y="1628775"/>
            <a:ext cx="5827712" cy="1814513"/>
            <a:chOff x="612" y="654"/>
            <a:chExt cx="4463" cy="1370"/>
          </a:xfrm>
        </p:grpSpPr>
        <p:sp>
          <p:nvSpPr>
            <p:cNvPr id="16407" name="Freeform 23"/>
            <p:cNvSpPr/>
            <p:nvPr/>
          </p:nvSpPr>
          <p:spPr bwMode="auto">
            <a:xfrm rot="1653528">
              <a:off x="4143" y="734"/>
              <a:ext cx="530" cy="695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662" name="AutoShape 4"/>
            <p:cNvSpPr/>
            <p:nvPr/>
          </p:nvSpPr>
          <p:spPr>
            <a:xfrm>
              <a:off x="612" y="1490"/>
              <a:ext cx="1044" cy="222"/>
            </a:xfrm>
            <a:prstGeom prst="rightArrow">
              <a:avLst>
                <a:gd name="adj1" fmla="val 50000"/>
                <a:gd name="adj2" fmla="val 11748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1665" y="1237"/>
              <a:ext cx="697" cy="6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6392" name="Oval 8"/>
            <p:cNvSpPr>
              <a:spLocks noChangeArrowheads="1"/>
            </p:cNvSpPr>
            <p:nvPr/>
          </p:nvSpPr>
          <p:spPr bwMode="auto">
            <a:xfrm>
              <a:off x="2848" y="1237"/>
              <a:ext cx="698" cy="6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6394" name="Oval 10"/>
            <p:cNvSpPr>
              <a:spLocks noChangeArrowheads="1"/>
            </p:cNvSpPr>
            <p:nvPr/>
          </p:nvSpPr>
          <p:spPr bwMode="auto">
            <a:xfrm>
              <a:off x="4031" y="1281"/>
              <a:ext cx="698" cy="66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2381" y="1525"/>
              <a:ext cx="467" cy="7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3544" y="1533"/>
              <a:ext cx="418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668" name="Freeform 14"/>
            <p:cNvSpPr/>
            <p:nvPr/>
          </p:nvSpPr>
          <p:spPr>
            <a:xfrm rot="1219834">
              <a:off x="1804" y="898"/>
              <a:ext cx="532" cy="536"/>
            </a:xfrm>
            <a:custGeom>
              <a:avLst/>
              <a:gdLst/>
              <a:ahLst/>
              <a:cxnLst>
                <a:cxn ang="0">
                  <a:pos x="0" y="21559"/>
                </a:cxn>
                <a:cxn ang="0">
                  <a:pos x="5715" y="1367"/>
                </a:cxn>
                <a:cxn ang="0">
                  <a:pos x="11447" y="13475"/>
                </a:cxn>
              </a:cxnLst>
              <a:rect l="0" t="0" r="0" b="0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rgbClr val="06232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9" name="Text Box 17"/>
            <p:cNvSpPr txBox="1"/>
            <p:nvPr/>
          </p:nvSpPr>
          <p:spPr>
            <a:xfrm>
              <a:off x="2291" y="708"/>
              <a:ext cx="38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70670" name="Text Box 18"/>
            <p:cNvSpPr txBox="1"/>
            <p:nvPr/>
          </p:nvSpPr>
          <p:spPr>
            <a:xfrm>
              <a:off x="2499" y="1274"/>
              <a:ext cx="238" cy="29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671" name="Text Box 19"/>
            <p:cNvSpPr txBox="1"/>
            <p:nvPr/>
          </p:nvSpPr>
          <p:spPr>
            <a:xfrm>
              <a:off x="3614" y="1298"/>
              <a:ext cx="238" cy="2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6405" name="Oval 21"/>
            <p:cNvSpPr>
              <a:spLocks noChangeArrowheads="1"/>
            </p:cNvSpPr>
            <p:nvPr/>
          </p:nvSpPr>
          <p:spPr bwMode="auto">
            <a:xfrm>
              <a:off x="3901" y="1213"/>
              <a:ext cx="907" cy="811"/>
            </a:xfrm>
            <a:prstGeom prst="ellipse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673" name="Text Box 22"/>
            <p:cNvSpPr txBox="1"/>
            <p:nvPr/>
          </p:nvSpPr>
          <p:spPr>
            <a:xfrm>
              <a:off x="4691" y="654"/>
              <a:ext cx="38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</p:grpSp>
      <p:graphicFrame>
        <p:nvGraphicFramePr>
          <p:cNvPr id="70674" name="Object 21"/>
          <p:cNvGraphicFramePr>
            <a:graphicFrameLocks noGrp="1" noChangeAspect="1"/>
          </p:cNvGraphicFramePr>
          <p:nvPr>
            <p:ph sz="half" idx="1"/>
          </p:nvPr>
        </p:nvGraphicFramePr>
        <p:xfrm>
          <a:off x="1547813" y="5229225"/>
          <a:ext cx="36004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29665" imgH="203200" progId="Equation.DSMT4">
                  <p:embed/>
                </p:oleObj>
              </mc:Choice>
              <mc:Fallback>
                <p:oleObj r:id="rId4" imgW="1129665" imgH="203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813" y="5229225"/>
                        <a:ext cx="3600450" cy="5762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5" name="Text Box 24"/>
          <p:cNvSpPr txBox="1"/>
          <p:nvPr/>
        </p:nvSpPr>
        <p:spPr>
          <a:xfrm>
            <a:off x="4067175" y="4651375"/>
            <a:ext cx="57626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70676" name="Line 25"/>
          <p:cNvSpPr/>
          <p:nvPr/>
        </p:nvSpPr>
        <p:spPr>
          <a:xfrm>
            <a:off x="3924300" y="4651375"/>
            <a:ext cx="0" cy="503238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0677" name="AutoShape 28"/>
          <p:cNvSpPr>
            <a:spLocks noChangeAspect="1" noTextEdit="1"/>
          </p:cNvSpPr>
          <p:nvPr/>
        </p:nvSpPr>
        <p:spPr>
          <a:xfrm flipH="1">
            <a:off x="4651375" y="4467225"/>
            <a:ext cx="1127125" cy="495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19" name="Freeform 31"/>
          <p:cNvSpPr/>
          <p:nvPr/>
        </p:nvSpPr>
        <p:spPr bwMode="gray">
          <a:xfrm flipH="1">
            <a:off x="4356100" y="5805488"/>
            <a:ext cx="1119188" cy="446088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3" name="Text Box 35"/>
          <p:cNvSpPr txBox="1"/>
          <p:nvPr/>
        </p:nvSpPr>
        <p:spPr>
          <a:xfrm>
            <a:off x="5580063" y="5013325"/>
            <a:ext cx="10795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子集</a:t>
            </a:r>
          </a:p>
        </p:txBody>
      </p:sp>
      <p:sp>
        <p:nvSpPr>
          <p:cNvPr id="37924" name="Text Box 36"/>
          <p:cNvSpPr txBox="1"/>
          <p:nvPr/>
        </p:nvSpPr>
        <p:spPr>
          <a:xfrm>
            <a:off x="5508625" y="6021388"/>
            <a:ext cx="10795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元素</a:t>
            </a:r>
          </a:p>
        </p:txBody>
      </p:sp>
      <p:sp>
        <p:nvSpPr>
          <p:cNvPr id="37926" name="Freeform 38"/>
          <p:cNvSpPr/>
          <p:nvPr/>
        </p:nvSpPr>
        <p:spPr bwMode="gray">
          <a:xfrm rot="-29279604">
            <a:off x="4572794" y="4507706"/>
            <a:ext cx="862013" cy="4318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3" grpId="0"/>
      <p:bldP spid="3792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47</a:t>
            </a:fld>
            <a:endParaRPr lang="en-US" altLang="zh-CN" sz="1000" dirty="0"/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 bwMode="auto"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子集与幂集</a:t>
            </a:r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79613" y="4149725"/>
          <a:ext cx="39608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16000" imgH="203200" progId="Equation.DSMT4">
                  <p:embed/>
                </p:oleObj>
              </mc:Choice>
              <mc:Fallback>
                <p:oleObj r:id="rId2" imgW="1016000" imgH="203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613" y="4149725"/>
                        <a:ext cx="3960812" cy="793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0" y="2924175"/>
          <a:ext cx="89646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67100" imgH="215900" progId="Equation.3">
                  <p:embed/>
                </p:oleObj>
              </mc:Choice>
              <mc:Fallback>
                <p:oleObj r:id="rId4" imgW="3467100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2924175"/>
                        <a:ext cx="8964613" cy="5762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11"/>
          <p:cNvGraphicFramePr>
            <a:graphicFrameLocks noChangeAspect="1"/>
          </p:cNvGraphicFramePr>
          <p:nvPr/>
        </p:nvGraphicFramePr>
        <p:xfrm>
          <a:off x="2379663" y="1719263"/>
          <a:ext cx="2590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37565" imgH="203200" progId="Equation.DSMT4">
                  <p:embed/>
                </p:oleObj>
              </mc:Choice>
              <mc:Fallback>
                <p:oleObj r:id="rId6" imgW="837565" imgH="203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9663" y="1719263"/>
                        <a:ext cx="25908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13"/>
          <p:cNvSpPr txBox="1"/>
          <p:nvPr/>
        </p:nvSpPr>
        <p:spPr>
          <a:xfrm>
            <a:off x="5364163" y="1700213"/>
            <a:ext cx="1728787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7" name="Text Box 16"/>
          <p:cNvSpPr txBox="1"/>
          <p:nvPr/>
        </p:nvSpPr>
        <p:spPr>
          <a:xfrm>
            <a:off x="5003800" y="1557338"/>
            <a:ext cx="208915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幂集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48</a:t>
            </a:fld>
            <a:endParaRPr lang="en-US" altLang="zh-CN" sz="1000" dirty="0"/>
          </a:p>
        </p:txBody>
      </p:sp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子集法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vert="horz" wrap="square" lIns="91440" tIns="45720" rIns="91440" bIns="45720" anchor="t"/>
          <a:lstStyle/>
          <a:p>
            <a:pPr marL="109855" marR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kumimoji="0" lang="zh-CN" altLang="en-US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从状态集合的幂集的视角去重新审视</a:t>
            </a:r>
            <a:r>
              <a:rPr kumimoji="0" lang="en-US" altLang="zh-CN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NFA</a:t>
            </a:r>
            <a:r>
              <a:rPr kumimoji="0" lang="zh-CN" altLang="en-US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2700" b="0" i="0" u="none" strike="noStrike" kern="1200" cap="none" spc="0" normalizeH="0" baseline="0" noProof="1">
                <a:solidFill>
                  <a:srgbClr val="FF3300"/>
                </a:solidFill>
                <a:latin typeface="+mn-lt"/>
                <a:ea typeface="+mn-ea"/>
                <a:cs typeface="+mn-cs"/>
              </a:rPr>
              <a:t>不确定性</a:t>
            </a:r>
            <a:r>
              <a:rPr kumimoji="0" lang="zh-CN" altLang="en-US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kumimoji="0" lang="zh-CN" altLang="en-US" sz="2700" b="0" i="0" u="none" strike="noStrike" kern="1200" cap="none" spc="0" normalizeH="0" baseline="0" noProof="1">
              <a:solidFill>
                <a:srgbClr val="FF3300"/>
              </a:solidFill>
              <a:latin typeface="+mn-lt"/>
              <a:ea typeface="+mn-ea"/>
              <a:cs typeface="+mn-cs"/>
            </a:endParaRPr>
          </a:p>
          <a:p>
            <a:pPr marL="109855" marR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kumimoji="0" lang="zh-CN" altLang="en-US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结果发现：当把状态集的</a:t>
            </a:r>
            <a:r>
              <a:rPr kumimoji="0" lang="zh-CN" altLang="en-US" sz="2700" b="0" i="0" u="none" strike="noStrike" kern="1200" cap="none" spc="0" normalizeH="0" baseline="0" noProof="1">
                <a:solidFill>
                  <a:srgbClr val="FF3300"/>
                </a:solidFill>
                <a:latin typeface="+mn-lt"/>
                <a:ea typeface="+mn-ea"/>
                <a:cs typeface="+mn-cs"/>
              </a:rPr>
              <a:t>子集</a:t>
            </a:r>
            <a:r>
              <a:rPr kumimoji="0" lang="zh-CN" altLang="en-US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看作元素时，</a:t>
            </a:r>
            <a:r>
              <a:rPr kumimoji="0" lang="en-US" altLang="zh-CN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NFA</a:t>
            </a:r>
            <a:r>
              <a:rPr kumimoji="0" lang="zh-CN" altLang="en-US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的不确定性消失，就变成了</a:t>
            </a:r>
            <a:r>
              <a:rPr kumimoji="0" lang="zh-CN" altLang="en-US" sz="2700" b="0" i="0" u="none" strike="noStrike" kern="1200" cap="none" spc="0" normalizeH="0" baseline="0" noProof="1">
                <a:solidFill>
                  <a:srgbClr val="FF3300"/>
                </a:solidFill>
                <a:latin typeface="+mn-lt"/>
                <a:ea typeface="+mn-ea"/>
                <a:cs typeface="+mn-cs"/>
              </a:rPr>
              <a:t>确定</a:t>
            </a:r>
            <a:r>
              <a:rPr kumimoji="0" lang="zh-CN" altLang="en-US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的自动机，即</a:t>
            </a:r>
            <a:r>
              <a:rPr kumimoji="0" lang="en-US" altLang="zh-CN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DFA</a:t>
            </a:r>
            <a:r>
              <a:rPr kumimoji="0" lang="zh-CN" altLang="en-US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marL="365125" marR="0" indent="-25527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kumimoji="0" lang="zh-CN" altLang="en-US" sz="27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108" name="Text Box 4"/>
          <p:cNvSpPr txBox="1"/>
          <p:nvPr/>
        </p:nvSpPr>
        <p:spPr>
          <a:xfrm>
            <a:off x="1908175" y="4652963"/>
            <a:ext cx="5616575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最重要的工作：寻找子集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49</a:t>
            </a:fld>
            <a:endParaRPr lang="en-US" altLang="zh-CN" sz="1000" dirty="0"/>
          </a:p>
        </p:txBody>
      </p:sp>
      <p:sp>
        <p:nvSpPr>
          <p:cNvPr id="73730" name="Text Box 2"/>
          <p:cNvSpPr txBox="1"/>
          <p:nvPr/>
        </p:nvSpPr>
        <p:spPr>
          <a:xfrm>
            <a:off x="1042988" y="5157788"/>
            <a:ext cx="118745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ctr"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NFA</a:t>
            </a:r>
          </a:p>
        </p:txBody>
      </p:sp>
      <p:sp>
        <p:nvSpPr>
          <p:cNvPr id="73731" name="Rectangle 3"/>
          <p:cNvSpPr/>
          <p:nvPr/>
        </p:nvSpPr>
        <p:spPr>
          <a:xfrm>
            <a:off x="5002213" y="438150"/>
            <a:ext cx="3886200" cy="2519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Line 4"/>
          <p:cNvSpPr/>
          <p:nvPr/>
        </p:nvSpPr>
        <p:spPr>
          <a:xfrm flipH="1">
            <a:off x="6299200" y="404813"/>
            <a:ext cx="3175" cy="255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733" name="Line 5"/>
          <p:cNvSpPr/>
          <p:nvPr/>
        </p:nvSpPr>
        <p:spPr>
          <a:xfrm flipH="1">
            <a:off x="7594600" y="476250"/>
            <a:ext cx="3175" cy="2481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734" name="Line 6"/>
          <p:cNvSpPr/>
          <p:nvPr/>
        </p:nvSpPr>
        <p:spPr>
          <a:xfrm>
            <a:off x="5006975" y="785813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735" name="Text Box 7"/>
          <p:cNvSpPr txBox="1"/>
          <p:nvPr/>
        </p:nvSpPr>
        <p:spPr>
          <a:xfrm>
            <a:off x="5387975" y="404813"/>
            <a:ext cx="6096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状态</a:t>
            </a:r>
          </a:p>
        </p:txBody>
      </p:sp>
      <p:sp>
        <p:nvSpPr>
          <p:cNvPr id="73736" name="Text Box 8"/>
          <p:cNvSpPr txBox="1"/>
          <p:nvPr/>
        </p:nvSpPr>
        <p:spPr>
          <a:xfrm>
            <a:off x="6759575" y="404813"/>
            <a:ext cx="1524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3737" name="Text Box 9"/>
          <p:cNvSpPr txBox="1"/>
          <p:nvPr/>
        </p:nvSpPr>
        <p:spPr>
          <a:xfrm>
            <a:off x="8131175" y="404813"/>
            <a:ext cx="1524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3738" name="Line 10"/>
          <p:cNvSpPr/>
          <p:nvPr/>
        </p:nvSpPr>
        <p:spPr>
          <a:xfrm>
            <a:off x="5006975" y="1319213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739" name="Line 11"/>
          <p:cNvSpPr/>
          <p:nvPr/>
        </p:nvSpPr>
        <p:spPr>
          <a:xfrm>
            <a:off x="5006975" y="1852613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740" name="Line 12"/>
          <p:cNvSpPr/>
          <p:nvPr/>
        </p:nvSpPr>
        <p:spPr>
          <a:xfrm>
            <a:off x="5006975" y="2386013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294" name="Text Box 14"/>
          <p:cNvSpPr txBox="1"/>
          <p:nvPr/>
        </p:nvSpPr>
        <p:spPr>
          <a:xfrm>
            <a:off x="5464175" y="862013"/>
            <a:ext cx="423863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[A]</a:t>
            </a:r>
          </a:p>
        </p:txBody>
      </p:sp>
      <p:sp>
        <p:nvSpPr>
          <p:cNvPr id="97295" name="Text Box 15"/>
          <p:cNvSpPr txBox="1"/>
          <p:nvPr/>
        </p:nvSpPr>
        <p:spPr>
          <a:xfrm>
            <a:off x="6683375" y="862013"/>
            <a:ext cx="703263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[A,B]</a:t>
            </a:r>
          </a:p>
        </p:txBody>
      </p:sp>
      <p:sp>
        <p:nvSpPr>
          <p:cNvPr id="97296" name="Text Box 16"/>
          <p:cNvSpPr txBox="1"/>
          <p:nvPr/>
        </p:nvSpPr>
        <p:spPr>
          <a:xfrm>
            <a:off x="7978775" y="862013"/>
            <a:ext cx="423863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[A]</a:t>
            </a:r>
          </a:p>
        </p:txBody>
      </p:sp>
      <p:sp>
        <p:nvSpPr>
          <p:cNvPr id="97297" name="Text Box 17"/>
          <p:cNvSpPr txBox="1"/>
          <p:nvPr/>
        </p:nvSpPr>
        <p:spPr>
          <a:xfrm>
            <a:off x="5291138" y="1395413"/>
            <a:ext cx="703262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[A,B]</a:t>
            </a:r>
          </a:p>
        </p:txBody>
      </p:sp>
      <p:sp>
        <p:nvSpPr>
          <p:cNvPr id="97298" name="Text Box 18"/>
          <p:cNvSpPr txBox="1"/>
          <p:nvPr/>
        </p:nvSpPr>
        <p:spPr>
          <a:xfrm>
            <a:off x="6443663" y="1395413"/>
            <a:ext cx="10001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[A,B,Y]</a:t>
            </a:r>
          </a:p>
        </p:txBody>
      </p:sp>
      <p:sp>
        <p:nvSpPr>
          <p:cNvPr id="97299" name="Text Box 19"/>
          <p:cNvSpPr txBox="1"/>
          <p:nvPr/>
        </p:nvSpPr>
        <p:spPr>
          <a:xfrm>
            <a:off x="5148263" y="1928813"/>
            <a:ext cx="10001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[A,B,Y]</a:t>
            </a:r>
          </a:p>
        </p:txBody>
      </p:sp>
      <p:sp>
        <p:nvSpPr>
          <p:cNvPr id="97300" name="Text Box 20"/>
          <p:cNvSpPr txBox="1"/>
          <p:nvPr/>
        </p:nvSpPr>
        <p:spPr>
          <a:xfrm>
            <a:off x="7978775" y="1395413"/>
            <a:ext cx="423863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[A]</a:t>
            </a:r>
          </a:p>
        </p:txBody>
      </p:sp>
      <p:sp>
        <p:nvSpPr>
          <p:cNvPr id="97301" name="Text Box 21"/>
          <p:cNvSpPr txBox="1"/>
          <p:nvPr/>
        </p:nvSpPr>
        <p:spPr>
          <a:xfrm>
            <a:off x="6443663" y="1928813"/>
            <a:ext cx="10001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[A,B,Y]</a:t>
            </a:r>
          </a:p>
        </p:txBody>
      </p:sp>
      <p:sp>
        <p:nvSpPr>
          <p:cNvPr id="97302" name="Text Box 22"/>
          <p:cNvSpPr txBox="1"/>
          <p:nvPr/>
        </p:nvSpPr>
        <p:spPr>
          <a:xfrm>
            <a:off x="7885113" y="1928813"/>
            <a:ext cx="7207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[A,Y]</a:t>
            </a:r>
          </a:p>
        </p:txBody>
      </p:sp>
      <p:sp>
        <p:nvSpPr>
          <p:cNvPr id="97303" name="Text Box 23"/>
          <p:cNvSpPr txBox="1"/>
          <p:nvPr/>
        </p:nvSpPr>
        <p:spPr>
          <a:xfrm>
            <a:off x="5292725" y="2487613"/>
            <a:ext cx="7207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[A,Y]</a:t>
            </a:r>
          </a:p>
        </p:txBody>
      </p:sp>
      <p:sp>
        <p:nvSpPr>
          <p:cNvPr id="97304" name="Text Box 24"/>
          <p:cNvSpPr txBox="1"/>
          <p:nvPr/>
        </p:nvSpPr>
        <p:spPr>
          <a:xfrm>
            <a:off x="6443663" y="2462213"/>
            <a:ext cx="10001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[A,B,Y]</a:t>
            </a:r>
          </a:p>
        </p:txBody>
      </p:sp>
      <p:sp>
        <p:nvSpPr>
          <p:cNvPr id="97323" name="Text Box 43"/>
          <p:cNvSpPr txBox="1"/>
          <p:nvPr/>
        </p:nvSpPr>
        <p:spPr>
          <a:xfrm>
            <a:off x="7885113" y="2525713"/>
            <a:ext cx="7207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[A,Y]</a:t>
            </a:r>
          </a:p>
        </p:txBody>
      </p:sp>
      <p:sp>
        <p:nvSpPr>
          <p:cNvPr id="75" name="Freeform 23"/>
          <p:cNvSpPr/>
          <p:nvPr/>
        </p:nvSpPr>
        <p:spPr bwMode="auto">
          <a:xfrm rot="1653528">
            <a:off x="6537325" y="4157663"/>
            <a:ext cx="711200" cy="968375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54" name="AutoShape 4"/>
          <p:cNvSpPr/>
          <p:nvPr/>
        </p:nvSpPr>
        <p:spPr>
          <a:xfrm>
            <a:off x="2339975" y="5183188"/>
            <a:ext cx="833438" cy="333375"/>
          </a:xfrm>
          <a:prstGeom prst="rightArrow">
            <a:avLst>
              <a:gd name="adj1" fmla="val 50000"/>
              <a:gd name="adj2" fmla="val 114791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3184525" y="4856163"/>
            <a:ext cx="941388" cy="9223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78" name="Oval 8"/>
          <p:cNvSpPr>
            <a:spLocks noChangeArrowheads="1"/>
          </p:cNvSpPr>
          <p:nvPr/>
        </p:nvSpPr>
        <p:spPr bwMode="auto">
          <a:xfrm>
            <a:off x="4784725" y="4856163"/>
            <a:ext cx="941388" cy="9223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79" name="Oval 10"/>
          <p:cNvSpPr>
            <a:spLocks noChangeArrowheads="1"/>
          </p:cNvSpPr>
          <p:nvPr/>
        </p:nvSpPr>
        <p:spPr bwMode="auto">
          <a:xfrm>
            <a:off x="6386513" y="4918075"/>
            <a:ext cx="941388" cy="9223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80" name="Line 11"/>
          <p:cNvSpPr>
            <a:spLocks noChangeShapeType="1"/>
          </p:cNvSpPr>
          <p:nvPr/>
        </p:nvSpPr>
        <p:spPr bwMode="auto">
          <a:xfrm>
            <a:off x="4219575" y="5265738"/>
            <a:ext cx="56515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Line 12"/>
          <p:cNvSpPr>
            <a:spLocks noChangeShapeType="1"/>
          </p:cNvSpPr>
          <p:nvPr/>
        </p:nvSpPr>
        <p:spPr bwMode="auto">
          <a:xfrm>
            <a:off x="5726113" y="5265738"/>
            <a:ext cx="565150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Freeform 14"/>
          <p:cNvSpPr/>
          <p:nvPr/>
        </p:nvSpPr>
        <p:spPr bwMode="auto">
          <a:xfrm>
            <a:off x="3373438" y="4446588"/>
            <a:ext cx="565150" cy="5461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61" name="Text Box 17"/>
          <p:cNvSpPr txBox="1"/>
          <p:nvPr/>
        </p:nvSpPr>
        <p:spPr>
          <a:xfrm>
            <a:off x="3184525" y="3933825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73762" name="Text Box 18"/>
          <p:cNvSpPr txBox="1"/>
          <p:nvPr/>
        </p:nvSpPr>
        <p:spPr>
          <a:xfrm>
            <a:off x="4314825" y="4681538"/>
            <a:ext cx="311150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3763" name="Text Box 19"/>
          <p:cNvSpPr txBox="1"/>
          <p:nvPr/>
        </p:nvSpPr>
        <p:spPr>
          <a:xfrm>
            <a:off x="5819775" y="46815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6" name="Oval 21"/>
          <p:cNvSpPr>
            <a:spLocks noChangeArrowheads="1"/>
          </p:cNvSpPr>
          <p:nvPr/>
        </p:nvSpPr>
        <p:spPr bwMode="auto">
          <a:xfrm>
            <a:off x="6208713" y="4822825"/>
            <a:ext cx="1225550" cy="1127125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65" name="Text Box 22"/>
          <p:cNvSpPr txBox="1"/>
          <p:nvPr/>
        </p:nvSpPr>
        <p:spPr>
          <a:xfrm>
            <a:off x="7275513" y="4048125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73766" name="AutoShape 4"/>
          <p:cNvSpPr/>
          <p:nvPr/>
        </p:nvSpPr>
        <p:spPr>
          <a:xfrm>
            <a:off x="4357688" y="928688"/>
            <a:ext cx="615950" cy="247650"/>
          </a:xfrm>
          <a:prstGeom prst="rightArrow">
            <a:avLst>
              <a:gd name="adj1" fmla="val 50000"/>
              <a:gd name="adj2" fmla="val 124992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7" name="Rectangle 67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(2) NFA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的确定化</a:t>
            </a:r>
          </a:p>
        </p:txBody>
      </p:sp>
      <p:sp>
        <p:nvSpPr>
          <p:cNvPr id="73768" name="Text Box 69"/>
          <p:cNvSpPr txBox="1"/>
          <p:nvPr/>
        </p:nvSpPr>
        <p:spPr>
          <a:xfrm>
            <a:off x="827088" y="1196975"/>
            <a:ext cx="2232025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子集法</a:t>
            </a:r>
          </a:p>
        </p:txBody>
      </p:sp>
      <p:grpSp>
        <p:nvGrpSpPr>
          <p:cNvPr id="3" name="Group 83"/>
          <p:cNvGrpSpPr/>
          <p:nvPr/>
        </p:nvGrpSpPr>
        <p:grpSpPr>
          <a:xfrm>
            <a:off x="2339975" y="3933825"/>
            <a:ext cx="5437188" cy="2016125"/>
            <a:chOff x="1474" y="2478"/>
            <a:chExt cx="3425" cy="1270"/>
          </a:xfrm>
        </p:grpSpPr>
        <p:sp>
          <p:nvSpPr>
            <p:cNvPr id="2" name="Freeform 23"/>
            <p:cNvSpPr/>
            <p:nvPr/>
          </p:nvSpPr>
          <p:spPr bwMode="auto">
            <a:xfrm rot="1653528">
              <a:off x="4118" y="2619"/>
              <a:ext cx="448" cy="610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71" name="AutoShape 4"/>
            <p:cNvSpPr/>
            <p:nvPr/>
          </p:nvSpPr>
          <p:spPr>
            <a:xfrm>
              <a:off x="1474" y="3265"/>
              <a:ext cx="525" cy="210"/>
            </a:xfrm>
            <a:prstGeom prst="rightArrow">
              <a:avLst>
                <a:gd name="adj1" fmla="val 50000"/>
                <a:gd name="adj2" fmla="val 114791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72" name="Oval 7"/>
            <p:cNvSpPr/>
            <p:nvPr/>
          </p:nvSpPr>
          <p:spPr>
            <a:xfrm>
              <a:off x="2006" y="3059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3773" name="Oval 8"/>
            <p:cNvSpPr/>
            <p:nvPr/>
          </p:nvSpPr>
          <p:spPr>
            <a:xfrm>
              <a:off x="3014" y="3059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4023" y="3098"/>
              <a:ext cx="593" cy="5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2658" y="3317"/>
              <a:ext cx="35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3607" y="3317"/>
              <a:ext cx="35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14"/>
            <p:cNvSpPr/>
            <p:nvPr/>
          </p:nvSpPr>
          <p:spPr bwMode="auto">
            <a:xfrm>
              <a:off x="2125" y="2801"/>
              <a:ext cx="356" cy="34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78" name="Text Box 17"/>
            <p:cNvSpPr txBox="1"/>
            <p:nvPr/>
          </p:nvSpPr>
          <p:spPr>
            <a:xfrm>
              <a:off x="2006" y="2478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73779" name="Text Box 18"/>
            <p:cNvSpPr txBox="1"/>
            <p:nvPr/>
          </p:nvSpPr>
          <p:spPr>
            <a:xfrm>
              <a:off x="2718" y="2949"/>
              <a:ext cx="19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3780" name="Text Box 19"/>
            <p:cNvSpPr txBox="1"/>
            <p:nvPr/>
          </p:nvSpPr>
          <p:spPr>
            <a:xfrm>
              <a:off x="3666" y="29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" name="Oval 21"/>
            <p:cNvSpPr>
              <a:spLocks noChangeArrowheads="1"/>
            </p:cNvSpPr>
            <p:nvPr/>
          </p:nvSpPr>
          <p:spPr bwMode="auto">
            <a:xfrm>
              <a:off x="3911" y="3038"/>
              <a:ext cx="772" cy="710"/>
            </a:xfrm>
            <a:prstGeom prst="ellipse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82" name="Text Box 22"/>
            <p:cNvSpPr txBox="1"/>
            <p:nvPr/>
          </p:nvSpPr>
          <p:spPr>
            <a:xfrm>
              <a:off x="4583" y="2550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</p:grpSp>
      <p:grpSp>
        <p:nvGrpSpPr>
          <p:cNvPr id="4" name="Group 97"/>
          <p:cNvGrpSpPr/>
          <p:nvPr/>
        </p:nvGrpSpPr>
        <p:grpSpPr>
          <a:xfrm>
            <a:off x="2339975" y="3933825"/>
            <a:ext cx="5437188" cy="2016125"/>
            <a:chOff x="1474" y="2478"/>
            <a:chExt cx="3425" cy="1270"/>
          </a:xfrm>
        </p:grpSpPr>
        <p:sp>
          <p:nvSpPr>
            <p:cNvPr id="10" name="Freeform 23"/>
            <p:cNvSpPr/>
            <p:nvPr/>
          </p:nvSpPr>
          <p:spPr bwMode="auto">
            <a:xfrm rot="1653528">
              <a:off x="4118" y="2619"/>
              <a:ext cx="448" cy="610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85" name="AutoShape 4"/>
            <p:cNvSpPr/>
            <p:nvPr/>
          </p:nvSpPr>
          <p:spPr>
            <a:xfrm>
              <a:off x="1474" y="3265"/>
              <a:ext cx="525" cy="210"/>
            </a:xfrm>
            <a:prstGeom prst="rightArrow">
              <a:avLst>
                <a:gd name="adj1" fmla="val 50000"/>
                <a:gd name="adj2" fmla="val 114791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86" name="Oval 7"/>
            <p:cNvSpPr/>
            <p:nvPr/>
          </p:nvSpPr>
          <p:spPr>
            <a:xfrm>
              <a:off x="2006" y="3059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014" y="3059"/>
              <a:ext cx="593" cy="5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4023" y="3098"/>
              <a:ext cx="593" cy="5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658" y="3317"/>
              <a:ext cx="35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607" y="3317"/>
              <a:ext cx="35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125" y="2801"/>
              <a:ext cx="356" cy="34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92" name="Text Box 17"/>
            <p:cNvSpPr txBox="1"/>
            <p:nvPr/>
          </p:nvSpPr>
          <p:spPr>
            <a:xfrm>
              <a:off x="2006" y="2478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73793" name="Text Box 18"/>
            <p:cNvSpPr txBox="1"/>
            <p:nvPr/>
          </p:nvSpPr>
          <p:spPr>
            <a:xfrm>
              <a:off x="2718" y="2949"/>
              <a:ext cx="19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3794" name="Text Box 19"/>
            <p:cNvSpPr txBox="1"/>
            <p:nvPr/>
          </p:nvSpPr>
          <p:spPr>
            <a:xfrm>
              <a:off x="3666" y="29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>
              <a:off x="3911" y="3038"/>
              <a:ext cx="772" cy="710"/>
            </a:xfrm>
            <a:prstGeom prst="ellipse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96" name="Text Box 22"/>
            <p:cNvSpPr txBox="1"/>
            <p:nvPr/>
          </p:nvSpPr>
          <p:spPr>
            <a:xfrm>
              <a:off x="4583" y="2550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</p:grpSp>
      <p:grpSp>
        <p:nvGrpSpPr>
          <p:cNvPr id="11" name="Group 98"/>
          <p:cNvGrpSpPr/>
          <p:nvPr/>
        </p:nvGrpSpPr>
        <p:grpSpPr>
          <a:xfrm>
            <a:off x="2339975" y="3933825"/>
            <a:ext cx="5437188" cy="2016125"/>
            <a:chOff x="1474" y="2478"/>
            <a:chExt cx="3425" cy="1270"/>
          </a:xfrm>
        </p:grpSpPr>
        <p:sp>
          <p:nvSpPr>
            <p:cNvPr id="18" name="Freeform 23"/>
            <p:cNvSpPr/>
            <p:nvPr/>
          </p:nvSpPr>
          <p:spPr bwMode="auto">
            <a:xfrm rot="1653528">
              <a:off x="4118" y="2619"/>
              <a:ext cx="448" cy="610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99" name="AutoShape 4"/>
            <p:cNvSpPr/>
            <p:nvPr/>
          </p:nvSpPr>
          <p:spPr>
            <a:xfrm>
              <a:off x="1474" y="3265"/>
              <a:ext cx="525" cy="210"/>
            </a:xfrm>
            <a:prstGeom prst="rightArrow">
              <a:avLst>
                <a:gd name="adj1" fmla="val 50000"/>
                <a:gd name="adj2" fmla="val 114791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800" name="Oval 7"/>
            <p:cNvSpPr/>
            <p:nvPr/>
          </p:nvSpPr>
          <p:spPr>
            <a:xfrm>
              <a:off x="2006" y="3059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3801" name="Oval 8"/>
            <p:cNvSpPr/>
            <p:nvPr/>
          </p:nvSpPr>
          <p:spPr>
            <a:xfrm>
              <a:off x="3014" y="3059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3802" name="Oval 10"/>
            <p:cNvSpPr/>
            <p:nvPr/>
          </p:nvSpPr>
          <p:spPr>
            <a:xfrm>
              <a:off x="4023" y="3098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2658" y="3317"/>
              <a:ext cx="35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3607" y="3317"/>
              <a:ext cx="35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2125" y="2801"/>
              <a:ext cx="356" cy="34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06" name="Text Box 17"/>
            <p:cNvSpPr txBox="1"/>
            <p:nvPr/>
          </p:nvSpPr>
          <p:spPr>
            <a:xfrm>
              <a:off x="2006" y="2478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73807" name="Text Box 18"/>
            <p:cNvSpPr txBox="1"/>
            <p:nvPr/>
          </p:nvSpPr>
          <p:spPr>
            <a:xfrm>
              <a:off x="2718" y="2949"/>
              <a:ext cx="19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3808" name="Text Box 19"/>
            <p:cNvSpPr txBox="1"/>
            <p:nvPr/>
          </p:nvSpPr>
          <p:spPr>
            <a:xfrm>
              <a:off x="3666" y="29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3911" y="3038"/>
              <a:ext cx="772" cy="710"/>
            </a:xfrm>
            <a:prstGeom prst="ellipse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10" name="Text Box 22"/>
            <p:cNvSpPr txBox="1"/>
            <p:nvPr/>
          </p:nvSpPr>
          <p:spPr>
            <a:xfrm>
              <a:off x="4583" y="2550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</p:grpSp>
      <p:grpSp>
        <p:nvGrpSpPr>
          <p:cNvPr id="19" name="Group 112"/>
          <p:cNvGrpSpPr/>
          <p:nvPr/>
        </p:nvGrpSpPr>
        <p:grpSpPr>
          <a:xfrm>
            <a:off x="2339975" y="3933825"/>
            <a:ext cx="5437188" cy="2016125"/>
            <a:chOff x="1474" y="2478"/>
            <a:chExt cx="3425" cy="1270"/>
          </a:xfrm>
        </p:grpSpPr>
        <p:sp>
          <p:nvSpPr>
            <p:cNvPr id="26" name="Freeform 23"/>
            <p:cNvSpPr/>
            <p:nvPr/>
          </p:nvSpPr>
          <p:spPr bwMode="auto">
            <a:xfrm rot="1653528">
              <a:off x="4118" y="2619"/>
              <a:ext cx="448" cy="610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13" name="AutoShape 4"/>
            <p:cNvSpPr/>
            <p:nvPr/>
          </p:nvSpPr>
          <p:spPr>
            <a:xfrm>
              <a:off x="1474" y="3265"/>
              <a:ext cx="525" cy="210"/>
            </a:xfrm>
            <a:prstGeom prst="rightArrow">
              <a:avLst>
                <a:gd name="adj1" fmla="val 50000"/>
                <a:gd name="adj2" fmla="val 114791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814" name="Oval 7"/>
            <p:cNvSpPr/>
            <p:nvPr/>
          </p:nvSpPr>
          <p:spPr>
            <a:xfrm>
              <a:off x="2006" y="3059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3014" y="3059"/>
              <a:ext cx="593" cy="5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4023" y="3098"/>
              <a:ext cx="593" cy="5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2658" y="3317"/>
              <a:ext cx="35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3607" y="3317"/>
              <a:ext cx="35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40" name="Freeform 14"/>
            <p:cNvSpPr/>
            <p:nvPr/>
          </p:nvSpPr>
          <p:spPr bwMode="auto">
            <a:xfrm>
              <a:off x="2125" y="2801"/>
              <a:ext cx="356" cy="34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0" name="Text Box 17"/>
            <p:cNvSpPr txBox="1"/>
            <p:nvPr/>
          </p:nvSpPr>
          <p:spPr>
            <a:xfrm>
              <a:off x="2006" y="2478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73821" name="Text Box 18"/>
            <p:cNvSpPr txBox="1"/>
            <p:nvPr/>
          </p:nvSpPr>
          <p:spPr>
            <a:xfrm>
              <a:off x="2718" y="2949"/>
              <a:ext cx="19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3822" name="Text Box 19"/>
            <p:cNvSpPr txBox="1"/>
            <p:nvPr/>
          </p:nvSpPr>
          <p:spPr>
            <a:xfrm>
              <a:off x="3666" y="29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2641" name="Oval 21"/>
            <p:cNvSpPr>
              <a:spLocks noChangeArrowheads="1"/>
            </p:cNvSpPr>
            <p:nvPr/>
          </p:nvSpPr>
          <p:spPr bwMode="auto">
            <a:xfrm>
              <a:off x="3911" y="3038"/>
              <a:ext cx="772" cy="710"/>
            </a:xfrm>
            <a:prstGeom prst="ellipse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4" name="Text Box 22"/>
            <p:cNvSpPr txBox="1"/>
            <p:nvPr/>
          </p:nvSpPr>
          <p:spPr>
            <a:xfrm>
              <a:off x="4583" y="2550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</p:grpSp>
      <p:grpSp>
        <p:nvGrpSpPr>
          <p:cNvPr id="20" name="Group 126"/>
          <p:cNvGrpSpPr/>
          <p:nvPr/>
        </p:nvGrpSpPr>
        <p:grpSpPr>
          <a:xfrm>
            <a:off x="2339975" y="3933825"/>
            <a:ext cx="5437188" cy="2016125"/>
            <a:chOff x="1474" y="2478"/>
            <a:chExt cx="3425" cy="1270"/>
          </a:xfrm>
        </p:grpSpPr>
        <p:sp>
          <p:nvSpPr>
            <p:cNvPr id="112653" name="Freeform 23"/>
            <p:cNvSpPr/>
            <p:nvPr/>
          </p:nvSpPr>
          <p:spPr bwMode="auto">
            <a:xfrm rot="1653528">
              <a:off x="4118" y="2619"/>
              <a:ext cx="448" cy="610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7" name="AutoShape 4"/>
            <p:cNvSpPr/>
            <p:nvPr/>
          </p:nvSpPr>
          <p:spPr>
            <a:xfrm>
              <a:off x="1474" y="3265"/>
              <a:ext cx="525" cy="210"/>
            </a:xfrm>
            <a:prstGeom prst="rightArrow">
              <a:avLst>
                <a:gd name="adj1" fmla="val 50000"/>
                <a:gd name="adj2" fmla="val 114791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828" name="Oval 7"/>
            <p:cNvSpPr/>
            <p:nvPr/>
          </p:nvSpPr>
          <p:spPr>
            <a:xfrm>
              <a:off x="2006" y="3059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3829" name="Oval 8"/>
            <p:cNvSpPr/>
            <p:nvPr/>
          </p:nvSpPr>
          <p:spPr>
            <a:xfrm>
              <a:off x="3014" y="3059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3830" name="Oval 10"/>
            <p:cNvSpPr/>
            <p:nvPr/>
          </p:nvSpPr>
          <p:spPr>
            <a:xfrm>
              <a:off x="4023" y="3098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12657" name="Line 11"/>
            <p:cNvSpPr>
              <a:spLocks noChangeShapeType="1"/>
            </p:cNvSpPr>
            <p:nvPr/>
          </p:nvSpPr>
          <p:spPr bwMode="auto">
            <a:xfrm>
              <a:off x="2658" y="3317"/>
              <a:ext cx="35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8" name="Line 12"/>
            <p:cNvSpPr>
              <a:spLocks noChangeShapeType="1"/>
            </p:cNvSpPr>
            <p:nvPr/>
          </p:nvSpPr>
          <p:spPr bwMode="auto">
            <a:xfrm>
              <a:off x="3607" y="3317"/>
              <a:ext cx="35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9" name="Freeform 14"/>
            <p:cNvSpPr/>
            <p:nvPr/>
          </p:nvSpPr>
          <p:spPr bwMode="auto">
            <a:xfrm>
              <a:off x="2125" y="2801"/>
              <a:ext cx="356" cy="34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34" name="Text Box 17"/>
            <p:cNvSpPr txBox="1"/>
            <p:nvPr/>
          </p:nvSpPr>
          <p:spPr>
            <a:xfrm>
              <a:off x="2006" y="2478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73835" name="Text Box 18"/>
            <p:cNvSpPr txBox="1"/>
            <p:nvPr/>
          </p:nvSpPr>
          <p:spPr>
            <a:xfrm>
              <a:off x="2718" y="2949"/>
              <a:ext cx="19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3836" name="Text Box 19"/>
            <p:cNvSpPr txBox="1"/>
            <p:nvPr/>
          </p:nvSpPr>
          <p:spPr>
            <a:xfrm>
              <a:off x="3666" y="29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2660" name="Oval 21"/>
            <p:cNvSpPr>
              <a:spLocks noChangeArrowheads="1"/>
            </p:cNvSpPr>
            <p:nvPr/>
          </p:nvSpPr>
          <p:spPr bwMode="auto">
            <a:xfrm>
              <a:off x="3911" y="3038"/>
              <a:ext cx="772" cy="710"/>
            </a:xfrm>
            <a:prstGeom prst="ellipse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38" name="Text Box 22"/>
            <p:cNvSpPr txBox="1"/>
            <p:nvPr/>
          </p:nvSpPr>
          <p:spPr>
            <a:xfrm>
              <a:off x="4583" y="2550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</p:grpSp>
      <p:grpSp>
        <p:nvGrpSpPr>
          <p:cNvPr id="21" name="Group 140"/>
          <p:cNvGrpSpPr/>
          <p:nvPr/>
        </p:nvGrpSpPr>
        <p:grpSpPr>
          <a:xfrm>
            <a:off x="2339975" y="3933825"/>
            <a:ext cx="5437188" cy="2016125"/>
            <a:chOff x="1474" y="2478"/>
            <a:chExt cx="3425" cy="1270"/>
          </a:xfrm>
        </p:grpSpPr>
        <p:sp>
          <p:nvSpPr>
            <p:cNvPr id="112661" name="Freeform 23"/>
            <p:cNvSpPr/>
            <p:nvPr/>
          </p:nvSpPr>
          <p:spPr bwMode="auto">
            <a:xfrm rot="1653528">
              <a:off x="4118" y="2619"/>
              <a:ext cx="448" cy="610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41" name="AutoShape 4"/>
            <p:cNvSpPr/>
            <p:nvPr/>
          </p:nvSpPr>
          <p:spPr>
            <a:xfrm>
              <a:off x="1474" y="3265"/>
              <a:ext cx="525" cy="210"/>
            </a:xfrm>
            <a:prstGeom prst="rightArrow">
              <a:avLst>
                <a:gd name="adj1" fmla="val 50000"/>
                <a:gd name="adj2" fmla="val 114791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842" name="Oval 7"/>
            <p:cNvSpPr/>
            <p:nvPr/>
          </p:nvSpPr>
          <p:spPr>
            <a:xfrm>
              <a:off x="2006" y="3059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2663" name="Oval 8"/>
            <p:cNvSpPr>
              <a:spLocks noChangeArrowheads="1"/>
            </p:cNvSpPr>
            <p:nvPr/>
          </p:nvSpPr>
          <p:spPr bwMode="auto">
            <a:xfrm>
              <a:off x="3014" y="3059"/>
              <a:ext cx="593" cy="5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3844" name="Oval 10"/>
            <p:cNvSpPr/>
            <p:nvPr/>
          </p:nvSpPr>
          <p:spPr>
            <a:xfrm>
              <a:off x="4023" y="3098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12665" name="Line 11"/>
            <p:cNvSpPr>
              <a:spLocks noChangeShapeType="1"/>
            </p:cNvSpPr>
            <p:nvPr/>
          </p:nvSpPr>
          <p:spPr bwMode="auto">
            <a:xfrm>
              <a:off x="2658" y="3317"/>
              <a:ext cx="35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66" name="Line 12"/>
            <p:cNvSpPr>
              <a:spLocks noChangeShapeType="1"/>
            </p:cNvSpPr>
            <p:nvPr/>
          </p:nvSpPr>
          <p:spPr bwMode="auto">
            <a:xfrm>
              <a:off x="3607" y="3317"/>
              <a:ext cx="35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67" name="Freeform 14"/>
            <p:cNvSpPr/>
            <p:nvPr/>
          </p:nvSpPr>
          <p:spPr bwMode="auto">
            <a:xfrm>
              <a:off x="2125" y="2801"/>
              <a:ext cx="356" cy="34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48" name="Text Box 17"/>
            <p:cNvSpPr txBox="1"/>
            <p:nvPr/>
          </p:nvSpPr>
          <p:spPr>
            <a:xfrm>
              <a:off x="2006" y="2478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73849" name="Text Box 18"/>
            <p:cNvSpPr txBox="1"/>
            <p:nvPr/>
          </p:nvSpPr>
          <p:spPr>
            <a:xfrm>
              <a:off x="2718" y="2949"/>
              <a:ext cx="19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3850" name="Text Box 19"/>
            <p:cNvSpPr txBox="1"/>
            <p:nvPr/>
          </p:nvSpPr>
          <p:spPr>
            <a:xfrm>
              <a:off x="3666" y="29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2668" name="Oval 21"/>
            <p:cNvSpPr>
              <a:spLocks noChangeArrowheads="1"/>
            </p:cNvSpPr>
            <p:nvPr/>
          </p:nvSpPr>
          <p:spPr bwMode="auto">
            <a:xfrm>
              <a:off x="3911" y="3038"/>
              <a:ext cx="772" cy="710"/>
            </a:xfrm>
            <a:prstGeom prst="ellipse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52" name="Text Box 22"/>
            <p:cNvSpPr txBox="1"/>
            <p:nvPr/>
          </p:nvSpPr>
          <p:spPr>
            <a:xfrm>
              <a:off x="4583" y="2550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</p:grpSp>
      <p:grpSp>
        <p:nvGrpSpPr>
          <p:cNvPr id="27" name="Group 154"/>
          <p:cNvGrpSpPr/>
          <p:nvPr/>
        </p:nvGrpSpPr>
        <p:grpSpPr>
          <a:xfrm>
            <a:off x="2339975" y="3933825"/>
            <a:ext cx="5437188" cy="2016125"/>
            <a:chOff x="1474" y="2478"/>
            <a:chExt cx="3425" cy="1270"/>
          </a:xfrm>
        </p:grpSpPr>
        <p:sp>
          <p:nvSpPr>
            <p:cNvPr id="112669" name="Freeform 23"/>
            <p:cNvSpPr/>
            <p:nvPr/>
          </p:nvSpPr>
          <p:spPr bwMode="auto">
            <a:xfrm rot="1653528">
              <a:off x="4118" y="2619"/>
              <a:ext cx="448" cy="610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55" name="AutoShape 4"/>
            <p:cNvSpPr/>
            <p:nvPr/>
          </p:nvSpPr>
          <p:spPr>
            <a:xfrm>
              <a:off x="1474" y="3265"/>
              <a:ext cx="525" cy="210"/>
            </a:xfrm>
            <a:prstGeom prst="rightArrow">
              <a:avLst>
                <a:gd name="adj1" fmla="val 50000"/>
                <a:gd name="adj2" fmla="val 114791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856" name="Oval 7"/>
            <p:cNvSpPr/>
            <p:nvPr/>
          </p:nvSpPr>
          <p:spPr>
            <a:xfrm>
              <a:off x="2006" y="3059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3857" name="Oval 8"/>
            <p:cNvSpPr/>
            <p:nvPr/>
          </p:nvSpPr>
          <p:spPr>
            <a:xfrm>
              <a:off x="3014" y="3059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3858" name="Oval 10"/>
            <p:cNvSpPr/>
            <p:nvPr/>
          </p:nvSpPr>
          <p:spPr>
            <a:xfrm>
              <a:off x="4023" y="3098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12674" name="Line 11"/>
            <p:cNvSpPr>
              <a:spLocks noChangeShapeType="1"/>
            </p:cNvSpPr>
            <p:nvPr/>
          </p:nvSpPr>
          <p:spPr bwMode="auto">
            <a:xfrm>
              <a:off x="2658" y="3317"/>
              <a:ext cx="35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75" name="Line 12"/>
            <p:cNvSpPr>
              <a:spLocks noChangeShapeType="1"/>
            </p:cNvSpPr>
            <p:nvPr/>
          </p:nvSpPr>
          <p:spPr bwMode="auto">
            <a:xfrm>
              <a:off x="3607" y="3317"/>
              <a:ext cx="35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76" name="Freeform 14"/>
            <p:cNvSpPr/>
            <p:nvPr/>
          </p:nvSpPr>
          <p:spPr bwMode="auto">
            <a:xfrm>
              <a:off x="2125" y="2801"/>
              <a:ext cx="356" cy="34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62" name="Text Box 17"/>
            <p:cNvSpPr txBox="1"/>
            <p:nvPr/>
          </p:nvSpPr>
          <p:spPr>
            <a:xfrm>
              <a:off x="2006" y="2478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73863" name="Text Box 18"/>
            <p:cNvSpPr txBox="1"/>
            <p:nvPr/>
          </p:nvSpPr>
          <p:spPr>
            <a:xfrm>
              <a:off x="2718" y="2949"/>
              <a:ext cx="19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3864" name="Text Box 19"/>
            <p:cNvSpPr txBox="1"/>
            <p:nvPr/>
          </p:nvSpPr>
          <p:spPr>
            <a:xfrm>
              <a:off x="3666" y="29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2680" name="Oval 21"/>
            <p:cNvSpPr>
              <a:spLocks noChangeArrowheads="1"/>
            </p:cNvSpPr>
            <p:nvPr/>
          </p:nvSpPr>
          <p:spPr bwMode="auto">
            <a:xfrm>
              <a:off x="3911" y="3038"/>
              <a:ext cx="772" cy="710"/>
            </a:xfrm>
            <a:prstGeom prst="ellipse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66" name="Text Box 22"/>
            <p:cNvSpPr txBox="1"/>
            <p:nvPr/>
          </p:nvSpPr>
          <p:spPr>
            <a:xfrm>
              <a:off x="4583" y="2550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</p:grpSp>
      <p:grpSp>
        <p:nvGrpSpPr>
          <p:cNvPr id="112642" name="Group 168"/>
          <p:cNvGrpSpPr/>
          <p:nvPr/>
        </p:nvGrpSpPr>
        <p:grpSpPr>
          <a:xfrm>
            <a:off x="2339975" y="3933825"/>
            <a:ext cx="5437188" cy="2016125"/>
            <a:chOff x="1474" y="2478"/>
            <a:chExt cx="3425" cy="1270"/>
          </a:xfrm>
        </p:grpSpPr>
        <p:sp>
          <p:nvSpPr>
            <p:cNvPr id="112682" name="Freeform 23"/>
            <p:cNvSpPr/>
            <p:nvPr/>
          </p:nvSpPr>
          <p:spPr bwMode="auto">
            <a:xfrm rot="1653528">
              <a:off x="4118" y="2619"/>
              <a:ext cx="448" cy="610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69" name="AutoShape 4"/>
            <p:cNvSpPr/>
            <p:nvPr/>
          </p:nvSpPr>
          <p:spPr>
            <a:xfrm>
              <a:off x="1474" y="3265"/>
              <a:ext cx="525" cy="210"/>
            </a:xfrm>
            <a:prstGeom prst="rightArrow">
              <a:avLst>
                <a:gd name="adj1" fmla="val 50000"/>
                <a:gd name="adj2" fmla="val 114791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870" name="Oval 7"/>
            <p:cNvSpPr/>
            <p:nvPr/>
          </p:nvSpPr>
          <p:spPr>
            <a:xfrm>
              <a:off x="2006" y="3059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2684" name="Oval 8"/>
            <p:cNvSpPr>
              <a:spLocks noChangeArrowheads="1"/>
            </p:cNvSpPr>
            <p:nvPr/>
          </p:nvSpPr>
          <p:spPr bwMode="auto">
            <a:xfrm>
              <a:off x="3014" y="3059"/>
              <a:ext cx="593" cy="5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3872" name="Oval 10"/>
            <p:cNvSpPr/>
            <p:nvPr/>
          </p:nvSpPr>
          <p:spPr>
            <a:xfrm>
              <a:off x="4023" y="3098"/>
              <a:ext cx="593" cy="581"/>
            </a:xfrm>
            <a:prstGeom prst="ellipse">
              <a:avLst/>
            </a:prstGeom>
            <a:solidFill>
              <a:srgbClr val="FF3300"/>
            </a:solidFill>
            <a:ln w="25400" cap="flat" cmpd="sng">
              <a:solidFill>
                <a:srgbClr val="0623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12686" name="Line 11"/>
            <p:cNvSpPr>
              <a:spLocks noChangeShapeType="1"/>
            </p:cNvSpPr>
            <p:nvPr/>
          </p:nvSpPr>
          <p:spPr bwMode="auto">
            <a:xfrm>
              <a:off x="2658" y="3317"/>
              <a:ext cx="35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7" name="Line 12"/>
            <p:cNvSpPr>
              <a:spLocks noChangeShapeType="1"/>
            </p:cNvSpPr>
            <p:nvPr/>
          </p:nvSpPr>
          <p:spPr bwMode="auto">
            <a:xfrm>
              <a:off x="3607" y="3317"/>
              <a:ext cx="356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8" name="Freeform 14"/>
            <p:cNvSpPr/>
            <p:nvPr/>
          </p:nvSpPr>
          <p:spPr bwMode="auto">
            <a:xfrm>
              <a:off x="2125" y="2801"/>
              <a:ext cx="356" cy="34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76" name="Text Box 17"/>
            <p:cNvSpPr txBox="1"/>
            <p:nvPr/>
          </p:nvSpPr>
          <p:spPr>
            <a:xfrm>
              <a:off x="2006" y="2478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73877" name="Text Box 18"/>
            <p:cNvSpPr txBox="1"/>
            <p:nvPr/>
          </p:nvSpPr>
          <p:spPr>
            <a:xfrm>
              <a:off x="2718" y="2949"/>
              <a:ext cx="19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3878" name="Text Box 19"/>
            <p:cNvSpPr txBox="1"/>
            <p:nvPr/>
          </p:nvSpPr>
          <p:spPr>
            <a:xfrm>
              <a:off x="3666" y="29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2689" name="Oval 21"/>
            <p:cNvSpPr>
              <a:spLocks noChangeArrowheads="1"/>
            </p:cNvSpPr>
            <p:nvPr/>
          </p:nvSpPr>
          <p:spPr bwMode="auto">
            <a:xfrm>
              <a:off x="3911" y="3038"/>
              <a:ext cx="772" cy="710"/>
            </a:xfrm>
            <a:prstGeom prst="ellipse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80" name="Text Box 22"/>
            <p:cNvSpPr txBox="1"/>
            <p:nvPr/>
          </p:nvSpPr>
          <p:spPr>
            <a:xfrm>
              <a:off x="4583" y="2550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</p:grpSp>
      <p:sp>
        <p:nvSpPr>
          <p:cNvPr id="112823" name="Text Box 183"/>
          <p:cNvSpPr txBox="1"/>
          <p:nvPr/>
        </p:nvSpPr>
        <p:spPr>
          <a:xfrm>
            <a:off x="323850" y="1989138"/>
            <a:ext cx="4032250" cy="18018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f(A,00)=f((A,0),0)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=f({A,B},0)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={A,B,Y}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4" grpId="0"/>
      <p:bldP spid="97296" grpId="0"/>
      <p:bldP spid="97297" grpId="0"/>
      <p:bldP spid="97298" grpId="0"/>
      <p:bldP spid="97299" grpId="0"/>
      <p:bldP spid="97300" grpId="0"/>
      <p:bldP spid="97301" grpId="0"/>
      <p:bldP spid="97302" grpId="0"/>
      <p:bldP spid="97303" grpId="0"/>
      <p:bldP spid="97304" grpId="0"/>
      <p:bldP spid="97323" grpId="0"/>
      <p:bldP spid="1128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5</a:t>
            </a:fld>
            <a:endParaRPr lang="en-US" altLang="zh-CN" sz="1000" dirty="0"/>
          </a:p>
        </p:txBody>
      </p:sp>
      <p:sp>
        <p:nvSpPr>
          <p:cNvPr id="6" name="Rectangle 3"/>
          <p:cNvSpPr txBox="1"/>
          <p:nvPr/>
        </p:nvSpPr>
        <p:spPr>
          <a:xfrm>
            <a:off x="468313" y="1557338"/>
            <a:ext cx="8424862" cy="4429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65125" indent="-25527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</a:p>
          <a:p>
            <a:pPr lvl="1" indent="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如何以有穷的表示方式来刻画单词？</a:t>
            </a:r>
          </a:p>
          <a:p>
            <a:pPr lvl="1" indent="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4000" b="1" dirty="0">
                <a:solidFill>
                  <a:srgbClr val="F127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4000" b="1" dirty="0">
                <a:solidFill>
                  <a:srgbClr val="F127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正则文法或正规文法</a:t>
            </a:r>
          </a:p>
          <a:p>
            <a:pPr lvl="1" indent="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4000" b="1" dirty="0">
                <a:solidFill>
                  <a:srgbClr val="F127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正则表达式或正规式 </a:t>
            </a:r>
          </a:p>
          <a:p>
            <a:pPr marL="365125" indent="-25527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4000" b="1" dirty="0">
              <a:solidFill>
                <a:srgbClr val="F1274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如何能识别正规式所表示的集合？</a:t>
            </a:r>
          </a:p>
          <a:p>
            <a:pPr lvl="1" indent="0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127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4000" b="1" dirty="0">
                <a:solidFill>
                  <a:srgbClr val="F127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有穷自动机</a:t>
            </a:r>
          </a:p>
        </p:txBody>
      </p:sp>
      <p:sp>
        <p:nvSpPr>
          <p:cNvPr id="28675" name="Rectangle 6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zh-CN" altLang="en-US" sz="48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二</a:t>
            </a:r>
            <a:r>
              <a:rPr lang="en-US" altLang="zh-CN" sz="48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.</a:t>
            </a:r>
            <a:r>
              <a:rPr lang="zh-CN" altLang="en-US" sz="48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词法分析的方法</a:t>
            </a:r>
            <a:r>
              <a:rPr lang="zh-CN" altLang="en-US" sz="4100" b="1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　</a:t>
            </a:r>
            <a:endParaRPr lang="en-US" altLang="zh-CN" sz="4100" b="1" dirty="0">
              <a:solidFill>
                <a:schemeClr val="tx2"/>
              </a:solidFill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50</a:t>
            </a:fld>
            <a:endParaRPr lang="en-US" altLang="zh-CN" sz="1000" dirty="0"/>
          </a:p>
        </p:txBody>
      </p:sp>
      <p:sp>
        <p:nvSpPr>
          <p:cNvPr id="74754" name="Text Box 2"/>
          <p:cNvSpPr txBox="1"/>
          <p:nvPr/>
        </p:nvSpPr>
        <p:spPr>
          <a:xfrm>
            <a:off x="0" y="1989138"/>
            <a:ext cx="118745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ctr"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NFA</a:t>
            </a:r>
          </a:p>
        </p:txBody>
      </p:sp>
      <p:sp>
        <p:nvSpPr>
          <p:cNvPr id="74755" name="Rectangle 3"/>
          <p:cNvSpPr/>
          <p:nvPr/>
        </p:nvSpPr>
        <p:spPr>
          <a:xfrm>
            <a:off x="5002213" y="438150"/>
            <a:ext cx="3886200" cy="2519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Line 4"/>
          <p:cNvSpPr/>
          <p:nvPr/>
        </p:nvSpPr>
        <p:spPr>
          <a:xfrm flipH="1">
            <a:off x="6299200" y="404813"/>
            <a:ext cx="3175" cy="255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57" name="Line 5"/>
          <p:cNvSpPr/>
          <p:nvPr/>
        </p:nvSpPr>
        <p:spPr>
          <a:xfrm flipH="1">
            <a:off x="7594600" y="476250"/>
            <a:ext cx="3175" cy="2481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58" name="Line 6"/>
          <p:cNvSpPr/>
          <p:nvPr/>
        </p:nvSpPr>
        <p:spPr>
          <a:xfrm>
            <a:off x="5006975" y="785813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59" name="Text Box 7"/>
          <p:cNvSpPr txBox="1"/>
          <p:nvPr/>
        </p:nvSpPr>
        <p:spPr>
          <a:xfrm>
            <a:off x="5387975" y="404813"/>
            <a:ext cx="6096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状态</a:t>
            </a:r>
          </a:p>
        </p:txBody>
      </p:sp>
      <p:sp>
        <p:nvSpPr>
          <p:cNvPr id="74760" name="Text Box 8"/>
          <p:cNvSpPr txBox="1"/>
          <p:nvPr/>
        </p:nvSpPr>
        <p:spPr>
          <a:xfrm>
            <a:off x="6759575" y="404813"/>
            <a:ext cx="1524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4761" name="Text Box 9"/>
          <p:cNvSpPr txBox="1"/>
          <p:nvPr/>
        </p:nvSpPr>
        <p:spPr>
          <a:xfrm>
            <a:off x="8131175" y="404813"/>
            <a:ext cx="1524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4762" name="Line 10"/>
          <p:cNvSpPr/>
          <p:nvPr/>
        </p:nvSpPr>
        <p:spPr>
          <a:xfrm>
            <a:off x="5006975" y="1319213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3" name="Line 11"/>
          <p:cNvSpPr/>
          <p:nvPr/>
        </p:nvSpPr>
        <p:spPr>
          <a:xfrm>
            <a:off x="5006975" y="1852613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4" name="Line 12"/>
          <p:cNvSpPr/>
          <p:nvPr/>
        </p:nvSpPr>
        <p:spPr>
          <a:xfrm>
            <a:off x="5006975" y="2386013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5" name="Text Box 14"/>
          <p:cNvSpPr txBox="1"/>
          <p:nvPr/>
        </p:nvSpPr>
        <p:spPr>
          <a:xfrm>
            <a:off x="5464175" y="862013"/>
            <a:ext cx="423863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[A]</a:t>
            </a:r>
          </a:p>
        </p:txBody>
      </p:sp>
      <p:sp>
        <p:nvSpPr>
          <p:cNvPr id="74766" name="Text Box 15"/>
          <p:cNvSpPr txBox="1"/>
          <p:nvPr/>
        </p:nvSpPr>
        <p:spPr>
          <a:xfrm>
            <a:off x="6683375" y="862013"/>
            <a:ext cx="703263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[A,B]</a:t>
            </a:r>
          </a:p>
        </p:txBody>
      </p:sp>
      <p:sp>
        <p:nvSpPr>
          <p:cNvPr id="74767" name="Text Box 16"/>
          <p:cNvSpPr txBox="1"/>
          <p:nvPr/>
        </p:nvSpPr>
        <p:spPr>
          <a:xfrm>
            <a:off x="7978775" y="862013"/>
            <a:ext cx="423863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[A]</a:t>
            </a:r>
          </a:p>
        </p:txBody>
      </p:sp>
      <p:sp>
        <p:nvSpPr>
          <p:cNvPr id="74768" name="Text Box 17"/>
          <p:cNvSpPr txBox="1"/>
          <p:nvPr/>
        </p:nvSpPr>
        <p:spPr>
          <a:xfrm>
            <a:off x="5364163" y="1395413"/>
            <a:ext cx="703262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[A,B]</a:t>
            </a:r>
          </a:p>
        </p:txBody>
      </p:sp>
      <p:sp>
        <p:nvSpPr>
          <p:cNvPr id="74769" name="Text Box 18"/>
          <p:cNvSpPr txBox="1"/>
          <p:nvPr/>
        </p:nvSpPr>
        <p:spPr>
          <a:xfrm>
            <a:off x="6596063" y="1395413"/>
            <a:ext cx="10001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[A,B,Y]</a:t>
            </a:r>
          </a:p>
        </p:txBody>
      </p:sp>
      <p:sp>
        <p:nvSpPr>
          <p:cNvPr id="74770" name="Text Box 19"/>
          <p:cNvSpPr txBox="1"/>
          <p:nvPr/>
        </p:nvSpPr>
        <p:spPr>
          <a:xfrm>
            <a:off x="5300663" y="1928813"/>
            <a:ext cx="10001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[A,B,Y]</a:t>
            </a:r>
          </a:p>
        </p:txBody>
      </p:sp>
      <p:sp>
        <p:nvSpPr>
          <p:cNvPr id="74771" name="Text Box 20"/>
          <p:cNvSpPr txBox="1"/>
          <p:nvPr/>
        </p:nvSpPr>
        <p:spPr>
          <a:xfrm>
            <a:off x="7978775" y="1395413"/>
            <a:ext cx="423863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[A]</a:t>
            </a:r>
          </a:p>
        </p:txBody>
      </p:sp>
      <p:sp>
        <p:nvSpPr>
          <p:cNvPr id="74772" name="Text Box 21"/>
          <p:cNvSpPr txBox="1"/>
          <p:nvPr/>
        </p:nvSpPr>
        <p:spPr>
          <a:xfrm>
            <a:off x="6588125" y="1928813"/>
            <a:ext cx="1008063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[A,B,Y]</a:t>
            </a:r>
          </a:p>
        </p:txBody>
      </p:sp>
      <p:sp>
        <p:nvSpPr>
          <p:cNvPr id="74773" name="Text Box 22"/>
          <p:cNvSpPr txBox="1"/>
          <p:nvPr/>
        </p:nvSpPr>
        <p:spPr>
          <a:xfrm>
            <a:off x="7885113" y="1928813"/>
            <a:ext cx="7207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[A,Y]</a:t>
            </a:r>
          </a:p>
        </p:txBody>
      </p:sp>
      <p:sp>
        <p:nvSpPr>
          <p:cNvPr id="74774" name="Text Box 23"/>
          <p:cNvSpPr txBox="1"/>
          <p:nvPr/>
        </p:nvSpPr>
        <p:spPr>
          <a:xfrm>
            <a:off x="5435600" y="2487613"/>
            <a:ext cx="7207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[A,Y]</a:t>
            </a:r>
          </a:p>
        </p:txBody>
      </p:sp>
      <p:sp>
        <p:nvSpPr>
          <p:cNvPr id="74775" name="Text Box 24"/>
          <p:cNvSpPr txBox="1"/>
          <p:nvPr/>
        </p:nvSpPr>
        <p:spPr>
          <a:xfrm>
            <a:off x="6596063" y="2462213"/>
            <a:ext cx="10001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[A,B,Y]</a:t>
            </a:r>
          </a:p>
        </p:txBody>
      </p:sp>
      <p:sp>
        <p:nvSpPr>
          <p:cNvPr id="74776" name="Text Box 43"/>
          <p:cNvSpPr txBox="1"/>
          <p:nvPr/>
        </p:nvSpPr>
        <p:spPr>
          <a:xfrm>
            <a:off x="7885113" y="2525713"/>
            <a:ext cx="7207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[A,Y]</a:t>
            </a:r>
          </a:p>
        </p:txBody>
      </p:sp>
      <p:sp>
        <p:nvSpPr>
          <p:cNvPr id="97324" name="Text Box 44"/>
          <p:cNvSpPr txBox="1"/>
          <p:nvPr/>
        </p:nvSpPr>
        <p:spPr>
          <a:xfrm>
            <a:off x="4643438" y="1989138"/>
            <a:ext cx="360362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97325" name="Text Box 45"/>
          <p:cNvSpPr txBox="1"/>
          <p:nvPr/>
        </p:nvSpPr>
        <p:spPr>
          <a:xfrm>
            <a:off x="4645025" y="2492375"/>
            <a:ext cx="3603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grpSp>
        <p:nvGrpSpPr>
          <p:cNvPr id="74779" name="组合 73"/>
          <p:cNvGrpSpPr/>
          <p:nvPr/>
        </p:nvGrpSpPr>
        <p:grpSpPr>
          <a:xfrm>
            <a:off x="142875" y="2428875"/>
            <a:ext cx="4108450" cy="1498600"/>
            <a:chOff x="1945458" y="1905000"/>
            <a:chExt cx="4496617" cy="1498600"/>
          </a:xfrm>
        </p:grpSpPr>
        <p:sp>
          <p:nvSpPr>
            <p:cNvPr id="75" name="Freeform 23"/>
            <p:cNvSpPr/>
            <p:nvPr/>
          </p:nvSpPr>
          <p:spPr bwMode="auto">
            <a:xfrm rot="1653528">
              <a:off x="5342246" y="2071688"/>
              <a:ext cx="575108" cy="719137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1" name="AutoShape 4"/>
            <p:cNvSpPr/>
            <p:nvPr/>
          </p:nvSpPr>
          <p:spPr>
            <a:xfrm>
              <a:off x="1945458" y="2833694"/>
              <a:ext cx="673917" cy="247644"/>
            </a:xfrm>
            <a:prstGeom prst="rightArrow">
              <a:avLst>
                <a:gd name="adj1" fmla="val 50000"/>
                <a:gd name="adj2" fmla="val 124953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2628291" y="2590800"/>
              <a:ext cx="762756" cy="6858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3924457" y="2590800"/>
              <a:ext cx="761019" cy="6858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5218884" y="2636838"/>
              <a:ext cx="762757" cy="6858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80" name="Line 11"/>
            <p:cNvSpPr>
              <a:spLocks noChangeShapeType="1"/>
            </p:cNvSpPr>
            <p:nvPr/>
          </p:nvSpPr>
          <p:spPr bwMode="auto">
            <a:xfrm>
              <a:off x="3467497" y="2895600"/>
              <a:ext cx="456960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12"/>
            <p:cNvSpPr>
              <a:spLocks noChangeShapeType="1"/>
            </p:cNvSpPr>
            <p:nvPr/>
          </p:nvSpPr>
          <p:spPr bwMode="auto">
            <a:xfrm>
              <a:off x="4685476" y="2895600"/>
              <a:ext cx="458697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14"/>
            <p:cNvSpPr/>
            <p:nvPr/>
          </p:nvSpPr>
          <p:spPr bwMode="auto">
            <a:xfrm>
              <a:off x="2781190" y="2286000"/>
              <a:ext cx="456959" cy="406400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8" name="Text Box 17"/>
            <p:cNvSpPr txBox="1"/>
            <p:nvPr/>
          </p:nvSpPr>
          <p:spPr>
            <a:xfrm>
              <a:off x="2628900" y="1905000"/>
              <a:ext cx="5016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74789" name="Text Box 18"/>
            <p:cNvSpPr txBox="1"/>
            <p:nvPr/>
          </p:nvSpPr>
          <p:spPr>
            <a:xfrm>
              <a:off x="3543300" y="2460621"/>
              <a:ext cx="311150" cy="3968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4790" name="Text Box 19"/>
            <p:cNvSpPr txBox="1"/>
            <p:nvPr/>
          </p:nvSpPr>
          <p:spPr>
            <a:xfrm>
              <a:off x="4762500" y="2460621"/>
              <a:ext cx="3111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6" name="Oval 21"/>
            <p:cNvSpPr>
              <a:spLocks noChangeArrowheads="1"/>
            </p:cNvSpPr>
            <p:nvPr/>
          </p:nvSpPr>
          <p:spPr bwMode="auto">
            <a:xfrm>
              <a:off x="5076410" y="2565400"/>
              <a:ext cx="990368" cy="838200"/>
            </a:xfrm>
            <a:prstGeom prst="ellipse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92" name="Text Box 22"/>
            <p:cNvSpPr txBox="1"/>
            <p:nvPr/>
          </p:nvSpPr>
          <p:spPr>
            <a:xfrm>
              <a:off x="5940425" y="1989138"/>
              <a:ext cx="5016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</p:grpSp>
      <p:sp>
        <p:nvSpPr>
          <p:cNvPr id="97322" name="Text Box 71"/>
          <p:cNvSpPr txBox="1"/>
          <p:nvPr/>
        </p:nvSpPr>
        <p:spPr>
          <a:xfrm>
            <a:off x="1214438" y="5186363"/>
            <a:ext cx="9715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DFA</a:t>
            </a:r>
          </a:p>
        </p:txBody>
      </p:sp>
      <p:sp>
        <p:nvSpPr>
          <p:cNvPr id="2" name="AutoShape 47"/>
          <p:cNvSpPr/>
          <p:nvPr/>
        </p:nvSpPr>
        <p:spPr>
          <a:xfrm>
            <a:off x="2346325" y="5286375"/>
            <a:ext cx="582613" cy="250825"/>
          </a:xfrm>
          <a:prstGeom prst="rightArrow">
            <a:avLst>
              <a:gd name="adj1" fmla="val 50000"/>
              <a:gd name="adj2" fmla="val 58026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328" name="Oval 48"/>
          <p:cNvSpPr>
            <a:spLocks noChangeArrowheads="1"/>
          </p:cNvSpPr>
          <p:nvPr/>
        </p:nvSpPr>
        <p:spPr bwMode="auto">
          <a:xfrm>
            <a:off x="2952750" y="5029200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97329" name="Oval 49"/>
          <p:cNvSpPr>
            <a:spLocks noChangeArrowheads="1"/>
          </p:cNvSpPr>
          <p:nvPr/>
        </p:nvSpPr>
        <p:spPr bwMode="auto">
          <a:xfrm>
            <a:off x="4156075" y="5000625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</a:p>
        </p:txBody>
      </p:sp>
      <p:sp>
        <p:nvSpPr>
          <p:cNvPr id="97339" name="Oval 59"/>
          <p:cNvSpPr>
            <a:spLocks noChangeArrowheads="1"/>
          </p:cNvSpPr>
          <p:nvPr/>
        </p:nvSpPr>
        <p:spPr bwMode="auto">
          <a:xfrm>
            <a:off x="5867400" y="5013325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</a:p>
        </p:txBody>
      </p:sp>
      <p:sp>
        <p:nvSpPr>
          <p:cNvPr id="97340" name="Oval 60"/>
          <p:cNvSpPr>
            <a:spLocks noChangeArrowheads="1"/>
          </p:cNvSpPr>
          <p:nvPr/>
        </p:nvSpPr>
        <p:spPr bwMode="auto">
          <a:xfrm>
            <a:off x="5740400" y="4964113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342" name="Oval 62"/>
          <p:cNvSpPr>
            <a:spLocks noChangeArrowheads="1"/>
          </p:cNvSpPr>
          <p:nvPr/>
        </p:nvSpPr>
        <p:spPr bwMode="auto">
          <a:xfrm>
            <a:off x="7827963" y="5035550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</a:p>
        </p:txBody>
      </p:sp>
      <p:sp>
        <p:nvSpPr>
          <p:cNvPr id="97343" name="Oval 63"/>
          <p:cNvSpPr>
            <a:spLocks noChangeArrowheads="1"/>
          </p:cNvSpPr>
          <p:nvPr/>
        </p:nvSpPr>
        <p:spPr bwMode="auto">
          <a:xfrm>
            <a:off x="7685088" y="4964113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801" name="AutoShape 4"/>
          <p:cNvSpPr/>
          <p:nvPr/>
        </p:nvSpPr>
        <p:spPr>
          <a:xfrm>
            <a:off x="4357688" y="928688"/>
            <a:ext cx="615950" cy="247650"/>
          </a:xfrm>
          <a:prstGeom prst="rightArrow">
            <a:avLst>
              <a:gd name="adj1" fmla="val 50000"/>
              <a:gd name="adj2" fmla="val 124992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347" name="Text Box 67"/>
          <p:cNvSpPr txBox="1"/>
          <p:nvPr/>
        </p:nvSpPr>
        <p:spPr>
          <a:xfrm>
            <a:off x="5003800" y="981075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97348" name="Text Box 68"/>
          <p:cNvSpPr txBox="1"/>
          <p:nvPr/>
        </p:nvSpPr>
        <p:spPr>
          <a:xfrm>
            <a:off x="7669213" y="981075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97349" name="Text Box 69"/>
          <p:cNvSpPr txBox="1"/>
          <p:nvPr/>
        </p:nvSpPr>
        <p:spPr>
          <a:xfrm>
            <a:off x="7669213" y="1477963"/>
            <a:ext cx="4318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97350" name="Text Box 70"/>
          <p:cNvSpPr txBox="1"/>
          <p:nvPr/>
        </p:nvSpPr>
        <p:spPr>
          <a:xfrm>
            <a:off x="5003800" y="1549400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97351" name="Text Box 71"/>
          <p:cNvSpPr txBox="1"/>
          <p:nvPr/>
        </p:nvSpPr>
        <p:spPr>
          <a:xfrm>
            <a:off x="6372225" y="981075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97352" name="Text Box 72"/>
          <p:cNvSpPr txBox="1"/>
          <p:nvPr/>
        </p:nvSpPr>
        <p:spPr>
          <a:xfrm>
            <a:off x="5003800" y="2054225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97353" name="Text Box 73"/>
          <p:cNvSpPr txBox="1"/>
          <p:nvPr/>
        </p:nvSpPr>
        <p:spPr>
          <a:xfrm>
            <a:off x="6300788" y="2060575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97354" name="Text Box 74"/>
          <p:cNvSpPr txBox="1"/>
          <p:nvPr/>
        </p:nvSpPr>
        <p:spPr>
          <a:xfrm>
            <a:off x="6300788" y="1549400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97355" name="Text Box 75"/>
          <p:cNvSpPr txBox="1"/>
          <p:nvPr/>
        </p:nvSpPr>
        <p:spPr>
          <a:xfrm>
            <a:off x="6300788" y="2630488"/>
            <a:ext cx="4318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97356" name="Text Box 76"/>
          <p:cNvSpPr txBox="1"/>
          <p:nvPr/>
        </p:nvSpPr>
        <p:spPr>
          <a:xfrm>
            <a:off x="5003800" y="2630488"/>
            <a:ext cx="4318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97357" name="Text Box 77"/>
          <p:cNvSpPr txBox="1"/>
          <p:nvPr/>
        </p:nvSpPr>
        <p:spPr>
          <a:xfrm>
            <a:off x="7596188" y="2060575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97358" name="Text Box 78"/>
          <p:cNvSpPr txBox="1"/>
          <p:nvPr/>
        </p:nvSpPr>
        <p:spPr>
          <a:xfrm>
            <a:off x="7596188" y="2630488"/>
            <a:ext cx="4318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97361" name="Rectangle 81"/>
          <p:cNvSpPr>
            <a:spLocks noGrp="1"/>
          </p:cNvSpPr>
          <p:nvPr>
            <p:ph type="title"/>
          </p:nvPr>
        </p:nvSpPr>
        <p:spPr bwMode="auto"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子集法例子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4" grpId="0"/>
      <p:bldP spid="97325" grpId="0"/>
      <p:bldP spid="97322" grpId="0"/>
      <p:bldP spid="97328" grpId="0" animBg="1"/>
      <p:bldP spid="97329" grpId="0" animBg="1"/>
      <p:bldP spid="97339" grpId="0" animBg="1"/>
      <p:bldP spid="97340" grpId="0" animBg="1"/>
      <p:bldP spid="97342" grpId="0" animBg="1"/>
      <p:bldP spid="97343" grpId="0" animBg="1"/>
      <p:bldP spid="97348" grpId="0"/>
      <p:bldP spid="97350" grpId="0"/>
      <p:bldP spid="97351" grpId="0"/>
      <p:bldP spid="97352" grpId="0"/>
      <p:bldP spid="97353" grpId="0"/>
      <p:bldP spid="97354" grpId="0"/>
      <p:bldP spid="97355" grpId="0"/>
      <p:bldP spid="9735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51</a:t>
            </a:fld>
            <a:endParaRPr lang="en-US" altLang="zh-CN" sz="1000" dirty="0"/>
          </a:p>
        </p:txBody>
      </p:sp>
      <p:sp>
        <p:nvSpPr>
          <p:cNvPr id="75778" name="Text Box 2"/>
          <p:cNvSpPr txBox="1"/>
          <p:nvPr/>
        </p:nvSpPr>
        <p:spPr>
          <a:xfrm>
            <a:off x="0" y="1989138"/>
            <a:ext cx="118745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ctr"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NFA</a:t>
            </a:r>
          </a:p>
        </p:txBody>
      </p:sp>
      <p:sp>
        <p:nvSpPr>
          <p:cNvPr id="75779" name="Rectangle 3"/>
          <p:cNvSpPr/>
          <p:nvPr/>
        </p:nvSpPr>
        <p:spPr>
          <a:xfrm>
            <a:off x="5002213" y="438150"/>
            <a:ext cx="3886200" cy="2519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Line 4"/>
          <p:cNvSpPr/>
          <p:nvPr/>
        </p:nvSpPr>
        <p:spPr>
          <a:xfrm flipH="1">
            <a:off x="6299200" y="404813"/>
            <a:ext cx="3175" cy="255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81" name="Line 5"/>
          <p:cNvSpPr/>
          <p:nvPr/>
        </p:nvSpPr>
        <p:spPr>
          <a:xfrm flipH="1">
            <a:off x="7594600" y="476250"/>
            <a:ext cx="3175" cy="2481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82" name="Line 6"/>
          <p:cNvSpPr/>
          <p:nvPr/>
        </p:nvSpPr>
        <p:spPr>
          <a:xfrm>
            <a:off x="5006975" y="785813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83" name="Text Box 7"/>
          <p:cNvSpPr txBox="1"/>
          <p:nvPr/>
        </p:nvSpPr>
        <p:spPr>
          <a:xfrm>
            <a:off x="5387975" y="404813"/>
            <a:ext cx="6096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状态</a:t>
            </a:r>
          </a:p>
        </p:txBody>
      </p:sp>
      <p:sp>
        <p:nvSpPr>
          <p:cNvPr id="75784" name="Text Box 8"/>
          <p:cNvSpPr txBox="1"/>
          <p:nvPr/>
        </p:nvSpPr>
        <p:spPr>
          <a:xfrm>
            <a:off x="6759575" y="404813"/>
            <a:ext cx="1524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5785" name="Text Box 9"/>
          <p:cNvSpPr txBox="1"/>
          <p:nvPr/>
        </p:nvSpPr>
        <p:spPr>
          <a:xfrm>
            <a:off x="8131175" y="404813"/>
            <a:ext cx="1524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5786" name="Line 10"/>
          <p:cNvSpPr/>
          <p:nvPr/>
        </p:nvSpPr>
        <p:spPr>
          <a:xfrm>
            <a:off x="5006975" y="1319213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87" name="Line 11"/>
          <p:cNvSpPr/>
          <p:nvPr/>
        </p:nvSpPr>
        <p:spPr>
          <a:xfrm>
            <a:off x="5006975" y="1852613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88" name="Line 12"/>
          <p:cNvSpPr/>
          <p:nvPr/>
        </p:nvSpPr>
        <p:spPr>
          <a:xfrm>
            <a:off x="5006975" y="2386013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89" name="Text Box 14"/>
          <p:cNvSpPr txBox="1"/>
          <p:nvPr/>
        </p:nvSpPr>
        <p:spPr>
          <a:xfrm>
            <a:off x="5464175" y="862013"/>
            <a:ext cx="423863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[A]</a:t>
            </a:r>
          </a:p>
        </p:txBody>
      </p:sp>
      <p:sp>
        <p:nvSpPr>
          <p:cNvPr id="75790" name="Text Box 15"/>
          <p:cNvSpPr txBox="1"/>
          <p:nvPr/>
        </p:nvSpPr>
        <p:spPr>
          <a:xfrm>
            <a:off x="6683375" y="862013"/>
            <a:ext cx="703263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[A,B]</a:t>
            </a:r>
          </a:p>
        </p:txBody>
      </p:sp>
      <p:sp>
        <p:nvSpPr>
          <p:cNvPr id="75791" name="Text Box 16"/>
          <p:cNvSpPr txBox="1"/>
          <p:nvPr/>
        </p:nvSpPr>
        <p:spPr>
          <a:xfrm>
            <a:off x="7978775" y="862013"/>
            <a:ext cx="423863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[A]</a:t>
            </a:r>
          </a:p>
        </p:txBody>
      </p:sp>
      <p:sp>
        <p:nvSpPr>
          <p:cNvPr id="75792" name="Text Box 17"/>
          <p:cNvSpPr txBox="1"/>
          <p:nvPr/>
        </p:nvSpPr>
        <p:spPr>
          <a:xfrm>
            <a:off x="5364163" y="1395413"/>
            <a:ext cx="703262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[A,B]</a:t>
            </a:r>
          </a:p>
        </p:txBody>
      </p:sp>
      <p:sp>
        <p:nvSpPr>
          <p:cNvPr id="75793" name="Text Box 18"/>
          <p:cNvSpPr txBox="1"/>
          <p:nvPr/>
        </p:nvSpPr>
        <p:spPr>
          <a:xfrm>
            <a:off x="6596063" y="1395413"/>
            <a:ext cx="10001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[A,B,Y]</a:t>
            </a:r>
          </a:p>
        </p:txBody>
      </p:sp>
      <p:sp>
        <p:nvSpPr>
          <p:cNvPr id="75794" name="Text Box 19"/>
          <p:cNvSpPr txBox="1"/>
          <p:nvPr/>
        </p:nvSpPr>
        <p:spPr>
          <a:xfrm>
            <a:off x="5300663" y="1928813"/>
            <a:ext cx="10001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[A,B,Y]</a:t>
            </a:r>
          </a:p>
        </p:txBody>
      </p:sp>
      <p:sp>
        <p:nvSpPr>
          <p:cNvPr id="75795" name="Text Box 20"/>
          <p:cNvSpPr txBox="1"/>
          <p:nvPr/>
        </p:nvSpPr>
        <p:spPr>
          <a:xfrm>
            <a:off x="7978775" y="1395413"/>
            <a:ext cx="423863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[A]</a:t>
            </a:r>
          </a:p>
        </p:txBody>
      </p:sp>
      <p:sp>
        <p:nvSpPr>
          <p:cNvPr id="75796" name="Text Box 21"/>
          <p:cNvSpPr txBox="1"/>
          <p:nvPr/>
        </p:nvSpPr>
        <p:spPr>
          <a:xfrm>
            <a:off x="6588125" y="1928813"/>
            <a:ext cx="1008063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[A,B,Y]</a:t>
            </a:r>
          </a:p>
        </p:txBody>
      </p:sp>
      <p:sp>
        <p:nvSpPr>
          <p:cNvPr id="75797" name="Text Box 22"/>
          <p:cNvSpPr txBox="1"/>
          <p:nvPr/>
        </p:nvSpPr>
        <p:spPr>
          <a:xfrm>
            <a:off x="7885113" y="1928813"/>
            <a:ext cx="7207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[A,Y]</a:t>
            </a:r>
          </a:p>
        </p:txBody>
      </p:sp>
      <p:sp>
        <p:nvSpPr>
          <p:cNvPr id="75798" name="Text Box 23"/>
          <p:cNvSpPr txBox="1"/>
          <p:nvPr/>
        </p:nvSpPr>
        <p:spPr>
          <a:xfrm>
            <a:off x="5435600" y="2487613"/>
            <a:ext cx="7207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[A,Y]</a:t>
            </a:r>
          </a:p>
        </p:txBody>
      </p:sp>
      <p:sp>
        <p:nvSpPr>
          <p:cNvPr id="75799" name="Text Box 24"/>
          <p:cNvSpPr txBox="1"/>
          <p:nvPr/>
        </p:nvSpPr>
        <p:spPr>
          <a:xfrm>
            <a:off x="6596063" y="2462213"/>
            <a:ext cx="10001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[A,B,Y]</a:t>
            </a:r>
          </a:p>
        </p:txBody>
      </p:sp>
      <p:sp>
        <p:nvSpPr>
          <p:cNvPr id="75800" name="Text Box 43"/>
          <p:cNvSpPr txBox="1"/>
          <p:nvPr/>
        </p:nvSpPr>
        <p:spPr>
          <a:xfrm>
            <a:off x="7885113" y="2525713"/>
            <a:ext cx="72072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[A,Y]</a:t>
            </a:r>
          </a:p>
        </p:txBody>
      </p:sp>
      <p:sp>
        <p:nvSpPr>
          <p:cNvPr id="75801" name="Text Box 44"/>
          <p:cNvSpPr txBox="1"/>
          <p:nvPr/>
        </p:nvSpPr>
        <p:spPr>
          <a:xfrm>
            <a:off x="4643438" y="1989138"/>
            <a:ext cx="360362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75802" name="Text Box 45"/>
          <p:cNvSpPr txBox="1"/>
          <p:nvPr/>
        </p:nvSpPr>
        <p:spPr>
          <a:xfrm>
            <a:off x="4645025" y="2492375"/>
            <a:ext cx="3603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grpSp>
        <p:nvGrpSpPr>
          <p:cNvPr id="75803" name="组合 73"/>
          <p:cNvGrpSpPr/>
          <p:nvPr/>
        </p:nvGrpSpPr>
        <p:grpSpPr>
          <a:xfrm>
            <a:off x="142875" y="2428875"/>
            <a:ext cx="4108450" cy="1498600"/>
            <a:chOff x="1945458" y="1905000"/>
            <a:chExt cx="4496617" cy="1498600"/>
          </a:xfrm>
        </p:grpSpPr>
        <p:sp>
          <p:nvSpPr>
            <p:cNvPr id="75" name="Freeform 23"/>
            <p:cNvSpPr/>
            <p:nvPr/>
          </p:nvSpPr>
          <p:spPr bwMode="auto">
            <a:xfrm rot="1653528">
              <a:off x="5342246" y="2071688"/>
              <a:ext cx="575108" cy="719137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805" name="AutoShape 4"/>
            <p:cNvSpPr/>
            <p:nvPr/>
          </p:nvSpPr>
          <p:spPr>
            <a:xfrm>
              <a:off x="1945458" y="2833694"/>
              <a:ext cx="673917" cy="247644"/>
            </a:xfrm>
            <a:prstGeom prst="rightArrow">
              <a:avLst>
                <a:gd name="adj1" fmla="val 50000"/>
                <a:gd name="adj2" fmla="val 124953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2628291" y="2590800"/>
              <a:ext cx="762756" cy="6858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3924457" y="2590800"/>
              <a:ext cx="761019" cy="6858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5218884" y="2636838"/>
              <a:ext cx="762757" cy="6858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80" name="Line 11"/>
            <p:cNvSpPr>
              <a:spLocks noChangeShapeType="1"/>
            </p:cNvSpPr>
            <p:nvPr/>
          </p:nvSpPr>
          <p:spPr bwMode="auto">
            <a:xfrm>
              <a:off x="3467497" y="2895600"/>
              <a:ext cx="456960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12"/>
            <p:cNvSpPr>
              <a:spLocks noChangeShapeType="1"/>
            </p:cNvSpPr>
            <p:nvPr/>
          </p:nvSpPr>
          <p:spPr bwMode="auto">
            <a:xfrm>
              <a:off x="4685476" y="2895600"/>
              <a:ext cx="458697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14"/>
            <p:cNvSpPr/>
            <p:nvPr/>
          </p:nvSpPr>
          <p:spPr bwMode="auto">
            <a:xfrm>
              <a:off x="2781190" y="2286000"/>
              <a:ext cx="456959" cy="406400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44" y="16"/>
                </a:cxn>
                <a:cxn ang="0">
                  <a:pos x="288" y="160"/>
                </a:cxn>
              </a:cxnLst>
              <a:rect l="0" t="0" r="r" b="b"/>
              <a:pathLst>
                <a:path w="288" h="256">
                  <a:moveTo>
                    <a:pt x="0" y="256"/>
                  </a:moveTo>
                  <a:cubicBezTo>
                    <a:pt x="48" y="144"/>
                    <a:pt x="96" y="32"/>
                    <a:pt x="144" y="16"/>
                  </a:cubicBezTo>
                  <a:cubicBezTo>
                    <a:pt x="192" y="0"/>
                    <a:pt x="240" y="80"/>
                    <a:pt x="288" y="16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812" name="Text Box 17"/>
            <p:cNvSpPr txBox="1"/>
            <p:nvPr/>
          </p:nvSpPr>
          <p:spPr>
            <a:xfrm>
              <a:off x="2628900" y="1905000"/>
              <a:ext cx="5016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75813" name="Text Box 18"/>
            <p:cNvSpPr txBox="1"/>
            <p:nvPr/>
          </p:nvSpPr>
          <p:spPr>
            <a:xfrm>
              <a:off x="3543300" y="2460621"/>
              <a:ext cx="311150" cy="3968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5814" name="Text Box 19"/>
            <p:cNvSpPr txBox="1"/>
            <p:nvPr/>
          </p:nvSpPr>
          <p:spPr>
            <a:xfrm>
              <a:off x="4762500" y="2460621"/>
              <a:ext cx="3111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6" name="Oval 21"/>
            <p:cNvSpPr>
              <a:spLocks noChangeArrowheads="1"/>
            </p:cNvSpPr>
            <p:nvPr/>
          </p:nvSpPr>
          <p:spPr bwMode="auto">
            <a:xfrm>
              <a:off x="5076410" y="2565400"/>
              <a:ext cx="990368" cy="838200"/>
            </a:xfrm>
            <a:prstGeom prst="ellipse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816" name="Text Box 22"/>
            <p:cNvSpPr txBox="1"/>
            <p:nvPr/>
          </p:nvSpPr>
          <p:spPr>
            <a:xfrm>
              <a:off x="5940425" y="1989138"/>
              <a:ext cx="5016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</p:grpSp>
      <p:sp>
        <p:nvSpPr>
          <p:cNvPr id="75817" name="Text Box 71"/>
          <p:cNvSpPr txBox="1"/>
          <p:nvPr/>
        </p:nvSpPr>
        <p:spPr>
          <a:xfrm>
            <a:off x="1214438" y="5186363"/>
            <a:ext cx="9715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DFA</a:t>
            </a:r>
          </a:p>
        </p:txBody>
      </p:sp>
      <p:sp>
        <p:nvSpPr>
          <p:cNvPr id="97326" name="Line 46"/>
          <p:cNvSpPr/>
          <p:nvPr/>
        </p:nvSpPr>
        <p:spPr>
          <a:xfrm rot="9646938">
            <a:off x="3659188" y="5383213"/>
            <a:ext cx="539750" cy="187325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5819" name="AutoShape 47"/>
          <p:cNvSpPr/>
          <p:nvPr/>
        </p:nvSpPr>
        <p:spPr>
          <a:xfrm>
            <a:off x="2346325" y="5286375"/>
            <a:ext cx="582613" cy="250825"/>
          </a:xfrm>
          <a:prstGeom prst="rightArrow">
            <a:avLst>
              <a:gd name="adj1" fmla="val 50000"/>
              <a:gd name="adj2" fmla="val 58026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820" name="Oval 48"/>
          <p:cNvSpPr/>
          <p:nvPr/>
        </p:nvSpPr>
        <p:spPr>
          <a:xfrm>
            <a:off x="2952750" y="5029200"/>
            <a:ext cx="762000" cy="685800"/>
          </a:xfrm>
          <a:prstGeom prst="ellipse">
            <a:avLst/>
          </a:prstGeom>
          <a:noFill/>
          <a:ln w="25400" cap="flat" cmpd="sng">
            <a:solidFill>
              <a:srgbClr val="06232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75821" name="Oval 49"/>
          <p:cNvSpPr/>
          <p:nvPr/>
        </p:nvSpPr>
        <p:spPr>
          <a:xfrm>
            <a:off x="4156075" y="5000625"/>
            <a:ext cx="762000" cy="685800"/>
          </a:xfrm>
          <a:prstGeom prst="ellipse">
            <a:avLst/>
          </a:prstGeom>
          <a:noFill/>
          <a:ln w="25400" cap="flat" cmpd="sng">
            <a:solidFill>
              <a:srgbClr val="06232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97330" name="Line 50"/>
          <p:cNvSpPr/>
          <p:nvPr/>
        </p:nvSpPr>
        <p:spPr>
          <a:xfrm>
            <a:off x="3714750" y="5286375"/>
            <a:ext cx="457200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7331" name="Line 51"/>
          <p:cNvSpPr/>
          <p:nvPr/>
        </p:nvSpPr>
        <p:spPr>
          <a:xfrm flipV="1">
            <a:off x="4875213" y="5357813"/>
            <a:ext cx="865187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7808" name="Text Box 56"/>
          <p:cNvSpPr txBox="1"/>
          <p:nvPr/>
        </p:nvSpPr>
        <p:spPr>
          <a:xfrm>
            <a:off x="5164138" y="5013325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7338" name="Freeform 58"/>
          <p:cNvSpPr/>
          <p:nvPr/>
        </p:nvSpPr>
        <p:spPr>
          <a:xfrm rot="1653528">
            <a:off x="6005513" y="4470400"/>
            <a:ext cx="576262" cy="71913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6" name="Oval 59"/>
          <p:cNvSpPr/>
          <p:nvPr/>
        </p:nvSpPr>
        <p:spPr>
          <a:xfrm>
            <a:off x="5867400" y="5013325"/>
            <a:ext cx="762000" cy="685800"/>
          </a:xfrm>
          <a:prstGeom prst="ellipse">
            <a:avLst/>
          </a:prstGeom>
          <a:noFill/>
          <a:ln w="25400" cap="flat" cmpd="sng">
            <a:solidFill>
              <a:srgbClr val="06232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97340" name="Oval 60"/>
          <p:cNvSpPr>
            <a:spLocks noChangeArrowheads="1"/>
          </p:cNvSpPr>
          <p:nvPr/>
        </p:nvSpPr>
        <p:spPr bwMode="auto">
          <a:xfrm>
            <a:off x="5740400" y="4964113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341" name="Freeform 61"/>
          <p:cNvSpPr/>
          <p:nvPr/>
        </p:nvSpPr>
        <p:spPr>
          <a:xfrm rot="1413819">
            <a:off x="8043863" y="4460875"/>
            <a:ext cx="576262" cy="71913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9" name="Oval 62"/>
          <p:cNvSpPr/>
          <p:nvPr/>
        </p:nvSpPr>
        <p:spPr>
          <a:xfrm>
            <a:off x="7827963" y="5035550"/>
            <a:ext cx="762000" cy="685800"/>
          </a:xfrm>
          <a:prstGeom prst="ellipse">
            <a:avLst/>
          </a:prstGeom>
          <a:noFill/>
          <a:ln w="25400" cap="flat" cmpd="sng">
            <a:solidFill>
              <a:srgbClr val="06232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97343" name="Oval 63"/>
          <p:cNvSpPr>
            <a:spLocks noChangeArrowheads="1"/>
          </p:cNvSpPr>
          <p:nvPr/>
        </p:nvSpPr>
        <p:spPr bwMode="auto">
          <a:xfrm>
            <a:off x="7685088" y="4964113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815" name="Text Box 64"/>
          <p:cNvSpPr txBox="1"/>
          <p:nvPr/>
        </p:nvSpPr>
        <p:spPr>
          <a:xfrm>
            <a:off x="3786188" y="544195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7816" name="Text Box 65"/>
          <p:cNvSpPr txBox="1"/>
          <p:nvPr/>
        </p:nvSpPr>
        <p:spPr>
          <a:xfrm>
            <a:off x="8188325" y="417195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7817" name="Text Box 66"/>
          <p:cNvSpPr txBox="1"/>
          <p:nvPr/>
        </p:nvSpPr>
        <p:spPr>
          <a:xfrm>
            <a:off x="6316663" y="4098925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7347" name="Line 67"/>
          <p:cNvSpPr/>
          <p:nvPr/>
        </p:nvSpPr>
        <p:spPr>
          <a:xfrm>
            <a:off x="6748463" y="5467350"/>
            <a:ext cx="935037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97348" name="Line 68"/>
          <p:cNvSpPr/>
          <p:nvPr/>
        </p:nvSpPr>
        <p:spPr>
          <a:xfrm>
            <a:off x="6748463" y="5251450"/>
            <a:ext cx="936625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7820" name="Text Box 69"/>
          <p:cNvSpPr txBox="1"/>
          <p:nvPr/>
        </p:nvSpPr>
        <p:spPr>
          <a:xfrm>
            <a:off x="7035800" y="550068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7821" name="Text Box 70"/>
          <p:cNvSpPr txBox="1"/>
          <p:nvPr/>
        </p:nvSpPr>
        <p:spPr>
          <a:xfrm>
            <a:off x="7035800" y="481965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8" name="Freeform 14"/>
          <p:cNvSpPr/>
          <p:nvPr/>
        </p:nvSpPr>
        <p:spPr>
          <a:xfrm>
            <a:off x="3059113" y="4797425"/>
            <a:ext cx="417512" cy="406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39" name="AutoShape 4"/>
          <p:cNvSpPr/>
          <p:nvPr/>
        </p:nvSpPr>
        <p:spPr>
          <a:xfrm>
            <a:off x="4357688" y="928688"/>
            <a:ext cx="615950" cy="247650"/>
          </a:xfrm>
          <a:prstGeom prst="rightArrow">
            <a:avLst>
              <a:gd name="adj1" fmla="val 50000"/>
              <a:gd name="adj2" fmla="val 124992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824" name="Text Box 54"/>
          <p:cNvSpPr txBox="1"/>
          <p:nvPr/>
        </p:nvSpPr>
        <p:spPr>
          <a:xfrm>
            <a:off x="2987675" y="4437063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7825" name="Text Box 54"/>
          <p:cNvSpPr txBox="1"/>
          <p:nvPr/>
        </p:nvSpPr>
        <p:spPr>
          <a:xfrm>
            <a:off x="3779838" y="4797425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5842" name="Text Box 66"/>
          <p:cNvSpPr txBox="1"/>
          <p:nvPr/>
        </p:nvSpPr>
        <p:spPr>
          <a:xfrm>
            <a:off x="5003800" y="981075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75843" name="Text Box 67"/>
          <p:cNvSpPr txBox="1"/>
          <p:nvPr/>
        </p:nvSpPr>
        <p:spPr>
          <a:xfrm>
            <a:off x="7669213" y="981075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75844" name="Text Box 68"/>
          <p:cNvSpPr txBox="1"/>
          <p:nvPr/>
        </p:nvSpPr>
        <p:spPr>
          <a:xfrm>
            <a:off x="7669213" y="1477963"/>
            <a:ext cx="4318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75845" name="Text Box 69"/>
          <p:cNvSpPr txBox="1"/>
          <p:nvPr/>
        </p:nvSpPr>
        <p:spPr>
          <a:xfrm>
            <a:off x="5003800" y="1549400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75846" name="Text Box 70"/>
          <p:cNvSpPr txBox="1"/>
          <p:nvPr/>
        </p:nvSpPr>
        <p:spPr>
          <a:xfrm>
            <a:off x="6372225" y="981075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75847" name="Text Box 71"/>
          <p:cNvSpPr txBox="1"/>
          <p:nvPr/>
        </p:nvSpPr>
        <p:spPr>
          <a:xfrm>
            <a:off x="5003800" y="2054225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75848" name="Text Box 72"/>
          <p:cNvSpPr txBox="1"/>
          <p:nvPr/>
        </p:nvSpPr>
        <p:spPr>
          <a:xfrm>
            <a:off x="6300788" y="2060575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75849" name="Text Box 73"/>
          <p:cNvSpPr txBox="1"/>
          <p:nvPr/>
        </p:nvSpPr>
        <p:spPr>
          <a:xfrm>
            <a:off x="6300788" y="1549400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75850" name="Text Box 74"/>
          <p:cNvSpPr txBox="1"/>
          <p:nvPr/>
        </p:nvSpPr>
        <p:spPr>
          <a:xfrm>
            <a:off x="6300788" y="2630488"/>
            <a:ext cx="4318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75851" name="Text Box 75"/>
          <p:cNvSpPr txBox="1"/>
          <p:nvPr/>
        </p:nvSpPr>
        <p:spPr>
          <a:xfrm>
            <a:off x="5003800" y="2630488"/>
            <a:ext cx="4318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75852" name="Text Box 76"/>
          <p:cNvSpPr txBox="1"/>
          <p:nvPr/>
        </p:nvSpPr>
        <p:spPr>
          <a:xfrm>
            <a:off x="7596188" y="2060575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75853" name="Text Box 77"/>
          <p:cNvSpPr txBox="1"/>
          <p:nvPr/>
        </p:nvSpPr>
        <p:spPr>
          <a:xfrm>
            <a:off x="7596188" y="2630488"/>
            <a:ext cx="4318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117838" name="Rectangle 78"/>
          <p:cNvSpPr>
            <a:spLocks noGrp="1"/>
          </p:cNvSpPr>
          <p:nvPr>
            <p:ph type="title"/>
          </p:nvPr>
        </p:nvSpPr>
        <p:spPr bwMode="auto"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子集法例子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08" grpId="0"/>
      <p:bldP spid="117815" grpId="0"/>
      <p:bldP spid="117816" grpId="0"/>
      <p:bldP spid="117817" grpId="0"/>
      <p:bldP spid="117820" grpId="0"/>
      <p:bldP spid="117821" grpId="0"/>
      <p:bldP spid="117824" grpId="0"/>
      <p:bldP spid="117825" grpId="0"/>
      <p:bldP spid="117825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52</a:t>
            </a:fld>
            <a:endParaRPr lang="en-US" altLang="zh-CN" sz="1000" dirty="0"/>
          </a:p>
        </p:txBody>
      </p:sp>
      <p:sp>
        <p:nvSpPr>
          <p:cNvPr id="119810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DFA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识别－－唯一的选择</a:t>
            </a:r>
          </a:p>
        </p:txBody>
      </p:sp>
      <p:sp>
        <p:nvSpPr>
          <p:cNvPr id="76803" name="Rectangle 4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Line 5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805" name="Line 6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806" name="Line 7"/>
          <p:cNvSpPr/>
          <p:nvPr/>
        </p:nvSpPr>
        <p:spPr>
          <a:xfrm>
            <a:off x="539750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76807" name="Text Box 8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6808" name="Text Box 9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6809" name="Line 10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810" name="Text Box 11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6811" name="Line 12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812" name="Text Box 13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6813" name="Line 14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814" name="Text Box 15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76815" name="组合 105"/>
          <p:cNvGrpSpPr/>
          <p:nvPr/>
        </p:nvGrpSpPr>
        <p:grpSpPr>
          <a:xfrm>
            <a:off x="684213" y="3141663"/>
            <a:ext cx="7461250" cy="1725612"/>
            <a:chOff x="1214414" y="4171950"/>
            <a:chExt cx="7461274" cy="1725627"/>
          </a:xfrm>
        </p:grpSpPr>
        <p:sp>
          <p:nvSpPr>
            <p:cNvPr id="76816" name="Text Box 71"/>
            <p:cNvSpPr txBox="1"/>
            <p:nvPr/>
          </p:nvSpPr>
          <p:spPr>
            <a:xfrm>
              <a:off x="1214414" y="5186378"/>
              <a:ext cx="971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DFA</a:t>
              </a:r>
            </a:p>
          </p:txBody>
        </p:sp>
        <p:grpSp>
          <p:nvGrpSpPr>
            <p:cNvPr id="76817" name="组合 88"/>
            <p:cNvGrpSpPr/>
            <p:nvPr/>
          </p:nvGrpSpPr>
          <p:grpSpPr>
            <a:xfrm>
              <a:off x="2346313" y="4171950"/>
              <a:ext cx="6329375" cy="1725627"/>
              <a:chOff x="2346313" y="4171950"/>
              <a:chExt cx="6329375" cy="1725627"/>
            </a:xfrm>
          </p:grpSpPr>
          <p:sp>
            <p:nvSpPr>
              <p:cNvPr id="109" name="Line 46"/>
              <p:cNvSpPr>
                <a:spLocks noChangeShapeType="1"/>
              </p:cNvSpPr>
              <p:nvPr/>
            </p:nvSpPr>
            <p:spPr bwMode="auto">
              <a:xfrm rot="9646938">
                <a:off x="3659172" y="5441961"/>
                <a:ext cx="539752" cy="187327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19" name="AutoShape 47"/>
              <p:cNvSpPr/>
              <p:nvPr/>
            </p:nvSpPr>
            <p:spPr>
              <a:xfrm>
                <a:off x="2346313" y="5286388"/>
                <a:ext cx="582613" cy="250825"/>
              </a:xfrm>
              <a:prstGeom prst="rightArrow">
                <a:avLst>
                  <a:gd name="adj1" fmla="val 50000"/>
                  <a:gd name="adj2" fmla="val 58026"/>
                </a:avLst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20" name="Oval 48"/>
              <p:cNvSpPr/>
              <p:nvPr/>
            </p:nvSpPr>
            <p:spPr>
              <a:xfrm>
                <a:off x="2952744" y="5029216"/>
                <a:ext cx="762000" cy="685800"/>
              </a:xfrm>
              <a:prstGeom prst="ellipse">
                <a:avLst/>
              </a:prstGeom>
              <a:solidFill>
                <a:srgbClr val="FF7C80"/>
              </a:solidFill>
              <a:ln w="254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112" name="Oval 49"/>
              <p:cNvSpPr>
                <a:spLocks noChangeArrowheads="1"/>
              </p:cNvSpPr>
              <p:nvPr/>
            </p:nvSpPr>
            <p:spPr bwMode="auto">
              <a:xfrm>
                <a:off x="4156061" y="5000632"/>
                <a:ext cx="762002" cy="68580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  <p:sp>
            <p:nvSpPr>
              <p:cNvPr id="113" name="Line 50"/>
              <p:cNvSpPr>
                <a:spLocks noChangeShapeType="1"/>
              </p:cNvSpPr>
              <p:nvPr/>
            </p:nvSpPr>
            <p:spPr bwMode="auto">
              <a:xfrm>
                <a:off x="3714734" y="5286385"/>
                <a:ext cx="457201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Line 51"/>
              <p:cNvSpPr>
                <a:spLocks noChangeShapeType="1"/>
              </p:cNvSpPr>
              <p:nvPr/>
            </p:nvSpPr>
            <p:spPr bwMode="auto">
              <a:xfrm flipV="1">
                <a:off x="4875201" y="5357822"/>
                <a:ext cx="865190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24" name="Text Box 54"/>
              <p:cNvSpPr txBox="1"/>
              <p:nvPr/>
            </p:nvSpPr>
            <p:spPr>
              <a:xfrm>
                <a:off x="3046404" y="4532323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6825" name="Text Box 55"/>
              <p:cNvSpPr txBox="1"/>
              <p:nvPr/>
            </p:nvSpPr>
            <p:spPr>
              <a:xfrm>
                <a:off x="3775075" y="4889513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6826" name="Text Box 56"/>
              <p:cNvSpPr txBox="1"/>
              <p:nvPr/>
            </p:nvSpPr>
            <p:spPr>
              <a:xfrm>
                <a:off x="5164138" y="5072074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6827" name="Text Box 57"/>
              <p:cNvSpPr txBox="1"/>
              <p:nvPr/>
            </p:nvSpPr>
            <p:spPr>
              <a:xfrm>
                <a:off x="6172200" y="5035550"/>
                <a:ext cx="5016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0,1</a:t>
                </a:r>
              </a:p>
            </p:txBody>
          </p:sp>
          <p:sp>
            <p:nvSpPr>
              <p:cNvPr id="119" name="Freeform 58"/>
              <p:cNvSpPr/>
              <p:nvPr/>
            </p:nvSpPr>
            <p:spPr bwMode="auto">
              <a:xfrm rot="1653528">
                <a:off x="6005505" y="4470403"/>
                <a:ext cx="576264" cy="719143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44" y="16"/>
                  </a:cxn>
                  <a:cxn ang="0">
                    <a:pos x="288" y="160"/>
                  </a:cxn>
                </a:cxnLst>
                <a:rect l="0" t="0" r="r" b="b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Oval 59"/>
              <p:cNvSpPr>
                <a:spLocks noChangeArrowheads="1"/>
              </p:cNvSpPr>
              <p:nvPr/>
            </p:nvSpPr>
            <p:spPr bwMode="auto">
              <a:xfrm>
                <a:off x="5883266" y="5035558"/>
                <a:ext cx="762002" cy="68580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21" name="Oval 60"/>
              <p:cNvSpPr>
                <a:spLocks noChangeArrowheads="1"/>
              </p:cNvSpPr>
              <p:nvPr/>
            </p:nvSpPr>
            <p:spPr bwMode="auto">
              <a:xfrm>
                <a:off x="5740391" y="4964119"/>
                <a:ext cx="990603" cy="838207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Freeform 61"/>
              <p:cNvSpPr/>
              <p:nvPr/>
            </p:nvSpPr>
            <p:spPr bwMode="auto">
              <a:xfrm rot="1413819">
                <a:off x="8043861" y="4460878"/>
                <a:ext cx="576264" cy="719143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44" y="16"/>
                  </a:cxn>
                  <a:cxn ang="0">
                    <a:pos x="288" y="160"/>
                  </a:cxn>
                </a:cxnLst>
                <a:rect l="0" t="0" r="r" b="b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Oval 62"/>
              <p:cNvSpPr>
                <a:spLocks noChangeArrowheads="1"/>
              </p:cNvSpPr>
              <p:nvPr/>
            </p:nvSpPr>
            <p:spPr bwMode="auto">
              <a:xfrm>
                <a:off x="7827960" y="5035558"/>
                <a:ext cx="762002" cy="68580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124" name="Oval 63"/>
              <p:cNvSpPr>
                <a:spLocks noChangeArrowheads="1"/>
              </p:cNvSpPr>
              <p:nvPr/>
            </p:nvSpPr>
            <p:spPr bwMode="auto">
              <a:xfrm>
                <a:off x="7685085" y="4964119"/>
                <a:ext cx="990603" cy="838207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34" name="Text Box 64"/>
              <p:cNvSpPr txBox="1"/>
              <p:nvPr/>
            </p:nvSpPr>
            <p:spPr>
              <a:xfrm>
                <a:off x="3786182" y="5500702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6835" name="Text Box 65"/>
              <p:cNvSpPr txBox="1"/>
              <p:nvPr/>
            </p:nvSpPr>
            <p:spPr>
              <a:xfrm>
                <a:off x="8188325" y="4171950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6836" name="Text Box 66"/>
              <p:cNvSpPr txBox="1"/>
              <p:nvPr/>
            </p:nvSpPr>
            <p:spPr>
              <a:xfrm>
                <a:off x="5935646" y="4468805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28" name="Line 67"/>
              <p:cNvSpPr>
                <a:spLocks noChangeShapeType="1"/>
              </p:cNvSpPr>
              <p:nvPr/>
            </p:nvSpPr>
            <p:spPr bwMode="auto">
              <a:xfrm>
                <a:off x="6748457" y="5467361"/>
                <a:ext cx="935040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Line 68"/>
              <p:cNvSpPr>
                <a:spLocks noChangeShapeType="1"/>
              </p:cNvSpPr>
              <p:nvPr/>
            </p:nvSpPr>
            <p:spPr bwMode="auto">
              <a:xfrm>
                <a:off x="6748457" y="5251459"/>
                <a:ext cx="936628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39" name="Text Box 69"/>
              <p:cNvSpPr txBox="1"/>
              <p:nvPr/>
            </p:nvSpPr>
            <p:spPr>
              <a:xfrm>
                <a:off x="7035800" y="5397499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6840" name="Text Box 70"/>
              <p:cNvSpPr txBox="1"/>
              <p:nvPr/>
            </p:nvSpPr>
            <p:spPr>
              <a:xfrm>
                <a:off x="7035800" y="4819650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32" name="Freeform 14"/>
              <p:cNvSpPr/>
              <p:nvPr/>
            </p:nvSpPr>
            <p:spPr bwMode="auto">
              <a:xfrm>
                <a:off x="3071795" y="4786317"/>
                <a:ext cx="417513" cy="406404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44" y="16"/>
                  </a:cxn>
                  <a:cxn ang="0">
                    <a:pos x="288" y="160"/>
                  </a:cxn>
                </a:cxnLst>
                <a:rect l="0" t="0" r="r" b="b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6842" name="Line 43"/>
          <p:cNvSpPr/>
          <p:nvPr/>
        </p:nvSpPr>
        <p:spPr>
          <a:xfrm>
            <a:off x="2289175" y="486886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53</a:t>
            </a:fld>
            <a:endParaRPr lang="en-US" altLang="zh-CN" sz="1000" dirty="0"/>
          </a:p>
        </p:txBody>
      </p:sp>
      <p:sp>
        <p:nvSpPr>
          <p:cNvPr id="120834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DFA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识别－－唯一的选择</a:t>
            </a:r>
          </a:p>
        </p:txBody>
      </p:sp>
      <p:sp>
        <p:nvSpPr>
          <p:cNvPr id="77827" name="Rectangle 3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8" name="Line 4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29" name="Line 5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0" name="Line 6"/>
          <p:cNvSpPr/>
          <p:nvPr/>
        </p:nvSpPr>
        <p:spPr>
          <a:xfrm>
            <a:off x="971550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77831" name="Text Box 7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7832" name="Text Box 8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7833" name="Line 9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4" name="Text Box 10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7835" name="Line 11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6" name="Text Box 12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7837" name="Line 13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8" name="Text Box 14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77839" name="组合 105"/>
          <p:cNvGrpSpPr/>
          <p:nvPr/>
        </p:nvGrpSpPr>
        <p:grpSpPr>
          <a:xfrm>
            <a:off x="684213" y="3141663"/>
            <a:ext cx="7461250" cy="1725612"/>
            <a:chOff x="1214414" y="4171950"/>
            <a:chExt cx="7461274" cy="1725627"/>
          </a:xfrm>
        </p:grpSpPr>
        <p:sp>
          <p:nvSpPr>
            <p:cNvPr id="77840" name="Text Box 71"/>
            <p:cNvSpPr txBox="1"/>
            <p:nvPr/>
          </p:nvSpPr>
          <p:spPr>
            <a:xfrm>
              <a:off x="1214414" y="5186378"/>
              <a:ext cx="971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DFA</a:t>
              </a:r>
            </a:p>
          </p:txBody>
        </p:sp>
        <p:grpSp>
          <p:nvGrpSpPr>
            <p:cNvPr id="77841" name="组合 88"/>
            <p:cNvGrpSpPr/>
            <p:nvPr/>
          </p:nvGrpSpPr>
          <p:grpSpPr>
            <a:xfrm>
              <a:off x="2346313" y="4171950"/>
              <a:ext cx="6329375" cy="1725627"/>
              <a:chOff x="2346313" y="4171950"/>
              <a:chExt cx="6329375" cy="1725627"/>
            </a:xfrm>
          </p:grpSpPr>
          <p:sp>
            <p:nvSpPr>
              <p:cNvPr id="109" name="Line 46"/>
              <p:cNvSpPr>
                <a:spLocks noChangeShapeType="1"/>
              </p:cNvSpPr>
              <p:nvPr/>
            </p:nvSpPr>
            <p:spPr bwMode="auto">
              <a:xfrm rot="9646938">
                <a:off x="3659172" y="5441961"/>
                <a:ext cx="539752" cy="187327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843" name="AutoShape 47"/>
              <p:cNvSpPr/>
              <p:nvPr/>
            </p:nvSpPr>
            <p:spPr>
              <a:xfrm>
                <a:off x="2346313" y="5286388"/>
                <a:ext cx="582613" cy="250825"/>
              </a:xfrm>
              <a:prstGeom prst="rightArrow">
                <a:avLst>
                  <a:gd name="adj1" fmla="val 50000"/>
                  <a:gd name="adj2" fmla="val 58026"/>
                </a:avLst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844" name="Oval 48"/>
              <p:cNvSpPr/>
              <p:nvPr/>
            </p:nvSpPr>
            <p:spPr>
              <a:xfrm>
                <a:off x="2952744" y="5029216"/>
                <a:ext cx="762000" cy="68580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77845" name="Oval 49"/>
              <p:cNvSpPr/>
              <p:nvPr/>
            </p:nvSpPr>
            <p:spPr>
              <a:xfrm>
                <a:off x="4156075" y="5000636"/>
                <a:ext cx="762000" cy="685800"/>
              </a:xfrm>
              <a:prstGeom prst="ellipse">
                <a:avLst/>
              </a:prstGeom>
              <a:solidFill>
                <a:srgbClr val="FF7C80"/>
              </a:solidFill>
              <a:ln w="254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77846" name="Line 50"/>
              <p:cNvSpPr/>
              <p:nvPr/>
            </p:nvSpPr>
            <p:spPr>
              <a:xfrm>
                <a:off x="3714744" y="5286388"/>
                <a:ext cx="457200" cy="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4" name="Line 51"/>
              <p:cNvSpPr>
                <a:spLocks noChangeShapeType="1"/>
              </p:cNvSpPr>
              <p:nvPr/>
            </p:nvSpPr>
            <p:spPr bwMode="auto">
              <a:xfrm flipV="1">
                <a:off x="4875201" y="5357822"/>
                <a:ext cx="865190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848" name="Text Box 54"/>
              <p:cNvSpPr txBox="1"/>
              <p:nvPr/>
            </p:nvSpPr>
            <p:spPr>
              <a:xfrm>
                <a:off x="3046404" y="4532323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7849" name="Text Box 55"/>
              <p:cNvSpPr txBox="1"/>
              <p:nvPr/>
            </p:nvSpPr>
            <p:spPr>
              <a:xfrm>
                <a:off x="3775075" y="4889513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7850" name="Text Box 56"/>
              <p:cNvSpPr txBox="1"/>
              <p:nvPr/>
            </p:nvSpPr>
            <p:spPr>
              <a:xfrm>
                <a:off x="5164138" y="5072074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7851" name="Text Box 57"/>
              <p:cNvSpPr txBox="1"/>
              <p:nvPr/>
            </p:nvSpPr>
            <p:spPr>
              <a:xfrm>
                <a:off x="6172200" y="5035550"/>
                <a:ext cx="5016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0,1</a:t>
                </a:r>
              </a:p>
            </p:txBody>
          </p:sp>
          <p:sp>
            <p:nvSpPr>
              <p:cNvPr id="119" name="Freeform 58"/>
              <p:cNvSpPr/>
              <p:nvPr/>
            </p:nvSpPr>
            <p:spPr bwMode="auto">
              <a:xfrm rot="1653528">
                <a:off x="6005505" y="4470403"/>
                <a:ext cx="576264" cy="719143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44" y="16"/>
                  </a:cxn>
                  <a:cxn ang="0">
                    <a:pos x="288" y="160"/>
                  </a:cxn>
                </a:cxnLst>
                <a:rect l="0" t="0" r="r" b="b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Oval 59"/>
              <p:cNvSpPr>
                <a:spLocks noChangeArrowheads="1"/>
              </p:cNvSpPr>
              <p:nvPr/>
            </p:nvSpPr>
            <p:spPr bwMode="auto">
              <a:xfrm>
                <a:off x="5883266" y="5035558"/>
                <a:ext cx="762002" cy="68580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21" name="Oval 60"/>
              <p:cNvSpPr>
                <a:spLocks noChangeArrowheads="1"/>
              </p:cNvSpPr>
              <p:nvPr/>
            </p:nvSpPr>
            <p:spPr bwMode="auto">
              <a:xfrm>
                <a:off x="5740391" y="4964119"/>
                <a:ext cx="990603" cy="838207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Freeform 61"/>
              <p:cNvSpPr/>
              <p:nvPr/>
            </p:nvSpPr>
            <p:spPr bwMode="auto">
              <a:xfrm rot="1413819">
                <a:off x="8043861" y="4460878"/>
                <a:ext cx="576264" cy="719143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44" y="16"/>
                  </a:cxn>
                  <a:cxn ang="0">
                    <a:pos x="288" y="160"/>
                  </a:cxn>
                </a:cxnLst>
                <a:rect l="0" t="0" r="r" b="b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Oval 62"/>
              <p:cNvSpPr>
                <a:spLocks noChangeArrowheads="1"/>
              </p:cNvSpPr>
              <p:nvPr/>
            </p:nvSpPr>
            <p:spPr bwMode="auto">
              <a:xfrm>
                <a:off x="7827960" y="5035558"/>
                <a:ext cx="762002" cy="68580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124" name="Oval 63"/>
              <p:cNvSpPr>
                <a:spLocks noChangeArrowheads="1"/>
              </p:cNvSpPr>
              <p:nvPr/>
            </p:nvSpPr>
            <p:spPr bwMode="auto">
              <a:xfrm>
                <a:off x="7685085" y="4964119"/>
                <a:ext cx="990603" cy="838207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858" name="Text Box 64"/>
              <p:cNvSpPr txBox="1"/>
              <p:nvPr/>
            </p:nvSpPr>
            <p:spPr>
              <a:xfrm>
                <a:off x="3786182" y="5500702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7859" name="Text Box 65"/>
              <p:cNvSpPr txBox="1"/>
              <p:nvPr/>
            </p:nvSpPr>
            <p:spPr>
              <a:xfrm>
                <a:off x="8188325" y="4171950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7860" name="Text Box 66"/>
              <p:cNvSpPr txBox="1"/>
              <p:nvPr/>
            </p:nvSpPr>
            <p:spPr>
              <a:xfrm>
                <a:off x="5935646" y="4468805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28" name="Line 67"/>
              <p:cNvSpPr>
                <a:spLocks noChangeShapeType="1"/>
              </p:cNvSpPr>
              <p:nvPr/>
            </p:nvSpPr>
            <p:spPr bwMode="auto">
              <a:xfrm>
                <a:off x="6748457" y="5467361"/>
                <a:ext cx="935040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Line 68"/>
              <p:cNvSpPr>
                <a:spLocks noChangeShapeType="1"/>
              </p:cNvSpPr>
              <p:nvPr/>
            </p:nvSpPr>
            <p:spPr bwMode="auto">
              <a:xfrm>
                <a:off x="6748457" y="5251459"/>
                <a:ext cx="936628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863" name="Text Box 69"/>
              <p:cNvSpPr txBox="1"/>
              <p:nvPr/>
            </p:nvSpPr>
            <p:spPr>
              <a:xfrm>
                <a:off x="7035800" y="5397499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7864" name="Text Box 70"/>
              <p:cNvSpPr txBox="1"/>
              <p:nvPr/>
            </p:nvSpPr>
            <p:spPr>
              <a:xfrm>
                <a:off x="7035800" y="4819650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32" name="Freeform 14"/>
              <p:cNvSpPr/>
              <p:nvPr/>
            </p:nvSpPr>
            <p:spPr bwMode="auto">
              <a:xfrm>
                <a:off x="3071795" y="4786317"/>
                <a:ext cx="417513" cy="406404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44" y="16"/>
                  </a:cxn>
                  <a:cxn ang="0">
                    <a:pos x="288" y="160"/>
                  </a:cxn>
                </a:cxnLst>
                <a:rect l="0" t="0" r="r" b="b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7866" name="Line 42"/>
          <p:cNvSpPr/>
          <p:nvPr/>
        </p:nvSpPr>
        <p:spPr>
          <a:xfrm>
            <a:off x="3586163" y="486886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54</a:t>
            </a:fld>
            <a:endParaRPr lang="en-US" altLang="zh-CN" sz="1000" dirty="0"/>
          </a:p>
        </p:txBody>
      </p:sp>
      <p:sp>
        <p:nvSpPr>
          <p:cNvPr id="121858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DFA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识别－－唯一的选择</a:t>
            </a:r>
          </a:p>
        </p:txBody>
      </p:sp>
      <p:sp>
        <p:nvSpPr>
          <p:cNvPr id="78851" name="Rectangle 3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2" name="Line 4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53" name="Line 5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54" name="Line 6"/>
          <p:cNvSpPr/>
          <p:nvPr/>
        </p:nvSpPr>
        <p:spPr>
          <a:xfrm>
            <a:off x="1476375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78855" name="Text Box 7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8856" name="Text Box 8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8857" name="Line 9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58" name="Text Box 10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8859" name="Line 11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60" name="Text Box 12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8861" name="Line 13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62" name="Text Box 14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78863" name="组合 105"/>
          <p:cNvGrpSpPr/>
          <p:nvPr/>
        </p:nvGrpSpPr>
        <p:grpSpPr>
          <a:xfrm>
            <a:off x="684213" y="3141663"/>
            <a:ext cx="7461250" cy="1725612"/>
            <a:chOff x="1214414" y="4171950"/>
            <a:chExt cx="7461274" cy="1725627"/>
          </a:xfrm>
        </p:grpSpPr>
        <p:sp>
          <p:nvSpPr>
            <p:cNvPr id="78864" name="Text Box 71"/>
            <p:cNvSpPr txBox="1"/>
            <p:nvPr/>
          </p:nvSpPr>
          <p:spPr>
            <a:xfrm>
              <a:off x="1214414" y="5186378"/>
              <a:ext cx="971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DFA</a:t>
              </a:r>
            </a:p>
          </p:txBody>
        </p:sp>
        <p:grpSp>
          <p:nvGrpSpPr>
            <p:cNvPr id="78865" name="组合 88"/>
            <p:cNvGrpSpPr/>
            <p:nvPr/>
          </p:nvGrpSpPr>
          <p:grpSpPr>
            <a:xfrm>
              <a:off x="2346313" y="4171950"/>
              <a:ext cx="6329375" cy="1725627"/>
              <a:chOff x="2346313" y="4171950"/>
              <a:chExt cx="6329375" cy="1725627"/>
            </a:xfrm>
          </p:grpSpPr>
          <p:sp>
            <p:nvSpPr>
              <p:cNvPr id="78866" name="Line 46"/>
              <p:cNvSpPr/>
              <p:nvPr/>
            </p:nvSpPr>
            <p:spPr>
              <a:xfrm rot="9646938">
                <a:off x="3659229" y="5441401"/>
                <a:ext cx="539656" cy="188116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8867" name="AutoShape 47"/>
              <p:cNvSpPr/>
              <p:nvPr/>
            </p:nvSpPr>
            <p:spPr>
              <a:xfrm>
                <a:off x="2346313" y="5286388"/>
                <a:ext cx="582613" cy="250825"/>
              </a:xfrm>
              <a:prstGeom prst="rightArrow">
                <a:avLst>
                  <a:gd name="adj1" fmla="val 50000"/>
                  <a:gd name="adj2" fmla="val 58026"/>
                </a:avLst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68" name="Oval 48"/>
              <p:cNvSpPr/>
              <p:nvPr/>
            </p:nvSpPr>
            <p:spPr>
              <a:xfrm>
                <a:off x="2952744" y="5029216"/>
                <a:ext cx="762000" cy="685800"/>
              </a:xfrm>
              <a:prstGeom prst="ellipse">
                <a:avLst/>
              </a:prstGeom>
              <a:solidFill>
                <a:srgbClr val="FF7C80"/>
              </a:solidFill>
              <a:ln w="254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78869" name="Oval 49"/>
              <p:cNvSpPr/>
              <p:nvPr/>
            </p:nvSpPr>
            <p:spPr>
              <a:xfrm>
                <a:off x="4156075" y="5000636"/>
                <a:ext cx="762000" cy="685800"/>
              </a:xfrm>
              <a:prstGeom prst="ellipse">
                <a:avLst/>
              </a:prstGeom>
              <a:noFill/>
              <a:ln w="25400" cap="flat" cmpd="sng">
                <a:solidFill>
                  <a:srgbClr val="06232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78870" name="Line 50"/>
              <p:cNvSpPr/>
              <p:nvPr/>
            </p:nvSpPr>
            <p:spPr>
              <a:xfrm>
                <a:off x="3714744" y="5286388"/>
                <a:ext cx="45720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4" name="Line 51"/>
              <p:cNvSpPr>
                <a:spLocks noChangeShapeType="1"/>
              </p:cNvSpPr>
              <p:nvPr/>
            </p:nvSpPr>
            <p:spPr bwMode="auto">
              <a:xfrm flipV="1">
                <a:off x="4875201" y="5357822"/>
                <a:ext cx="865190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872" name="Text Box 54"/>
              <p:cNvSpPr txBox="1"/>
              <p:nvPr/>
            </p:nvSpPr>
            <p:spPr>
              <a:xfrm>
                <a:off x="3046404" y="4532323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8873" name="Text Box 55"/>
              <p:cNvSpPr txBox="1"/>
              <p:nvPr/>
            </p:nvSpPr>
            <p:spPr>
              <a:xfrm>
                <a:off x="3775075" y="4889513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8874" name="Text Box 56"/>
              <p:cNvSpPr txBox="1"/>
              <p:nvPr/>
            </p:nvSpPr>
            <p:spPr>
              <a:xfrm>
                <a:off x="5164138" y="5072074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8875" name="Text Box 57"/>
              <p:cNvSpPr txBox="1"/>
              <p:nvPr/>
            </p:nvSpPr>
            <p:spPr>
              <a:xfrm>
                <a:off x="6172200" y="5035550"/>
                <a:ext cx="5016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0,1</a:t>
                </a:r>
              </a:p>
            </p:txBody>
          </p:sp>
          <p:sp>
            <p:nvSpPr>
              <p:cNvPr id="119" name="Freeform 58"/>
              <p:cNvSpPr/>
              <p:nvPr/>
            </p:nvSpPr>
            <p:spPr bwMode="auto">
              <a:xfrm rot="1653528">
                <a:off x="6005505" y="4470403"/>
                <a:ext cx="576264" cy="719143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44" y="16"/>
                  </a:cxn>
                  <a:cxn ang="0">
                    <a:pos x="288" y="160"/>
                  </a:cxn>
                </a:cxnLst>
                <a:rect l="0" t="0" r="r" b="b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Oval 59"/>
              <p:cNvSpPr>
                <a:spLocks noChangeArrowheads="1"/>
              </p:cNvSpPr>
              <p:nvPr/>
            </p:nvSpPr>
            <p:spPr bwMode="auto">
              <a:xfrm>
                <a:off x="5883266" y="5035558"/>
                <a:ext cx="762002" cy="68580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21" name="Oval 60"/>
              <p:cNvSpPr>
                <a:spLocks noChangeArrowheads="1"/>
              </p:cNvSpPr>
              <p:nvPr/>
            </p:nvSpPr>
            <p:spPr bwMode="auto">
              <a:xfrm>
                <a:off x="5740391" y="4964119"/>
                <a:ext cx="990603" cy="838207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Freeform 61"/>
              <p:cNvSpPr/>
              <p:nvPr/>
            </p:nvSpPr>
            <p:spPr bwMode="auto">
              <a:xfrm rot="1413819">
                <a:off x="8043861" y="4460878"/>
                <a:ext cx="576264" cy="719143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44" y="16"/>
                  </a:cxn>
                  <a:cxn ang="0">
                    <a:pos x="288" y="160"/>
                  </a:cxn>
                </a:cxnLst>
                <a:rect l="0" t="0" r="r" b="b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Oval 62"/>
              <p:cNvSpPr>
                <a:spLocks noChangeArrowheads="1"/>
              </p:cNvSpPr>
              <p:nvPr/>
            </p:nvSpPr>
            <p:spPr bwMode="auto">
              <a:xfrm>
                <a:off x="7827960" y="5035558"/>
                <a:ext cx="762002" cy="68580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124" name="Oval 63"/>
              <p:cNvSpPr>
                <a:spLocks noChangeArrowheads="1"/>
              </p:cNvSpPr>
              <p:nvPr/>
            </p:nvSpPr>
            <p:spPr bwMode="auto">
              <a:xfrm>
                <a:off x="7685085" y="4964119"/>
                <a:ext cx="990603" cy="838207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882" name="Text Box 64"/>
              <p:cNvSpPr txBox="1"/>
              <p:nvPr/>
            </p:nvSpPr>
            <p:spPr>
              <a:xfrm>
                <a:off x="3786182" y="5500702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8883" name="Text Box 65"/>
              <p:cNvSpPr txBox="1"/>
              <p:nvPr/>
            </p:nvSpPr>
            <p:spPr>
              <a:xfrm>
                <a:off x="8188325" y="4171950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8884" name="Text Box 66"/>
              <p:cNvSpPr txBox="1"/>
              <p:nvPr/>
            </p:nvSpPr>
            <p:spPr>
              <a:xfrm>
                <a:off x="5935646" y="4468805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28" name="Line 67"/>
              <p:cNvSpPr>
                <a:spLocks noChangeShapeType="1"/>
              </p:cNvSpPr>
              <p:nvPr/>
            </p:nvSpPr>
            <p:spPr bwMode="auto">
              <a:xfrm>
                <a:off x="6748457" y="5467361"/>
                <a:ext cx="935040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Line 68"/>
              <p:cNvSpPr>
                <a:spLocks noChangeShapeType="1"/>
              </p:cNvSpPr>
              <p:nvPr/>
            </p:nvSpPr>
            <p:spPr bwMode="auto">
              <a:xfrm>
                <a:off x="6748457" y="5251459"/>
                <a:ext cx="936628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887" name="Text Box 69"/>
              <p:cNvSpPr txBox="1"/>
              <p:nvPr/>
            </p:nvSpPr>
            <p:spPr>
              <a:xfrm>
                <a:off x="7035800" y="5397499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8888" name="Text Box 70"/>
              <p:cNvSpPr txBox="1"/>
              <p:nvPr/>
            </p:nvSpPr>
            <p:spPr>
              <a:xfrm>
                <a:off x="7035800" y="4819650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32" name="Freeform 14"/>
              <p:cNvSpPr/>
              <p:nvPr/>
            </p:nvSpPr>
            <p:spPr bwMode="auto">
              <a:xfrm>
                <a:off x="3071795" y="4786317"/>
                <a:ext cx="417513" cy="406404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44" y="16"/>
                  </a:cxn>
                  <a:cxn ang="0">
                    <a:pos x="288" y="160"/>
                  </a:cxn>
                </a:cxnLst>
                <a:rect l="0" t="0" r="r" b="b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8890" name="Line 42"/>
          <p:cNvSpPr/>
          <p:nvPr/>
        </p:nvSpPr>
        <p:spPr>
          <a:xfrm>
            <a:off x="2433638" y="486886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55</a:t>
            </a:fld>
            <a:endParaRPr lang="en-US" altLang="zh-CN" sz="1000" dirty="0"/>
          </a:p>
        </p:txBody>
      </p:sp>
      <p:sp>
        <p:nvSpPr>
          <p:cNvPr id="122882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DFA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识别－－唯一的选择</a:t>
            </a:r>
          </a:p>
        </p:txBody>
      </p:sp>
      <p:sp>
        <p:nvSpPr>
          <p:cNvPr id="79875" name="Rectangle 3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6" name="Line 4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877" name="Line 5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878" name="Line 6"/>
          <p:cNvSpPr/>
          <p:nvPr/>
        </p:nvSpPr>
        <p:spPr>
          <a:xfrm>
            <a:off x="1979613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79879" name="Text Box 7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9880" name="Text Box 8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9881" name="Line 9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882" name="Text Box 10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9883" name="Line 11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884" name="Text Box 12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9885" name="Line 13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886" name="Text Box 14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79887" name="组合 105"/>
          <p:cNvGrpSpPr/>
          <p:nvPr/>
        </p:nvGrpSpPr>
        <p:grpSpPr>
          <a:xfrm>
            <a:off x="684213" y="3141663"/>
            <a:ext cx="7461250" cy="1725612"/>
            <a:chOff x="1214414" y="4171950"/>
            <a:chExt cx="7461274" cy="1725627"/>
          </a:xfrm>
        </p:grpSpPr>
        <p:sp>
          <p:nvSpPr>
            <p:cNvPr id="79888" name="Text Box 71"/>
            <p:cNvSpPr txBox="1"/>
            <p:nvPr/>
          </p:nvSpPr>
          <p:spPr>
            <a:xfrm>
              <a:off x="1214414" y="5186378"/>
              <a:ext cx="971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DFA</a:t>
              </a:r>
            </a:p>
          </p:txBody>
        </p:sp>
        <p:grpSp>
          <p:nvGrpSpPr>
            <p:cNvPr id="79889" name="组合 88"/>
            <p:cNvGrpSpPr/>
            <p:nvPr/>
          </p:nvGrpSpPr>
          <p:grpSpPr>
            <a:xfrm>
              <a:off x="2346313" y="4171950"/>
              <a:ext cx="6329375" cy="1725627"/>
              <a:chOff x="2346313" y="4171950"/>
              <a:chExt cx="6329375" cy="1725627"/>
            </a:xfrm>
          </p:grpSpPr>
          <p:sp>
            <p:nvSpPr>
              <p:cNvPr id="79890" name="Line 46"/>
              <p:cNvSpPr/>
              <p:nvPr/>
            </p:nvSpPr>
            <p:spPr>
              <a:xfrm rot="9646938">
                <a:off x="3659229" y="5441401"/>
                <a:ext cx="539656" cy="18811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9891" name="AutoShape 47"/>
              <p:cNvSpPr/>
              <p:nvPr/>
            </p:nvSpPr>
            <p:spPr>
              <a:xfrm>
                <a:off x="2346313" y="5286388"/>
                <a:ext cx="582613" cy="250825"/>
              </a:xfrm>
              <a:prstGeom prst="rightArrow">
                <a:avLst>
                  <a:gd name="adj1" fmla="val 50000"/>
                  <a:gd name="adj2" fmla="val 58026"/>
                </a:avLst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892" name="Oval 48"/>
              <p:cNvSpPr/>
              <p:nvPr/>
            </p:nvSpPr>
            <p:spPr>
              <a:xfrm>
                <a:off x="2952744" y="5029216"/>
                <a:ext cx="762000" cy="68580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79893" name="Oval 49"/>
              <p:cNvSpPr/>
              <p:nvPr/>
            </p:nvSpPr>
            <p:spPr>
              <a:xfrm>
                <a:off x="4156075" y="5000636"/>
                <a:ext cx="762000" cy="685800"/>
              </a:xfrm>
              <a:prstGeom prst="ellipse">
                <a:avLst/>
              </a:prstGeom>
              <a:solidFill>
                <a:srgbClr val="FF7C80"/>
              </a:solidFill>
              <a:ln w="254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79894" name="Line 50"/>
              <p:cNvSpPr/>
              <p:nvPr/>
            </p:nvSpPr>
            <p:spPr>
              <a:xfrm>
                <a:off x="3714744" y="5286388"/>
                <a:ext cx="457200" cy="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4" name="Line 51"/>
              <p:cNvSpPr>
                <a:spLocks noChangeShapeType="1"/>
              </p:cNvSpPr>
              <p:nvPr/>
            </p:nvSpPr>
            <p:spPr bwMode="auto">
              <a:xfrm flipV="1">
                <a:off x="4875201" y="5357822"/>
                <a:ext cx="865190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896" name="Text Box 54"/>
              <p:cNvSpPr txBox="1"/>
              <p:nvPr/>
            </p:nvSpPr>
            <p:spPr>
              <a:xfrm>
                <a:off x="3046404" y="4532323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9897" name="Text Box 55"/>
              <p:cNvSpPr txBox="1"/>
              <p:nvPr/>
            </p:nvSpPr>
            <p:spPr>
              <a:xfrm>
                <a:off x="3775075" y="4889513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9898" name="Text Box 56"/>
              <p:cNvSpPr txBox="1"/>
              <p:nvPr/>
            </p:nvSpPr>
            <p:spPr>
              <a:xfrm>
                <a:off x="5164138" y="5072074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9899" name="Text Box 57"/>
              <p:cNvSpPr txBox="1"/>
              <p:nvPr/>
            </p:nvSpPr>
            <p:spPr>
              <a:xfrm>
                <a:off x="6172200" y="5035550"/>
                <a:ext cx="5016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0,1</a:t>
                </a:r>
              </a:p>
            </p:txBody>
          </p:sp>
          <p:sp>
            <p:nvSpPr>
              <p:cNvPr id="119" name="Freeform 58"/>
              <p:cNvSpPr/>
              <p:nvPr/>
            </p:nvSpPr>
            <p:spPr bwMode="auto">
              <a:xfrm rot="1653528">
                <a:off x="6005505" y="4470403"/>
                <a:ext cx="576264" cy="719143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44" y="16"/>
                  </a:cxn>
                  <a:cxn ang="0">
                    <a:pos x="288" y="160"/>
                  </a:cxn>
                </a:cxnLst>
                <a:rect l="0" t="0" r="r" b="b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Oval 59"/>
              <p:cNvSpPr>
                <a:spLocks noChangeArrowheads="1"/>
              </p:cNvSpPr>
              <p:nvPr/>
            </p:nvSpPr>
            <p:spPr bwMode="auto">
              <a:xfrm>
                <a:off x="5883266" y="5035558"/>
                <a:ext cx="762002" cy="68580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21" name="Oval 60"/>
              <p:cNvSpPr>
                <a:spLocks noChangeArrowheads="1"/>
              </p:cNvSpPr>
              <p:nvPr/>
            </p:nvSpPr>
            <p:spPr bwMode="auto">
              <a:xfrm>
                <a:off x="5740391" y="4964119"/>
                <a:ext cx="990603" cy="838207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Freeform 61"/>
              <p:cNvSpPr/>
              <p:nvPr/>
            </p:nvSpPr>
            <p:spPr bwMode="auto">
              <a:xfrm rot="1413819">
                <a:off x="8043861" y="4460878"/>
                <a:ext cx="576264" cy="719143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44" y="16"/>
                  </a:cxn>
                  <a:cxn ang="0">
                    <a:pos x="288" y="160"/>
                  </a:cxn>
                </a:cxnLst>
                <a:rect l="0" t="0" r="r" b="b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Oval 62"/>
              <p:cNvSpPr>
                <a:spLocks noChangeArrowheads="1"/>
              </p:cNvSpPr>
              <p:nvPr/>
            </p:nvSpPr>
            <p:spPr bwMode="auto">
              <a:xfrm>
                <a:off x="7827960" y="5035558"/>
                <a:ext cx="762002" cy="68580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124" name="Oval 63"/>
              <p:cNvSpPr>
                <a:spLocks noChangeArrowheads="1"/>
              </p:cNvSpPr>
              <p:nvPr/>
            </p:nvSpPr>
            <p:spPr bwMode="auto">
              <a:xfrm>
                <a:off x="7685085" y="4964119"/>
                <a:ext cx="990603" cy="838207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906" name="Text Box 64"/>
              <p:cNvSpPr txBox="1"/>
              <p:nvPr/>
            </p:nvSpPr>
            <p:spPr>
              <a:xfrm>
                <a:off x="3786182" y="5500702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9907" name="Text Box 65"/>
              <p:cNvSpPr txBox="1"/>
              <p:nvPr/>
            </p:nvSpPr>
            <p:spPr>
              <a:xfrm>
                <a:off x="8188325" y="4171950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9908" name="Text Box 66"/>
              <p:cNvSpPr txBox="1"/>
              <p:nvPr/>
            </p:nvSpPr>
            <p:spPr>
              <a:xfrm>
                <a:off x="5935646" y="4468805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28" name="Line 67"/>
              <p:cNvSpPr>
                <a:spLocks noChangeShapeType="1"/>
              </p:cNvSpPr>
              <p:nvPr/>
            </p:nvSpPr>
            <p:spPr bwMode="auto">
              <a:xfrm>
                <a:off x="6748457" y="5467361"/>
                <a:ext cx="935040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Line 68"/>
              <p:cNvSpPr>
                <a:spLocks noChangeShapeType="1"/>
              </p:cNvSpPr>
              <p:nvPr/>
            </p:nvSpPr>
            <p:spPr bwMode="auto">
              <a:xfrm>
                <a:off x="6748457" y="5251459"/>
                <a:ext cx="936628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911" name="Text Box 69"/>
              <p:cNvSpPr txBox="1"/>
              <p:nvPr/>
            </p:nvSpPr>
            <p:spPr>
              <a:xfrm>
                <a:off x="7035800" y="5397499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9912" name="Text Box 70"/>
              <p:cNvSpPr txBox="1"/>
              <p:nvPr/>
            </p:nvSpPr>
            <p:spPr>
              <a:xfrm>
                <a:off x="7035800" y="4819650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9913" name="Freeform 14"/>
              <p:cNvSpPr/>
              <p:nvPr/>
            </p:nvSpPr>
            <p:spPr>
              <a:xfrm>
                <a:off x="3071802" y="4786322"/>
                <a:ext cx="417738" cy="406400"/>
              </a:xfrm>
              <a:custGeom>
                <a:avLst/>
                <a:gdLst/>
                <a:ahLst/>
                <a:cxnLst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9914" name="Line 42"/>
          <p:cNvSpPr/>
          <p:nvPr/>
        </p:nvSpPr>
        <p:spPr>
          <a:xfrm>
            <a:off x="3586163" y="486886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56</a:t>
            </a:fld>
            <a:endParaRPr lang="en-US" altLang="zh-CN" sz="1000" dirty="0"/>
          </a:p>
        </p:txBody>
      </p:sp>
      <p:sp>
        <p:nvSpPr>
          <p:cNvPr id="123906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DFA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识别－－唯一的选择</a:t>
            </a:r>
          </a:p>
        </p:txBody>
      </p:sp>
      <p:sp>
        <p:nvSpPr>
          <p:cNvPr id="80899" name="Rectangle 3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Line 4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1" name="Line 5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2" name="Line 6"/>
          <p:cNvSpPr/>
          <p:nvPr/>
        </p:nvSpPr>
        <p:spPr>
          <a:xfrm>
            <a:off x="2484438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80903" name="Text Box 7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0904" name="Text Box 8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0905" name="Line 9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6" name="Text Box 10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0907" name="Line 11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8" name="Text Box 12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0909" name="Line 13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10" name="Text Box 14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0911" name="Text Box 71"/>
          <p:cNvSpPr txBox="1"/>
          <p:nvPr/>
        </p:nvSpPr>
        <p:spPr>
          <a:xfrm>
            <a:off x="684213" y="4083050"/>
            <a:ext cx="9715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DFA</a:t>
            </a:r>
          </a:p>
        </p:txBody>
      </p:sp>
      <p:sp>
        <p:nvSpPr>
          <p:cNvPr id="80912" name="Line 46"/>
          <p:cNvSpPr/>
          <p:nvPr/>
        </p:nvSpPr>
        <p:spPr>
          <a:xfrm rot="9646938">
            <a:off x="3128963" y="4338638"/>
            <a:ext cx="539750" cy="1873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0913" name="AutoShape 47"/>
          <p:cNvSpPr/>
          <p:nvPr/>
        </p:nvSpPr>
        <p:spPr>
          <a:xfrm>
            <a:off x="1816100" y="4183063"/>
            <a:ext cx="582613" cy="250825"/>
          </a:xfrm>
          <a:prstGeom prst="rightArrow">
            <a:avLst>
              <a:gd name="adj1" fmla="val 50000"/>
              <a:gd name="adj2" fmla="val 58026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14" name="Oval 48"/>
          <p:cNvSpPr/>
          <p:nvPr/>
        </p:nvSpPr>
        <p:spPr>
          <a:xfrm>
            <a:off x="2422525" y="3925888"/>
            <a:ext cx="762000" cy="685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80915" name="Oval 49"/>
          <p:cNvSpPr/>
          <p:nvPr/>
        </p:nvSpPr>
        <p:spPr>
          <a:xfrm>
            <a:off x="3625850" y="3897313"/>
            <a:ext cx="762000" cy="685800"/>
          </a:xfrm>
          <a:prstGeom prst="ellipse">
            <a:avLst/>
          </a:prstGeom>
          <a:noFill/>
          <a:ln w="25400" cap="flat" cmpd="sng">
            <a:solidFill>
              <a:srgbClr val="06232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80916" name="Line 50"/>
          <p:cNvSpPr/>
          <p:nvPr/>
        </p:nvSpPr>
        <p:spPr>
          <a:xfrm>
            <a:off x="3184525" y="4183063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0917" name="Line 51"/>
          <p:cNvSpPr/>
          <p:nvPr/>
        </p:nvSpPr>
        <p:spPr>
          <a:xfrm flipV="1">
            <a:off x="4344988" y="4254500"/>
            <a:ext cx="865187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0918" name="Text Box 54"/>
          <p:cNvSpPr txBox="1"/>
          <p:nvPr/>
        </p:nvSpPr>
        <p:spPr>
          <a:xfrm>
            <a:off x="2516188" y="342900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0919" name="Text Box 55"/>
          <p:cNvSpPr txBox="1"/>
          <p:nvPr/>
        </p:nvSpPr>
        <p:spPr>
          <a:xfrm>
            <a:off x="3244850" y="378618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0920" name="Text Box 56"/>
          <p:cNvSpPr txBox="1"/>
          <p:nvPr/>
        </p:nvSpPr>
        <p:spPr>
          <a:xfrm>
            <a:off x="4633913" y="3789363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0921" name="Text Box 57"/>
          <p:cNvSpPr txBox="1"/>
          <p:nvPr/>
        </p:nvSpPr>
        <p:spPr>
          <a:xfrm>
            <a:off x="5641975" y="3932238"/>
            <a:ext cx="501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119" name="Freeform 58"/>
          <p:cNvSpPr/>
          <p:nvPr/>
        </p:nvSpPr>
        <p:spPr bwMode="auto">
          <a:xfrm rot="1653528">
            <a:off x="5475288" y="3367088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23" name="Oval 59"/>
          <p:cNvSpPr/>
          <p:nvPr/>
        </p:nvSpPr>
        <p:spPr>
          <a:xfrm>
            <a:off x="5353050" y="3932238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80924" name="Oval 60"/>
          <p:cNvSpPr/>
          <p:nvPr/>
        </p:nvSpPr>
        <p:spPr>
          <a:xfrm>
            <a:off x="5210175" y="3860800"/>
            <a:ext cx="990600" cy="838200"/>
          </a:xfrm>
          <a:prstGeom prst="ellipse">
            <a:avLst/>
          </a:prstGeom>
          <a:noFill/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" name="Freeform 61"/>
          <p:cNvSpPr/>
          <p:nvPr/>
        </p:nvSpPr>
        <p:spPr bwMode="auto">
          <a:xfrm rot="1413819">
            <a:off x="7513638" y="3357563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" name="Oval 62"/>
          <p:cNvSpPr>
            <a:spLocks noChangeArrowheads="1"/>
          </p:cNvSpPr>
          <p:nvPr/>
        </p:nvSpPr>
        <p:spPr bwMode="auto">
          <a:xfrm>
            <a:off x="7297738" y="3932238"/>
            <a:ext cx="762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</a:p>
        </p:txBody>
      </p:sp>
      <p:sp>
        <p:nvSpPr>
          <p:cNvPr id="124" name="Oval 63"/>
          <p:cNvSpPr>
            <a:spLocks noChangeArrowheads="1"/>
          </p:cNvSpPr>
          <p:nvPr/>
        </p:nvSpPr>
        <p:spPr bwMode="auto">
          <a:xfrm>
            <a:off x="7154863" y="3860800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28" name="Text Box 64"/>
          <p:cNvSpPr txBox="1"/>
          <p:nvPr/>
        </p:nvSpPr>
        <p:spPr>
          <a:xfrm>
            <a:off x="3255963" y="4397375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0929" name="Text Box 65"/>
          <p:cNvSpPr txBox="1"/>
          <p:nvPr/>
        </p:nvSpPr>
        <p:spPr>
          <a:xfrm>
            <a:off x="7658100" y="30686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0930" name="Text Box 66"/>
          <p:cNvSpPr txBox="1"/>
          <p:nvPr/>
        </p:nvSpPr>
        <p:spPr>
          <a:xfrm>
            <a:off x="5405438" y="336550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8" name="Line 67"/>
          <p:cNvSpPr>
            <a:spLocks noChangeShapeType="1"/>
          </p:cNvSpPr>
          <p:nvPr/>
        </p:nvSpPr>
        <p:spPr bwMode="auto">
          <a:xfrm>
            <a:off x="6218238" y="4364038"/>
            <a:ext cx="935038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" name="Line 68"/>
          <p:cNvSpPr>
            <a:spLocks noChangeShapeType="1"/>
          </p:cNvSpPr>
          <p:nvPr/>
        </p:nvSpPr>
        <p:spPr bwMode="auto">
          <a:xfrm>
            <a:off x="6218238" y="4148138"/>
            <a:ext cx="936625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33" name="Text Box 69"/>
          <p:cNvSpPr txBox="1"/>
          <p:nvPr/>
        </p:nvSpPr>
        <p:spPr>
          <a:xfrm>
            <a:off x="6505575" y="429418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0934" name="Text Box 70"/>
          <p:cNvSpPr txBox="1"/>
          <p:nvPr/>
        </p:nvSpPr>
        <p:spPr>
          <a:xfrm>
            <a:off x="6505575" y="37163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0935" name="Freeform 14"/>
          <p:cNvSpPr/>
          <p:nvPr/>
        </p:nvSpPr>
        <p:spPr>
          <a:xfrm>
            <a:off x="2541588" y="3683000"/>
            <a:ext cx="417512" cy="406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36" name="Line 42"/>
          <p:cNvSpPr/>
          <p:nvPr/>
        </p:nvSpPr>
        <p:spPr>
          <a:xfrm>
            <a:off x="5313363" y="486886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57</a:t>
            </a:fld>
            <a:endParaRPr lang="en-US" altLang="zh-CN" sz="1000" dirty="0"/>
          </a:p>
        </p:txBody>
      </p:sp>
      <p:sp>
        <p:nvSpPr>
          <p:cNvPr id="124930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DFA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识别－－唯一的选择</a:t>
            </a:r>
          </a:p>
        </p:txBody>
      </p:sp>
      <p:sp>
        <p:nvSpPr>
          <p:cNvPr id="81923" name="Rectangle 3"/>
          <p:cNvSpPr/>
          <p:nvPr/>
        </p:nvSpPr>
        <p:spPr>
          <a:xfrm>
            <a:off x="685800" y="1516063"/>
            <a:ext cx="7696200" cy="533400"/>
          </a:xfrm>
          <a:prstGeom prst="rect">
            <a:avLst/>
          </a:prstGeom>
          <a:solidFill>
            <a:srgbClr val="DAFEEC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4" name="Line 4"/>
          <p:cNvSpPr/>
          <p:nvPr/>
        </p:nvSpPr>
        <p:spPr>
          <a:xfrm>
            <a:off x="12192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5" name="Line 5"/>
          <p:cNvSpPr/>
          <p:nvPr/>
        </p:nvSpPr>
        <p:spPr>
          <a:xfrm>
            <a:off x="1752600" y="1516063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6" name="Line 6"/>
          <p:cNvSpPr/>
          <p:nvPr/>
        </p:nvSpPr>
        <p:spPr>
          <a:xfrm>
            <a:off x="2987675" y="1058863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81927" name="Text Box 7"/>
          <p:cNvSpPr txBox="1"/>
          <p:nvPr/>
        </p:nvSpPr>
        <p:spPr>
          <a:xfrm>
            <a:off x="755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1928" name="Text Box 8"/>
          <p:cNvSpPr txBox="1"/>
          <p:nvPr/>
        </p:nvSpPr>
        <p:spPr>
          <a:xfrm>
            <a:off x="1330325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929" name="Line 9"/>
          <p:cNvSpPr/>
          <p:nvPr/>
        </p:nvSpPr>
        <p:spPr>
          <a:xfrm>
            <a:off x="2268538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0" name="Text Box 10"/>
          <p:cNvSpPr txBox="1"/>
          <p:nvPr/>
        </p:nvSpPr>
        <p:spPr>
          <a:xfrm>
            <a:off x="18351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1931" name="Line 11"/>
          <p:cNvSpPr/>
          <p:nvPr/>
        </p:nvSpPr>
        <p:spPr>
          <a:xfrm>
            <a:off x="2771775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2" name="Text Box 12"/>
          <p:cNvSpPr txBox="1"/>
          <p:nvPr/>
        </p:nvSpPr>
        <p:spPr>
          <a:xfrm>
            <a:off x="2338388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1933" name="Line 13"/>
          <p:cNvSpPr/>
          <p:nvPr/>
        </p:nvSpPr>
        <p:spPr>
          <a:xfrm>
            <a:off x="3276600" y="1527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4" name="Text Box 14"/>
          <p:cNvSpPr txBox="1"/>
          <p:nvPr/>
        </p:nvSpPr>
        <p:spPr>
          <a:xfrm>
            <a:off x="2914650" y="1557338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935" name="Text Box 71"/>
          <p:cNvSpPr txBox="1"/>
          <p:nvPr/>
        </p:nvSpPr>
        <p:spPr>
          <a:xfrm>
            <a:off x="684213" y="4083050"/>
            <a:ext cx="9715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DFA</a:t>
            </a:r>
          </a:p>
        </p:txBody>
      </p:sp>
      <p:sp>
        <p:nvSpPr>
          <p:cNvPr id="81936" name="Line 46"/>
          <p:cNvSpPr/>
          <p:nvPr/>
        </p:nvSpPr>
        <p:spPr>
          <a:xfrm rot="9646938">
            <a:off x="3128963" y="4338638"/>
            <a:ext cx="539750" cy="1873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1937" name="AutoShape 47"/>
          <p:cNvSpPr/>
          <p:nvPr/>
        </p:nvSpPr>
        <p:spPr>
          <a:xfrm>
            <a:off x="1816100" y="4183063"/>
            <a:ext cx="582613" cy="250825"/>
          </a:xfrm>
          <a:prstGeom prst="rightArrow">
            <a:avLst>
              <a:gd name="adj1" fmla="val 50000"/>
              <a:gd name="adj2" fmla="val 58026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8" name="Oval 48"/>
          <p:cNvSpPr/>
          <p:nvPr/>
        </p:nvSpPr>
        <p:spPr>
          <a:xfrm>
            <a:off x="2422525" y="3925888"/>
            <a:ext cx="762000" cy="685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81939" name="Oval 49"/>
          <p:cNvSpPr/>
          <p:nvPr/>
        </p:nvSpPr>
        <p:spPr>
          <a:xfrm>
            <a:off x="3625850" y="3897313"/>
            <a:ext cx="762000" cy="685800"/>
          </a:xfrm>
          <a:prstGeom prst="ellipse">
            <a:avLst/>
          </a:prstGeom>
          <a:noFill/>
          <a:ln w="25400" cap="flat" cmpd="sng">
            <a:solidFill>
              <a:srgbClr val="06232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81940" name="Line 50"/>
          <p:cNvSpPr/>
          <p:nvPr/>
        </p:nvSpPr>
        <p:spPr>
          <a:xfrm>
            <a:off x="3184525" y="4183063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1941" name="Line 51"/>
          <p:cNvSpPr/>
          <p:nvPr/>
        </p:nvSpPr>
        <p:spPr>
          <a:xfrm flipV="1">
            <a:off x="4344988" y="4254500"/>
            <a:ext cx="8651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1942" name="Text Box 54"/>
          <p:cNvSpPr txBox="1"/>
          <p:nvPr/>
        </p:nvSpPr>
        <p:spPr>
          <a:xfrm>
            <a:off x="2516188" y="342900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943" name="Text Box 55"/>
          <p:cNvSpPr txBox="1"/>
          <p:nvPr/>
        </p:nvSpPr>
        <p:spPr>
          <a:xfrm>
            <a:off x="3244850" y="378618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1944" name="Text Box 56"/>
          <p:cNvSpPr txBox="1"/>
          <p:nvPr/>
        </p:nvSpPr>
        <p:spPr>
          <a:xfrm>
            <a:off x="4633913" y="3789363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9" name="Freeform 58"/>
          <p:cNvSpPr/>
          <p:nvPr/>
        </p:nvSpPr>
        <p:spPr bwMode="auto">
          <a:xfrm rot="1653528">
            <a:off x="5475288" y="3367088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46" name="Oval 59"/>
          <p:cNvSpPr/>
          <p:nvPr/>
        </p:nvSpPr>
        <p:spPr>
          <a:xfrm>
            <a:off x="5353050" y="3932238"/>
            <a:ext cx="762000" cy="685800"/>
          </a:xfrm>
          <a:prstGeom prst="ellipse">
            <a:avLst/>
          </a:prstGeom>
          <a:noFill/>
          <a:ln w="25400" cap="flat" cmpd="sng">
            <a:solidFill>
              <a:srgbClr val="06232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21" name="Oval 60"/>
          <p:cNvSpPr>
            <a:spLocks noChangeArrowheads="1"/>
          </p:cNvSpPr>
          <p:nvPr/>
        </p:nvSpPr>
        <p:spPr bwMode="auto">
          <a:xfrm>
            <a:off x="5210175" y="3860800"/>
            <a:ext cx="990600" cy="838200"/>
          </a:xfrm>
          <a:prstGeom prst="ellipse">
            <a:avLst/>
          </a:prstGeom>
          <a:noFill/>
          <a:ln w="25400">
            <a:solidFill>
              <a:schemeClr val="bg2">
                <a:lumMod val="10000"/>
              </a:schemeClr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" name="Freeform 61"/>
          <p:cNvSpPr/>
          <p:nvPr/>
        </p:nvSpPr>
        <p:spPr bwMode="auto">
          <a:xfrm rot="1413819">
            <a:off x="7513638" y="3357563"/>
            <a:ext cx="576263" cy="71913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16"/>
              </a:cxn>
              <a:cxn ang="0">
                <a:pos x="288" y="160"/>
              </a:cxn>
            </a:cxnLst>
            <a:rect l="0" t="0" r="r" b="b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49" name="Oval 62"/>
          <p:cNvSpPr/>
          <p:nvPr/>
        </p:nvSpPr>
        <p:spPr>
          <a:xfrm>
            <a:off x="7297738" y="3932238"/>
            <a:ext cx="762000" cy="685800"/>
          </a:xfrm>
          <a:prstGeom prst="ellipse">
            <a:avLst/>
          </a:prstGeom>
          <a:solidFill>
            <a:srgbClr val="FF7C80"/>
          </a:solidFill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81950" name="Oval 63"/>
          <p:cNvSpPr/>
          <p:nvPr/>
        </p:nvSpPr>
        <p:spPr>
          <a:xfrm>
            <a:off x="7154863" y="3860800"/>
            <a:ext cx="990600" cy="838200"/>
          </a:xfrm>
          <a:prstGeom prst="ellipse">
            <a:avLst/>
          </a:prstGeom>
          <a:noFill/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1" name="Text Box 64"/>
          <p:cNvSpPr txBox="1"/>
          <p:nvPr/>
        </p:nvSpPr>
        <p:spPr>
          <a:xfrm>
            <a:off x="3255963" y="4397375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952" name="Text Box 65"/>
          <p:cNvSpPr txBox="1"/>
          <p:nvPr/>
        </p:nvSpPr>
        <p:spPr>
          <a:xfrm>
            <a:off x="7658100" y="30686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953" name="Text Box 66"/>
          <p:cNvSpPr txBox="1"/>
          <p:nvPr/>
        </p:nvSpPr>
        <p:spPr>
          <a:xfrm>
            <a:off x="5405438" y="336550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8" name="Line 67"/>
          <p:cNvSpPr>
            <a:spLocks noChangeShapeType="1"/>
          </p:cNvSpPr>
          <p:nvPr/>
        </p:nvSpPr>
        <p:spPr bwMode="auto">
          <a:xfrm>
            <a:off x="6218238" y="4364038"/>
            <a:ext cx="935038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5" name="Line 68"/>
          <p:cNvSpPr/>
          <p:nvPr/>
        </p:nvSpPr>
        <p:spPr>
          <a:xfrm>
            <a:off x="6218238" y="4148138"/>
            <a:ext cx="936625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1956" name="Text Box 69"/>
          <p:cNvSpPr txBox="1"/>
          <p:nvPr/>
        </p:nvSpPr>
        <p:spPr>
          <a:xfrm>
            <a:off x="6505575" y="429418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1957" name="Text Box 70"/>
          <p:cNvSpPr txBox="1"/>
          <p:nvPr/>
        </p:nvSpPr>
        <p:spPr>
          <a:xfrm>
            <a:off x="6505575" y="37163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958" name="Freeform 14"/>
          <p:cNvSpPr/>
          <p:nvPr/>
        </p:nvSpPr>
        <p:spPr>
          <a:xfrm>
            <a:off x="2541588" y="3683000"/>
            <a:ext cx="417512" cy="406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8" h="256">
                <a:moveTo>
                  <a:pt x="0" y="256"/>
                </a:moveTo>
                <a:cubicBezTo>
                  <a:pt x="48" y="144"/>
                  <a:pt x="96" y="32"/>
                  <a:pt x="144" y="16"/>
                </a:cubicBezTo>
                <a:cubicBezTo>
                  <a:pt x="192" y="0"/>
                  <a:pt x="240" y="80"/>
                  <a:pt x="288" y="16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968" name="Text Box 40"/>
          <p:cNvSpPr txBox="1"/>
          <p:nvPr/>
        </p:nvSpPr>
        <p:spPr>
          <a:xfrm>
            <a:off x="7092950" y="5157788"/>
            <a:ext cx="14605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“接受</a:t>
            </a:r>
            <a:r>
              <a:rPr lang="en-US" altLang="zh-CN" sz="32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81960" name="Line 41"/>
          <p:cNvSpPr/>
          <p:nvPr/>
        </p:nvSpPr>
        <p:spPr>
          <a:xfrm>
            <a:off x="7186613" y="4868863"/>
            <a:ext cx="914400" cy="0"/>
          </a:xfrm>
          <a:prstGeom prst="line">
            <a:avLst/>
          </a:prstGeom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58</a:t>
            </a:fld>
            <a:endParaRPr lang="en-US" altLang="zh-CN" sz="1000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852488" y="1214438"/>
            <a:ext cx="6972300" cy="571500"/>
          </a:xfrm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marL="109855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正规式（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0|1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）*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0|1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）*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09"/>
            <a:ext cx="8686800" cy="1139825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至少有两个连续的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0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的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0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、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1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串的集合？</a:t>
            </a:r>
            <a:br>
              <a:rPr kumimoji="0" lang="zh-CN" altLang="en-US" sz="3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</a:br>
            <a:endParaRPr kumimoji="0" lang="zh-CN" altLang="en-US" sz="3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  <a:sym typeface="Symbol" panose="05050102010706020507" pitchFamily="18" charset="2"/>
            </a:endParaRPr>
          </a:p>
        </p:txBody>
      </p:sp>
      <p:grpSp>
        <p:nvGrpSpPr>
          <p:cNvPr id="2" name="组合 104"/>
          <p:cNvGrpSpPr/>
          <p:nvPr/>
        </p:nvGrpSpPr>
        <p:grpSpPr>
          <a:xfrm>
            <a:off x="1827213" y="1785938"/>
            <a:ext cx="5002212" cy="1498600"/>
            <a:chOff x="935017" y="1785926"/>
            <a:chExt cx="5002272" cy="1498600"/>
          </a:xfrm>
        </p:grpSpPr>
        <p:grpSp>
          <p:nvGrpSpPr>
            <p:cNvPr id="82949" name="组合 89"/>
            <p:cNvGrpSpPr/>
            <p:nvPr/>
          </p:nvGrpSpPr>
          <p:grpSpPr>
            <a:xfrm>
              <a:off x="1785918" y="1785926"/>
              <a:ext cx="4151371" cy="1498600"/>
              <a:chOff x="1945458" y="1905000"/>
              <a:chExt cx="4543529" cy="1498600"/>
            </a:xfrm>
          </p:grpSpPr>
          <p:sp>
            <p:nvSpPr>
              <p:cNvPr id="91" name="Freeform 23"/>
              <p:cNvSpPr/>
              <p:nvPr/>
            </p:nvSpPr>
            <p:spPr bwMode="auto">
              <a:xfrm rot="1653528">
                <a:off x="5342248" y="2071687"/>
                <a:ext cx="575108" cy="719138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44" y="16"/>
                  </a:cxn>
                  <a:cxn ang="0">
                    <a:pos x="288" y="160"/>
                  </a:cxn>
                </a:cxnLst>
                <a:rect l="0" t="0" r="r" b="b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951" name="AutoShape 4"/>
              <p:cNvSpPr/>
              <p:nvPr/>
            </p:nvSpPr>
            <p:spPr>
              <a:xfrm>
                <a:off x="1945458" y="2833694"/>
                <a:ext cx="673917" cy="247644"/>
              </a:xfrm>
              <a:prstGeom prst="rightArrow">
                <a:avLst>
                  <a:gd name="adj1" fmla="val 50000"/>
                  <a:gd name="adj2" fmla="val 124953"/>
                </a:avLst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Oval 7"/>
              <p:cNvSpPr>
                <a:spLocks noChangeArrowheads="1"/>
              </p:cNvSpPr>
              <p:nvPr/>
            </p:nvSpPr>
            <p:spPr bwMode="auto">
              <a:xfrm>
                <a:off x="2628298" y="2590800"/>
                <a:ext cx="762756" cy="6858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3924461" y="2590800"/>
                <a:ext cx="761018" cy="6858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5" name="Oval 10"/>
              <p:cNvSpPr>
                <a:spLocks noChangeArrowheads="1"/>
              </p:cNvSpPr>
              <p:nvPr/>
            </p:nvSpPr>
            <p:spPr bwMode="auto">
              <a:xfrm>
                <a:off x="5218887" y="2636837"/>
                <a:ext cx="762755" cy="6858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96" name="Line 11"/>
              <p:cNvSpPr>
                <a:spLocks noChangeShapeType="1"/>
              </p:cNvSpPr>
              <p:nvPr/>
            </p:nvSpPr>
            <p:spPr bwMode="auto">
              <a:xfrm>
                <a:off x="3467504" y="2895600"/>
                <a:ext cx="456958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Line 12"/>
              <p:cNvSpPr>
                <a:spLocks noChangeShapeType="1"/>
              </p:cNvSpPr>
              <p:nvPr/>
            </p:nvSpPr>
            <p:spPr bwMode="auto">
              <a:xfrm>
                <a:off x="4685479" y="2895600"/>
                <a:ext cx="458696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Freeform 14"/>
              <p:cNvSpPr/>
              <p:nvPr/>
            </p:nvSpPr>
            <p:spPr bwMode="auto">
              <a:xfrm>
                <a:off x="2781197" y="2286000"/>
                <a:ext cx="456959" cy="406400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44" y="16"/>
                  </a:cxn>
                  <a:cxn ang="0">
                    <a:pos x="288" y="160"/>
                  </a:cxn>
                </a:cxnLst>
                <a:rect l="0" t="0" r="r" b="b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958" name="Text Box 17"/>
              <p:cNvSpPr txBox="1"/>
              <p:nvPr/>
            </p:nvSpPr>
            <p:spPr>
              <a:xfrm>
                <a:off x="2628290" y="1905000"/>
                <a:ext cx="549046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0,1</a:t>
                </a:r>
              </a:p>
            </p:txBody>
          </p:sp>
          <p:sp>
            <p:nvSpPr>
              <p:cNvPr id="82959" name="Text Box 18"/>
              <p:cNvSpPr txBox="1"/>
              <p:nvPr/>
            </p:nvSpPr>
            <p:spPr>
              <a:xfrm>
                <a:off x="3543946" y="2460625"/>
                <a:ext cx="340548" cy="3968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82960" name="Text Box 19"/>
              <p:cNvSpPr txBox="1"/>
              <p:nvPr/>
            </p:nvSpPr>
            <p:spPr>
              <a:xfrm>
                <a:off x="4761925" y="2460625"/>
                <a:ext cx="340547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02" name="Oval 21"/>
              <p:cNvSpPr>
                <a:spLocks noChangeArrowheads="1"/>
              </p:cNvSpPr>
              <p:nvPr/>
            </p:nvSpPr>
            <p:spPr bwMode="auto">
              <a:xfrm>
                <a:off x="5076413" y="2565400"/>
                <a:ext cx="990366" cy="838200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962" name="Text Box 22"/>
              <p:cNvSpPr txBox="1"/>
              <p:nvPr/>
            </p:nvSpPr>
            <p:spPr>
              <a:xfrm>
                <a:off x="5939941" y="1989138"/>
                <a:ext cx="549046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0,1</a:t>
                </a:r>
              </a:p>
            </p:txBody>
          </p:sp>
        </p:grpSp>
        <p:sp>
          <p:nvSpPr>
            <p:cNvPr id="82963" name="Rectangle 73"/>
            <p:cNvSpPr/>
            <p:nvPr/>
          </p:nvSpPr>
          <p:spPr>
            <a:xfrm>
              <a:off x="935017" y="2500301"/>
              <a:ext cx="811222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NFA</a:t>
              </a:r>
            </a:p>
          </p:txBody>
        </p:sp>
      </p:grpSp>
      <p:grpSp>
        <p:nvGrpSpPr>
          <p:cNvPr id="4" name="组合 105"/>
          <p:cNvGrpSpPr/>
          <p:nvPr/>
        </p:nvGrpSpPr>
        <p:grpSpPr>
          <a:xfrm>
            <a:off x="611188" y="3432175"/>
            <a:ext cx="7461250" cy="1725613"/>
            <a:chOff x="1214414" y="4171950"/>
            <a:chExt cx="7461274" cy="1725627"/>
          </a:xfrm>
        </p:grpSpPr>
        <p:sp>
          <p:nvSpPr>
            <p:cNvPr id="82965" name="Text Box 71"/>
            <p:cNvSpPr txBox="1"/>
            <p:nvPr/>
          </p:nvSpPr>
          <p:spPr>
            <a:xfrm>
              <a:off x="1214414" y="5186378"/>
              <a:ext cx="971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DFA</a:t>
              </a:r>
            </a:p>
          </p:txBody>
        </p:sp>
        <p:grpSp>
          <p:nvGrpSpPr>
            <p:cNvPr id="82966" name="组合 88"/>
            <p:cNvGrpSpPr/>
            <p:nvPr/>
          </p:nvGrpSpPr>
          <p:grpSpPr>
            <a:xfrm>
              <a:off x="2346313" y="4171950"/>
              <a:ext cx="6329375" cy="1725627"/>
              <a:chOff x="2346313" y="4171950"/>
              <a:chExt cx="6329375" cy="1725627"/>
            </a:xfrm>
          </p:grpSpPr>
          <p:sp>
            <p:nvSpPr>
              <p:cNvPr id="109" name="Line 46"/>
              <p:cNvSpPr>
                <a:spLocks noChangeShapeType="1"/>
              </p:cNvSpPr>
              <p:nvPr/>
            </p:nvSpPr>
            <p:spPr bwMode="auto">
              <a:xfrm rot="9646938">
                <a:off x="3659172" y="5441960"/>
                <a:ext cx="539752" cy="187327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968" name="AutoShape 47"/>
              <p:cNvSpPr/>
              <p:nvPr/>
            </p:nvSpPr>
            <p:spPr>
              <a:xfrm>
                <a:off x="2346313" y="5286388"/>
                <a:ext cx="582613" cy="250825"/>
              </a:xfrm>
              <a:prstGeom prst="rightArrow">
                <a:avLst>
                  <a:gd name="adj1" fmla="val 50000"/>
                  <a:gd name="adj2" fmla="val 58026"/>
                </a:avLst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Oval 48"/>
              <p:cNvSpPr>
                <a:spLocks noChangeArrowheads="1"/>
              </p:cNvSpPr>
              <p:nvPr/>
            </p:nvSpPr>
            <p:spPr bwMode="auto">
              <a:xfrm>
                <a:off x="2952732" y="5029207"/>
                <a:ext cx="762002" cy="68580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112" name="Oval 49"/>
              <p:cNvSpPr>
                <a:spLocks noChangeArrowheads="1"/>
              </p:cNvSpPr>
              <p:nvPr/>
            </p:nvSpPr>
            <p:spPr bwMode="auto">
              <a:xfrm>
                <a:off x="4156061" y="5000632"/>
                <a:ext cx="762002" cy="68580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  <p:sp>
            <p:nvSpPr>
              <p:cNvPr id="113" name="Line 50"/>
              <p:cNvSpPr>
                <a:spLocks noChangeShapeType="1"/>
              </p:cNvSpPr>
              <p:nvPr/>
            </p:nvSpPr>
            <p:spPr bwMode="auto">
              <a:xfrm>
                <a:off x="3714734" y="5286384"/>
                <a:ext cx="457201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Line 51"/>
              <p:cNvSpPr>
                <a:spLocks noChangeShapeType="1"/>
              </p:cNvSpPr>
              <p:nvPr/>
            </p:nvSpPr>
            <p:spPr bwMode="auto">
              <a:xfrm flipV="1">
                <a:off x="4875201" y="5357823"/>
                <a:ext cx="865190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973" name="Text Box 54"/>
              <p:cNvSpPr txBox="1"/>
              <p:nvPr/>
            </p:nvSpPr>
            <p:spPr>
              <a:xfrm>
                <a:off x="3046404" y="4532323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82974" name="Text Box 55"/>
              <p:cNvSpPr txBox="1"/>
              <p:nvPr/>
            </p:nvSpPr>
            <p:spPr>
              <a:xfrm>
                <a:off x="3775075" y="4889513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82975" name="Text Box 56"/>
              <p:cNvSpPr txBox="1"/>
              <p:nvPr/>
            </p:nvSpPr>
            <p:spPr>
              <a:xfrm>
                <a:off x="5164138" y="5072074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82976" name="Text Box 57"/>
              <p:cNvSpPr txBox="1"/>
              <p:nvPr/>
            </p:nvSpPr>
            <p:spPr>
              <a:xfrm>
                <a:off x="6172200" y="5035550"/>
                <a:ext cx="5016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0,1</a:t>
                </a:r>
              </a:p>
            </p:txBody>
          </p:sp>
          <p:sp>
            <p:nvSpPr>
              <p:cNvPr id="119" name="Freeform 58"/>
              <p:cNvSpPr/>
              <p:nvPr/>
            </p:nvSpPr>
            <p:spPr bwMode="auto">
              <a:xfrm rot="1653528">
                <a:off x="6005505" y="4470402"/>
                <a:ext cx="576264" cy="719144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44" y="16"/>
                  </a:cxn>
                  <a:cxn ang="0">
                    <a:pos x="288" y="160"/>
                  </a:cxn>
                </a:cxnLst>
                <a:rect l="0" t="0" r="r" b="b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Oval 59"/>
              <p:cNvSpPr>
                <a:spLocks noChangeArrowheads="1"/>
              </p:cNvSpPr>
              <p:nvPr/>
            </p:nvSpPr>
            <p:spPr bwMode="auto">
              <a:xfrm>
                <a:off x="5883266" y="5035557"/>
                <a:ext cx="762002" cy="68580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21" name="Oval 60"/>
              <p:cNvSpPr>
                <a:spLocks noChangeArrowheads="1"/>
              </p:cNvSpPr>
              <p:nvPr/>
            </p:nvSpPr>
            <p:spPr bwMode="auto">
              <a:xfrm>
                <a:off x="5740391" y="4964119"/>
                <a:ext cx="990603" cy="838207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Freeform 61"/>
              <p:cNvSpPr/>
              <p:nvPr/>
            </p:nvSpPr>
            <p:spPr bwMode="auto">
              <a:xfrm rot="1413819">
                <a:off x="8043861" y="4460877"/>
                <a:ext cx="576264" cy="719144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44" y="16"/>
                  </a:cxn>
                  <a:cxn ang="0">
                    <a:pos x="288" y="160"/>
                  </a:cxn>
                </a:cxnLst>
                <a:rect l="0" t="0" r="r" b="b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Oval 62"/>
              <p:cNvSpPr>
                <a:spLocks noChangeArrowheads="1"/>
              </p:cNvSpPr>
              <p:nvPr/>
            </p:nvSpPr>
            <p:spPr bwMode="auto">
              <a:xfrm>
                <a:off x="7827960" y="5035557"/>
                <a:ext cx="762002" cy="68580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124" name="Oval 63"/>
              <p:cNvSpPr>
                <a:spLocks noChangeArrowheads="1"/>
              </p:cNvSpPr>
              <p:nvPr/>
            </p:nvSpPr>
            <p:spPr bwMode="auto">
              <a:xfrm>
                <a:off x="7685085" y="4964119"/>
                <a:ext cx="990603" cy="838207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10000"/>
                  </a:schemeClr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983" name="Text Box 64"/>
              <p:cNvSpPr txBox="1"/>
              <p:nvPr/>
            </p:nvSpPr>
            <p:spPr>
              <a:xfrm>
                <a:off x="3786182" y="5500702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82984" name="Text Box 65"/>
              <p:cNvSpPr txBox="1"/>
              <p:nvPr/>
            </p:nvSpPr>
            <p:spPr>
              <a:xfrm>
                <a:off x="8188325" y="4171950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82985" name="Text Box 66"/>
              <p:cNvSpPr txBox="1"/>
              <p:nvPr/>
            </p:nvSpPr>
            <p:spPr>
              <a:xfrm>
                <a:off x="5935646" y="4468805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28" name="Line 67"/>
              <p:cNvSpPr>
                <a:spLocks noChangeShapeType="1"/>
              </p:cNvSpPr>
              <p:nvPr/>
            </p:nvSpPr>
            <p:spPr bwMode="auto">
              <a:xfrm>
                <a:off x="6748457" y="5467361"/>
                <a:ext cx="935040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Line 68"/>
              <p:cNvSpPr>
                <a:spLocks noChangeShapeType="1"/>
              </p:cNvSpPr>
              <p:nvPr/>
            </p:nvSpPr>
            <p:spPr bwMode="auto">
              <a:xfrm>
                <a:off x="6748457" y="5251459"/>
                <a:ext cx="936628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988" name="Text Box 69"/>
              <p:cNvSpPr txBox="1"/>
              <p:nvPr/>
            </p:nvSpPr>
            <p:spPr>
              <a:xfrm>
                <a:off x="7035800" y="5397499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82989" name="Text Box 70"/>
              <p:cNvSpPr txBox="1"/>
              <p:nvPr/>
            </p:nvSpPr>
            <p:spPr>
              <a:xfrm>
                <a:off x="7035800" y="4819650"/>
                <a:ext cx="311150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32" name="Freeform 14"/>
              <p:cNvSpPr/>
              <p:nvPr/>
            </p:nvSpPr>
            <p:spPr bwMode="auto">
              <a:xfrm>
                <a:off x="3071795" y="4786318"/>
                <a:ext cx="417513" cy="406403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44" y="16"/>
                  </a:cxn>
                  <a:cxn ang="0">
                    <a:pos x="288" y="160"/>
                  </a:cxn>
                </a:cxnLst>
                <a:rect l="0" t="0" r="r" b="b"/>
                <a:pathLst>
                  <a:path w="288" h="256">
                    <a:moveTo>
                      <a:pt x="0" y="256"/>
                    </a:moveTo>
                    <a:cubicBezTo>
                      <a:pt x="48" y="144"/>
                      <a:pt x="96" y="32"/>
                      <a:pt x="144" y="16"/>
                    </a:cubicBezTo>
                    <a:cubicBezTo>
                      <a:pt x="192" y="0"/>
                      <a:pt x="240" y="80"/>
                      <a:pt x="288" y="16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59</a:t>
            </a:fld>
            <a:endParaRPr lang="en-US" altLang="zh-CN" sz="1000" dirty="0"/>
          </a:p>
        </p:txBody>
      </p:sp>
      <p:sp>
        <p:nvSpPr>
          <p:cNvPr id="66562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vert="horz" wrap="square" lIns="91440" tIns="45720" rIns="91440" bIns="45720" anchor="t"/>
          <a:lstStyle/>
          <a:p>
            <a:pPr marL="109855" marR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要完成词法分析的工作，分成如下几步：</a:t>
            </a:r>
            <a:endParaRPr kumimoji="0" lang="en-US" altLang="zh-CN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125" marR="0" indent="-25527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1030" marR="0" lvl="1" indent="-228600" algn="l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anose="020B0604030504040204" pitchFamily="34" charset="0"/>
              <a:buChar char="◦"/>
            </a:pPr>
            <a:r>
              <a:rPr kumimoji="0" lang="zh-CN" altLang="en-US" sz="3200" b="0" i="0" u="none" strike="noStrike" kern="1200" cap="none" spc="0" normalizeH="0" baseline="0" noProof="1">
                <a:solidFill>
                  <a:srgbClr val="FF3300"/>
                </a:solidFill>
                <a:latin typeface="+mn-lt"/>
                <a:ea typeface="+mn-ea"/>
                <a:cs typeface="+mn-cs"/>
              </a:rPr>
              <a:t>寻找描述单词集合的正规式；</a:t>
            </a:r>
          </a:p>
          <a:p>
            <a:pPr marL="621030" marR="0" lvl="1" indent="-228600" algn="l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anose="020B0604030504040204" pitchFamily="34" charset="0"/>
              <a:buChar char="◦"/>
            </a:pPr>
            <a:r>
              <a:rPr kumimoji="0" lang="zh-CN" altLang="en-US" sz="3200" b="0" i="0" u="none" strike="noStrike" kern="1200" cap="none" spc="0" normalizeH="0" baseline="0" noProof="1">
                <a:solidFill>
                  <a:srgbClr val="FF3300"/>
                </a:solidFill>
                <a:latin typeface="+mn-lt"/>
                <a:ea typeface="+mn-ea"/>
                <a:cs typeface="+mn-cs"/>
              </a:rPr>
              <a:t>构造正规式对应的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rgbClr val="FF3300"/>
                </a:solidFill>
                <a:latin typeface="+mn-lt"/>
                <a:ea typeface="+mn-ea"/>
                <a:cs typeface="+mn-cs"/>
              </a:rPr>
              <a:t>NFA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pPr marL="621030" marR="0" lvl="1" indent="-228600" algn="l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anose="020B0604030504040204" pitchFamily="34" charset="0"/>
              <a:buChar char="◦"/>
            </a:pPr>
            <a:r>
              <a:rPr kumimoji="0" lang="en-US" altLang="zh-CN" sz="3200" b="0" i="0" u="none" strike="noStrike" kern="1200" cap="none" spc="0" normalizeH="0" baseline="0" noProof="1">
                <a:solidFill>
                  <a:srgbClr val="FF3300"/>
                </a:solidFill>
                <a:latin typeface="+mn-lt"/>
                <a:ea typeface="+mn-ea"/>
                <a:cs typeface="+mn-cs"/>
              </a:rPr>
              <a:t>NFA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rgbClr val="FF3300"/>
                </a:solidFill>
                <a:latin typeface="+mn-lt"/>
                <a:ea typeface="+mn-ea"/>
                <a:cs typeface="+mn-cs"/>
              </a:rPr>
              <a:t>&gt;DFA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（子集法）；</a:t>
            </a:r>
          </a:p>
          <a:p>
            <a:pPr marL="621030" marR="0" lvl="1" indent="-228600" algn="l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anose="020B0604030504040204" pitchFamily="34" charset="0"/>
              <a:buChar char="◦"/>
            </a:pP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DFA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的最小化。</a:t>
            </a:r>
          </a:p>
          <a:p>
            <a:pPr marL="621030" marR="0" lvl="1" indent="-228600" algn="l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anose="020B0604030504040204" pitchFamily="34" charset="0"/>
              <a:buNone/>
            </a:pPr>
            <a:endParaRPr kumimoji="0" lang="en-US" altLang="zh-CN" sz="23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总结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  <a:t>6</a:t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506413" y="1622425"/>
            <a:ext cx="8507413" cy="1744663"/>
          </a:xfrm>
        </p:spPr>
        <p:txBody>
          <a:bodyPr vert="horz" wrap="square" lIns="91440" tIns="45720" rIns="91440" bIns="45720" anchor="t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例１ 标识符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  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字母打头的字母数字串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(area, p, p1, p2df 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。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050"/>
          <p:cNvSpPr>
            <a:spLocks noGrp="1"/>
          </p:cNvSpPr>
          <p:nvPr>
            <p:ph idx="1"/>
          </p:nvPr>
        </p:nvSpPr>
        <p:spPr>
          <a:xfrm>
            <a:off x="306388" y="1155700"/>
            <a:ext cx="9594850" cy="6629400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None/>
            </a:pPr>
            <a:r>
              <a:rPr lang="zh-CN" altLang="en-US" sz="1700" b="1" dirty="0"/>
              <a:t>        </a:t>
            </a:r>
          </a:p>
          <a:p>
            <a:pPr lvl="1" eaLnBrk="1" hangingPunct="1">
              <a:buNone/>
            </a:pPr>
            <a:r>
              <a:rPr lang="zh-CN" altLang="en-US" sz="1700" b="1" dirty="0"/>
              <a:t>         文法</a:t>
            </a:r>
            <a:r>
              <a:rPr lang="en-US" altLang="zh-CN" sz="1700" b="1" dirty="0"/>
              <a:t>G=</a:t>
            </a:r>
            <a:r>
              <a:rPr lang="zh-CN" altLang="en-US" sz="1700" b="1" dirty="0"/>
              <a:t>（</a:t>
            </a:r>
            <a:r>
              <a:rPr lang="en-US" altLang="zh-CN" sz="1700" b="1" dirty="0"/>
              <a:t>V</a:t>
            </a:r>
            <a:r>
              <a:rPr lang="en-US" altLang="zh-CN" sz="1700" b="1" baseline="-25000" dirty="0"/>
              <a:t>N</a:t>
            </a:r>
            <a:r>
              <a:rPr lang="zh-CN" altLang="en-US" sz="1700" b="1" dirty="0"/>
              <a:t>，</a:t>
            </a:r>
            <a:r>
              <a:rPr lang="en-US" altLang="zh-CN" sz="1700" b="1" dirty="0"/>
              <a:t>V</a:t>
            </a:r>
            <a:r>
              <a:rPr lang="en-US" altLang="zh-CN" sz="1700" b="1" baseline="-25000" dirty="0"/>
              <a:t>T</a:t>
            </a:r>
            <a:r>
              <a:rPr lang="zh-CN" altLang="en-US" sz="1700" b="1" dirty="0"/>
              <a:t>，</a:t>
            </a:r>
            <a:r>
              <a:rPr lang="en-US" altLang="zh-CN" sz="1700" b="1" dirty="0"/>
              <a:t>P</a:t>
            </a:r>
            <a:r>
              <a:rPr lang="zh-CN" altLang="en-US" sz="1700" b="1" dirty="0"/>
              <a:t>，</a:t>
            </a:r>
            <a:r>
              <a:rPr lang="en-US" altLang="zh-CN" sz="1700" b="1" dirty="0"/>
              <a:t>S</a:t>
            </a:r>
            <a:r>
              <a:rPr lang="zh-CN" altLang="en-US" sz="1700" b="1" dirty="0"/>
              <a:t>）</a:t>
            </a:r>
          </a:p>
          <a:p>
            <a:pPr lvl="1" eaLnBrk="1" hangingPunct="1">
              <a:buNone/>
            </a:pPr>
            <a:r>
              <a:rPr lang="zh-CN" altLang="en-US" sz="1700" b="1" dirty="0"/>
              <a:t>	      </a:t>
            </a:r>
            <a:r>
              <a:rPr lang="en-US" altLang="zh-CN" sz="1700" b="1" dirty="0"/>
              <a:t>V</a:t>
            </a:r>
            <a:r>
              <a:rPr lang="en-US" altLang="zh-CN" sz="1700" b="1" baseline="-25000" dirty="0"/>
              <a:t>N</a:t>
            </a:r>
            <a:r>
              <a:rPr lang="en-US" altLang="zh-CN" sz="1700" b="1" dirty="0"/>
              <a:t> ={</a:t>
            </a:r>
            <a:r>
              <a:rPr lang="zh-CN" altLang="en-US" sz="1700" b="1" dirty="0"/>
              <a:t>标识符，字母，数字</a:t>
            </a:r>
            <a:r>
              <a:rPr lang="en-US" altLang="zh-CN" sz="1700" b="1" dirty="0"/>
              <a:t>}</a:t>
            </a:r>
          </a:p>
          <a:p>
            <a:pPr lvl="1" eaLnBrk="1" hangingPunct="1">
              <a:buNone/>
            </a:pPr>
            <a:r>
              <a:rPr lang="en-US" altLang="zh-CN" sz="1700" b="1" dirty="0"/>
              <a:t>	      V</a:t>
            </a:r>
            <a:r>
              <a:rPr lang="en-US" altLang="zh-CN" sz="1700" b="1" baseline="-25000" dirty="0"/>
              <a:t>T</a:t>
            </a:r>
            <a:r>
              <a:rPr lang="en-US" altLang="zh-CN" sz="1700" b="1" dirty="0"/>
              <a:t> ={a,b,c,…x,y,z,0,1,…,9}</a:t>
            </a:r>
          </a:p>
          <a:p>
            <a:pPr lvl="1" eaLnBrk="1" hangingPunct="1">
              <a:buNone/>
            </a:pPr>
            <a:r>
              <a:rPr lang="en-US" altLang="zh-CN" sz="1700" b="1" dirty="0"/>
              <a:t>	      P={&lt;</a:t>
            </a:r>
            <a:r>
              <a:rPr lang="zh-CN" altLang="zh-CN" sz="1700" b="1" dirty="0"/>
              <a:t>标识符</a:t>
            </a:r>
            <a:r>
              <a:rPr lang="en-US" altLang="zh-CN" sz="1700" b="1" dirty="0"/>
              <a:t>&gt;</a:t>
            </a:r>
            <a:r>
              <a:rPr lang="en-US" altLang="zh-CN" sz="1700" b="1" dirty="0">
                <a:latin typeface="宋体" panose="02010600030101010101" pitchFamily="2" charset="-122"/>
              </a:rPr>
              <a:t>→</a:t>
            </a:r>
            <a:r>
              <a:rPr lang="en-US" altLang="zh-CN" sz="1700" b="1" dirty="0"/>
              <a:t>&lt;</a:t>
            </a:r>
            <a:r>
              <a:rPr lang="zh-CN" altLang="en-US" sz="1700" b="1" dirty="0"/>
              <a:t>字母</a:t>
            </a:r>
            <a:r>
              <a:rPr lang="en-US" altLang="zh-CN" sz="1700" b="1" dirty="0"/>
              <a:t>&gt;</a:t>
            </a:r>
          </a:p>
          <a:p>
            <a:pPr lvl="1" eaLnBrk="1" hangingPunct="1">
              <a:buNone/>
            </a:pPr>
            <a:r>
              <a:rPr lang="en-US" altLang="zh-CN" sz="1700" b="1" dirty="0"/>
              <a:t>   	           &lt;</a:t>
            </a:r>
            <a:r>
              <a:rPr lang="zh-CN" altLang="zh-CN" sz="1700" b="1" dirty="0"/>
              <a:t>标识符</a:t>
            </a:r>
            <a:r>
              <a:rPr lang="en-US" altLang="zh-CN" sz="1700" b="1" dirty="0"/>
              <a:t>&gt;</a:t>
            </a:r>
            <a:r>
              <a:rPr lang="en-US" altLang="zh-CN" sz="1700" b="1" dirty="0">
                <a:latin typeface="宋体" panose="02010600030101010101" pitchFamily="2" charset="-122"/>
              </a:rPr>
              <a:t>→</a:t>
            </a:r>
            <a:r>
              <a:rPr lang="en-US" altLang="zh-CN" sz="1700" b="1" dirty="0"/>
              <a:t>&lt;</a:t>
            </a:r>
            <a:r>
              <a:rPr lang="zh-CN" altLang="zh-CN" sz="1700" b="1" dirty="0"/>
              <a:t>标识符</a:t>
            </a:r>
            <a:r>
              <a:rPr lang="en-US" altLang="zh-CN" sz="1700" b="1" dirty="0"/>
              <a:t>&gt;&lt;</a:t>
            </a:r>
            <a:r>
              <a:rPr lang="zh-CN" altLang="en-US" sz="1700" b="1" dirty="0"/>
              <a:t>字母</a:t>
            </a:r>
            <a:r>
              <a:rPr lang="en-US" altLang="zh-CN" sz="1700" b="1" dirty="0"/>
              <a:t>&gt;</a:t>
            </a:r>
          </a:p>
          <a:p>
            <a:pPr lvl="1" eaLnBrk="1" hangingPunct="1">
              <a:buNone/>
            </a:pPr>
            <a:r>
              <a:rPr lang="en-US" altLang="zh-CN" sz="1700" b="1" dirty="0"/>
              <a:t>              &lt;</a:t>
            </a:r>
            <a:r>
              <a:rPr lang="zh-CN" altLang="zh-CN" sz="1700" b="1" dirty="0"/>
              <a:t>标识符</a:t>
            </a:r>
            <a:r>
              <a:rPr lang="en-US" altLang="zh-CN" sz="1700" b="1" dirty="0"/>
              <a:t>&gt;</a:t>
            </a:r>
            <a:r>
              <a:rPr lang="en-US" altLang="zh-CN" sz="1700" b="1" dirty="0">
                <a:latin typeface="宋体" panose="02010600030101010101" pitchFamily="2" charset="-122"/>
              </a:rPr>
              <a:t>→</a:t>
            </a:r>
            <a:r>
              <a:rPr lang="en-US" altLang="zh-CN" sz="1700" b="1" dirty="0"/>
              <a:t>&lt;</a:t>
            </a:r>
            <a:r>
              <a:rPr lang="zh-CN" altLang="zh-CN" sz="1700" b="1" dirty="0"/>
              <a:t>标识符</a:t>
            </a:r>
            <a:r>
              <a:rPr lang="en-US" altLang="zh-CN" sz="1700" b="1" dirty="0"/>
              <a:t>&gt;&lt;</a:t>
            </a:r>
            <a:r>
              <a:rPr lang="zh-CN" altLang="en-US" sz="1700" b="1" dirty="0"/>
              <a:t>数字</a:t>
            </a:r>
            <a:r>
              <a:rPr lang="en-US" altLang="zh-CN" sz="1700" b="1" dirty="0"/>
              <a:t>&gt;</a:t>
            </a:r>
          </a:p>
          <a:p>
            <a:pPr lvl="1" eaLnBrk="1" hangingPunct="1">
              <a:buNone/>
            </a:pPr>
            <a:r>
              <a:rPr lang="en-US" altLang="zh-CN" sz="1700" b="1" dirty="0"/>
              <a:t>              &lt;</a:t>
            </a:r>
            <a:r>
              <a:rPr lang="zh-CN" altLang="en-US" sz="1700" b="1" dirty="0"/>
              <a:t>字母</a:t>
            </a:r>
            <a:r>
              <a:rPr lang="en-US" altLang="zh-CN" sz="1700" b="1" dirty="0"/>
              <a:t>&gt;</a:t>
            </a:r>
            <a:r>
              <a:rPr lang="en-US" altLang="zh-CN" sz="1700" b="1" dirty="0">
                <a:latin typeface="宋体" panose="02010600030101010101" pitchFamily="2" charset="-122"/>
              </a:rPr>
              <a:t>→</a:t>
            </a:r>
            <a:r>
              <a:rPr lang="en-US" altLang="zh-CN" sz="1700" b="1" dirty="0"/>
              <a:t>a</a:t>
            </a:r>
          </a:p>
          <a:p>
            <a:pPr lvl="1" eaLnBrk="1" hangingPunct="1">
              <a:buNone/>
            </a:pPr>
            <a:r>
              <a:rPr lang="en-US" altLang="zh-CN" sz="1700" b="1" dirty="0"/>
              <a:t>                …</a:t>
            </a:r>
          </a:p>
          <a:p>
            <a:pPr lvl="1" eaLnBrk="1" hangingPunct="1">
              <a:buNone/>
            </a:pPr>
            <a:r>
              <a:rPr lang="en-US" altLang="zh-CN" sz="1700" b="1" dirty="0"/>
              <a:t>             &lt;</a:t>
            </a:r>
            <a:r>
              <a:rPr lang="zh-CN" altLang="en-US" sz="1700" b="1" dirty="0"/>
              <a:t>字母</a:t>
            </a:r>
            <a:r>
              <a:rPr lang="en-US" altLang="zh-CN" sz="1700" b="1" dirty="0"/>
              <a:t>&gt;</a:t>
            </a:r>
            <a:r>
              <a:rPr lang="en-US" altLang="zh-CN" sz="1700" b="1" dirty="0">
                <a:latin typeface="宋体" panose="02010600030101010101" pitchFamily="2" charset="-122"/>
              </a:rPr>
              <a:t>→z</a:t>
            </a:r>
          </a:p>
          <a:p>
            <a:pPr lvl="1" eaLnBrk="1" hangingPunct="1">
              <a:buNone/>
            </a:pPr>
            <a:r>
              <a:rPr lang="en-US" altLang="zh-CN" sz="1700" b="1" dirty="0"/>
              <a:t>             &lt;</a:t>
            </a:r>
            <a:r>
              <a:rPr lang="zh-CN" altLang="en-US" sz="1700" b="1" dirty="0"/>
              <a:t>数字</a:t>
            </a:r>
            <a:r>
              <a:rPr lang="en-US" altLang="zh-CN" sz="1700" b="1" dirty="0"/>
              <a:t>&gt;</a:t>
            </a:r>
            <a:r>
              <a:rPr lang="en-US" altLang="zh-CN" sz="1700" b="1" dirty="0">
                <a:latin typeface="宋体" panose="02010600030101010101" pitchFamily="2" charset="-122"/>
              </a:rPr>
              <a:t>→0</a:t>
            </a:r>
          </a:p>
          <a:p>
            <a:pPr lvl="1" eaLnBrk="1" hangingPunct="1">
              <a:buNone/>
            </a:pPr>
            <a:r>
              <a:rPr lang="en-US" altLang="zh-CN" sz="1700" b="1" dirty="0">
                <a:latin typeface="宋体" panose="02010600030101010101" pitchFamily="2" charset="-122"/>
              </a:rPr>
              <a:t>          </a:t>
            </a:r>
            <a:r>
              <a:rPr lang="en-US" altLang="zh-CN" sz="1700" b="1" dirty="0">
                <a:latin typeface="Times New Roman" panose="02020603050405020304" pitchFamily="18" charset="0"/>
              </a:rPr>
              <a:t>…</a:t>
            </a:r>
            <a:endParaRPr lang="en-US" altLang="zh-CN" sz="1700" b="1" dirty="0">
              <a:latin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sz="1700" b="1" dirty="0">
                <a:latin typeface="宋体" panose="02010600030101010101" pitchFamily="2" charset="-122"/>
              </a:rPr>
              <a:t>         </a:t>
            </a:r>
            <a:r>
              <a:rPr lang="en-US" altLang="zh-CN" sz="1700" b="1" dirty="0"/>
              <a:t>&lt;</a:t>
            </a:r>
            <a:r>
              <a:rPr lang="zh-CN" altLang="en-US" sz="1700" b="1" dirty="0"/>
              <a:t>数字</a:t>
            </a:r>
            <a:r>
              <a:rPr lang="en-US" altLang="zh-CN" sz="1700" b="1" dirty="0"/>
              <a:t>&gt;</a:t>
            </a:r>
            <a:r>
              <a:rPr lang="en-US" altLang="zh-CN" sz="1700" b="1" dirty="0">
                <a:latin typeface="宋体" panose="02010600030101010101" pitchFamily="2" charset="-122"/>
              </a:rPr>
              <a:t>→9</a:t>
            </a:r>
            <a:r>
              <a:rPr lang="en-US" altLang="zh-CN" sz="1700" b="1" dirty="0"/>
              <a:t>   }</a:t>
            </a:r>
          </a:p>
          <a:p>
            <a:pPr lvl="1" eaLnBrk="1" hangingPunct="1">
              <a:buNone/>
            </a:pPr>
            <a:r>
              <a:rPr lang="en-US" altLang="zh-CN" sz="1700" b="1" dirty="0"/>
              <a:t>     	S=&lt;</a:t>
            </a:r>
            <a:r>
              <a:rPr lang="zh-CN" altLang="en-US" sz="1700" b="1" dirty="0"/>
              <a:t>标识符</a:t>
            </a:r>
            <a:r>
              <a:rPr lang="en-US" altLang="zh-CN" sz="1700" b="1" dirty="0"/>
              <a:t>&gt;</a:t>
            </a:r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 bwMode="auto">
          <a:xfrm>
            <a:off x="35560" y="12381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先看看正则文法或正规文法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  <a:t>8</a:t>
            </a:fld>
            <a:endParaRPr lang="en-US" altLang="zh-CN" sz="1000" dirty="0"/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4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再看看用正规式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457200" y="2127250"/>
            <a:ext cx="8507413" cy="2206625"/>
          </a:xfrm>
        </p:spPr>
        <p:txBody>
          <a:bodyPr vert="horz" wrap="square" lIns="91440" tIns="45720" rIns="91440" bIns="45720" anchor="t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kumimoji="0" lang="en-US" altLang="zh-CN" sz="3800" b="1" i="0" u="none" strike="noStrike" kern="1200" cap="none" spc="0" normalizeH="0" baseline="0" noProof="1">
                <a:solidFill>
                  <a:srgbClr val="FF3300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l (l  d) </a:t>
            </a:r>
            <a:r>
              <a:rPr kumimoji="0" lang="en-US" altLang="zh-CN" sz="3800" b="1" i="0" u="none" strike="noStrike" kern="1200" cap="none" spc="0" normalizeH="0" baseline="30000" noProof="1">
                <a:solidFill>
                  <a:srgbClr val="FF3300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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kumimoji="0" lang="zh-CN" altLang="en-US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   其中</a:t>
            </a:r>
            <a:r>
              <a:rPr kumimoji="0" lang="en-US" altLang="zh-CN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l--</a:t>
            </a:r>
            <a:r>
              <a:rPr kumimoji="0" lang="zh-CN" altLang="en-US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字母</a:t>
            </a:r>
            <a:r>
              <a:rPr kumimoji="0" lang="en-US" altLang="zh-CN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,d--</a:t>
            </a:r>
            <a:r>
              <a:rPr kumimoji="0" lang="zh-CN" altLang="en-US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数字。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kumimoji="0" lang="zh-CN" altLang="en-US" sz="27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char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char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87">
                                            <p:txEl>
                                              <p:char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7">
                                            <p:txEl>
                                              <p:char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  <a:t>9</a:t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555625" y="1890713"/>
            <a:ext cx="8507413" cy="1719263"/>
          </a:xfrm>
        </p:spPr>
        <p:txBody>
          <a:bodyPr vert="horz" wrap="square" lIns="91440" tIns="45720" rIns="91440" bIns="45720" anchor="t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kumimoji="0" lang="zh-CN" altLang="en-US" sz="27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例２</a:t>
            </a:r>
            <a:r>
              <a:rPr kumimoji="0" lang="zh-CN" altLang="en-US" sz="27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至少有两个连续的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0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的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0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、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串的集合。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Q2OWFiMTE1N2EyZmRkNmYzODI2ZTI4ZjdmNTNkMWI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</TotalTime>
  <Words>2612</Words>
  <Application>Microsoft Office PowerPoint</Application>
  <PresentationFormat>全屏显示(4:3)</PresentationFormat>
  <Paragraphs>850</Paragraphs>
  <Slides>59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8" baseType="lpstr">
      <vt:lpstr>Monotype Sorts</vt:lpstr>
      <vt:lpstr>方正舒体</vt:lpstr>
      <vt:lpstr>黑体</vt:lpstr>
      <vt:lpstr>宋体</vt:lpstr>
      <vt:lpstr>Arial</vt:lpstr>
      <vt:lpstr>Comic Sans MS</vt:lpstr>
      <vt:lpstr>Courier New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聚合</vt:lpstr>
      <vt:lpstr>1_聚合</vt:lpstr>
      <vt:lpstr>2_聚合</vt:lpstr>
      <vt:lpstr>Equation.3</vt:lpstr>
      <vt:lpstr>Equation.DSMT4</vt:lpstr>
      <vt:lpstr>  第三章 词法分析 　</vt:lpstr>
      <vt:lpstr>回顾：编译</vt:lpstr>
      <vt:lpstr>PowerPoint 演示文稿</vt:lpstr>
      <vt:lpstr>一.词法分析的概念　</vt:lpstr>
      <vt:lpstr>PowerPoint 演示文稿</vt:lpstr>
      <vt:lpstr>PowerPoint 演示文稿</vt:lpstr>
      <vt:lpstr>先看看正则文法或正规文法</vt:lpstr>
      <vt:lpstr>再看看用正规式</vt:lpstr>
      <vt:lpstr>PowerPoint 演示文稿</vt:lpstr>
      <vt:lpstr>正规式的定义</vt:lpstr>
      <vt:lpstr>PowerPoint 演示文稿</vt:lpstr>
      <vt:lpstr>PowerPoint 演示文稿</vt:lpstr>
      <vt:lpstr> 正规式中的符号</vt:lpstr>
      <vt:lpstr>令={a，b}， 上的正规式和相应的正规集的例子</vt:lpstr>
      <vt:lpstr>另一个例子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识别</vt:lpstr>
      <vt:lpstr>2. 有穷自动机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NFA识别－－第一种选择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NFA识别串01001所有可能</vt:lpstr>
      <vt:lpstr>NFA识别串01010所有可能</vt:lpstr>
      <vt:lpstr>NFA－&gt;DFA </vt:lpstr>
      <vt:lpstr>分析　NFA　 M=(K,Σ, f, S, Z）</vt:lpstr>
      <vt:lpstr>子集与幂集</vt:lpstr>
      <vt:lpstr>子集法</vt:lpstr>
      <vt:lpstr>(2) NFA的确定化</vt:lpstr>
      <vt:lpstr>子集法例子</vt:lpstr>
      <vt:lpstr>子集法例子</vt:lpstr>
      <vt:lpstr>DFA识别－－唯一的选择</vt:lpstr>
      <vt:lpstr>DFA识别－－唯一的选择</vt:lpstr>
      <vt:lpstr>DFA识别－－唯一的选择</vt:lpstr>
      <vt:lpstr>DFA识别－－唯一的选择</vt:lpstr>
      <vt:lpstr>DFA识别－－唯一的选择</vt:lpstr>
      <vt:lpstr>DFA识别－－唯一的选择</vt:lpstr>
      <vt:lpstr>至少有两个连续的0的0、1串的集合？ 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词法分析</dc:title>
  <dc:creator>番茄花园</dc:creator>
  <cp:lastModifiedBy>寒 李</cp:lastModifiedBy>
  <cp:revision>129</cp:revision>
  <dcterms:created xsi:type="dcterms:W3CDTF">2009-03-24T10:58:00Z</dcterms:created>
  <dcterms:modified xsi:type="dcterms:W3CDTF">2023-11-16T01:55:34Z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2F79720DB52F43D8B9D1154D7AED70B7</vt:lpwstr>
  </property>
</Properties>
</file>