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61"/>
  </p:notesMasterIdLst>
  <p:handoutMasterIdLst>
    <p:handoutMasterId r:id="rId62"/>
  </p:handoutMasterIdLst>
  <p:sldIdLst>
    <p:sldId id="292" r:id="rId3"/>
    <p:sldId id="293" r:id="rId4"/>
    <p:sldId id="294" r:id="rId5"/>
    <p:sldId id="295" r:id="rId6"/>
    <p:sldId id="355" r:id="rId7"/>
    <p:sldId id="441" r:id="rId8"/>
    <p:sldId id="442" r:id="rId9"/>
    <p:sldId id="356" r:id="rId10"/>
    <p:sldId id="300" r:id="rId11"/>
    <p:sldId id="443" r:id="rId12"/>
    <p:sldId id="375" r:id="rId13"/>
    <p:sldId id="382" r:id="rId14"/>
    <p:sldId id="303" r:id="rId15"/>
    <p:sldId id="352" r:id="rId16"/>
    <p:sldId id="304" r:id="rId17"/>
    <p:sldId id="305" r:id="rId18"/>
    <p:sldId id="384" r:id="rId19"/>
    <p:sldId id="385" r:id="rId20"/>
    <p:sldId id="357" r:id="rId21"/>
    <p:sldId id="373" r:id="rId22"/>
    <p:sldId id="358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312" r:id="rId36"/>
    <p:sldId id="313" r:id="rId37"/>
    <p:sldId id="393" r:id="rId38"/>
    <p:sldId id="394" r:id="rId39"/>
    <p:sldId id="314" r:id="rId40"/>
    <p:sldId id="315" r:id="rId41"/>
    <p:sldId id="471" r:id="rId42"/>
    <p:sldId id="472" r:id="rId43"/>
    <p:sldId id="473" r:id="rId44"/>
    <p:sldId id="474" r:id="rId45"/>
    <p:sldId id="316" r:id="rId46"/>
    <p:sldId id="335" r:id="rId47"/>
    <p:sldId id="318" r:id="rId48"/>
    <p:sldId id="368" r:id="rId49"/>
    <p:sldId id="611" r:id="rId50"/>
    <p:sldId id="612" r:id="rId51"/>
    <p:sldId id="613" r:id="rId52"/>
    <p:sldId id="614" r:id="rId53"/>
    <p:sldId id="615" r:id="rId54"/>
    <p:sldId id="616" r:id="rId55"/>
    <p:sldId id="617" r:id="rId56"/>
    <p:sldId id="618" r:id="rId57"/>
    <p:sldId id="365" r:id="rId58"/>
    <p:sldId id="367" r:id="rId59"/>
    <p:sldId id="461" r:id="rId60"/>
  </p:sldIdLst>
  <p:sldSz cx="9144000" cy="6858000" type="screen4x3"/>
  <p:notesSz cx="6858000" cy="9144000"/>
  <p:custDataLst>
    <p:tags r:id="rId6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z"/>
      <a:defRPr sz="3200" b="0" i="0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z"/>
      <a:defRPr sz="3200" b="0" i="0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z"/>
      <a:defRPr sz="3200" b="0" i="0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z"/>
      <a:defRPr sz="3200" b="0" i="0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z"/>
      <a:defRPr sz="3200" b="0" i="0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z"/>
      <a:defRPr sz="3200" b="0" i="0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z"/>
      <a:defRPr sz="3200" b="0" i="0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z"/>
      <a:defRPr sz="3200" b="0" i="0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Font typeface="Monotype Sorts" pitchFamily="2" charset="2"/>
      <a:buChar char="z"/>
      <a:defRPr sz="3200" b="0" i="0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9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CCFF"/>
    <a:srgbClr val="000000"/>
    <a:srgbClr val="CCFFFF"/>
    <a:srgbClr val="CCECFF"/>
    <a:srgbClr val="99CCFF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48"/>
    <p:restoredTop sz="94668"/>
  </p:normalViewPr>
  <p:slideViewPr>
    <p:cSldViewPr showGuides="1">
      <p:cViewPr varScale="1">
        <p:scale>
          <a:sx n="53" d="100"/>
          <a:sy n="53" d="100"/>
        </p:scale>
        <p:origin x="72" y="653"/>
      </p:cViewPr>
      <p:guideLst>
        <p:guide orient="horz" pos="2112"/>
        <p:guide pos="29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u="none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u="none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u="none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u="none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u="none" strike="noStrike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u="none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u="none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u="none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u="none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u="none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aint"/>
          <p:cNvPicPr>
            <a:picLocks noChangeAspect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solidFill>
                  <a:srgbClr val="5E574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8178800" cy="2009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48125"/>
            <a:ext cx="8178800" cy="2009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2800" y="1885950"/>
            <a:ext cx="4013200" cy="4171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aint"/>
          <p:cNvPicPr>
            <a:picLocks noChangeAspect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solidFill>
                  <a:srgbClr val="5E574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8178800" cy="2009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48125"/>
            <a:ext cx="8178800" cy="2009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400" u="none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buClrTx/>
              <a:buFontTx/>
              <a:buNone/>
              <a:defRPr sz="1400" u="none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  <p:pic>
        <p:nvPicPr>
          <p:cNvPr id="1031" name="Picture 7" descr="paint"/>
          <p:cNvPicPr>
            <a:picLocks noChangeAspect="1"/>
          </p:cNvPicPr>
          <p:nvPr/>
        </p:nvPicPr>
        <p:blipFill>
          <a:blip r:embed="rId1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400" u="none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buClrTx/>
              <a:buFontTx/>
              <a:buNone/>
              <a:defRPr sz="1400" u="none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ahoma" panose="020B0604030504040204" pitchFamily="34" charset="0"/>
            </a:endParaRPr>
          </a:p>
        </p:txBody>
      </p:sp>
      <p:pic>
        <p:nvPicPr>
          <p:cNvPr id="1031" name="Picture 7" descr="paint"/>
          <p:cNvPicPr>
            <a:picLocks noChangeAspect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确定的有穷自动机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dirty="0"/>
              <a:t>DFA</a:t>
            </a:r>
            <a:r>
              <a:rPr lang="zh-CN" altLang="en-US" dirty="0"/>
              <a:t>定义：</a:t>
            </a:r>
            <a:endParaRPr lang="zh-CN" altLang="en-US" sz="2800" dirty="0"/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dirty="0"/>
              <a:t>一个确定的有穷自动机（</a:t>
            </a:r>
            <a:r>
              <a:rPr lang="en-US" altLang="zh-CN" dirty="0"/>
              <a:t>DFA）M</a:t>
            </a:r>
            <a:r>
              <a:rPr lang="zh-CN" altLang="en-US" dirty="0"/>
              <a:t>是一个五元组：</a:t>
            </a:r>
            <a:r>
              <a:rPr lang="en-US" altLang="zh-CN" dirty="0"/>
              <a:t>M=（K，Σ，f，S，Z</a:t>
            </a:r>
            <a:r>
              <a:rPr lang="en-US" altLang="zh-CN" dirty="0">
                <a:latin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</a:rPr>
              <a:t>其中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1. </a:t>
            </a:r>
            <a:r>
              <a:rPr lang="en-US" altLang="zh-CN" dirty="0"/>
              <a:t>K</a:t>
            </a:r>
            <a:r>
              <a:rPr lang="zh-CN" altLang="en-US" dirty="0">
                <a:latin typeface="宋体" panose="02010600030101010101" pitchFamily="2" charset="-122"/>
              </a:rPr>
              <a:t>是一个有穷集，它的每个元素称为一个状态；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2.</a:t>
            </a:r>
            <a:r>
              <a:rPr lang="en-US" altLang="zh-CN" dirty="0">
                <a:latin typeface="宋体" panose="02010600030101010101" pitchFamily="2" charset="-122"/>
              </a:rPr>
              <a:t>Σ</a:t>
            </a:r>
            <a:r>
              <a:rPr lang="zh-CN" altLang="en-US" dirty="0">
                <a:latin typeface="宋体" panose="02010600030101010101" pitchFamily="2" charset="-122"/>
              </a:rPr>
              <a:t>是一个有穷字母表，它的每个元素称为一个输入符号，所以也称</a:t>
            </a:r>
            <a:r>
              <a:rPr lang="en-US" altLang="zh-CN" dirty="0">
                <a:latin typeface="宋体" panose="02010600030101010101" pitchFamily="2" charset="-122"/>
              </a:rPr>
              <a:t>Σ</a:t>
            </a:r>
            <a:r>
              <a:rPr lang="zh-CN" altLang="en-US" dirty="0">
                <a:latin typeface="宋体" panose="02010600030101010101" pitchFamily="2" charset="-122"/>
              </a:rPr>
              <a:t>为输入符号表；</a:t>
            </a:r>
          </a:p>
          <a:p>
            <a:pPr eaLnBrk="1" hangingPunct="1"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/>
          </p:cNvSpPr>
          <p:nvPr>
            <p:ph idx="1"/>
          </p:nvPr>
        </p:nvSpPr>
        <p:spPr>
          <a:xfrm>
            <a:off x="609600" y="533400"/>
            <a:ext cx="7848600" cy="5943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DFA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的确定性表现在转换函数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f:K×Σ→K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是一个单值函数，也就是说，对任何状态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k∈K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，和输入符号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a∈Σ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f(k,a)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唯一地确定了下一个状态。从状态转换图来看，若字母表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Σ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含有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个输入字符，那末任何一个状态结点最多有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条弧射出，而且每条弧以一个不同的输入字符标记。</a:t>
            </a:r>
          </a:p>
          <a:p>
            <a:pPr eaLnBrk="1" hangingPunct="1">
              <a:buNone/>
            </a:pPr>
            <a:endParaRPr lang="zh-CN" altLang="zh-CN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2286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endParaRPr lang="zh-CN" altLang="en-US" dirty="0"/>
          </a:p>
        </p:txBody>
      </p:sp>
      <p:sp>
        <p:nvSpPr>
          <p:cNvPr id="176131" name="Rectangle 3"/>
          <p:cNvSpPr>
            <a:spLocks noGrp="1"/>
          </p:cNvSpPr>
          <p:nvPr>
            <p:ph idx="1"/>
          </p:nvPr>
        </p:nvSpPr>
        <p:spPr>
          <a:xfrm>
            <a:off x="838200" y="609600"/>
            <a:ext cx="7924800" cy="5029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DFA</a:t>
            </a:r>
            <a:r>
              <a:rPr lang="zh-CN" altLang="en-US" sz="2400" dirty="0"/>
              <a:t>的行为很容易用程序来模拟.</a:t>
            </a:r>
          </a:p>
          <a:p>
            <a:pPr eaLnBrk="1" hangingPunct="1">
              <a:lnSpc>
                <a:spcPct val="90000"/>
              </a:lnSpc>
            </a:pPr>
            <a:endParaRPr lang="zh-CN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DFA M=（K，Σ，f，S，Z</a:t>
            </a:r>
            <a:r>
              <a:rPr lang="en-US" altLang="zh-CN" sz="2400" dirty="0">
                <a:latin typeface="宋体" panose="02010600030101010101" pitchFamily="2" charset="-122"/>
              </a:rPr>
              <a:t>）</a:t>
            </a:r>
            <a:r>
              <a:rPr lang="zh-CN" altLang="en-US" sz="2400" dirty="0"/>
              <a:t>的行为的模拟程序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K:=S；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c:=getchar;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while c&lt;&gt;eof do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    {K:=f(K,c);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      c:=getchar;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   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K is in Z then return (‘yes’)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                  else return (‘no’)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400" dirty="0"/>
              <a:t>DFA                         </a:t>
            </a:r>
            <a:r>
              <a:rPr lang="en-US" altLang="zh-CN" sz="2400" b="1" dirty="0">
                <a:latin typeface="Symbol" panose="05050102010706020507" pitchFamily="18" charset="2"/>
              </a:rPr>
              <a:t>å </a:t>
            </a:r>
            <a:r>
              <a:rPr lang="en-US" altLang="zh-CN" sz="2400" b="1" dirty="0"/>
              <a:t>= </a:t>
            </a:r>
            <a:r>
              <a:rPr lang="en-US" altLang="zh-CN" sz="2400" b="1" dirty="0">
                <a:latin typeface="Courier" pitchFamily="17" charset="0"/>
              </a:rPr>
              <a:t>{</a:t>
            </a:r>
            <a:r>
              <a:rPr lang="en-US" altLang="zh-CN" sz="2400" b="1" u="sng" dirty="0">
                <a:latin typeface="Courier" pitchFamily="17" charset="0"/>
              </a:rPr>
              <a:t>digit</a:t>
            </a:r>
            <a:r>
              <a:rPr lang="en-US" altLang="zh-CN" sz="2400" b="1" dirty="0">
                <a:latin typeface="Courier" pitchFamily="17" charset="0"/>
              </a:rPr>
              <a:t>,</a:t>
            </a:r>
            <a:r>
              <a:rPr lang="en-US" altLang="zh-CN" sz="2400" b="1" u="sng" dirty="0">
                <a:latin typeface="Courier" pitchFamily="17" charset="0"/>
              </a:rPr>
              <a:t>not digit</a:t>
            </a:r>
            <a:r>
              <a:rPr lang="en-US" altLang="zh-CN" sz="2400" b="1" dirty="0">
                <a:latin typeface="Courier" pitchFamily="17" charset="0"/>
              </a:rPr>
              <a:t>}</a:t>
            </a:r>
            <a:br>
              <a:rPr lang="en-US" altLang="zh-CN" sz="2400" b="1" dirty="0">
                <a:latin typeface="Courier" pitchFamily="17" charset="0"/>
              </a:rPr>
            </a:br>
            <a:endParaRPr lang="en-US" altLang="zh-CN" sz="2400" b="1" dirty="0">
              <a:latin typeface="Courier" pitchFamily="17" charset="0"/>
            </a:endParaRPr>
          </a:p>
        </p:txBody>
      </p:sp>
      <p:pic>
        <p:nvPicPr>
          <p:cNvPr id="41986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7800"/>
            <a:ext cx="7772400" cy="44958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/>
              <a:t>不确定的有穷自动机</a:t>
            </a:r>
            <a:r>
              <a:rPr lang="en-US" altLang="zh-CN" sz="2800" dirty="0"/>
              <a:t>NFA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定义</a:t>
            </a:r>
          </a:p>
          <a:p>
            <a:pPr lvl="1" eaLnBrk="1" hangingPunct="1">
              <a:buNone/>
            </a:pPr>
            <a:r>
              <a:rPr lang="en-US" altLang="zh-CN" sz="2400" dirty="0"/>
              <a:t>NFA M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K，，f，S，Z，</a:t>
            </a:r>
            <a:r>
              <a:rPr lang="zh-CN" altLang="en-US" dirty="0">
                <a:sym typeface="Symbol" panose="05050102010706020507" pitchFamily="18" charset="2"/>
              </a:rPr>
              <a:t>其中</a:t>
            </a:r>
            <a:r>
              <a:rPr lang="en-US" altLang="zh-CN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为状态的有穷非空集， </a:t>
            </a:r>
            <a:r>
              <a:rPr lang="zh-CN" altLang="zh-CN" dirty="0">
                <a:sym typeface="Symbol" panose="05050102010706020507" pitchFamily="18" charset="2"/>
              </a:rPr>
              <a:t></a:t>
            </a:r>
            <a:r>
              <a:rPr lang="zh-CN" altLang="en-US" dirty="0">
                <a:sym typeface="Symbol" panose="05050102010706020507" pitchFamily="18" charset="2"/>
              </a:rPr>
              <a:t> 为有穷输入字母表，</a:t>
            </a:r>
            <a:r>
              <a:rPr lang="en-US" altLang="zh-CN" dirty="0">
                <a:sym typeface="Symbol" panose="05050102010706020507" pitchFamily="18" charset="2"/>
              </a:rPr>
              <a:t>f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K * </a:t>
            </a:r>
            <a:r>
              <a:rPr lang="zh-CN" altLang="en-US" dirty="0">
                <a:sym typeface="Symbol" panose="05050102010706020507" pitchFamily="18" charset="2"/>
              </a:rPr>
              <a:t>到</a:t>
            </a:r>
            <a:r>
              <a:rPr lang="en-US" altLang="zh-CN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的子集（2 </a:t>
            </a:r>
            <a:r>
              <a:rPr lang="en-US" altLang="zh-CN" baseline="30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）</a:t>
            </a:r>
            <a:r>
              <a:rPr lang="zh-CN" altLang="en-US" dirty="0">
                <a:sym typeface="Symbol" panose="05050102010706020507" pitchFamily="18" charset="2"/>
              </a:rPr>
              <a:t>的一种映射，</a:t>
            </a:r>
            <a:r>
              <a:rPr lang="en-US" altLang="zh-CN" dirty="0">
                <a:sym typeface="Symbol" panose="05050102010706020507" pitchFamily="18" charset="2"/>
              </a:rPr>
              <a:t>SK</a:t>
            </a:r>
            <a:r>
              <a:rPr lang="zh-CN" altLang="en-US" dirty="0">
                <a:sym typeface="Symbol" panose="05050102010706020507" pitchFamily="18" charset="2"/>
              </a:rPr>
              <a:t>是初始状态集，</a:t>
            </a:r>
            <a:r>
              <a:rPr lang="en-US" altLang="zh-CN" dirty="0">
                <a:sym typeface="Symbol" panose="05050102010706020507" pitchFamily="18" charset="2"/>
              </a:rPr>
              <a:t>Z K</a:t>
            </a:r>
            <a:r>
              <a:rPr lang="zh-CN" altLang="en-US" dirty="0">
                <a:sym typeface="Symbol" panose="05050102010706020507" pitchFamily="18" charset="2"/>
              </a:rPr>
              <a:t>为终止状态集.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558800" y="228600"/>
            <a:ext cx="7620000" cy="381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endParaRPr lang="zh-CN" altLang="en-US" dirty="0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323850" y="765175"/>
            <a:ext cx="8439150" cy="5178425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90000"/>
              </a:lnSpc>
              <a:buNone/>
            </a:pP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例子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NFA M=（{S，P，Z}，{0，1}，f，{S，P}，{Z}）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3200" dirty="0">
                <a:sym typeface="Symbol" panose="05050102010706020507" pitchFamily="18" charset="2"/>
              </a:rPr>
              <a:t>其中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3200" dirty="0"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ym typeface="Symbol" panose="05050102010706020507" pitchFamily="18" charset="2"/>
              </a:rPr>
              <a:t>f（S，0）={P}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dirty="0"/>
              <a:t>f（S，1）={S，Z}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dirty="0"/>
              <a:t>f（P，1）={Z}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dirty="0"/>
              <a:t>f（Z，0）={P}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dirty="0"/>
              <a:t>f（Z，1）={P}</a:t>
            </a:r>
            <a:endParaRPr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br>
              <a:rPr lang="zh-CN" altLang="en-US" dirty="0">
                <a:sym typeface="Symbol" panose="05050102010706020507" pitchFamily="18" charset="2"/>
              </a:rPr>
            </a:br>
            <a:endParaRPr lang="zh-CN" altLang="en-US" dirty="0"/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状态图表示</a:t>
            </a:r>
          </a:p>
          <a:p>
            <a:pPr lvl="1" eaLnBrk="1" hangingPunct="1"/>
            <a:endParaRPr lang="zh-CN" alt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1600200" y="3124200"/>
            <a:ext cx="4191000" cy="1905000"/>
            <a:chOff x="912" y="2784"/>
            <a:chExt cx="2640" cy="1200"/>
          </a:xfrm>
        </p:grpSpPr>
        <p:sp>
          <p:nvSpPr>
            <p:cNvPr id="45060" name="Oval 8"/>
            <p:cNvSpPr/>
            <p:nvPr/>
          </p:nvSpPr>
          <p:spPr>
            <a:xfrm>
              <a:off x="1200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5061" name="Oval 9"/>
            <p:cNvSpPr/>
            <p:nvPr/>
          </p:nvSpPr>
          <p:spPr>
            <a:xfrm>
              <a:off x="2160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5062" name="Oval 10"/>
            <p:cNvSpPr/>
            <p:nvPr/>
          </p:nvSpPr>
          <p:spPr>
            <a:xfrm>
              <a:off x="3216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45063" name="AutoShape 11"/>
            <p:cNvCxnSpPr>
              <a:stCxn id="45060" idx="2"/>
              <a:endCxn id="45060" idx="0"/>
            </p:cNvCxnSpPr>
            <p:nvPr/>
          </p:nvCxnSpPr>
          <p:spPr>
            <a:xfrm rot="-10800000" flipH="1">
              <a:off x="1200" y="2976"/>
              <a:ext cx="168" cy="168"/>
            </a:xfrm>
            <a:prstGeom prst="curvedConnector4">
              <a:avLst>
                <a:gd name="adj1" fmla="val -85713"/>
                <a:gd name="adj2" fmla="val 185713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064" name="AutoShape 12"/>
            <p:cNvCxnSpPr>
              <a:stCxn id="45060" idx="3"/>
              <a:endCxn id="45061" idx="2"/>
            </p:cNvCxnSpPr>
            <p:nvPr/>
          </p:nvCxnSpPr>
          <p:spPr>
            <a:xfrm rot="-5400000" flipH="1">
              <a:off x="1423" y="3079"/>
              <a:ext cx="553" cy="911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065" name="Text Box 13"/>
            <p:cNvSpPr txBox="1"/>
            <p:nvPr/>
          </p:nvSpPr>
          <p:spPr>
            <a:xfrm>
              <a:off x="1392" y="360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45066" name="AutoShape 14"/>
            <p:cNvCxnSpPr>
              <a:stCxn id="45062" idx="2"/>
              <a:endCxn id="45061" idx="7"/>
            </p:cNvCxnSpPr>
            <p:nvPr/>
          </p:nvCxnSpPr>
          <p:spPr>
            <a:xfrm rot="-10800000" flipV="1">
              <a:off x="2447" y="3288"/>
              <a:ext cx="769" cy="409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067" name="AutoShape 15"/>
            <p:cNvCxnSpPr>
              <a:stCxn id="45061" idx="6"/>
              <a:endCxn id="45062" idx="3"/>
            </p:cNvCxnSpPr>
            <p:nvPr/>
          </p:nvCxnSpPr>
          <p:spPr>
            <a:xfrm flipV="1">
              <a:off x="2496" y="3407"/>
              <a:ext cx="769" cy="409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068" name="Text Box 16"/>
            <p:cNvSpPr txBox="1"/>
            <p:nvPr/>
          </p:nvSpPr>
          <p:spPr>
            <a:xfrm>
              <a:off x="2352" y="3168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0,1</a:t>
              </a:r>
            </a:p>
          </p:txBody>
        </p:sp>
        <p:sp>
          <p:nvSpPr>
            <p:cNvPr id="45069" name="Text Box 17"/>
            <p:cNvSpPr txBox="1"/>
            <p:nvPr/>
          </p:nvSpPr>
          <p:spPr>
            <a:xfrm>
              <a:off x="912" y="29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070" name="Text Box 18"/>
            <p:cNvSpPr txBox="1"/>
            <p:nvPr/>
          </p:nvSpPr>
          <p:spPr>
            <a:xfrm>
              <a:off x="2880" y="364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5071" name="AutoShape 19"/>
            <p:cNvCxnSpPr>
              <a:stCxn id="45060" idx="7"/>
              <a:endCxn id="45062" idx="1"/>
            </p:cNvCxnSpPr>
            <p:nvPr/>
          </p:nvCxnSpPr>
          <p:spPr>
            <a:xfrm rot="5400000" flipV="1">
              <a:off x="2304" y="2208"/>
              <a:ext cx="144" cy="1778"/>
            </a:xfrm>
            <a:prstGeom prst="curvedConnector3">
              <a:avLst>
                <a:gd name="adj1" fmla="val -134028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072" name="Text Box 20"/>
            <p:cNvSpPr txBox="1"/>
            <p:nvPr/>
          </p:nvSpPr>
          <p:spPr>
            <a:xfrm>
              <a:off x="2016" y="278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5073" name="Oval 21"/>
          <p:cNvSpPr/>
          <p:nvPr/>
        </p:nvSpPr>
        <p:spPr>
          <a:xfrm>
            <a:off x="5334000" y="3733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5074" name="AutoShape 22"/>
          <p:cNvSpPr/>
          <p:nvPr/>
        </p:nvSpPr>
        <p:spPr>
          <a:xfrm>
            <a:off x="1295400" y="3733800"/>
            <a:ext cx="609600" cy="257175"/>
          </a:xfrm>
          <a:prstGeom prst="rightArrow">
            <a:avLst>
              <a:gd name="adj1" fmla="val 50000"/>
              <a:gd name="adj2" fmla="val 5920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5075" name="AutoShape 23"/>
          <p:cNvSpPr/>
          <p:nvPr/>
        </p:nvSpPr>
        <p:spPr>
          <a:xfrm>
            <a:off x="2971800" y="4876800"/>
            <a:ext cx="609600" cy="257175"/>
          </a:xfrm>
          <a:prstGeom prst="rightArrow">
            <a:avLst>
              <a:gd name="adj1" fmla="val 50000"/>
              <a:gd name="adj2" fmla="val 5920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矩阵表示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矩阵表示</a:t>
            </a:r>
          </a:p>
          <a:p>
            <a:pPr lvl="1" eaLnBrk="1" hangingPunct="1"/>
            <a:endParaRPr lang="zh-CN" altLang="en-US" dirty="0"/>
          </a:p>
        </p:txBody>
      </p:sp>
      <p:graphicFrame>
        <p:nvGraphicFramePr>
          <p:cNvPr id="74756" name="Object 4"/>
          <p:cNvGraphicFramePr/>
          <p:nvPr/>
        </p:nvGraphicFramePr>
        <p:xfrm>
          <a:off x="1524000" y="2438400"/>
          <a:ext cx="46482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7480" imgH="807720" progId="Excel.Sheet.8">
                  <p:embed/>
                </p:oleObj>
              </mc:Choice>
              <mc:Fallback>
                <p:oleObj r:id="rId2" imgW="2697480" imgH="807720" progId="Excel.Shee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2438400"/>
                        <a:ext cx="4648200" cy="1382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6400800" y="2895600"/>
            <a:ext cx="1524000" cy="609600"/>
            <a:chOff x="2016" y="3360"/>
            <a:chExt cx="960" cy="384"/>
          </a:xfrm>
        </p:grpSpPr>
        <p:sp>
          <p:nvSpPr>
            <p:cNvPr id="46085" name="Text Box 6"/>
            <p:cNvSpPr txBox="1"/>
            <p:nvPr/>
          </p:nvSpPr>
          <p:spPr>
            <a:xfrm>
              <a:off x="2054" y="3360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简化为</a:t>
              </a:r>
            </a:p>
          </p:txBody>
        </p:sp>
        <p:sp>
          <p:nvSpPr>
            <p:cNvPr id="46086" name="AutoShape 7"/>
            <p:cNvSpPr/>
            <p:nvPr/>
          </p:nvSpPr>
          <p:spPr>
            <a:xfrm>
              <a:off x="2016" y="3600"/>
              <a:ext cx="960" cy="144"/>
            </a:xfrm>
            <a:prstGeom prst="rightArrow">
              <a:avLst>
                <a:gd name="adj1" fmla="val 50000"/>
                <a:gd name="adj2" fmla="val 166512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74760" name="Object 8"/>
          <p:cNvGraphicFramePr/>
          <p:nvPr/>
        </p:nvGraphicFramePr>
        <p:xfrm>
          <a:off x="3048000" y="4572000"/>
          <a:ext cx="46482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97480" imgH="807720" progId="Excel.Sheet.8">
                  <p:embed/>
                </p:oleObj>
              </mc:Choice>
              <mc:Fallback>
                <p:oleObj r:id="rId4" imgW="2697480" imgH="807720" progId="Excel.Shee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4572000"/>
                        <a:ext cx="4648200" cy="1382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200" dirty="0"/>
              <a:t>具有</a:t>
            </a:r>
            <a:r>
              <a:rPr lang="zh-CN" altLang="en-US" sz="3200" dirty="0">
                <a:sym typeface="Symbol" panose="05050102010706020507" pitchFamily="18" charset="2"/>
              </a:rPr>
              <a:t></a:t>
            </a:r>
            <a:r>
              <a:rPr lang="zh-CN" altLang="en-US" sz="3200" dirty="0"/>
              <a:t>转移的不确定的有穷自动机</a:t>
            </a:r>
            <a:endParaRPr lang="zh-CN" altLang="en-US" sz="3200" dirty="0">
              <a:sym typeface="Symbol" panose="05050102010706020507" pitchFamily="18" charset="2"/>
            </a:endParaRPr>
          </a:p>
        </p:txBody>
      </p:sp>
      <p:sp>
        <p:nvSpPr>
          <p:cNvPr id="185347" name="Rectangle 3"/>
          <p:cNvSpPr>
            <a:spLocks noGrp="1"/>
          </p:cNvSpPr>
          <p:nvPr>
            <p:ph idx="1"/>
          </p:nvPr>
        </p:nvSpPr>
        <p:spPr>
          <a:xfrm>
            <a:off x="900113" y="1916113"/>
            <a:ext cx="7772400" cy="4572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f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K * </a:t>
            </a:r>
            <a:r>
              <a:rPr lang="zh-CN" altLang="en-US" dirty="0">
                <a:sym typeface="Symbol" panose="05050102010706020507" pitchFamily="18" charset="2"/>
              </a:rPr>
              <a:t>到</a:t>
            </a:r>
            <a:r>
              <a:rPr lang="en-US" altLang="zh-CN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的子集（2 </a:t>
            </a:r>
            <a:r>
              <a:rPr lang="en-US" altLang="zh-CN" baseline="30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）</a:t>
            </a:r>
            <a:r>
              <a:rPr lang="zh-CN" altLang="en-US" dirty="0">
                <a:sym typeface="Symbol" panose="05050102010706020507" pitchFamily="18" charset="2"/>
              </a:rPr>
              <a:t>的一种映射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lvl="1" eaLnBrk="1" hangingPunct="1"/>
            <a:r>
              <a:rPr lang="zh-CN" altLang="en-US" dirty="0"/>
              <a:t> </a:t>
            </a:r>
            <a:endParaRPr lang="zh-CN" altLang="zh-CN" dirty="0"/>
          </a:p>
        </p:txBody>
      </p:sp>
      <p:sp>
        <p:nvSpPr>
          <p:cNvPr id="49155" name="Oval 7"/>
          <p:cNvSpPr/>
          <p:nvPr/>
        </p:nvSpPr>
        <p:spPr>
          <a:xfrm>
            <a:off x="3200400" y="5257800"/>
            <a:ext cx="498475" cy="3635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56" name="Oval 8"/>
          <p:cNvSpPr/>
          <p:nvPr/>
        </p:nvSpPr>
        <p:spPr>
          <a:xfrm>
            <a:off x="4343400" y="5257800"/>
            <a:ext cx="496888" cy="3635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49157" name="AutoShape 9"/>
          <p:cNvCxnSpPr>
            <a:stCxn id="49155" idx="6"/>
            <a:endCxn id="49156" idx="2"/>
          </p:cNvCxnSpPr>
          <p:nvPr/>
        </p:nvCxnSpPr>
        <p:spPr>
          <a:xfrm>
            <a:off x="3698875" y="5440363"/>
            <a:ext cx="6445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58" name="Text Box 10"/>
          <p:cNvSpPr txBox="1"/>
          <p:nvPr/>
        </p:nvSpPr>
        <p:spPr>
          <a:xfrm>
            <a:off x="3886200" y="5029200"/>
            <a:ext cx="317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400" u="none" dirty="0">
              <a:latin typeface="Times New Roman" panose="02020603050405020304" pitchFamily="18" charset="0"/>
            </a:endParaRPr>
          </a:p>
        </p:txBody>
      </p:sp>
      <p:sp>
        <p:nvSpPr>
          <p:cNvPr id="49159" name="Text Box 11"/>
          <p:cNvSpPr txBox="1"/>
          <p:nvPr/>
        </p:nvSpPr>
        <p:spPr>
          <a:xfrm>
            <a:off x="5105400" y="5105400"/>
            <a:ext cx="317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400" u="none" dirty="0">
              <a:latin typeface="Times New Roman" panose="02020603050405020304" pitchFamily="18" charset="0"/>
            </a:endParaRPr>
          </a:p>
        </p:txBody>
      </p:sp>
      <p:grpSp>
        <p:nvGrpSpPr>
          <p:cNvPr id="49160" name="Group 12"/>
          <p:cNvGrpSpPr/>
          <p:nvPr/>
        </p:nvGrpSpPr>
        <p:grpSpPr>
          <a:xfrm>
            <a:off x="5562600" y="5181600"/>
            <a:ext cx="498475" cy="457200"/>
            <a:chOff x="4032" y="2352"/>
            <a:chExt cx="384" cy="482"/>
          </a:xfrm>
        </p:grpSpPr>
        <p:grpSp>
          <p:nvGrpSpPr>
            <p:cNvPr id="49161" name="Group 13"/>
            <p:cNvGrpSpPr/>
            <p:nvPr/>
          </p:nvGrpSpPr>
          <p:grpSpPr>
            <a:xfrm>
              <a:off x="4032" y="2400"/>
              <a:ext cx="384" cy="384"/>
              <a:chOff x="2928" y="1440"/>
              <a:chExt cx="384" cy="384"/>
            </a:xfrm>
          </p:grpSpPr>
          <p:sp>
            <p:nvSpPr>
              <p:cNvPr id="49162" name="Oval 14"/>
              <p:cNvSpPr/>
              <p:nvPr/>
            </p:nvSpPr>
            <p:spPr>
              <a:xfrm>
                <a:off x="2928" y="144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9163" name="Oval 15"/>
              <p:cNvSpPr/>
              <p:nvPr/>
            </p:nvSpPr>
            <p:spPr>
              <a:xfrm>
                <a:off x="2976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9164" name="Text Box 16"/>
            <p:cNvSpPr txBox="1"/>
            <p:nvPr/>
          </p:nvSpPr>
          <p:spPr>
            <a:xfrm>
              <a:off x="4105" y="2352"/>
              <a:ext cx="260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9165" name="AutoShape 17"/>
          <p:cNvSpPr/>
          <p:nvPr/>
        </p:nvSpPr>
        <p:spPr>
          <a:xfrm>
            <a:off x="2743200" y="52578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9166" name="Freeform 18"/>
          <p:cNvSpPr/>
          <p:nvPr/>
        </p:nvSpPr>
        <p:spPr>
          <a:xfrm>
            <a:off x="3276600" y="5105400"/>
            <a:ext cx="414338" cy="211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61" h="133">
                <a:moveTo>
                  <a:pt x="0" y="133"/>
                </a:moveTo>
                <a:cubicBezTo>
                  <a:pt x="14" y="48"/>
                  <a:pt x="4" y="27"/>
                  <a:pt x="89" y="0"/>
                </a:cubicBezTo>
                <a:cubicBezTo>
                  <a:pt x="122" y="4"/>
                  <a:pt x="156" y="3"/>
                  <a:pt x="189" y="11"/>
                </a:cubicBezTo>
                <a:cubicBezTo>
                  <a:pt x="246" y="25"/>
                  <a:pt x="261" y="83"/>
                  <a:pt x="222" y="1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7" name="Freeform 19"/>
          <p:cNvSpPr/>
          <p:nvPr/>
        </p:nvSpPr>
        <p:spPr>
          <a:xfrm>
            <a:off x="4419600" y="5105400"/>
            <a:ext cx="414338" cy="211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61" h="133">
                <a:moveTo>
                  <a:pt x="0" y="133"/>
                </a:moveTo>
                <a:cubicBezTo>
                  <a:pt x="14" y="48"/>
                  <a:pt x="4" y="27"/>
                  <a:pt x="89" y="0"/>
                </a:cubicBezTo>
                <a:cubicBezTo>
                  <a:pt x="122" y="4"/>
                  <a:pt x="156" y="3"/>
                  <a:pt x="189" y="11"/>
                </a:cubicBezTo>
                <a:cubicBezTo>
                  <a:pt x="246" y="25"/>
                  <a:pt x="261" y="83"/>
                  <a:pt x="222" y="1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8" name="Freeform 20"/>
          <p:cNvSpPr/>
          <p:nvPr/>
        </p:nvSpPr>
        <p:spPr>
          <a:xfrm>
            <a:off x="5562600" y="5105400"/>
            <a:ext cx="414338" cy="211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61" h="133">
                <a:moveTo>
                  <a:pt x="0" y="133"/>
                </a:moveTo>
                <a:cubicBezTo>
                  <a:pt x="14" y="48"/>
                  <a:pt x="4" y="27"/>
                  <a:pt x="89" y="0"/>
                </a:cubicBezTo>
                <a:cubicBezTo>
                  <a:pt x="122" y="4"/>
                  <a:pt x="156" y="3"/>
                  <a:pt x="189" y="11"/>
                </a:cubicBezTo>
                <a:cubicBezTo>
                  <a:pt x="246" y="25"/>
                  <a:pt x="261" y="83"/>
                  <a:pt x="222" y="1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21"/>
          <p:cNvSpPr/>
          <p:nvPr/>
        </p:nvSpPr>
        <p:spPr>
          <a:xfrm>
            <a:off x="4876800" y="54102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49170" name="AutoShape 22"/>
          <p:cNvCxnSpPr>
            <a:stCxn id="49155" idx="6"/>
            <a:endCxn id="49156" idx="2"/>
          </p:cNvCxnSpPr>
          <p:nvPr/>
        </p:nvCxnSpPr>
        <p:spPr>
          <a:xfrm>
            <a:off x="4800600" y="5410200"/>
            <a:ext cx="8572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71" name="Text Box 23"/>
          <p:cNvSpPr txBox="1"/>
          <p:nvPr/>
        </p:nvSpPr>
        <p:spPr>
          <a:xfrm>
            <a:off x="3276600" y="48006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72" name="Text Box 24"/>
          <p:cNvSpPr txBox="1"/>
          <p:nvPr/>
        </p:nvSpPr>
        <p:spPr>
          <a:xfrm>
            <a:off x="4410075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73" name="Text Box 25"/>
          <p:cNvSpPr txBox="1"/>
          <p:nvPr/>
        </p:nvSpPr>
        <p:spPr>
          <a:xfrm>
            <a:off x="5562600" y="47244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有如下定理: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>
          <a:xfrm>
            <a:off x="914400" y="1447800"/>
            <a:ext cx="8001000" cy="5105400"/>
          </a:xfrm>
        </p:spPr>
        <p:txBody>
          <a:bodyPr vert="horz" wrap="square" lIns="91440" tIns="45720" rIns="91440" bIns="45720" anchor="t" anchorCtr="0"/>
          <a:lstStyle/>
          <a:p>
            <a:pPr lvl="1" algn="ctr" eaLnBrk="1" hangingPunct="1">
              <a:buNone/>
            </a:pPr>
            <a:r>
              <a:rPr lang="zh-CN" altLang="en-US" dirty="0"/>
              <a:t> 对任何一个具有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转移的不确定的有穷自动机</a:t>
            </a:r>
            <a:r>
              <a:rPr lang="en-US" altLang="zh-CN" dirty="0"/>
              <a:t>NFA 　N，</a:t>
            </a:r>
            <a:r>
              <a:rPr lang="zh-CN" altLang="en-US" dirty="0"/>
              <a:t>一定存在一个不具有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转移的不确定的有穷自动机</a:t>
            </a:r>
            <a:r>
              <a:rPr lang="en-US" altLang="zh-CN" dirty="0"/>
              <a:t>NFA　</a:t>
            </a:r>
            <a:r>
              <a:rPr lang="zh-CN" altLang="en-US" dirty="0"/>
              <a:t>Ｍ ，使得</a:t>
            </a:r>
            <a:r>
              <a:rPr lang="en-US" altLang="zh-CN" dirty="0"/>
              <a:t>L(M)=L(N)。</a:t>
            </a:r>
            <a:endParaRPr lang="zh-CN" altLang="zh-CN" dirty="0"/>
          </a:p>
          <a:p>
            <a:pPr algn="ctr" eaLnBrk="1" hangingPunct="1">
              <a:buNone/>
            </a:pPr>
            <a:r>
              <a:rPr lang="zh-CN" altLang="zh-CN" sz="2400" dirty="0"/>
              <a:t>与上例等价的一个</a:t>
            </a:r>
            <a:r>
              <a:rPr lang="zh-CN" altLang="en-US" sz="2400" dirty="0"/>
              <a:t>N</a:t>
            </a:r>
            <a:r>
              <a:rPr lang="en-US" altLang="zh-CN" sz="2400" dirty="0"/>
              <a:t>FA</a:t>
            </a:r>
            <a:r>
              <a:rPr lang="en-US" altLang="zh-CN" dirty="0"/>
              <a:t>.</a:t>
            </a:r>
            <a:endParaRPr lang="zh-CN" altLang="zh-CN" dirty="0"/>
          </a:p>
          <a:p>
            <a:pPr eaLnBrk="1" hangingPunct="1">
              <a:buNone/>
            </a:pPr>
            <a:endParaRPr lang="zh-CN" altLang="en-US" dirty="0"/>
          </a:p>
        </p:txBody>
      </p:sp>
      <p:sp>
        <p:nvSpPr>
          <p:cNvPr id="50179" name="Oval 4"/>
          <p:cNvSpPr/>
          <p:nvPr/>
        </p:nvSpPr>
        <p:spPr>
          <a:xfrm>
            <a:off x="3276600" y="4114800"/>
            <a:ext cx="682625" cy="5921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zh-CN" sz="2400" u="none" dirty="0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50180" name="AutoShape 5"/>
          <p:cNvCxnSpPr/>
          <p:nvPr/>
        </p:nvCxnSpPr>
        <p:spPr>
          <a:xfrm rot="-5400000">
            <a:off x="2286000" y="4121150"/>
            <a:ext cx="625475" cy="1252538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81" name="AutoShape 6"/>
          <p:cNvCxnSpPr>
            <a:endCxn id="50179" idx="3"/>
          </p:cNvCxnSpPr>
          <p:nvPr/>
        </p:nvCxnSpPr>
        <p:spPr>
          <a:xfrm flipV="1">
            <a:off x="2249488" y="4619625"/>
            <a:ext cx="1127125" cy="40005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182" name="Text Box 7"/>
          <p:cNvSpPr txBox="1"/>
          <p:nvPr/>
        </p:nvSpPr>
        <p:spPr>
          <a:xfrm>
            <a:off x="2154238" y="4213225"/>
            <a:ext cx="3190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183" name="Text Box 8"/>
          <p:cNvSpPr txBox="1"/>
          <p:nvPr/>
        </p:nvSpPr>
        <p:spPr>
          <a:xfrm>
            <a:off x="3657600" y="4953000"/>
            <a:ext cx="319088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0184" name="Text Box 9"/>
          <p:cNvSpPr txBox="1"/>
          <p:nvPr/>
        </p:nvSpPr>
        <p:spPr>
          <a:xfrm>
            <a:off x="2397125" y="5940425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0185" name="Text Box 10"/>
          <p:cNvSpPr txBox="1"/>
          <p:nvPr/>
        </p:nvSpPr>
        <p:spPr>
          <a:xfrm>
            <a:off x="3200400" y="5029200"/>
            <a:ext cx="336550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50186" name="AutoShape 11"/>
          <p:cNvCxnSpPr>
            <a:endCxn id="50179" idx="3"/>
          </p:cNvCxnSpPr>
          <p:nvPr/>
        </p:nvCxnSpPr>
        <p:spPr>
          <a:xfrm rot="-10800000" flipH="1">
            <a:off x="1752600" y="5049838"/>
            <a:ext cx="93663" cy="193675"/>
          </a:xfrm>
          <a:prstGeom prst="curvedConnector4">
            <a:avLst>
              <a:gd name="adj1" fmla="val -244069"/>
              <a:gd name="adj2" fmla="val 259838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87" name="AutoShape 12"/>
          <p:cNvCxnSpPr>
            <a:endCxn id="50179" idx="3"/>
          </p:cNvCxnSpPr>
          <p:nvPr/>
        </p:nvCxnSpPr>
        <p:spPr>
          <a:xfrm rot="-5400000" flipH="1">
            <a:off x="3592513" y="5776913"/>
            <a:ext cx="3175" cy="485775"/>
          </a:xfrm>
          <a:prstGeom prst="curvedConnector3">
            <a:avLst>
              <a:gd name="adj1" fmla="val 20700009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88" name="AutoShape 13"/>
          <p:cNvCxnSpPr>
            <a:stCxn id="50179" idx="1"/>
            <a:endCxn id="50179" idx="7"/>
          </p:cNvCxnSpPr>
          <p:nvPr/>
        </p:nvCxnSpPr>
        <p:spPr>
          <a:xfrm rot="5400000" flipV="1">
            <a:off x="3616325" y="3960813"/>
            <a:ext cx="1588" cy="482600"/>
          </a:xfrm>
          <a:prstGeom prst="curvedConnector3">
            <a:avLst>
              <a:gd name="adj1" fmla="val -19900009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89" name="AutoShape 14"/>
          <p:cNvCxnSpPr>
            <a:stCxn id="50201" idx="2"/>
            <a:endCxn id="50179" idx="7"/>
          </p:cNvCxnSpPr>
          <p:nvPr/>
        </p:nvCxnSpPr>
        <p:spPr>
          <a:xfrm rot="-5400000" flipH="1">
            <a:off x="2427288" y="5133975"/>
            <a:ext cx="685800" cy="123825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0" name="AutoShape 15"/>
          <p:cNvCxnSpPr>
            <a:stCxn id="50201" idx="2"/>
            <a:endCxn id="50179" idx="7"/>
          </p:cNvCxnSpPr>
          <p:nvPr/>
        </p:nvCxnSpPr>
        <p:spPr>
          <a:xfrm rot="-5400000" flipH="1">
            <a:off x="2566988" y="4992688"/>
            <a:ext cx="385762" cy="12192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1" name="AutoShape 16"/>
          <p:cNvCxnSpPr>
            <a:stCxn id="50201" idx="2"/>
            <a:endCxn id="50179" idx="7"/>
          </p:cNvCxnSpPr>
          <p:nvPr/>
        </p:nvCxnSpPr>
        <p:spPr>
          <a:xfrm rot="-5400000" flipH="1">
            <a:off x="2428875" y="5132388"/>
            <a:ext cx="554038" cy="1109662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192" name="Group 17"/>
          <p:cNvGrpSpPr/>
          <p:nvPr/>
        </p:nvGrpSpPr>
        <p:grpSpPr>
          <a:xfrm>
            <a:off x="3352800" y="5715000"/>
            <a:ext cx="498475" cy="457200"/>
            <a:chOff x="4032" y="2352"/>
            <a:chExt cx="384" cy="482"/>
          </a:xfrm>
        </p:grpSpPr>
        <p:grpSp>
          <p:nvGrpSpPr>
            <p:cNvPr id="50193" name="Group 18"/>
            <p:cNvGrpSpPr/>
            <p:nvPr/>
          </p:nvGrpSpPr>
          <p:grpSpPr>
            <a:xfrm>
              <a:off x="4032" y="2400"/>
              <a:ext cx="384" cy="384"/>
              <a:chOff x="2928" y="1440"/>
              <a:chExt cx="384" cy="384"/>
            </a:xfrm>
          </p:grpSpPr>
          <p:sp>
            <p:nvSpPr>
              <p:cNvPr id="50194" name="Oval 19"/>
              <p:cNvSpPr/>
              <p:nvPr/>
            </p:nvSpPr>
            <p:spPr>
              <a:xfrm>
                <a:off x="2928" y="144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195" name="Oval 20"/>
              <p:cNvSpPr/>
              <p:nvPr/>
            </p:nvSpPr>
            <p:spPr>
              <a:xfrm>
                <a:off x="2976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196" name="Text Box 21"/>
            <p:cNvSpPr txBox="1"/>
            <p:nvPr/>
          </p:nvSpPr>
          <p:spPr>
            <a:xfrm>
              <a:off x="4105" y="2352"/>
              <a:ext cx="260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50197" name="Group 22"/>
          <p:cNvGrpSpPr/>
          <p:nvPr/>
        </p:nvGrpSpPr>
        <p:grpSpPr>
          <a:xfrm>
            <a:off x="1828800" y="4953000"/>
            <a:ext cx="609600" cy="457200"/>
            <a:chOff x="4032" y="2352"/>
            <a:chExt cx="384" cy="482"/>
          </a:xfrm>
        </p:grpSpPr>
        <p:grpSp>
          <p:nvGrpSpPr>
            <p:cNvPr id="50198" name="Group 23"/>
            <p:cNvGrpSpPr/>
            <p:nvPr/>
          </p:nvGrpSpPr>
          <p:grpSpPr>
            <a:xfrm>
              <a:off x="4032" y="2400"/>
              <a:ext cx="384" cy="384"/>
              <a:chOff x="2928" y="1440"/>
              <a:chExt cx="384" cy="384"/>
            </a:xfrm>
          </p:grpSpPr>
          <p:sp>
            <p:nvSpPr>
              <p:cNvPr id="50199" name="Oval 24"/>
              <p:cNvSpPr/>
              <p:nvPr/>
            </p:nvSpPr>
            <p:spPr>
              <a:xfrm>
                <a:off x="2928" y="144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00" name="Oval 25"/>
              <p:cNvSpPr/>
              <p:nvPr/>
            </p:nvSpPr>
            <p:spPr>
              <a:xfrm>
                <a:off x="2976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201" name="Text Box 26"/>
            <p:cNvSpPr txBox="1"/>
            <p:nvPr/>
          </p:nvSpPr>
          <p:spPr>
            <a:xfrm>
              <a:off x="4129" y="2352"/>
              <a:ext cx="212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0202" name="Text Box 27"/>
          <p:cNvSpPr txBox="1"/>
          <p:nvPr/>
        </p:nvSpPr>
        <p:spPr>
          <a:xfrm>
            <a:off x="2590800" y="55626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203" name="Text Box 28"/>
          <p:cNvSpPr txBox="1"/>
          <p:nvPr/>
        </p:nvSpPr>
        <p:spPr>
          <a:xfrm>
            <a:off x="2590800" y="53340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0204" name="Text Box 29"/>
          <p:cNvSpPr txBox="1"/>
          <p:nvPr/>
        </p:nvSpPr>
        <p:spPr>
          <a:xfrm>
            <a:off x="1219200" y="45720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205" name="Text Box 30"/>
          <p:cNvSpPr txBox="1"/>
          <p:nvPr/>
        </p:nvSpPr>
        <p:spPr>
          <a:xfrm>
            <a:off x="3352800" y="61722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0206" name="Text Box 31"/>
          <p:cNvSpPr txBox="1"/>
          <p:nvPr/>
        </p:nvSpPr>
        <p:spPr>
          <a:xfrm>
            <a:off x="2667000" y="4495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0207" name="Text Box 32"/>
          <p:cNvSpPr txBox="1"/>
          <p:nvPr/>
        </p:nvSpPr>
        <p:spPr>
          <a:xfrm>
            <a:off x="3419475" y="3581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0208" name="AutoShape 33"/>
          <p:cNvSpPr/>
          <p:nvPr/>
        </p:nvSpPr>
        <p:spPr>
          <a:xfrm>
            <a:off x="1219200" y="50292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0209" name="Line 34"/>
          <p:cNvSpPr/>
          <p:nvPr/>
        </p:nvSpPr>
        <p:spPr>
          <a:xfrm>
            <a:off x="3505200" y="47244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10" name="Line 35"/>
          <p:cNvSpPr/>
          <p:nvPr/>
        </p:nvSpPr>
        <p:spPr>
          <a:xfrm>
            <a:off x="3733800" y="46482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11" name="Oval 36"/>
          <p:cNvSpPr/>
          <p:nvPr/>
        </p:nvSpPr>
        <p:spPr>
          <a:xfrm>
            <a:off x="5229225" y="5229225"/>
            <a:ext cx="498475" cy="3635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212" name="Oval 37"/>
          <p:cNvSpPr/>
          <p:nvPr/>
        </p:nvSpPr>
        <p:spPr>
          <a:xfrm>
            <a:off x="6372225" y="5229225"/>
            <a:ext cx="496888" cy="3635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50213" name="AutoShape 38"/>
          <p:cNvCxnSpPr>
            <a:stCxn id="50211" idx="6"/>
            <a:endCxn id="50212" idx="2"/>
          </p:cNvCxnSpPr>
          <p:nvPr/>
        </p:nvCxnSpPr>
        <p:spPr>
          <a:xfrm>
            <a:off x="5727700" y="5411788"/>
            <a:ext cx="6445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14" name="Text Box 39"/>
          <p:cNvSpPr txBox="1"/>
          <p:nvPr/>
        </p:nvSpPr>
        <p:spPr>
          <a:xfrm>
            <a:off x="5915025" y="5000625"/>
            <a:ext cx="317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400" u="none" dirty="0">
              <a:latin typeface="Times New Roman" panose="02020603050405020304" pitchFamily="18" charset="0"/>
            </a:endParaRPr>
          </a:p>
        </p:txBody>
      </p:sp>
      <p:sp>
        <p:nvSpPr>
          <p:cNvPr id="50215" name="Text Box 40"/>
          <p:cNvSpPr txBox="1"/>
          <p:nvPr/>
        </p:nvSpPr>
        <p:spPr>
          <a:xfrm>
            <a:off x="7134225" y="5076825"/>
            <a:ext cx="317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400" u="none" dirty="0">
              <a:latin typeface="Times New Roman" panose="02020603050405020304" pitchFamily="18" charset="0"/>
            </a:endParaRPr>
          </a:p>
        </p:txBody>
      </p:sp>
      <p:grpSp>
        <p:nvGrpSpPr>
          <p:cNvPr id="50216" name="Group 41"/>
          <p:cNvGrpSpPr/>
          <p:nvPr/>
        </p:nvGrpSpPr>
        <p:grpSpPr>
          <a:xfrm>
            <a:off x="7591425" y="5153025"/>
            <a:ext cx="498475" cy="457200"/>
            <a:chOff x="4032" y="2352"/>
            <a:chExt cx="384" cy="482"/>
          </a:xfrm>
        </p:grpSpPr>
        <p:grpSp>
          <p:nvGrpSpPr>
            <p:cNvPr id="50217" name="Group 42"/>
            <p:cNvGrpSpPr/>
            <p:nvPr/>
          </p:nvGrpSpPr>
          <p:grpSpPr>
            <a:xfrm>
              <a:off x="4032" y="2400"/>
              <a:ext cx="384" cy="384"/>
              <a:chOff x="2928" y="1440"/>
              <a:chExt cx="384" cy="384"/>
            </a:xfrm>
          </p:grpSpPr>
          <p:sp>
            <p:nvSpPr>
              <p:cNvPr id="50218" name="Oval 43"/>
              <p:cNvSpPr/>
              <p:nvPr/>
            </p:nvSpPr>
            <p:spPr>
              <a:xfrm>
                <a:off x="2928" y="144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19" name="Oval 44"/>
              <p:cNvSpPr/>
              <p:nvPr/>
            </p:nvSpPr>
            <p:spPr>
              <a:xfrm>
                <a:off x="2976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220" name="Text Box 45"/>
            <p:cNvSpPr txBox="1"/>
            <p:nvPr/>
          </p:nvSpPr>
          <p:spPr>
            <a:xfrm>
              <a:off x="4105" y="2352"/>
              <a:ext cx="260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0221" name="AutoShape 46"/>
          <p:cNvSpPr/>
          <p:nvPr/>
        </p:nvSpPr>
        <p:spPr>
          <a:xfrm>
            <a:off x="4772025" y="5229225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0222" name="Freeform 47"/>
          <p:cNvSpPr/>
          <p:nvPr/>
        </p:nvSpPr>
        <p:spPr>
          <a:xfrm>
            <a:off x="5305425" y="5076825"/>
            <a:ext cx="414338" cy="211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61" h="133">
                <a:moveTo>
                  <a:pt x="0" y="133"/>
                </a:moveTo>
                <a:cubicBezTo>
                  <a:pt x="14" y="48"/>
                  <a:pt x="4" y="27"/>
                  <a:pt x="89" y="0"/>
                </a:cubicBezTo>
                <a:cubicBezTo>
                  <a:pt x="122" y="4"/>
                  <a:pt x="156" y="3"/>
                  <a:pt x="189" y="11"/>
                </a:cubicBezTo>
                <a:cubicBezTo>
                  <a:pt x="246" y="25"/>
                  <a:pt x="261" y="83"/>
                  <a:pt x="222" y="1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23" name="Freeform 48"/>
          <p:cNvSpPr/>
          <p:nvPr/>
        </p:nvSpPr>
        <p:spPr>
          <a:xfrm>
            <a:off x="6448425" y="5076825"/>
            <a:ext cx="414338" cy="211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61" h="133">
                <a:moveTo>
                  <a:pt x="0" y="133"/>
                </a:moveTo>
                <a:cubicBezTo>
                  <a:pt x="14" y="48"/>
                  <a:pt x="4" y="27"/>
                  <a:pt x="89" y="0"/>
                </a:cubicBezTo>
                <a:cubicBezTo>
                  <a:pt x="122" y="4"/>
                  <a:pt x="156" y="3"/>
                  <a:pt x="189" y="11"/>
                </a:cubicBezTo>
                <a:cubicBezTo>
                  <a:pt x="246" y="25"/>
                  <a:pt x="261" y="83"/>
                  <a:pt x="222" y="1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24" name="Freeform 49"/>
          <p:cNvSpPr/>
          <p:nvPr/>
        </p:nvSpPr>
        <p:spPr>
          <a:xfrm>
            <a:off x="7591425" y="5076825"/>
            <a:ext cx="414338" cy="211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61" h="133">
                <a:moveTo>
                  <a:pt x="0" y="133"/>
                </a:moveTo>
                <a:cubicBezTo>
                  <a:pt x="14" y="48"/>
                  <a:pt x="4" y="27"/>
                  <a:pt x="89" y="0"/>
                </a:cubicBezTo>
                <a:cubicBezTo>
                  <a:pt x="122" y="4"/>
                  <a:pt x="156" y="3"/>
                  <a:pt x="189" y="11"/>
                </a:cubicBezTo>
                <a:cubicBezTo>
                  <a:pt x="246" y="25"/>
                  <a:pt x="261" y="83"/>
                  <a:pt x="222" y="1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25" name="Line 50"/>
          <p:cNvSpPr/>
          <p:nvPr/>
        </p:nvSpPr>
        <p:spPr>
          <a:xfrm>
            <a:off x="6905625" y="5381625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50226" name="AutoShape 51"/>
          <p:cNvCxnSpPr>
            <a:stCxn id="50211" idx="6"/>
            <a:endCxn id="50212" idx="2"/>
          </p:cNvCxnSpPr>
          <p:nvPr/>
        </p:nvCxnSpPr>
        <p:spPr>
          <a:xfrm>
            <a:off x="6829425" y="5381625"/>
            <a:ext cx="8572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27" name="Text Box 52"/>
          <p:cNvSpPr txBox="1"/>
          <p:nvPr/>
        </p:nvSpPr>
        <p:spPr>
          <a:xfrm>
            <a:off x="5305425" y="4772025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0228" name="Text Box 53"/>
          <p:cNvSpPr txBox="1"/>
          <p:nvPr/>
        </p:nvSpPr>
        <p:spPr>
          <a:xfrm>
            <a:off x="6438900" y="46958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0229" name="Text Box 54"/>
          <p:cNvSpPr txBox="1"/>
          <p:nvPr/>
        </p:nvSpPr>
        <p:spPr>
          <a:xfrm>
            <a:off x="7591425" y="4695825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/>
              <a:t>类似</a:t>
            </a:r>
            <a:r>
              <a:rPr lang="en-US" altLang="zh-CN" sz="2800" dirty="0"/>
              <a:t>DFA, </a:t>
            </a:r>
            <a:r>
              <a:rPr lang="zh-CN" altLang="en-US" sz="2800" dirty="0"/>
              <a:t>对</a:t>
            </a:r>
            <a:r>
              <a:rPr lang="en-US" altLang="zh-CN" sz="2800" dirty="0"/>
              <a:t>NFA M=</a:t>
            </a:r>
            <a:r>
              <a:rPr lang="en-US" altLang="zh-CN" sz="2800" dirty="0">
                <a:sym typeface="Symbol" panose="05050102010706020507" pitchFamily="18" charset="2"/>
              </a:rPr>
              <a:t>K，，f，S，Z</a:t>
            </a:r>
            <a:r>
              <a:rPr lang="zh-CN" altLang="en-US" sz="2800" dirty="0">
                <a:sym typeface="Symbol" panose="05050102010706020507" pitchFamily="18" charset="2"/>
              </a:rPr>
              <a:t>也有如下定义</a:t>
            </a:r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990600" y="1600200"/>
            <a:ext cx="7772400" cy="4343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dirty="0"/>
              <a:t>∑*上的符</a:t>
            </a:r>
            <a:r>
              <a:rPr lang="zh-CN" altLang="en-US" sz="2400" dirty="0">
                <a:latin typeface="宋体" panose="02010600030101010101" pitchFamily="2" charset="-122"/>
              </a:rPr>
              <a:t>号</a:t>
            </a:r>
            <a:r>
              <a:rPr lang="zh-CN" altLang="en-US" sz="2400" dirty="0"/>
              <a:t>串</a:t>
            </a:r>
            <a:r>
              <a:rPr lang="en-US" altLang="zh-CN" sz="2400" dirty="0"/>
              <a:t>t</a:t>
            </a:r>
            <a:r>
              <a:rPr lang="zh-CN" altLang="en-US" sz="2400" dirty="0"/>
              <a:t>在</a:t>
            </a:r>
            <a:r>
              <a:rPr lang="en-US" altLang="zh-CN" sz="2400" dirty="0"/>
              <a:t>NFA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r>
              <a:rPr lang="zh-CN" altLang="en-US" sz="2400" dirty="0"/>
              <a:t>上运行..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sz="2400" dirty="0"/>
              <a:t>一个输入符</a:t>
            </a:r>
            <a:r>
              <a:rPr lang="zh-CN" altLang="en-US" sz="2400" dirty="0">
                <a:latin typeface="宋体" panose="02010600030101010101" pitchFamily="2" charset="-122"/>
              </a:rPr>
              <a:t>号</a:t>
            </a:r>
            <a:r>
              <a:rPr lang="zh-CN" altLang="en-US" sz="2400" dirty="0"/>
              <a:t>串</a:t>
            </a:r>
            <a:r>
              <a:rPr lang="en-US" altLang="zh-CN" sz="2400" dirty="0"/>
              <a:t>t，（</a:t>
            </a:r>
            <a:r>
              <a:rPr lang="zh-CN" altLang="en-US" sz="2400" dirty="0"/>
              <a:t>我们将它表示成</a:t>
            </a:r>
            <a:r>
              <a:rPr lang="en-US" altLang="zh-CN" sz="2400" dirty="0"/>
              <a:t>Tt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的形式，其中</a:t>
            </a:r>
            <a:r>
              <a:rPr lang="en-US" altLang="zh-CN" sz="2400" dirty="0"/>
              <a:t>T∈∑，t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∈ </a:t>
            </a:r>
            <a:r>
              <a:rPr lang="zh-CN" altLang="en-US" sz="2400" dirty="0"/>
              <a:t>∑*）在</a:t>
            </a:r>
            <a:r>
              <a:rPr lang="en-US" altLang="zh-CN" sz="2400" dirty="0"/>
              <a:t>NFA  M</a:t>
            </a:r>
            <a:r>
              <a:rPr lang="zh-CN" altLang="en-US" sz="2400" dirty="0"/>
              <a:t>上</a:t>
            </a:r>
            <a:r>
              <a:rPr lang="zh-CN" altLang="en-US" sz="2400" b="1" dirty="0"/>
              <a:t>运行</a:t>
            </a:r>
            <a:r>
              <a:rPr lang="zh-CN" altLang="en-US" sz="2400" dirty="0"/>
              <a:t>的定义为：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sz="2400" dirty="0"/>
              <a:t>f（Q， Tt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）=f（f（Q，T），t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）  </a:t>
            </a:r>
            <a:r>
              <a:rPr lang="zh-CN" altLang="en-US" sz="2400" dirty="0"/>
              <a:t>其中</a:t>
            </a:r>
            <a:r>
              <a:rPr lang="en-US" altLang="zh-CN" sz="2400" dirty="0"/>
              <a:t>Q∈K</a:t>
            </a:r>
            <a:r>
              <a:rPr lang="zh-CN" altLang="en-US" sz="2400" dirty="0"/>
              <a:t>.</a:t>
            </a:r>
          </a:p>
          <a:p>
            <a:pPr eaLnBrk="1" hangingPunct="1">
              <a:buNone/>
            </a:pPr>
            <a:r>
              <a:rPr lang="zh-CN" altLang="en-US" sz="2400" dirty="0"/>
              <a:t>∑*上的符</a:t>
            </a:r>
            <a:r>
              <a:rPr lang="zh-CN" altLang="en-US" sz="2400" dirty="0">
                <a:latin typeface="宋体" panose="02010600030101010101" pitchFamily="2" charset="-122"/>
              </a:rPr>
              <a:t>号</a:t>
            </a:r>
            <a:r>
              <a:rPr lang="zh-CN" altLang="en-US" sz="2400" dirty="0"/>
              <a:t>串</a:t>
            </a:r>
            <a:r>
              <a:rPr lang="en-US" altLang="zh-CN" sz="2400" dirty="0"/>
              <a:t>t</a:t>
            </a:r>
            <a:r>
              <a:rPr lang="zh-CN" altLang="en-US" sz="2400" dirty="0"/>
              <a:t>被</a:t>
            </a:r>
            <a:r>
              <a:rPr lang="en-US" altLang="zh-CN" sz="2400" dirty="0"/>
              <a:t>NFA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r>
              <a:rPr lang="zh-CN" altLang="en-US" sz="2400" dirty="0"/>
              <a:t>接受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dirty="0"/>
              <a:t>若</a:t>
            </a:r>
            <a:r>
              <a:rPr lang="en-US" altLang="zh-CN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zh-CN" altLang="en-US" dirty="0"/>
              <a:t>∑*，</a:t>
            </a:r>
            <a:r>
              <a:rPr lang="en-US" altLang="zh-CN" dirty="0"/>
              <a:t>f(S</a:t>
            </a:r>
            <a:r>
              <a:rPr lang="en-US" altLang="zh-CN" baseline="-25000" dirty="0"/>
              <a:t>0</a:t>
            </a:r>
            <a:r>
              <a:rPr lang="en-US" altLang="zh-CN" dirty="0"/>
              <a:t>，t)=P，</a:t>
            </a:r>
            <a:r>
              <a:rPr lang="zh-CN" altLang="en-US" dirty="0"/>
              <a:t>其中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zh-CN" altLang="en-US" dirty="0"/>
              <a:t> 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</a:t>
            </a:r>
            <a:r>
              <a:rPr lang="en-US" altLang="zh-CN" dirty="0">
                <a:sym typeface="Symbol" panose="05050102010706020507" pitchFamily="18" charset="2"/>
              </a:rPr>
              <a:t> Z，</a:t>
            </a:r>
            <a:endParaRPr lang="zh-CN" altLang="en-US" dirty="0"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dirty="0">
                <a:sym typeface="Symbol" panose="05050102010706020507" pitchFamily="18" charset="2"/>
              </a:rPr>
              <a:t>则称</a:t>
            </a:r>
            <a:r>
              <a:rPr lang="en-US" altLang="zh-CN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NFA M</a:t>
            </a:r>
            <a:r>
              <a:rPr lang="zh-CN" altLang="en-US" dirty="0">
                <a:sym typeface="Symbol" panose="05050102010706020507" pitchFamily="18" charset="2"/>
              </a:rPr>
              <a:t>所</a:t>
            </a:r>
            <a:r>
              <a:rPr lang="zh-CN" altLang="en-US" b="1" dirty="0">
                <a:sym typeface="Symbol" panose="05050102010706020507" pitchFamily="18" charset="2"/>
              </a:rPr>
              <a:t>接受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zh-CN" altLang="en-US" b="1" dirty="0">
                <a:sym typeface="Symbol" panose="05050102010706020507" pitchFamily="18" charset="2"/>
              </a:rPr>
              <a:t>识别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DFA</a:t>
            </a:r>
            <a:r>
              <a:rPr lang="zh-CN" altLang="en-US" dirty="0"/>
              <a:t>定义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3.</a:t>
            </a:r>
            <a:r>
              <a:rPr lang="en-US" altLang="zh-CN" dirty="0"/>
              <a:t>f</a:t>
            </a:r>
            <a:r>
              <a:rPr lang="zh-CN" altLang="en-US" dirty="0">
                <a:latin typeface="宋体" panose="02010600030101010101" pitchFamily="2" charset="-122"/>
              </a:rPr>
              <a:t>是转换函数，是在</a:t>
            </a:r>
            <a:r>
              <a:rPr lang="en-US" altLang="zh-CN" dirty="0"/>
              <a:t>K</a:t>
            </a:r>
            <a:r>
              <a:rPr lang="zh-CN" altLang="en-US" dirty="0"/>
              <a:t>×</a:t>
            </a:r>
            <a:r>
              <a:rPr lang="en-US" altLang="zh-CN" dirty="0"/>
              <a:t>Σ</a:t>
            </a:r>
            <a:r>
              <a:rPr lang="zh-CN" altLang="en-US" dirty="0"/>
              <a:t>→</a:t>
            </a:r>
            <a:r>
              <a:rPr lang="en-US" altLang="zh-CN" dirty="0"/>
              <a:t>K</a:t>
            </a:r>
            <a:r>
              <a:rPr lang="zh-CN" altLang="en-US" dirty="0">
                <a:latin typeface="宋体" panose="02010600030101010101" pitchFamily="2" charset="-122"/>
              </a:rPr>
              <a:t>上的映射，即，如    </a:t>
            </a:r>
            <a:r>
              <a:rPr lang="en-US" altLang="zh-CN" dirty="0"/>
              <a:t>f（k</a:t>
            </a:r>
            <a:r>
              <a:rPr lang="en-US" altLang="zh-CN" baseline="-25000" dirty="0"/>
              <a:t>i</a:t>
            </a:r>
            <a:r>
              <a:rPr lang="en-US" altLang="zh-CN" dirty="0"/>
              <a:t>，a）=k</a:t>
            </a:r>
            <a:r>
              <a:rPr lang="en-US" altLang="zh-CN" baseline="-25000" dirty="0"/>
              <a:t>j</a:t>
            </a:r>
            <a:r>
              <a:rPr lang="en-US" altLang="zh-CN" dirty="0"/>
              <a:t>，（k</a:t>
            </a:r>
            <a:r>
              <a:rPr lang="en-US" altLang="zh-CN" baseline="-25000" dirty="0"/>
              <a:t>i</a:t>
            </a:r>
            <a:r>
              <a:rPr lang="zh-CN" altLang="en-US" dirty="0"/>
              <a:t>∈</a:t>
            </a:r>
            <a:r>
              <a:rPr lang="en-US" altLang="zh-CN" dirty="0"/>
              <a:t>K，k</a:t>
            </a:r>
            <a:r>
              <a:rPr lang="en-US" altLang="zh-CN" baseline="-25000" dirty="0"/>
              <a:t>j</a:t>
            </a:r>
            <a:r>
              <a:rPr lang="zh-CN" altLang="en-US" dirty="0"/>
              <a:t>∈</a:t>
            </a:r>
            <a:r>
              <a:rPr lang="en-US" altLang="zh-CN" dirty="0"/>
              <a:t>K）</a:t>
            </a:r>
            <a:r>
              <a:rPr lang="zh-CN" altLang="en-US" dirty="0">
                <a:latin typeface="宋体" panose="02010600030101010101" pitchFamily="2" charset="-122"/>
              </a:rPr>
              <a:t>就意味着，当前状态为</a:t>
            </a:r>
            <a:r>
              <a:rPr lang="en-US" altLang="zh-CN" dirty="0"/>
              <a:t>k</a:t>
            </a:r>
            <a:r>
              <a:rPr lang="en-US" altLang="zh-CN" baseline="-25000" dirty="0"/>
              <a:t>i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输入符为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时，将转换为下一个状态</a:t>
            </a:r>
            <a:r>
              <a:rPr lang="en-US" altLang="zh-CN" dirty="0"/>
              <a:t>k</a:t>
            </a:r>
            <a:r>
              <a:rPr lang="en-US" altLang="zh-CN" baseline="-25000" dirty="0"/>
              <a:t>j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我们把</a:t>
            </a:r>
            <a:r>
              <a:rPr lang="en-US" altLang="zh-CN" dirty="0"/>
              <a:t>k</a:t>
            </a:r>
            <a:r>
              <a:rPr lang="en-US" altLang="zh-CN" baseline="-25000" dirty="0"/>
              <a:t>j</a:t>
            </a:r>
            <a:r>
              <a:rPr lang="zh-CN" altLang="en-US" dirty="0">
                <a:latin typeface="宋体" panose="02010600030101010101" pitchFamily="2" charset="-122"/>
              </a:rPr>
              <a:t>称作</a:t>
            </a:r>
            <a:r>
              <a:rPr lang="en-US" altLang="zh-CN" dirty="0"/>
              <a:t>k</a:t>
            </a:r>
            <a:r>
              <a:rPr lang="en-US" altLang="zh-CN" baseline="-25000" dirty="0">
                <a:latin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</a:rPr>
              <a:t>的一个后继状态；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dirty="0"/>
              <a:t>4.</a:t>
            </a:r>
            <a:r>
              <a:rPr lang="en-US" altLang="zh-CN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∈</a:t>
            </a:r>
            <a:r>
              <a:rPr lang="en-US" altLang="zh-CN" dirty="0"/>
              <a:t>K</a:t>
            </a:r>
            <a:r>
              <a:rPr lang="zh-CN" altLang="en-US" dirty="0">
                <a:latin typeface="宋体" panose="02010600030101010101" pitchFamily="2" charset="-122"/>
              </a:rPr>
              <a:t>是唯一的一个初态；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5.</a:t>
            </a:r>
            <a:r>
              <a:rPr lang="en-US" altLang="zh-CN" dirty="0"/>
              <a:t>Z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 K</a:t>
            </a:r>
            <a:r>
              <a:rPr lang="zh-CN" altLang="en-US" dirty="0">
                <a:latin typeface="宋体" panose="02010600030101010101" pitchFamily="2" charset="-122"/>
              </a:rPr>
              <a:t>是一个终态集，终态也称可接受状态或结束状态。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848600" cy="762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br>
              <a:rPr lang="zh-CN" altLang="en-US" sz="3600" dirty="0"/>
            </a:br>
            <a:r>
              <a:rPr lang="zh-CN" altLang="en-US" sz="3600" dirty="0"/>
              <a:t> </a:t>
            </a:r>
            <a:r>
              <a:rPr lang="zh-CN" altLang="en-US" sz="2800" dirty="0">
                <a:latin typeface="方正舒体" pitchFamily="2" charset="-122"/>
                <a:ea typeface="方正舒体" pitchFamily="2" charset="-122"/>
              </a:rPr>
              <a:t>∑*上的符号串</a:t>
            </a:r>
            <a:r>
              <a:rPr lang="en-US" altLang="zh-CN" sz="2800" dirty="0">
                <a:latin typeface="方正舒体" pitchFamily="2" charset="-122"/>
                <a:ea typeface="方正舒体" pitchFamily="2" charset="-122"/>
              </a:rPr>
              <a:t>t</a:t>
            </a:r>
            <a:r>
              <a:rPr lang="zh-CN" altLang="en-US" sz="2800" dirty="0">
                <a:latin typeface="方正舒体" pitchFamily="2" charset="-122"/>
                <a:ea typeface="方正舒体" pitchFamily="2" charset="-122"/>
              </a:rPr>
              <a:t>被</a:t>
            </a:r>
            <a:r>
              <a:rPr lang="en-US" altLang="zh-CN" sz="2800" dirty="0">
                <a:latin typeface="方正舒体" pitchFamily="2" charset="-122"/>
                <a:ea typeface="方正舒体" pitchFamily="2" charset="-122"/>
              </a:rPr>
              <a:t>NFA</a:t>
            </a:r>
            <a:r>
              <a:rPr lang="zh-CN" altLang="en-US" sz="2800" dirty="0">
                <a:latin typeface="方正舒体" pitchFamily="2" charset="-122"/>
                <a:ea typeface="方正舒体" pitchFamily="2" charset="-122"/>
              </a:rPr>
              <a:t> </a:t>
            </a:r>
            <a:r>
              <a:rPr lang="en-US" altLang="zh-CN" sz="2800" dirty="0">
                <a:latin typeface="方正舒体" pitchFamily="2" charset="-122"/>
                <a:ea typeface="方正舒体" pitchFamily="2" charset="-122"/>
              </a:rPr>
              <a:t>M</a:t>
            </a:r>
            <a:r>
              <a:rPr lang="zh-CN" altLang="en-US" sz="2800" dirty="0">
                <a:latin typeface="方正舒体" pitchFamily="2" charset="-122"/>
                <a:ea typeface="方正舒体" pitchFamily="2" charset="-122"/>
              </a:rPr>
              <a:t>接受也可以这样理解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   对于</a:t>
            </a:r>
            <a:r>
              <a:rPr lang="en-US" altLang="zh-CN" dirty="0">
                <a:latin typeface="Arial" panose="020B0604020202020204" pitchFamily="34" charset="0"/>
              </a:rPr>
              <a:t>Σ</a:t>
            </a:r>
            <a:r>
              <a:rPr lang="en-US" altLang="zh-CN" dirty="0"/>
              <a:t>﹡</a:t>
            </a:r>
            <a:r>
              <a:rPr lang="zh-CN" altLang="en-US" dirty="0"/>
              <a:t>中的任何一个串</a:t>
            </a:r>
            <a:r>
              <a:rPr lang="en-US" altLang="zh-CN" dirty="0"/>
              <a:t>t，</a:t>
            </a:r>
            <a:r>
              <a:rPr lang="zh-CN" altLang="en-US" dirty="0"/>
              <a:t>若存在一条从某一初态到某一终态的道路，且这条道路上所有弧的标记字依序连接成的串(不理睬那些标记为</a:t>
            </a:r>
            <a:r>
              <a:rPr lang="en-US" altLang="zh-CN" dirty="0">
                <a:latin typeface="Arial" panose="020B0604020202020204" pitchFamily="34" charset="0"/>
              </a:rPr>
              <a:t>ε</a:t>
            </a:r>
            <a:r>
              <a:rPr lang="zh-CN" altLang="en-US" dirty="0"/>
              <a:t>的弧)等于</a:t>
            </a:r>
            <a:r>
              <a:rPr lang="en-US" altLang="zh-CN" dirty="0"/>
              <a:t>t，</a:t>
            </a:r>
            <a:r>
              <a:rPr lang="zh-CN" altLang="en-US" dirty="0"/>
              <a:t>则称</a:t>
            </a:r>
            <a:r>
              <a:rPr lang="en-US" altLang="zh-CN" dirty="0"/>
              <a:t>t</a:t>
            </a:r>
            <a:r>
              <a:rPr lang="zh-CN" altLang="en-US" dirty="0"/>
              <a:t>可为</a:t>
            </a:r>
            <a:r>
              <a:rPr lang="en-US" altLang="zh-CN" dirty="0"/>
              <a:t>NFA M</a:t>
            </a:r>
            <a:r>
              <a:rPr lang="zh-CN" altLang="en-US" dirty="0"/>
              <a:t>所识别(读出或接受)。若</a:t>
            </a:r>
            <a:r>
              <a:rPr lang="en-US" altLang="zh-CN" dirty="0"/>
              <a:t>M</a:t>
            </a:r>
            <a:r>
              <a:rPr lang="zh-CN" altLang="en-US" dirty="0"/>
              <a:t>的某些结既是初态又是终态，或者存在一条从某个初态到某个终态的道路,其上所有弧的标记均为</a:t>
            </a:r>
            <a:r>
              <a:rPr lang="en-US" altLang="zh-CN" dirty="0">
                <a:latin typeface="Arial" panose="020B0604020202020204" pitchFamily="34" charset="0"/>
              </a:rPr>
              <a:t>ε</a:t>
            </a:r>
            <a:r>
              <a:rPr lang="zh-CN" altLang="en-US" dirty="0"/>
              <a:t>，那么空字可为</a:t>
            </a:r>
            <a:r>
              <a:rPr lang="en-US" altLang="zh-CN" dirty="0"/>
              <a:t>M</a:t>
            </a:r>
            <a:r>
              <a:rPr lang="zh-CN" altLang="en-US" dirty="0"/>
              <a:t>所接受。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br>
              <a:rPr lang="zh-CN" altLang="en-US" dirty="0">
                <a:solidFill>
                  <a:schemeClr val="bg2"/>
                </a:solidFill>
              </a:rPr>
            </a:br>
            <a:endParaRPr lang="zh-CN" altLang="zh-CN" dirty="0"/>
          </a:p>
        </p:txBody>
      </p:sp>
      <p:sp>
        <p:nvSpPr>
          <p:cNvPr id="158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/>
              <a:t>NFA M</a:t>
            </a:r>
            <a:r>
              <a:rPr lang="zh-CN" altLang="en-US" dirty="0"/>
              <a:t>所能接受的符</a:t>
            </a:r>
            <a:r>
              <a:rPr lang="zh-CN" altLang="en-US" dirty="0">
                <a:latin typeface="宋体" panose="02010600030101010101" pitchFamily="2" charset="-122"/>
              </a:rPr>
              <a:t>号</a:t>
            </a:r>
            <a:r>
              <a:rPr lang="zh-CN" altLang="en-US" dirty="0"/>
              <a:t>串的全体记为</a:t>
            </a:r>
          </a:p>
          <a:p>
            <a:pPr eaLnBrk="1" hangingPunct="1">
              <a:buNone/>
            </a:pPr>
            <a:r>
              <a:rPr lang="zh-CN" altLang="zh-CN" dirty="0"/>
              <a:t>        </a:t>
            </a:r>
            <a:r>
              <a:rPr lang="en-US" altLang="zh-CN" dirty="0"/>
              <a:t>L(M)</a:t>
            </a:r>
          </a:p>
          <a:p>
            <a:pPr eaLnBrk="1" hangingPunct="1">
              <a:buNone/>
            </a:pPr>
            <a:r>
              <a:rPr lang="zh-CN" altLang="en-US" dirty="0"/>
              <a:t>结论：</a:t>
            </a:r>
          </a:p>
          <a:p>
            <a:pPr lvl="1" eaLnBrk="1" hangingPunct="1">
              <a:buNone/>
            </a:pPr>
            <a:r>
              <a:rPr lang="zh-CN" altLang="en-US" dirty="0"/>
              <a:t>   </a:t>
            </a:r>
            <a:r>
              <a:rPr lang="zh-CN" altLang="en-US" dirty="0">
                <a:sym typeface="Symbol" panose="05050102010706020507" pitchFamily="18" charset="2"/>
              </a:rPr>
              <a:t>上一个符</a:t>
            </a:r>
            <a:r>
              <a:rPr lang="zh-CN" altLang="en-US" dirty="0">
                <a:latin typeface="宋体" panose="02010600030101010101" pitchFamily="2" charset="-122"/>
              </a:rPr>
              <a:t>号</a:t>
            </a:r>
            <a:r>
              <a:rPr lang="zh-CN" altLang="en-US" dirty="0">
                <a:sym typeface="Symbol" panose="05050102010706020507" pitchFamily="18" charset="2"/>
              </a:rPr>
              <a:t>串集</a:t>
            </a:r>
            <a:r>
              <a:rPr lang="en-US" altLang="zh-CN" dirty="0">
                <a:sym typeface="Symbol" panose="05050102010706020507" pitchFamily="18" charset="2"/>
              </a:rPr>
              <a:t>V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  <a:r>
              <a:rPr lang="zh-CN" altLang="en-US" dirty="0">
                <a:sym typeface="Symbol" panose="05050102010706020507" pitchFamily="18" charset="2"/>
              </a:rPr>
              <a:t>是正规的，存在一个上的不确定的有穷自动机</a:t>
            </a:r>
            <a:r>
              <a:rPr lang="en-US" altLang="zh-CN" dirty="0">
                <a:sym typeface="Symbol" panose="05050102010706020507" pitchFamily="18" charset="2"/>
              </a:rPr>
              <a:t>M，</a:t>
            </a:r>
            <a:r>
              <a:rPr lang="zh-CN" altLang="en-US" dirty="0">
                <a:sym typeface="Symbol" panose="05050102010706020507" pitchFamily="18" charset="2"/>
              </a:rPr>
              <a:t>使得</a:t>
            </a:r>
            <a:r>
              <a:rPr lang="en-US" altLang="zh-CN" dirty="0">
                <a:sym typeface="Symbol" panose="05050102010706020507" pitchFamily="18" charset="2"/>
              </a:rPr>
              <a:t>V=L(M)。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词法分析程序的</a:t>
            </a:r>
            <a:r>
              <a:rPr lang="zh-CN" altLang="en-US" u="sng" dirty="0">
                <a:solidFill>
                  <a:schemeClr val="bg2"/>
                </a:solidFill>
                <a:hlinkClick r:id="rId2" action="ppaction://hlinksldjump"/>
              </a:rPr>
              <a:t>自动</a:t>
            </a:r>
            <a:r>
              <a:rPr lang="zh-CN" altLang="en-US" u="sng" dirty="0">
                <a:solidFill>
                  <a:schemeClr val="bg2"/>
                </a:solidFill>
              </a:rPr>
              <a:t>构造</a:t>
            </a:r>
          </a:p>
        </p:txBody>
      </p:sp>
      <p:sp>
        <p:nvSpPr>
          <p:cNvPr id="870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zh-CN" sz="2400" dirty="0"/>
              <a:t>对有穷自动机和正规表达式进行了上述讨论之后</a:t>
            </a:r>
            <a:r>
              <a:rPr lang="zh-CN" altLang="en-US" sz="2400" dirty="0"/>
              <a:t>,</a:t>
            </a:r>
            <a:r>
              <a:rPr lang="zh-CN" altLang="zh-CN" sz="2400" dirty="0"/>
              <a:t>我们介绍</a:t>
            </a:r>
            <a:r>
              <a:rPr lang="zh-CN" altLang="en-US" sz="2800" dirty="0">
                <a:hlinkClick r:id="rId2" action="ppaction://hlinksldjump"/>
              </a:rPr>
              <a:t>词法分析程序</a:t>
            </a:r>
            <a:r>
              <a:rPr lang="zh-CN" altLang="en-US" sz="2800" dirty="0"/>
              <a:t>的</a:t>
            </a:r>
            <a:r>
              <a:rPr lang="zh-CN" altLang="en-US" sz="2800" u="sng" dirty="0">
                <a:solidFill>
                  <a:schemeClr val="bg2"/>
                </a:solidFill>
                <a:hlinkClick r:id="rId2" action="ppaction://hlinksldjump"/>
              </a:rPr>
              <a:t>自动</a:t>
            </a:r>
            <a:r>
              <a:rPr lang="zh-CN" altLang="en-US" sz="2800" u="sng" dirty="0">
                <a:solidFill>
                  <a:schemeClr val="bg2"/>
                </a:solidFill>
              </a:rPr>
              <a:t>构造方法,这个方法基于</a:t>
            </a:r>
            <a:r>
              <a:rPr lang="zh-CN" altLang="zh-CN" sz="2800" b="1" dirty="0"/>
              <a:t>有穷自动机和正规表达式的等价性</a:t>
            </a:r>
            <a:r>
              <a:rPr lang="zh-CN" altLang="en-US" sz="2800" b="1" dirty="0"/>
              <a:t>,即</a:t>
            </a:r>
            <a:r>
              <a:rPr lang="zh-CN" altLang="zh-CN" sz="2800" b="1" dirty="0"/>
              <a:t>：</a:t>
            </a:r>
            <a:r>
              <a:rPr lang="zh-CN" altLang="zh-CN" sz="2800" dirty="0"/>
              <a:t>      </a:t>
            </a:r>
          </a:p>
          <a:p>
            <a:pPr eaLnBrk="1" hangingPunct="1">
              <a:buNone/>
            </a:pPr>
            <a:endParaRPr lang="zh-CN" altLang="zh-CN" sz="2800" dirty="0"/>
          </a:p>
          <a:p>
            <a:pPr eaLnBrk="1" hangingPunct="1">
              <a:buNone/>
            </a:pPr>
            <a:r>
              <a:rPr lang="zh-CN" altLang="zh-CN" sz="2800" dirty="0"/>
              <a:t>1.对于</a:t>
            </a:r>
            <a:r>
              <a:rPr lang="zh-CN" altLang="zh-CN" sz="2800" dirty="0">
                <a:latin typeface="宋体" panose="02010600030101010101" pitchFamily="2" charset="-122"/>
              </a:rPr>
              <a:t>∑</a:t>
            </a:r>
            <a:r>
              <a:rPr lang="zh-CN" altLang="zh-CN" sz="2800" dirty="0"/>
              <a:t>上的一个NFA  M，可以构造一个</a:t>
            </a:r>
            <a:r>
              <a:rPr lang="zh-CN" altLang="zh-CN" sz="2800" dirty="0">
                <a:latin typeface="宋体" panose="02010600030101010101" pitchFamily="2" charset="-122"/>
              </a:rPr>
              <a:t>∑上的正规式R,使得</a:t>
            </a:r>
            <a:r>
              <a:rPr lang="zh-CN" altLang="zh-CN" sz="2800" dirty="0"/>
              <a:t>L(R)=L(M)。</a:t>
            </a:r>
            <a:endParaRPr lang="zh-CN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8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.对于</a:t>
            </a:r>
            <a:r>
              <a:rPr lang="zh-CN" altLang="zh-CN" sz="2800" dirty="0">
                <a:latin typeface="宋体" panose="02010600030101010101" pitchFamily="2" charset="-122"/>
              </a:rPr>
              <a:t>∑</a:t>
            </a:r>
            <a:r>
              <a:rPr lang="zh-CN" altLang="zh-CN" sz="2800" dirty="0"/>
              <a:t>上的一个正规式R，可以构造一个</a:t>
            </a:r>
            <a:r>
              <a:rPr lang="zh-CN" altLang="zh-CN" sz="2800" dirty="0">
                <a:latin typeface="宋体" panose="02010600030101010101" pitchFamily="2" charset="-122"/>
              </a:rPr>
              <a:t>∑</a:t>
            </a:r>
            <a:r>
              <a:rPr lang="zh-CN" altLang="zh-CN" sz="2800" dirty="0"/>
              <a:t>上的NFA M，</a:t>
            </a:r>
            <a:r>
              <a:rPr lang="zh-CN" altLang="zh-CN" sz="2800" dirty="0">
                <a:latin typeface="宋体" panose="02010600030101010101" pitchFamily="2" charset="-122"/>
              </a:rPr>
              <a:t>使</a:t>
            </a:r>
            <a:r>
              <a:rPr lang="zh-CN" altLang="zh-CN" sz="2800" dirty="0"/>
              <a:t>的L</a:t>
            </a:r>
            <a:r>
              <a:rPr lang="zh-CN" altLang="en-US" sz="2800" dirty="0"/>
              <a:t>(</a:t>
            </a:r>
            <a:r>
              <a:rPr lang="en-US" altLang="zh-CN" sz="2800" dirty="0"/>
              <a:t>M)=L(R)。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/>
              <a:t>对于正规式</a:t>
            </a:r>
            <a:r>
              <a:rPr lang="en-US" altLang="zh-CN" dirty="0"/>
              <a:t>R=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sz="2800" dirty="0"/>
              <a:t>  ,构造的</a:t>
            </a:r>
            <a:r>
              <a:rPr lang="en-US" altLang="zh-CN" sz="2800" dirty="0"/>
              <a:t>NFA</a:t>
            </a:r>
            <a:endParaRPr lang="zh-CN" altLang="en-US" sz="2800" dirty="0"/>
          </a:p>
        </p:txBody>
      </p:sp>
      <p:sp>
        <p:nvSpPr>
          <p:cNvPr id="88066" name="Rectangle 3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08438" cy="41719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           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       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                                             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             </a:t>
            </a:r>
          </a:p>
        </p:txBody>
      </p:sp>
      <p:grpSp>
        <p:nvGrpSpPr>
          <p:cNvPr id="88067" name="Group 5"/>
          <p:cNvGrpSpPr/>
          <p:nvPr/>
        </p:nvGrpSpPr>
        <p:grpSpPr>
          <a:xfrm>
            <a:off x="3505200" y="3810000"/>
            <a:ext cx="685800" cy="685800"/>
            <a:chOff x="4224" y="2688"/>
            <a:chExt cx="432" cy="432"/>
          </a:xfrm>
        </p:grpSpPr>
        <p:sp>
          <p:nvSpPr>
            <p:cNvPr id="88068" name="Oval 6"/>
            <p:cNvSpPr/>
            <p:nvPr/>
          </p:nvSpPr>
          <p:spPr>
            <a:xfrm>
              <a:off x="4224" y="268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8069" name="Oval 7"/>
            <p:cNvSpPr/>
            <p:nvPr/>
          </p:nvSpPr>
          <p:spPr>
            <a:xfrm>
              <a:off x="427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88070" name="Oval 8"/>
          <p:cNvSpPr/>
          <p:nvPr/>
        </p:nvSpPr>
        <p:spPr>
          <a:xfrm>
            <a:off x="1219200" y="2743200"/>
            <a:ext cx="682625" cy="5921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</a:rPr>
              <a:t>S</a:t>
            </a:r>
            <a:endParaRPr lang="zh-CN" altLang="zh-CN" sz="2400" u="none" dirty="0">
              <a:latin typeface="Times New Roman" panose="02020603050405020304" pitchFamily="18" charset="0"/>
            </a:endParaRPr>
          </a:p>
        </p:txBody>
      </p:sp>
      <p:sp>
        <p:nvSpPr>
          <p:cNvPr id="88071" name="Line 10"/>
          <p:cNvSpPr/>
          <p:nvPr/>
        </p:nvSpPr>
        <p:spPr>
          <a:xfrm>
            <a:off x="990600" y="30480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8072" name="Text Box 12"/>
          <p:cNvSpPr txBox="1"/>
          <p:nvPr/>
        </p:nvSpPr>
        <p:spPr>
          <a:xfrm>
            <a:off x="2209800" y="2819400"/>
            <a:ext cx="685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endParaRPr lang="en-US" altLang="zh-CN" b="1" i="1" u="none" dirty="0">
              <a:latin typeface="Times New Roman" panose="02020603050405020304" pitchFamily="18" charset="0"/>
            </a:endParaRPr>
          </a:p>
        </p:txBody>
      </p:sp>
      <p:sp>
        <p:nvSpPr>
          <p:cNvPr id="88073" name="Rectangle 18"/>
          <p:cNvSpPr>
            <a:spLocks noGrp="1"/>
          </p:cNvSpPr>
          <p:nvPr>
            <p:ph sz="half" idx="2"/>
          </p:nvPr>
        </p:nvSpPr>
        <p:spPr>
          <a:xfrm>
            <a:off x="4627563" y="1885950"/>
            <a:ext cx="4008437" cy="41719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Tx/>
            </a:pP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/>
              <a:t>对于正规式</a:t>
            </a:r>
            <a:r>
              <a:rPr lang="en-US" altLang="zh-CN" dirty="0"/>
              <a:t>R=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sz="2800" dirty="0"/>
              <a:t>,构造的</a:t>
            </a:r>
            <a:r>
              <a:rPr lang="en-US" altLang="zh-CN" sz="2800" dirty="0"/>
              <a:t>NFA</a:t>
            </a:r>
            <a:endParaRPr lang="zh-CN" altLang="en-US" sz="2800" dirty="0"/>
          </a:p>
        </p:txBody>
      </p:sp>
      <p:sp>
        <p:nvSpPr>
          <p:cNvPr id="89090" name="Rectangle 3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08438" cy="41719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           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       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                                             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              </a:t>
            </a:r>
          </a:p>
        </p:txBody>
      </p:sp>
      <p:grpSp>
        <p:nvGrpSpPr>
          <p:cNvPr id="89091" name="Group 4"/>
          <p:cNvGrpSpPr/>
          <p:nvPr/>
        </p:nvGrpSpPr>
        <p:grpSpPr>
          <a:xfrm>
            <a:off x="3505200" y="3810000"/>
            <a:ext cx="685800" cy="685800"/>
            <a:chOff x="4224" y="2688"/>
            <a:chExt cx="432" cy="432"/>
          </a:xfrm>
        </p:grpSpPr>
        <p:sp>
          <p:nvSpPr>
            <p:cNvPr id="89092" name="Oval 5"/>
            <p:cNvSpPr/>
            <p:nvPr/>
          </p:nvSpPr>
          <p:spPr>
            <a:xfrm>
              <a:off x="4224" y="268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9093" name="Oval 6"/>
            <p:cNvSpPr/>
            <p:nvPr/>
          </p:nvSpPr>
          <p:spPr>
            <a:xfrm>
              <a:off x="427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89094" name="Text Box 9"/>
          <p:cNvSpPr txBox="1"/>
          <p:nvPr/>
        </p:nvSpPr>
        <p:spPr>
          <a:xfrm>
            <a:off x="2209800" y="2819400"/>
            <a:ext cx="685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endParaRPr lang="en-US" altLang="zh-CN" b="1" i="1" u="none" dirty="0">
              <a:latin typeface="Times New Roman" panose="02020603050405020304" pitchFamily="18" charset="0"/>
            </a:endParaRPr>
          </a:p>
        </p:txBody>
      </p:sp>
      <p:sp>
        <p:nvSpPr>
          <p:cNvPr id="89095" name="Rectangle 10"/>
          <p:cNvSpPr>
            <a:spLocks noGrp="1"/>
          </p:cNvSpPr>
          <p:nvPr>
            <p:ph sz="half" idx="2"/>
          </p:nvPr>
        </p:nvSpPr>
        <p:spPr>
          <a:xfrm>
            <a:off x="4627563" y="1885950"/>
            <a:ext cx="4008437" cy="41719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Tx/>
            </a:pP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89096" name="Oval 11"/>
          <p:cNvSpPr/>
          <p:nvPr/>
        </p:nvSpPr>
        <p:spPr>
          <a:xfrm>
            <a:off x="1219200" y="2743200"/>
            <a:ext cx="682625" cy="5921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</a:rPr>
              <a:t>S</a:t>
            </a:r>
            <a:endParaRPr lang="zh-CN" altLang="zh-CN" sz="2400" u="none" dirty="0">
              <a:latin typeface="Times New Roman" panose="02020603050405020304" pitchFamily="18" charset="0"/>
            </a:endParaRPr>
          </a:p>
        </p:txBody>
      </p:sp>
      <p:sp>
        <p:nvSpPr>
          <p:cNvPr id="89097" name="Line 12"/>
          <p:cNvSpPr/>
          <p:nvPr/>
        </p:nvSpPr>
        <p:spPr>
          <a:xfrm>
            <a:off x="990600" y="30480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9098" name="Line 13"/>
          <p:cNvSpPr/>
          <p:nvPr/>
        </p:nvSpPr>
        <p:spPr>
          <a:xfrm>
            <a:off x="1908175" y="3141663"/>
            <a:ext cx="1655763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9099" name="Text Box 14"/>
          <p:cNvSpPr txBox="1"/>
          <p:nvPr/>
        </p:nvSpPr>
        <p:spPr>
          <a:xfrm>
            <a:off x="2627313" y="3068638"/>
            <a:ext cx="36036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u="none" dirty="0">
                <a:solidFill>
                  <a:schemeClr val="tx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/>
              <a:t>对于正规式</a:t>
            </a:r>
            <a:r>
              <a:rPr lang="en-US" altLang="zh-CN" dirty="0"/>
              <a:t>R=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sz="2800" dirty="0"/>
              <a:t> ,构造的</a:t>
            </a:r>
            <a:r>
              <a:rPr lang="en-US" altLang="zh-CN" sz="2800" dirty="0"/>
              <a:t>NFA</a:t>
            </a:r>
            <a:endParaRPr lang="zh-CN" altLang="en-US" sz="2800" dirty="0"/>
          </a:p>
        </p:txBody>
      </p:sp>
      <p:grpSp>
        <p:nvGrpSpPr>
          <p:cNvPr id="90114" name="Group 4"/>
          <p:cNvGrpSpPr/>
          <p:nvPr/>
        </p:nvGrpSpPr>
        <p:grpSpPr>
          <a:xfrm>
            <a:off x="3505200" y="3810000"/>
            <a:ext cx="685800" cy="685800"/>
            <a:chOff x="4224" y="2688"/>
            <a:chExt cx="432" cy="432"/>
          </a:xfrm>
        </p:grpSpPr>
        <p:sp>
          <p:nvSpPr>
            <p:cNvPr id="90115" name="Oval 5"/>
            <p:cNvSpPr/>
            <p:nvPr/>
          </p:nvSpPr>
          <p:spPr>
            <a:xfrm>
              <a:off x="4224" y="268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0116" name="Oval 6"/>
            <p:cNvSpPr/>
            <p:nvPr/>
          </p:nvSpPr>
          <p:spPr>
            <a:xfrm>
              <a:off x="427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90117" name="Oval 7"/>
          <p:cNvSpPr/>
          <p:nvPr/>
        </p:nvSpPr>
        <p:spPr>
          <a:xfrm>
            <a:off x="1187450" y="2708275"/>
            <a:ext cx="682625" cy="5921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</a:rPr>
              <a:t>S</a:t>
            </a:r>
            <a:endParaRPr lang="zh-CN" altLang="zh-CN" sz="2400" u="none" dirty="0">
              <a:latin typeface="Times New Roman" panose="02020603050405020304" pitchFamily="18" charset="0"/>
            </a:endParaRPr>
          </a:p>
        </p:txBody>
      </p:sp>
      <p:sp>
        <p:nvSpPr>
          <p:cNvPr id="90118" name="Line 8"/>
          <p:cNvSpPr/>
          <p:nvPr/>
        </p:nvSpPr>
        <p:spPr>
          <a:xfrm>
            <a:off x="990600" y="30480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0119" name="Rectangle 10"/>
          <p:cNvSpPr>
            <a:spLocks noGrp="1"/>
          </p:cNvSpPr>
          <p:nvPr>
            <p:ph sz="half" idx="2"/>
          </p:nvPr>
        </p:nvSpPr>
        <p:spPr>
          <a:xfrm>
            <a:off x="4627563" y="1885950"/>
            <a:ext cx="4008437" cy="41719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Tx/>
            </a:pP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90120" name="Line 11"/>
          <p:cNvSpPr/>
          <p:nvPr/>
        </p:nvSpPr>
        <p:spPr>
          <a:xfrm>
            <a:off x="1908175" y="3141663"/>
            <a:ext cx="1655763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0121" name="Text Box 34"/>
          <p:cNvSpPr txBox="1"/>
          <p:nvPr/>
        </p:nvSpPr>
        <p:spPr>
          <a:xfrm>
            <a:off x="2627313" y="3068638"/>
            <a:ext cx="36036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b="1" i="1" u="none" dirty="0">
                <a:latin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/>
              <a:t>对于正规式</a:t>
            </a:r>
            <a:r>
              <a:rPr lang="en-US" altLang="zh-CN" sz="2800" dirty="0"/>
              <a:t>r, r= s|t</a:t>
            </a:r>
            <a:r>
              <a:rPr lang="zh-CN" altLang="en-US" sz="2800" dirty="0"/>
              <a:t>构造的</a:t>
            </a:r>
            <a:r>
              <a:rPr lang="en-US" altLang="zh-CN" sz="2800" dirty="0"/>
              <a:t>NFA</a:t>
            </a:r>
            <a:endParaRPr lang="zh-CN" altLang="en-US" sz="2800" dirty="0"/>
          </a:p>
        </p:txBody>
      </p:sp>
      <p:grpSp>
        <p:nvGrpSpPr>
          <p:cNvPr id="91138" name="Group 5"/>
          <p:cNvGrpSpPr/>
          <p:nvPr/>
        </p:nvGrpSpPr>
        <p:grpSpPr>
          <a:xfrm>
            <a:off x="1835150" y="2781300"/>
            <a:ext cx="4968875" cy="2519363"/>
            <a:chOff x="1096" y="2776"/>
            <a:chExt cx="2451" cy="888"/>
          </a:xfrm>
        </p:grpSpPr>
        <p:grpSp>
          <p:nvGrpSpPr>
            <p:cNvPr id="91139" name="Group 6"/>
            <p:cNvGrpSpPr/>
            <p:nvPr/>
          </p:nvGrpSpPr>
          <p:grpSpPr>
            <a:xfrm>
              <a:off x="3176" y="3008"/>
              <a:ext cx="371" cy="384"/>
              <a:chOff x="1344" y="2784"/>
              <a:chExt cx="384" cy="384"/>
            </a:xfrm>
          </p:grpSpPr>
          <p:sp>
            <p:nvSpPr>
              <p:cNvPr id="91140" name="Oval 7"/>
              <p:cNvSpPr/>
              <p:nvPr/>
            </p:nvSpPr>
            <p:spPr>
              <a:xfrm>
                <a:off x="1393" y="2896"/>
                <a:ext cx="286" cy="16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1141" name="Oval 8"/>
              <p:cNvSpPr/>
              <p:nvPr/>
            </p:nvSpPr>
            <p:spPr>
              <a:xfrm>
                <a:off x="1344" y="2784"/>
                <a:ext cx="384" cy="38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1142" name="Oval 9"/>
            <p:cNvSpPr/>
            <p:nvPr/>
          </p:nvSpPr>
          <p:spPr>
            <a:xfrm>
              <a:off x="1455" y="3192"/>
              <a:ext cx="275" cy="163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1143" name="AutoShape 10"/>
            <p:cNvSpPr/>
            <p:nvPr/>
          </p:nvSpPr>
          <p:spPr>
            <a:xfrm>
              <a:off x="1096" y="3216"/>
              <a:ext cx="351" cy="122"/>
            </a:xfrm>
            <a:prstGeom prst="rightArrow">
              <a:avLst>
                <a:gd name="adj1" fmla="val 50000"/>
                <a:gd name="adj2" fmla="val 71859"/>
              </a:avLst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1144" name="Line 11"/>
            <p:cNvSpPr/>
            <p:nvPr/>
          </p:nvSpPr>
          <p:spPr>
            <a:xfrm flipV="1">
              <a:off x="1720" y="2952"/>
              <a:ext cx="296" cy="29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5" name="Rectangle 12"/>
            <p:cNvSpPr/>
            <p:nvPr/>
          </p:nvSpPr>
          <p:spPr>
            <a:xfrm>
              <a:off x="1728" y="2910"/>
              <a:ext cx="126" cy="107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ε</a:t>
              </a:r>
            </a:p>
          </p:txBody>
        </p:sp>
        <p:grpSp>
          <p:nvGrpSpPr>
            <p:cNvPr id="91146" name="Group 13"/>
            <p:cNvGrpSpPr/>
            <p:nvPr/>
          </p:nvGrpSpPr>
          <p:grpSpPr>
            <a:xfrm>
              <a:off x="2004" y="2776"/>
              <a:ext cx="780" cy="280"/>
              <a:chOff x="1820" y="3480"/>
              <a:chExt cx="780" cy="280"/>
            </a:xfrm>
          </p:grpSpPr>
          <p:sp>
            <p:nvSpPr>
              <p:cNvPr id="91147" name="Freeform 14"/>
              <p:cNvSpPr/>
              <p:nvPr/>
            </p:nvSpPr>
            <p:spPr>
              <a:xfrm>
                <a:off x="1820" y="3480"/>
                <a:ext cx="140" cy="28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20" y="40"/>
                  </a:cxn>
                  <a:cxn ang="0">
                    <a:pos x="4" y="152"/>
                  </a:cxn>
                  <a:cxn ang="0">
                    <a:pos x="44" y="248"/>
                  </a:cxn>
                  <a:cxn ang="0">
                    <a:pos x="140" y="280"/>
                  </a:cxn>
                </a:cxnLst>
                <a:rect l="0" t="0" r="0" b="0"/>
                <a:pathLst>
                  <a:path w="140" h="280">
                    <a:moveTo>
                      <a:pt x="124" y="0"/>
                    </a:moveTo>
                    <a:cubicBezTo>
                      <a:pt x="82" y="7"/>
                      <a:pt x="40" y="15"/>
                      <a:pt x="20" y="40"/>
                    </a:cubicBezTo>
                    <a:cubicBezTo>
                      <a:pt x="0" y="65"/>
                      <a:pt x="0" y="117"/>
                      <a:pt x="4" y="152"/>
                    </a:cubicBezTo>
                    <a:cubicBezTo>
                      <a:pt x="8" y="187"/>
                      <a:pt x="21" y="227"/>
                      <a:pt x="44" y="248"/>
                    </a:cubicBezTo>
                    <a:cubicBezTo>
                      <a:pt x="67" y="269"/>
                      <a:pt x="124" y="275"/>
                      <a:pt x="140" y="280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8" name="Freeform 15"/>
              <p:cNvSpPr/>
              <p:nvPr/>
            </p:nvSpPr>
            <p:spPr>
              <a:xfrm flipH="1">
                <a:off x="2460" y="3480"/>
                <a:ext cx="140" cy="28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20" y="40"/>
                  </a:cxn>
                  <a:cxn ang="0">
                    <a:pos x="4" y="152"/>
                  </a:cxn>
                  <a:cxn ang="0">
                    <a:pos x="44" y="248"/>
                  </a:cxn>
                  <a:cxn ang="0">
                    <a:pos x="140" y="280"/>
                  </a:cxn>
                </a:cxnLst>
                <a:rect l="0" t="0" r="0" b="0"/>
                <a:pathLst>
                  <a:path w="140" h="280">
                    <a:moveTo>
                      <a:pt x="124" y="0"/>
                    </a:moveTo>
                    <a:cubicBezTo>
                      <a:pt x="82" y="7"/>
                      <a:pt x="40" y="15"/>
                      <a:pt x="20" y="40"/>
                    </a:cubicBezTo>
                    <a:cubicBezTo>
                      <a:pt x="0" y="65"/>
                      <a:pt x="0" y="117"/>
                      <a:pt x="4" y="152"/>
                    </a:cubicBezTo>
                    <a:cubicBezTo>
                      <a:pt x="8" y="187"/>
                      <a:pt x="21" y="227"/>
                      <a:pt x="44" y="248"/>
                    </a:cubicBezTo>
                    <a:cubicBezTo>
                      <a:pt x="67" y="269"/>
                      <a:pt x="124" y="275"/>
                      <a:pt x="140" y="280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9" name="Line 16"/>
              <p:cNvSpPr/>
              <p:nvPr/>
            </p:nvSpPr>
            <p:spPr>
              <a:xfrm flipV="1">
                <a:off x="1920" y="3480"/>
                <a:ext cx="544" cy="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0" name="Line 17"/>
              <p:cNvSpPr/>
              <p:nvPr/>
            </p:nvSpPr>
            <p:spPr>
              <a:xfrm>
                <a:off x="1952" y="3760"/>
                <a:ext cx="528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1" name="Oval 18"/>
              <p:cNvSpPr/>
              <p:nvPr/>
            </p:nvSpPr>
            <p:spPr>
              <a:xfrm>
                <a:off x="1880" y="3568"/>
                <a:ext cx="104" cy="96"/>
              </a:xfrm>
              <a:prstGeom prst="ellipse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1152" name="Rectangle 19"/>
              <p:cNvSpPr/>
              <p:nvPr/>
            </p:nvSpPr>
            <p:spPr>
              <a:xfrm>
                <a:off x="2060" y="3524"/>
                <a:ext cx="222" cy="108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latin typeface="Times New Roman" panose="02020603050405020304" pitchFamily="18" charset="0"/>
                  </a:rPr>
                  <a:t>N(s)</a:t>
                </a:r>
              </a:p>
            </p:txBody>
          </p:sp>
          <p:sp>
            <p:nvSpPr>
              <p:cNvPr id="91153" name="Oval 20"/>
              <p:cNvSpPr/>
              <p:nvPr/>
            </p:nvSpPr>
            <p:spPr>
              <a:xfrm>
                <a:off x="2416" y="3560"/>
                <a:ext cx="104" cy="96"/>
              </a:xfrm>
              <a:prstGeom prst="ellipse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1154" name="Group 21"/>
            <p:cNvGrpSpPr/>
            <p:nvPr/>
          </p:nvGrpSpPr>
          <p:grpSpPr>
            <a:xfrm>
              <a:off x="2028" y="3384"/>
              <a:ext cx="780" cy="280"/>
              <a:chOff x="1820" y="3480"/>
              <a:chExt cx="780" cy="280"/>
            </a:xfrm>
          </p:grpSpPr>
          <p:sp>
            <p:nvSpPr>
              <p:cNvPr id="91155" name="Freeform 22"/>
              <p:cNvSpPr/>
              <p:nvPr/>
            </p:nvSpPr>
            <p:spPr>
              <a:xfrm>
                <a:off x="1820" y="3480"/>
                <a:ext cx="140" cy="28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20" y="40"/>
                  </a:cxn>
                  <a:cxn ang="0">
                    <a:pos x="4" y="152"/>
                  </a:cxn>
                  <a:cxn ang="0">
                    <a:pos x="44" y="248"/>
                  </a:cxn>
                  <a:cxn ang="0">
                    <a:pos x="140" y="280"/>
                  </a:cxn>
                </a:cxnLst>
                <a:rect l="0" t="0" r="0" b="0"/>
                <a:pathLst>
                  <a:path w="140" h="280">
                    <a:moveTo>
                      <a:pt x="124" y="0"/>
                    </a:moveTo>
                    <a:cubicBezTo>
                      <a:pt x="82" y="7"/>
                      <a:pt x="40" y="15"/>
                      <a:pt x="20" y="40"/>
                    </a:cubicBezTo>
                    <a:cubicBezTo>
                      <a:pt x="0" y="65"/>
                      <a:pt x="0" y="117"/>
                      <a:pt x="4" y="152"/>
                    </a:cubicBezTo>
                    <a:cubicBezTo>
                      <a:pt x="8" y="187"/>
                      <a:pt x="21" y="227"/>
                      <a:pt x="44" y="248"/>
                    </a:cubicBezTo>
                    <a:cubicBezTo>
                      <a:pt x="67" y="269"/>
                      <a:pt x="124" y="275"/>
                      <a:pt x="140" y="280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6" name="Freeform 23"/>
              <p:cNvSpPr/>
              <p:nvPr/>
            </p:nvSpPr>
            <p:spPr>
              <a:xfrm flipH="1">
                <a:off x="2460" y="3480"/>
                <a:ext cx="140" cy="28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20" y="40"/>
                  </a:cxn>
                  <a:cxn ang="0">
                    <a:pos x="4" y="152"/>
                  </a:cxn>
                  <a:cxn ang="0">
                    <a:pos x="44" y="248"/>
                  </a:cxn>
                  <a:cxn ang="0">
                    <a:pos x="140" y="280"/>
                  </a:cxn>
                </a:cxnLst>
                <a:rect l="0" t="0" r="0" b="0"/>
                <a:pathLst>
                  <a:path w="140" h="280">
                    <a:moveTo>
                      <a:pt x="124" y="0"/>
                    </a:moveTo>
                    <a:cubicBezTo>
                      <a:pt x="82" y="7"/>
                      <a:pt x="40" y="15"/>
                      <a:pt x="20" y="40"/>
                    </a:cubicBezTo>
                    <a:cubicBezTo>
                      <a:pt x="0" y="65"/>
                      <a:pt x="0" y="117"/>
                      <a:pt x="4" y="152"/>
                    </a:cubicBezTo>
                    <a:cubicBezTo>
                      <a:pt x="8" y="187"/>
                      <a:pt x="21" y="227"/>
                      <a:pt x="44" y="248"/>
                    </a:cubicBezTo>
                    <a:cubicBezTo>
                      <a:pt x="67" y="269"/>
                      <a:pt x="124" y="275"/>
                      <a:pt x="140" y="280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7" name="Line 24"/>
              <p:cNvSpPr/>
              <p:nvPr/>
            </p:nvSpPr>
            <p:spPr>
              <a:xfrm flipV="1">
                <a:off x="1920" y="3480"/>
                <a:ext cx="544" cy="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8" name="Line 25"/>
              <p:cNvSpPr/>
              <p:nvPr/>
            </p:nvSpPr>
            <p:spPr>
              <a:xfrm>
                <a:off x="1952" y="3760"/>
                <a:ext cx="528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9" name="Oval 26"/>
              <p:cNvSpPr/>
              <p:nvPr/>
            </p:nvSpPr>
            <p:spPr>
              <a:xfrm>
                <a:off x="1880" y="3568"/>
                <a:ext cx="104" cy="96"/>
              </a:xfrm>
              <a:prstGeom prst="ellipse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1160" name="Rectangle 27"/>
              <p:cNvSpPr/>
              <p:nvPr/>
            </p:nvSpPr>
            <p:spPr>
              <a:xfrm>
                <a:off x="2061" y="3524"/>
                <a:ext cx="216" cy="108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latin typeface="Times New Roman" panose="02020603050405020304" pitchFamily="18" charset="0"/>
                  </a:rPr>
                  <a:t>N(t)</a:t>
                </a:r>
              </a:p>
            </p:txBody>
          </p:sp>
          <p:sp>
            <p:nvSpPr>
              <p:cNvPr id="91161" name="Oval 28"/>
              <p:cNvSpPr/>
              <p:nvPr/>
            </p:nvSpPr>
            <p:spPr>
              <a:xfrm>
                <a:off x="2416" y="3560"/>
                <a:ext cx="104" cy="96"/>
              </a:xfrm>
              <a:prstGeom prst="ellipse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1162" name="Line 29"/>
            <p:cNvSpPr/>
            <p:nvPr/>
          </p:nvSpPr>
          <p:spPr>
            <a:xfrm>
              <a:off x="1736" y="3304"/>
              <a:ext cx="304" cy="23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63" name="Line 30"/>
            <p:cNvSpPr/>
            <p:nvPr/>
          </p:nvSpPr>
          <p:spPr>
            <a:xfrm>
              <a:off x="2776" y="2920"/>
              <a:ext cx="424" cy="25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64" name="Line 31"/>
            <p:cNvSpPr/>
            <p:nvPr/>
          </p:nvSpPr>
          <p:spPr>
            <a:xfrm flipV="1">
              <a:off x="2808" y="3224"/>
              <a:ext cx="392" cy="31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65" name="Rectangle 32"/>
            <p:cNvSpPr/>
            <p:nvPr/>
          </p:nvSpPr>
          <p:spPr>
            <a:xfrm>
              <a:off x="2952" y="2838"/>
              <a:ext cx="126" cy="10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91166" name="Rectangle 33"/>
            <p:cNvSpPr/>
            <p:nvPr/>
          </p:nvSpPr>
          <p:spPr>
            <a:xfrm>
              <a:off x="1736" y="3374"/>
              <a:ext cx="126" cy="10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91167" name="Rectangle 34"/>
            <p:cNvSpPr/>
            <p:nvPr/>
          </p:nvSpPr>
          <p:spPr>
            <a:xfrm>
              <a:off x="2944" y="3350"/>
              <a:ext cx="126" cy="10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/>
              <a:t>对于正规式</a:t>
            </a:r>
            <a:r>
              <a:rPr lang="en-US" altLang="zh-CN" sz="2800" dirty="0"/>
              <a:t>r, r=st</a:t>
            </a:r>
            <a:r>
              <a:rPr lang="zh-CN" altLang="en-US" sz="2800" dirty="0"/>
              <a:t>构造的</a:t>
            </a:r>
            <a:r>
              <a:rPr lang="en-US" altLang="zh-CN" sz="2800" dirty="0"/>
              <a:t>NFA</a:t>
            </a:r>
            <a:endParaRPr lang="zh-CN" altLang="en-US" sz="2800" dirty="0"/>
          </a:p>
        </p:txBody>
      </p:sp>
      <p:grpSp>
        <p:nvGrpSpPr>
          <p:cNvPr id="92162" name="Group 5"/>
          <p:cNvGrpSpPr/>
          <p:nvPr/>
        </p:nvGrpSpPr>
        <p:grpSpPr>
          <a:xfrm>
            <a:off x="971550" y="3141663"/>
            <a:ext cx="4564063" cy="1871662"/>
            <a:chOff x="1352" y="1912"/>
            <a:chExt cx="2240" cy="528"/>
          </a:xfrm>
        </p:grpSpPr>
        <p:grpSp>
          <p:nvGrpSpPr>
            <p:cNvPr id="92163" name="Group 6"/>
            <p:cNvGrpSpPr/>
            <p:nvPr/>
          </p:nvGrpSpPr>
          <p:grpSpPr>
            <a:xfrm>
              <a:off x="3173" y="2001"/>
              <a:ext cx="358" cy="332"/>
              <a:chOff x="1344" y="2784"/>
              <a:chExt cx="384" cy="384"/>
            </a:xfrm>
          </p:grpSpPr>
          <p:sp>
            <p:nvSpPr>
              <p:cNvPr id="92164" name="Oval 7"/>
              <p:cNvSpPr/>
              <p:nvPr/>
            </p:nvSpPr>
            <p:spPr>
              <a:xfrm>
                <a:off x="1393" y="2902"/>
                <a:ext cx="286" cy="15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2165" name="Oval 8"/>
              <p:cNvSpPr/>
              <p:nvPr/>
            </p:nvSpPr>
            <p:spPr>
              <a:xfrm>
                <a:off x="1344" y="2784"/>
                <a:ext cx="384" cy="38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66" name="Oval 9"/>
            <p:cNvSpPr/>
            <p:nvPr/>
          </p:nvSpPr>
          <p:spPr>
            <a:xfrm>
              <a:off x="1714" y="2109"/>
              <a:ext cx="266" cy="13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2167" name="AutoShape 10"/>
            <p:cNvSpPr/>
            <p:nvPr/>
          </p:nvSpPr>
          <p:spPr>
            <a:xfrm>
              <a:off x="1352" y="2141"/>
              <a:ext cx="338" cy="105"/>
            </a:xfrm>
            <a:prstGeom prst="rightArrow">
              <a:avLst>
                <a:gd name="adj1" fmla="val 50000"/>
                <a:gd name="adj2" fmla="val 80401"/>
              </a:avLst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68" name="Rectangle 11"/>
            <p:cNvSpPr/>
            <p:nvPr/>
          </p:nvSpPr>
          <p:spPr>
            <a:xfrm>
              <a:off x="2090" y="2062"/>
              <a:ext cx="221" cy="86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N(s)</a:t>
              </a:r>
            </a:p>
          </p:txBody>
        </p:sp>
        <p:sp>
          <p:nvSpPr>
            <p:cNvPr id="92169" name="Oval 12"/>
            <p:cNvSpPr/>
            <p:nvPr/>
          </p:nvSpPr>
          <p:spPr>
            <a:xfrm>
              <a:off x="2509" y="2114"/>
              <a:ext cx="148" cy="123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2170" name="Line 13"/>
            <p:cNvSpPr/>
            <p:nvPr/>
          </p:nvSpPr>
          <p:spPr>
            <a:xfrm flipV="1">
              <a:off x="1744" y="1912"/>
              <a:ext cx="168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171" name="Line 14"/>
            <p:cNvSpPr/>
            <p:nvPr/>
          </p:nvSpPr>
          <p:spPr>
            <a:xfrm>
              <a:off x="1768" y="2440"/>
              <a:ext cx="1640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172" name="Freeform 15"/>
            <p:cNvSpPr/>
            <p:nvPr/>
          </p:nvSpPr>
          <p:spPr>
            <a:xfrm>
              <a:off x="1585" y="1912"/>
              <a:ext cx="191" cy="52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26" y="110"/>
                </a:cxn>
                <a:cxn ang="0">
                  <a:pos x="7" y="288"/>
                </a:cxn>
                <a:cxn ang="0">
                  <a:pos x="58" y="422"/>
                </a:cxn>
                <a:cxn ang="0">
                  <a:pos x="162" y="488"/>
                </a:cxn>
              </a:cxnLst>
              <a:rect l="0" t="0" r="0" b="0"/>
              <a:pathLst>
                <a:path w="199" h="528">
                  <a:moveTo>
                    <a:pt x="167" y="0"/>
                  </a:moveTo>
                  <a:cubicBezTo>
                    <a:pt x="112" y="34"/>
                    <a:pt x="58" y="68"/>
                    <a:pt x="31" y="120"/>
                  </a:cubicBezTo>
                  <a:cubicBezTo>
                    <a:pt x="4" y="172"/>
                    <a:pt x="0" y="256"/>
                    <a:pt x="7" y="312"/>
                  </a:cubicBezTo>
                  <a:cubicBezTo>
                    <a:pt x="14" y="368"/>
                    <a:pt x="39" y="420"/>
                    <a:pt x="71" y="456"/>
                  </a:cubicBezTo>
                  <a:cubicBezTo>
                    <a:pt x="103" y="492"/>
                    <a:pt x="178" y="516"/>
                    <a:pt x="199" y="52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3" name="Freeform 16"/>
            <p:cNvSpPr/>
            <p:nvPr/>
          </p:nvSpPr>
          <p:spPr>
            <a:xfrm flipH="1">
              <a:off x="3401" y="1920"/>
              <a:ext cx="191" cy="52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26" y="110"/>
                </a:cxn>
                <a:cxn ang="0">
                  <a:pos x="7" y="288"/>
                </a:cxn>
                <a:cxn ang="0">
                  <a:pos x="58" y="422"/>
                </a:cxn>
                <a:cxn ang="0">
                  <a:pos x="162" y="488"/>
                </a:cxn>
              </a:cxnLst>
              <a:rect l="0" t="0" r="0" b="0"/>
              <a:pathLst>
                <a:path w="199" h="528">
                  <a:moveTo>
                    <a:pt x="167" y="0"/>
                  </a:moveTo>
                  <a:cubicBezTo>
                    <a:pt x="112" y="34"/>
                    <a:pt x="58" y="68"/>
                    <a:pt x="31" y="120"/>
                  </a:cubicBezTo>
                  <a:cubicBezTo>
                    <a:pt x="4" y="172"/>
                    <a:pt x="0" y="256"/>
                    <a:pt x="7" y="312"/>
                  </a:cubicBezTo>
                  <a:cubicBezTo>
                    <a:pt x="14" y="368"/>
                    <a:pt x="39" y="420"/>
                    <a:pt x="71" y="456"/>
                  </a:cubicBezTo>
                  <a:cubicBezTo>
                    <a:pt x="103" y="492"/>
                    <a:pt x="178" y="516"/>
                    <a:pt x="199" y="52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Rectangle 17"/>
            <p:cNvSpPr/>
            <p:nvPr/>
          </p:nvSpPr>
          <p:spPr>
            <a:xfrm>
              <a:off x="2858" y="2070"/>
              <a:ext cx="214" cy="86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N(t)</a:t>
              </a:r>
            </a:p>
          </p:txBody>
        </p:sp>
        <p:sp>
          <p:nvSpPr>
            <p:cNvPr id="92175" name="Freeform 18"/>
            <p:cNvSpPr/>
            <p:nvPr/>
          </p:nvSpPr>
          <p:spPr>
            <a:xfrm>
              <a:off x="2401" y="1912"/>
              <a:ext cx="191" cy="52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26" y="110"/>
                </a:cxn>
                <a:cxn ang="0">
                  <a:pos x="7" y="288"/>
                </a:cxn>
                <a:cxn ang="0">
                  <a:pos x="58" y="422"/>
                </a:cxn>
                <a:cxn ang="0">
                  <a:pos x="162" y="488"/>
                </a:cxn>
              </a:cxnLst>
              <a:rect l="0" t="0" r="0" b="0"/>
              <a:pathLst>
                <a:path w="199" h="528">
                  <a:moveTo>
                    <a:pt x="167" y="0"/>
                  </a:moveTo>
                  <a:cubicBezTo>
                    <a:pt x="112" y="34"/>
                    <a:pt x="58" y="68"/>
                    <a:pt x="31" y="120"/>
                  </a:cubicBezTo>
                  <a:cubicBezTo>
                    <a:pt x="4" y="172"/>
                    <a:pt x="0" y="256"/>
                    <a:pt x="7" y="312"/>
                  </a:cubicBezTo>
                  <a:cubicBezTo>
                    <a:pt x="14" y="368"/>
                    <a:pt x="39" y="420"/>
                    <a:pt x="71" y="456"/>
                  </a:cubicBezTo>
                  <a:cubicBezTo>
                    <a:pt x="103" y="492"/>
                    <a:pt x="178" y="516"/>
                    <a:pt x="199" y="52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6" name="Freeform 19"/>
            <p:cNvSpPr/>
            <p:nvPr/>
          </p:nvSpPr>
          <p:spPr>
            <a:xfrm flipH="1">
              <a:off x="2577" y="1920"/>
              <a:ext cx="191" cy="52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26" y="110"/>
                </a:cxn>
                <a:cxn ang="0">
                  <a:pos x="7" y="288"/>
                </a:cxn>
                <a:cxn ang="0">
                  <a:pos x="58" y="422"/>
                </a:cxn>
                <a:cxn ang="0">
                  <a:pos x="162" y="488"/>
                </a:cxn>
              </a:cxnLst>
              <a:rect l="0" t="0" r="0" b="0"/>
              <a:pathLst>
                <a:path w="199" h="528">
                  <a:moveTo>
                    <a:pt x="167" y="0"/>
                  </a:moveTo>
                  <a:cubicBezTo>
                    <a:pt x="112" y="34"/>
                    <a:pt x="58" y="68"/>
                    <a:pt x="31" y="120"/>
                  </a:cubicBezTo>
                  <a:cubicBezTo>
                    <a:pt x="4" y="172"/>
                    <a:pt x="0" y="256"/>
                    <a:pt x="7" y="312"/>
                  </a:cubicBezTo>
                  <a:cubicBezTo>
                    <a:pt x="14" y="368"/>
                    <a:pt x="39" y="420"/>
                    <a:pt x="71" y="456"/>
                  </a:cubicBezTo>
                  <a:cubicBezTo>
                    <a:pt x="103" y="492"/>
                    <a:pt x="178" y="516"/>
                    <a:pt x="199" y="52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/>
              <a:t>对于正规式</a:t>
            </a:r>
            <a:r>
              <a:rPr lang="en-US" altLang="zh-CN" sz="2800" dirty="0"/>
              <a:t>r, r=s*</a:t>
            </a:r>
            <a:r>
              <a:rPr lang="zh-CN" altLang="en-US" sz="2800" dirty="0"/>
              <a:t>构造的</a:t>
            </a:r>
            <a:r>
              <a:rPr lang="en-US" altLang="zh-CN" sz="2800" dirty="0"/>
              <a:t>NFA</a:t>
            </a:r>
            <a:endParaRPr lang="zh-CN" altLang="en-US" sz="2800" dirty="0"/>
          </a:p>
        </p:txBody>
      </p:sp>
      <p:grpSp>
        <p:nvGrpSpPr>
          <p:cNvPr id="93186" name="Group 5"/>
          <p:cNvGrpSpPr/>
          <p:nvPr/>
        </p:nvGrpSpPr>
        <p:grpSpPr>
          <a:xfrm>
            <a:off x="1116013" y="2349500"/>
            <a:ext cx="5832475" cy="2563813"/>
            <a:chOff x="784" y="1837"/>
            <a:chExt cx="2851" cy="1101"/>
          </a:xfrm>
        </p:grpSpPr>
        <p:grpSp>
          <p:nvGrpSpPr>
            <p:cNvPr id="93187" name="Group 6"/>
            <p:cNvGrpSpPr/>
            <p:nvPr/>
          </p:nvGrpSpPr>
          <p:grpSpPr>
            <a:xfrm>
              <a:off x="3277" y="2225"/>
              <a:ext cx="358" cy="332"/>
              <a:chOff x="1344" y="2784"/>
              <a:chExt cx="384" cy="384"/>
            </a:xfrm>
          </p:grpSpPr>
          <p:sp>
            <p:nvSpPr>
              <p:cNvPr id="93188" name="Oval 7"/>
              <p:cNvSpPr/>
              <p:nvPr/>
            </p:nvSpPr>
            <p:spPr>
              <a:xfrm>
                <a:off x="1393" y="2863"/>
                <a:ext cx="286" cy="229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3189" name="Oval 8"/>
              <p:cNvSpPr/>
              <p:nvPr/>
            </p:nvSpPr>
            <p:spPr>
              <a:xfrm>
                <a:off x="1344" y="2784"/>
                <a:ext cx="384" cy="38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3190" name="Oval 9"/>
            <p:cNvSpPr/>
            <p:nvPr/>
          </p:nvSpPr>
          <p:spPr>
            <a:xfrm>
              <a:off x="1114" y="2283"/>
              <a:ext cx="266" cy="19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3191" name="AutoShape 10"/>
            <p:cNvSpPr/>
            <p:nvPr/>
          </p:nvSpPr>
          <p:spPr>
            <a:xfrm>
              <a:off x="784" y="2325"/>
              <a:ext cx="338" cy="105"/>
            </a:xfrm>
            <a:prstGeom prst="rightArrow">
              <a:avLst>
                <a:gd name="adj1" fmla="val 50000"/>
                <a:gd name="adj2" fmla="val 80401"/>
              </a:avLst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3192" name="Rectangle 11"/>
            <p:cNvSpPr/>
            <p:nvPr/>
          </p:nvSpPr>
          <p:spPr>
            <a:xfrm>
              <a:off x="2154" y="2246"/>
              <a:ext cx="220" cy="131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N(s)</a:t>
              </a:r>
            </a:p>
          </p:txBody>
        </p:sp>
        <p:sp>
          <p:nvSpPr>
            <p:cNvPr id="93193" name="Oval 12"/>
            <p:cNvSpPr/>
            <p:nvPr/>
          </p:nvSpPr>
          <p:spPr>
            <a:xfrm>
              <a:off x="2557" y="2314"/>
              <a:ext cx="148" cy="123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3194" name="Line 13"/>
            <p:cNvSpPr/>
            <p:nvPr/>
          </p:nvSpPr>
          <p:spPr>
            <a:xfrm>
              <a:off x="1848" y="2160"/>
              <a:ext cx="8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95" name="Line 14"/>
            <p:cNvSpPr/>
            <p:nvPr/>
          </p:nvSpPr>
          <p:spPr>
            <a:xfrm flipV="1">
              <a:off x="1872" y="2576"/>
              <a:ext cx="808" cy="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96" name="Freeform 15"/>
            <p:cNvSpPr/>
            <p:nvPr/>
          </p:nvSpPr>
          <p:spPr>
            <a:xfrm>
              <a:off x="1689" y="2144"/>
              <a:ext cx="215" cy="432"/>
            </a:xfrm>
            <a:custGeom>
              <a:avLst/>
              <a:gdLst/>
              <a:ahLst/>
              <a:cxnLst>
                <a:cxn ang="0">
                  <a:pos x="245" y="0"/>
                </a:cxn>
                <a:cxn ang="0">
                  <a:pos x="45" y="43"/>
                </a:cxn>
                <a:cxn ang="0">
                  <a:pos x="12" y="115"/>
                </a:cxn>
                <a:cxn ang="0">
                  <a:pos x="105" y="168"/>
                </a:cxn>
                <a:cxn ang="0">
                  <a:pos x="293" y="193"/>
                </a:cxn>
              </a:cxnLst>
              <a:rect l="0" t="0" r="0" b="0"/>
              <a:pathLst>
                <a:path w="199" h="528">
                  <a:moveTo>
                    <a:pt x="167" y="0"/>
                  </a:moveTo>
                  <a:cubicBezTo>
                    <a:pt x="112" y="34"/>
                    <a:pt x="58" y="68"/>
                    <a:pt x="31" y="120"/>
                  </a:cubicBezTo>
                  <a:cubicBezTo>
                    <a:pt x="4" y="172"/>
                    <a:pt x="0" y="256"/>
                    <a:pt x="7" y="312"/>
                  </a:cubicBezTo>
                  <a:cubicBezTo>
                    <a:pt x="14" y="368"/>
                    <a:pt x="39" y="420"/>
                    <a:pt x="71" y="456"/>
                  </a:cubicBezTo>
                  <a:cubicBezTo>
                    <a:pt x="103" y="492"/>
                    <a:pt x="178" y="516"/>
                    <a:pt x="199" y="52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7" name="Freeform 16"/>
            <p:cNvSpPr/>
            <p:nvPr/>
          </p:nvSpPr>
          <p:spPr>
            <a:xfrm flipH="1">
              <a:off x="2657" y="2160"/>
              <a:ext cx="191" cy="424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26" y="40"/>
                </a:cxn>
                <a:cxn ang="0">
                  <a:pos x="7" y="104"/>
                </a:cxn>
                <a:cxn ang="0">
                  <a:pos x="58" y="153"/>
                </a:cxn>
                <a:cxn ang="0">
                  <a:pos x="162" y="176"/>
                </a:cxn>
              </a:cxnLst>
              <a:rect l="0" t="0" r="0" b="0"/>
              <a:pathLst>
                <a:path w="199" h="528">
                  <a:moveTo>
                    <a:pt x="167" y="0"/>
                  </a:moveTo>
                  <a:cubicBezTo>
                    <a:pt x="112" y="34"/>
                    <a:pt x="58" y="68"/>
                    <a:pt x="31" y="120"/>
                  </a:cubicBezTo>
                  <a:cubicBezTo>
                    <a:pt x="4" y="172"/>
                    <a:pt x="0" y="256"/>
                    <a:pt x="7" y="312"/>
                  </a:cubicBezTo>
                  <a:cubicBezTo>
                    <a:pt x="14" y="368"/>
                    <a:pt x="39" y="420"/>
                    <a:pt x="71" y="456"/>
                  </a:cubicBezTo>
                  <a:cubicBezTo>
                    <a:pt x="103" y="492"/>
                    <a:pt x="178" y="516"/>
                    <a:pt x="199" y="52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8" name="Oval 17"/>
            <p:cNvSpPr/>
            <p:nvPr/>
          </p:nvSpPr>
          <p:spPr>
            <a:xfrm>
              <a:off x="1853" y="2306"/>
              <a:ext cx="148" cy="123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3199" name="Line 18"/>
            <p:cNvSpPr/>
            <p:nvPr/>
          </p:nvSpPr>
          <p:spPr>
            <a:xfrm>
              <a:off x="1376" y="2384"/>
              <a:ext cx="47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200" name="Line 19"/>
            <p:cNvSpPr/>
            <p:nvPr/>
          </p:nvSpPr>
          <p:spPr>
            <a:xfrm>
              <a:off x="2696" y="2376"/>
              <a:ext cx="600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201" name="Rectangle 20"/>
            <p:cNvSpPr/>
            <p:nvPr/>
          </p:nvSpPr>
          <p:spPr>
            <a:xfrm>
              <a:off x="2968" y="2085"/>
              <a:ext cx="149" cy="157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solidFill>
                    <a:srgbClr val="0000FF"/>
                  </a:solidFill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3202" name="Rectangle 21"/>
            <p:cNvSpPr/>
            <p:nvPr/>
          </p:nvSpPr>
          <p:spPr>
            <a:xfrm>
              <a:off x="1448" y="2117"/>
              <a:ext cx="150" cy="157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solidFill>
                    <a:srgbClr val="0000FF"/>
                  </a:solidFill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3203" name="Freeform 22"/>
            <p:cNvSpPr/>
            <p:nvPr/>
          </p:nvSpPr>
          <p:spPr>
            <a:xfrm>
              <a:off x="1296" y="2472"/>
              <a:ext cx="2008" cy="317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328" y="264"/>
                </a:cxn>
                <a:cxn ang="0">
                  <a:pos x="1408" y="296"/>
                </a:cxn>
                <a:cxn ang="0">
                  <a:pos x="1832" y="136"/>
                </a:cxn>
                <a:cxn ang="0">
                  <a:pos x="2008" y="0"/>
                </a:cxn>
              </a:cxnLst>
              <a:rect l="0" t="0" r="0" b="0"/>
              <a:pathLst>
                <a:path w="2008" h="317">
                  <a:moveTo>
                    <a:pt x="0" y="40"/>
                  </a:moveTo>
                  <a:cubicBezTo>
                    <a:pt x="46" y="130"/>
                    <a:pt x="93" y="221"/>
                    <a:pt x="328" y="264"/>
                  </a:cubicBezTo>
                  <a:cubicBezTo>
                    <a:pt x="563" y="307"/>
                    <a:pt x="1157" y="317"/>
                    <a:pt x="1408" y="296"/>
                  </a:cubicBezTo>
                  <a:cubicBezTo>
                    <a:pt x="1659" y="275"/>
                    <a:pt x="1732" y="185"/>
                    <a:pt x="1832" y="136"/>
                  </a:cubicBezTo>
                  <a:cubicBezTo>
                    <a:pt x="1932" y="87"/>
                    <a:pt x="1979" y="23"/>
                    <a:pt x="2008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4" name="Rectangle 23"/>
            <p:cNvSpPr/>
            <p:nvPr/>
          </p:nvSpPr>
          <p:spPr>
            <a:xfrm>
              <a:off x="2216" y="2781"/>
              <a:ext cx="149" cy="157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solidFill>
                    <a:srgbClr val="0000FF"/>
                  </a:solidFill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3205" name="Freeform 24"/>
            <p:cNvSpPr/>
            <p:nvPr/>
          </p:nvSpPr>
          <p:spPr>
            <a:xfrm>
              <a:off x="1984" y="1964"/>
              <a:ext cx="656" cy="348"/>
            </a:xfrm>
            <a:custGeom>
              <a:avLst/>
              <a:gdLst/>
              <a:ahLst/>
              <a:cxnLst>
                <a:cxn ang="0">
                  <a:pos x="656" y="340"/>
                </a:cxn>
                <a:cxn ang="0">
                  <a:pos x="456" y="84"/>
                </a:cxn>
                <a:cxn ang="0">
                  <a:pos x="232" y="44"/>
                </a:cxn>
                <a:cxn ang="0">
                  <a:pos x="0" y="348"/>
                </a:cxn>
              </a:cxnLst>
              <a:rect l="0" t="0" r="0" b="0"/>
              <a:pathLst>
                <a:path w="656" h="348">
                  <a:moveTo>
                    <a:pt x="656" y="340"/>
                  </a:moveTo>
                  <a:cubicBezTo>
                    <a:pt x="591" y="236"/>
                    <a:pt x="527" y="133"/>
                    <a:pt x="456" y="84"/>
                  </a:cubicBezTo>
                  <a:cubicBezTo>
                    <a:pt x="385" y="35"/>
                    <a:pt x="308" y="0"/>
                    <a:pt x="232" y="44"/>
                  </a:cubicBezTo>
                  <a:cubicBezTo>
                    <a:pt x="156" y="88"/>
                    <a:pt x="37" y="297"/>
                    <a:pt x="0" y="34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6" name="Rectangle 25"/>
            <p:cNvSpPr/>
            <p:nvPr/>
          </p:nvSpPr>
          <p:spPr>
            <a:xfrm>
              <a:off x="2416" y="1837"/>
              <a:ext cx="150" cy="157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solidFill>
                    <a:srgbClr val="0000FF"/>
                  </a:solidFill>
                  <a:latin typeface="宋体" panose="02010600030101010101" pitchFamily="2" charset="-122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4210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4211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4212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4213" name="Text Box 6"/>
          <p:cNvSpPr txBox="1"/>
          <p:nvPr/>
        </p:nvSpPr>
        <p:spPr>
          <a:xfrm>
            <a:off x="1143000" y="2362200"/>
            <a:ext cx="71167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 u="none" dirty="0">
                <a:solidFill>
                  <a:srgbClr val="333399"/>
                </a:solidFill>
                <a:latin typeface="Times New Roman" panose="02020603050405020304" pitchFamily="18" charset="0"/>
                <a:ea typeface="华文行楷" pitchFamily="2" charset="-122"/>
              </a:rPr>
              <a:t>正规表达式 </a:t>
            </a:r>
            <a:r>
              <a:rPr lang="zh-CN" altLang="en-US" sz="2400" b="1" i="1" u="none" dirty="0">
                <a:solidFill>
                  <a:srgbClr val="333399"/>
                </a:solidFill>
                <a:latin typeface="Arial" panose="020B0604020202020204" pitchFamily="34" charset="0"/>
                <a:ea typeface="华文行楷" pitchFamily="2" charset="-122"/>
              </a:rPr>
              <a:t>1*0(0</a:t>
            </a:r>
            <a:r>
              <a:rPr lang="en-US" altLang="zh-CN" u="none" dirty="0">
                <a:solidFill>
                  <a:schemeClr val="tx2"/>
                </a:solidFill>
                <a:latin typeface="Tahoma" panose="020B0604030504040204" pitchFamily="34" charset="0"/>
              </a:rPr>
              <a:t>|</a:t>
            </a:r>
            <a:r>
              <a:rPr lang="zh-CN" altLang="en-US" sz="2400" b="1" i="1" u="none" dirty="0">
                <a:solidFill>
                  <a:srgbClr val="333399"/>
                </a:solidFill>
                <a:latin typeface="Arial" panose="020B0604020202020204" pitchFamily="34" charset="0"/>
                <a:ea typeface="华文行楷" pitchFamily="2" charset="-122"/>
              </a:rPr>
              <a:t>1)*</a:t>
            </a:r>
            <a:endParaRPr lang="en-US" altLang="zh-CN" sz="2400" b="1" i="1" u="none" dirty="0">
              <a:solidFill>
                <a:srgbClr val="333399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94214" name="Rectangle 7"/>
          <p:cNvSpPr/>
          <p:nvPr/>
        </p:nvSpPr>
        <p:spPr>
          <a:xfrm>
            <a:off x="755650" y="620713"/>
            <a:ext cx="8001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u="none" dirty="0">
                <a:solidFill>
                  <a:srgbClr val="800080"/>
                </a:solidFill>
                <a:latin typeface="Times New Roman" panose="02020603050405020304" pitchFamily="18" charset="0"/>
              </a:rPr>
              <a:t>举例:</a:t>
            </a:r>
            <a:r>
              <a:rPr lang="zh-CN" altLang="en-US" b="1" u="none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</a:rPr>
              <a:t>从</a:t>
            </a:r>
            <a:r>
              <a:rPr lang="zh-CN" altLang="en-US" b="1" u="none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正规表达式</a:t>
            </a:r>
            <a:r>
              <a:rPr lang="zh-CN" altLang="en-US" b="1" u="none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</a:rPr>
              <a:t>构造等价的</a:t>
            </a:r>
            <a:r>
              <a:rPr lang="zh-CN" altLang="en-US" b="1" i="1" u="none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 </a:t>
            </a:r>
            <a:r>
              <a:rPr lang="zh-CN" altLang="en-US" b="1" u="none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b="1" i="1" u="none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NFA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2057400" y="4495800"/>
            <a:ext cx="5105400" cy="1149350"/>
            <a:chOff x="1296" y="2832"/>
            <a:chExt cx="3216" cy="724"/>
          </a:xfrm>
        </p:grpSpPr>
        <p:graphicFrame>
          <p:nvGraphicFramePr>
            <p:cNvPr id="94216" name="Object 9"/>
            <p:cNvGraphicFramePr/>
            <p:nvPr/>
          </p:nvGraphicFramePr>
          <p:xfrm>
            <a:off x="2747" y="2880"/>
            <a:ext cx="1765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809875" imgH="1076325" progId="Visio.Drawing.6">
                    <p:embed/>
                  </p:oleObj>
                </mc:Choice>
                <mc:Fallback>
                  <p:oleObj r:id="rId2" imgW="2809875" imgH="1076325" progId="Visio.Drawing.6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747" y="2880"/>
                          <a:ext cx="1765" cy="6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7" name="Rectangle 10"/>
            <p:cNvSpPr/>
            <p:nvPr/>
          </p:nvSpPr>
          <p:spPr>
            <a:xfrm>
              <a:off x="1296" y="2994"/>
              <a:ext cx="4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333399"/>
                  </a:solidFill>
                  <a:latin typeface="Arial" panose="020B0604020202020204" pitchFamily="34" charset="0"/>
                  <a:ea typeface="华文行楷" pitchFamily="2" charset="-122"/>
                </a:rPr>
                <a:t>0</a:t>
              </a:r>
              <a:r>
                <a:rPr lang="en-US" altLang="zh-CN" u="none" dirty="0">
                  <a:solidFill>
                    <a:schemeClr val="tx2"/>
                  </a:solidFill>
                  <a:latin typeface="Tahoma" panose="020B0604030504040204" pitchFamily="34" charset="0"/>
                </a:rPr>
                <a:t>|</a:t>
              </a:r>
              <a:r>
                <a:rPr lang="zh-CN" altLang="en-US" sz="2400" b="1" i="1" u="none" dirty="0">
                  <a:solidFill>
                    <a:srgbClr val="333399"/>
                  </a:solidFill>
                  <a:latin typeface="Arial" panose="020B0604020202020204" pitchFamily="34" charset="0"/>
                  <a:ea typeface="华文行楷" pitchFamily="2" charset="-122"/>
                </a:rPr>
                <a:t>1</a:t>
              </a:r>
            </a:p>
          </p:txBody>
        </p:sp>
        <p:graphicFrame>
          <p:nvGraphicFramePr>
            <p:cNvPr id="94218" name="Object 11"/>
            <p:cNvGraphicFramePr/>
            <p:nvPr/>
          </p:nvGraphicFramePr>
          <p:xfrm>
            <a:off x="1969" y="3072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066800" imgH="723900" progId="Visio.Drawing.6">
                    <p:embed/>
                  </p:oleObj>
                </mc:Choice>
                <mc:Fallback>
                  <p:oleObj r:id="rId4" imgW="1066800" imgH="723900" progId="Visio.Drawing.6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69" y="3072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9" name="Rectangle 12"/>
            <p:cNvSpPr/>
            <p:nvPr/>
          </p:nvSpPr>
          <p:spPr>
            <a:xfrm>
              <a:off x="4032" y="3264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4220" name="Rectangle 13"/>
            <p:cNvSpPr/>
            <p:nvPr/>
          </p:nvSpPr>
          <p:spPr>
            <a:xfrm>
              <a:off x="4032" y="2832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4221" name="Rectangle 14"/>
            <p:cNvSpPr/>
            <p:nvPr/>
          </p:nvSpPr>
          <p:spPr>
            <a:xfrm>
              <a:off x="2976" y="3264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4222" name="Rectangle 15"/>
            <p:cNvSpPr/>
            <p:nvPr/>
          </p:nvSpPr>
          <p:spPr>
            <a:xfrm>
              <a:off x="2976" y="2832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209800" y="2819400"/>
            <a:ext cx="4876800" cy="1447800"/>
            <a:chOff x="1392" y="1776"/>
            <a:chExt cx="3072" cy="912"/>
          </a:xfrm>
        </p:grpSpPr>
        <p:graphicFrame>
          <p:nvGraphicFramePr>
            <p:cNvPr id="94224" name="Object 17"/>
            <p:cNvGraphicFramePr/>
            <p:nvPr/>
          </p:nvGraphicFramePr>
          <p:xfrm>
            <a:off x="2681" y="1920"/>
            <a:ext cx="1783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838450" imgH="1057275" progId="Visio.Drawing.6">
                    <p:embed/>
                  </p:oleObj>
                </mc:Choice>
                <mc:Fallback>
                  <p:oleObj r:id="rId6" imgW="2838450" imgH="1057275" progId="Visio.Drawing.6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81" y="1920"/>
                          <a:ext cx="1783" cy="6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5" name="Rectangle 18"/>
            <p:cNvSpPr/>
            <p:nvPr/>
          </p:nvSpPr>
          <p:spPr>
            <a:xfrm>
              <a:off x="1392" y="2112"/>
              <a:ext cx="2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333399"/>
                  </a:solidFill>
                  <a:latin typeface="Arial" panose="020B0604020202020204" pitchFamily="34" charset="0"/>
                  <a:ea typeface="华文行楷" pitchFamily="2" charset="-122"/>
                </a:rPr>
                <a:t>1*</a:t>
              </a:r>
            </a:p>
          </p:txBody>
        </p:sp>
        <p:graphicFrame>
          <p:nvGraphicFramePr>
            <p:cNvPr id="94226" name="Object 19"/>
            <p:cNvGraphicFramePr/>
            <p:nvPr/>
          </p:nvGraphicFramePr>
          <p:xfrm>
            <a:off x="1969" y="2112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066800" imgH="723900" progId="Visio.Drawing.6">
                    <p:embed/>
                  </p:oleObj>
                </mc:Choice>
                <mc:Fallback>
                  <p:oleObj r:id="rId8" imgW="1066800" imgH="723900" progId="Visio.Drawing.6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69" y="2112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7" name="Rectangle 20"/>
            <p:cNvSpPr/>
            <p:nvPr/>
          </p:nvSpPr>
          <p:spPr>
            <a:xfrm>
              <a:off x="2928" y="201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4228" name="Rectangle 21"/>
            <p:cNvSpPr/>
            <p:nvPr/>
          </p:nvSpPr>
          <p:spPr>
            <a:xfrm>
              <a:off x="3984" y="201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4229" name="Rectangle 22"/>
            <p:cNvSpPr/>
            <p:nvPr/>
          </p:nvSpPr>
          <p:spPr>
            <a:xfrm>
              <a:off x="3408" y="2400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4230" name="Rectangle 23"/>
            <p:cNvSpPr/>
            <p:nvPr/>
          </p:nvSpPr>
          <p:spPr>
            <a:xfrm>
              <a:off x="3456" y="177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一个</a:t>
            </a:r>
            <a:r>
              <a:rPr lang="en-US" altLang="zh-CN" dirty="0"/>
              <a:t>DFA </a:t>
            </a:r>
            <a:r>
              <a:rPr lang="zh-CN" altLang="en-US" dirty="0"/>
              <a:t>的例子：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dirty="0"/>
              <a:t>DFA   M=（{S，U，V，Q}，{a，b}，f，S，{Q}）</a:t>
            </a:r>
            <a:r>
              <a:rPr lang="zh-CN" altLang="en-US" dirty="0"/>
              <a:t>其中</a:t>
            </a:r>
            <a:r>
              <a:rPr lang="en-US" altLang="zh-CN" dirty="0"/>
              <a:t>f</a:t>
            </a:r>
            <a:r>
              <a:rPr lang="zh-CN" altLang="en-US" dirty="0"/>
              <a:t>定义为：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dirty="0"/>
              <a:t>f（S，a）=U	        f（V，a）=U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dirty="0"/>
              <a:t>f（S，b）=V		f（V，b）=Q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dirty="0"/>
              <a:t>f（U，a）=Q		f（Q，a）=Q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dirty="0"/>
              <a:t>f（U，b）=V		f（Q，b）=Q</a:t>
            </a:r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AutoShape 2"/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5234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5235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5236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5237" name="Rectangle 6"/>
          <p:cNvSpPr/>
          <p:nvPr/>
        </p:nvSpPr>
        <p:spPr>
          <a:xfrm>
            <a:off x="827088" y="765175"/>
            <a:ext cx="8001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u="none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</a:rPr>
              <a:t>从</a:t>
            </a:r>
            <a:r>
              <a:rPr lang="zh-CN" altLang="en-US" b="1" u="none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正规表达式</a:t>
            </a:r>
            <a:r>
              <a:rPr lang="zh-CN" altLang="en-US" b="1" u="none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</a:rPr>
              <a:t>构造等价的</a:t>
            </a:r>
            <a:r>
              <a:rPr lang="zh-CN" altLang="en-US" b="1" i="1" u="none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 </a:t>
            </a:r>
            <a:r>
              <a:rPr lang="zh-CN" altLang="en-US" b="1" u="none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b="1" i="1" u="none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NFA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1219200" y="1919288"/>
            <a:ext cx="7097713" cy="1966912"/>
            <a:chOff x="768" y="1209"/>
            <a:chExt cx="4471" cy="1239"/>
          </a:xfrm>
        </p:grpSpPr>
        <p:sp>
          <p:nvSpPr>
            <p:cNvPr id="95239" name="Rectangle 8"/>
            <p:cNvSpPr/>
            <p:nvPr/>
          </p:nvSpPr>
          <p:spPr>
            <a:xfrm>
              <a:off x="768" y="1458"/>
              <a:ext cx="63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333399"/>
                  </a:solidFill>
                  <a:latin typeface="Arial" panose="020B0604020202020204" pitchFamily="34" charset="0"/>
                  <a:ea typeface="华文行楷" pitchFamily="2" charset="-122"/>
                </a:rPr>
                <a:t>(0</a:t>
              </a:r>
              <a:r>
                <a:rPr lang="en-US" altLang="zh-CN" u="none" dirty="0">
                  <a:solidFill>
                    <a:schemeClr val="tx2"/>
                  </a:solidFill>
                  <a:latin typeface="Tahoma" panose="020B0604030504040204" pitchFamily="34" charset="0"/>
                </a:rPr>
                <a:t>|</a:t>
              </a:r>
              <a:r>
                <a:rPr lang="zh-CN" altLang="en-US" sz="2400" b="1" i="1" u="none" dirty="0">
                  <a:solidFill>
                    <a:srgbClr val="333399"/>
                  </a:solidFill>
                  <a:latin typeface="Arial" panose="020B0604020202020204" pitchFamily="34" charset="0"/>
                  <a:ea typeface="华文行楷" pitchFamily="2" charset="-122"/>
                </a:rPr>
                <a:t>1)*</a:t>
              </a:r>
            </a:p>
          </p:txBody>
        </p:sp>
        <p:graphicFrame>
          <p:nvGraphicFramePr>
            <p:cNvPr id="95240" name="Object 9"/>
            <p:cNvGraphicFramePr/>
            <p:nvPr/>
          </p:nvGraphicFramePr>
          <p:xfrm>
            <a:off x="1728" y="1536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66800" imgH="723900" progId="Visio.Drawing.6">
                    <p:embed/>
                  </p:oleObj>
                </mc:Choice>
                <mc:Fallback>
                  <p:oleObj r:id="rId2" imgW="1066800" imgH="723900" progId="Visio.Drawing.6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728" y="1536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1" name="Object 10"/>
            <p:cNvGraphicFramePr/>
            <p:nvPr/>
          </p:nvGraphicFramePr>
          <p:xfrm>
            <a:off x="2448" y="1209"/>
            <a:ext cx="2791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438650" imgH="1743075" progId="Visio.Drawing.6">
                    <p:embed/>
                  </p:oleObj>
                </mc:Choice>
                <mc:Fallback>
                  <p:oleObj r:id="rId4" imgW="4438650" imgH="1743075" progId="Visio.Drawing.6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48" y="1209"/>
                          <a:ext cx="2791" cy="10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2" name="Rectangle 11"/>
            <p:cNvSpPr/>
            <p:nvPr/>
          </p:nvSpPr>
          <p:spPr>
            <a:xfrm>
              <a:off x="3792" y="2160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43" name="Rectangle 12"/>
            <p:cNvSpPr/>
            <p:nvPr/>
          </p:nvSpPr>
          <p:spPr>
            <a:xfrm>
              <a:off x="2688" y="153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44" name="Rectangle 13"/>
            <p:cNvSpPr/>
            <p:nvPr/>
          </p:nvSpPr>
          <p:spPr>
            <a:xfrm>
              <a:off x="4704" y="153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45" name="Rectangle 14"/>
            <p:cNvSpPr/>
            <p:nvPr/>
          </p:nvSpPr>
          <p:spPr>
            <a:xfrm>
              <a:off x="4320" y="1248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46" name="Rectangle 15"/>
            <p:cNvSpPr/>
            <p:nvPr/>
          </p:nvSpPr>
          <p:spPr>
            <a:xfrm>
              <a:off x="3120" y="177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47" name="Rectangle 16"/>
            <p:cNvSpPr/>
            <p:nvPr/>
          </p:nvSpPr>
          <p:spPr>
            <a:xfrm>
              <a:off x="3216" y="153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48" name="Rectangle 17"/>
            <p:cNvSpPr/>
            <p:nvPr/>
          </p:nvSpPr>
          <p:spPr>
            <a:xfrm>
              <a:off x="4312" y="177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49" name="Rectangle 18"/>
            <p:cNvSpPr/>
            <p:nvPr/>
          </p:nvSpPr>
          <p:spPr>
            <a:xfrm>
              <a:off x="4224" y="153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838200" y="3457575"/>
            <a:ext cx="7543800" cy="3171825"/>
            <a:chOff x="528" y="2178"/>
            <a:chExt cx="4752" cy="1998"/>
          </a:xfrm>
        </p:grpSpPr>
        <p:graphicFrame>
          <p:nvGraphicFramePr>
            <p:cNvPr id="95251" name="Object 20"/>
            <p:cNvGraphicFramePr/>
            <p:nvPr/>
          </p:nvGraphicFramePr>
          <p:xfrm>
            <a:off x="752" y="2640"/>
            <a:ext cx="4528" cy="1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191375" imgH="2257425" progId="Visio.Drawing.6">
                    <p:embed/>
                  </p:oleObj>
                </mc:Choice>
                <mc:Fallback>
                  <p:oleObj r:id="rId6" imgW="7191375" imgH="2257425" progId="Visio.Drawing.6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2" y="2640"/>
                          <a:ext cx="4528" cy="1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2" name="Rectangle 21"/>
            <p:cNvSpPr/>
            <p:nvPr/>
          </p:nvSpPr>
          <p:spPr>
            <a:xfrm>
              <a:off x="528" y="2178"/>
              <a:ext cx="9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333399"/>
                  </a:solidFill>
                  <a:latin typeface="Arial" panose="020B0604020202020204" pitchFamily="34" charset="0"/>
                  <a:ea typeface="华文行楷" pitchFamily="2" charset="-122"/>
                </a:rPr>
                <a:t>1*0(0</a:t>
              </a:r>
              <a:r>
                <a:rPr lang="en-US" altLang="zh-CN" u="none" dirty="0">
                  <a:solidFill>
                    <a:schemeClr val="tx2"/>
                  </a:solidFill>
                  <a:latin typeface="Tahoma" panose="020B0604030504040204" pitchFamily="34" charset="0"/>
                </a:rPr>
                <a:t>|</a:t>
              </a:r>
              <a:r>
                <a:rPr lang="zh-CN" altLang="en-US" sz="2400" b="1" i="1" u="none" dirty="0">
                  <a:solidFill>
                    <a:srgbClr val="333399"/>
                  </a:solidFill>
                  <a:latin typeface="Arial" panose="020B0604020202020204" pitchFamily="34" charset="0"/>
                  <a:ea typeface="华文行楷" pitchFamily="2" charset="-122"/>
                </a:rPr>
                <a:t>1)*</a:t>
              </a:r>
            </a:p>
          </p:txBody>
        </p:sp>
        <p:graphicFrame>
          <p:nvGraphicFramePr>
            <p:cNvPr id="95253" name="Object 22"/>
            <p:cNvGraphicFramePr/>
            <p:nvPr/>
          </p:nvGraphicFramePr>
          <p:xfrm>
            <a:off x="1729" y="2256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066800" imgH="723900" progId="Visio.Drawing.6">
                    <p:embed/>
                  </p:oleObj>
                </mc:Choice>
                <mc:Fallback>
                  <p:oleObj r:id="rId8" imgW="1066800" imgH="723900" progId="Visio.Drawing.6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729" y="2256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4" name="Rectangle 23"/>
            <p:cNvSpPr/>
            <p:nvPr/>
          </p:nvSpPr>
          <p:spPr>
            <a:xfrm>
              <a:off x="3744" y="3888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55" name="Rectangle 24"/>
            <p:cNvSpPr/>
            <p:nvPr/>
          </p:nvSpPr>
          <p:spPr>
            <a:xfrm>
              <a:off x="2736" y="3408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56" name="Rectangle 25"/>
            <p:cNvSpPr/>
            <p:nvPr/>
          </p:nvSpPr>
          <p:spPr>
            <a:xfrm>
              <a:off x="3304" y="3264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57" name="Rectangle 26"/>
            <p:cNvSpPr/>
            <p:nvPr/>
          </p:nvSpPr>
          <p:spPr>
            <a:xfrm>
              <a:off x="3208" y="3552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58" name="Rectangle 27"/>
            <p:cNvSpPr/>
            <p:nvPr/>
          </p:nvSpPr>
          <p:spPr>
            <a:xfrm>
              <a:off x="4312" y="297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59" name="Rectangle 28"/>
            <p:cNvSpPr/>
            <p:nvPr/>
          </p:nvSpPr>
          <p:spPr>
            <a:xfrm>
              <a:off x="4752" y="3264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60" name="Rectangle 29"/>
            <p:cNvSpPr/>
            <p:nvPr/>
          </p:nvSpPr>
          <p:spPr>
            <a:xfrm>
              <a:off x="4224" y="3264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61" name="Rectangle 30"/>
            <p:cNvSpPr/>
            <p:nvPr/>
          </p:nvSpPr>
          <p:spPr>
            <a:xfrm>
              <a:off x="4320" y="3552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62" name="Rectangle 31"/>
            <p:cNvSpPr/>
            <p:nvPr/>
          </p:nvSpPr>
          <p:spPr>
            <a:xfrm>
              <a:off x="2920" y="297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63" name="Rectangle 32"/>
            <p:cNvSpPr/>
            <p:nvPr/>
          </p:nvSpPr>
          <p:spPr>
            <a:xfrm>
              <a:off x="2536" y="273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64" name="Rectangle 33"/>
            <p:cNvSpPr/>
            <p:nvPr/>
          </p:nvSpPr>
          <p:spPr>
            <a:xfrm>
              <a:off x="2008" y="273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65" name="Rectangle 34"/>
            <p:cNvSpPr/>
            <p:nvPr/>
          </p:nvSpPr>
          <p:spPr>
            <a:xfrm>
              <a:off x="1536" y="3120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66" name="Rectangle 35"/>
            <p:cNvSpPr/>
            <p:nvPr/>
          </p:nvSpPr>
          <p:spPr>
            <a:xfrm>
              <a:off x="1008" y="2736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5267" name="Rectangle 36"/>
            <p:cNvSpPr/>
            <p:nvPr/>
          </p:nvSpPr>
          <p:spPr>
            <a:xfrm>
              <a:off x="1768" y="2592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i="1" u="none" dirty="0">
                  <a:solidFill>
                    <a:srgbClr val="800080"/>
                  </a:solidFill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/>
            <a:r>
              <a:rPr lang="zh-CN" altLang="en-US" sz="2400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例、由正规式构造</a:t>
            </a:r>
            <a:r>
              <a:rPr lang="en-US" altLang="zh-CN" sz="2400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NFA</a:t>
            </a:r>
          </a:p>
        </p:txBody>
      </p:sp>
      <p:sp>
        <p:nvSpPr>
          <p:cNvPr id="96258" name="Rectangle 3"/>
          <p:cNvSpPr>
            <a:spLocks noGrp="1"/>
          </p:cNvSpPr>
          <p:nvPr>
            <p:ph idx="1"/>
          </p:nvPr>
        </p:nvSpPr>
        <p:spPr>
          <a:xfrm>
            <a:off x="304800" y="482600"/>
            <a:ext cx="6553200" cy="4445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90000"/>
              </a:lnSpc>
              <a:buSzPct val="150000"/>
              <a:buFontTx/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例、构造正规式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b((ab)</a:t>
            </a:r>
            <a:r>
              <a:rPr lang="en-US" altLang="zh-CN" sz="24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|bb)</a:t>
            </a:r>
            <a:r>
              <a:rPr lang="en-US" altLang="zh-CN" sz="24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ab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NFA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569913" y="1181100"/>
            <a:ext cx="4230687" cy="676275"/>
            <a:chOff x="359" y="744"/>
            <a:chExt cx="2665" cy="426"/>
          </a:xfrm>
        </p:grpSpPr>
        <p:sp>
          <p:nvSpPr>
            <p:cNvPr id="96260" name="Oval 5"/>
            <p:cNvSpPr/>
            <p:nvPr/>
          </p:nvSpPr>
          <p:spPr>
            <a:xfrm>
              <a:off x="1472" y="88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261" name="Oval 6"/>
            <p:cNvSpPr/>
            <p:nvPr/>
          </p:nvSpPr>
          <p:spPr>
            <a:xfrm>
              <a:off x="2080" y="86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6262" name="Text Box 7"/>
            <p:cNvSpPr txBox="1"/>
            <p:nvPr/>
          </p:nvSpPr>
          <p:spPr>
            <a:xfrm>
              <a:off x="1832" y="744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6263" name="Text Box 8"/>
            <p:cNvSpPr txBox="1"/>
            <p:nvPr/>
          </p:nvSpPr>
          <p:spPr>
            <a:xfrm>
              <a:off x="2480" y="752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6264" name="Line 9"/>
            <p:cNvSpPr/>
            <p:nvPr/>
          </p:nvSpPr>
          <p:spPr>
            <a:xfrm>
              <a:off x="1752" y="1016"/>
              <a:ext cx="31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65" name="Oval 10"/>
            <p:cNvSpPr/>
            <p:nvPr/>
          </p:nvSpPr>
          <p:spPr>
            <a:xfrm>
              <a:off x="2736" y="88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6266" name="Line 11"/>
            <p:cNvSpPr/>
            <p:nvPr/>
          </p:nvSpPr>
          <p:spPr>
            <a:xfrm flipV="1">
              <a:off x="2376" y="1016"/>
              <a:ext cx="3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67" name="Rectangle 12"/>
            <p:cNvSpPr/>
            <p:nvPr/>
          </p:nvSpPr>
          <p:spPr>
            <a:xfrm>
              <a:off x="359" y="885"/>
              <a:ext cx="194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黑体" panose="02010609060101010101" pitchFamily="2" charset="-122"/>
                  <a:ea typeface="黑体" panose="02010609060101010101" pitchFamily="2" charset="-122"/>
                </a:rPr>
                <a:t>ab</a:t>
              </a: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339725" y="1860550"/>
            <a:ext cx="5489575" cy="1320800"/>
            <a:chOff x="214" y="1172"/>
            <a:chExt cx="3458" cy="832"/>
          </a:xfrm>
        </p:grpSpPr>
        <p:sp>
          <p:nvSpPr>
            <p:cNvPr id="96269" name="Text Box 14"/>
            <p:cNvSpPr txBox="1"/>
            <p:nvPr/>
          </p:nvSpPr>
          <p:spPr>
            <a:xfrm>
              <a:off x="2392" y="1172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270" name="Text Box 15"/>
            <p:cNvSpPr txBox="1"/>
            <p:nvPr/>
          </p:nvSpPr>
          <p:spPr>
            <a:xfrm>
              <a:off x="1296" y="146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271" name="Oval 16"/>
            <p:cNvSpPr/>
            <p:nvPr/>
          </p:nvSpPr>
          <p:spPr>
            <a:xfrm>
              <a:off x="936" y="154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1’</a:t>
              </a:r>
            </a:p>
          </p:txBody>
        </p:sp>
        <p:sp>
          <p:nvSpPr>
            <p:cNvPr id="96272" name="Line 17"/>
            <p:cNvSpPr/>
            <p:nvPr/>
          </p:nvSpPr>
          <p:spPr>
            <a:xfrm>
              <a:off x="1216" y="1688"/>
              <a:ext cx="304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73" name="Oval 18"/>
            <p:cNvSpPr/>
            <p:nvPr/>
          </p:nvSpPr>
          <p:spPr>
            <a:xfrm>
              <a:off x="3384" y="150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3’</a:t>
              </a:r>
            </a:p>
          </p:txBody>
        </p:sp>
        <p:sp>
          <p:nvSpPr>
            <p:cNvPr id="96274" name="Line 19"/>
            <p:cNvSpPr/>
            <p:nvPr/>
          </p:nvSpPr>
          <p:spPr>
            <a:xfrm flipV="1">
              <a:off x="3088" y="1656"/>
              <a:ext cx="288" cy="8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75" name="Oval 20"/>
            <p:cNvSpPr/>
            <p:nvPr/>
          </p:nvSpPr>
          <p:spPr>
            <a:xfrm>
              <a:off x="1520" y="152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276" name="Oval 21"/>
            <p:cNvSpPr/>
            <p:nvPr/>
          </p:nvSpPr>
          <p:spPr>
            <a:xfrm>
              <a:off x="2128" y="1512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6277" name="Text Box 22"/>
            <p:cNvSpPr txBox="1"/>
            <p:nvPr/>
          </p:nvSpPr>
          <p:spPr>
            <a:xfrm>
              <a:off x="1896" y="1400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6278" name="Text Box 23"/>
            <p:cNvSpPr txBox="1"/>
            <p:nvPr/>
          </p:nvSpPr>
          <p:spPr>
            <a:xfrm>
              <a:off x="2512" y="1440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6279" name="Line 24"/>
            <p:cNvSpPr/>
            <p:nvPr/>
          </p:nvSpPr>
          <p:spPr>
            <a:xfrm>
              <a:off x="1800" y="1664"/>
              <a:ext cx="31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80" name="Oval 25"/>
            <p:cNvSpPr/>
            <p:nvPr/>
          </p:nvSpPr>
          <p:spPr>
            <a:xfrm>
              <a:off x="2784" y="152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6281" name="Line 26"/>
            <p:cNvSpPr/>
            <p:nvPr/>
          </p:nvSpPr>
          <p:spPr>
            <a:xfrm flipV="1">
              <a:off x="2424" y="1664"/>
              <a:ext cx="3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82" name="Text Box 27"/>
            <p:cNvSpPr txBox="1"/>
            <p:nvPr/>
          </p:nvSpPr>
          <p:spPr>
            <a:xfrm>
              <a:off x="3184" y="146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283" name="Freeform 28"/>
            <p:cNvSpPr/>
            <p:nvPr/>
          </p:nvSpPr>
          <p:spPr>
            <a:xfrm>
              <a:off x="1720" y="1352"/>
              <a:ext cx="1224" cy="184"/>
            </a:xfrm>
            <a:custGeom>
              <a:avLst/>
              <a:gdLst/>
              <a:ahLst/>
              <a:cxnLst>
                <a:cxn ang="0">
                  <a:pos x="1224" y="210"/>
                </a:cxn>
                <a:cxn ang="0">
                  <a:pos x="968" y="41"/>
                </a:cxn>
                <a:cxn ang="0">
                  <a:pos x="544" y="0"/>
                </a:cxn>
                <a:cxn ang="0">
                  <a:pos x="224" y="41"/>
                </a:cxn>
                <a:cxn ang="0">
                  <a:pos x="0" y="220"/>
                </a:cxn>
              </a:cxnLst>
              <a:rect l="0" t="0" r="0" b="0"/>
              <a:pathLst>
                <a:path w="1224" h="176">
                  <a:moveTo>
                    <a:pt x="1224" y="168"/>
                  </a:moveTo>
                  <a:cubicBezTo>
                    <a:pt x="1152" y="114"/>
                    <a:pt x="1081" y="60"/>
                    <a:pt x="968" y="32"/>
                  </a:cubicBezTo>
                  <a:cubicBezTo>
                    <a:pt x="855" y="4"/>
                    <a:pt x="668" y="0"/>
                    <a:pt x="544" y="0"/>
                  </a:cubicBezTo>
                  <a:cubicBezTo>
                    <a:pt x="420" y="0"/>
                    <a:pt x="315" y="3"/>
                    <a:pt x="224" y="32"/>
                  </a:cubicBezTo>
                  <a:cubicBezTo>
                    <a:pt x="133" y="61"/>
                    <a:pt x="37" y="151"/>
                    <a:pt x="0" y="176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4" name="Freeform 29"/>
            <p:cNvSpPr/>
            <p:nvPr/>
          </p:nvSpPr>
          <p:spPr>
            <a:xfrm>
              <a:off x="1200" y="1736"/>
              <a:ext cx="2216" cy="26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22" y="67"/>
                </a:cxn>
                <a:cxn ang="0">
                  <a:pos x="1341" y="67"/>
                </a:cxn>
                <a:cxn ang="0">
                  <a:pos x="1771" y="0"/>
                </a:cxn>
              </a:cxnLst>
              <a:rect l="0" t="0" r="0" b="0"/>
              <a:pathLst>
                <a:path w="2344" h="364">
                  <a:moveTo>
                    <a:pt x="0" y="64"/>
                  </a:moveTo>
                  <a:cubicBezTo>
                    <a:pt x="264" y="167"/>
                    <a:pt x="528" y="271"/>
                    <a:pt x="824" y="312"/>
                  </a:cubicBezTo>
                  <a:cubicBezTo>
                    <a:pt x="1120" y="353"/>
                    <a:pt x="1523" y="364"/>
                    <a:pt x="1776" y="312"/>
                  </a:cubicBezTo>
                  <a:cubicBezTo>
                    <a:pt x="2029" y="260"/>
                    <a:pt x="2249" y="52"/>
                    <a:pt x="234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5" name="Text Box 30"/>
            <p:cNvSpPr txBox="1"/>
            <p:nvPr/>
          </p:nvSpPr>
          <p:spPr>
            <a:xfrm>
              <a:off x="2352" y="1804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286" name="Rectangle 31"/>
            <p:cNvSpPr/>
            <p:nvPr/>
          </p:nvSpPr>
          <p:spPr>
            <a:xfrm>
              <a:off x="214" y="1549"/>
              <a:ext cx="45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黑体" panose="02010609060101010101" pitchFamily="2" charset="-122"/>
                  <a:ea typeface="黑体" panose="02010609060101010101" pitchFamily="2" charset="-122"/>
                </a:rPr>
                <a:t>(ab)</a:t>
              </a:r>
              <a:r>
                <a:rPr lang="en-US" altLang="zh-CN" sz="2400" b="1" u="none" baseline="30000" dirty="0">
                  <a:latin typeface="黑体" panose="02010609060101010101" pitchFamily="2" charset="-122"/>
                  <a:ea typeface="黑体" panose="02010609060101010101" pitchFamily="2" charset="-122"/>
                </a:rPr>
                <a:t>*</a:t>
              </a:r>
            </a:p>
          </p:txBody>
        </p:sp>
      </p:grpSp>
      <p:grpSp>
        <p:nvGrpSpPr>
          <p:cNvPr id="4" name="Group 32"/>
          <p:cNvGrpSpPr/>
          <p:nvPr/>
        </p:nvGrpSpPr>
        <p:grpSpPr>
          <a:xfrm>
            <a:off x="544513" y="3632200"/>
            <a:ext cx="4319587" cy="676275"/>
            <a:chOff x="343" y="2288"/>
            <a:chExt cx="2721" cy="426"/>
          </a:xfrm>
        </p:grpSpPr>
        <p:sp>
          <p:nvSpPr>
            <p:cNvPr id="96288" name="Rectangle 33"/>
            <p:cNvSpPr/>
            <p:nvPr/>
          </p:nvSpPr>
          <p:spPr>
            <a:xfrm>
              <a:off x="343" y="2293"/>
              <a:ext cx="194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黑体" panose="02010609060101010101" pitchFamily="2" charset="-122"/>
                  <a:ea typeface="黑体" panose="02010609060101010101" pitchFamily="2" charset="-122"/>
                </a:rPr>
                <a:t>bb</a:t>
              </a:r>
            </a:p>
          </p:txBody>
        </p:sp>
        <p:sp>
          <p:nvSpPr>
            <p:cNvPr id="96289" name="Oval 34"/>
            <p:cNvSpPr/>
            <p:nvPr/>
          </p:nvSpPr>
          <p:spPr>
            <a:xfrm>
              <a:off x="1512" y="242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6290" name="Oval 35"/>
            <p:cNvSpPr/>
            <p:nvPr/>
          </p:nvSpPr>
          <p:spPr>
            <a:xfrm>
              <a:off x="2120" y="240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6291" name="Text Box 36"/>
            <p:cNvSpPr txBox="1"/>
            <p:nvPr/>
          </p:nvSpPr>
          <p:spPr>
            <a:xfrm>
              <a:off x="1872" y="2288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6292" name="Text Box 37"/>
            <p:cNvSpPr txBox="1"/>
            <p:nvPr/>
          </p:nvSpPr>
          <p:spPr>
            <a:xfrm>
              <a:off x="2520" y="2296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6293" name="Line 38"/>
            <p:cNvSpPr/>
            <p:nvPr/>
          </p:nvSpPr>
          <p:spPr>
            <a:xfrm>
              <a:off x="1792" y="2560"/>
              <a:ext cx="31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94" name="Oval 39"/>
            <p:cNvSpPr/>
            <p:nvPr/>
          </p:nvSpPr>
          <p:spPr>
            <a:xfrm>
              <a:off x="2776" y="242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6295" name="Line 40"/>
            <p:cNvSpPr/>
            <p:nvPr/>
          </p:nvSpPr>
          <p:spPr>
            <a:xfrm flipV="1">
              <a:off x="2416" y="2560"/>
              <a:ext cx="3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" name="Group 41"/>
          <p:cNvGrpSpPr/>
          <p:nvPr/>
        </p:nvGrpSpPr>
        <p:grpSpPr>
          <a:xfrm>
            <a:off x="400050" y="4495800"/>
            <a:ext cx="7461250" cy="1768475"/>
            <a:chOff x="252" y="2832"/>
            <a:chExt cx="4700" cy="1114"/>
          </a:xfrm>
        </p:grpSpPr>
        <p:sp>
          <p:nvSpPr>
            <p:cNvPr id="96297" name="Rectangle 42"/>
            <p:cNvSpPr/>
            <p:nvPr/>
          </p:nvSpPr>
          <p:spPr>
            <a:xfrm>
              <a:off x="252" y="3125"/>
              <a:ext cx="744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黑体" panose="02010609060101010101" pitchFamily="2" charset="-122"/>
                  <a:ea typeface="黑体" panose="02010609060101010101" pitchFamily="2" charset="-122"/>
                </a:rPr>
                <a:t>(ab)</a:t>
              </a:r>
              <a:r>
                <a:rPr lang="en-US" altLang="zh-CN" sz="2400" b="1" u="none" baseline="30000" dirty="0">
                  <a:latin typeface="黑体" panose="02010609060101010101" pitchFamily="2" charset="-122"/>
                  <a:ea typeface="黑体" panose="02010609060101010101" pitchFamily="2" charset="-122"/>
                </a:rPr>
                <a:t>*</a:t>
              </a:r>
              <a:r>
                <a:rPr lang="en-US" altLang="zh-CN" sz="2400" b="1" u="none" dirty="0">
                  <a:latin typeface="黑体" panose="02010609060101010101" pitchFamily="2" charset="-122"/>
                  <a:ea typeface="黑体" panose="02010609060101010101" pitchFamily="2" charset="-122"/>
                </a:rPr>
                <a:t>|bb</a:t>
              </a:r>
            </a:p>
          </p:txBody>
        </p:sp>
        <p:sp>
          <p:nvSpPr>
            <p:cNvPr id="96298" name="Text Box 43"/>
            <p:cNvSpPr txBox="1"/>
            <p:nvPr/>
          </p:nvSpPr>
          <p:spPr>
            <a:xfrm>
              <a:off x="1952" y="294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299" name="Oval 44"/>
            <p:cNvSpPr/>
            <p:nvPr/>
          </p:nvSpPr>
          <p:spPr>
            <a:xfrm>
              <a:off x="1592" y="302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1’</a:t>
              </a:r>
            </a:p>
          </p:txBody>
        </p:sp>
        <p:sp>
          <p:nvSpPr>
            <p:cNvPr id="96300" name="Line 45"/>
            <p:cNvSpPr/>
            <p:nvPr/>
          </p:nvSpPr>
          <p:spPr>
            <a:xfrm>
              <a:off x="1872" y="3168"/>
              <a:ext cx="3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01" name="Oval 46"/>
            <p:cNvSpPr/>
            <p:nvPr/>
          </p:nvSpPr>
          <p:spPr>
            <a:xfrm>
              <a:off x="4040" y="298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3’</a:t>
              </a:r>
            </a:p>
          </p:txBody>
        </p:sp>
        <p:sp>
          <p:nvSpPr>
            <p:cNvPr id="96302" name="Line 47"/>
            <p:cNvSpPr/>
            <p:nvPr/>
          </p:nvSpPr>
          <p:spPr>
            <a:xfrm flipV="1">
              <a:off x="3744" y="3136"/>
              <a:ext cx="288" cy="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03" name="Oval 48"/>
            <p:cNvSpPr/>
            <p:nvPr/>
          </p:nvSpPr>
          <p:spPr>
            <a:xfrm>
              <a:off x="2176" y="300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304" name="Oval 49"/>
            <p:cNvSpPr/>
            <p:nvPr/>
          </p:nvSpPr>
          <p:spPr>
            <a:xfrm>
              <a:off x="2784" y="2992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6305" name="Text Box 50"/>
            <p:cNvSpPr txBox="1"/>
            <p:nvPr/>
          </p:nvSpPr>
          <p:spPr>
            <a:xfrm>
              <a:off x="2552" y="2880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6306" name="Text Box 51"/>
            <p:cNvSpPr txBox="1"/>
            <p:nvPr/>
          </p:nvSpPr>
          <p:spPr>
            <a:xfrm>
              <a:off x="3168" y="2920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6307" name="Line 52"/>
            <p:cNvSpPr/>
            <p:nvPr/>
          </p:nvSpPr>
          <p:spPr>
            <a:xfrm>
              <a:off x="2456" y="3144"/>
              <a:ext cx="31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08" name="Oval 53"/>
            <p:cNvSpPr/>
            <p:nvPr/>
          </p:nvSpPr>
          <p:spPr>
            <a:xfrm>
              <a:off x="3440" y="300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6309" name="Line 54"/>
            <p:cNvSpPr/>
            <p:nvPr/>
          </p:nvSpPr>
          <p:spPr>
            <a:xfrm flipV="1">
              <a:off x="3080" y="3144"/>
              <a:ext cx="3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10" name="Text Box 55"/>
            <p:cNvSpPr txBox="1"/>
            <p:nvPr/>
          </p:nvSpPr>
          <p:spPr>
            <a:xfrm>
              <a:off x="3840" y="294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311" name="Freeform 56"/>
            <p:cNvSpPr/>
            <p:nvPr/>
          </p:nvSpPr>
          <p:spPr>
            <a:xfrm>
              <a:off x="2376" y="2832"/>
              <a:ext cx="1224" cy="184"/>
            </a:xfrm>
            <a:custGeom>
              <a:avLst/>
              <a:gdLst/>
              <a:ahLst/>
              <a:cxnLst>
                <a:cxn ang="0">
                  <a:pos x="1224" y="210"/>
                </a:cxn>
                <a:cxn ang="0">
                  <a:pos x="968" y="41"/>
                </a:cxn>
                <a:cxn ang="0">
                  <a:pos x="544" y="0"/>
                </a:cxn>
                <a:cxn ang="0">
                  <a:pos x="224" y="41"/>
                </a:cxn>
                <a:cxn ang="0">
                  <a:pos x="0" y="220"/>
                </a:cxn>
              </a:cxnLst>
              <a:rect l="0" t="0" r="0" b="0"/>
              <a:pathLst>
                <a:path w="1224" h="176">
                  <a:moveTo>
                    <a:pt x="1224" y="168"/>
                  </a:moveTo>
                  <a:cubicBezTo>
                    <a:pt x="1152" y="114"/>
                    <a:pt x="1081" y="60"/>
                    <a:pt x="968" y="32"/>
                  </a:cubicBezTo>
                  <a:cubicBezTo>
                    <a:pt x="855" y="4"/>
                    <a:pt x="668" y="0"/>
                    <a:pt x="544" y="0"/>
                  </a:cubicBezTo>
                  <a:cubicBezTo>
                    <a:pt x="420" y="0"/>
                    <a:pt x="315" y="3"/>
                    <a:pt x="224" y="32"/>
                  </a:cubicBezTo>
                  <a:cubicBezTo>
                    <a:pt x="133" y="61"/>
                    <a:pt x="37" y="151"/>
                    <a:pt x="0" y="176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2" name="Freeform 57"/>
            <p:cNvSpPr/>
            <p:nvPr/>
          </p:nvSpPr>
          <p:spPr>
            <a:xfrm>
              <a:off x="1856" y="3216"/>
              <a:ext cx="2216" cy="26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22" y="67"/>
                </a:cxn>
                <a:cxn ang="0">
                  <a:pos x="1341" y="67"/>
                </a:cxn>
                <a:cxn ang="0">
                  <a:pos x="1771" y="0"/>
                </a:cxn>
              </a:cxnLst>
              <a:rect l="0" t="0" r="0" b="0"/>
              <a:pathLst>
                <a:path w="2344" h="364">
                  <a:moveTo>
                    <a:pt x="0" y="64"/>
                  </a:moveTo>
                  <a:cubicBezTo>
                    <a:pt x="264" y="167"/>
                    <a:pt x="528" y="271"/>
                    <a:pt x="824" y="312"/>
                  </a:cubicBezTo>
                  <a:cubicBezTo>
                    <a:pt x="1120" y="353"/>
                    <a:pt x="1523" y="364"/>
                    <a:pt x="1776" y="312"/>
                  </a:cubicBezTo>
                  <a:cubicBezTo>
                    <a:pt x="2029" y="260"/>
                    <a:pt x="2249" y="52"/>
                    <a:pt x="2344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3" name="Text Box 58"/>
            <p:cNvSpPr txBox="1"/>
            <p:nvPr/>
          </p:nvSpPr>
          <p:spPr>
            <a:xfrm>
              <a:off x="3008" y="3284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314" name="Oval 59"/>
            <p:cNvSpPr/>
            <p:nvPr/>
          </p:nvSpPr>
          <p:spPr>
            <a:xfrm>
              <a:off x="2208" y="3656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6315" name="Oval 60"/>
            <p:cNvSpPr/>
            <p:nvPr/>
          </p:nvSpPr>
          <p:spPr>
            <a:xfrm>
              <a:off x="2816" y="364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6316" name="Text Box 61"/>
            <p:cNvSpPr txBox="1"/>
            <p:nvPr/>
          </p:nvSpPr>
          <p:spPr>
            <a:xfrm>
              <a:off x="2568" y="3520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6317" name="Text Box 62"/>
            <p:cNvSpPr txBox="1"/>
            <p:nvPr/>
          </p:nvSpPr>
          <p:spPr>
            <a:xfrm>
              <a:off x="3216" y="3528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6318" name="Line 63"/>
            <p:cNvSpPr/>
            <p:nvPr/>
          </p:nvSpPr>
          <p:spPr>
            <a:xfrm>
              <a:off x="2488" y="3792"/>
              <a:ext cx="31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19" name="Oval 64"/>
            <p:cNvSpPr/>
            <p:nvPr/>
          </p:nvSpPr>
          <p:spPr>
            <a:xfrm>
              <a:off x="3472" y="3656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6320" name="Line 65"/>
            <p:cNvSpPr/>
            <p:nvPr/>
          </p:nvSpPr>
          <p:spPr>
            <a:xfrm flipV="1">
              <a:off x="3112" y="3792"/>
              <a:ext cx="3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21" name="Oval 66"/>
            <p:cNvSpPr/>
            <p:nvPr/>
          </p:nvSpPr>
          <p:spPr>
            <a:xfrm>
              <a:off x="1064" y="3432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6322" name="Oval 67"/>
            <p:cNvSpPr/>
            <p:nvPr/>
          </p:nvSpPr>
          <p:spPr>
            <a:xfrm>
              <a:off x="4664" y="336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6323" name="Line 68"/>
            <p:cNvSpPr/>
            <p:nvPr/>
          </p:nvSpPr>
          <p:spPr>
            <a:xfrm flipV="1">
              <a:off x="1320" y="3256"/>
              <a:ext cx="304" cy="208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24" name="Line 69"/>
            <p:cNvSpPr/>
            <p:nvPr/>
          </p:nvSpPr>
          <p:spPr>
            <a:xfrm>
              <a:off x="1344" y="3624"/>
              <a:ext cx="872" cy="152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25" name="Line 70"/>
            <p:cNvSpPr/>
            <p:nvPr/>
          </p:nvSpPr>
          <p:spPr>
            <a:xfrm>
              <a:off x="4328" y="3160"/>
              <a:ext cx="384" cy="248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26" name="Line 71"/>
            <p:cNvSpPr/>
            <p:nvPr/>
          </p:nvSpPr>
          <p:spPr>
            <a:xfrm flipV="1">
              <a:off x="3776" y="3496"/>
              <a:ext cx="880" cy="304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327" name="Text Box 72"/>
            <p:cNvSpPr txBox="1"/>
            <p:nvPr/>
          </p:nvSpPr>
          <p:spPr>
            <a:xfrm>
              <a:off x="1328" y="314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328" name="Text Box 73"/>
            <p:cNvSpPr txBox="1"/>
            <p:nvPr/>
          </p:nvSpPr>
          <p:spPr>
            <a:xfrm>
              <a:off x="4496" y="3052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329" name="Text Box 74"/>
            <p:cNvSpPr txBox="1"/>
            <p:nvPr/>
          </p:nvSpPr>
          <p:spPr>
            <a:xfrm>
              <a:off x="1680" y="3476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6330" name="Text Box 75"/>
            <p:cNvSpPr txBox="1"/>
            <p:nvPr/>
          </p:nvSpPr>
          <p:spPr>
            <a:xfrm>
              <a:off x="4120" y="3452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idx="1"/>
          </p:nvPr>
        </p:nvSpPr>
        <p:spPr>
          <a:xfrm>
            <a:off x="279400" y="0"/>
            <a:ext cx="6553200" cy="4445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90000"/>
              </a:lnSpc>
              <a:buSzPct val="150000"/>
              <a:buFontTx/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例、构造正规式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b((ab)</a:t>
            </a:r>
            <a:r>
              <a:rPr lang="en-US" altLang="zh-CN" sz="24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|bb)</a:t>
            </a:r>
            <a:r>
              <a:rPr lang="en-US" altLang="zh-CN" sz="24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ab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NFA</a:t>
            </a:r>
          </a:p>
        </p:txBody>
      </p:sp>
      <p:grpSp>
        <p:nvGrpSpPr>
          <p:cNvPr id="97282" name="Group 3"/>
          <p:cNvGrpSpPr/>
          <p:nvPr/>
        </p:nvGrpSpPr>
        <p:grpSpPr>
          <a:xfrm>
            <a:off x="241300" y="565150"/>
            <a:ext cx="8648700" cy="2717800"/>
            <a:chOff x="152" y="356"/>
            <a:chExt cx="5448" cy="1712"/>
          </a:xfrm>
        </p:grpSpPr>
        <p:sp>
          <p:nvSpPr>
            <p:cNvPr id="97283" name="Rectangle 4"/>
            <p:cNvSpPr/>
            <p:nvPr/>
          </p:nvSpPr>
          <p:spPr>
            <a:xfrm>
              <a:off x="152" y="573"/>
              <a:ext cx="100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黑体" panose="02010609060101010101" pitchFamily="2" charset="-122"/>
                  <a:ea typeface="黑体" panose="02010609060101010101" pitchFamily="2" charset="-122"/>
                </a:rPr>
                <a:t>((ab)</a:t>
              </a:r>
              <a:r>
                <a:rPr lang="en-US" altLang="zh-CN" sz="2400" b="1" u="none" baseline="30000" dirty="0">
                  <a:latin typeface="黑体" panose="02010609060101010101" pitchFamily="2" charset="-122"/>
                  <a:ea typeface="黑体" panose="02010609060101010101" pitchFamily="2" charset="-122"/>
                </a:rPr>
                <a:t>*</a:t>
              </a:r>
              <a:r>
                <a:rPr lang="en-US" altLang="zh-CN" sz="2400" b="1" u="none" dirty="0">
                  <a:latin typeface="黑体" panose="02010609060101010101" pitchFamily="2" charset="-122"/>
                  <a:ea typeface="黑体" panose="02010609060101010101" pitchFamily="2" charset="-122"/>
                </a:rPr>
                <a:t>|bb)</a:t>
              </a:r>
              <a:r>
                <a:rPr lang="en-US" altLang="zh-CN" sz="2400" b="1" u="none" baseline="30000" dirty="0">
                  <a:latin typeface="黑体" panose="02010609060101010101" pitchFamily="2" charset="-122"/>
                  <a:ea typeface="黑体" panose="02010609060101010101" pitchFamily="2" charset="-122"/>
                </a:rPr>
                <a:t>*</a:t>
              </a:r>
            </a:p>
          </p:txBody>
        </p:sp>
        <p:sp>
          <p:nvSpPr>
            <p:cNvPr id="97284" name="Text Box 5"/>
            <p:cNvSpPr txBox="1"/>
            <p:nvPr/>
          </p:nvSpPr>
          <p:spPr>
            <a:xfrm>
              <a:off x="2464" y="836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285" name="Oval 6"/>
            <p:cNvSpPr/>
            <p:nvPr/>
          </p:nvSpPr>
          <p:spPr>
            <a:xfrm>
              <a:off x="2176" y="912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1’</a:t>
              </a:r>
            </a:p>
          </p:txBody>
        </p:sp>
        <p:sp>
          <p:nvSpPr>
            <p:cNvPr id="97286" name="Line 7"/>
            <p:cNvSpPr/>
            <p:nvPr/>
          </p:nvSpPr>
          <p:spPr>
            <a:xfrm>
              <a:off x="2440" y="1056"/>
              <a:ext cx="24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287" name="Oval 8"/>
            <p:cNvSpPr/>
            <p:nvPr/>
          </p:nvSpPr>
          <p:spPr>
            <a:xfrm>
              <a:off x="4352" y="896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3’</a:t>
              </a:r>
            </a:p>
          </p:txBody>
        </p:sp>
        <p:sp>
          <p:nvSpPr>
            <p:cNvPr id="97288" name="Line 9"/>
            <p:cNvSpPr/>
            <p:nvPr/>
          </p:nvSpPr>
          <p:spPr>
            <a:xfrm flipV="1">
              <a:off x="4080" y="1040"/>
              <a:ext cx="288" cy="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289" name="Oval 10"/>
            <p:cNvSpPr/>
            <p:nvPr/>
          </p:nvSpPr>
          <p:spPr>
            <a:xfrm>
              <a:off x="2688" y="896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290" name="Oval 11"/>
            <p:cNvSpPr/>
            <p:nvPr/>
          </p:nvSpPr>
          <p:spPr>
            <a:xfrm>
              <a:off x="3176" y="88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7291" name="Text Box 12"/>
            <p:cNvSpPr txBox="1"/>
            <p:nvPr/>
          </p:nvSpPr>
          <p:spPr>
            <a:xfrm>
              <a:off x="3064" y="768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7292" name="Text Box 13"/>
            <p:cNvSpPr txBox="1"/>
            <p:nvPr/>
          </p:nvSpPr>
          <p:spPr>
            <a:xfrm>
              <a:off x="3520" y="808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7293" name="Line 14"/>
            <p:cNvSpPr/>
            <p:nvPr/>
          </p:nvSpPr>
          <p:spPr>
            <a:xfrm>
              <a:off x="2968" y="1032"/>
              <a:ext cx="20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294" name="Oval 15"/>
            <p:cNvSpPr/>
            <p:nvPr/>
          </p:nvSpPr>
          <p:spPr>
            <a:xfrm>
              <a:off x="3800" y="912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7295" name="Line 16"/>
            <p:cNvSpPr/>
            <p:nvPr/>
          </p:nvSpPr>
          <p:spPr>
            <a:xfrm flipV="1">
              <a:off x="3448" y="1048"/>
              <a:ext cx="3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296" name="Text Box 17"/>
            <p:cNvSpPr txBox="1"/>
            <p:nvPr/>
          </p:nvSpPr>
          <p:spPr>
            <a:xfrm>
              <a:off x="4096" y="844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297" name="Freeform 18"/>
            <p:cNvSpPr/>
            <p:nvPr/>
          </p:nvSpPr>
          <p:spPr>
            <a:xfrm>
              <a:off x="2888" y="720"/>
              <a:ext cx="1032" cy="184"/>
            </a:xfrm>
            <a:custGeom>
              <a:avLst/>
              <a:gdLst/>
              <a:ahLst/>
              <a:cxnLst>
                <a:cxn ang="0">
                  <a:pos x="522" y="210"/>
                </a:cxn>
                <a:cxn ang="0">
                  <a:pos x="412" y="41"/>
                </a:cxn>
                <a:cxn ang="0">
                  <a:pos x="232" y="0"/>
                </a:cxn>
                <a:cxn ang="0">
                  <a:pos x="95" y="41"/>
                </a:cxn>
                <a:cxn ang="0">
                  <a:pos x="0" y="220"/>
                </a:cxn>
              </a:cxnLst>
              <a:rect l="0" t="0" r="0" b="0"/>
              <a:pathLst>
                <a:path w="1224" h="176">
                  <a:moveTo>
                    <a:pt x="1224" y="168"/>
                  </a:moveTo>
                  <a:cubicBezTo>
                    <a:pt x="1152" y="114"/>
                    <a:pt x="1081" y="60"/>
                    <a:pt x="968" y="32"/>
                  </a:cubicBezTo>
                  <a:cubicBezTo>
                    <a:pt x="855" y="4"/>
                    <a:pt x="668" y="0"/>
                    <a:pt x="544" y="0"/>
                  </a:cubicBezTo>
                  <a:cubicBezTo>
                    <a:pt x="420" y="0"/>
                    <a:pt x="315" y="3"/>
                    <a:pt x="224" y="32"/>
                  </a:cubicBezTo>
                  <a:cubicBezTo>
                    <a:pt x="133" y="61"/>
                    <a:pt x="37" y="151"/>
                    <a:pt x="0" y="176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8" name="Freeform 19"/>
            <p:cNvSpPr/>
            <p:nvPr/>
          </p:nvSpPr>
          <p:spPr>
            <a:xfrm>
              <a:off x="2456" y="1096"/>
              <a:ext cx="1920" cy="27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04" y="78"/>
                </a:cxn>
                <a:cxn ang="0">
                  <a:pos x="654" y="78"/>
                </a:cxn>
                <a:cxn ang="0">
                  <a:pos x="864" y="0"/>
                </a:cxn>
              </a:cxnLst>
              <a:rect l="0" t="0" r="0" b="0"/>
              <a:pathLst>
                <a:path w="2344" h="364">
                  <a:moveTo>
                    <a:pt x="0" y="64"/>
                  </a:moveTo>
                  <a:cubicBezTo>
                    <a:pt x="264" y="167"/>
                    <a:pt x="528" y="271"/>
                    <a:pt x="824" y="312"/>
                  </a:cubicBezTo>
                  <a:cubicBezTo>
                    <a:pt x="1120" y="353"/>
                    <a:pt x="1523" y="364"/>
                    <a:pt x="1776" y="312"/>
                  </a:cubicBezTo>
                  <a:cubicBezTo>
                    <a:pt x="2029" y="260"/>
                    <a:pt x="2249" y="52"/>
                    <a:pt x="2344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9" name="Text Box 20"/>
            <p:cNvSpPr txBox="1"/>
            <p:nvPr/>
          </p:nvSpPr>
          <p:spPr>
            <a:xfrm>
              <a:off x="3480" y="114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00" name="Oval 21"/>
            <p:cNvSpPr/>
            <p:nvPr/>
          </p:nvSpPr>
          <p:spPr>
            <a:xfrm>
              <a:off x="2720" y="154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7301" name="Oval 22"/>
            <p:cNvSpPr/>
            <p:nvPr/>
          </p:nvSpPr>
          <p:spPr>
            <a:xfrm>
              <a:off x="3328" y="152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302" name="Text Box 23"/>
            <p:cNvSpPr txBox="1"/>
            <p:nvPr/>
          </p:nvSpPr>
          <p:spPr>
            <a:xfrm>
              <a:off x="3080" y="1408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7303" name="Text Box 24"/>
            <p:cNvSpPr txBox="1"/>
            <p:nvPr/>
          </p:nvSpPr>
          <p:spPr>
            <a:xfrm>
              <a:off x="3728" y="1416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7304" name="Line 25"/>
            <p:cNvSpPr/>
            <p:nvPr/>
          </p:nvSpPr>
          <p:spPr>
            <a:xfrm>
              <a:off x="3000" y="1680"/>
              <a:ext cx="31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05" name="Oval 26"/>
            <p:cNvSpPr/>
            <p:nvPr/>
          </p:nvSpPr>
          <p:spPr>
            <a:xfrm>
              <a:off x="3984" y="154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7306" name="Line 27"/>
            <p:cNvSpPr/>
            <p:nvPr/>
          </p:nvSpPr>
          <p:spPr>
            <a:xfrm flipV="1">
              <a:off x="3624" y="1680"/>
              <a:ext cx="3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07" name="Oval 28"/>
            <p:cNvSpPr/>
            <p:nvPr/>
          </p:nvSpPr>
          <p:spPr>
            <a:xfrm>
              <a:off x="1720" y="104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7308" name="Oval 29"/>
            <p:cNvSpPr/>
            <p:nvPr/>
          </p:nvSpPr>
          <p:spPr>
            <a:xfrm>
              <a:off x="4864" y="100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7309" name="Line 30"/>
            <p:cNvSpPr/>
            <p:nvPr/>
          </p:nvSpPr>
          <p:spPr>
            <a:xfrm flipV="1">
              <a:off x="2016" y="1056"/>
              <a:ext cx="168" cy="9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0" name="Line 31"/>
            <p:cNvSpPr/>
            <p:nvPr/>
          </p:nvSpPr>
          <p:spPr>
            <a:xfrm>
              <a:off x="2000" y="1248"/>
              <a:ext cx="736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1" name="Line 32"/>
            <p:cNvSpPr/>
            <p:nvPr/>
          </p:nvSpPr>
          <p:spPr>
            <a:xfrm>
              <a:off x="4640" y="1032"/>
              <a:ext cx="248" cy="7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2" name="Line 33"/>
            <p:cNvSpPr/>
            <p:nvPr/>
          </p:nvSpPr>
          <p:spPr>
            <a:xfrm flipV="1">
              <a:off x="4248" y="1248"/>
              <a:ext cx="640" cy="41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13" name="Text Box 34"/>
            <p:cNvSpPr txBox="1"/>
            <p:nvPr/>
          </p:nvSpPr>
          <p:spPr>
            <a:xfrm>
              <a:off x="1960" y="916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14" name="Text Box 35"/>
            <p:cNvSpPr txBox="1"/>
            <p:nvPr/>
          </p:nvSpPr>
          <p:spPr>
            <a:xfrm>
              <a:off x="4680" y="86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15" name="Text Box 36"/>
            <p:cNvSpPr txBox="1"/>
            <p:nvPr/>
          </p:nvSpPr>
          <p:spPr>
            <a:xfrm>
              <a:off x="2464" y="134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16" name="Text Box 37"/>
            <p:cNvSpPr txBox="1"/>
            <p:nvPr/>
          </p:nvSpPr>
          <p:spPr>
            <a:xfrm>
              <a:off x="4440" y="1316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17" name="Freeform 38"/>
            <p:cNvSpPr/>
            <p:nvPr/>
          </p:nvSpPr>
          <p:spPr>
            <a:xfrm>
              <a:off x="1808" y="436"/>
              <a:ext cx="3128" cy="604"/>
            </a:xfrm>
            <a:custGeom>
              <a:avLst/>
              <a:gdLst/>
              <a:ahLst/>
              <a:cxnLst>
                <a:cxn ang="0">
                  <a:pos x="2158" y="564"/>
                </a:cxn>
                <a:cxn ang="0">
                  <a:pos x="1892" y="268"/>
                </a:cxn>
                <a:cxn ang="0">
                  <a:pos x="1374" y="44"/>
                </a:cxn>
                <a:cxn ang="0">
                  <a:pos x="799" y="36"/>
                </a:cxn>
                <a:cxn ang="0">
                  <a:pos x="343" y="260"/>
                </a:cxn>
                <a:cxn ang="0">
                  <a:pos x="0" y="604"/>
                </a:cxn>
              </a:cxnLst>
              <a:rect l="0" t="0" r="0" b="0"/>
              <a:pathLst>
                <a:path w="3432" h="604">
                  <a:moveTo>
                    <a:pt x="3432" y="564"/>
                  </a:moveTo>
                  <a:cubicBezTo>
                    <a:pt x="3324" y="459"/>
                    <a:pt x="3216" y="355"/>
                    <a:pt x="3008" y="268"/>
                  </a:cubicBezTo>
                  <a:cubicBezTo>
                    <a:pt x="2800" y="181"/>
                    <a:pt x="2473" y="83"/>
                    <a:pt x="2184" y="44"/>
                  </a:cubicBezTo>
                  <a:cubicBezTo>
                    <a:pt x="1895" y="5"/>
                    <a:pt x="1545" y="0"/>
                    <a:pt x="1272" y="36"/>
                  </a:cubicBezTo>
                  <a:cubicBezTo>
                    <a:pt x="999" y="72"/>
                    <a:pt x="756" y="165"/>
                    <a:pt x="544" y="260"/>
                  </a:cubicBezTo>
                  <a:cubicBezTo>
                    <a:pt x="332" y="355"/>
                    <a:pt x="91" y="545"/>
                    <a:pt x="0" y="604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8" name="Text Box 39"/>
            <p:cNvSpPr txBox="1"/>
            <p:nvPr/>
          </p:nvSpPr>
          <p:spPr>
            <a:xfrm>
              <a:off x="3376" y="50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19" name="Oval 40"/>
            <p:cNvSpPr/>
            <p:nvPr/>
          </p:nvSpPr>
          <p:spPr>
            <a:xfrm>
              <a:off x="5312" y="976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7320" name="Oval 41"/>
            <p:cNvSpPr/>
            <p:nvPr/>
          </p:nvSpPr>
          <p:spPr>
            <a:xfrm>
              <a:off x="1200" y="1016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7321" name="Line 42"/>
            <p:cNvSpPr/>
            <p:nvPr/>
          </p:nvSpPr>
          <p:spPr>
            <a:xfrm>
              <a:off x="1496" y="1176"/>
              <a:ext cx="216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22" name="Line 43"/>
            <p:cNvSpPr/>
            <p:nvPr/>
          </p:nvSpPr>
          <p:spPr>
            <a:xfrm>
              <a:off x="5160" y="1144"/>
              <a:ext cx="16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23" name="Text Box 44"/>
            <p:cNvSpPr txBox="1"/>
            <p:nvPr/>
          </p:nvSpPr>
          <p:spPr>
            <a:xfrm>
              <a:off x="1544" y="956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24" name="Text Box 45"/>
            <p:cNvSpPr txBox="1"/>
            <p:nvPr/>
          </p:nvSpPr>
          <p:spPr>
            <a:xfrm>
              <a:off x="5136" y="90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25" name="Freeform 46"/>
            <p:cNvSpPr/>
            <p:nvPr/>
          </p:nvSpPr>
          <p:spPr>
            <a:xfrm>
              <a:off x="1440" y="1248"/>
              <a:ext cx="3904" cy="8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1" y="188"/>
                </a:cxn>
                <a:cxn ang="0">
                  <a:pos x="1144" y="314"/>
                </a:cxn>
                <a:cxn ang="0">
                  <a:pos x="1659" y="303"/>
                </a:cxn>
                <a:cxn ang="0">
                  <a:pos x="2287" y="80"/>
                </a:cxn>
                <a:cxn ang="0">
                  <a:pos x="2473" y="0"/>
                </a:cxn>
              </a:cxnLst>
              <a:rect l="0" t="0" r="0" b="0"/>
              <a:pathLst>
                <a:path w="4376" h="1020">
                  <a:moveTo>
                    <a:pt x="0" y="0"/>
                  </a:moveTo>
                  <a:cubicBezTo>
                    <a:pt x="195" y="202"/>
                    <a:pt x="391" y="404"/>
                    <a:pt x="728" y="560"/>
                  </a:cubicBezTo>
                  <a:cubicBezTo>
                    <a:pt x="1065" y="716"/>
                    <a:pt x="1656" y="879"/>
                    <a:pt x="2024" y="936"/>
                  </a:cubicBezTo>
                  <a:cubicBezTo>
                    <a:pt x="2392" y="993"/>
                    <a:pt x="2599" y="1020"/>
                    <a:pt x="2936" y="904"/>
                  </a:cubicBezTo>
                  <a:cubicBezTo>
                    <a:pt x="3273" y="788"/>
                    <a:pt x="3808" y="391"/>
                    <a:pt x="4048" y="240"/>
                  </a:cubicBezTo>
                  <a:cubicBezTo>
                    <a:pt x="4288" y="89"/>
                    <a:pt x="4321" y="40"/>
                    <a:pt x="4376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6" name="Text Box 47"/>
            <p:cNvSpPr txBox="1"/>
            <p:nvPr/>
          </p:nvSpPr>
          <p:spPr>
            <a:xfrm>
              <a:off x="3640" y="1812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27" name="Text Box 48"/>
            <p:cNvSpPr txBox="1"/>
            <p:nvPr/>
          </p:nvSpPr>
          <p:spPr>
            <a:xfrm>
              <a:off x="3968" y="356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1117600" y="3600450"/>
            <a:ext cx="6985000" cy="2679700"/>
            <a:chOff x="704" y="2268"/>
            <a:chExt cx="4400" cy="1688"/>
          </a:xfrm>
        </p:grpSpPr>
        <p:sp>
          <p:nvSpPr>
            <p:cNvPr id="97329" name="Text Box 50"/>
            <p:cNvSpPr txBox="1"/>
            <p:nvPr/>
          </p:nvSpPr>
          <p:spPr>
            <a:xfrm>
              <a:off x="1968" y="266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30" name="Oval 51"/>
            <p:cNvSpPr/>
            <p:nvPr/>
          </p:nvSpPr>
          <p:spPr>
            <a:xfrm>
              <a:off x="1680" y="274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1’</a:t>
              </a:r>
            </a:p>
          </p:txBody>
        </p:sp>
        <p:sp>
          <p:nvSpPr>
            <p:cNvPr id="97331" name="Line 52"/>
            <p:cNvSpPr/>
            <p:nvPr/>
          </p:nvSpPr>
          <p:spPr>
            <a:xfrm>
              <a:off x="1944" y="2888"/>
              <a:ext cx="24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32" name="Oval 53"/>
            <p:cNvSpPr/>
            <p:nvPr/>
          </p:nvSpPr>
          <p:spPr>
            <a:xfrm>
              <a:off x="3856" y="272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3’</a:t>
              </a:r>
            </a:p>
          </p:txBody>
        </p:sp>
        <p:sp>
          <p:nvSpPr>
            <p:cNvPr id="97333" name="Line 54"/>
            <p:cNvSpPr/>
            <p:nvPr/>
          </p:nvSpPr>
          <p:spPr>
            <a:xfrm flipV="1">
              <a:off x="3584" y="2872"/>
              <a:ext cx="288" cy="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34" name="Oval 55"/>
            <p:cNvSpPr/>
            <p:nvPr/>
          </p:nvSpPr>
          <p:spPr>
            <a:xfrm>
              <a:off x="2192" y="272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335" name="Oval 56"/>
            <p:cNvSpPr/>
            <p:nvPr/>
          </p:nvSpPr>
          <p:spPr>
            <a:xfrm>
              <a:off x="2680" y="2712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7336" name="Text Box 57"/>
            <p:cNvSpPr txBox="1"/>
            <p:nvPr/>
          </p:nvSpPr>
          <p:spPr>
            <a:xfrm>
              <a:off x="2568" y="2600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7337" name="Text Box 58"/>
            <p:cNvSpPr txBox="1"/>
            <p:nvPr/>
          </p:nvSpPr>
          <p:spPr>
            <a:xfrm>
              <a:off x="3024" y="2640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7338" name="Line 59"/>
            <p:cNvSpPr/>
            <p:nvPr/>
          </p:nvSpPr>
          <p:spPr>
            <a:xfrm>
              <a:off x="2472" y="2864"/>
              <a:ext cx="20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39" name="Oval 60"/>
            <p:cNvSpPr/>
            <p:nvPr/>
          </p:nvSpPr>
          <p:spPr>
            <a:xfrm>
              <a:off x="3304" y="274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7340" name="Line 61"/>
            <p:cNvSpPr/>
            <p:nvPr/>
          </p:nvSpPr>
          <p:spPr>
            <a:xfrm flipV="1">
              <a:off x="2952" y="2880"/>
              <a:ext cx="3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41" name="Text Box 62"/>
            <p:cNvSpPr txBox="1"/>
            <p:nvPr/>
          </p:nvSpPr>
          <p:spPr>
            <a:xfrm>
              <a:off x="3600" y="2676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42" name="Freeform 63"/>
            <p:cNvSpPr/>
            <p:nvPr/>
          </p:nvSpPr>
          <p:spPr>
            <a:xfrm>
              <a:off x="2392" y="2552"/>
              <a:ext cx="1032" cy="184"/>
            </a:xfrm>
            <a:custGeom>
              <a:avLst/>
              <a:gdLst/>
              <a:ahLst/>
              <a:cxnLst>
                <a:cxn ang="0">
                  <a:pos x="522" y="210"/>
                </a:cxn>
                <a:cxn ang="0">
                  <a:pos x="412" y="41"/>
                </a:cxn>
                <a:cxn ang="0">
                  <a:pos x="232" y="0"/>
                </a:cxn>
                <a:cxn ang="0">
                  <a:pos x="95" y="41"/>
                </a:cxn>
                <a:cxn ang="0">
                  <a:pos x="0" y="220"/>
                </a:cxn>
              </a:cxnLst>
              <a:rect l="0" t="0" r="0" b="0"/>
              <a:pathLst>
                <a:path w="1224" h="176">
                  <a:moveTo>
                    <a:pt x="1224" y="168"/>
                  </a:moveTo>
                  <a:cubicBezTo>
                    <a:pt x="1152" y="114"/>
                    <a:pt x="1081" y="60"/>
                    <a:pt x="968" y="32"/>
                  </a:cubicBezTo>
                  <a:cubicBezTo>
                    <a:pt x="855" y="4"/>
                    <a:pt x="668" y="0"/>
                    <a:pt x="544" y="0"/>
                  </a:cubicBezTo>
                  <a:cubicBezTo>
                    <a:pt x="420" y="0"/>
                    <a:pt x="315" y="3"/>
                    <a:pt x="224" y="32"/>
                  </a:cubicBezTo>
                  <a:cubicBezTo>
                    <a:pt x="133" y="61"/>
                    <a:pt x="37" y="151"/>
                    <a:pt x="0" y="176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3" name="Freeform 64"/>
            <p:cNvSpPr/>
            <p:nvPr/>
          </p:nvSpPr>
          <p:spPr>
            <a:xfrm>
              <a:off x="1960" y="2928"/>
              <a:ext cx="1920" cy="27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04" y="78"/>
                </a:cxn>
                <a:cxn ang="0">
                  <a:pos x="654" y="78"/>
                </a:cxn>
                <a:cxn ang="0">
                  <a:pos x="864" y="0"/>
                </a:cxn>
              </a:cxnLst>
              <a:rect l="0" t="0" r="0" b="0"/>
              <a:pathLst>
                <a:path w="2344" h="364">
                  <a:moveTo>
                    <a:pt x="0" y="64"/>
                  </a:moveTo>
                  <a:cubicBezTo>
                    <a:pt x="264" y="167"/>
                    <a:pt x="528" y="271"/>
                    <a:pt x="824" y="312"/>
                  </a:cubicBezTo>
                  <a:cubicBezTo>
                    <a:pt x="1120" y="353"/>
                    <a:pt x="1523" y="364"/>
                    <a:pt x="1776" y="312"/>
                  </a:cubicBezTo>
                  <a:cubicBezTo>
                    <a:pt x="2029" y="260"/>
                    <a:pt x="2249" y="52"/>
                    <a:pt x="2344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4" name="Text Box 65"/>
            <p:cNvSpPr txBox="1"/>
            <p:nvPr/>
          </p:nvSpPr>
          <p:spPr>
            <a:xfrm>
              <a:off x="2984" y="298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45" name="Oval 66"/>
            <p:cNvSpPr/>
            <p:nvPr/>
          </p:nvSpPr>
          <p:spPr>
            <a:xfrm>
              <a:off x="2224" y="3376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7346" name="Oval 67"/>
            <p:cNvSpPr/>
            <p:nvPr/>
          </p:nvSpPr>
          <p:spPr>
            <a:xfrm>
              <a:off x="2832" y="336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347" name="Text Box 68"/>
            <p:cNvSpPr txBox="1"/>
            <p:nvPr/>
          </p:nvSpPr>
          <p:spPr>
            <a:xfrm>
              <a:off x="2584" y="3240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7348" name="Text Box 69"/>
            <p:cNvSpPr txBox="1"/>
            <p:nvPr/>
          </p:nvSpPr>
          <p:spPr>
            <a:xfrm>
              <a:off x="3232" y="3248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7349" name="Line 70"/>
            <p:cNvSpPr/>
            <p:nvPr/>
          </p:nvSpPr>
          <p:spPr>
            <a:xfrm>
              <a:off x="2504" y="3512"/>
              <a:ext cx="31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50" name="Oval 71"/>
            <p:cNvSpPr/>
            <p:nvPr/>
          </p:nvSpPr>
          <p:spPr>
            <a:xfrm>
              <a:off x="3488" y="3376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7351" name="Line 72"/>
            <p:cNvSpPr/>
            <p:nvPr/>
          </p:nvSpPr>
          <p:spPr>
            <a:xfrm flipV="1">
              <a:off x="3128" y="3512"/>
              <a:ext cx="3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52" name="Oval 73"/>
            <p:cNvSpPr/>
            <p:nvPr/>
          </p:nvSpPr>
          <p:spPr>
            <a:xfrm>
              <a:off x="1224" y="2872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7353" name="Oval 74"/>
            <p:cNvSpPr/>
            <p:nvPr/>
          </p:nvSpPr>
          <p:spPr>
            <a:xfrm>
              <a:off x="4368" y="284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7354" name="Line 75"/>
            <p:cNvSpPr/>
            <p:nvPr/>
          </p:nvSpPr>
          <p:spPr>
            <a:xfrm flipV="1">
              <a:off x="1520" y="2888"/>
              <a:ext cx="168" cy="9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55" name="Line 76"/>
            <p:cNvSpPr/>
            <p:nvPr/>
          </p:nvSpPr>
          <p:spPr>
            <a:xfrm>
              <a:off x="1504" y="3080"/>
              <a:ext cx="736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56" name="Line 77"/>
            <p:cNvSpPr/>
            <p:nvPr/>
          </p:nvSpPr>
          <p:spPr>
            <a:xfrm>
              <a:off x="4144" y="2864"/>
              <a:ext cx="248" cy="7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57" name="Line 78"/>
            <p:cNvSpPr/>
            <p:nvPr/>
          </p:nvSpPr>
          <p:spPr>
            <a:xfrm flipV="1">
              <a:off x="3752" y="3080"/>
              <a:ext cx="640" cy="41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58" name="Text Box 79"/>
            <p:cNvSpPr txBox="1"/>
            <p:nvPr/>
          </p:nvSpPr>
          <p:spPr>
            <a:xfrm>
              <a:off x="1464" y="274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59" name="Text Box 80"/>
            <p:cNvSpPr txBox="1"/>
            <p:nvPr/>
          </p:nvSpPr>
          <p:spPr>
            <a:xfrm>
              <a:off x="4184" y="270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60" name="Text Box 81"/>
            <p:cNvSpPr txBox="1"/>
            <p:nvPr/>
          </p:nvSpPr>
          <p:spPr>
            <a:xfrm>
              <a:off x="1968" y="318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61" name="Text Box 82"/>
            <p:cNvSpPr txBox="1"/>
            <p:nvPr/>
          </p:nvSpPr>
          <p:spPr>
            <a:xfrm>
              <a:off x="3944" y="314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62" name="Freeform 83"/>
            <p:cNvSpPr/>
            <p:nvPr/>
          </p:nvSpPr>
          <p:spPr>
            <a:xfrm>
              <a:off x="1312" y="2268"/>
              <a:ext cx="3128" cy="604"/>
            </a:xfrm>
            <a:custGeom>
              <a:avLst/>
              <a:gdLst/>
              <a:ahLst/>
              <a:cxnLst>
                <a:cxn ang="0">
                  <a:pos x="2158" y="564"/>
                </a:cxn>
                <a:cxn ang="0">
                  <a:pos x="1892" y="268"/>
                </a:cxn>
                <a:cxn ang="0">
                  <a:pos x="1374" y="44"/>
                </a:cxn>
                <a:cxn ang="0">
                  <a:pos x="799" y="36"/>
                </a:cxn>
                <a:cxn ang="0">
                  <a:pos x="343" y="260"/>
                </a:cxn>
                <a:cxn ang="0">
                  <a:pos x="0" y="604"/>
                </a:cxn>
              </a:cxnLst>
              <a:rect l="0" t="0" r="0" b="0"/>
              <a:pathLst>
                <a:path w="3432" h="604">
                  <a:moveTo>
                    <a:pt x="3432" y="564"/>
                  </a:moveTo>
                  <a:cubicBezTo>
                    <a:pt x="3324" y="459"/>
                    <a:pt x="3216" y="355"/>
                    <a:pt x="3008" y="268"/>
                  </a:cubicBezTo>
                  <a:cubicBezTo>
                    <a:pt x="2800" y="181"/>
                    <a:pt x="2473" y="83"/>
                    <a:pt x="2184" y="44"/>
                  </a:cubicBezTo>
                  <a:cubicBezTo>
                    <a:pt x="1895" y="5"/>
                    <a:pt x="1545" y="0"/>
                    <a:pt x="1272" y="36"/>
                  </a:cubicBezTo>
                  <a:cubicBezTo>
                    <a:pt x="999" y="72"/>
                    <a:pt x="756" y="165"/>
                    <a:pt x="544" y="260"/>
                  </a:cubicBezTo>
                  <a:cubicBezTo>
                    <a:pt x="332" y="355"/>
                    <a:pt x="91" y="545"/>
                    <a:pt x="0" y="604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3" name="Text Box 84"/>
            <p:cNvSpPr txBox="1"/>
            <p:nvPr/>
          </p:nvSpPr>
          <p:spPr>
            <a:xfrm>
              <a:off x="2880" y="2332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64" name="Oval 85"/>
            <p:cNvSpPr/>
            <p:nvPr/>
          </p:nvSpPr>
          <p:spPr>
            <a:xfrm>
              <a:off x="4816" y="280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7365" name="Oval 86"/>
            <p:cNvSpPr/>
            <p:nvPr/>
          </p:nvSpPr>
          <p:spPr>
            <a:xfrm>
              <a:off x="704" y="2848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7366" name="Line 87"/>
            <p:cNvSpPr/>
            <p:nvPr/>
          </p:nvSpPr>
          <p:spPr>
            <a:xfrm>
              <a:off x="1000" y="3008"/>
              <a:ext cx="216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67" name="Line 88"/>
            <p:cNvSpPr/>
            <p:nvPr/>
          </p:nvSpPr>
          <p:spPr>
            <a:xfrm>
              <a:off x="4664" y="2976"/>
              <a:ext cx="16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68" name="Text Box 89"/>
            <p:cNvSpPr txBox="1"/>
            <p:nvPr/>
          </p:nvSpPr>
          <p:spPr>
            <a:xfrm>
              <a:off x="1048" y="278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69" name="Text Box 90"/>
            <p:cNvSpPr txBox="1"/>
            <p:nvPr/>
          </p:nvSpPr>
          <p:spPr>
            <a:xfrm>
              <a:off x="4640" y="274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70" name="Freeform 91"/>
            <p:cNvSpPr/>
            <p:nvPr/>
          </p:nvSpPr>
          <p:spPr>
            <a:xfrm>
              <a:off x="944" y="3080"/>
              <a:ext cx="3904" cy="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1" y="262"/>
                </a:cxn>
                <a:cxn ang="0">
                  <a:pos x="1144" y="437"/>
                </a:cxn>
                <a:cxn ang="0">
                  <a:pos x="1659" y="422"/>
                </a:cxn>
                <a:cxn ang="0">
                  <a:pos x="2287" y="113"/>
                </a:cxn>
                <a:cxn ang="0">
                  <a:pos x="2473" y="0"/>
                </a:cxn>
              </a:cxnLst>
              <a:rect l="0" t="0" r="0" b="0"/>
              <a:pathLst>
                <a:path w="4376" h="1020">
                  <a:moveTo>
                    <a:pt x="0" y="0"/>
                  </a:moveTo>
                  <a:cubicBezTo>
                    <a:pt x="195" y="202"/>
                    <a:pt x="391" y="404"/>
                    <a:pt x="728" y="560"/>
                  </a:cubicBezTo>
                  <a:cubicBezTo>
                    <a:pt x="1065" y="716"/>
                    <a:pt x="1656" y="879"/>
                    <a:pt x="2024" y="936"/>
                  </a:cubicBezTo>
                  <a:cubicBezTo>
                    <a:pt x="2392" y="993"/>
                    <a:pt x="2599" y="1020"/>
                    <a:pt x="2936" y="904"/>
                  </a:cubicBezTo>
                  <a:cubicBezTo>
                    <a:pt x="3273" y="788"/>
                    <a:pt x="3808" y="391"/>
                    <a:pt x="4048" y="240"/>
                  </a:cubicBezTo>
                  <a:cubicBezTo>
                    <a:pt x="4288" y="89"/>
                    <a:pt x="4321" y="40"/>
                    <a:pt x="4376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1" name="Text Box 92"/>
            <p:cNvSpPr txBox="1"/>
            <p:nvPr/>
          </p:nvSpPr>
          <p:spPr>
            <a:xfrm>
              <a:off x="3168" y="374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97372" name="Text Box 93"/>
            <p:cNvSpPr txBox="1"/>
            <p:nvPr/>
          </p:nvSpPr>
          <p:spPr>
            <a:xfrm>
              <a:off x="3864" y="2276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</p:grpSp>
      <p:grpSp>
        <p:nvGrpSpPr>
          <p:cNvPr id="4" name="Group 94"/>
          <p:cNvGrpSpPr/>
          <p:nvPr/>
        </p:nvGrpSpPr>
        <p:grpSpPr>
          <a:xfrm>
            <a:off x="228600" y="4318000"/>
            <a:ext cx="876300" cy="676275"/>
            <a:chOff x="144" y="2720"/>
            <a:chExt cx="552" cy="426"/>
          </a:xfrm>
        </p:grpSpPr>
        <p:sp>
          <p:nvSpPr>
            <p:cNvPr id="97374" name="Oval 95"/>
            <p:cNvSpPr/>
            <p:nvPr/>
          </p:nvSpPr>
          <p:spPr>
            <a:xfrm>
              <a:off x="144" y="2856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97375" name="Line 96"/>
            <p:cNvSpPr/>
            <p:nvPr/>
          </p:nvSpPr>
          <p:spPr>
            <a:xfrm>
              <a:off x="424" y="3008"/>
              <a:ext cx="272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76" name="Text Box 97"/>
            <p:cNvSpPr txBox="1"/>
            <p:nvPr/>
          </p:nvSpPr>
          <p:spPr>
            <a:xfrm>
              <a:off x="512" y="2720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5" name="Group 98"/>
          <p:cNvGrpSpPr/>
          <p:nvPr/>
        </p:nvGrpSpPr>
        <p:grpSpPr>
          <a:xfrm>
            <a:off x="8115300" y="4305300"/>
            <a:ext cx="876300" cy="600075"/>
            <a:chOff x="5112" y="2712"/>
            <a:chExt cx="552" cy="378"/>
          </a:xfrm>
        </p:grpSpPr>
        <p:sp>
          <p:nvSpPr>
            <p:cNvPr id="97378" name="Line 99"/>
            <p:cNvSpPr/>
            <p:nvPr/>
          </p:nvSpPr>
          <p:spPr>
            <a:xfrm>
              <a:off x="5112" y="2952"/>
              <a:ext cx="280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79" name="Text Box 100"/>
            <p:cNvSpPr txBox="1"/>
            <p:nvPr/>
          </p:nvSpPr>
          <p:spPr>
            <a:xfrm>
              <a:off x="5152" y="2712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7380" name="Oval 101"/>
            <p:cNvSpPr/>
            <p:nvPr/>
          </p:nvSpPr>
          <p:spPr>
            <a:xfrm>
              <a:off x="5376" y="280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6" name="Group 102"/>
          <p:cNvGrpSpPr/>
          <p:nvPr/>
        </p:nvGrpSpPr>
        <p:grpSpPr>
          <a:xfrm>
            <a:off x="8483600" y="4876800"/>
            <a:ext cx="495300" cy="917575"/>
            <a:chOff x="5344" y="3072"/>
            <a:chExt cx="312" cy="578"/>
          </a:xfrm>
        </p:grpSpPr>
        <p:sp>
          <p:nvSpPr>
            <p:cNvPr id="97382" name="Line 103"/>
            <p:cNvSpPr/>
            <p:nvPr/>
          </p:nvSpPr>
          <p:spPr>
            <a:xfrm>
              <a:off x="5520" y="3072"/>
              <a:ext cx="0" cy="304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83" name="Oval 104"/>
            <p:cNvSpPr/>
            <p:nvPr/>
          </p:nvSpPr>
          <p:spPr>
            <a:xfrm>
              <a:off x="5368" y="3360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97384" name="Text Box 105"/>
            <p:cNvSpPr txBox="1"/>
            <p:nvPr/>
          </p:nvSpPr>
          <p:spPr>
            <a:xfrm>
              <a:off x="5344" y="3080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7" name="Group 106"/>
          <p:cNvGrpSpPr/>
          <p:nvPr/>
        </p:nvGrpSpPr>
        <p:grpSpPr>
          <a:xfrm>
            <a:off x="8356600" y="5746750"/>
            <a:ext cx="787400" cy="958850"/>
            <a:chOff x="5264" y="3620"/>
            <a:chExt cx="496" cy="604"/>
          </a:xfrm>
        </p:grpSpPr>
        <p:grpSp>
          <p:nvGrpSpPr>
            <p:cNvPr id="97386" name="Group 107"/>
            <p:cNvGrpSpPr/>
            <p:nvPr/>
          </p:nvGrpSpPr>
          <p:grpSpPr>
            <a:xfrm>
              <a:off x="5376" y="3840"/>
              <a:ext cx="384" cy="384"/>
              <a:chOff x="1344" y="2784"/>
              <a:chExt cx="384" cy="384"/>
            </a:xfrm>
          </p:grpSpPr>
          <p:sp>
            <p:nvSpPr>
              <p:cNvPr id="97387" name="Oval 108"/>
              <p:cNvSpPr/>
              <p:nvPr/>
            </p:nvSpPr>
            <p:spPr>
              <a:xfrm>
                <a:off x="1392" y="2832"/>
                <a:ext cx="288" cy="290"/>
              </a:xfrm>
              <a:prstGeom prst="ellipse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latin typeface="Times New Roman" panose="02020603050405020304" pitchFamily="18" charset="0"/>
                  </a:rPr>
                  <a:t>14</a:t>
                </a:r>
              </a:p>
            </p:txBody>
          </p:sp>
          <p:sp>
            <p:nvSpPr>
              <p:cNvPr id="97388" name="Oval 109"/>
              <p:cNvSpPr/>
              <p:nvPr/>
            </p:nvSpPr>
            <p:spPr>
              <a:xfrm>
                <a:off x="1344" y="2784"/>
                <a:ext cx="384" cy="384"/>
              </a:xfrm>
              <a:prstGeom prst="ellipse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7389" name="Line 110"/>
            <p:cNvSpPr/>
            <p:nvPr/>
          </p:nvSpPr>
          <p:spPr>
            <a:xfrm>
              <a:off x="5520" y="3632"/>
              <a:ext cx="0" cy="224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90" name="Text Box 111"/>
            <p:cNvSpPr txBox="1"/>
            <p:nvPr/>
          </p:nvSpPr>
          <p:spPr>
            <a:xfrm>
              <a:off x="5264" y="3620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</p:grpSp>
      <p:grpSp>
        <p:nvGrpSpPr>
          <p:cNvPr id="9" name="Group 112"/>
          <p:cNvGrpSpPr/>
          <p:nvPr/>
        </p:nvGrpSpPr>
        <p:grpSpPr>
          <a:xfrm>
            <a:off x="165100" y="3225800"/>
            <a:ext cx="520700" cy="1308100"/>
            <a:chOff x="104" y="2032"/>
            <a:chExt cx="328" cy="824"/>
          </a:xfrm>
        </p:grpSpPr>
        <p:sp>
          <p:nvSpPr>
            <p:cNvPr id="97392" name="Line 113"/>
            <p:cNvSpPr/>
            <p:nvPr/>
          </p:nvSpPr>
          <p:spPr>
            <a:xfrm>
              <a:off x="280" y="2584"/>
              <a:ext cx="0" cy="272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393" name="Oval 114"/>
            <p:cNvSpPr/>
            <p:nvPr/>
          </p:nvSpPr>
          <p:spPr>
            <a:xfrm>
              <a:off x="144" y="2304"/>
              <a:ext cx="288" cy="290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7394" name="AutoShape 115"/>
            <p:cNvSpPr/>
            <p:nvPr/>
          </p:nvSpPr>
          <p:spPr>
            <a:xfrm>
              <a:off x="184" y="2032"/>
              <a:ext cx="186" cy="263"/>
            </a:xfrm>
            <a:prstGeom prst="downArrow">
              <a:avLst>
                <a:gd name="adj1" fmla="val 50000"/>
                <a:gd name="adj2" fmla="val 35316"/>
              </a:avLst>
            </a:prstGeom>
            <a:noFill/>
            <a:ln w="222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7395" name="Text Box 116"/>
            <p:cNvSpPr txBox="1"/>
            <p:nvPr/>
          </p:nvSpPr>
          <p:spPr>
            <a:xfrm>
              <a:off x="104" y="2588"/>
              <a:ext cx="16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ε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R=(a|ab)* b b*</a:t>
            </a:r>
          </a:p>
        </p:txBody>
      </p:sp>
      <p:pic>
        <p:nvPicPr>
          <p:cNvPr id="98306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  </a:t>
            </a:r>
            <a:r>
              <a:rPr lang="en-US" altLang="zh-CN" dirty="0"/>
              <a:t>NFA</a:t>
            </a:r>
            <a:r>
              <a:rPr lang="zh-CN" altLang="en-US" dirty="0"/>
              <a:t>确定化算法</a:t>
            </a: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   假设</a:t>
            </a:r>
            <a:r>
              <a:rPr lang="en-US" altLang="zh-CN" dirty="0"/>
              <a:t>NFA N=(K, </a:t>
            </a:r>
            <a:r>
              <a:rPr lang="en-US" altLang="zh-CN" dirty="0">
                <a:sym typeface="Symbol" panose="05050102010706020507" pitchFamily="18" charset="2"/>
              </a:rPr>
              <a:t>,f,K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,K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r>
              <a:rPr lang="en-US" altLang="zh-CN" dirty="0"/>
              <a:t>)</a:t>
            </a:r>
            <a:r>
              <a:rPr lang="zh-CN" altLang="en-US" dirty="0"/>
              <a:t>按如下办法构造一个</a:t>
            </a:r>
            <a:r>
              <a:rPr lang="en-US" altLang="zh-CN" dirty="0"/>
              <a:t>DFA  M=(S, </a:t>
            </a:r>
            <a:r>
              <a:rPr lang="en-US" altLang="zh-CN" dirty="0">
                <a:sym typeface="Symbol" panose="05050102010706020507" pitchFamily="18" charset="2"/>
              </a:rPr>
              <a:t>,d,S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,S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r>
              <a:rPr lang="en-US" altLang="zh-CN" dirty="0"/>
              <a:t>)，</a:t>
            </a:r>
            <a:r>
              <a:rPr lang="zh-CN" altLang="en-US" dirty="0"/>
              <a:t>使得</a:t>
            </a:r>
            <a:r>
              <a:rPr lang="en-US" altLang="en-US" dirty="0"/>
              <a:t>L(M)=L(N)</a:t>
            </a:r>
            <a:r>
              <a:rPr lang="en-US" altLang="zh-CN" dirty="0"/>
              <a:t>：</a:t>
            </a:r>
          </a:p>
          <a:p>
            <a:pPr lvl="1" eaLnBrk="1" hangingPunct="1">
              <a:buNone/>
            </a:pPr>
            <a:r>
              <a:rPr lang="en-US" altLang="zh-CN" dirty="0"/>
              <a:t>1.  M</a:t>
            </a:r>
            <a:r>
              <a:rPr lang="zh-CN" altLang="en-US" dirty="0"/>
              <a:t>的状态集</a:t>
            </a:r>
            <a:r>
              <a:rPr lang="en-US" altLang="zh-CN" dirty="0"/>
              <a:t>S</a:t>
            </a:r>
            <a:r>
              <a:rPr lang="zh-CN" altLang="en-US" dirty="0"/>
              <a:t>由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的一些子集</a:t>
            </a:r>
            <a:r>
              <a:rPr lang="zh-CN" altLang="en-US" dirty="0"/>
              <a:t>组成。用[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/>
              <a:t>]表示</a:t>
            </a:r>
            <a:r>
              <a:rPr lang="en-US" altLang="zh-CN" dirty="0"/>
              <a:t>S</a:t>
            </a:r>
            <a:r>
              <a:rPr lang="zh-CN" altLang="en-US" dirty="0"/>
              <a:t>的元素，其中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S</a:t>
            </a:r>
            <a:r>
              <a:rPr lang="en-US" altLang="zh-CN" baseline="-25000" dirty="0">
                <a:sym typeface="Symbol" panose="05050102010706020507" pitchFamily="18" charset="2"/>
              </a:rPr>
              <a:t>2,</a:t>
            </a:r>
            <a:r>
              <a:rPr lang="en-US" altLang="zh-CN" dirty="0">
                <a:sym typeface="Symbol" panose="05050102010706020507" pitchFamily="18" charset="2"/>
              </a:rPr>
              <a:t>,...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/>
              <a:t>是</a:t>
            </a:r>
            <a:r>
              <a:rPr lang="en-US" altLang="zh-CN" dirty="0"/>
              <a:t>K</a:t>
            </a:r>
            <a:r>
              <a:rPr lang="zh-CN" altLang="en-US" dirty="0"/>
              <a:t>的状态。并且约定，状态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S</a:t>
            </a:r>
            <a:r>
              <a:rPr lang="en-US" altLang="zh-CN" baseline="-25000" dirty="0">
                <a:sym typeface="Symbol" panose="05050102010706020507" pitchFamily="18" charset="2"/>
              </a:rPr>
              <a:t>2,</a:t>
            </a:r>
            <a:r>
              <a:rPr lang="en-US" altLang="zh-CN" dirty="0">
                <a:sym typeface="Symbol" panose="05050102010706020507" pitchFamily="18" charset="2"/>
              </a:rPr>
              <a:t>,...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/>
              <a:t>是按某种规则排列的，即对于子集{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S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}={ S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S</a:t>
            </a:r>
            <a:r>
              <a:rPr lang="en-US" altLang="zh-CN" baseline="-25000" dirty="0">
                <a:sym typeface="Symbol" panose="05050102010706020507" pitchFamily="18" charset="2"/>
              </a:rPr>
              <a:t>1,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zh-CN" altLang="en-US" dirty="0">
                <a:sym typeface="Symbol" panose="05050102010706020507" pitchFamily="18" charset="2"/>
              </a:rPr>
              <a:t>来说，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的状态就是[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]；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60419" name="AutoShape 4">
            <a:hlinkClick r:id="" action="ppaction://hlinkshowjump?jump=previousslide"/>
          </p:cNvPr>
          <p:cNvSpPr/>
          <p:nvPr/>
        </p:nvSpPr>
        <p:spPr>
          <a:xfrm>
            <a:off x="6934200" y="5943600"/>
            <a:ext cx="539750" cy="539750"/>
          </a:xfrm>
          <a:prstGeom prst="actionButtonBackPrevious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0420" name="AutoShape 5">
            <a:hlinkClick r:id="" action="ppaction://hlinkshowjump?jump=nextslide"/>
          </p:cNvPr>
          <p:cNvSpPr/>
          <p:nvPr/>
        </p:nvSpPr>
        <p:spPr>
          <a:xfrm>
            <a:off x="7461250" y="5943600"/>
            <a:ext cx="539750" cy="539750"/>
          </a:xfrm>
          <a:prstGeom prst="actionButtonForwardNext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endParaRPr lang="zh-CN" altLang="en-US" dirty="0"/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xfrm>
            <a:off x="990600" y="1752600"/>
            <a:ext cx="7924800" cy="41910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zh-CN" altLang="en-US" dirty="0"/>
              <a:t>2  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的输入字母表是相同的，即是</a:t>
            </a:r>
            <a:r>
              <a:rPr lang="zh-CN" altLang="en-US" dirty="0">
                <a:sym typeface="Symbol" panose="05050102010706020507" pitchFamily="18" charset="2"/>
              </a:rPr>
              <a:t>；</a:t>
            </a:r>
          </a:p>
          <a:p>
            <a:pPr lvl="1" eaLnBrk="1" hangingPunct="1">
              <a:buNone/>
            </a:pPr>
            <a:r>
              <a:rPr lang="zh-CN" altLang="en-US" dirty="0"/>
              <a:t>3  转换函数是这样定义的：                                      	  </a:t>
            </a:r>
            <a:r>
              <a:rPr lang="en-US" altLang="zh-CN" dirty="0"/>
              <a:t>d(</a:t>
            </a:r>
            <a:r>
              <a:rPr lang="zh-CN" altLang="en-US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2,</a:t>
            </a:r>
            <a:r>
              <a:rPr lang="en-US" altLang="zh-CN" dirty="0">
                <a:sym typeface="Symbol" panose="05050102010706020507" pitchFamily="18" charset="2"/>
              </a:rPr>
              <a:t>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/>
              <a:t>],</a:t>
            </a:r>
            <a:r>
              <a:rPr lang="en-US" altLang="zh-CN" dirty="0"/>
              <a:t>a)= </a:t>
            </a:r>
            <a:r>
              <a:rPr lang="zh-CN" altLang="en-US" dirty="0"/>
              <a:t>[</a:t>
            </a:r>
            <a:r>
              <a:rPr lang="en-US" altLang="zh-CN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r>
              <a:rPr lang="zh-CN" altLang="en-US" dirty="0"/>
              <a:t>]	 </a:t>
            </a:r>
            <a:r>
              <a:rPr lang="zh-CN" altLang="zh-CN" dirty="0"/>
              <a:t>其中     {</a:t>
            </a:r>
            <a:r>
              <a:rPr lang="en-US" altLang="zh-CN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1,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2,</a:t>
            </a:r>
            <a:r>
              <a:rPr lang="en-US" altLang="zh-CN" dirty="0">
                <a:sym typeface="Symbol" panose="05050102010706020507" pitchFamily="18" charset="2"/>
              </a:rPr>
              <a:t>...</a:t>
            </a:r>
            <a:r>
              <a:rPr lang="en-US" altLang="zh-CN" baseline="-25000" dirty="0">
                <a:sym typeface="Symbol" panose="05050102010706020507" pitchFamily="18" charset="2"/>
              </a:rPr>
              <a:t> ,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zh-CN" dirty="0"/>
              <a:t>  </a:t>
            </a:r>
            <a:r>
              <a:rPr lang="zh-CN" altLang="en-US" dirty="0">
                <a:sym typeface="Symbol" panose="05050102010706020507" pitchFamily="18" charset="2"/>
              </a:rPr>
              <a:t>-</a:t>
            </a:r>
            <a:r>
              <a:rPr lang="en-US" altLang="zh-CN" dirty="0">
                <a:sym typeface="Symbol" panose="05050102010706020507" pitchFamily="18" charset="2"/>
              </a:rPr>
              <a:t>closure(move</a:t>
            </a:r>
            <a:r>
              <a:rPr lang="en-US" altLang="zh-CN" dirty="0"/>
              <a:t>({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S</a:t>
            </a:r>
            <a:r>
              <a:rPr lang="en-US" altLang="zh-CN" baseline="-25000" dirty="0">
                <a:sym typeface="Symbol" panose="05050102010706020507" pitchFamily="18" charset="2"/>
              </a:rPr>
              <a:t>2,</a:t>
            </a:r>
            <a:r>
              <a:rPr lang="en-US" altLang="zh-CN" dirty="0">
                <a:sym typeface="Symbol" panose="05050102010706020507" pitchFamily="18" charset="2"/>
              </a:rPr>
              <a:t>,...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zh-CN" altLang="en-US" dirty="0"/>
              <a:t>,</a:t>
            </a:r>
            <a:r>
              <a:rPr lang="en-US" altLang="zh-CN" dirty="0"/>
              <a:t>a)) 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4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zh-CN" altLang="en-US" dirty="0"/>
              <a:t>=</a:t>
            </a:r>
            <a:r>
              <a:rPr lang="zh-CN" altLang="en-US" dirty="0">
                <a:sym typeface="Symbol" panose="05050102010706020507" pitchFamily="18" charset="2"/>
              </a:rPr>
              <a:t>-</a:t>
            </a:r>
            <a:r>
              <a:rPr lang="en-US" altLang="zh-CN" dirty="0">
                <a:sym typeface="Symbol" panose="05050102010706020507" pitchFamily="18" charset="2"/>
              </a:rPr>
              <a:t>closure(K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zh-CN" altLang="en-US" dirty="0">
                <a:sym typeface="Symbol" panose="05050102010706020507" pitchFamily="18" charset="2"/>
              </a:rPr>
              <a:t>的开始状态；</a:t>
            </a:r>
          </a:p>
          <a:p>
            <a:pPr lvl="1"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5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r>
              <a:rPr lang="zh-CN" altLang="en-US" dirty="0"/>
              <a:t>={[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e</a:t>
            </a:r>
            <a:r>
              <a:rPr lang="zh-CN" altLang="en-US" dirty="0"/>
              <a:t>]，其中[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e</a:t>
            </a:r>
            <a:r>
              <a:rPr lang="zh-CN" altLang="en-US" dirty="0"/>
              <a:t>]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且{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, S</a:t>
            </a:r>
            <a:r>
              <a:rPr lang="en-US" altLang="zh-CN" baseline="-25000" dirty="0">
                <a:sym typeface="Symbol" panose="05050102010706020507" pitchFamily="18" charset="2"/>
              </a:rPr>
              <a:t>k,</a:t>
            </a:r>
            <a:r>
              <a:rPr lang="en-US" altLang="zh-CN" dirty="0">
                <a:sym typeface="Symbol" panose="05050102010706020507" pitchFamily="18" charset="2"/>
              </a:rPr>
              <a:t>,...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e</a:t>
            </a:r>
            <a:r>
              <a:rPr lang="zh-CN" altLang="en-US" dirty="0"/>
              <a:t>}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en-US" altLang="zh-CN" dirty="0"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</a:t>
            </a:r>
            <a:r>
              <a:rPr lang="zh-CN" altLang="en-US" dirty="0"/>
              <a:t>}</a:t>
            </a:r>
          </a:p>
        </p:txBody>
      </p:sp>
      <p:sp>
        <p:nvSpPr>
          <p:cNvPr id="61443" name="AutoShape 4">
            <a:hlinkClick r:id="" action="ppaction://hlinkshowjump?jump=previousslide"/>
          </p:cNvPr>
          <p:cNvSpPr/>
          <p:nvPr/>
        </p:nvSpPr>
        <p:spPr>
          <a:xfrm>
            <a:off x="6934200" y="5943600"/>
            <a:ext cx="539750" cy="539750"/>
          </a:xfrm>
          <a:prstGeom prst="actionButtonBackPrevious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1444" name="AutoShape 5">
            <a:hlinkClick r:id="" action="ppaction://hlinkshowjump?jump=nextslide"/>
          </p:cNvPr>
          <p:cNvSpPr/>
          <p:nvPr/>
        </p:nvSpPr>
        <p:spPr>
          <a:xfrm>
            <a:off x="7461250" y="5943600"/>
            <a:ext cx="539750" cy="539750"/>
          </a:xfrm>
          <a:prstGeom prst="actionButtonForwardNext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/>
          <p:cNvSpPr>
            <a:spLocks noGrp="1"/>
          </p:cNvSpPr>
          <p:nvPr>
            <p:ph idx="1"/>
          </p:nvPr>
        </p:nvSpPr>
        <p:spPr>
          <a:xfrm>
            <a:off x="684213" y="1773238"/>
            <a:ext cx="7924800" cy="4724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000" dirty="0"/>
              <a:t>1.  </a:t>
            </a:r>
            <a:r>
              <a:rPr lang="zh-CN" altLang="en-US" sz="2400" b="1" dirty="0">
                <a:latin typeface="方正舒体" pitchFamily="2" charset="-122"/>
                <a:ea typeface="方正舒体" pitchFamily="2" charset="-122"/>
              </a:rPr>
              <a:t>状态集合</a:t>
            </a:r>
            <a:r>
              <a:rPr lang="en-US" altLang="zh-CN" sz="2400" b="1" dirty="0">
                <a:latin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方正舒体" pitchFamily="2" charset="-122"/>
                <a:ea typeface="方正舒体" pitchFamily="2" charset="-122"/>
              </a:rPr>
              <a:t>的</a:t>
            </a:r>
            <a:r>
              <a:rPr lang="en-US" altLang="zh-CN" sz="2400" b="1" dirty="0">
                <a:latin typeface="方正舒体" pitchFamily="2" charset="-122"/>
                <a:ea typeface="方正舒体" pitchFamily="2" charset="-122"/>
              </a:rPr>
              <a:t>ε-</a:t>
            </a:r>
            <a:r>
              <a:rPr lang="zh-CN" altLang="en-US" sz="2400" b="1" dirty="0">
                <a:latin typeface="方正舒体" pitchFamily="2" charset="-122"/>
                <a:ea typeface="方正舒体" pitchFamily="2" charset="-122"/>
              </a:rPr>
              <a:t>闭包</a:t>
            </a:r>
            <a:r>
              <a:rPr lang="zh-CN" altLang="en-US" sz="2000" dirty="0"/>
              <a:t>，</a:t>
            </a:r>
            <a:r>
              <a:rPr lang="zh-CN" altLang="en-US" sz="2400" dirty="0"/>
              <a:t>表示为</a:t>
            </a:r>
            <a:r>
              <a:rPr lang="en-US" altLang="zh-CN" sz="2400" dirty="0">
                <a:latin typeface="Arial" panose="020B0604020202020204" pitchFamily="34" charset="0"/>
              </a:rPr>
              <a:t>ε-</a:t>
            </a:r>
            <a:r>
              <a:rPr lang="en-US" altLang="zh-CN" sz="2400" dirty="0"/>
              <a:t>closure(I)，</a:t>
            </a:r>
            <a:r>
              <a:rPr lang="zh-CN" altLang="en-US" sz="2400" dirty="0"/>
              <a:t>定义为一状态集，是状态集</a:t>
            </a:r>
            <a:r>
              <a:rPr lang="en-US" altLang="zh-CN" sz="2400" dirty="0"/>
              <a:t>I</a:t>
            </a:r>
            <a:r>
              <a:rPr lang="zh-CN" altLang="en-US" sz="2400" dirty="0"/>
              <a:t>中的任何状态</a:t>
            </a:r>
            <a:r>
              <a:rPr lang="en-US" altLang="zh-CN" sz="2400" dirty="0"/>
              <a:t>S</a:t>
            </a:r>
            <a:r>
              <a:rPr lang="zh-CN" altLang="en-US" sz="2400" dirty="0"/>
              <a:t>经任意条</a:t>
            </a:r>
            <a:r>
              <a:rPr lang="en-US" altLang="zh-CN" sz="2400" dirty="0">
                <a:latin typeface="Arial" panose="020B0604020202020204" pitchFamily="34" charset="0"/>
              </a:rPr>
              <a:t>ε</a:t>
            </a:r>
            <a:r>
              <a:rPr lang="zh-CN" altLang="en-US" sz="2400" dirty="0"/>
              <a:t>弧而能到达的状态的集合。</a:t>
            </a:r>
          </a:p>
          <a:p>
            <a:pPr eaLnBrk="1" hangingPunct="1">
              <a:buNone/>
            </a:pPr>
            <a:r>
              <a:rPr lang="zh-CN" altLang="en-US" sz="2400" dirty="0"/>
              <a:t>     状态集合</a:t>
            </a:r>
            <a:r>
              <a:rPr lang="en-US" altLang="zh-CN" sz="2400" dirty="0"/>
              <a:t>I</a:t>
            </a:r>
            <a:r>
              <a:rPr lang="zh-CN" altLang="en-US" sz="2400" dirty="0"/>
              <a:t>的任何状态</a:t>
            </a:r>
            <a:r>
              <a:rPr lang="en-US" altLang="zh-CN" sz="2400" dirty="0"/>
              <a:t>S</a:t>
            </a:r>
            <a:r>
              <a:rPr lang="zh-CN" altLang="en-US" sz="2400" dirty="0"/>
              <a:t>都属于</a:t>
            </a:r>
            <a:r>
              <a:rPr lang="en-US" altLang="zh-CN" sz="2400" dirty="0">
                <a:latin typeface="Arial" panose="020B0604020202020204" pitchFamily="34" charset="0"/>
              </a:rPr>
              <a:t>ε-</a:t>
            </a:r>
            <a:r>
              <a:rPr lang="en-US" altLang="zh-CN" sz="2400" dirty="0"/>
              <a:t>closure(I)。</a:t>
            </a:r>
          </a:p>
          <a:p>
            <a:pPr eaLnBrk="1" hangingPunct="1">
              <a:buNone/>
            </a:pPr>
            <a:r>
              <a:rPr lang="en-US" altLang="zh-CN" sz="2000" dirty="0"/>
              <a:t>2. </a:t>
            </a:r>
            <a:r>
              <a:rPr lang="zh-CN" altLang="en-US" sz="2400" b="1" dirty="0">
                <a:latin typeface="方正舒体" pitchFamily="2" charset="-122"/>
                <a:ea typeface="方正舒体" pitchFamily="2" charset="-122"/>
              </a:rPr>
              <a:t>状态集合</a:t>
            </a:r>
            <a:r>
              <a:rPr lang="en-US" altLang="zh-CN" sz="2400" b="1" dirty="0">
                <a:latin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方正舒体" pitchFamily="2" charset="-122"/>
                <a:ea typeface="方正舒体" pitchFamily="2" charset="-122"/>
              </a:rPr>
              <a:t>的</a:t>
            </a:r>
            <a:r>
              <a:rPr lang="en-US" altLang="zh-CN" sz="2400" b="1" dirty="0">
                <a:latin typeface="方正舒体" pitchFamily="2" charset="-122"/>
                <a:ea typeface="方正舒体" pitchFamily="2" charset="-122"/>
              </a:rPr>
              <a:t>a</a:t>
            </a:r>
            <a:r>
              <a:rPr lang="zh-CN" altLang="en-US" sz="2400" b="1" dirty="0">
                <a:latin typeface="方正舒体" pitchFamily="2" charset="-122"/>
                <a:ea typeface="方正舒体" pitchFamily="2" charset="-122"/>
              </a:rPr>
              <a:t>弧转换</a:t>
            </a:r>
            <a:r>
              <a:rPr lang="zh-CN" altLang="en-US" sz="2000" dirty="0"/>
              <a:t>，</a:t>
            </a:r>
            <a:r>
              <a:rPr lang="zh-CN" altLang="en-US" sz="2400" dirty="0"/>
              <a:t>表示为</a:t>
            </a:r>
            <a:r>
              <a:rPr lang="en-US" altLang="zh-CN" sz="2400" dirty="0"/>
              <a:t>move(I,a)</a:t>
            </a:r>
            <a:r>
              <a:rPr lang="zh-CN" altLang="en-US" sz="2400" dirty="0"/>
              <a:t>定义为状态集合</a:t>
            </a:r>
            <a:r>
              <a:rPr lang="en-US" altLang="zh-CN" sz="2400" dirty="0"/>
              <a:t>J，</a:t>
            </a:r>
            <a:r>
              <a:rPr lang="zh-CN" altLang="en-US" sz="2400" dirty="0"/>
              <a:t>其中</a:t>
            </a:r>
            <a:r>
              <a:rPr lang="en-US" altLang="zh-CN" sz="2400" dirty="0"/>
              <a:t>J</a:t>
            </a:r>
            <a:r>
              <a:rPr lang="zh-CN" altLang="en-US" sz="2400" dirty="0"/>
              <a:t>是所有那些可从</a:t>
            </a:r>
            <a:r>
              <a:rPr lang="en-US" altLang="zh-CN" sz="2400" dirty="0"/>
              <a:t>I</a:t>
            </a:r>
            <a:r>
              <a:rPr lang="zh-CN" altLang="en-US" sz="2400" dirty="0"/>
              <a:t>中的某一状态经过一条</a:t>
            </a:r>
            <a:r>
              <a:rPr lang="en-US" altLang="zh-CN" sz="2400" dirty="0"/>
              <a:t>a</a:t>
            </a:r>
            <a:r>
              <a:rPr lang="zh-CN" altLang="en-US" sz="2400" dirty="0"/>
              <a:t>弧而到达的状态的全体。</a:t>
            </a:r>
          </a:p>
          <a:p>
            <a:pPr eaLnBrk="1" hangingPunct="1">
              <a:buNone/>
            </a:pPr>
            <a:endParaRPr lang="zh-CN" altLang="en-US" dirty="0"/>
          </a:p>
        </p:txBody>
      </p:sp>
      <p:sp>
        <p:nvSpPr>
          <p:cNvPr id="62466" name="Rectangle 4"/>
          <p:cNvSpPr/>
          <p:nvPr/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 u="none" dirty="0">
                <a:solidFill>
                  <a:schemeClr val="tx2"/>
                </a:solidFill>
                <a:latin typeface="Arial Black" panose="020B0A04020102020204" pitchFamily="34" charset="0"/>
              </a:rPr>
              <a:t>定义对状态集合</a:t>
            </a:r>
            <a:r>
              <a:rPr lang="en-US" altLang="zh-CN" sz="3600" u="none" dirty="0">
                <a:solidFill>
                  <a:schemeClr val="tx2"/>
                </a:solidFill>
                <a:latin typeface="Arial Black" panose="020B0A04020102020204" pitchFamily="34" charset="0"/>
              </a:rPr>
              <a:t>I</a:t>
            </a:r>
            <a:r>
              <a:rPr lang="zh-CN" altLang="en-US" sz="3600" u="none" dirty="0">
                <a:solidFill>
                  <a:schemeClr val="tx2"/>
                </a:solidFill>
                <a:latin typeface="Arial Black" panose="020B0A04020102020204" pitchFamily="34" charset="0"/>
              </a:rPr>
              <a:t>的几个有关运算：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/>
              <a:t>状态集合</a:t>
            </a:r>
            <a:r>
              <a:rPr lang="en-US" altLang="zh-CN" sz="2800" dirty="0"/>
              <a:t>I</a:t>
            </a:r>
            <a:r>
              <a:rPr lang="zh-CN" altLang="en-US" sz="2800" dirty="0"/>
              <a:t>的有关运算的例子</a:t>
            </a:r>
          </a:p>
        </p:txBody>
      </p:sp>
      <p:sp>
        <p:nvSpPr>
          <p:cNvPr id="195587" name="Rectangle 3"/>
          <p:cNvSpPr>
            <a:spLocks noGrp="1"/>
          </p:cNvSpPr>
          <p:nvPr>
            <p:ph idx="1"/>
          </p:nvPr>
        </p:nvSpPr>
        <p:spPr>
          <a:xfrm>
            <a:off x="990600" y="1524000"/>
            <a:ext cx="7772400" cy="50292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en-US" altLang="zh-CN" dirty="0"/>
              <a:t>I={1}, </a:t>
            </a:r>
            <a:r>
              <a:rPr lang="zh-CN" altLang="en-US" dirty="0">
                <a:sym typeface="Symbol" panose="05050102010706020507" pitchFamily="18" charset="2"/>
              </a:rPr>
              <a:t>-</a:t>
            </a:r>
            <a:r>
              <a:rPr lang="en-US" altLang="zh-CN" dirty="0">
                <a:sym typeface="Symbol" panose="05050102010706020507" pitchFamily="18" charset="2"/>
              </a:rPr>
              <a:t>closure(I)={1,2}；</a:t>
            </a:r>
          </a:p>
          <a:p>
            <a:pPr lvl="1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I={5}, </a:t>
            </a:r>
            <a:r>
              <a:rPr lang="zh-CN" altLang="en-US" dirty="0">
                <a:sym typeface="Symbol" panose="05050102010706020507" pitchFamily="18" charset="2"/>
              </a:rPr>
              <a:t>-</a:t>
            </a:r>
            <a:r>
              <a:rPr lang="en-US" altLang="zh-CN" dirty="0">
                <a:sym typeface="Symbol" panose="05050102010706020507" pitchFamily="18" charset="2"/>
              </a:rPr>
              <a:t>closure(I)={5,6,2}；</a:t>
            </a:r>
          </a:p>
          <a:p>
            <a:pPr lvl="1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move({1,2},a)={5,3,4}</a:t>
            </a:r>
          </a:p>
          <a:p>
            <a:pPr lvl="1"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-</a:t>
            </a:r>
            <a:r>
              <a:rPr lang="en-US" altLang="zh-CN" dirty="0">
                <a:sym typeface="Symbol" panose="05050102010706020507" pitchFamily="18" charset="2"/>
              </a:rPr>
              <a:t>closure({5,3,4})={2,3,4,5,6,7,8}；</a:t>
            </a:r>
            <a:endParaRPr lang="zh-CN" altLang="zh-CN" dirty="0">
              <a:sym typeface="Symbol" panose="05050102010706020507" pitchFamily="18" charset="2"/>
            </a:endParaRPr>
          </a:p>
        </p:txBody>
      </p:sp>
      <p:sp>
        <p:nvSpPr>
          <p:cNvPr id="63491" name="AutoShape 4">
            <a:hlinkClick r:id="" action="ppaction://hlinkshowjump?jump=previousslide"/>
          </p:cNvPr>
          <p:cNvSpPr/>
          <p:nvPr/>
        </p:nvSpPr>
        <p:spPr>
          <a:xfrm>
            <a:off x="6934200" y="5943600"/>
            <a:ext cx="539750" cy="539750"/>
          </a:xfrm>
          <a:prstGeom prst="actionButtonBackPrevious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3492" name="AutoShape 5">
            <a:hlinkClick r:id="" action="ppaction://hlinkshowjump?jump=nextslide"/>
          </p:cNvPr>
          <p:cNvSpPr/>
          <p:nvPr/>
        </p:nvSpPr>
        <p:spPr>
          <a:xfrm>
            <a:off x="7461250" y="5943600"/>
            <a:ext cx="539750" cy="539750"/>
          </a:xfrm>
          <a:prstGeom prst="actionButtonForwardNext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524000" y="4038600"/>
            <a:ext cx="3657600" cy="2401888"/>
            <a:chOff x="1008" y="1310"/>
            <a:chExt cx="3408" cy="2375"/>
          </a:xfrm>
        </p:grpSpPr>
        <p:sp>
          <p:nvSpPr>
            <p:cNvPr id="63494" name="Oval 7"/>
            <p:cNvSpPr/>
            <p:nvPr/>
          </p:nvSpPr>
          <p:spPr>
            <a:xfrm>
              <a:off x="1008" y="240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495" name="Oval 8"/>
            <p:cNvSpPr/>
            <p:nvPr/>
          </p:nvSpPr>
          <p:spPr>
            <a:xfrm>
              <a:off x="1872" y="240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496" name="Oval 9"/>
            <p:cNvSpPr/>
            <p:nvPr/>
          </p:nvSpPr>
          <p:spPr>
            <a:xfrm>
              <a:off x="1872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3497" name="Oval 10"/>
            <p:cNvSpPr/>
            <p:nvPr/>
          </p:nvSpPr>
          <p:spPr>
            <a:xfrm>
              <a:off x="2940" y="240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3498" name="Oval 11"/>
            <p:cNvSpPr/>
            <p:nvPr/>
          </p:nvSpPr>
          <p:spPr>
            <a:xfrm>
              <a:off x="1872" y="326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63499" name="Group 12"/>
            <p:cNvGrpSpPr/>
            <p:nvPr/>
          </p:nvGrpSpPr>
          <p:grpSpPr>
            <a:xfrm>
              <a:off x="2940" y="1407"/>
              <a:ext cx="384" cy="452"/>
              <a:chOff x="2940" y="1407"/>
              <a:chExt cx="384" cy="452"/>
            </a:xfrm>
          </p:grpSpPr>
          <p:grpSp>
            <p:nvGrpSpPr>
              <p:cNvPr id="63500" name="Group 13"/>
              <p:cNvGrpSpPr/>
              <p:nvPr/>
            </p:nvGrpSpPr>
            <p:grpSpPr>
              <a:xfrm>
                <a:off x="2940" y="1440"/>
                <a:ext cx="384" cy="384"/>
                <a:chOff x="2928" y="1440"/>
                <a:chExt cx="384" cy="384"/>
              </a:xfrm>
            </p:grpSpPr>
            <p:sp>
              <p:nvSpPr>
                <p:cNvPr id="63501" name="Oval 14"/>
                <p:cNvSpPr/>
                <p:nvPr/>
              </p:nvSpPr>
              <p:spPr>
                <a:xfrm>
                  <a:off x="2928" y="1440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3502" name="Oval 15"/>
                <p:cNvSpPr/>
                <p:nvPr/>
              </p:nvSpPr>
              <p:spPr>
                <a:xfrm>
                  <a:off x="2976" y="148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63503" name="Text Box 16"/>
              <p:cNvSpPr txBox="1"/>
              <p:nvPr/>
            </p:nvSpPr>
            <p:spPr>
              <a:xfrm>
                <a:off x="2975" y="1407"/>
                <a:ext cx="314" cy="4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u="none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63504" name="Group 17"/>
            <p:cNvGrpSpPr/>
            <p:nvPr/>
          </p:nvGrpSpPr>
          <p:grpSpPr>
            <a:xfrm>
              <a:off x="4032" y="2366"/>
              <a:ext cx="384" cy="453"/>
              <a:chOff x="4032" y="2366"/>
              <a:chExt cx="384" cy="453"/>
            </a:xfrm>
          </p:grpSpPr>
          <p:grpSp>
            <p:nvGrpSpPr>
              <p:cNvPr id="63505" name="Group 18"/>
              <p:cNvGrpSpPr/>
              <p:nvPr/>
            </p:nvGrpSpPr>
            <p:grpSpPr>
              <a:xfrm>
                <a:off x="4032" y="2400"/>
                <a:ext cx="384" cy="384"/>
                <a:chOff x="2928" y="1440"/>
                <a:chExt cx="384" cy="384"/>
              </a:xfrm>
            </p:grpSpPr>
            <p:sp>
              <p:nvSpPr>
                <p:cNvPr id="63506" name="Oval 19"/>
                <p:cNvSpPr/>
                <p:nvPr/>
              </p:nvSpPr>
              <p:spPr>
                <a:xfrm>
                  <a:off x="2928" y="1440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3507" name="Oval 20"/>
                <p:cNvSpPr/>
                <p:nvPr/>
              </p:nvSpPr>
              <p:spPr>
                <a:xfrm>
                  <a:off x="2976" y="148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63508" name="Text Box 21"/>
              <p:cNvSpPr txBox="1"/>
              <p:nvPr/>
            </p:nvSpPr>
            <p:spPr>
              <a:xfrm>
                <a:off x="4077" y="2366"/>
                <a:ext cx="314" cy="4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u="none" dirty="0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63509" name="Group 22"/>
            <p:cNvGrpSpPr/>
            <p:nvPr/>
          </p:nvGrpSpPr>
          <p:grpSpPr>
            <a:xfrm>
              <a:off x="2940" y="3233"/>
              <a:ext cx="384" cy="452"/>
              <a:chOff x="2940" y="3233"/>
              <a:chExt cx="384" cy="452"/>
            </a:xfrm>
          </p:grpSpPr>
          <p:grpSp>
            <p:nvGrpSpPr>
              <p:cNvPr id="63510" name="Group 23"/>
              <p:cNvGrpSpPr/>
              <p:nvPr/>
            </p:nvGrpSpPr>
            <p:grpSpPr>
              <a:xfrm>
                <a:off x="2940" y="3264"/>
                <a:ext cx="384" cy="384"/>
                <a:chOff x="2928" y="1440"/>
                <a:chExt cx="384" cy="384"/>
              </a:xfrm>
            </p:grpSpPr>
            <p:sp>
              <p:nvSpPr>
                <p:cNvPr id="63511" name="Oval 24"/>
                <p:cNvSpPr/>
                <p:nvPr/>
              </p:nvSpPr>
              <p:spPr>
                <a:xfrm>
                  <a:off x="2928" y="1440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3512" name="Oval 25"/>
                <p:cNvSpPr/>
                <p:nvPr/>
              </p:nvSpPr>
              <p:spPr>
                <a:xfrm>
                  <a:off x="2976" y="148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63513" name="Text Box 26"/>
              <p:cNvSpPr txBox="1"/>
              <p:nvPr/>
            </p:nvSpPr>
            <p:spPr>
              <a:xfrm>
                <a:off x="2975" y="3233"/>
                <a:ext cx="314" cy="4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u="none" dirty="0">
                    <a:latin typeface="Times New Roman" panose="02020603050405020304" pitchFamily="18" charset="0"/>
                  </a:rPr>
                  <a:t>7</a:t>
                </a:r>
              </a:p>
            </p:txBody>
          </p:sp>
        </p:grpSp>
        <p:cxnSp>
          <p:nvCxnSpPr>
            <p:cNvPr id="63514" name="AutoShape 27"/>
            <p:cNvCxnSpPr>
              <a:stCxn id="63498" idx="6"/>
              <a:endCxn id="63511" idx="2"/>
            </p:cNvCxnSpPr>
            <p:nvPr/>
          </p:nvCxnSpPr>
          <p:spPr>
            <a:xfrm>
              <a:off x="2256" y="3456"/>
              <a:ext cx="68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515" name="AutoShape 28"/>
            <p:cNvCxnSpPr>
              <a:stCxn id="63495" idx="6"/>
              <a:endCxn id="63497" idx="2"/>
            </p:cNvCxnSpPr>
            <p:nvPr/>
          </p:nvCxnSpPr>
          <p:spPr>
            <a:xfrm>
              <a:off x="2256" y="2592"/>
              <a:ext cx="68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516" name="AutoShape 29"/>
            <p:cNvCxnSpPr>
              <a:stCxn id="63501" idx="3"/>
              <a:endCxn id="63495" idx="7"/>
            </p:cNvCxnSpPr>
            <p:nvPr/>
          </p:nvCxnSpPr>
          <p:spPr>
            <a:xfrm rot="5400000">
              <a:off x="2254" y="1714"/>
              <a:ext cx="688" cy="796"/>
            </a:xfrm>
            <a:prstGeom prst="curved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517" name="AutoShape 30"/>
            <p:cNvCxnSpPr>
              <a:stCxn id="63496" idx="6"/>
              <a:endCxn id="63501" idx="2"/>
            </p:cNvCxnSpPr>
            <p:nvPr/>
          </p:nvCxnSpPr>
          <p:spPr>
            <a:xfrm>
              <a:off x="2256" y="1632"/>
              <a:ext cx="68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518" name="AutoShape 31"/>
            <p:cNvCxnSpPr>
              <a:stCxn id="63494" idx="6"/>
              <a:endCxn id="63495" idx="2"/>
            </p:cNvCxnSpPr>
            <p:nvPr/>
          </p:nvCxnSpPr>
          <p:spPr>
            <a:xfrm>
              <a:off x="1392" y="2592"/>
              <a:ext cx="48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519" name="AutoShape 32"/>
            <p:cNvCxnSpPr>
              <a:stCxn id="63494" idx="0"/>
              <a:endCxn id="63496" idx="2"/>
            </p:cNvCxnSpPr>
            <p:nvPr/>
          </p:nvCxnSpPr>
          <p:spPr>
            <a:xfrm rot="-5400000">
              <a:off x="1152" y="1680"/>
              <a:ext cx="768" cy="672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520" name="AutoShape 33"/>
            <p:cNvCxnSpPr>
              <a:stCxn id="63494" idx="4"/>
              <a:endCxn id="63498" idx="2"/>
            </p:cNvCxnSpPr>
            <p:nvPr/>
          </p:nvCxnSpPr>
          <p:spPr>
            <a:xfrm rot="-5400000" flipH="1">
              <a:off x="1200" y="2784"/>
              <a:ext cx="672" cy="672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521" name="AutoShape 34"/>
            <p:cNvCxnSpPr>
              <a:stCxn id="63497" idx="6"/>
              <a:endCxn id="63506" idx="2"/>
            </p:cNvCxnSpPr>
            <p:nvPr/>
          </p:nvCxnSpPr>
          <p:spPr>
            <a:xfrm>
              <a:off x="3324" y="2592"/>
              <a:ext cx="708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522" name="Text Box 35"/>
            <p:cNvSpPr txBox="1"/>
            <p:nvPr/>
          </p:nvSpPr>
          <p:spPr>
            <a:xfrm>
              <a:off x="1200" y="1552"/>
              <a:ext cx="298" cy="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523" name="Text Box 36"/>
            <p:cNvSpPr txBox="1"/>
            <p:nvPr/>
          </p:nvSpPr>
          <p:spPr>
            <a:xfrm>
              <a:off x="1245" y="3087"/>
              <a:ext cx="297" cy="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524" name="Text Box 37"/>
            <p:cNvSpPr txBox="1"/>
            <p:nvPr/>
          </p:nvSpPr>
          <p:spPr>
            <a:xfrm>
              <a:off x="1435" y="2271"/>
              <a:ext cx="296" cy="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63525" name="Text Box 38"/>
            <p:cNvSpPr txBox="1"/>
            <p:nvPr/>
          </p:nvSpPr>
          <p:spPr>
            <a:xfrm>
              <a:off x="2351" y="1793"/>
              <a:ext cx="296" cy="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63526" name="Text Box 39"/>
            <p:cNvSpPr txBox="1"/>
            <p:nvPr/>
          </p:nvSpPr>
          <p:spPr>
            <a:xfrm>
              <a:off x="2393" y="1310"/>
              <a:ext cx="295" cy="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63527" name="Text Box 40"/>
            <p:cNvSpPr txBox="1"/>
            <p:nvPr/>
          </p:nvSpPr>
          <p:spPr>
            <a:xfrm>
              <a:off x="3458" y="2270"/>
              <a:ext cx="295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63528" name="Text Box 41"/>
            <p:cNvSpPr txBox="1"/>
            <p:nvPr/>
          </p:nvSpPr>
          <p:spPr>
            <a:xfrm>
              <a:off x="2400" y="3135"/>
              <a:ext cx="296" cy="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63529" name="Text Box 42"/>
            <p:cNvSpPr txBox="1"/>
            <p:nvPr/>
          </p:nvSpPr>
          <p:spPr>
            <a:xfrm>
              <a:off x="2447" y="2270"/>
              <a:ext cx="298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63530" name="AutoShape 43"/>
          <p:cNvSpPr/>
          <p:nvPr/>
        </p:nvSpPr>
        <p:spPr>
          <a:xfrm>
            <a:off x="685800" y="4953000"/>
            <a:ext cx="3810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endParaRPr lang="zh-CN" altLang="en-US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构造</a:t>
            </a:r>
            <a:r>
              <a:rPr lang="en-US" altLang="zh-CN" dirty="0"/>
              <a:t>NFA  N</a:t>
            </a:r>
            <a:r>
              <a:rPr lang="zh-CN" altLang="en-US" dirty="0"/>
              <a:t>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状态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的子集</a:t>
            </a:r>
            <a:r>
              <a:rPr lang="zh-CN" altLang="en-US" dirty="0"/>
              <a:t>的算法：</a:t>
            </a:r>
          </a:p>
          <a:p>
            <a:pPr lvl="1" eaLnBrk="1" hangingPunct="1">
              <a:buNone/>
            </a:pP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假定所构造的子集族为</a:t>
            </a:r>
            <a:r>
              <a:rPr lang="en-US" altLang="zh-CN" dirty="0"/>
              <a:t>C，</a:t>
            </a:r>
            <a:r>
              <a:rPr lang="zh-CN" altLang="en-US" dirty="0"/>
              <a:t>即</a:t>
            </a:r>
            <a:r>
              <a:rPr lang="en-US" altLang="zh-CN" dirty="0"/>
              <a:t>C= (T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T</a:t>
            </a:r>
            <a:r>
              <a:rPr lang="en-US" altLang="zh-CN" baseline="-25000" dirty="0">
                <a:sym typeface="Symbol" panose="05050102010706020507" pitchFamily="18" charset="2"/>
              </a:rPr>
              <a:t>2,</a:t>
            </a:r>
            <a:r>
              <a:rPr lang="en-US" altLang="zh-CN" dirty="0">
                <a:sym typeface="Symbol" panose="05050102010706020507" pitchFamily="18" charset="2"/>
              </a:rPr>
              <a:t>,...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/>
              <a:t>),</a:t>
            </a:r>
            <a:r>
              <a:rPr lang="zh-CN" altLang="en-US" dirty="0"/>
              <a:t>其中</a:t>
            </a:r>
            <a:r>
              <a:rPr lang="en-US" altLang="zh-CN" dirty="0"/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T</a:t>
            </a:r>
            <a:r>
              <a:rPr lang="en-US" altLang="zh-CN" baseline="-25000" dirty="0">
                <a:sym typeface="Symbol" panose="05050102010706020507" pitchFamily="18" charset="2"/>
              </a:rPr>
              <a:t>2,</a:t>
            </a:r>
            <a:r>
              <a:rPr lang="en-US" altLang="zh-CN" dirty="0">
                <a:sym typeface="Symbol" panose="05050102010706020507" pitchFamily="18" charset="2"/>
              </a:rPr>
              <a:t>,...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/>
              <a:t>为状态</a:t>
            </a:r>
            <a:r>
              <a:rPr lang="en-US" altLang="zh-CN" dirty="0"/>
              <a:t>K</a:t>
            </a:r>
            <a:r>
              <a:rPr lang="zh-CN" altLang="en-US" dirty="0"/>
              <a:t>的子集。</a:t>
            </a:r>
          </a:p>
          <a:p>
            <a:pPr lvl="1" eaLnBrk="1" hangingPunct="1">
              <a:buNone/>
            </a:pP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1   开始，令</a:t>
            </a:r>
            <a:r>
              <a:rPr lang="zh-CN" altLang="en-US" dirty="0">
                <a:sym typeface="Symbol" panose="05050102010706020507" pitchFamily="18" charset="2"/>
              </a:rPr>
              <a:t>-</a:t>
            </a:r>
            <a:r>
              <a:rPr lang="en-US" altLang="zh-CN" dirty="0">
                <a:sym typeface="Symbol" panose="05050102010706020507" pitchFamily="18" charset="2"/>
              </a:rPr>
              <a:t>closure(K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/>
              <a:t>为</a:t>
            </a:r>
            <a:r>
              <a:rPr lang="en-US" altLang="zh-CN" dirty="0"/>
              <a:t>C</a:t>
            </a:r>
            <a:r>
              <a:rPr lang="zh-CN" altLang="en-US" dirty="0"/>
              <a:t>中唯一成员，并且它是未被标记的。</a:t>
            </a:r>
          </a:p>
          <a:p>
            <a:pPr lvl="1" eaLnBrk="1" hangingPunct="1"/>
            <a:endParaRPr lang="zh-CN" altLang="zh-CN" dirty="0"/>
          </a:p>
        </p:txBody>
      </p:sp>
      <p:grpSp>
        <p:nvGrpSpPr>
          <p:cNvPr id="64515" name="Group 4"/>
          <p:cNvGrpSpPr/>
          <p:nvPr/>
        </p:nvGrpSpPr>
        <p:grpSpPr>
          <a:xfrm>
            <a:off x="6934200" y="5943600"/>
            <a:ext cx="1066800" cy="539750"/>
            <a:chOff x="4368" y="3744"/>
            <a:chExt cx="672" cy="340"/>
          </a:xfrm>
        </p:grpSpPr>
        <p:sp>
          <p:nvSpPr>
            <p:cNvPr id="64516" name="AutoShape 5">
              <a:hlinkClick r:id="" action="ppaction://hlinkshowjump?jump=previousslide"/>
            </p:cNvPr>
            <p:cNvSpPr/>
            <p:nvPr/>
          </p:nvSpPr>
          <p:spPr>
            <a:xfrm>
              <a:off x="4368" y="3744"/>
              <a:ext cx="340" cy="340"/>
            </a:xfrm>
            <a:prstGeom prst="actionButtonBackPrevious">
              <a:avLst/>
            </a:prstGeom>
            <a:solidFill>
              <a:srgbClr val="00FFFF">
                <a:alpha val="50195"/>
              </a:srgbClr>
            </a:solidFill>
            <a:ln w="9525">
              <a:noFill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64517" name="AutoShape 6">
              <a:hlinkClick r:id="" action="ppaction://hlinkshowjump?jump=nextslide"/>
            </p:cNvPr>
            <p:cNvSpPr/>
            <p:nvPr/>
          </p:nvSpPr>
          <p:spPr>
            <a:xfrm>
              <a:off x="4700" y="3744"/>
              <a:ext cx="340" cy="340"/>
            </a:xfrm>
            <a:prstGeom prst="actionButtonForwardNext">
              <a:avLst/>
            </a:prstGeom>
            <a:solidFill>
              <a:srgbClr val="00FFFF">
                <a:alpha val="50195"/>
              </a:srgbClr>
            </a:solidFill>
            <a:ln w="9525">
              <a:noFill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endParaRPr lang="zh-CN" altLang="en-US" dirty="0"/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zh-CN" altLang="en-US" dirty="0"/>
              <a:t>2   </a:t>
            </a:r>
            <a:r>
              <a:rPr lang="en-US" altLang="zh-CN" dirty="0"/>
              <a:t>while （C</a:t>
            </a:r>
            <a:r>
              <a:rPr lang="zh-CN" altLang="en-US" dirty="0"/>
              <a:t>中存在尚未被标记的子集</a:t>
            </a:r>
            <a:r>
              <a:rPr lang="en-US" altLang="zh-CN" dirty="0"/>
              <a:t>T）do	   {      								</a:t>
            </a:r>
            <a:r>
              <a:rPr lang="zh-CN" altLang="en-US" dirty="0"/>
              <a:t>标记</a:t>
            </a:r>
            <a:r>
              <a:rPr lang="en-US" altLang="zh-CN" dirty="0"/>
              <a:t>T；							 for </a:t>
            </a:r>
            <a:r>
              <a:rPr lang="zh-CN" altLang="en-US" dirty="0"/>
              <a:t>每个输入字母</a:t>
            </a:r>
            <a:r>
              <a:rPr lang="en-US" altLang="zh-CN" dirty="0"/>
              <a:t>a   do					{   								      U:= </a:t>
            </a:r>
            <a:r>
              <a:rPr lang="zh-CN" altLang="en-US" dirty="0">
                <a:sym typeface="Symbol" panose="05050102010706020507" pitchFamily="18" charset="2"/>
              </a:rPr>
              <a:t>-</a:t>
            </a:r>
            <a:r>
              <a:rPr lang="en-US" altLang="zh-CN" dirty="0">
                <a:sym typeface="Symbol" panose="05050102010706020507" pitchFamily="18" charset="2"/>
              </a:rPr>
              <a:t>closure(move(T,a))；			      if  U</a:t>
            </a:r>
            <a:r>
              <a:rPr lang="zh-CN" altLang="en-US" dirty="0">
                <a:sym typeface="Symbol" panose="05050102010706020507" pitchFamily="18" charset="2"/>
              </a:rPr>
              <a:t>不在</a:t>
            </a:r>
            <a:r>
              <a:rPr lang="en-US" altLang="zh-CN" dirty="0">
                <a:sym typeface="Symbol" panose="05050102010706020507" pitchFamily="18" charset="2"/>
              </a:rPr>
              <a:t>C</a:t>
            </a:r>
            <a:r>
              <a:rPr lang="zh-CN" altLang="en-US" dirty="0">
                <a:sym typeface="Symbol" panose="05050102010706020507" pitchFamily="18" charset="2"/>
              </a:rPr>
              <a:t>中   </a:t>
            </a:r>
            <a:r>
              <a:rPr lang="en-US" altLang="zh-CN" dirty="0">
                <a:sym typeface="Symbol" panose="05050102010706020507" pitchFamily="18" charset="2"/>
              </a:rPr>
              <a:t>then 				</a:t>
            </a:r>
            <a:r>
              <a:rPr lang="zh-CN" altLang="en-US" dirty="0">
                <a:sym typeface="Symbol" panose="05050102010706020507" pitchFamily="18" charset="2"/>
              </a:rPr>
              <a:t>将</a:t>
            </a:r>
            <a:r>
              <a:rPr lang="en-US" altLang="zh-CN" dirty="0">
                <a:sym typeface="Symbol" panose="05050102010706020507" pitchFamily="18" charset="2"/>
              </a:rPr>
              <a:t>U</a:t>
            </a:r>
            <a:r>
              <a:rPr lang="zh-CN" altLang="en-US" dirty="0">
                <a:sym typeface="Symbol" panose="05050102010706020507" pitchFamily="18" charset="2"/>
              </a:rPr>
              <a:t>作为未标记的子集加在</a:t>
            </a:r>
            <a:r>
              <a:rPr lang="en-US" altLang="zh-CN" dirty="0">
                <a:sym typeface="Symbol" panose="05050102010706020507" pitchFamily="18" charset="2"/>
              </a:rPr>
              <a:t>C</a:t>
            </a:r>
            <a:r>
              <a:rPr lang="zh-CN" altLang="en-US" dirty="0">
                <a:sym typeface="Symbol" panose="05050102010706020507" pitchFamily="18" charset="2"/>
              </a:rPr>
              <a:t>中		}							   }</a:t>
            </a:r>
            <a:endParaRPr lang="zh-CN" altLang="zh-CN" dirty="0">
              <a:sym typeface="Symbol" panose="05050102010706020507" pitchFamily="18" charset="2"/>
            </a:endParaRPr>
          </a:p>
        </p:txBody>
      </p:sp>
      <p:sp>
        <p:nvSpPr>
          <p:cNvPr id="65539" name="AutoShape 4">
            <a:hlinkClick r:id="" action="ppaction://hlinkshowjump?jump=previousslide"/>
          </p:cNvPr>
          <p:cNvSpPr/>
          <p:nvPr/>
        </p:nvSpPr>
        <p:spPr>
          <a:xfrm>
            <a:off x="6934200" y="5943600"/>
            <a:ext cx="539750" cy="539750"/>
          </a:xfrm>
          <a:prstGeom prst="actionButtonBackPrevious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5540" name="AutoShape 5">
            <a:hlinkClick r:id="" action="ppaction://hlinkshowjump?jump=nextslide"/>
          </p:cNvPr>
          <p:cNvSpPr/>
          <p:nvPr/>
        </p:nvSpPr>
        <p:spPr>
          <a:xfrm>
            <a:off x="7461250" y="5943600"/>
            <a:ext cx="539750" cy="539750"/>
          </a:xfrm>
          <a:prstGeom prst="actionButtonForwardNext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zh-CN" altLang="zh-CN" dirty="0"/>
              <a:t>DFA 的状态图表示</a:t>
            </a:r>
            <a:endParaRPr lang="zh-CN" altLang="en-US" dirty="0"/>
          </a:p>
        </p:txBody>
      </p:sp>
      <p:grpSp>
        <p:nvGrpSpPr>
          <p:cNvPr id="33794" name="Group 7"/>
          <p:cNvGrpSpPr/>
          <p:nvPr/>
        </p:nvGrpSpPr>
        <p:grpSpPr>
          <a:xfrm>
            <a:off x="2123728" y="3541713"/>
            <a:ext cx="6194425" cy="3276600"/>
            <a:chOff x="1440" y="1440"/>
            <a:chExt cx="3792" cy="2064"/>
          </a:xfrm>
        </p:grpSpPr>
        <p:sp>
          <p:nvSpPr>
            <p:cNvPr id="33795" name="Text Box 8"/>
            <p:cNvSpPr txBox="1"/>
            <p:nvPr/>
          </p:nvSpPr>
          <p:spPr>
            <a:xfrm>
              <a:off x="4032" y="31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33796" name="Group 9"/>
            <p:cNvGrpSpPr/>
            <p:nvPr/>
          </p:nvGrpSpPr>
          <p:grpSpPr>
            <a:xfrm>
              <a:off x="1440" y="1440"/>
              <a:ext cx="3600" cy="2064"/>
              <a:chOff x="1488" y="1344"/>
              <a:chExt cx="3600" cy="2064"/>
            </a:xfrm>
          </p:grpSpPr>
          <p:sp>
            <p:nvSpPr>
              <p:cNvPr id="33797" name="Oval 10"/>
              <p:cNvSpPr/>
              <p:nvPr/>
            </p:nvSpPr>
            <p:spPr>
              <a:xfrm>
                <a:off x="1488" y="2112"/>
                <a:ext cx="480" cy="48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S</a:t>
                </a:r>
              </a:p>
            </p:txBody>
          </p:sp>
          <p:grpSp>
            <p:nvGrpSpPr>
              <p:cNvPr id="33798" name="Group 11"/>
              <p:cNvGrpSpPr/>
              <p:nvPr/>
            </p:nvGrpSpPr>
            <p:grpSpPr>
              <a:xfrm>
                <a:off x="2976" y="1344"/>
                <a:ext cx="528" cy="2064"/>
                <a:chOff x="2976" y="1344"/>
                <a:chExt cx="528" cy="2064"/>
              </a:xfrm>
            </p:grpSpPr>
            <p:grpSp>
              <p:nvGrpSpPr>
                <p:cNvPr id="33799" name="Group 12"/>
                <p:cNvGrpSpPr/>
                <p:nvPr/>
              </p:nvGrpSpPr>
              <p:grpSpPr>
                <a:xfrm>
                  <a:off x="2976" y="1584"/>
                  <a:ext cx="528" cy="1584"/>
                  <a:chOff x="2976" y="1584"/>
                  <a:chExt cx="528" cy="1584"/>
                </a:xfrm>
              </p:grpSpPr>
              <p:cxnSp>
                <p:nvCxnSpPr>
                  <p:cNvPr id="33800" name="AutoShape 13"/>
                  <p:cNvCxnSpPr>
                    <a:stCxn id="33802" idx="2"/>
                    <a:endCxn id="33803" idx="2"/>
                  </p:cNvCxnSpPr>
                  <p:nvPr/>
                </p:nvCxnSpPr>
                <p:spPr>
                  <a:xfrm rot="-10800000" flipV="1">
                    <a:off x="2976" y="1584"/>
                    <a:ext cx="48" cy="1584"/>
                  </a:xfrm>
                  <a:prstGeom prst="curvedConnector3">
                    <a:avLst>
                      <a:gd name="adj1" fmla="val 789583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3801" name="AutoShape 14"/>
                  <p:cNvCxnSpPr>
                    <a:stCxn id="33803" idx="6"/>
                    <a:endCxn id="33802" idx="6"/>
                  </p:cNvCxnSpPr>
                  <p:nvPr/>
                </p:nvCxnSpPr>
                <p:spPr>
                  <a:xfrm flipV="1">
                    <a:off x="3456" y="1584"/>
                    <a:ext cx="48" cy="1584"/>
                  </a:xfrm>
                  <a:prstGeom prst="curvedConnector3">
                    <a:avLst>
                      <a:gd name="adj1" fmla="val 756245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33802" name="Oval 15"/>
                <p:cNvSpPr/>
                <p:nvPr/>
              </p:nvSpPr>
              <p:spPr>
                <a:xfrm>
                  <a:off x="3024" y="1344"/>
                  <a:ext cx="480" cy="48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 u="none" dirty="0">
                      <a:latin typeface="Times New Roman" panose="02020603050405020304" pitchFamily="18" charset="0"/>
                    </a:rPr>
                    <a:t>U</a:t>
                  </a:r>
                </a:p>
              </p:txBody>
            </p:sp>
            <p:sp>
              <p:nvSpPr>
                <p:cNvPr id="33803" name="Oval 16"/>
                <p:cNvSpPr/>
                <p:nvPr/>
              </p:nvSpPr>
              <p:spPr>
                <a:xfrm>
                  <a:off x="2976" y="2928"/>
                  <a:ext cx="480" cy="48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 u="none" dirty="0">
                      <a:latin typeface="Times New Roman" panose="02020603050405020304" pitchFamily="18" charset="0"/>
                    </a:rPr>
                    <a:t>V</a:t>
                  </a:r>
                </a:p>
              </p:txBody>
            </p:sp>
          </p:grpSp>
          <p:grpSp>
            <p:nvGrpSpPr>
              <p:cNvPr id="33804" name="Group 17"/>
              <p:cNvGrpSpPr/>
              <p:nvPr/>
            </p:nvGrpSpPr>
            <p:grpSpPr>
              <a:xfrm>
                <a:off x="4512" y="2160"/>
                <a:ext cx="576" cy="576"/>
                <a:chOff x="4032" y="2160"/>
                <a:chExt cx="576" cy="576"/>
              </a:xfrm>
            </p:grpSpPr>
            <p:sp>
              <p:nvSpPr>
                <p:cNvPr id="33805" name="Oval 18"/>
                <p:cNvSpPr/>
                <p:nvPr/>
              </p:nvSpPr>
              <p:spPr>
                <a:xfrm>
                  <a:off x="4032" y="2160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3806" name="Oval 19"/>
                <p:cNvSpPr/>
                <p:nvPr/>
              </p:nvSpPr>
              <p:spPr>
                <a:xfrm>
                  <a:off x="4080" y="2208"/>
                  <a:ext cx="480" cy="48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 u="none" dirty="0"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</p:grpSp>
        <p:cxnSp>
          <p:nvCxnSpPr>
            <p:cNvPr id="33807" name="AutoShape 20"/>
            <p:cNvCxnSpPr>
              <a:stCxn id="33797" idx="0"/>
              <a:endCxn id="33802" idx="2"/>
            </p:cNvCxnSpPr>
            <p:nvPr/>
          </p:nvCxnSpPr>
          <p:spPr>
            <a:xfrm rot="-5400000">
              <a:off x="2064" y="1296"/>
              <a:ext cx="528" cy="1296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808" name="Text Box 21"/>
            <p:cNvSpPr txBox="1"/>
            <p:nvPr/>
          </p:nvSpPr>
          <p:spPr>
            <a:xfrm>
              <a:off x="1920" y="158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809" name="Text Box 22"/>
            <p:cNvSpPr txBox="1"/>
            <p:nvPr/>
          </p:nvSpPr>
          <p:spPr>
            <a:xfrm>
              <a:off x="3984" y="153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810" name="Text Box 23"/>
            <p:cNvSpPr txBox="1"/>
            <p:nvPr/>
          </p:nvSpPr>
          <p:spPr>
            <a:xfrm>
              <a:off x="3792" y="216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811" name="Text Box 24"/>
            <p:cNvSpPr txBox="1"/>
            <p:nvPr/>
          </p:nvSpPr>
          <p:spPr>
            <a:xfrm>
              <a:off x="1968" y="30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3812" name="Text Box 25"/>
            <p:cNvSpPr txBox="1"/>
            <p:nvPr/>
          </p:nvSpPr>
          <p:spPr>
            <a:xfrm>
              <a:off x="4704" y="1872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a，b</a:t>
              </a:r>
            </a:p>
          </p:txBody>
        </p:sp>
      </p:grpSp>
      <p:grpSp>
        <p:nvGrpSpPr>
          <p:cNvPr id="33813" name="Group 26"/>
          <p:cNvGrpSpPr/>
          <p:nvPr/>
        </p:nvGrpSpPr>
        <p:grpSpPr>
          <a:xfrm>
            <a:off x="5339060" y="3922714"/>
            <a:ext cx="2195513" cy="2514601"/>
            <a:chOff x="3380" y="1847"/>
            <a:chExt cx="1344" cy="1584"/>
          </a:xfrm>
        </p:grpSpPr>
        <p:cxnSp>
          <p:nvCxnSpPr>
            <p:cNvPr id="33814" name="AutoShape 27"/>
            <p:cNvCxnSpPr>
              <a:stCxn id="33802" idx="6"/>
              <a:endCxn id="33806" idx="0"/>
            </p:cNvCxnSpPr>
            <p:nvPr/>
          </p:nvCxnSpPr>
          <p:spPr>
            <a:xfrm>
              <a:off x="3428" y="1847"/>
              <a:ext cx="1296" cy="624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15" name="AutoShape 28"/>
            <p:cNvCxnSpPr>
              <a:stCxn id="33803" idx="6"/>
              <a:endCxn id="33806" idx="4"/>
            </p:cNvCxnSpPr>
            <p:nvPr/>
          </p:nvCxnSpPr>
          <p:spPr>
            <a:xfrm flipV="1">
              <a:off x="3380" y="2951"/>
              <a:ext cx="1344" cy="480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3816" name="AutoShape 29"/>
          <p:cNvSpPr/>
          <p:nvPr/>
        </p:nvSpPr>
        <p:spPr>
          <a:xfrm>
            <a:off x="1165225" y="4648200"/>
            <a:ext cx="784225" cy="609600"/>
          </a:xfrm>
          <a:prstGeom prst="rightArrow">
            <a:avLst>
              <a:gd name="adj1" fmla="val 50000"/>
              <a:gd name="adj2" fmla="val 321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33817" name="Group 30"/>
          <p:cNvGrpSpPr/>
          <p:nvPr/>
        </p:nvGrpSpPr>
        <p:grpSpPr>
          <a:xfrm>
            <a:off x="2516394" y="4837113"/>
            <a:ext cx="5410200" cy="1600200"/>
            <a:chOff x="1650" y="2471"/>
            <a:chExt cx="3312" cy="1008"/>
          </a:xfrm>
        </p:grpSpPr>
        <p:cxnSp>
          <p:nvCxnSpPr>
            <p:cNvPr id="33818" name="AutoShape 31"/>
            <p:cNvCxnSpPr>
              <a:stCxn id="33797" idx="4"/>
              <a:endCxn id="33803" idx="2"/>
            </p:cNvCxnSpPr>
            <p:nvPr/>
          </p:nvCxnSpPr>
          <p:spPr>
            <a:xfrm rot="16200000" flipH="1">
              <a:off x="1986" y="2567"/>
              <a:ext cx="576" cy="1248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19" name="AutoShape 32"/>
            <p:cNvCxnSpPr>
              <a:stCxn id="33805" idx="0"/>
              <a:endCxn id="33806" idx="6"/>
            </p:cNvCxnSpPr>
            <p:nvPr/>
          </p:nvCxnSpPr>
          <p:spPr>
            <a:xfrm rot="16200000" flipH="1">
              <a:off x="4698" y="2495"/>
              <a:ext cx="288" cy="240"/>
            </a:xfrm>
            <a:prstGeom prst="curvedConnector4">
              <a:avLst>
                <a:gd name="adj1" fmla="val -50000"/>
                <a:gd name="adj2" fmla="val 1783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3820" name="Text Box 36"/>
          <p:cNvSpPr txBox="1"/>
          <p:nvPr/>
        </p:nvSpPr>
        <p:spPr>
          <a:xfrm>
            <a:off x="3708400" y="4868863"/>
            <a:ext cx="2825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i="1" u="none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821" name="Text Box 37"/>
          <p:cNvSpPr txBox="1"/>
          <p:nvPr/>
        </p:nvSpPr>
        <p:spPr>
          <a:xfrm>
            <a:off x="1042988" y="1484313"/>
            <a:ext cx="7561262" cy="2057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lvl="1" indent="0" algn="ctr" eaLnBrk="0" hangingPunct="0">
              <a:buNone/>
            </a:pPr>
            <a:r>
              <a:rPr lang="en-US" altLang="zh-CN" sz="2800" u="none" dirty="0">
                <a:latin typeface="Tahoma" panose="020B0604030504040204" pitchFamily="34" charset="0"/>
              </a:rPr>
              <a:t>f（S，a）=U	        f（V，a）=U</a:t>
            </a:r>
          </a:p>
          <a:p>
            <a:pPr lvl="1" indent="0" algn="ctr" eaLnBrk="0" hangingPunct="0">
              <a:buNone/>
            </a:pPr>
            <a:r>
              <a:rPr lang="en-US" altLang="zh-CN" sz="2800" u="none" dirty="0">
                <a:latin typeface="Tahoma" panose="020B0604030504040204" pitchFamily="34" charset="0"/>
              </a:rPr>
              <a:t>f（S，b）=V		f（V，b）=Q</a:t>
            </a:r>
          </a:p>
          <a:p>
            <a:pPr lvl="1" indent="0" algn="ctr" eaLnBrk="0" hangingPunct="0">
              <a:buNone/>
            </a:pPr>
            <a:r>
              <a:rPr lang="en-US" altLang="zh-CN" sz="2800" u="none" dirty="0">
                <a:latin typeface="Tahoma" panose="020B0604030504040204" pitchFamily="34" charset="0"/>
              </a:rPr>
              <a:t>f（U，a）=Q		f（Q，a）=Q</a:t>
            </a:r>
          </a:p>
          <a:p>
            <a:pPr lvl="1" indent="0" algn="ctr" eaLnBrk="0" hangingPunct="0">
              <a:buNone/>
            </a:pPr>
            <a:r>
              <a:rPr lang="en-US" altLang="zh-CN" sz="2800" u="none" dirty="0">
                <a:latin typeface="Tahoma" panose="020B0604030504040204" pitchFamily="34" charset="0"/>
              </a:rPr>
              <a:t>f（U，b）=V		f（Q，b）=Q</a:t>
            </a:r>
            <a:endParaRPr lang="zh-CN" altLang="en-US" sz="2800" u="none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/>
            <a:r>
              <a:rPr lang="zh-CN" altLang="en-US" sz="2400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对带空边的</a:t>
            </a:r>
            <a:r>
              <a:rPr lang="en-US" altLang="zh-CN" sz="2400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NFA</a:t>
            </a:r>
            <a:r>
              <a:rPr lang="zh-CN" altLang="en-US" sz="2400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的变换－子集构造法</a:t>
            </a:r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>
          <a:xfrm>
            <a:off x="0" y="533400"/>
            <a:ext cx="8991600" cy="2209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、状态集合</a:t>
            </a:r>
            <a:r>
              <a:rPr lang="en-US" altLang="zh-CN" sz="2000" b="1" dirty="0">
                <a:latin typeface="宋体" panose="02010600030101010101" pitchFamily="2" charset="-122"/>
              </a:rPr>
              <a:t>I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闭包</a:t>
            </a:r>
            <a:r>
              <a:rPr lang="en-US" altLang="zh-CN" sz="2000" b="1" dirty="0">
                <a:latin typeface="宋体" panose="02010600030101010101" pitchFamily="2" charset="-122"/>
              </a:rPr>
              <a:t>ε-closure(I)</a:t>
            </a:r>
          </a:p>
          <a:p>
            <a:pPr marL="0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ε-closure(I)</a:t>
            </a:r>
            <a:r>
              <a:rPr lang="zh-CN" altLang="en-US" sz="2000" b="1" dirty="0">
                <a:latin typeface="宋体" panose="02010600030101010101" pitchFamily="2" charset="-122"/>
              </a:rPr>
              <a:t>：定义为一个状态集，是状态</a:t>
            </a:r>
            <a:r>
              <a:rPr lang="en-US" altLang="zh-CN" sz="2000" b="1" dirty="0">
                <a:latin typeface="宋体" panose="02010600030101010101" pitchFamily="2" charset="-122"/>
              </a:rPr>
              <a:t>I</a:t>
            </a:r>
            <a:r>
              <a:rPr lang="zh-CN" altLang="en-US" sz="2000" b="1" dirty="0">
                <a:latin typeface="宋体" panose="02010600030101010101" pitchFamily="2" charset="-122"/>
              </a:rPr>
              <a:t>中的任何状态</a:t>
            </a:r>
            <a:r>
              <a:rPr lang="en-US" altLang="zh-CN" sz="2000" b="1" dirty="0">
                <a:latin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宋体" panose="02010600030101010101" pitchFamily="2" charset="-122"/>
              </a:rPr>
              <a:t>经任意条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弧而能到达的状态集合。</a:t>
            </a:r>
          </a:p>
          <a:p>
            <a:pPr marL="0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、状态集合</a:t>
            </a:r>
            <a:r>
              <a:rPr lang="en-US" altLang="zh-CN" sz="2000" b="1" dirty="0">
                <a:latin typeface="宋体" panose="02010600030101010101" pitchFamily="2" charset="-122"/>
              </a:rPr>
              <a:t>I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弧转换</a:t>
            </a:r>
            <a:r>
              <a:rPr lang="en-US" altLang="zh-CN" sz="2000" b="1" dirty="0">
                <a:latin typeface="宋体" panose="02010600030101010101" pitchFamily="2" charset="-122"/>
              </a:rPr>
              <a:t>move(I,a)</a:t>
            </a:r>
          </a:p>
          <a:p>
            <a:pPr marL="0" indent="0" eaLnBrk="1" hangingPunct="1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move(I,a)</a:t>
            </a:r>
            <a:r>
              <a:rPr lang="zh-CN" altLang="en-US" sz="2000" b="1" dirty="0">
                <a:latin typeface="宋体" panose="02010600030101010101" pitchFamily="2" charset="-122"/>
              </a:rPr>
              <a:t>：定义为一个状态集合</a:t>
            </a:r>
            <a:r>
              <a:rPr lang="en-US" altLang="zh-CN" sz="2000" b="1" dirty="0">
                <a:latin typeface="宋体" panose="02010600030101010101" pitchFamily="2" charset="-122"/>
              </a:rPr>
              <a:t>J</a:t>
            </a:r>
            <a:r>
              <a:rPr lang="zh-CN" altLang="en-US" sz="2000" b="1" dirty="0">
                <a:latin typeface="宋体" panose="02010600030101010101" pitchFamily="2" charset="-122"/>
              </a:rPr>
              <a:t>，其中</a:t>
            </a:r>
            <a:r>
              <a:rPr lang="en-US" altLang="zh-CN" sz="2000" b="1" dirty="0">
                <a:latin typeface="宋体" panose="02010600030101010101" pitchFamily="2" charset="-122"/>
              </a:rPr>
              <a:t>J</a:t>
            </a:r>
            <a:r>
              <a:rPr lang="zh-CN" altLang="en-US" sz="2000" b="1" dirty="0">
                <a:latin typeface="宋体" panose="02010600030101010101" pitchFamily="2" charset="-122"/>
              </a:rPr>
              <a:t>是所有那些可从</a:t>
            </a:r>
            <a:r>
              <a:rPr lang="en-US" altLang="zh-CN" sz="2000" b="1" dirty="0">
                <a:latin typeface="宋体" panose="02010600030101010101" pitchFamily="2" charset="-122"/>
              </a:rPr>
              <a:t>I</a:t>
            </a:r>
            <a:r>
              <a:rPr lang="zh-CN" altLang="en-US" sz="2000" b="1" dirty="0">
                <a:latin typeface="宋体" panose="02010600030101010101" pitchFamily="2" charset="-122"/>
              </a:rPr>
              <a:t>中的某一个状态经过一条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弧而能到达的状态的全体。</a:t>
            </a:r>
          </a:p>
        </p:txBody>
      </p:sp>
      <p:sp>
        <p:nvSpPr>
          <p:cNvPr id="66563" name="Text Box 4"/>
          <p:cNvSpPr txBox="1"/>
          <p:nvPr/>
        </p:nvSpPr>
        <p:spPr>
          <a:xfrm>
            <a:off x="2286000" y="6858000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400" b="1" u="none" dirty="0">
                <a:solidFill>
                  <a:srgbClr val="3366FF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66564" name="Group 5"/>
          <p:cNvGrpSpPr/>
          <p:nvPr/>
        </p:nvGrpSpPr>
        <p:grpSpPr>
          <a:xfrm>
            <a:off x="381000" y="2667000"/>
            <a:ext cx="8077200" cy="2286000"/>
            <a:chOff x="240" y="1680"/>
            <a:chExt cx="5088" cy="1440"/>
          </a:xfrm>
        </p:grpSpPr>
        <p:sp>
          <p:nvSpPr>
            <p:cNvPr id="66565" name="Rectangle 6"/>
            <p:cNvSpPr/>
            <p:nvPr/>
          </p:nvSpPr>
          <p:spPr>
            <a:xfrm>
              <a:off x="1824" y="2880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6566" name="Oval 7"/>
            <p:cNvSpPr/>
            <p:nvPr/>
          </p:nvSpPr>
          <p:spPr>
            <a:xfrm>
              <a:off x="1012" y="2350"/>
              <a:ext cx="240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6567" name="Oval 8"/>
            <p:cNvSpPr/>
            <p:nvPr/>
          </p:nvSpPr>
          <p:spPr>
            <a:xfrm>
              <a:off x="1512" y="1989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66568" name="Oval 9"/>
            <p:cNvSpPr/>
            <p:nvPr/>
          </p:nvSpPr>
          <p:spPr>
            <a:xfrm>
              <a:off x="1512" y="2666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4</a:t>
              </a:r>
            </a:p>
          </p:txBody>
        </p:sp>
        <p:sp>
          <p:nvSpPr>
            <p:cNvPr id="66569" name="Oval 10"/>
            <p:cNvSpPr/>
            <p:nvPr/>
          </p:nvSpPr>
          <p:spPr>
            <a:xfrm>
              <a:off x="2103" y="1989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66570" name="Oval 11"/>
            <p:cNvSpPr/>
            <p:nvPr/>
          </p:nvSpPr>
          <p:spPr>
            <a:xfrm>
              <a:off x="2103" y="2666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5</a:t>
              </a:r>
            </a:p>
          </p:txBody>
        </p:sp>
        <p:sp>
          <p:nvSpPr>
            <p:cNvPr id="66571" name="Oval 12"/>
            <p:cNvSpPr/>
            <p:nvPr/>
          </p:nvSpPr>
          <p:spPr>
            <a:xfrm>
              <a:off x="2739" y="2350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6</a:t>
              </a:r>
            </a:p>
          </p:txBody>
        </p:sp>
        <p:sp>
          <p:nvSpPr>
            <p:cNvPr id="66572" name="Oval 13"/>
            <p:cNvSpPr/>
            <p:nvPr/>
          </p:nvSpPr>
          <p:spPr>
            <a:xfrm>
              <a:off x="3329" y="2350"/>
              <a:ext cx="240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7</a:t>
              </a:r>
            </a:p>
          </p:txBody>
        </p:sp>
        <p:sp>
          <p:nvSpPr>
            <p:cNvPr id="66573" name="Oval 14"/>
            <p:cNvSpPr/>
            <p:nvPr/>
          </p:nvSpPr>
          <p:spPr>
            <a:xfrm>
              <a:off x="3920" y="2350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8</a:t>
              </a:r>
            </a:p>
          </p:txBody>
        </p:sp>
        <p:sp>
          <p:nvSpPr>
            <p:cNvPr id="66574" name="Oval 15"/>
            <p:cNvSpPr/>
            <p:nvPr/>
          </p:nvSpPr>
          <p:spPr>
            <a:xfrm>
              <a:off x="4465" y="2350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9</a:t>
              </a:r>
            </a:p>
          </p:txBody>
        </p:sp>
        <p:sp>
          <p:nvSpPr>
            <p:cNvPr id="66575" name="Oval 16"/>
            <p:cNvSpPr/>
            <p:nvPr/>
          </p:nvSpPr>
          <p:spPr>
            <a:xfrm>
              <a:off x="467" y="2350"/>
              <a:ext cx="240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66576" name="Group 17"/>
            <p:cNvGrpSpPr/>
            <p:nvPr/>
          </p:nvGrpSpPr>
          <p:grpSpPr>
            <a:xfrm>
              <a:off x="4965" y="2312"/>
              <a:ext cx="363" cy="362"/>
              <a:chOff x="1344" y="2784"/>
              <a:chExt cx="384" cy="384"/>
            </a:xfrm>
          </p:grpSpPr>
          <p:sp>
            <p:nvSpPr>
              <p:cNvPr id="66577" name="Oval 18"/>
              <p:cNvSpPr/>
              <p:nvPr/>
            </p:nvSpPr>
            <p:spPr>
              <a:xfrm>
                <a:off x="1392" y="2823"/>
                <a:ext cx="288" cy="30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66578" name="Oval 19"/>
              <p:cNvSpPr/>
              <p:nvPr/>
            </p:nvSpPr>
            <p:spPr>
              <a:xfrm>
                <a:off x="1344" y="2784"/>
                <a:ext cx="384" cy="38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6579" name="AutoShape 20"/>
            <p:cNvSpPr/>
            <p:nvPr/>
          </p:nvSpPr>
          <p:spPr>
            <a:xfrm>
              <a:off x="240" y="2448"/>
              <a:ext cx="227" cy="90"/>
            </a:xfrm>
            <a:prstGeom prst="rightArrow">
              <a:avLst>
                <a:gd name="adj1" fmla="val 50000"/>
                <a:gd name="adj2" fmla="val 6299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66580" name="Line 21"/>
            <p:cNvSpPr/>
            <p:nvPr/>
          </p:nvSpPr>
          <p:spPr>
            <a:xfrm>
              <a:off x="694" y="2493"/>
              <a:ext cx="31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81" name="Line 22"/>
            <p:cNvSpPr/>
            <p:nvPr/>
          </p:nvSpPr>
          <p:spPr>
            <a:xfrm flipV="1">
              <a:off x="1194" y="2177"/>
              <a:ext cx="318" cy="22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82" name="Line 23"/>
            <p:cNvSpPr/>
            <p:nvPr/>
          </p:nvSpPr>
          <p:spPr>
            <a:xfrm>
              <a:off x="1739" y="2086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83" name="Line 24"/>
            <p:cNvSpPr/>
            <p:nvPr/>
          </p:nvSpPr>
          <p:spPr>
            <a:xfrm>
              <a:off x="1239" y="2538"/>
              <a:ext cx="273" cy="22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84" name="Line 25"/>
            <p:cNvSpPr/>
            <p:nvPr/>
          </p:nvSpPr>
          <p:spPr>
            <a:xfrm>
              <a:off x="1739" y="2809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85" name="Line 26"/>
            <p:cNvSpPr/>
            <p:nvPr/>
          </p:nvSpPr>
          <p:spPr>
            <a:xfrm>
              <a:off x="2330" y="2132"/>
              <a:ext cx="454" cy="27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86" name="Line 27"/>
            <p:cNvSpPr/>
            <p:nvPr/>
          </p:nvSpPr>
          <p:spPr>
            <a:xfrm flipV="1">
              <a:off x="2330" y="2538"/>
              <a:ext cx="409" cy="27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87" name="Line 28"/>
            <p:cNvSpPr/>
            <p:nvPr/>
          </p:nvSpPr>
          <p:spPr>
            <a:xfrm>
              <a:off x="2966" y="2493"/>
              <a:ext cx="363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88" name="Line 29"/>
            <p:cNvSpPr/>
            <p:nvPr/>
          </p:nvSpPr>
          <p:spPr>
            <a:xfrm>
              <a:off x="3556" y="2493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89" name="Line 30"/>
            <p:cNvSpPr/>
            <p:nvPr/>
          </p:nvSpPr>
          <p:spPr>
            <a:xfrm>
              <a:off x="4147" y="2493"/>
              <a:ext cx="31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90" name="Line 31"/>
            <p:cNvSpPr/>
            <p:nvPr/>
          </p:nvSpPr>
          <p:spPr>
            <a:xfrm>
              <a:off x="4692" y="2493"/>
              <a:ext cx="273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591" name="Freeform 32"/>
            <p:cNvSpPr/>
            <p:nvPr/>
          </p:nvSpPr>
          <p:spPr>
            <a:xfrm>
              <a:off x="1073" y="1776"/>
              <a:ext cx="1802" cy="581"/>
            </a:xfrm>
            <a:custGeom>
              <a:avLst/>
              <a:gdLst/>
              <a:ahLst/>
              <a:cxnLst>
                <a:cxn ang="0">
                  <a:pos x="1446" y="309"/>
                </a:cxn>
                <a:cxn ang="0">
                  <a:pos x="1337" y="156"/>
                </a:cxn>
                <a:cxn ang="0">
                  <a:pos x="1045" y="48"/>
                </a:cxn>
                <a:cxn ang="0">
                  <a:pos x="389" y="26"/>
                </a:cxn>
                <a:cxn ang="0">
                  <a:pos x="61" y="200"/>
                </a:cxn>
                <a:cxn ang="0">
                  <a:pos x="25" y="309"/>
                </a:cxn>
              </a:cxnLst>
              <a:rect l="0" t="0" r="0" b="0"/>
              <a:pathLst>
                <a:path w="1904" h="680">
                  <a:moveTo>
                    <a:pt x="1904" y="680"/>
                  </a:moveTo>
                  <a:cubicBezTo>
                    <a:pt x="1876" y="560"/>
                    <a:pt x="1848" y="440"/>
                    <a:pt x="1760" y="344"/>
                  </a:cubicBezTo>
                  <a:cubicBezTo>
                    <a:pt x="1672" y="248"/>
                    <a:pt x="1584" y="152"/>
                    <a:pt x="1376" y="104"/>
                  </a:cubicBezTo>
                  <a:cubicBezTo>
                    <a:pt x="1168" y="56"/>
                    <a:pt x="728" y="0"/>
                    <a:pt x="512" y="56"/>
                  </a:cubicBezTo>
                  <a:cubicBezTo>
                    <a:pt x="296" y="112"/>
                    <a:pt x="160" y="336"/>
                    <a:pt x="80" y="440"/>
                  </a:cubicBezTo>
                  <a:cubicBezTo>
                    <a:pt x="0" y="544"/>
                    <a:pt x="40" y="640"/>
                    <a:pt x="32" y="68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Freeform 33"/>
            <p:cNvSpPr/>
            <p:nvPr/>
          </p:nvSpPr>
          <p:spPr>
            <a:xfrm>
              <a:off x="603" y="2583"/>
              <a:ext cx="2772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33"/>
                </a:cxn>
                <a:cxn ang="0">
                  <a:pos x="766" y="216"/>
                </a:cxn>
                <a:cxn ang="0">
                  <a:pos x="1534" y="216"/>
                </a:cxn>
                <a:cxn ang="0">
                  <a:pos x="1935" y="133"/>
                </a:cxn>
                <a:cxn ang="0">
                  <a:pos x="2227" y="0"/>
                </a:cxn>
              </a:cxnLst>
              <a:rect l="0" t="0" r="0" b="0"/>
              <a:pathLst>
                <a:path w="2928" h="664">
                  <a:moveTo>
                    <a:pt x="0" y="0"/>
                  </a:moveTo>
                  <a:cubicBezTo>
                    <a:pt x="60" y="140"/>
                    <a:pt x="120" y="280"/>
                    <a:pt x="288" y="384"/>
                  </a:cubicBezTo>
                  <a:cubicBezTo>
                    <a:pt x="456" y="488"/>
                    <a:pt x="720" y="584"/>
                    <a:pt x="1008" y="624"/>
                  </a:cubicBezTo>
                  <a:cubicBezTo>
                    <a:pt x="1296" y="664"/>
                    <a:pt x="1760" y="664"/>
                    <a:pt x="2016" y="624"/>
                  </a:cubicBezTo>
                  <a:cubicBezTo>
                    <a:pt x="2272" y="584"/>
                    <a:pt x="2392" y="488"/>
                    <a:pt x="2544" y="384"/>
                  </a:cubicBezTo>
                  <a:cubicBezTo>
                    <a:pt x="2696" y="280"/>
                    <a:pt x="2864" y="64"/>
                    <a:pt x="2928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Rectangle 34"/>
            <p:cNvSpPr/>
            <p:nvPr/>
          </p:nvSpPr>
          <p:spPr>
            <a:xfrm>
              <a:off x="2557" y="1680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6594" name="Rectangle 35"/>
            <p:cNvSpPr/>
            <p:nvPr/>
          </p:nvSpPr>
          <p:spPr>
            <a:xfrm>
              <a:off x="740" y="2267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6595" name="Rectangle 36"/>
            <p:cNvSpPr/>
            <p:nvPr/>
          </p:nvSpPr>
          <p:spPr>
            <a:xfrm>
              <a:off x="1239" y="2086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6596" name="Rectangle 37"/>
            <p:cNvSpPr/>
            <p:nvPr/>
          </p:nvSpPr>
          <p:spPr>
            <a:xfrm>
              <a:off x="1239" y="2583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6597" name="Rectangle 38"/>
            <p:cNvSpPr/>
            <p:nvPr/>
          </p:nvSpPr>
          <p:spPr>
            <a:xfrm>
              <a:off x="2511" y="2086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6598" name="Rectangle 39"/>
            <p:cNvSpPr/>
            <p:nvPr/>
          </p:nvSpPr>
          <p:spPr>
            <a:xfrm>
              <a:off x="2421" y="2493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6599" name="Rectangle 40"/>
            <p:cNvSpPr/>
            <p:nvPr/>
          </p:nvSpPr>
          <p:spPr>
            <a:xfrm>
              <a:off x="3057" y="2267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6600" name="Rectangle 41"/>
            <p:cNvSpPr/>
            <p:nvPr/>
          </p:nvSpPr>
          <p:spPr>
            <a:xfrm>
              <a:off x="1875" y="1906"/>
              <a:ext cx="80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6601" name="Rectangle 42"/>
            <p:cNvSpPr/>
            <p:nvPr/>
          </p:nvSpPr>
          <p:spPr>
            <a:xfrm>
              <a:off x="3693" y="2267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6602" name="Rectangle 43"/>
            <p:cNvSpPr/>
            <p:nvPr/>
          </p:nvSpPr>
          <p:spPr>
            <a:xfrm>
              <a:off x="1875" y="2583"/>
              <a:ext cx="80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6603" name="Rectangle 44"/>
            <p:cNvSpPr/>
            <p:nvPr/>
          </p:nvSpPr>
          <p:spPr>
            <a:xfrm>
              <a:off x="4238" y="2267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6604" name="Rectangle 45"/>
            <p:cNvSpPr/>
            <p:nvPr/>
          </p:nvSpPr>
          <p:spPr>
            <a:xfrm>
              <a:off x="4783" y="2267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66605" name="Rectangle 46"/>
          <p:cNvSpPr/>
          <p:nvPr/>
        </p:nvSpPr>
        <p:spPr>
          <a:xfrm>
            <a:off x="685800" y="5105400"/>
            <a:ext cx="7086600" cy="1524000"/>
          </a:xfrm>
          <a:prstGeom prst="rect">
            <a:avLst/>
          </a:prstGeom>
          <a:noFill/>
          <a:ln w="22225">
            <a:noFill/>
          </a:ln>
        </p:spPr>
        <p:txBody>
          <a:bodyPr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ε-closure(0)= { 0,1,2,4,7 },</a:t>
            </a:r>
            <a:r>
              <a:rPr lang="zh-CN" altLang="en-US" sz="2000" b="1" u="none" dirty="0">
                <a:latin typeface="宋体" panose="02010600030101010101" pitchFamily="2" charset="-122"/>
              </a:rPr>
              <a:t>令</a:t>
            </a:r>
            <a:r>
              <a:rPr lang="en-US" altLang="zh-CN" sz="2000" b="1" u="none" dirty="0">
                <a:latin typeface="宋体" panose="02010600030101010101" pitchFamily="2" charset="-122"/>
              </a:rPr>
              <a:t>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 = ε-closure(0)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,a) = { 3,8 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  </a:t>
            </a:r>
            <a:r>
              <a:rPr lang="zh-CN" altLang="en-US" sz="2000" b="1" u="none" dirty="0">
                <a:latin typeface="宋体" panose="02010600030101010101" pitchFamily="2" charset="-122"/>
              </a:rPr>
              <a:t>由</a:t>
            </a:r>
            <a:r>
              <a:rPr lang="en-US" altLang="zh-CN" sz="2000" b="1" u="none" dirty="0">
                <a:latin typeface="宋体" panose="02010600030101010101" pitchFamily="2" charset="-122"/>
              </a:rPr>
              <a:t>3</a:t>
            </a:r>
            <a:r>
              <a:rPr lang="zh-CN" altLang="en-US" sz="2000" b="1" u="none" dirty="0">
                <a:latin typeface="宋体" panose="02010600030101010101" pitchFamily="2" charset="-122"/>
              </a:rPr>
              <a:t>经</a:t>
            </a:r>
            <a:r>
              <a:rPr lang="en-US" altLang="zh-CN" sz="2000" b="1" u="none" dirty="0">
                <a:latin typeface="宋体" panose="02010600030101010101" pitchFamily="2" charset="-122"/>
              </a:rPr>
              <a:t>ε</a:t>
            </a:r>
            <a:r>
              <a:rPr lang="zh-CN" altLang="en-US" sz="2000" b="1" u="none" dirty="0">
                <a:latin typeface="宋体" panose="02010600030101010101" pitchFamily="2" charset="-122"/>
              </a:rPr>
              <a:t>边可到达</a:t>
            </a:r>
            <a:r>
              <a:rPr lang="en-US" altLang="zh-CN" sz="2000" b="1" u="none" dirty="0">
                <a:latin typeface="宋体" panose="02010600030101010101" pitchFamily="2" charset="-122"/>
              </a:rPr>
              <a:t>6</a:t>
            </a:r>
            <a:r>
              <a:rPr lang="zh-CN" altLang="en-US" sz="2000" b="1" u="none" dirty="0">
                <a:latin typeface="宋体" panose="02010600030101010101" pitchFamily="2" charset="-122"/>
              </a:rPr>
              <a:t>、</a:t>
            </a:r>
            <a:r>
              <a:rPr lang="en-US" altLang="zh-CN" sz="2000" b="1" u="none" dirty="0">
                <a:latin typeface="宋体" panose="02010600030101010101" pitchFamily="2" charset="-122"/>
              </a:rPr>
              <a:t>7</a:t>
            </a:r>
            <a:r>
              <a:rPr lang="zh-CN" altLang="en-US" sz="2000" b="1" u="none" dirty="0">
                <a:latin typeface="宋体" panose="02010600030101010101" pitchFamily="2" charset="-122"/>
              </a:rPr>
              <a:t>、</a:t>
            </a:r>
            <a:r>
              <a:rPr lang="en-US" altLang="zh-CN" sz="2000" b="1" u="none" dirty="0">
                <a:latin typeface="宋体" panose="02010600030101010101" pitchFamily="2" charset="-122"/>
              </a:rPr>
              <a:t>1</a:t>
            </a:r>
            <a:r>
              <a:rPr lang="zh-CN" altLang="en-US" sz="2000" b="1" u="none" dirty="0">
                <a:latin typeface="宋体" panose="02010600030101010101" pitchFamily="2" charset="-122"/>
              </a:rPr>
              <a:t>、</a:t>
            </a:r>
            <a:r>
              <a:rPr lang="en-US" altLang="zh-CN" sz="2000" b="1" u="none" dirty="0">
                <a:latin typeface="宋体" panose="02010600030101010101" pitchFamily="2" charset="-122"/>
              </a:rPr>
              <a:t>2</a:t>
            </a:r>
            <a:r>
              <a:rPr lang="zh-CN" altLang="en-US" sz="2000" b="1" u="none" dirty="0">
                <a:latin typeface="宋体" panose="02010600030101010101" pitchFamily="2" charset="-122"/>
              </a:rPr>
              <a:t>、</a:t>
            </a:r>
            <a:r>
              <a:rPr lang="en-US" altLang="zh-CN" sz="2000" b="1" u="none" dirty="0">
                <a:latin typeface="宋体" panose="02010600030101010101" pitchFamily="2" charset="-122"/>
              </a:rPr>
              <a:t>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ε-closure( 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,a) ) = ε-closure( {3,8} )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			   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,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2"/>
          <p:cNvSpPr txBox="1"/>
          <p:nvPr/>
        </p:nvSpPr>
        <p:spPr>
          <a:xfrm>
            <a:off x="2286000" y="6858000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400" b="1" u="none" dirty="0">
                <a:solidFill>
                  <a:srgbClr val="3366FF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67586" name="Group 3"/>
          <p:cNvGrpSpPr/>
          <p:nvPr/>
        </p:nvGrpSpPr>
        <p:grpSpPr>
          <a:xfrm>
            <a:off x="304800" y="76200"/>
            <a:ext cx="8077200" cy="2205038"/>
            <a:chOff x="240" y="1680"/>
            <a:chExt cx="5088" cy="1440"/>
          </a:xfrm>
        </p:grpSpPr>
        <p:sp>
          <p:nvSpPr>
            <p:cNvPr id="67587" name="Rectangle 4"/>
            <p:cNvSpPr/>
            <p:nvPr/>
          </p:nvSpPr>
          <p:spPr>
            <a:xfrm>
              <a:off x="1824" y="2880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7588" name="Oval 5"/>
            <p:cNvSpPr/>
            <p:nvPr/>
          </p:nvSpPr>
          <p:spPr>
            <a:xfrm>
              <a:off x="1013" y="2346"/>
              <a:ext cx="238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7589" name="Oval 6"/>
            <p:cNvSpPr/>
            <p:nvPr/>
          </p:nvSpPr>
          <p:spPr>
            <a:xfrm>
              <a:off x="1512" y="1984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67590" name="Oval 7"/>
            <p:cNvSpPr/>
            <p:nvPr/>
          </p:nvSpPr>
          <p:spPr>
            <a:xfrm>
              <a:off x="1512" y="2661"/>
              <a:ext cx="239" cy="26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4</a:t>
              </a:r>
            </a:p>
          </p:txBody>
        </p:sp>
        <p:sp>
          <p:nvSpPr>
            <p:cNvPr id="67591" name="Oval 8"/>
            <p:cNvSpPr/>
            <p:nvPr/>
          </p:nvSpPr>
          <p:spPr>
            <a:xfrm>
              <a:off x="2103" y="1984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67592" name="Oval 9"/>
            <p:cNvSpPr/>
            <p:nvPr/>
          </p:nvSpPr>
          <p:spPr>
            <a:xfrm>
              <a:off x="2103" y="2661"/>
              <a:ext cx="239" cy="26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5</a:t>
              </a:r>
            </a:p>
          </p:txBody>
        </p:sp>
        <p:sp>
          <p:nvSpPr>
            <p:cNvPr id="67593" name="Oval 10"/>
            <p:cNvSpPr/>
            <p:nvPr/>
          </p:nvSpPr>
          <p:spPr>
            <a:xfrm>
              <a:off x="2739" y="2346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6</a:t>
              </a:r>
            </a:p>
          </p:txBody>
        </p:sp>
        <p:sp>
          <p:nvSpPr>
            <p:cNvPr id="67594" name="Oval 11"/>
            <p:cNvSpPr/>
            <p:nvPr/>
          </p:nvSpPr>
          <p:spPr>
            <a:xfrm>
              <a:off x="3330" y="2346"/>
              <a:ext cx="238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7</a:t>
              </a:r>
            </a:p>
          </p:txBody>
        </p:sp>
        <p:sp>
          <p:nvSpPr>
            <p:cNvPr id="67595" name="Oval 12"/>
            <p:cNvSpPr/>
            <p:nvPr/>
          </p:nvSpPr>
          <p:spPr>
            <a:xfrm>
              <a:off x="3920" y="2346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8</a:t>
              </a:r>
            </a:p>
          </p:txBody>
        </p:sp>
        <p:sp>
          <p:nvSpPr>
            <p:cNvPr id="67596" name="Oval 13"/>
            <p:cNvSpPr/>
            <p:nvPr/>
          </p:nvSpPr>
          <p:spPr>
            <a:xfrm>
              <a:off x="4465" y="2346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9</a:t>
              </a:r>
            </a:p>
          </p:txBody>
        </p:sp>
        <p:sp>
          <p:nvSpPr>
            <p:cNvPr id="67597" name="Oval 14"/>
            <p:cNvSpPr/>
            <p:nvPr/>
          </p:nvSpPr>
          <p:spPr>
            <a:xfrm>
              <a:off x="468" y="2346"/>
              <a:ext cx="238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67598" name="Group 15"/>
            <p:cNvGrpSpPr/>
            <p:nvPr/>
          </p:nvGrpSpPr>
          <p:grpSpPr>
            <a:xfrm>
              <a:off x="4965" y="2312"/>
              <a:ext cx="363" cy="362"/>
              <a:chOff x="1344" y="2784"/>
              <a:chExt cx="384" cy="384"/>
            </a:xfrm>
          </p:grpSpPr>
          <p:sp>
            <p:nvSpPr>
              <p:cNvPr id="67599" name="Oval 16"/>
              <p:cNvSpPr/>
              <p:nvPr/>
            </p:nvSpPr>
            <p:spPr>
              <a:xfrm>
                <a:off x="1392" y="2818"/>
                <a:ext cx="288" cy="31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67600" name="Oval 17"/>
              <p:cNvSpPr/>
              <p:nvPr/>
            </p:nvSpPr>
            <p:spPr>
              <a:xfrm>
                <a:off x="1344" y="2784"/>
                <a:ext cx="384" cy="38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7601" name="AutoShape 18"/>
            <p:cNvSpPr/>
            <p:nvPr/>
          </p:nvSpPr>
          <p:spPr>
            <a:xfrm>
              <a:off x="240" y="2448"/>
              <a:ext cx="227" cy="90"/>
            </a:xfrm>
            <a:prstGeom prst="rightArrow">
              <a:avLst>
                <a:gd name="adj1" fmla="val 50000"/>
                <a:gd name="adj2" fmla="val 6299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67602" name="Line 19"/>
            <p:cNvSpPr/>
            <p:nvPr/>
          </p:nvSpPr>
          <p:spPr>
            <a:xfrm>
              <a:off x="694" y="2493"/>
              <a:ext cx="31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3" name="Line 20"/>
            <p:cNvSpPr/>
            <p:nvPr/>
          </p:nvSpPr>
          <p:spPr>
            <a:xfrm flipV="1">
              <a:off x="1194" y="2177"/>
              <a:ext cx="318" cy="22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4" name="Line 21"/>
            <p:cNvSpPr/>
            <p:nvPr/>
          </p:nvSpPr>
          <p:spPr>
            <a:xfrm>
              <a:off x="1739" y="2086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5" name="Line 22"/>
            <p:cNvSpPr/>
            <p:nvPr/>
          </p:nvSpPr>
          <p:spPr>
            <a:xfrm>
              <a:off x="1239" y="2538"/>
              <a:ext cx="273" cy="22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6" name="Line 23"/>
            <p:cNvSpPr/>
            <p:nvPr/>
          </p:nvSpPr>
          <p:spPr>
            <a:xfrm>
              <a:off x="1739" y="2809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7" name="Line 24"/>
            <p:cNvSpPr/>
            <p:nvPr/>
          </p:nvSpPr>
          <p:spPr>
            <a:xfrm>
              <a:off x="2330" y="2132"/>
              <a:ext cx="454" cy="27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8" name="Line 25"/>
            <p:cNvSpPr/>
            <p:nvPr/>
          </p:nvSpPr>
          <p:spPr>
            <a:xfrm flipV="1">
              <a:off x="2330" y="2538"/>
              <a:ext cx="409" cy="27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9" name="Line 26"/>
            <p:cNvSpPr/>
            <p:nvPr/>
          </p:nvSpPr>
          <p:spPr>
            <a:xfrm>
              <a:off x="2966" y="2493"/>
              <a:ext cx="363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10" name="Line 27"/>
            <p:cNvSpPr/>
            <p:nvPr/>
          </p:nvSpPr>
          <p:spPr>
            <a:xfrm>
              <a:off x="3556" y="2493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11" name="Line 28"/>
            <p:cNvSpPr/>
            <p:nvPr/>
          </p:nvSpPr>
          <p:spPr>
            <a:xfrm>
              <a:off x="4147" y="2493"/>
              <a:ext cx="31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12" name="Line 29"/>
            <p:cNvSpPr/>
            <p:nvPr/>
          </p:nvSpPr>
          <p:spPr>
            <a:xfrm>
              <a:off x="4692" y="2493"/>
              <a:ext cx="273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13" name="Freeform 30"/>
            <p:cNvSpPr/>
            <p:nvPr/>
          </p:nvSpPr>
          <p:spPr>
            <a:xfrm>
              <a:off x="1073" y="1776"/>
              <a:ext cx="1802" cy="581"/>
            </a:xfrm>
            <a:custGeom>
              <a:avLst/>
              <a:gdLst/>
              <a:ahLst/>
              <a:cxnLst>
                <a:cxn ang="0">
                  <a:pos x="1446" y="309"/>
                </a:cxn>
                <a:cxn ang="0">
                  <a:pos x="1337" y="156"/>
                </a:cxn>
                <a:cxn ang="0">
                  <a:pos x="1045" y="48"/>
                </a:cxn>
                <a:cxn ang="0">
                  <a:pos x="389" y="26"/>
                </a:cxn>
                <a:cxn ang="0">
                  <a:pos x="61" y="200"/>
                </a:cxn>
                <a:cxn ang="0">
                  <a:pos x="25" y="309"/>
                </a:cxn>
              </a:cxnLst>
              <a:rect l="0" t="0" r="0" b="0"/>
              <a:pathLst>
                <a:path w="1904" h="680">
                  <a:moveTo>
                    <a:pt x="1904" y="680"/>
                  </a:moveTo>
                  <a:cubicBezTo>
                    <a:pt x="1876" y="560"/>
                    <a:pt x="1848" y="440"/>
                    <a:pt x="1760" y="344"/>
                  </a:cubicBezTo>
                  <a:cubicBezTo>
                    <a:pt x="1672" y="248"/>
                    <a:pt x="1584" y="152"/>
                    <a:pt x="1376" y="104"/>
                  </a:cubicBezTo>
                  <a:cubicBezTo>
                    <a:pt x="1168" y="56"/>
                    <a:pt x="728" y="0"/>
                    <a:pt x="512" y="56"/>
                  </a:cubicBezTo>
                  <a:cubicBezTo>
                    <a:pt x="296" y="112"/>
                    <a:pt x="160" y="336"/>
                    <a:pt x="80" y="440"/>
                  </a:cubicBezTo>
                  <a:cubicBezTo>
                    <a:pt x="0" y="544"/>
                    <a:pt x="40" y="640"/>
                    <a:pt x="32" y="68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Freeform 31"/>
            <p:cNvSpPr/>
            <p:nvPr/>
          </p:nvSpPr>
          <p:spPr>
            <a:xfrm>
              <a:off x="603" y="2583"/>
              <a:ext cx="2772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33"/>
                </a:cxn>
                <a:cxn ang="0">
                  <a:pos x="766" y="216"/>
                </a:cxn>
                <a:cxn ang="0">
                  <a:pos x="1534" y="216"/>
                </a:cxn>
                <a:cxn ang="0">
                  <a:pos x="1935" y="133"/>
                </a:cxn>
                <a:cxn ang="0">
                  <a:pos x="2227" y="0"/>
                </a:cxn>
              </a:cxnLst>
              <a:rect l="0" t="0" r="0" b="0"/>
              <a:pathLst>
                <a:path w="2928" h="664">
                  <a:moveTo>
                    <a:pt x="0" y="0"/>
                  </a:moveTo>
                  <a:cubicBezTo>
                    <a:pt x="60" y="140"/>
                    <a:pt x="120" y="280"/>
                    <a:pt x="288" y="384"/>
                  </a:cubicBezTo>
                  <a:cubicBezTo>
                    <a:pt x="456" y="488"/>
                    <a:pt x="720" y="584"/>
                    <a:pt x="1008" y="624"/>
                  </a:cubicBezTo>
                  <a:cubicBezTo>
                    <a:pt x="1296" y="664"/>
                    <a:pt x="1760" y="664"/>
                    <a:pt x="2016" y="624"/>
                  </a:cubicBezTo>
                  <a:cubicBezTo>
                    <a:pt x="2272" y="584"/>
                    <a:pt x="2392" y="488"/>
                    <a:pt x="2544" y="384"/>
                  </a:cubicBezTo>
                  <a:cubicBezTo>
                    <a:pt x="2696" y="280"/>
                    <a:pt x="2864" y="64"/>
                    <a:pt x="2928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Rectangle 32"/>
            <p:cNvSpPr/>
            <p:nvPr/>
          </p:nvSpPr>
          <p:spPr>
            <a:xfrm>
              <a:off x="2557" y="1680"/>
              <a:ext cx="193" cy="23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7616" name="Rectangle 33"/>
            <p:cNvSpPr/>
            <p:nvPr/>
          </p:nvSpPr>
          <p:spPr>
            <a:xfrm>
              <a:off x="740" y="2267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7617" name="Rectangle 34"/>
            <p:cNvSpPr/>
            <p:nvPr/>
          </p:nvSpPr>
          <p:spPr>
            <a:xfrm>
              <a:off x="1239" y="2087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7618" name="Rectangle 35"/>
            <p:cNvSpPr/>
            <p:nvPr/>
          </p:nvSpPr>
          <p:spPr>
            <a:xfrm>
              <a:off x="1239" y="2584"/>
              <a:ext cx="193" cy="23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7619" name="Rectangle 36"/>
            <p:cNvSpPr/>
            <p:nvPr/>
          </p:nvSpPr>
          <p:spPr>
            <a:xfrm>
              <a:off x="2511" y="2087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7620" name="Rectangle 37"/>
            <p:cNvSpPr/>
            <p:nvPr/>
          </p:nvSpPr>
          <p:spPr>
            <a:xfrm>
              <a:off x="2421" y="2494"/>
              <a:ext cx="193" cy="23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7621" name="Rectangle 38"/>
            <p:cNvSpPr/>
            <p:nvPr/>
          </p:nvSpPr>
          <p:spPr>
            <a:xfrm>
              <a:off x="3057" y="2267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7622" name="Rectangle 39"/>
            <p:cNvSpPr/>
            <p:nvPr/>
          </p:nvSpPr>
          <p:spPr>
            <a:xfrm>
              <a:off x="1875" y="1906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7623" name="Rectangle 40"/>
            <p:cNvSpPr/>
            <p:nvPr/>
          </p:nvSpPr>
          <p:spPr>
            <a:xfrm>
              <a:off x="3693" y="2267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7624" name="Rectangle 41"/>
            <p:cNvSpPr/>
            <p:nvPr/>
          </p:nvSpPr>
          <p:spPr>
            <a:xfrm>
              <a:off x="1875" y="2584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7625" name="Rectangle 42"/>
            <p:cNvSpPr/>
            <p:nvPr/>
          </p:nvSpPr>
          <p:spPr>
            <a:xfrm>
              <a:off x="4238" y="2267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7626" name="Rectangle 43"/>
            <p:cNvSpPr/>
            <p:nvPr/>
          </p:nvSpPr>
          <p:spPr>
            <a:xfrm>
              <a:off x="4783" y="2267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67627" name="Rectangle 44"/>
          <p:cNvSpPr/>
          <p:nvPr/>
        </p:nvSpPr>
        <p:spPr>
          <a:xfrm>
            <a:off x="228600" y="2590800"/>
            <a:ext cx="8153400" cy="4146550"/>
          </a:xfrm>
          <a:prstGeom prst="rect">
            <a:avLst/>
          </a:prstGeom>
          <a:noFill/>
          <a:ln w="22225">
            <a:noFill/>
          </a:ln>
        </p:spPr>
        <p:txBody>
          <a:bodyPr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 =ε-closure(0)= { 0,1,2,4,7 }, 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1800" b="1" u="none" dirty="0">
                <a:latin typeface="宋体" panose="02010600030101010101" pitchFamily="2" charset="-122"/>
              </a:rPr>
              <a:t>	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,a) = { 3,8 },  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,b) = { 5 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 =ε-closure(move(T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,a))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3,8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 =ε-closure(move(T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,b))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1800" b="1" u="none" dirty="0">
                <a:latin typeface="宋体" panose="02010600030101010101" pitchFamily="2" charset="-122"/>
              </a:rPr>
              <a:t>	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,a) = { 3,8 },  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,b) = { 5,9 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,a))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3,8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 = T1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,b))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5,9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 = T3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1800" b="1" u="none" dirty="0">
                <a:latin typeface="宋体" panose="02010600030101010101" pitchFamily="2" charset="-122"/>
              </a:rPr>
              <a:t>	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,a) = { 3,8 },  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,b) = { 5 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,a))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3,8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 = T1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,b))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 = T2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1800" b="1" u="none" dirty="0">
                <a:latin typeface="宋体" panose="02010600030101010101" pitchFamily="2" charset="-122"/>
              </a:rPr>
              <a:t>	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,a) = { 3,8 },  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,b) = { 5,10 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,a))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3,8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 = T1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,b))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5,10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 = T4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zh-CN" altLang="en-US" sz="2000" b="1" u="none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2"/>
          <p:cNvSpPr txBox="1"/>
          <p:nvPr/>
        </p:nvSpPr>
        <p:spPr>
          <a:xfrm>
            <a:off x="2286000" y="6858000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400" b="1" u="none" dirty="0">
                <a:solidFill>
                  <a:srgbClr val="3366FF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68610" name="Group 3"/>
          <p:cNvGrpSpPr/>
          <p:nvPr/>
        </p:nvGrpSpPr>
        <p:grpSpPr>
          <a:xfrm>
            <a:off x="304800" y="-76200"/>
            <a:ext cx="8077200" cy="2205038"/>
            <a:chOff x="240" y="1680"/>
            <a:chExt cx="5088" cy="1440"/>
          </a:xfrm>
        </p:grpSpPr>
        <p:sp>
          <p:nvSpPr>
            <p:cNvPr id="68611" name="Rectangle 4"/>
            <p:cNvSpPr/>
            <p:nvPr/>
          </p:nvSpPr>
          <p:spPr>
            <a:xfrm>
              <a:off x="1824" y="2880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8612" name="Oval 5"/>
            <p:cNvSpPr/>
            <p:nvPr/>
          </p:nvSpPr>
          <p:spPr>
            <a:xfrm>
              <a:off x="1013" y="2346"/>
              <a:ext cx="238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8613" name="Oval 6"/>
            <p:cNvSpPr/>
            <p:nvPr/>
          </p:nvSpPr>
          <p:spPr>
            <a:xfrm>
              <a:off x="1512" y="1984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68614" name="Oval 7"/>
            <p:cNvSpPr/>
            <p:nvPr/>
          </p:nvSpPr>
          <p:spPr>
            <a:xfrm>
              <a:off x="1512" y="2661"/>
              <a:ext cx="239" cy="26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4</a:t>
              </a:r>
            </a:p>
          </p:txBody>
        </p:sp>
        <p:sp>
          <p:nvSpPr>
            <p:cNvPr id="68615" name="Oval 8"/>
            <p:cNvSpPr/>
            <p:nvPr/>
          </p:nvSpPr>
          <p:spPr>
            <a:xfrm>
              <a:off x="2103" y="1984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68616" name="Oval 9"/>
            <p:cNvSpPr/>
            <p:nvPr/>
          </p:nvSpPr>
          <p:spPr>
            <a:xfrm>
              <a:off x="2103" y="2661"/>
              <a:ext cx="239" cy="26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5</a:t>
              </a:r>
            </a:p>
          </p:txBody>
        </p:sp>
        <p:sp>
          <p:nvSpPr>
            <p:cNvPr id="68617" name="Oval 10"/>
            <p:cNvSpPr/>
            <p:nvPr/>
          </p:nvSpPr>
          <p:spPr>
            <a:xfrm>
              <a:off x="2739" y="2346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6</a:t>
              </a:r>
            </a:p>
          </p:txBody>
        </p:sp>
        <p:sp>
          <p:nvSpPr>
            <p:cNvPr id="68618" name="Oval 11"/>
            <p:cNvSpPr/>
            <p:nvPr/>
          </p:nvSpPr>
          <p:spPr>
            <a:xfrm>
              <a:off x="3330" y="2346"/>
              <a:ext cx="238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7</a:t>
              </a:r>
            </a:p>
          </p:txBody>
        </p:sp>
        <p:sp>
          <p:nvSpPr>
            <p:cNvPr id="68619" name="Oval 12"/>
            <p:cNvSpPr/>
            <p:nvPr/>
          </p:nvSpPr>
          <p:spPr>
            <a:xfrm>
              <a:off x="3920" y="2346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8</a:t>
              </a:r>
            </a:p>
          </p:txBody>
        </p:sp>
        <p:sp>
          <p:nvSpPr>
            <p:cNvPr id="68620" name="Oval 13"/>
            <p:cNvSpPr/>
            <p:nvPr/>
          </p:nvSpPr>
          <p:spPr>
            <a:xfrm>
              <a:off x="4465" y="2346"/>
              <a:ext cx="239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9</a:t>
              </a:r>
            </a:p>
          </p:txBody>
        </p:sp>
        <p:sp>
          <p:nvSpPr>
            <p:cNvPr id="68621" name="Oval 14"/>
            <p:cNvSpPr/>
            <p:nvPr/>
          </p:nvSpPr>
          <p:spPr>
            <a:xfrm>
              <a:off x="468" y="2346"/>
              <a:ext cx="238" cy="2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68622" name="Group 15"/>
            <p:cNvGrpSpPr/>
            <p:nvPr/>
          </p:nvGrpSpPr>
          <p:grpSpPr>
            <a:xfrm>
              <a:off x="4965" y="2312"/>
              <a:ext cx="363" cy="362"/>
              <a:chOff x="1344" y="2784"/>
              <a:chExt cx="384" cy="384"/>
            </a:xfrm>
          </p:grpSpPr>
          <p:sp>
            <p:nvSpPr>
              <p:cNvPr id="68623" name="Oval 16"/>
              <p:cNvSpPr/>
              <p:nvPr/>
            </p:nvSpPr>
            <p:spPr>
              <a:xfrm>
                <a:off x="1392" y="2818"/>
                <a:ext cx="288" cy="31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68624" name="Oval 17"/>
              <p:cNvSpPr/>
              <p:nvPr/>
            </p:nvSpPr>
            <p:spPr>
              <a:xfrm>
                <a:off x="1344" y="2784"/>
                <a:ext cx="384" cy="38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8625" name="AutoShape 18"/>
            <p:cNvSpPr/>
            <p:nvPr/>
          </p:nvSpPr>
          <p:spPr>
            <a:xfrm>
              <a:off x="240" y="2448"/>
              <a:ext cx="227" cy="90"/>
            </a:xfrm>
            <a:prstGeom prst="rightArrow">
              <a:avLst>
                <a:gd name="adj1" fmla="val 50000"/>
                <a:gd name="adj2" fmla="val 6299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68626" name="Line 19"/>
            <p:cNvSpPr/>
            <p:nvPr/>
          </p:nvSpPr>
          <p:spPr>
            <a:xfrm>
              <a:off x="694" y="2493"/>
              <a:ext cx="31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27" name="Line 20"/>
            <p:cNvSpPr/>
            <p:nvPr/>
          </p:nvSpPr>
          <p:spPr>
            <a:xfrm flipV="1">
              <a:off x="1194" y="2177"/>
              <a:ext cx="318" cy="22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28" name="Line 21"/>
            <p:cNvSpPr/>
            <p:nvPr/>
          </p:nvSpPr>
          <p:spPr>
            <a:xfrm>
              <a:off x="1739" y="2086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239" y="2538"/>
              <a:ext cx="273" cy="22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739" y="2809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2330" y="2132"/>
              <a:ext cx="454" cy="27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2" name="Line 25"/>
            <p:cNvSpPr/>
            <p:nvPr/>
          </p:nvSpPr>
          <p:spPr>
            <a:xfrm flipV="1">
              <a:off x="2330" y="2538"/>
              <a:ext cx="409" cy="27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3" name="Line 26"/>
            <p:cNvSpPr/>
            <p:nvPr/>
          </p:nvSpPr>
          <p:spPr>
            <a:xfrm>
              <a:off x="2966" y="2493"/>
              <a:ext cx="363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4" name="Line 27"/>
            <p:cNvSpPr/>
            <p:nvPr/>
          </p:nvSpPr>
          <p:spPr>
            <a:xfrm>
              <a:off x="3556" y="2493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5" name="Line 28"/>
            <p:cNvSpPr/>
            <p:nvPr/>
          </p:nvSpPr>
          <p:spPr>
            <a:xfrm>
              <a:off x="4147" y="2493"/>
              <a:ext cx="31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6" name="Line 29"/>
            <p:cNvSpPr/>
            <p:nvPr/>
          </p:nvSpPr>
          <p:spPr>
            <a:xfrm>
              <a:off x="4692" y="2493"/>
              <a:ext cx="273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7" name="Freeform 30"/>
            <p:cNvSpPr/>
            <p:nvPr/>
          </p:nvSpPr>
          <p:spPr>
            <a:xfrm>
              <a:off x="1073" y="1776"/>
              <a:ext cx="1802" cy="581"/>
            </a:xfrm>
            <a:custGeom>
              <a:avLst/>
              <a:gdLst/>
              <a:ahLst/>
              <a:cxnLst>
                <a:cxn ang="0">
                  <a:pos x="1446" y="309"/>
                </a:cxn>
                <a:cxn ang="0">
                  <a:pos x="1337" y="156"/>
                </a:cxn>
                <a:cxn ang="0">
                  <a:pos x="1045" y="48"/>
                </a:cxn>
                <a:cxn ang="0">
                  <a:pos x="389" y="26"/>
                </a:cxn>
                <a:cxn ang="0">
                  <a:pos x="61" y="200"/>
                </a:cxn>
                <a:cxn ang="0">
                  <a:pos x="25" y="309"/>
                </a:cxn>
              </a:cxnLst>
              <a:rect l="0" t="0" r="0" b="0"/>
              <a:pathLst>
                <a:path w="1904" h="680">
                  <a:moveTo>
                    <a:pt x="1904" y="680"/>
                  </a:moveTo>
                  <a:cubicBezTo>
                    <a:pt x="1876" y="560"/>
                    <a:pt x="1848" y="440"/>
                    <a:pt x="1760" y="344"/>
                  </a:cubicBezTo>
                  <a:cubicBezTo>
                    <a:pt x="1672" y="248"/>
                    <a:pt x="1584" y="152"/>
                    <a:pt x="1376" y="104"/>
                  </a:cubicBezTo>
                  <a:cubicBezTo>
                    <a:pt x="1168" y="56"/>
                    <a:pt x="728" y="0"/>
                    <a:pt x="512" y="56"/>
                  </a:cubicBezTo>
                  <a:cubicBezTo>
                    <a:pt x="296" y="112"/>
                    <a:pt x="160" y="336"/>
                    <a:pt x="80" y="440"/>
                  </a:cubicBezTo>
                  <a:cubicBezTo>
                    <a:pt x="0" y="544"/>
                    <a:pt x="40" y="640"/>
                    <a:pt x="32" y="68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Freeform 31"/>
            <p:cNvSpPr/>
            <p:nvPr/>
          </p:nvSpPr>
          <p:spPr>
            <a:xfrm>
              <a:off x="603" y="2583"/>
              <a:ext cx="2772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33"/>
                </a:cxn>
                <a:cxn ang="0">
                  <a:pos x="766" y="216"/>
                </a:cxn>
                <a:cxn ang="0">
                  <a:pos x="1534" y="216"/>
                </a:cxn>
                <a:cxn ang="0">
                  <a:pos x="1935" y="133"/>
                </a:cxn>
                <a:cxn ang="0">
                  <a:pos x="2227" y="0"/>
                </a:cxn>
              </a:cxnLst>
              <a:rect l="0" t="0" r="0" b="0"/>
              <a:pathLst>
                <a:path w="2928" h="664">
                  <a:moveTo>
                    <a:pt x="0" y="0"/>
                  </a:moveTo>
                  <a:cubicBezTo>
                    <a:pt x="60" y="140"/>
                    <a:pt x="120" y="280"/>
                    <a:pt x="288" y="384"/>
                  </a:cubicBezTo>
                  <a:cubicBezTo>
                    <a:pt x="456" y="488"/>
                    <a:pt x="720" y="584"/>
                    <a:pt x="1008" y="624"/>
                  </a:cubicBezTo>
                  <a:cubicBezTo>
                    <a:pt x="1296" y="664"/>
                    <a:pt x="1760" y="664"/>
                    <a:pt x="2016" y="624"/>
                  </a:cubicBezTo>
                  <a:cubicBezTo>
                    <a:pt x="2272" y="584"/>
                    <a:pt x="2392" y="488"/>
                    <a:pt x="2544" y="384"/>
                  </a:cubicBezTo>
                  <a:cubicBezTo>
                    <a:pt x="2696" y="280"/>
                    <a:pt x="2864" y="64"/>
                    <a:pt x="2928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Rectangle 32"/>
            <p:cNvSpPr/>
            <p:nvPr/>
          </p:nvSpPr>
          <p:spPr>
            <a:xfrm>
              <a:off x="2557" y="1680"/>
              <a:ext cx="193" cy="23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8640" name="Rectangle 33"/>
            <p:cNvSpPr/>
            <p:nvPr/>
          </p:nvSpPr>
          <p:spPr>
            <a:xfrm>
              <a:off x="740" y="2267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8641" name="Rectangle 34"/>
            <p:cNvSpPr/>
            <p:nvPr/>
          </p:nvSpPr>
          <p:spPr>
            <a:xfrm>
              <a:off x="1239" y="2087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8642" name="Rectangle 35"/>
            <p:cNvSpPr/>
            <p:nvPr/>
          </p:nvSpPr>
          <p:spPr>
            <a:xfrm>
              <a:off x="1239" y="2584"/>
              <a:ext cx="193" cy="23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8643" name="Rectangle 36"/>
            <p:cNvSpPr/>
            <p:nvPr/>
          </p:nvSpPr>
          <p:spPr>
            <a:xfrm>
              <a:off x="2511" y="2087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8644" name="Rectangle 37"/>
            <p:cNvSpPr/>
            <p:nvPr/>
          </p:nvSpPr>
          <p:spPr>
            <a:xfrm>
              <a:off x="2421" y="2494"/>
              <a:ext cx="193" cy="23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8645" name="Rectangle 38"/>
            <p:cNvSpPr/>
            <p:nvPr/>
          </p:nvSpPr>
          <p:spPr>
            <a:xfrm>
              <a:off x="3057" y="2267"/>
              <a:ext cx="193" cy="23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8646" name="Rectangle 39"/>
            <p:cNvSpPr/>
            <p:nvPr/>
          </p:nvSpPr>
          <p:spPr>
            <a:xfrm>
              <a:off x="1875" y="1906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8647" name="Rectangle 40"/>
            <p:cNvSpPr/>
            <p:nvPr/>
          </p:nvSpPr>
          <p:spPr>
            <a:xfrm>
              <a:off x="3693" y="2267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8648" name="Rectangle 41"/>
            <p:cNvSpPr/>
            <p:nvPr/>
          </p:nvSpPr>
          <p:spPr>
            <a:xfrm>
              <a:off x="1875" y="2584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8649" name="Rectangle 42"/>
            <p:cNvSpPr/>
            <p:nvPr/>
          </p:nvSpPr>
          <p:spPr>
            <a:xfrm>
              <a:off x="4238" y="2267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8650" name="Rectangle 43"/>
            <p:cNvSpPr/>
            <p:nvPr/>
          </p:nvSpPr>
          <p:spPr>
            <a:xfrm>
              <a:off x="4783" y="2267"/>
              <a:ext cx="81" cy="19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68651" name="Rectangle 44"/>
          <p:cNvSpPr/>
          <p:nvPr/>
        </p:nvSpPr>
        <p:spPr>
          <a:xfrm>
            <a:off x="228600" y="2286000"/>
            <a:ext cx="8153400" cy="1189038"/>
          </a:xfrm>
          <a:prstGeom prst="rect">
            <a:avLst/>
          </a:prstGeom>
          <a:noFill/>
          <a:ln w="22225">
            <a:noFill/>
          </a:ln>
        </p:spPr>
        <p:txBody>
          <a:bodyPr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,b)) = { 5,6,7,1,2,4,10 } = T4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1800" b="1" u="none" dirty="0">
                <a:latin typeface="宋体" panose="02010600030101010101" pitchFamily="2" charset="-122"/>
              </a:rPr>
              <a:t>	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,a) = { 3,8 },  move(T</a:t>
            </a:r>
            <a:r>
              <a:rPr lang="en-US" altLang="zh-CN" sz="18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1800" b="1" u="none" dirty="0">
                <a:latin typeface="宋体" panose="02010600030101010101" pitchFamily="2" charset="-122"/>
              </a:rPr>
              <a:t> ,b) = { 5 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,a))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3,8</a:t>
            </a:r>
            <a:r>
              <a:rPr lang="en-US" altLang="zh-CN" sz="2000" b="1" u="none" dirty="0">
                <a:latin typeface="宋体" panose="02010600030101010101" pitchFamily="2" charset="-122"/>
              </a:rPr>
              <a:t>,6,7,1,2,4 } = T1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ε-closure(move(T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b="1" u="none" dirty="0">
                <a:latin typeface="宋体" panose="02010600030101010101" pitchFamily="2" charset="-122"/>
              </a:rPr>
              <a:t> ,b)) = { 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5,</a:t>
            </a:r>
            <a:r>
              <a:rPr lang="en-US" altLang="zh-CN" sz="2000" b="1" u="none" dirty="0">
                <a:latin typeface="宋体" panose="02010600030101010101" pitchFamily="2" charset="-122"/>
              </a:rPr>
              <a:t>6,7,1,2,4 } = T2</a:t>
            </a:r>
          </a:p>
        </p:txBody>
      </p:sp>
      <p:sp>
        <p:nvSpPr>
          <p:cNvPr id="68652" name="Rectangle 45"/>
          <p:cNvSpPr/>
          <p:nvPr/>
        </p:nvSpPr>
        <p:spPr>
          <a:xfrm>
            <a:off x="228600" y="3810000"/>
            <a:ext cx="3276600" cy="2590800"/>
          </a:xfrm>
          <a:prstGeom prst="rect">
            <a:avLst/>
          </a:prstGeom>
          <a:noFill/>
          <a:ln w="22225">
            <a:noFill/>
          </a:ln>
        </p:spPr>
        <p:txBody>
          <a:bodyPr lIns="0" tIns="0" rIns="0" bIns="0" anchor="t" anchorCtr="0"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2000" b="1" u="none" dirty="0">
                <a:latin typeface="宋体" panose="02010600030101010101" pitchFamily="2" charset="-122"/>
              </a:rPr>
              <a:t>所以，共有如下的状态：</a:t>
            </a: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 = { 0,1,2,4,7 }</a:t>
            </a: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 = {1,2,3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4,6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7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8 }</a:t>
            </a: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 = {1,2,4,5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6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7 }</a:t>
            </a: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 = {1,2,4,5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6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7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9 }</a:t>
            </a: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000" b="1" u="none" baseline="-25000" dirty="0">
                <a:solidFill>
                  <a:schemeClr val="hlink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000" b="1" u="none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u="none" dirty="0">
                <a:latin typeface="宋体" panose="02010600030101010101" pitchFamily="2" charset="-122"/>
              </a:rPr>
              <a:t>= {1,2,4,5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6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7</a:t>
            </a:r>
            <a:r>
              <a:rPr lang="zh-CN" altLang="en-US" sz="2000" b="1" u="none" dirty="0">
                <a:latin typeface="宋体" panose="02010600030101010101" pitchFamily="2" charset="-122"/>
              </a:rPr>
              <a:t>，</a:t>
            </a:r>
            <a:r>
              <a:rPr lang="en-US" altLang="zh-CN" sz="2000" b="1" u="none" dirty="0">
                <a:latin typeface="宋体" panose="02010600030101010101" pitchFamily="2" charset="-122"/>
              </a:rPr>
              <a:t>10 }</a:t>
            </a:r>
          </a:p>
        </p:txBody>
      </p:sp>
      <p:sp>
        <p:nvSpPr>
          <p:cNvPr id="68653" name="Rectangle 46"/>
          <p:cNvSpPr/>
          <p:nvPr/>
        </p:nvSpPr>
        <p:spPr>
          <a:xfrm>
            <a:off x="3810000" y="3962400"/>
            <a:ext cx="4419600" cy="2332038"/>
          </a:xfrm>
          <a:prstGeom prst="rect">
            <a:avLst/>
          </a:prstGeom>
          <a:noFill/>
          <a:ln w="22225">
            <a:noFill/>
          </a:ln>
        </p:spPr>
        <p:txBody>
          <a:bodyPr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2000" b="1" u="none" dirty="0">
                <a:latin typeface="宋体" panose="02010600030101010101" pitchFamily="2" charset="-122"/>
              </a:rPr>
              <a:t>设</a:t>
            </a:r>
            <a:r>
              <a:rPr lang="en-US" altLang="zh-CN" sz="2000" b="1" u="none" dirty="0">
                <a:latin typeface="宋体" panose="02010600030101010101" pitchFamily="2" charset="-122"/>
              </a:rPr>
              <a:t>DFA </a:t>
            </a:r>
            <a:r>
              <a:rPr lang="zh-CN" altLang="en-US" sz="2000" b="1" u="none" dirty="0">
                <a:latin typeface="宋体" panose="02010600030101010101" pitchFamily="2" charset="-122"/>
              </a:rPr>
              <a:t>的 </a:t>
            </a:r>
            <a:r>
              <a:rPr lang="en-US" altLang="zh-CN" sz="2000" b="1" u="none" dirty="0">
                <a:latin typeface="宋体" panose="02010600030101010101" pitchFamily="2" charset="-122"/>
              </a:rPr>
              <a:t>V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N</a:t>
            </a:r>
            <a:r>
              <a:rPr lang="en-US" altLang="zh-CN" sz="2000" b="1" u="none" dirty="0">
                <a:latin typeface="宋体" panose="02010600030101010101" pitchFamily="2" charset="-122"/>
              </a:rPr>
              <a:t>={T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b="1" u="none" dirty="0">
                <a:latin typeface="宋体" panose="02010600030101010101" pitchFamily="2" charset="-122"/>
              </a:rPr>
              <a:t>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 ∑={a,b}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zh-CN" altLang="en-US" sz="2000" b="1" u="none" baseline="-25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3" name="Group 3"/>
          <p:cNvGrpSpPr/>
          <p:nvPr/>
        </p:nvGrpSpPr>
        <p:grpSpPr>
          <a:xfrm>
            <a:off x="304800" y="-76200"/>
            <a:ext cx="8077200" cy="2205038"/>
            <a:chOff x="192" y="-48"/>
            <a:chExt cx="5088" cy="1389"/>
          </a:xfrm>
        </p:grpSpPr>
        <p:sp>
          <p:nvSpPr>
            <p:cNvPr id="69634" name="Rectangle 4"/>
            <p:cNvSpPr/>
            <p:nvPr/>
          </p:nvSpPr>
          <p:spPr>
            <a:xfrm>
              <a:off x="1776" y="1110"/>
              <a:ext cx="193" cy="22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9635" name="Oval 5"/>
            <p:cNvSpPr/>
            <p:nvPr/>
          </p:nvSpPr>
          <p:spPr>
            <a:xfrm>
              <a:off x="965" y="594"/>
              <a:ext cx="238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9636" name="Oval 6"/>
            <p:cNvSpPr/>
            <p:nvPr/>
          </p:nvSpPr>
          <p:spPr>
            <a:xfrm>
              <a:off x="1464" y="245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69637" name="Oval 7"/>
            <p:cNvSpPr/>
            <p:nvPr/>
          </p:nvSpPr>
          <p:spPr>
            <a:xfrm>
              <a:off x="1464" y="898"/>
              <a:ext cx="239" cy="260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4</a:t>
              </a:r>
            </a:p>
          </p:txBody>
        </p:sp>
        <p:sp>
          <p:nvSpPr>
            <p:cNvPr id="69638" name="Oval 8"/>
            <p:cNvSpPr/>
            <p:nvPr/>
          </p:nvSpPr>
          <p:spPr>
            <a:xfrm>
              <a:off x="2055" y="245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69639" name="Oval 9"/>
            <p:cNvSpPr/>
            <p:nvPr/>
          </p:nvSpPr>
          <p:spPr>
            <a:xfrm>
              <a:off x="2055" y="898"/>
              <a:ext cx="239" cy="260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5</a:t>
              </a:r>
            </a:p>
          </p:txBody>
        </p:sp>
        <p:sp>
          <p:nvSpPr>
            <p:cNvPr id="69640" name="Oval 10"/>
            <p:cNvSpPr/>
            <p:nvPr/>
          </p:nvSpPr>
          <p:spPr>
            <a:xfrm>
              <a:off x="2691" y="594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6</a:t>
              </a:r>
            </a:p>
          </p:txBody>
        </p:sp>
        <p:sp>
          <p:nvSpPr>
            <p:cNvPr id="69641" name="Oval 11"/>
            <p:cNvSpPr/>
            <p:nvPr/>
          </p:nvSpPr>
          <p:spPr>
            <a:xfrm>
              <a:off x="3282" y="594"/>
              <a:ext cx="238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7</a:t>
              </a:r>
            </a:p>
          </p:txBody>
        </p:sp>
        <p:sp>
          <p:nvSpPr>
            <p:cNvPr id="69642" name="Oval 12"/>
            <p:cNvSpPr/>
            <p:nvPr/>
          </p:nvSpPr>
          <p:spPr>
            <a:xfrm>
              <a:off x="3872" y="594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8</a:t>
              </a:r>
            </a:p>
          </p:txBody>
        </p:sp>
        <p:sp>
          <p:nvSpPr>
            <p:cNvPr id="69643" name="Oval 13"/>
            <p:cNvSpPr/>
            <p:nvPr/>
          </p:nvSpPr>
          <p:spPr>
            <a:xfrm>
              <a:off x="4417" y="594"/>
              <a:ext cx="239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9</a:t>
              </a:r>
            </a:p>
          </p:txBody>
        </p:sp>
        <p:sp>
          <p:nvSpPr>
            <p:cNvPr id="69644" name="Oval 14"/>
            <p:cNvSpPr/>
            <p:nvPr/>
          </p:nvSpPr>
          <p:spPr>
            <a:xfrm>
              <a:off x="420" y="594"/>
              <a:ext cx="238" cy="259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u="none" dirty="0">
                  <a:latin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69645" name="Group 15"/>
            <p:cNvGrpSpPr/>
            <p:nvPr/>
          </p:nvGrpSpPr>
          <p:grpSpPr>
            <a:xfrm>
              <a:off x="4917" y="562"/>
              <a:ext cx="363" cy="349"/>
              <a:chOff x="1344" y="2784"/>
              <a:chExt cx="384" cy="384"/>
            </a:xfrm>
          </p:grpSpPr>
          <p:sp>
            <p:nvSpPr>
              <p:cNvPr id="69646" name="Oval 16"/>
              <p:cNvSpPr/>
              <p:nvPr/>
            </p:nvSpPr>
            <p:spPr>
              <a:xfrm>
                <a:off x="1392" y="2818"/>
                <a:ext cx="288" cy="31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69647" name="Oval 17"/>
              <p:cNvSpPr/>
              <p:nvPr/>
            </p:nvSpPr>
            <p:spPr>
              <a:xfrm>
                <a:off x="1344" y="2784"/>
                <a:ext cx="384" cy="38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9648" name="AutoShape 18"/>
            <p:cNvSpPr/>
            <p:nvPr/>
          </p:nvSpPr>
          <p:spPr>
            <a:xfrm>
              <a:off x="192" y="693"/>
              <a:ext cx="227" cy="87"/>
            </a:xfrm>
            <a:prstGeom prst="rightArrow">
              <a:avLst>
                <a:gd name="adj1" fmla="val 50000"/>
                <a:gd name="adj2" fmla="val 65169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69649" name="Line 19"/>
            <p:cNvSpPr/>
            <p:nvPr/>
          </p:nvSpPr>
          <p:spPr>
            <a:xfrm>
              <a:off x="646" y="736"/>
              <a:ext cx="31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0" name="Line 20"/>
            <p:cNvSpPr/>
            <p:nvPr/>
          </p:nvSpPr>
          <p:spPr>
            <a:xfrm flipV="1">
              <a:off x="1146" y="431"/>
              <a:ext cx="318" cy="21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1" name="Line 21"/>
            <p:cNvSpPr/>
            <p:nvPr/>
          </p:nvSpPr>
          <p:spPr>
            <a:xfrm>
              <a:off x="1691" y="344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2" name="Line 22"/>
            <p:cNvSpPr/>
            <p:nvPr/>
          </p:nvSpPr>
          <p:spPr>
            <a:xfrm>
              <a:off x="1191" y="780"/>
              <a:ext cx="273" cy="21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3" name="Line 23"/>
            <p:cNvSpPr/>
            <p:nvPr/>
          </p:nvSpPr>
          <p:spPr>
            <a:xfrm>
              <a:off x="1691" y="1041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4" name="Line 24"/>
            <p:cNvSpPr/>
            <p:nvPr/>
          </p:nvSpPr>
          <p:spPr>
            <a:xfrm>
              <a:off x="2282" y="388"/>
              <a:ext cx="454" cy="26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5" name="Line 25"/>
            <p:cNvSpPr/>
            <p:nvPr/>
          </p:nvSpPr>
          <p:spPr>
            <a:xfrm flipV="1">
              <a:off x="2282" y="780"/>
              <a:ext cx="409" cy="26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6" name="Line 26"/>
            <p:cNvSpPr/>
            <p:nvPr/>
          </p:nvSpPr>
          <p:spPr>
            <a:xfrm>
              <a:off x="2918" y="736"/>
              <a:ext cx="363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7" name="Line 27"/>
            <p:cNvSpPr/>
            <p:nvPr/>
          </p:nvSpPr>
          <p:spPr>
            <a:xfrm>
              <a:off x="3508" y="736"/>
              <a:ext cx="36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8" name="Line 28"/>
            <p:cNvSpPr/>
            <p:nvPr/>
          </p:nvSpPr>
          <p:spPr>
            <a:xfrm>
              <a:off x="4099" y="736"/>
              <a:ext cx="31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9" name="Line 29"/>
            <p:cNvSpPr/>
            <p:nvPr/>
          </p:nvSpPr>
          <p:spPr>
            <a:xfrm>
              <a:off x="4644" y="736"/>
              <a:ext cx="273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0" name="Freeform 30"/>
            <p:cNvSpPr/>
            <p:nvPr/>
          </p:nvSpPr>
          <p:spPr>
            <a:xfrm>
              <a:off x="1025" y="45"/>
              <a:ext cx="1802" cy="560"/>
            </a:xfrm>
            <a:custGeom>
              <a:avLst/>
              <a:gdLst/>
              <a:ahLst/>
              <a:cxnLst>
                <a:cxn ang="0">
                  <a:pos x="1446" y="258"/>
                </a:cxn>
                <a:cxn ang="0">
                  <a:pos x="1337" y="130"/>
                </a:cxn>
                <a:cxn ang="0">
                  <a:pos x="1045" y="40"/>
                </a:cxn>
                <a:cxn ang="0">
                  <a:pos x="389" y="21"/>
                </a:cxn>
                <a:cxn ang="0">
                  <a:pos x="61" y="166"/>
                </a:cxn>
                <a:cxn ang="0">
                  <a:pos x="25" y="258"/>
                </a:cxn>
              </a:cxnLst>
              <a:rect l="0" t="0" r="0" b="0"/>
              <a:pathLst>
                <a:path w="1904" h="680">
                  <a:moveTo>
                    <a:pt x="1904" y="680"/>
                  </a:moveTo>
                  <a:cubicBezTo>
                    <a:pt x="1876" y="560"/>
                    <a:pt x="1848" y="440"/>
                    <a:pt x="1760" y="344"/>
                  </a:cubicBezTo>
                  <a:cubicBezTo>
                    <a:pt x="1672" y="248"/>
                    <a:pt x="1584" y="152"/>
                    <a:pt x="1376" y="104"/>
                  </a:cubicBezTo>
                  <a:cubicBezTo>
                    <a:pt x="1168" y="56"/>
                    <a:pt x="728" y="0"/>
                    <a:pt x="512" y="56"/>
                  </a:cubicBezTo>
                  <a:cubicBezTo>
                    <a:pt x="296" y="112"/>
                    <a:pt x="160" y="336"/>
                    <a:pt x="80" y="440"/>
                  </a:cubicBezTo>
                  <a:cubicBezTo>
                    <a:pt x="0" y="544"/>
                    <a:pt x="40" y="640"/>
                    <a:pt x="32" y="68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1" name="Freeform 31"/>
            <p:cNvSpPr/>
            <p:nvPr/>
          </p:nvSpPr>
          <p:spPr>
            <a:xfrm>
              <a:off x="555" y="823"/>
              <a:ext cx="2772" cy="5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2"/>
                </a:cxn>
                <a:cxn ang="0">
                  <a:pos x="766" y="180"/>
                </a:cxn>
                <a:cxn ang="0">
                  <a:pos x="1534" y="180"/>
                </a:cxn>
                <a:cxn ang="0">
                  <a:pos x="1935" y="112"/>
                </a:cxn>
                <a:cxn ang="0">
                  <a:pos x="2227" y="0"/>
                </a:cxn>
              </a:cxnLst>
              <a:rect l="0" t="0" r="0" b="0"/>
              <a:pathLst>
                <a:path w="2928" h="664">
                  <a:moveTo>
                    <a:pt x="0" y="0"/>
                  </a:moveTo>
                  <a:cubicBezTo>
                    <a:pt x="60" y="140"/>
                    <a:pt x="120" y="280"/>
                    <a:pt x="288" y="384"/>
                  </a:cubicBezTo>
                  <a:cubicBezTo>
                    <a:pt x="456" y="488"/>
                    <a:pt x="720" y="584"/>
                    <a:pt x="1008" y="624"/>
                  </a:cubicBezTo>
                  <a:cubicBezTo>
                    <a:pt x="1296" y="664"/>
                    <a:pt x="1760" y="664"/>
                    <a:pt x="2016" y="624"/>
                  </a:cubicBezTo>
                  <a:cubicBezTo>
                    <a:pt x="2272" y="584"/>
                    <a:pt x="2392" y="488"/>
                    <a:pt x="2544" y="384"/>
                  </a:cubicBezTo>
                  <a:cubicBezTo>
                    <a:pt x="2696" y="280"/>
                    <a:pt x="2864" y="64"/>
                    <a:pt x="2928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2" name="Rectangle 32"/>
            <p:cNvSpPr/>
            <p:nvPr/>
          </p:nvSpPr>
          <p:spPr>
            <a:xfrm>
              <a:off x="2509" y="-48"/>
              <a:ext cx="193" cy="231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9663" name="Rectangle 33"/>
            <p:cNvSpPr/>
            <p:nvPr/>
          </p:nvSpPr>
          <p:spPr>
            <a:xfrm>
              <a:off x="692" y="518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9664" name="Rectangle 34"/>
            <p:cNvSpPr/>
            <p:nvPr/>
          </p:nvSpPr>
          <p:spPr>
            <a:xfrm>
              <a:off x="1191" y="345"/>
              <a:ext cx="193" cy="22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9665" name="Rectangle 35"/>
            <p:cNvSpPr/>
            <p:nvPr/>
          </p:nvSpPr>
          <p:spPr>
            <a:xfrm>
              <a:off x="1191" y="824"/>
              <a:ext cx="193" cy="231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9666" name="Rectangle 36"/>
            <p:cNvSpPr/>
            <p:nvPr/>
          </p:nvSpPr>
          <p:spPr>
            <a:xfrm>
              <a:off x="2463" y="345"/>
              <a:ext cx="193" cy="22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9667" name="Rectangle 37"/>
            <p:cNvSpPr/>
            <p:nvPr/>
          </p:nvSpPr>
          <p:spPr>
            <a:xfrm>
              <a:off x="2373" y="737"/>
              <a:ext cx="193" cy="231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9668" name="Rectangle 38"/>
            <p:cNvSpPr/>
            <p:nvPr/>
          </p:nvSpPr>
          <p:spPr>
            <a:xfrm>
              <a:off x="3009" y="518"/>
              <a:ext cx="193" cy="23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u="none" dirty="0">
                  <a:latin typeface="宋体" panose="02010600030101010101" pitchFamily="2" charset="-122"/>
                </a:rPr>
                <a:t>ε</a:t>
              </a:r>
            </a:p>
          </p:txBody>
        </p:sp>
        <p:sp>
          <p:nvSpPr>
            <p:cNvPr id="69669" name="Rectangle 39"/>
            <p:cNvSpPr/>
            <p:nvPr/>
          </p:nvSpPr>
          <p:spPr>
            <a:xfrm>
              <a:off x="1827" y="170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9670" name="Rectangle 40"/>
            <p:cNvSpPr/>
            <p:nvPr/>
          </p:nvSpPr>
          <p:spPr>
            <a:xfrm>
              <a:off x="3645" y="518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9671" name="Rectangle 41"/>
            <p:cNvSpPr/>
            <p:nvPr/>
          </p:nvSpPr>
          <p:spPr>
            <a:xfrm>
              <a:off x="1827" y="824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9672" name="Rectangle 42"/>
            <p:cNvSpPr/>
            <p:nvPr/>
          </p:nvSpPr>
          <p:spPr>
            <a:xfrm>
              <a:off x="4190" y="518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9673" name="Rectangle 43"/>
            <p:cNvSpPr/>
            <p:nvPr/>
          </p:nvSpPr>
          <p:spPr>
            <a:xfrm>
              <a:off x="4735" y="518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69674" name="Rectangle 44"/>
          <p:cNvSpPr/>
          <p:nvPr/>
        </p:nvSpPr>
        <p:spPr>
          <a:xfrm>
            <a:off x="228600" y="2286000"/>
            <a:ext cx="3962400" cy="2332038"/>
          </a:xfrm>
          <a:prstGeom prst="rect">
            <a:avLst/>
          </a:prstGeom>
          <a:noFill/>
          <a:ln w="22225">
            <a:noFill/>
          </a:ln>
        </p:spPr>
        <p:txBody>
          <a:bodyPr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2000" b="1" u="none" dirty="0">
                <a:latin typeface="宋体" panose="02010600030101010101" pitchFamily="2" charset="-122"/>
              </a:rPr>
              <a:t>设</a:t>
            </a:r>
            <a:r>
              <a:rPr lang="en-US" altLang="zh-CN" sz="2000" b="1" u="none" dirty="0">
                <a:latin typeface="宋体" panose="02010600030101010101" pitchFamily="2" charset="-122"/>
              </a:rPr>
              <a:t>DFA </a:t>
            </a:r>
            <a:r>
              <a:rPr lang="zh-CN" altLang="en-US" sz="2000" b="1" u="none" dirty="0">
                <a:latin typeface="宋体" panose="02010600030101010101" pitchFamily="2" charset="-122"/>
              </a:rPr>
              <a:t>的 </a:t>
            </a:r>
            <a:r>
              <a:rPr lang="en-US" altLang="zh-CN" sz="2000" b="1" u="none" dirty="0">
                <a:latin typeface="宋体" panose="02010600030101010101" pitchFamily="2" charset="-122"/>
              </a:rPr>
              <a:t>V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N</a:t>
            </a:r>
            <a:r>
              <a:rPr lang="en-US" altLang="zh-CN" sz="2000" b="1" u="none" dirty="0">
                <a:latin typeface="宋体" panose="02010600030101010101" pitchFamily="2" charset="-122"/>
              </a:rPr>
              <a:t>={T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b="1" u="none" dirty="0">
                <a:latin typeface="宋体" panose="02010600030101010101" pitchFamily="2" charset="-122"/>
              </a:rPr>
              <a:t>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  ∑={a,b}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u="none" dirty="0">
                <a:latin typeface="宋体" panose="02010600030101010101" pitchFamily="2" charset="-122"/>
              </a:rPr>
              <a:t>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b="1" u="none" dirty="0">
                <a:latin typeface="宋体" panose="02010600030101010101" pitchFamily="2" charset="-122"/>
              </a:rPr>
              <a:t>,a)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000" b="1" u="none" dirty="0">
                <a:latin typeface="宋体" panose="02010600030101010101" pitchFamily="2" charset="-122"/>
              </a:rPr>
              <a:t>,  D(T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b="1" u="none" dirty="0">
                <a:latin typeface="宋体" panose="02010600030101010101" pitchFamily="2" charset="-122"/>
              </a:rPr>
              <a:t>,b) = T</a:t>
            </a:r>
            <a:r>
              <a:rPr lang="en-US" altLang="zh-CN" sz="2000" b="1" u="none" baseline="-25000" dirty="0">
                <a:latin typeface="宋体" panose="02010600030101010101" pitchFamily="2" charset="-122"/>
              </a:rPr>
              <a:t>2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zh-CN" altLang="en-US" sz="2000" b="1" u="none" baseline="-25000" dirty="0">
              <a:latin typeface="宋体" panose="02010600030101010101" pitchFamily="2" charset="-122"/>
            </a:endParaRPr>
          </a:p>
        </p:txBody>
      </p:sp>
      <p:grpSp>
        <p:nvGrpSpPr>
          <p:cNvPr id="69675" name="Group 45"/>
          <p:cNvGrpSpPr/>
          <p:nvPr/>
        </p:nvGrpSpPr>
        <p:grpSpPr>
          <a:xfrm>
            <a:off x="3657600" y="2971800"/>
            <a:ext cx="4995863" cy="3200400"/>
            <a:chOff x="2064" y="1776"/>
            <a:chExt cx="3147" cy="2016"/>
          </a:xfrm>
        </p:grpSpPr>
        <p:sp>
          <p:nvSpPr>
            <p:cNvPr id="69676" name="Oval 46"/>
            <p:cNvSpPr/>
            <p:nvPr/>
          </p:nvSpPr>
          <p:spPr>
            <a:xfrm>
              <a:off x="2304" y="3087"/>
              <a:ext cx="288" cy="286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T</a:t>
              </a:r>
              <a:r>
                <a:rPr lang="en-US" altLang="zh-CN" sz="2000" b="1" u="none" baseline="-25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69677" name="Oval 47"/>
            <p:cNvSpPr/>
            <p:nvPr/>
          </p:nvSpPr>
          <p:spPr>
            <a:xfrm>
              <a:off x="3072" y="3087"/>
              <a:ext cx="288" cy="286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T</a:t>
              </a:r>
              <a:r>
                <a:rPr lang="en-US" altLang="zh-CN" sz="2000" b="1" u="none" baseline="-25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9678" name="Oval 48"/>
            <p:cNvSpPr/>
            <p:nvPr/>
          </p:nvSpPr>
          <p:spPr>
            <a:xfrm>
              <a:off x="3936" y="3087"/>
              <a:ext cx="288" cy="286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T</a:t>
              </a:r>
              <a:r>
                <a:rPr lang="en-US" altLang="zh-CN" sz="2000" b="1" u="none" baseline="-25000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69679" name="Oval 49"/>
            <p:cNvSpPr/>
            <p:nvPr/>
          </p:nvSpPr>
          <p:spPr>
            <a:xfrm>
              <a:off x="3072" y="2208"/>
              <a:ext cx="288" cy="286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T</a:t>
              </a:r>
              <a:r>
                <a:rPr lang="en-US" altLang="zh-CN" sz="2000" b="1" u="none" baseline="-25000" dirty="0">
                  <a:latin typeface="宋体" panose="02010600030101010101" pitchFamily="2" charset="-122"/>
                </a:rPr>
                <a:t>2</a:t>
              </a:r>
            </a:p>
          </p:txBody>
        </p:sp>
        <p:grpSp>
          <p:nvGrpSpPr>
            <p:cNvPr id="69680" name="Group 50"/>
            <p:cNvGrpSpPr/>
            <p:nvPr/>
          </p:nvGrpSpPr>
          <p:grpSpPr>
            <a:xfrm>
              <a:off x="4848" y="3024"/>
              <a:ext cx="363" cy="349"/>
              <a:chOff x="1344" y="2784"/>
              <a:chExt cx="384" cy="384"/>
            </a:xfrm>
          </p:grpSpPr>
          <p:sp>
            <p:nvSpPr>
              <p:cNvPr id="69681" name="Oval 51"/>
              <p:cNvSpPr/>
              <p:nvPr/>
            </p:nvSpPr>
            <p:spPr>
              <a:xfrm>
                <a:off x="1392" y="2818"/>
                <a:ext cx="288" cy="319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u="none" dirty="0">
                    <a:latin typeface="宋体" panose="02010600030101010101" pitchFamily="2" charset="-122"/>
                  </a:rPr>
                  <a:t>T</a:t>
                </a:r>
                <a:r>
                  <a:rPr lang="en-US" altLang="zh-CN" sz="2000" b="1" u="none" baseline="-25000" dirty="0">
                    <a:latin typeface="宋体" panose="02010600030101010101" pitchFamily="2" charset="-122"/>
                  </a:rPr>
                  <a:t>4</a:t>
                </a:r>
                <a:endParaRPr lang="en-US" altLang="zh-CN" sz="2000" b="1" u="none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82" name="Oval 52"/>
              <p:cNvSpPr/>
              <p:nvPr/>
            </p:nvSpPr>
            <p:spPr>
              <a:xfrm>
                <a:off x="1344" y="2784"/>
                <a:ext cx="384" cy="38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9683" name="AutoShape 53"/>
            <p:cNvSpPr/>
            <p:nvPr/>
          </p:nvSpPr>
          <p:spPr>
            <a:xfrm>
              <a:off x="2064" y="3168"/>
              <a:ext cx="227" cy="87"/>
            </a:xfrm>
            <a:prstGeom prst="rightArrow">
              <a:avLst>
                <a:gd name="adj1" fmla="val 50000"/>
                <a:gd name="adj2" fmla="val 65169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69684" name="Line 54"/>
            <p:cNvSpPr/>
            <p:nvPr/>
          </p:nvSpPr>
          <p:spPr>
            <a:xfrm>
              <a:off x="2592" y="3216"/>
              <a:ext cx="480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5" name="Line 55"/>
            <p:cNvSpPr/>
            <p:nvPr/>
          </p:nvSpPr>
          <p:spPr>
            <a:xfrm>
              <a:off x="3360" y="3216"/>
              <a:ext cx="576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6" name="Line 56"/>
            <p:cNvSpPr/>
            <p:nvPr/>
          </p:nvSpPr>
          <p:spPr>
            <a:xfrm>
              <a:off x="4224" y="3216"/>
              <a:ext cx="62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7" name="Line 57"/>
            <p:cNvSpPr/>
            <p:nvPr/>
          </p:nvSpPr>
          <p:spPr>
            <a:xfrm>
              <a:off x="3216" y="2496"/>
              <a:ext cx="0" cy="57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8" name="Line 58"/>
            <p:cNvSpPr/>
            <p:nvPr/>
          </p:nvSpPr>
          <p:spPr>
            <a:xfrm flipV="1">
              <a:off x="2496" y="2496"/>
              <a:ext cx="672" cy="57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9" name="Line 59"/>
            <p:cNvSpPr/>
            <p:nvPr/>
          </p:nvSpPr>
          <p:spPr>
            <a:xfrm flipH="1" flipV="1">
              <a:off x="3312" y="2496"/>
              <a:ext cx="1536" cy="67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90" name="Freeform 60"/>
            <p:cNvSpPr/>
            <p:nvPr/>
          </p:nvSpPr>
          <p:spPr>
            <a:xfrm>
              <a:off x="3360" y="3264"/>
              <a:ext cx="576" cy="160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222" y="571"/>
                </a:cxn>
                <a:cxn ang="0">
                  <a:pos x="89" y="571"/>
                </a:cxn>
                <a:cxn ang="0">
                  <a:pos x="0" y="0"/>
                </a:cxn>
              </a:cxnLst>
              <a:rect l="0" t="0" r="0" b="0"/>
              <a:pathLst>
                <a:path w="672" h="112">
                  <a:moveTo>
                    <a:pt x="672" y="0"/>
                  </a:moveTo>
                  <a:cubicBezTo>
                    <a:pt x="616" y="40"/>
                    <a:pt x="560" y="80"/>
                    <a:pt x="480" y="96"/>
                  </a:cubicBezTo>
                  <a:cubicBezTo>
                    <a:pt x="400" y="112"/>
                    <a:pt x="272" y="112"/>
                    <a:pt x="192" y="96"/>
                  </a:cubicBezTo>
                  <a:cubicBezTo>
                    <a:pt x="112" y="80"/>
                    <a:pt x="32" y="16"/>
                    <a:pt x="0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91" name="Group 61"/>
            <p:cNvGrpSpPr/>
            <p:nvPr/>
          </p:nvGrpSpPr>
          <p:grpSpPr>
            <a:xfrm flipH="1" flipV="1">
              <a:off x="3024" y="3360"/>
              <a:ext cx="288" cy="240"/>
              <a:chOff x="4408" y="2584"/>
              <a:chExt cx="160" cy="152"/>
            </a:xfrm>
          </p:grpSpPr>
          <p:sp>
            <p:nvSpPr>
              <p:cNvPr id="69692" name="Line 62"/>
              <p:cNvSpPr/>
              <p:nvPr/>
            </p:nvSpPr>
            <p:spPr>
              <a:xfrm>
                <a:off x="4416" y="2688"/>
                <a:ext cx="48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93" name="Freeform 63"/>
              <p:cNvSpPr/>
              <p:nvPr/>
            </p:nvSpPr>
            <p:spPr>
              <a:xfrm>
                <a:off x="4408" y="2584"/>
                <a:ext cx="160" cy="152"/>
              </a:xfrm>
              <a:custGeom>
                <a:avLst/>
                <a:gdLst/>
                <a:ahLst/>
                <a:cxnLst>
                  <a:cxn ang="0">
                    <a:pos x="104" y="152"/>
                  </a:cxn>
                  <a:cxn ang="0">
                    <a:pos x="152" y="104"/>
                  </a:cxn>
                  <a:cxn ang="0">
                    <a:pos x="152" y="56"/>
                  </a:cxn>
                  <a:cxn ang="0">
                    <a:pos x="104" y="8"/>
                  </a:cxn>
                  <a:cxn ang="0">
                    <a:pos x="56" y="8"/>
                  </a:cxn>
                  <a:cxn ang="0">
                    <a:pos x="8" y="56"/>
                  </a:cxn>
                  <a:cxn ang="0">
                    <a:pos x="8" y="104"/>
                  </a:cxn>
                  <a:cxn ang="0">
                    <a:pos x="56" y="152"/>
                  </a:cxn>
                </a:cxnLst>
                <a:rect l="0" t="0" r="0" b="0"/>
                <a:pathLst>
                  <a:path w="160" h="152">
                    <a:moveTo>
                      <a:pt x="104" y="152"/>
                    </a:moveTo>
                    <a:cubicBezTo>
                      <a:pt x="124" y="136"/>
                      <a:pt x="144" y="120"/>
                      <a:pt x="152" y="104"/>
                    </a:cubicBezTo>
                    <a:cubicBezTo>
                      <a:pt x="160" y="88"/>
                      <a:pt x="160" y="72"/>
                      <a:pt x="152" y="56"/>
                    </a:cubicBezTo>
                    <a:cubicBezTo>
                      <a:pt x="144" y="40"/>
                      <a:pt x="120" y="16"/>
                      <a:pt x="104" y="8"/>
                    </a:cubicBezTo>
                    <a:cubicBezTo>
                      <a:pt x="88" y="0"/>
                      <a:pt x="72" y="0"/>
                      <a:pt x="56" y="8"/>
                    </a:cubicBezTo>
                    <a:cubicBezTo>
                      <a:pt x="40" y="16"/>
                      <a:pt x="16" y="40"/>
                      <a:pt x="8" y="56"/>
                    </a:cubicBezTo>
                    <a:cubicBezTo>
                      <a:pt x="0" y="72"/>
                      <a:pt x="0" y="88"/>
                      <a:pt x="8" y="104"/>
                    </a:cubicBezTo>
                    <a:cubicBezTo>
                      <a:pt x="16" y="120"/>
                      <a:pt x="48" y="144"/>
                      <a:pt x="56" y="15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94" name="Freeform 64"/>
            <p:cNvSpPr/>
            <p:nvPr/>
          </p:nvSpPr>
          <p:spPr>
            <a:xfrm>
              <a:off x="3312" y="3312"/>
              <a:ext cx="1584" cy="384"/>
            </a:xfrm>
            <a:custGeom>
              <a:avLst/>
              <a:gdLst/>
              <a:ahLst/>
              <a:cxnLst>
                <a:cxn ang="0">
                  <a:pos x="1584" y="0"/>
                </a:cxn>
                <a:cxn ang="0">
                  <a:pos x="1296" y="288"/>
                </a:cxn>
                <a:cxn ang="0">
                  <a:pos x="384" y="336"/>
                </a:cxn>
                <a:cxn ang="0">
                  <a:pos x="0" y="0"/>
                </a:cxn>
              </a:cxnLst>
              <a:rect l="0" t="0" r="0" b="0"/>
              <a:pathLst>
                <a:path w="1584" h="384">
                  <a:moveTo>
                    <a:pt x="1584" y="0"/>
                  </a:moveTo>
                  <a:cubicBezTo>
                    <a:pt x="1540" y="116"/>
                    <a:pt x="1496" y="232"/>
                    <a:pt x="1296" y="288"/>
                  </a:cubicBezTo>
                  <a:cubicBezTo>
                    <a:pt x="1096" y="344"/>
                    <a:pt x="600" y="384"/>
                    <a:pt x="384" y="336"/>
                  </a:cubicBezTo>
                  <a:cubicBezTo>
                    <a:pt x="168" y="288"/>
                    <a:pt x="64" y="56"/>
                    <a:pt x="0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5" name="Text Box 65"/>
            <p:cNvSpPr txBox="1"/>
            <p:nvPr/>
          </p:nvSpPr>
          <p:spPr>
            <a:xfrm>
              <a:off x="2736" y="2976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9696" name="Text Box 66"/>
            <p:cNvSpPr txBox="1"/>
            <p:nvPr/>
          </p:nvSpPr>
          <p:spPr>
            <a:xfrm>
              <a:off x="3072" y="2688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9697" name="Text Box 67"/>
            <p:cNvSpPr txBox="1"/>
            <p:nvPr/>
          </p:nvSpPr>
          <p:spPr>
            <a:xfrm>
              <a:off x="4224" y="3456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9698" name="Text Box 68"/>
            <p:cNvSpPr txBox="1"/>
            <p:nvPr/>
          </p:nvSpPr>
          <p:spPr>
            <a:xfrm>
              <a:off x="3744" y="3360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9699" name="Text Box 69"/>
            <p:cNvSpPr txBox="1"/>
            <p:nvPr/>
          </p:nvSpPr>
          <p:spPr>
            <a:xfrm>
              <a:off x="2688" y="2640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9700" name="Text Box 70"/>
            <p:cNvSpPr txBox="1"/>
            <p:nvPr/>
          </p:nvSpPr>
          <p:spPr>
            <a:xfrm>
              <a:off x="4032" y="2592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9701" name="Text Box 71"/>
            <p:cNvSpPr txBox="1"/>
            <p:nvPr/>
          </p:nvSpPr>
          <p:spPr>
            <a:xfrm>
              <a:off x="3600" y="2976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9702" name="Text Box 72"/>
            <p:cNvSpPr txBox="1"/>
            <p:nvPr/>
          </p:nvSpPr>
          <p:spPr>
            <a:xfrm>
              <a:off x="4272" y="2976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69703" name="Group 73"/>
            <p:cNvGrpSpPr/>
            <p:nvPr/>
          </p:nvGrpSpPr>
          <p:grpSpPr>
            <a:xfrm>
              <a:off x="3072" y="1968"/>
              <a:ext cx="288" cy="240"/>
              <a:chOff x="4408" y="2584"/>
              <a:chExt cx="160" cy="152"/>
            </a:xfrm>
          </p:grpSpPr>
          <p:sp>
            <p:nvSpPr>
              <p:cNvPr id="69704" name="Line 74"/>
              <p:cNvSpPr/>
              <p:nvPr/>
            </p:nvSpPr>
            <p:spPr>
              <a:xfrm>
                <a:off x="4416" y="2688"/>
                <a:ext cx="48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705" name="Freeform 75"/>
              <p:cNvSpPr/>
              <p:nvPr/>
            </p:nvSpPr>
            <p:spPr>
              <a:xfrm>
                <a:off x="4408" y="2584"/>
                <a:ext cx="160" cy="152"/>
              </a:xfrm>
              <a:custGeom>
                <a:avLst/>
                <a:gdLst/>
                <a:ahLst/>
                <a:cxnLst>
                  <a:cxn ang="0">
                    <a:pos x="104" y="152"/>
                  </a:cxn>
                  <a:cxn ang="0">
                    <a:pos x="152" y="104"/>
                  </a:cxn>
                  <a:cxn ang="0">
                    <a:pos x="152" y="56"/>
                  </a:cxn>
                  <a:cxn ang="0">
                    <a:pos x="104" y="8"/>
                  </a:cxn>
                  <a:cxn ang="0">
                    <a:pos x="56" y="8"/>
                  </a:cxn>
                  <a:cxn ang="0">
                    <a:pos x="8" y="56"/>
                  </a:cxn>
                  <a:cxn ang="0">
                    <a:pos x="8" y="104"/>
                  </a:cxn>
                  <a:cxn ang="0">
                    <a:pos x="56" y="152"/>
                  </a:cxn>
                </a:cxnLst>
                <a:rect l="0" t="0" r="0" b="0"/>
                <a:pathLst>
                  <a:path w="160" h="152">
                    <a:moveTo>
                      <a:pt x="104" y="152"/>
                    </a:moveTo>
                    <a:cubicBezTo>
                      <a:pt x="124" y="136"/>
                      <a:pt x="144" y="120"/>
                      <a:pt x="152" y="104"/>
                    </a:cubicBezTo>
                    <a:cubicBezTo>
                      <a:pt x="160" y="88"/>
                      <a:pt x="160" y="72"/>
                      <a:pt x="152" y="56"/>
                    </a:cubicBezTo>
                    <a:cubicBezTo>
                      <a:pt x="144" y="40"/>
                      <a:pt x="120" y="16"/>
                      <a:pt x="104" y="8"/>
                    </a:cubicBezTo>
                    <a:cubicBezTo>
                      <a:pt x="88" y="0"/>
                      <a:pt x="72" y="0"/>
                      <a:pt x="56" y="8"/>
                    </a:cubicBezTo>
                    <a:cubicBezTo>
                      <a:pt x="40" y="16"/>
                      <a:pt x="16" y="40"/>
                      <a:pt x="8" y="56"/>
                    </a:cubicBezTo>
                    <a:cubicBezTo>
                      <a:pt x="0" y="72"/>
                      <a:pt x="0" y="88"/>
                      <a:pt x="8" y="104"/>
                    </a:cubicBezTo>
                    <a:cubicBezTo>
                      <a:pt x="16" y="120"/>
                      <a:pt x="48" y="144"/>
                      <a:pt x="56" y="15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06" name="Text Box 76"/>
            <p:cNvSpPr txBox="1"/>
            <p:nvPr/>
          </p:nvSpPr>
          <p:spPr>
            <a:xfrm>
              <a:off x="3168" y="1776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69707" name="Text Box 77"/>
            <p:cNvSpPr txBox="1"/>
            <p:nvPr/>
          </p:nvSpPr>
          <p:spPr>
            <a:xfrm>
              <a:off x="3120" y="3600"/>
              <a:ext cx="81" cy="19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u="none" dirty="0">
                  <a:latin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69708" name="Text Box 78"/>
          <p:cNvSpPr txBox="1"/>
          <p:nvPr/>
        </p:nvSpPr>
        <p:spPr>
          <a:xfrm>
            <a:off x="5638800" y="6172200"/>
            <a:ext cx="836613" cy="487363"/>
          </a:xfrm>
          <a:prstGeom prst="rect">
            <a:avLst/>
          </a:prstGeom>
          <a:noFill/>
          <a:ln w="222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b="1" i="1" u="none" dirty="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69709" name="Text Box 79"/>
          <p:cNvSpPr txBox="1"/>
          <p:nvPr/>
        </p:nvSpPr>
        <p:spPr>
          <a:xfrm>
            <a:off x="5486400" y="1828800"/>
            <a:ext cx="836613" cy="487363"/>
          </a:xfrm>
          <a:prstGeom prst="rect">
            <a:avLst/>
          </a:prstGeom>
          <a:noFill/>
          <a:ln w="222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b="1" i="1" u="none" dirty="0">
                <a:latin typeface="Times New Roman" panose="02020603050405020304" pitchFamily="18" charset="0"/>
              </a:rPr>
              <a:t>NFA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  </a:t>
            </a:r>
            <a:r>
              <a:rPr lang="en-US" altLang="zh-CN" dirty="0"/>
              <a:t>NFA</a:t>
            </a:r>
            <a:r>
              <a:rPr lang="zh-CN" altLang="en-US" dirty="0"/>
              <a:t>的确定化 </a:t>
            </a:r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zh-CN" dirty="0"/>
              <a:t>例子</a:t>
            </a:r>
          </a:p>
          <a:p>
            <a:pPr eaLnBrk="1" hangingPunct="1"/>
            <a:endParaRPr lang="zh-CN" altLang="zh-CN" dirty="0"/>
          </a:p>
        </p:txBody>
      </p:sp>
      <p:sp>
        <p:nvSpPr>
          <p:cNvPr id="70659" name="AutoShape 4">
            <a:hlinkClick r:id="" action="ppaction://hlinkshowjump?jump=previousslide"/>
          </p:cNvPr>
          <p:cNvSpPr/>
          <p:nvPr/>
        </p:nvSpPr>
        <p:spPr>
          <a:xfrm>
            <a:off x="6934200" y="5943600"/>
            <a:ext cx="539750" cy="539750"/>
          </a:xfrm>
          <a:prstGeom prst="actionButtonBackPrevious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0660" name="AutoShape 5">
            <a:hlinkClick r:id="" action="ppaction://hlinkshowjump?jump=nextslide"/>
          </p:cNvPr>
          <p:cNvSpPr/>
          <p:nvPr/>
        </p:nvSpPr>
        <p:spPr>
          <a:xfrm>
            <a:off x="7461250" y="5943600"/>
            <a:ext cx="539750" cy="539750"/>
          </a:xfrm>
          <a:prstGeom prst="actionButtonForwardNext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70661" name="Group 6"/>
          <p:cNvGrpSpPr/>
          <p:nvPr/>
        </p:nvGrpSpPr>
        <p:grpSpPr>
          <a:xfrm>
            <a:off x="1219200" y="2895600"/>
            <a:ext cx="7467600" cy="2057400"/>
            <a:chOff x="768" y="1824"/>
            <a:chExt cx="4704" cy="1296"/>
          </a:xfrm>
        </p:grpSpPr>
        <p:sp>
          <p:nvSpPr>
            <p:cNvPr id="70662" name="Oval 7"/>
            <p:cNvSpPr/>
            <p:nvPr/>
          </p:nvSpPr>
          <p:spPr>
            <a:xfrm>
              <a:off x="2928" y="27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70663" name="Group 8"/>
            <p:cNvGrpSpPr/>
            <p:nvPr/>
          </p:nvGrpSpPr>
          <p:grpSpPr>
            <a:xfrm>
              <a:off x="5136" y="2304"/>
              <a:ext cx="336" cy="336"/>
              <a:chOff x="3264" y="2256"/>
              <a:chExt cx="336" cy="336"/>
            </a:xfrm>
          </p:grpSpPr>
          <p:sp>
            <p:nvSpPr>
              <p:cNvPr id="70664" name="Oval 9"/>
              <p:cNvSpPr/>
              <p:nvPr/>
            </p:nvSpPr>
            <p:spPr>
              <a:xfrm>
                <a:off x="3264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70665" name="Oval 10"/>
              <p:cNvSpPr/>
              <p:nvPr/>
            </p:nvSpPr>
            <p:spPr>
              <a:xfrm>
                <a:off x="3312" y="23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70666" name="Oval 11"/>
            <p:cNvSpPr/>
            <p:nvPr/>
          </p:nvSpPr>
          <p:spPr>
            <a:xfrm>
              <a:off x="2928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0667" name="Oval 12"/>
            <p:cNvSpPr/>
            <p:nvPr/>
          </p:nvSpPr>
          <p:spPr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0668" name="Oval 13"/>
            <p:cNvSpPr/>
            <p:nvPr/>
          </p:nvSpPr>
          <p:spPr>
            <a:xfrm>
              <a:off x="441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0669" name="Oval 14"/>
            <p:cNvSpPr/>
            <p:nvPr/>
          </p:nvSpPr>
          <p:spPr>
            <a:xfrm>
              <a:off x="2160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0670" name="Oval 15"/>
            <p:cNvSpPr/>
            <p:nvPr/>
          </p:nvSpPr>
          <p:spPr>
            <a:xfrm>
              <a:off x="153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0671" name="Oval 16"/>
            <p:cNvSpPr/>
            <p:nvPr/>
          </p:nvSpPr>
          <p:spPr>
            <a:xfrm>
              <a:off x="76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70672" name="AutoShape 17"/>
            <p:cNvCxnSpPr>
              <a:stCxn id="70671" idx="6"/>
              <a:endCxn id="70670" idx="2"/>
            </p:cNvCxnSpPr>
            <p:nvPr/>
          </p:nvCxnSpPr>
          <p:spPr>
            <a:xfrm>
              <a:off x="1104" y="2472"/>
              <a:ext cx="43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73" name="AutoShape 18"/>
            <p:cNvCxnSpPr>
              <a:stCxn id="70670" idx="3"/>
              <a:endCxn id="70670" idx="5"/>
            </p:cNvCxnSpPr>
            <p:nvPr/>
          </p:nvCxnSpPr>
          <p:spPr>
            <a:xfrm rot="-5400000" flipH="1">
              <a:off x="1698" y="2467"/>
              <a:ext cx="1" cy="238"/>
            </a:xfrm>
            <a:prstGeom prst="curvedConnector3">
              <a:avLst>
                <a:gd name="adj1" fmla="val 193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74" name="AutoShape 19"/>
            <p:cNvCxnSpPr>
              <a:stCxn id="70670" idx="6"/>
              <a:endCxn id="70669" idx="2"/>
            </p:cNvCxnSpPr>
            <p:nvPr/>
          </p:nvCxnSpPr>
          <p:spPr>
            <a:xfrm>
              <a:off x="1872" y="2472"/>
              <a:ext cx="288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75" name="AutoShape 20"/>
            <p:cNvCxnSpPr>
              <a:stCxn id="70669" idx="7"/>
              <a:endCxn id="70666" idx="2"/>
            </p:cNvCxnSpPr>
            <p:nvPr/>
          </p:nvCxnSpPr>
          <p:spPr>
            <a:xfrm rot="-5400000">
              <a:off x="2526" y="1951"/>
              <a:ext cx="313" cy="481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76" name="AutoShape 21"/>
            <p:cNvCxnSpPr>
              <a:stCxn id="70669" idx="5"/>
              <a:endCxn id="70662" idx="2"/>
            </p:cNvCxnSpPr>
            <p:nvPr/>
          </p:nvCxnSpPr>
          <p:spPr>
            <a:xfrm rot="-5400000" flipH="1">
              <a:off x="2502" y="2526"/>
              <a:ext cx="361" cy="481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77" name="AutoShape 22"/>
            <p:cNvCxnSpPr>
              <a:stCxn id="70666" idx="6"/>
              <a:endCxn id="70667" idx="1"/>
            </p:cNvCxnSpPr>
            <p:nvPr/>
          </p:nvCxnSpPr>
          <p:spPr>
            <a:xfrm>
              <a:off x="3264" y="2040"/>
              <a:ext cx="433" cy="313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78" name="AutoShape 23"/>
            <p:cNvCxnSpPr>
              <a:stCxn id="70662" idx="6"/>
              <a:endCxn id="70667" idx="3"/>
            </p:cNvCxnSpPr>
            <p:nvPr/>
          </p:nvCxnSpPr>
          <p:spPr>
            <a:xfrm flipV="1">
              <a:off x="3264" y="2591"/>
              <a:ext cx="433" cy="361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79" name="AutoShape 24"/>
            <p:cNvCxnSpPr>
              <a:stCxn id="70667" idx="6"/>
              <a:endCxn id="70668" idx="2"/>
            </p:cNvCxnSpPr>
            <p:nvPr/>
          </p:nvCxnSpPr>
          <p:spPr>
            <a:xfrm>
              <a:off x="3984" y="2472"/>
              <a:ext cx="43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80" name="AutoShape 25"/>
            <p:cNvCxnSpPr>
              <a:stCxn id="70668" idx="6"/>
              <a:endCxn id="70664" idx="2"/>
            </p:cNvCxnSpPr>
            <p:nvPr/>
          </p:nvCxnSpPr>
          <p:spPr>
            <a:xfrm>
              <a:off x="4752" y="2472"/>
              <a:ext cx="38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81" name="AutoShape 26"/>
            <p:cNvCxnSpPr>
              <a:stCxn id="70670" idx="1"/>
              <a:endCxn id="70670" idx="7"/>
            </p:cNvCxnSpPr>
            <p:nvPr/>
          </p:nvCxnSpPr>
          <p:spPr>
            <a:xfrm rot="5400000" flipV="1">
              <a:off x="1698" y="2229"/>
              <a:ext cx="1" cy="238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682" name="Text Box 27"/>
            <p:cNvSpPr txBox="1"/>
            <p:nvPr/>
          </p:nvSpPr>
          <p:spPr>
            <a:xfrm>
              <a:off x="1200" y="2208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70683" name="Text Box 28"/>
            <p:cNvSpPr txBox="1"/>
            <p:nvPr/>
          </p:nvSpPr>
          <p:spPr>
            <a:xfrm>
              <a:off x="1920" y="2208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70684" name="Text Box 29"/>
            <p:cNvSpPr txBox="1"/>
            <p:nvPr/>
          </p:nvSpPr>
          <p:spPr>
            <a:xfrm>
              <a:off x="4080" y="2208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70685" name="Text Box 30"/>
            <p:cNvSpPr txBox="1"/>
            <p:nvPr/>
          </p:nvSpPr>
          <p:spPr>
            <a:xfrm>
              <a:off x="4848" y="2208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70686" name="Text Box 31"/>
            <p:cNvSpPr txBox="1"/>
            <p:nvPr/>
          </p:nvSpPr>
          <p:spPr>
            <a:xfrm>
              <a:off x="1532" y="192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0687" name="Text Box 32"/>
            <p:cNvSpPr txBox="1"/>
            <p:nvPr/>
          </p:nvSpPr>
          <p:spPr>
            <a:xfrm>
              <a:off x="3408" y="182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0688" name="Text Box 33"/>
            <p:cNvSpPr txBox="1"/>
            <p:nvPr/>
          </p:nvSpPr>
          <p:spPr>
            <a:xfrm>
              <a:off x="4512" y="192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0689" name="Text Box 34"/>
            <p:cNvSpPr txBox="1"/>
            <p:nvPr/>
          </p:nvSpPr>
          <p:spPr>
            <a:xfrm>
              <a:off x="2496" y="182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70690" name="AutoShape 35"/>
            <p:cNvCxnSpPr>
              <a:stCxn id="70668" idx="1"/>
              <a:endCxn id="70668" idx="7"/>
            </p:cNvCxnSpPr>
            <p:nvPr/>
          </p:nvCxnSpPr>
          <p:spPr>
            <a:xfrm rot="5400000" flipV="1">
              <a:off x="4578" y="2229"/>
              <a:ext cx="1" cy="238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91" name="AutoShape 36"/>
            <p:cNvCxnSpPr>
              <a:stCxn id="70668" idx="3"/>
              <a:endCxn id="70668" idx="5"/>
            </p:cNvCxnSpPr>
            <p:nvPr/>
          </p:nvCxnSpPr>
          <p:spPr>
            <a:xfrm rot="-5400000" flipH="1">
              <a:off x="4578" y="2467"/>
              <a:ext cx="1" cy="238"/>
            </a:xfrm>
            <a:prstGeom prst="curvedConnector3">
              <a:avLst>
                <a:gd name="adj1" fmla="val 193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692" name="Text Box 37"/>
            <p:cNvSpPr txBox="1"/>
            <p:nvPr/>
          </p:nvSpPr>
          <p:spPr>
            <a:xfrm>
              <a:off x="1482" y="264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0693" name="Text Box 38"/>
            <p:cNvSpPr txBox="1"/>
            <p:nvPr/>
          </p:nvSpPr>
          <p:spPr>
            <a:xfrm>
              <a:off x="2496" y="278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0694" name="Text Box 39"/>
            <p:cNvSpPr txBox="1"/>
            <p:nvPr/>
          </p:nvSpPr>
          <p:spPr>
            <a:xfrm>
              <a:off x="3552" y="273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0695" name="Text Box 40"/>
            <p:cNvSpPr txBox="1"/>
            <p:nvPr/>
          </p:nvSpPr>
          <p:spPr>
            <a:xfrm>
              <a:off x="4512" y="273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70696" name="AutoShape 41"/>
          <p:cNvSpPr/>
          <p:nvPr/>
        </p:nvSpPr>
        <p:spPr>
          <a:xfrm>
            <a:off x="914400" y="37338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53" name="Object 9"/>
          <p:cNvGraphicFramePr/>
          <p:nvPr/>
        </p:nvGraphicFramePr>
        <p:xfrm>
          <a:off x="1181100" y="2782888"/>
          <a:ext cx="7956550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38770" imgH="3844925" progId="Word.Document.8">
                  <p:embed/>
                </p:oleObj>
              </mc:Choice>
              <mc:Fallback>
                <p:oleObj r:id="rId2" imgW="7938770" imgH="384492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1100" y="2782888"/>
                        <a:ext cx="7956550" cy="384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/>
          <p:nvPr/>
        </p:nvGraphicFramePr>
        <p:xfrm>
          <a:off x="1125538" y="2778125"/>
          <a:ext cx="7956550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938770" imgH="3775075" progId="Word.Document.8">
                  <p:embed/>
                </p:oleObj>
              </mc:Choice>
              <mc:Fallback>
                <p:oleObj r:id="rId4" imgW="7938770" imgH="377507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5538" y="2778125"/>
                        <a:ext cx="7956550" cy="377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AutoShape 3"/>
          <p:cNvSpPr>
            <a:spLocks noChangeAspect="1"/>
          </p:cNvSpPr>
          <p:nvPr/>
        </p:nvSpPr>
        <p:spPr>
          <a:xfrm>
            <a:off x="1295400" y="2133600"/>
            <a:ext cx="6477000" cy="3429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71684" name="Group 11"/>
          <p:cNvGrpSpPr/>
          <p:nvPr/>
        </p:nvGrpSpPr>
        <p:grpSpPr>
          <a:xfrm>
            <a:off x="1371600" y="304800"/>
            <a:ext cx="6705600" cy="2012950"/>
            <a:chOff x="768" y="1821"/>
            <a:chExt cx="4704" cy="1299"/>
          </a:xfrm>
        </p:grpSpPr>
        <p:sp>
          <p:nvSpPr>
            <p:cNvPr id="71685" name="Oval 12"/>
            <p:cNvSpPr/>
            <p:nvPr/>
          </p:nvSpPr>
          <p:spPr>
            <a:xfrm>
              <a:off x="2928" y="27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71686" name="Group 13"/>
            <p:cNvGrpSpPr/>
            <p:nvPr/>
          </p:nvGrpSpPr>
          <p:grpSpPr>
            <a:xfrm>
              <a:off x="5136" y="2304"/>
              <a:ext cx="336" cy="336"/>
              <a:chOff x="3264" y="2256"/>
              <a:chExt cx="336" cy="336"/>
            </a:xfrm>
          </p:grpSpPr>
          <p:sp>
            <p:nvSpPr>
              <p:cNvPr id="71687" name="Oval 14"/>
              <p:cNvSpPr/>
              <p:nvPr/>
            </p:nvSpPr>
            <p:spPr>
              <a:xfrm>
                <a:off x="3264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71688" name="Oval 15"/>
              <p:cNvSpPr/>
              <p:nvPr/>
            </p:nvSpPr>
            <p:spPr>
              <a:xfrm>
                <a:off x="3312" y="23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71689" name="Oval 16"/>
            <p:cNvSpPr/>
            <p:nvPr/>
          </p:nvSpPr>
          <p:spPr>
            <a:xfrm>
              <a:off x="2928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690" name="Oval 17"/>
            <p:cNvSpPr/>
            <p:nvPr/>
          </p:nvSpPr>
          <p:spPr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1691" name="Oval 18"/>
            <p:cNvSpPr/>
            <p:nvPr/>
          </p:nvSpPr>
          <p:spPr>
            <a:xfrm>
              <a:off x="441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1692" name="Oval 19"/>
            <p:cNvSpPr/>
            <p:nvPr/>
          </p:nvSpPr>
          <p:spPr>
            <a:xfrm>
              <a:off x="2160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693" name="Oval 20"/>
            <p:cNvSpPr/>
            <p:nvPr/>
          </p:nvSpPr>
          <p:spPr>
            <a:xfrm>
              <a:off x="153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694" name="Oval 21"/>
            <p:cNvSpPr/>
            <p:nvPr/>
          </p:nvSpPr>
          <p:spPr>
            <a:xfrm>
              <a:off x="76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71695" name="AutoShape 22"/>
            <p:cNvCxnSpPr>
              <a:stCxn id="71694" idx="6"/>
              <a:endCxn id="71693" idx="2"/>
            </p:cNvCxnSpPr>
            <p:nvPr/>
          </p:nvCxnSpPr>
          <p:spPr>
            <a:xfrm>
              <a:off x="1104" y="2472"/>
              <a:ext cx="43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696" name="AutoShape 23"/>
            <p:cNvCxnSpPr>
              <a:stCxn id="71693" idx="3"/>
              <a:endCxn id="71693" idx="5"/>
            </p:cNvCxnSpPr>
            <p:nvPr/>
          </p:nvCxnSpPr>
          <p:spPr>
            <a:xfrm rot="-5400000" flipH="1">
              <a:off x="1698" y="2467"/>
              <a:ext cx="1" cy="238"/>
            </a:xfrm>
            <a:prstGeom prst="curvedConnector3">
              <a:avLst>
                <a:gd name="adj1" fmla="val 193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697" name="AutoShape 24"/>
            <p:cNvCxnSpPr>
              <a:stCxn id="71693" idx="6"/>
              <a:endCxn id="71692" idx="2"/>
            </p:cNvCxnSpPr>
            <p:nvPr/>
          </p:nvCxnSpPr>
          <p:spPr>
            <a:xfrm>
              <a:off x="1872" y="2472"/>
              <a:ext cx="288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698" name="AutoShape 25"/>
            <p:cNvCxnSpPr>
              <a:stCxn id="71692" idx="7"/>
              <a:endCxn id="71689" idx="2"/>
            </p:cNvCxnSpPr>
            <p:nvPr/>
          </p:nvCxnSpPr>
          <p:spPr>
            <a:xfrm rot="-5400000">
              <a:off x="2526" y="1951"/>
              <a:ext cx="313" cy="481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699" name="AutoShape 26"/>
            <p:cNvCxnSpPr>
              <a:stCxn id="71692" idx="5"/>
              <a:endCxn id="71685" idx="2"/>
            </p:cNvCxnSpPr>
            <p:nvPr/>
          </p:nvCxnSpPr>
          <p:spPr>
            <a:xfrm rot="-5400000" flipH="1">
              <a:off x="2502" y="2526"/>
              <a:ext cx="361" cy="481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700" name="AutoShape 27"/>
            <p:cNvCxnSpPr>
              <a:stCxn id="71689" idx="6"/>
              <a:endCxn id="71690" idx="1"/>
            </p:cNvCxnSpPr>
            <p:nvPr/>
          </p:nvCxnSpPr>
          <p:spPr>
            <a:xfrm>
              <a:off x="3264" y="2040"/>
              <a:ext cx="433" cy="313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701" name="AutoShape 28"/>
            <p:cNvCxnSpPr>
              <a:stCxn id="71685" idx="6"/>
              <a:endCxn id="71690" idx="3"/>
            </p:cNvCxnSpPr>
            <p:nvPr/>
          </p:nvCxnSpPr>
          <p:spPr>
            <a:xfrm flipV="1">
              <a:off x="3264" y="2591"/>
              <a:ext cx="433" cy="361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702" name="AutoShape 29"/>
            <p:cNvCxnSpPr>
              <a:stCxn id="71690" idx="6"/>
              <a:endCxn id="71691" idx="2"/>
            </p:cNvCxnSpPr>
            <p:nvPr/>
          </p:nvCxnSpPr>
          <p:spPr>
            <a:xfrm>
              <a:off x="3984" y="2472"/>
              <a:ext cx="43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703" name="AutoShape 30"/>
            <p:cNvCxnSpPr>
              <a:stCxn id="71691" idx="6"/>
              <a:endCxn id="71687" idx="2"/>
            </p:cNvCxnSpPr>
            <p:nvPr/>
          </p:nvCxnSpPr>
          <p:spPr>
            <a:xfrm>
              <a:off x="4752" y="2472"/>
              <a:ext cx="38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704" name="AutoShape 31"/>
            <p:cNvCxnSpPr>
              <a:stCxn id="71693" idx="1"/>
              <a:endCxn id="71693" idx="7"/>
            </p:cNvCxnSpPr>
            <p:nvPr/>
          </p:nvCxnSpPr>
          <p:spPr>
            <a:xfrm rot="5400000" flipV="1">
              <a:off x="1698" y="2229"/>
              <a:ext cx="1" cy="238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705" name="Text Box 32"/>
            <p:cNvSpPr txBox="1"/>
            <p:nvPr/>
          </p:nvSpPr>
          <p:spPr>
            <a:xfrm>
              <a:off x="1190" y="2204"/>
              <a:ext cx="223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71706" name="Text Box 33"/>
            <p:cNvSpPr txBox="1"/>
            <p:nvPr/>
          </p:nvSpPr>
          <p:spPr>
            <a:xfrm>
              <a:off x="1909" y="2204"/>
              <a:ext cx="223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71707" name="Text Box 34"/>
            <p:cNvSpPr txBox="1"/>
            <p:nvPr/>
          </p:nvSpPr>
          <p:spPr>
            <a:xfrm>
              <a:off x="4070" y="2204"/>
              <a:ext cx="223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71708" name="Text Box 35"/>
            <p:cNvSpPr txBox="1"/>
            <p:nvPr/>
          </p:nvSpPr>
          <p:spPr>
            <a:xfrm>
              <a:off x="4836" y="2204"/>
              <a:ext cx="223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71709" name="Text Box 36"/>
            <p:cNvSpPr txBox="1"/>
            <p:nvPr/>
          </p:nvSpPr>
          <p:spPr>
            <a:xfrm>
              <a:off x="1523" y="1916"/>
              <a:ext cx="224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10" name="Text Box 37"/>
            <p:cNvSpPr txBox="1"/>
            <p:nvPr/>
          </p:nvSpPr>
          <p:spPr>
            <a:xfrm>
              <a:off x="3397" y="1821"/>
              <a:ext cx="224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11" name="Text Box 38"/>
            <p:cNvSpPr txBox="1"/>
            <p:nvPr/>
          </p:nvSpPr>
          <p:spPr>
            <a:xfrm>
              <a:off x="4502" y="1916"/>
              <a:ext cx="224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12" name="Text Box 39"/>
            <p:cNvSpPr txBox="1"/>
            <p:nvPr/>
          </p:nvSpPr>
          <p:spPr>
            <a:xfrm>
              <a:off x="2485" y="1821"/>
              <a:ext cx="224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71713" name="AutoShape 40"/>
            <p:cNvCxnSpPr>
              <a:stCxn id="71691" idx="1"/>
              <a:endCxn id="71691" idx="7"/>
            </p:cNvCxnSpPr>
            <p:nvPr/>
          </p:nvCxnSpPr>
          <p:spPr>
            <a:xfrm rot="5400000" flipV="1">
              <a:off x="4578" y="2229"/>
              <a:ext cx="1" cy="238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714" name="AutoShape 41"/>
            <p:cNvCxnSpPr>
              <a:stCxn id="71691" idx="3"/>
              <a:endCxn id="71691" idx="5"/>
            </p:cNvCxnSpPr>
            <p:nvPr/>
          </p:nvCxnSpPr>
          <p:spPr>
            <a:xfrm rot="-5400000" flipH="1">
              <a:off x="4578" y="2467"/>
              <a:ext cx="1" cy="238"/>
            </a:xfrm>
            <a:prstGeom prst="curvedConnector3">
              <a:avLst>
                <a:gd name="adj1" fmla="val 193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715" name="Text Box 42"/>
            <p:cNvSpPr txBox="1"/>
            <p:nvPr/>
          </p:nvSpPr>
          <p:spPr>
            <a:xfrm>
              <a:off x="1471" y="2636"/>
              <a:ext cx="23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1716" name="Text Box 43"/>
            <p:cNvSpPr txBox="1"/>
            <p:nvPr/>
          </p:nvSpPr>
          <p:spPr>
            <a:xfrm>
              <a:off x="2484" y="2781"/>
              <a:ext cx="23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1717" name="Text Box 44"/>
            <p:cNvSpPr txBox="1"/>
            <p:nvPr/>
          </p:nvSpPr>
          <p:spPr>
            <a:xfrm>
              <a:off x="3542" y="2734"/>
              <a:ext cx="23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1718" name="Text Box 45"/>
            <p:cNvSpPr txBox="1"/>
            <p:nvPr/>
          </p:nvSpPr>
          <p:spPr>
            <a:xfrm>
              <a:off x="4501" y="2734"/>
              <a:ext cx="23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  等价的</a:t>
            </a:r>
            <a:r>
              <a:rPr lang="en-US" altLang="zh-CN" dirty="0"/>
              <a:t>DFA</a:t>
            </a:r>
          </a:p>
        </p:txBody>
      </p:sp>
      <p:sp>
        <p:nvSpPr>
          <p:cNvPr id="72706" name="AutoShape 3">
            <a:hlinkClick r:id="" action="ppaction://hlinkshowjump?jump=previousslide"/>
          </p:cNvPr>
          <p:cNvSpPr/>
          <p:nvPr/>
        </p:nvSpPr>
        <p:spPr>
          <a:xfrm>
            <a:off x="6934200" y="5943600"/>
            <a:ext cx="539750" cy="539750"/>
          </a:xfrm>
          <a:prstGeom prst="actionButtonBackPrevious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2707" name="AutoShape 4">
            <a:hlinkClick r:id="" action="ppaction://hlinkshowjump?jump=nextslide"/>
          </p:cNvPr>
          <p:cNvSpPr/>
          <p:nvPr/>
        </p:nvSpPr>
        <p:spPr>
          <a:xfrm>
            <a:off x="7461250" y="5943600"/>
            <a:ext cx="539750" cy="539750"/>
          </a:xfrm>
          <a:prstGeom prst="actionButtonForwardNext">
            <a:avLst/>
          </a:prstGeom>
          <a:solidFill>
            <a:srgbClr val="00FFFF">
              <a:alpha val="50195"/>
            </a:srgbClr>
          </a:solidFill>
          <a:ln w="9525">
            <a:noFill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2708" name="Text Box 5"/>
          <p:cNvSpPr txBox="1"/>
          <p:nvPr/>
        </p:nvSpPr>
        <p:spPr>
          <a:xfrm>
            <a:off x="5410200" y="17526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72709" name="Group 6"/>
          <p:cNvGrpSpPr/>
          <p:nvPr/>
        </p:nvGrpSpPr>
        <p:grpSpPr>
          <a:xfrm>
            <a:off x="1371600" y="2438400"/>
            <a:ext cx="7194550" cy="3276600"/>
            <a:chOff x="864" y="1536"/>
            <a:chExt cx="4532" cy="2064"/>
          </a:xfrm>
        </p:grpSpPr>
        <p:grpSp>
          <p:nvGrpSpPr>
            <p:cNvPr id="72710" name="Group 7"/>
            <p:cNvGrpSpPr/>
            <p:nvPr/>
          </p:nvGrpSpPr>
          <p:grpSpPr>
            <a:xfrm>
              <a:off x="3264" y="1536"/>
              <a:ext cx="432" cy="432"/>
              <a:chOff x="4320" y="2160"/>
              <a:chExt cx="432" cy="432"/>
            </a:xfrm>
          </p:grpSpPr>
          <p:sp>
            <p:nvSpPr>
              <p:cNvPr id="72711" name="Oval 8"/>
              <p:cNvSpPr/>
              <p:nvPr/>
            </p:nvSpPr>
            <p:spPr>
              <a:xfrm>
                <a:off x="4320" y="2160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72712" name="Oval 9"/>
              <p:cNvSpPr/>
              <p:nvPr/>
            </p:nvSpPr>
            <p:spPr>
              <a:xfrm>
                <a:off x="4368" y="22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72713" name="Group 10"/>
            <p:cNvGrpSpPr/>
            <p:nvPr/>
          </p:nvGrpSpPr>
          <p:grpSpPr>
            <a:xfrm>
              <a:off x="3264" y="2784"/>
              <a:ext cx="432" cy="432"/>
              <a:chOff x="3456" y="2688"/>
              <a:chExt cx="432" cy="432"/>
            </a:xfrm>
          </p:grpSpPr>
          <p:sp>
            <p:nvSpPr>
              <p:cNvPr id="72714" name="Oval 11"/>
              <p:cNvSpPr/>
              <p:nvPr/>
            </p:nvSpPr>
            <p:spPr>
              <a:xfrm>
                <a:off x="3456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72715" name="Oval 12"/>
              <p:cNvSpPr/>
              <p:nvPr/>
            </p:nvSpPr>
            <p:spPr>
              <a:xfrm>
                <a:off x="3504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72716" name="Oval 13"/>
            <p:cNvSpPr/>
            <p:nvPr/>
          </p:nvSpPr>
          <p:spPr>
            <a:xfrm>
              <a:off x="1872" y="2784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717" name="Oval 14"/>
            <p:cNvSpPr/>
            <p:nvPr/>
          </p:nvSpPr>
          <p:spPr>
            <a:xfrm>
              <a:off x="1872" y="153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72718" name="Group 15"/>
            <p:cNvGrpSpPr/>
            <p:nvPr/>
          </p:nvGrpSpPr>
          <p:grpSpPr>
            <a:xfrm>
              <a:off x="4608" y="1536"/>
              <a:ext cx="432" cy="432"/>
              <a:chOff x="3120" y="1536"/>
              <a:chExt cx="432" cy="432"/>
            </a:xfrm>
          </p:grpSpPr>
          <p:sp>
            <p:nvSpPr>
              <p:cNvPr id="72719" name="Oval 16"/>
              <p:cNvSpPr/>
              <p:nvPr/>
            </p:nvSpPr>
            <p:spPr>
              <a:xfrm>
                <a:off x="3120" y="1536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72720" name="Oval 17"/>
              <p:cNvSpPr/>
              <p:nvPr/>
            </p:nvSpPr>
            <p:spPr>
              <a:xfrm>
                <a:off x="3168" y="15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  <p:grpSp>
          <p:nvGrpSpPr>
            <p:cNvPr id="72721" name="Group 18"/>
            <p:cNvGrpSpPr/>
            <p:nvPr/>
          </p:nvGrpSpPr>
          <p:grpSpPr>
            <a:xfrm>
              <a:off x="4608" y="2784"/>
              <a:ext cx="432" cy="432"/>
              <a:chOff x="4224" y="2688"/>
              <a:chExt cx="432" cy="432"/>
            </a:xfrm>
          </p:grpSpPr>
          <p:sp>
            <p:nvSpPr>
              <p:cNvPr id="72722" name="Oval 19"/>
              <p:cNvSpPr/>
              <p:nvPr/>
            </p:nvSpPr>
            <p:spPr>
              <a:xfrm>
                <a:off x="4224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72723" name="Oval 20"/>
              <p:cNvSpPr/>
              <p:nvPr/>
            </p:nvSpPr>
            <p:spPr>
              <a:xfrm>
                <a:off x="4272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72724" name="Oval 21"/>
            <p:cNvSpPr/>
            <p:nvPr/>
          </p:nvSpPr>
          <p:spPr>
            <a:xfrm>
              <a:off x="864" y="220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72725" name="AutoShape 22"/>
            <p:cNvCxnSpPr>
              <a:stCxn id="72724" idx="0"/>
              <a:endCxn id="72717" idx="2"/>
            </p:cNvCxnSpPr>
            <p:nvPr/>
          </p:nvCxnSpPr>
          <p:spPr>
            <a:xfrm rot="-5400000">
              <a:off x="1248" y="1584"/>
              <a:ext cx="456" cy="792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26" name="AutoShape 23"/>
            <p:cNvCxnSpPr>
              <a:stCxn id="72724" idx="4"/>
              <a:endCxn id="72716" idx="2"/>
            </p:cNvCxnSpPr>
            <p:nvPr/>
          </p:nvCxnSpPr>
          <p:spPr>
            <a:xfrm rot="-5400000" flipH="1">
              <a:off x="1296" y="2424"/>
              <a:ext cx="360" cy="792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27" name="AutoShape 24"/>
            <p:cNvCxnSpPr>
              <a:stCxn id="72716" idx="7"/>
              <a:endCxn id="72717" idx="5"/>
            </p:cNvCxnSpPr>
            <p:nvPr/>
          </p:nvCxnSpPr>
          <p:spPr>
            <a:xfrm rot="-5400000">
              <a:off x="1770" y="2376"/>
              <a:ext cx="94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28" name="AutoShape 25"/>
            <p:cNvCxnSpPr>
              <a:stCxn id="72717" idx="3"/>
              <a:endCxn id="72716" idx="1"/>
            </p:cNvCxnSpPr>
            <p:nvPr/>
          </p:nvCxnSpPr>
          <p:spPr>
            <a:xfrm rot="5400000">
              <a:off x="1464" y="2376"/>
              <a:ext cx="94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29" name="AutoShape 26"/>
            <p:cNvCxnSpPr>
              <a:stCxn id="72717" idx="6"/>
              <a:endCxn id="72711" idx="2"/>
            </p:cNvCxnSpPr>
            <p:nvPr/>
          </p:nvCxnSpPr>
          <p:spPr>
            <a:xfrm>
              <a:off x="2304" y="1752"/>
              <a:ext cx="96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30" name="AutoShape 27"/>
            <p:cNvCxnSpPr>
              <a:stCxn id="72716" idx="6"/>
              <a:endCxn id="72714" idx="2"/>
            </p:cNvCxnSpPr>
            <p:nvPr/>
          </p:nvCxnSpPr>
          <p:spPr>
            <a:xfrm>
              <a:off x="2304" y="3000"/>
              <a:ext cx="96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31" name="AutoShape 28"/>
            <p:cNvCxnSpPr>
              <a:stCxn id="72714" idx="6"/>
              <a:endCxn id="72722" idx="2"/>
            </p:cNvCxnSpPr>
            <p:nvPr/>
          </p:nvCxnSpPr>
          <p:spPr>
            <a:xfrm>
              <a:off x="3696" y="3000"/>
              <a:ext cx="91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32" name="AutoShape 29"/>
            <p:cNvCxnSpPr>
              <a:stCxn id="72711" idx="6"/>
              <a:endCxn id="72719" idx="2"/>
            </p:cNvCxnSpPr>
            <p:nvPr/>
          </p:nvCxnSpPr>
          <p:spPr>
            <a:xfrm>
              <a:off x="3696" y="1752"/>
              <a:ext cx="91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33" name="AutoShape 30"/>
            <p:cNvCxnSpPr>
              <a:stCxn id="72719" idx="4"/>
              <a:endCxn id="72722" idx="0"/>
            </p:cNvCxnSpPr>
            <p:nvPr/>
          </p:nvCxnSpPr>
          <p:spPr>
            <a:xfrm rot="5400000">
              <a:off x="4416" y="2376"/>
              <a:ext cx="816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34" name="AutoShape 31"/>
            <p:cNvCxnSpPr>
              <a:stCxn id="72722" idx="6"/>
              <a:endCxn id="72719" idx="6"/>
            </p:cNvCxnSpPr>
            <p:nvPr/>
          </p:nvCxnSpPr>
          <p:spPr>
            <a:xfrm flipV="1">
              <a:off x="5040" y="1752"/>
              <a:ext cx="1" cy="1248"/>
            </a:xfrm>
            <a:prstGeom prst="curvedConnector3">
              <a:avLst>
                <a:gd name="adj1" fmla="val 14400005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35" name="AutoShape 32"/>
            <p:cNvCxnSpPr>
              <a:stCxn id="72711" idx="1"/>
              <a:endCxn id="72712" idx="7"/>
            </p:cNvCxnSpPr>
            <p:nvPr/>
          </p:nvCxnSpPr>
          <p:spPr>
            <a:xfrm rot="5400000" flipV="1">
              <a:off x="3446" y="1480"/>
              <a:ext cx="34" cy="272"/>
            </a:xfrm>
            <a:prstGeom prst="curvedConnector3">
              <a:avLst>
                <a:gd name="adj1" fmla="val -608824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736" name="AutoShape 33"/>
            <p:cNvCxnSpPr>
              <a:stCxn id="72714" idx="3"/>
              <a:endCxn id="72714" idx="5"/>
            </p:cNvCxnSpPr>
            <p:nvPr/>
          </p:nvCxnSpPr>
          <p:spPr>
            <a:xfrm rot="-5400000" flipH="1">
              <a:off x="3474" y="2995"/>
              <a:ext cx="1" cy="306"/>
            </a:xfrm>
            <a:prstGeom prst="curvedConnector3">
              <a:avLst>
                <a:gd name="adj1" fmla="val 207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2737" name="Text Box 34"/>
            <p:cNvSpPr txBox="1"/>
            <p:nvPr/>
          </p:nvSpPr>
          <p:spPr>
            <a:xfrm>
              <a:off x="5184" y="230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738" name="Text Box 35"/>
            <p:cNvSpPr txBox="1"/>
            <p:nvPr/>
          </p:nvSpPr>
          <p:spPr>
            <a:xfrm>
              <a:off x="1200" y="1632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2739" name="Text Box 36"/>
            <p:cNvSpPr txBox="1"/>
            <p:nvPr/>
          </p:nvSpPr>
          <p:spPr>
            <a:xfrm>
              <a:off x="2208" y="225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2740" name="Text Box 37"/>
            <p:cNvSpPr txBox="1"/>
            <p:nvPr/>
          </p:nvSpPr>
          <p:spPr>
            <a:xfrm>
              <a:off x="2736" y="153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2741" name="Text Box 38"/>
            <p:cNvSpPr txBox="1"/>
            <p:nvPr/>
          </p:nvSpPr>
          <p:spPr>
            <a:xfrm>
              <a:off x="4656" y="225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2742" name="Text Box 39"/>
            <p:cNvSpPr txBox="1"/>
            <p:nvPr/>
          </p:nvSpPr>
          <p:spPr>
            <a:xfrm>
              <a:off x="4176" y="292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2743" name="Text Box 40"/>
            <p:cNvSpPr txBox="1"/>
            <p:nvPr/>
          </p:nvSpPr>
          <p:spPr>
            <a:xfrm>
              <a:off x="1344" y="288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744" name="Text Box 41"/>
            <p:cNvSpPr txBox="1"/>
            <p:nvPr/>
          </p:nvSpPr>
          <p:spPr>
            <a:xfrm>
              <a:off x="1728" y="230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745" name="Text Box 42"/>
            <p:cNvSpPr txBox="1"/>
            <p:nvPr/>
          </p:nvSpPr>
          <p:spPr>
            <a:xfrm>
              <a:off x="2784" y="29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746" name="Text Box 43"/>
            <p:cNvSpPr txBox="1"/>
            <p:nvPr/>
          </p:nvSpPr>
          <p:spPr>
            <a:xfrm>
              <a:off x="4080" y="153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747" name="Text Box 44"/>
            <p:cNvSpPr txBox="1"/>
            <p:nvPr/>
          </p:nvSpPr>
          <p:spPr>
            <a:xfrm>
              <a:off x="3408" y="331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72748" name="AutoShape 45"/>
          <p:cNvSpPr/>
          <p:nvPr/>
        </p:nvSpPr>
        <p:spPr>
          <a:xfrm>
            <a:off x="1143000" y="3810000"/>
            <a:ext cx="76200" cy="76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2749" name="AutoShape 46"/>
          <p:cNvSpPr/>
          <p:nvPr/>
        </p:nvSpPr>
        <p:spPr>
          <a:xfrm>
            <a:off x="990600" y="3675063"/>
            <a:ext cx="415925" cy="381000"/>
          </a:xfrm>
          <a:prstGeom prst="rightArrow">
            <a:avLst>
              <a:gd name="adj1" fmla="val 50000"/>
              <a:gd name="adj2" fmla="val 272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dirty="0">
              <a:latin typeface="Tahoma" panose="020B0604030504040204" pitchFamily="34" charset="0"/>
            </a:endParaRPr>
          </a:p>
        </p:txBody>
      </p:sp>
      <p:cxnSp>
        <p:nvCxnSpPr>
          <p:cNvPr id="72750" name="AutoShape 47"/>
          <p:cNvCxnSpPr>
            <a:stCxn id="72723" idx="1"/>
            <a:endCxn id="72712" idx="5"/>
          </p:cNvCxnSpPr>
          <p:nvPr/>
        </p:nvCxnSpPr>
        <p:spPr>
          <a:xfrm flipH="1" flipV="1">
            <a:off x="5713413" y="2970213"/>
            <a:ext cx="1755775" cy="1603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751" name="AutoShape 48"/>
          <p:cNvCxnSpPr>
            <a:stCxn id="72720" idx="3"/>
            <a:endCxn id="72715" idx="7"/>
          </p:cNvCxnSpPr>
          <p:nvPr/>
        </p:nvCxnSpPr>
        <p:spPr>
          <a:xfrm flipH="1">
            <a:off x="5713413" y="2970213"/>
            <a:ext cx="1755775" cy="1603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752" name="Text Box 49"/>
          <p:cNvSpPr txBox="1"/>
          <p:nvPr/>
        </p:nvSpPr>
        <p:spPr>
          <a:xfrm>
            <a:off x="5867400" y="32004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2753" name="Text Box 50"/>
          <p:cNvSpPr txBox="1"/>
          <p:nvPr/>
        </p:nvSpPr>
        <p:spPr>
          <a:xfrm>
            <a:off x="5943600" y="3962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72754" name="Group 51"/>
          <p:cNvGrpSpPr/>
          <p:nvPr/>
        </p:nvGrpSpPr>
        <p:grpSpPr>
          <a:xfrm>
            <a:off x="7315200" y="4419600"/>
            <a:ext cx="685800" cy="685800"/>
            <a:chOff x="4224" y="2688"/>
            <a:chExt cx="432" cy="432"/>
          </a:xfrm>
        </p:grpSpPr>
        <p:sp>
          <p:nvSpPr>
            <p:cNvPr id="72755" name="Oval 52"/>
            <p:cNvSpPr/>
            <p:nvPr/>
          </p:nvSpPr>
          <p:spPr>
            <a:xfrm>
              <a:off x="4224" y="268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72756" name="Oval 53"/>
            <p:cNvSpPr/>
            <p:nvPr/>
          </p:nvSpPr>
          <p:spPr>
            <a:xfrm>
              <a:off x="427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 </a:t>
            </a:r>
            <a:r>
              <a:rPr lang="zh-CN" altLang="en-US" sz="2800" dirty="0"/>
              <a:t> </a:t>
            </a:r>
            <a:r>
              <a:rPr lang="en-US" altLang="zh-CN" dirty="0"/>
              <a:t>DFA</a:t>
            </a:r>
            <a:r>
              <a:rPr lang="zh-CN" altLang="en-US" dirty="0"/>
              <a:t>的最小化</a:t>
            </a:r>
          </a:p>
        </p:txBody>
      </p:sp>
      <p:grpSp>
        <p:nvGrpSpPr>
          <p:cNvPr id="81923" name="Group 4"/>
          <p:cNvGrpSpPr/>
          <p:nvPr/>
        </p:nvGrpSpPr>
        <p:grpSpPr>
          <a:xfrm>
            <a:off x="392430" y="1828800"/>
            <a:ext cx="4208463" cy="2163763"/>
            <a:chOff x="2688" y="1152"/>
            <a:chExt cx="2651" cy="1363"/>
          </a:xfrm>
        </p:grpSpPr>
        <p:grpSp>
          <p:nvGrpSpPr>
            <p:cNvPr id="81924" name="Group 5"/>
            <p:cNvGrpSpPr/>
            <p:nvPr/>
          </p:nvGrpSpPr>
          <p:grpSpPr>
            <a:xfrm>
              <a:off x="4068" y="1208"/>
              <a:ext cx="248" cy="262"/>
              <a:chOff x="4320" y="2160"/>
              <a:chExt cx="432" cy="432"/>
            </a:xfrm>
          </p:grpSpPr>
          <p:sp>
            <p:nvSpPr>
              <p:cNvPr id="81925" name="Oval 6"/>
              <p:cNvSpPr/>
              <p:nvPr/>
            </p:nvSpPr>
            <p:spPr>
              <a:xfrm>
                <a:off x="4320" y="2160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1926" name="Oval 7"/>
              <p:cNvSpPr/>
              <p:nvPr/>
            </p:nvSpPr>
            <p:spPr>
              <a:xfrm>
                <a:off x="4368" y="22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81927" name="Group 8"/>
            <p:cNvGrpSpPr/>
            <p:nvPr/>
          </p:nvGrpSpPr>
          <p:grpSpPr>
            <a:xfrm>
              <a:off x="4068" y="1964"/>
              <a:ext cx="248" cy="262"/>
              <a:chOff x="3456" y="2688"/>
              <a:chExt cx="432" cy="432"/>
            </a:xfrm>
          </p:grpSpPr>
          <p:sp>
            <p:nvSpPr>
              <p:cNvPr id="81928" name="Oval 9"/>
              <p:cNvSpPr/>
              <p:nvPr/>
            </p:nvSpPr>
            <p:spPr>
              <a:xfrm>
                <a:off x="3456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1929" name="Oval 10"/>
              <p:cNvSpPr/>
              <p:nvPr/>
            </p:nvSpPr>
            <p:spPr>
              <a:xfrm>
                <a:off x="3504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81930" name="Oval 11"/>
            <p:cNvSpPr/>
            <p:nvPr/>
          </p:nvSpPr>
          <p:spPr>
            <a:xfrm>
              <a:off x="3267" y="1964"/>
              <a:ext cx="249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31" name="Oval 12"/>
            <p:cNvSpPr/>
            <p:nvPr/>
          </p:nvSpPr>
          <p:spPr>
            <a:xfrm>
              <a:off x="3267" y="1208"/>
              <a:ext cx="249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81932" name="Group 13"/>
            <p:cNvGrpSpPr/>
            <p:nvPr/>
          </p:nvGrpSpPr>
          <p:grpSpPr>
            <a:xfrm>
              <a:off x="4840" y="1208"/>
              <a:ext cx="248" cy="262"/>
              <a:chOff x="3120" y="1536"/>
              <a:chExt cx="432" cy="432"/>
            </a:xfrm>
          </p:grpSpPr>
          <p:sp>
            <p:nvSpPr>
              <p:cNvPr id="81933" name="Oval 14"/>
              <p:cNvSpPr/>
              <p:nvPr/>
            </p:nvSpPr>
            <p:spPr>
              <a:xfrm>
                <a:off x="3120" y="1536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1934" name="Oval 15"/>
              <p:cNvSpPr/>
              <p:nvPr/>
            </p:nvSpPr>
            <p:spPr>
              <a:xfrm>
                <a:off x="3168" y="15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  <p:grpSp>
          <p:nvGrpSpPr>
            <p:cNvPr id="81935" name="Group 16"/>
            <p:cNvGrpSpPr/>
            <p:nvPr/>
          </p:nvGrpSpPr>
          <p:grpSpPr>
            <a:xfrm>
              <a:off x="4840" y="1964"/>
              <a:ext cx="248" cy="262"/>
              <a:chOff x="4224" y="2688"/>
              <a:chExt cx="432" cy="432"/>
            </a:xfrm>
          </p:grpSpPr>
          <p:sp>
            <p:nvSpPr>
              <p:cNvPr id="81936" name="Oval 17"/>
              <p:cNvSpPr/>
              <p:nvPr/>
            </p:nvSpPr>
            <p:spPr>
              <a:xfrm>
                <a:off x="4224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1937" name="Oval 18"/>
              <p:cNvSpPr/>
              <p:nvPr/>
            </p:nvSpPr>
            <p:spPr>
              <a:xfrm>
                <a:off x="4272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81938" name="Oval 19"/>
            <p:cNvSpPr/>
            <p:nvPr/>
          </p:nvSpPr>
          <p:spPr>
            <a:xfrm>
              <a:off x="2688" y="1615"/>
              <a:ext cx="248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81939" name="AutoShape 20"/>
            <p:cNvCxnSpPr>
              <a:stCxn id="81938" idx="0"/>
              <a:endCxn id="81931" idx="2"/>
            </p:cNvCxnSpPr>
            <p:nvPr/>
          </p:nvCxnSpPr>
          <p:spPr>
            <a:xfrm rot="-5400000">
              <a:off x="2896" y="1244"/>
              <a:ext cx="276" cy="455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0" name="AutoShape 21"/>
            <p:cNvCxnSpPr>
              <a:stCxn id="81938" idx="4"/>
              <a:endCxn id="81930" idx="2"/>
            </p:cNvCxnSpPr>
            <p:nvPr/>
          </p:nvCxnSpPr>
          <p:spPr>
            <a:xfrm rot="-5400000" flipH="1">
              <a:off x="2925" y="1753"/>
              <a:ext cx="218" cy="455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1" name="AutoShape 22"/>
            <p:cNvCxnSpPr>
              <a:stCxn id="81930" idx="7"/>
              <a:endCxn id="81931" idx="5"/>
            </p:cNvCxnSpPr>
            <p:nvPr/>
          </p:nvCxnSpPr>
          <p:spPr>
            <a:xfrm rot="-5400000">
              <a:off x="3195" y="1717"/>
              <a:ext cx="57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2" name="AutoShape 23"/>
            <p:cNvCxnSpPr>
              <a:stCxn id="81931" idx="3"/>
              <a:endCxn id="81930" idx="1"/>
            </p:cNvCxnSpPr>
            <p:nvPr/>
          </p:nvCxnSpPr>
          <p:spPr>
            <a:xfrm rot="5400000">
              <a:off x="3019" y="1717"/>
              <a:ext cx="57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3" name="AutoShape 24"/>
            <p:cNvCxnSpPr>
              <a:stCxn id="81931" idx="6"/>
              <a:endCxn id="81925" idx="2"/>
            </p:cNvCxnSpPr>
            <p:nvPr/>
          </p:nvCxnSpPr>
          <p:spPr>
            <a:xfrm>
              <a:off x="3516" y="1339"/>
              <a:ext cx="55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4" name="AutoShape 25"/>
            <p:cNvCxnSpPr>
              <a:stCxn id="81930" idx="6"/>
              <a:endCxn id="81928" idx="2"/>
            </p:cNvCxnSpPr>
            <p:nvPr/>
          </p:nvCxnSpPr>
          <p:spPr>
            <a:xfrm>
              <a:off x="3516" y="2095"/>
              <a:ext cx="55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5" name="AutoShape 26"/>
            <p:cNvCxnSpPr>
              <a:stCxn id="81928" idx="6"/>
              <a:endCxn id="81936" idx="2"/>
            </p:cNvCxnSpPr>
            <p:nvPr/>
          </p:nvCxnSpPr>
          <p:spPr>
            <a:xfrm>
              <a:off x="4316" y="2095"/>
              <a:ext cx="52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6" name="AutoShape 27"/>
            <p:cNvCxnSpPr>
              <a:stCxn id="81925" idx="6"/>
              <a:endCxn id="81933" idx="2"/>
            </p:cNvCxnSpPr>
            <p:nvPr/>
          </p:nvCxnSpPr>
          <p:spPr>
            <a:xfrm>
              <a:off x="4316" y="1339"/>
              <a:ext cx="52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7" name="AutoShape 28"/>
            <p:cNvCxnSpPr>
              <a:stCxn id="81933" idx="4"/>
              <a:endCxn id="81936" idx="0"/>
            </p:cNvCxnSpPr>
            <p:nvPr/>
          </p:nvCxnSpPr>
          <p:spPr>
            <a:xfrm rot="5400000">
              <a:off x="4717" y="1717"/>
              <a:ext cx="49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8" name="AutoShape 29"/>
            <p:cNvCxnSpPr>
              <a:stCxn id="81936" idx="6"/>
              <a:endCxn id="81933" idx="6"/>
            </p:cNvCxnSpPr>
            <p:nvPr/>
          </p:nvCxnSpPr>
          <p:spPr>
            <a:xfrm flipV="1">
              <a:off x="5088" y="1339"/>
              <a:ext cx="1" cy="756"/>
            </a:xfrm>
            <a:prstGeom prst="curvedConnector3">
              <a:avLst>
                <a:gd name="adj1" fmla="val 14400005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49" name="AutoShape 30"/>
            <p:cNvCxnSpPr>
              <a:stCxn id="81925" idx="1"/>
              <a:endCxn id="81926" idx="7"/>
            </p:cNvCxnSpPr>
            <p:nvPr/>
          </p:nvCxnSpPr>
          <p:spPr>
            <a:xfrm rot="5400000" flipV="1">
              <a:off x="4166" y="1173"/>
              <a:ext cx="21" cy="156"/>
            </a:xfrm>
            <a:prstGeom prst="curvedConnector3">
              <a:avLst>
                <a:gd name="adj1" fmla="val -608824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50" name="AutoShape 31"/>
            <p:cNvCxnSpPr>
              <a:stCxn id="81928" idx="3"/>
              <a:endCxn id="81928" idx="5"/>
            </p:cNvCxnSpPr>
            <p:nvPr/>
          </p:nvCxnSpPr>
          <p:spPr>
            <a:xfrm rot="-5400000" flipH="1">
              <a:off x="4186" y="2094"/>
              <a:ext cx="1" cy="176"/>
            </a:xfrm>
            <a:prstGeom prst="curvedConnector3">
              <a:avLst>
                <a:gd name="adj1" fmla="val 207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951" name="Text Box 32"/>
            <p:cNvSpPr txBox="1"/>
            <p:nvPr/>
          </p:nvSpPr>
          <p:spPr>
            <a:xfrm>
              <a:off x="5127" y="1617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52" name="Text Box 33"/>
            <p:cNvSpPr txBox="1"/>
            <p:nvPr/>
          </p:nvSpPr>
          <p:spPr>
            <a:xfrm>
              <a:off x="2839" y="121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53" name="Text Box 34"/>
            <p:cNvSpPr txBox="1"/>
            <p:nvPr/>
          </p:nvSpPr>
          <p:spPr>
            <a:xfrm>
              <a:off x="3419" y="1587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54" name="Text Box 35"/>
            <p:cNvSpPr txBox="1"/>
            <p:nvPr/>
          </p:nvSpPr>
          <p:spPr>
            <a:xfrm>
              <a:off x="3722" y="1152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55" name="Text Box 36"/>
            <p:cNvSpPr txBox="1"/>
            <p:nvPr/>
          </p:nvSpPr>
          <p:spPr>
            <a:xfrm>
              <a:off x="4320" y="1392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56" name="Text Box 37"/>
            <p:cNvSpPr txBox="1"/>
            <p:nvPr/>
          </p:nvSpPr>
          <p:spPr>
            <a:xfrm>
              <a:off x="4825" y="1587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57" name="Text Box 38"/>
            <p:cNvSpPr txBox="1"/>
            <p:nvPr/>
          </p:nvSpPr>
          <p:spPr>
            <a:xfrm>
              <a:off x="4549" y="199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58" name="Text Box 39"/>
            <p:cNvSpPr txBox="1"/>
            <p:nvPr/>
          </p:nvSpPr>
          <p:spPr>
            <a:xfrm>
              <a:off x="2919" y="196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59" name="Text Box 40"/>
            <p:cNvSpPr txBox="1"/>
            <p:nvPr/>
          </p:nvSpPr>
          <p:spPr>
            <a:xfrm>
              <a:off x="3140" y="1617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60" name="Text Box 41"/>
            <p:cNvSpPr txBox="1"/>
            <p:nvPr/>
          </p:nvSpPr>
          <p:spPr>
            <a:xfrm>
              <a:off x="3747" y="202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61" name="Text Box 42"/>
            <p:cNvSpPr txBox="1"/>
            <p:nvPr/>
          </p:nvSpPr>
          <p:spPr>
            <a:xfrm>
              <a:off x="4272" y="172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62" name="Text Box 43"/>
            <p:cNvSpPr txBox="1"/>
            <p:nvPr/>
          </p:nvSpPr>
          <p:spPr>
            <a:xfrm>
              <a:off x="4491" y="115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63" name="Text Box 44"/>
            <p:cNvSpPr txBox="1"/>
            <p:nvPr/>
          </p:nvSpPr>
          <p:spPr>
            <a:xfrm>
              <a:off x="4105" y="2227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81980" name="Group 63"/>
          <p:cNvGrpSpPr/>
          <p:nvPr/>
        </p:nvGrpSpPr>
        <p:grpSpPr>
          <a:xfrm>
            <a:off x="5408295" y="4437380"/>
            <a:ext cx="2898775" cy="2237633"/>
            <a:chOff x="2976" y="2792"/>
            <a:chExt cx="1629" cy="1297"/>
          </a:xfrm>
        </p:grpSpPr>
        <p:grpSp>
          <p:nvGrpSpPr>
            <p:cNvPr id="81981" name="Group 64"/>
            <p:cNvGrpSpPr/>
            <p:nvPr/>
          </p:nvGrpSpPr>
          <p:grpSpPr>
            <a:xfrm>
              <a:off x="4356" y="3548"/>
              <a:ext cx="248" cy="262"/>
              <a:chOff x="3456" y="2688"/>
              <a:chExt cx="432" cy="432"/>
            </a:xfrm>
          </p:grpSpPr>
          <p:sp>
            <p:nvSpPr>
              <p:cNvPr id="81982" name="Oval 65"/>
              <p:cNvSpPr/>
              <p:nvPr/>
            </p:nvSpPr>
            <p:spPr>
              <a:xfrm>
                <a:off x="3456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1983" name="Oval 66"/>
              <p:cNvSpPr/>
              <p:nvPr/>
            </p:nvSpPr>
            <p:spPr>
              <a:xfrm>
                <a:off x="3504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u="none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81984" name="Oval 67"/>
            <p:cNvSpPr/>
            <p:nvPr/>
          </p:nvSpPr>
          <p:spPr>
            <a:xfrm>
              <a:off x="3555" y="3548"/>
              <a:ext cx="249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85" name="Oval 68"/>
            <p:cNvSpPr/>
            <p:nvPr/>
          </p:nvSpPr>
          <p:spPr>
            <a:xfrm>
              <a:off x="3555" y="2792"/>
              <a:ext cx="249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86" name="Oval 69"/>
            <p:cNvSpPr/>
            <p:nvPr/>
          </p:nvSpPr>
          <p:spPr>
            <a:xfrm>
              <a:off x="2976" y="3199"/>
              <a:ext cx="248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81987" name="AutoShape 70"/>
            <p:cNvCxnSpPr>
              <a:stCxn id="81986" idx="0"/>
              <a:endCxn id="81985" idx="2"/>
            </p:cNvCxnSpPr>
            <p:nvPr/>
          </p:nvCxnSpPr>
          <p:spPr>
            <a:xfrm rot="-5400000">
              <a:off x="3184" y="2828"/>
              <a:ext cx="276" cy="455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88" name="AutoShape 71"/>
            <p:cNvCxnSpPr>
              <a:stCxn id="81986" idx="4"/>
              <a:endCxn id="81984" idx="2"/>
            </p:cNvCxnSpPr>
            <p:nvPr/>
          </p:nvCxnSpPr>
          <p:spPr>
            <a:xfrm rot="-5400000" flipH="1">
              <a:off x="3213" y="3337"/>
              <a:ext cx="218" cy="455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89" name="AutoShape 72"/>
            <p:cNvCxnSpPr>
              <a:stCxn id="81984" idx="7"/>
              <a:endCxn id="81985" idx="5"/>
            </p:cNvCxnSpPr>
            <p:nvPr/>
          </p:nvCxnSpPr>
          <p:spPr>
            <a:xfrm rot="-5400000">
              <a:off x="3483" y="3301"/>
              <a:ext cx="57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90" name="AutoShape 73"/>
            <p:cNvCxnSpPr>
              <a:stCxn id="81985" idx="3"/>
              <a:endCxn id="81984" idx="1"/>
            </p:cNvCxnSpPr>
            <p:nvPr/>
          </p:nvCxnSpPr>
          <p:spPr>
            <a:xfrm rot="5400000">
              <a:off x="3307" y="3301"/>
              <a:ext cx="57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91" name="AutoShape 74"/>
            <p:cNvCxnSpPr>
              <a:stCxn id="81984" idx="6"/>
              <a:endCxn id="81982" idx="2"/>
            </p:cNvCxnSpPr>
            <p:nvPr/>
          </p:nvCxnSpPr>
          <p:spPr>
            <a:xfrm>
              <a:off x="3804" y="3679"/>
              <a:ext cx="55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92" name="AutoShape 75"/>
            <p:cNvCxnSpPr>
              <a:stCxn id="81982" idx="3"/>
              <a:endCxn id="81982" idx="5"/>
            </p:cNvCxnSpPr>
            <p:nvPr/>
          </p:nvCxnSpPr>
          <p:spPr>
            <a:xfrm rot="-5400000" flipH="1">
              <a:off x="4474" y="3678"/>
              <a:ext cx="1" cy="176"/>
            </a:xfrm>
            <a:prstGeom prst="curvedConnector3">
              <a:avLst>
                <a:gd name="adj1" fmla="val 207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993" name="Text Box 76"/>
            <p:cNvSpPr txBox="1"/>
            <p:nvPr/>
          </p:nvSpPr>
          <p:spPr>
            <a:xfrm>
              <a:off x="3127" y="2805"/>
              <a:ext cx="201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94" name="Text Box 77"/>
            <p:cNvSpPr txBox="1"/>
            <p:nvPr/>
          </p:nvSpPr>
          <p:spPr>
            <a:xfrm>
              <a:off x="3707" y="3182"/>
              <a:ext cx="201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95" name="Text Box 78"/>
            <p:cNvSpPr txBox="1"/>
            <p:nvPr/>
          </p:nvSpPr>
          <p:spPr>
            <a:xfrm>
              <a:off x="4032" y="2987"/>
              <a:ext cx="201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96" name="Text Box 79"/>
            <p:cNvSpPr txBox="1"/>
            <p:nvPr/>
          </p:nvSpPr>
          <p:spPr>
            <a:xfrm>
              <a:off x="3207" y="3561"/>
              <a:ext cx="212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97" name="Text Box 80"/>
            <p:cNvSpPr txBox="1"/>
            <p:nvPr/>
          </p:nvSpPr>
          <p:spPr>
            <a:xfrm>
              <a:off x="3428" y="3212"/>
              <a:ext cx="212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98" name="Text Box 81"/>
            <p:cNvSpPr txBox="1"/>
            <p:nvPr/>
          </p:nvSpPr>
          <p:spPr>
            <a:xfrm>
              <a:off x="4035" y="3619"/>
              <a:ext cx="212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99" name="Text Box 82"/>
            <p:cNvSpPr txBox="1"/>
            <p:nvPr/>
          </p:nvSpPr>
          <p:spPr>
            <a:xfrm>
              <a:off x="4393" y="3822"/>
              <a:ext cx="212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none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82000" name="Text Box 83"/>
          <p:cNvSpPr txBox="1"/>
          <p:nvPr/>
        </p:nvSpPr>
        <p:spPr>
          <a:xfrm>
            <a:off x="7747635" y="6019800"/>
            <a:ext cx="358140" cy="4965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2001" name="Line 84"/>
          <p:cNvSpPr/>
          <p:nvPr/>
        </p:nvSpPr>
        <p:spPr>
          <a:xfrm>
            <a:off x="6913880" y="4724400"/>
            <a:ext cx="1024890" cy="993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002" name="Line 85"/>
          <p:cNvSpPr/>
          <p:nvPr/>
        </p:nvSpPr>
        <p:spPr>
          <a:xfrm flipH="1" flipV="1">
            <a:off x="2907030" y="2362200"/>
            <a:ext cx="914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003" name="Line 86"/>
          <p:cNvSpPr/>
          <p:nvPr/>
        </p:nvSpPr>
        <p:spPr>
          <a:xfrm flipH="1">
            <a:off x="2907030" y="2362200"/>
            <a:ext cx="990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004" name="Text Box 87"/>
          <p:cNvSpPr txBox="1"/>
          <p:nvPr/>
        </p:nvSpPr>
        <p:spPr>
          <a:xfrm>
            <a:off x="2602230" y="14478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4478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正规文法和正规式</a:t>
            </a:r>
            <a:br>
              <a:rPr lang="zh-CN" altLang="en-US" sz="2800" dirty="0">
                <a:sym typeface="Symbol" panose="05050102010706020507" pitchFamily="18" charset="2"/>
              </a:rPr>
            </a:br>
            <a:r>
              <a:rPr lang="zh-CN" altLang="en-US" sz="2800" dirty="0">
                <a:sym typeface="Symbol" panose="05050102010706020507" pitchFamily="18" charset="2"/>
              </a:rPr>
              <a:t> 对上的正规式</a:t>
            </a:r>
            <a:r>
              <a:rPr lang="en-US" altLang="zh-CN" sz="2800" dirty="0">
                <a:sym typeface="Symbol" panose="05050102010706020507" pitchFamily="18" charset="2"/>
              </a:rPr>
              <a:t>r ,</a:t>
            </a:r>
            <a:r>
              <a:rPr lang="zh-CN" altLang="en-US" sz="2800" dirty="0">
                <a:sym typeface="Symbol" panose="05050102010706020507" pitchFamily="18" charset="2"/>
              </a:rPr>
              <a:t>存在一个</a:t>
            </a:r>
            <a:r>
              <a:rPr lang="en-US" altLang="zh-CN" sz="2800" dirty="0">
                <a:sym typeface="Symbol" panose="05050102010706020507" pitchFamily="18" charset="2"/>
              </a:rPr>
              <a:t>R</a:t>
            </a:r>
            <a:r>
              <a:rPr lang="en-US" altLang="zh-CN" sz="2800" dirty="0"/>
              <a:t>G=(V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,V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,P,S)</a:t>
            </a:r>
            <a:r>
              <a:rPr lang="zh-CN" altLang="en-US" sz="2800" dirty="0"/>
              <a:t>：</a:t>
            </a:r>
            <a:r>
              <a:rPr lang="en-US" altLang="zh-CN" sz="2800" dirty="0"/>
              <a:t>L(G)=L(r)</a:t>
            </a:r>
          </a:p>
        </p:txBody>
      </p:sp>
      <p:sp>
        <p:nvSpPr>
          <p:cNvPr id="318467" name="Rectangle 3"/>
          <p:cNvSpPr>
            <a:spLocks noGrp="1"/>
          </p:cNvSpPr>
          <p:nvPr>
            <p:ph idx="1"/>
          </p:nvPr>
        </p:nvSpPr>
        <p:spPr>
          <a:xfrm>
            <a:off x="533400" y="1752600"/>
            <a:ext cx="8305800" cy="480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zh-CN" dirty="0"/>
              <a:t>  </a:t>
            </a:r>
            <a:r>
              <a:rPr lang="zh-CN" altLang="zh-CN" sz="2400" dirty="0"/>
              <a:t>初始，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</a:t>
            </a:r>
            <a:r>
              <a:rPr lang="en-US" altLang="zh-CN" sz="2000" baseline="-25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,S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 </a:t>
            </a:r>
            <a:r>
              <a:rPr lang="zh-CN" altLang="en-US" sz="2400" baseline="-25000" dirty="0"/>
              <a:t>，</a:t>
            </a:r>
            <a:r>
              <a:rPr lang="zh-CN" altLang="zh-CN" sz="2400" dirty="0"/>
              <a:t>生成正规产生式   S</a:t>
            </a:r>
            <a:r>
              <a:rPr lang="en-US" altLang="zh-CN" sz="2400" dirty="0">
                <a:sym typeface="Symbol" panose="05050102010706020507" pitchFamily="18" charset="2"/>
              </a:rPr>
              <a:t>r                                                       (R.1) </a:t>
            </a:r>
            <a:r>
              <a:rPr lang="zh-CN" altLang="en-US" sz="2400" dirty="0">
                <a:sym typeface="Symbol" panose="05050102010706020507" pitchFamily="18" charset="2"/>
              </a:rPr>
              <a:t>对形如  </a:t>
            </a:r>
            <a:r>
              <a:rPr lang="en-US" altLang="zh-CN" sz="2400" dirty="0">
                <a:sym typeface="Symbol" panose="05050102010706020507" pitchFamily="18" charset="2"/>
              </a:rPr>
              <a:t>Ar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zh-CN" altLang="zh-CN" sz="2400" dirty="0"/>
              <a:t>正规产生式：</a:t>
            </a:r>
            <a:r>
              <a:rPr lang="en-US" altLang="zh-CN" sz="2400" dirty="0">
                <a:sym typeface="Symbol" panose="05050102010706020507" pitchFamily="18" charset="2"/>
              </a:rPr>
              <a:t>Ar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B						                   Br</a:t>
            </a:r>
            <a:r>
              <a:rPr lang="en-US" altLang="zh-CN" sz="2400" baseline="-25000" dirty="0">
                <a:sym typeface="Symbol" panose="05050102010706020507" pitchFamily="18" charset="2"/>
              </a:rPr>
              <a:t>2						                            </a:t>
            </a:r>
            <a:r>
              <a:rPr lang="en-US" altLang="zh-CN" sz="2400" dirty="0">
                <a:sym typeface="Symbol" panose="05050102010706020507" pitchFamily="18" charset="2"/>
              </a:rPr>
              <a:t>B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                                     </a:t>
            </a:r>
            <a:r>
              <a:rPr lang="en-US" altLang="zh-CN" sz="2400" dirty="0"/>
              <a:t>(R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  <a:r>
              <a:rPr lang="en-US" altLang="zh-CN" sz="2400" dirty="0"/>
              <a:t>2)</a:t>
            </a:r>
            <a:r>
              <a:rPr lang="zh-CN" altLang="en-US" sz="2400" dirty="0">
                <a:sym typeface="Symbol" panose="05050102010706020507" pitchFamily="18" charset="2"/>
              </a:rPr>
              <a:t>对形如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r</a:t>
            </a:r>
            <a:r>
              <a:rPr lang="en-US" altLang="zh-CN" sz="2400" baseline="30000" dirty="0"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zh-CN" altLang="zh-CN" sz="2400" dirty="0"/>
              <a:t>正规产生式：   </a:t>
            </a:r>
            <a:r>
              <a:rPr lang="en-US" altLang="zh-CN" sz="2400" dirty="0">
                <a:sym typeface="Symbol" panose="05050102010706020507" pitchFamily="18" charset="2"/>
              </a:rPr>
              <a:t>ArB						                  Ar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						                  BrB						                  Br</a:t>
            </a:r>
            <a:r>
              <a:rPr lang="en-US" altLang="zh-CN" sz="2400" baseline="-25000" dirty="0">
                <a:sym typeface="Symbol" panose="05050102010706020507" pitchFamily="18" charset="2"/>
              </a:rPr>
              <a:t>1     </a:t>
            </a:r>
            <a:r>
              <a:rPr lang="en-US" altLang="zh-CN" sz="2400" dirty="0">
                <a:sym typeface="Symbol" panose="05050102010706020507" pitchFamily="18" charset="2"/>
              </a:rPr>
              <a:t>B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                                                               </a:t>
            </a:r>
            <a:r>
              <a:rPr lang="en-US" altLang="zh-CN" sz="2400" dirty="0"/>
              <a:t>(R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  <a:r>
              <a:rPr lang="en-US" altLang="zh-CN" sz="2400" dirty="0"/>
              <a:t>3)</a:t>
            </a:r>
            <a:r>
              <a:rPr lang="zh-CN" altLang="en-US" sz="2400" dirty="0">
                <a:sym typeface="Symbol" panose="05050102010706020507" pitchFamily="18" charset="2"/>
              </a:rPr>
              <a:t>对形如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r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r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zh-CN" altLang="zh-CN" sz="2400" dirty="0"/>
              <a:t>正规产生式:</a:t>
            </a:r>
            <a:r>
              <a:rPr lang="zh-CN" altLang="zh-CN" sz="2400" dirty="0"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ym typeface="Symbol" panose="05050102010706020507" pitchFamily="18" charset="2"/>
              </a:rPr>
              <a:t>Ar</a:t>
            </a:r>
            <a:r>
              <a:rPr lang="en-US" altLang="zh-CN" sz="2400" baseline="-25000" dirty="0">
                <a:sym typeface="Symbol" panose="05050102010706020507" pitchFamily="18" charset="2"/>
              </a:rPr>
              <a:t>1							               </a:t>
            </a:r>
            <a:r>
              <a:rPr lang="en-US" altLang="zh-CN" sz="2400" dirty="0">
                <a:sym typeface="Symbol" panose="05050102010706020507" pitchFamily="18" charset="2"/>
              </a:rPr>
              <a:t>A r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baseline="-25000" dirty="0"/>
              <a:t> </a:t>
            </a:r>
          </a:p>
          <a:p>
            <a:pPr eaLnBrk="1" hangingPunct="1">
              <a:buNone/>
            </a:pPr>
            <a:r>
              <a:rPr lang="zh-CN" altLang="zh-CN" sz="2400" dirty="0">
                <a:sym typeface="Symbol" panose="05050102010706020507" pitchFamily="18" charset="2"/>
              </a:rPr>
              <a:t>不断应用</a:t>
            </a:r>
            <a:r>
              <a:rPr lang="en-US" altLang="zh-CN" sz="2400" dirty="0"/>
              <a:t>(R</a:t>
            </a:r>
            <a:r>
              <a:rPr lang="en-US" altLang="zh-CN" sz="2400" dirty="0">
                <a:sym typeface="Symbol" panose="05050102010706020507" pitchFamily="18" charset="2"/>
              </a:rPr>
              <a:t>.x</a:t>
            </a:r>
            <a:r>
              <a:rPr lang="en-US" altLang="zh-CN" sz="2400" dirty="0"/>
              <a:t>)</a:t>
            </a:r>
            <a:r>
              <a:rPr lang="zh-CN" altLang="zh-CN" sz="2400" dirty="0">
                <a:sym typeface="Symbol" panose="05050102010706020507" pitchFamily="18" charset="2"/>
              </a:rPr>
              <a:t>做变换，直到每个产生式右端至多有一个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</a:t>
            </a:r>
            <a:endParaRPr lang="zh-CN" altLang="zh-CN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7848600" cy="5334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例	 </a:t>
            </a:r>
            <a:r>
              <a:rPr lang="en-US" altLang="zh-CN" dirty="0">
                <a:sym typeface="Symbol" panose="05050102010706020507" pitchFamily="18" charset="2"/>
              </a:rPr>
              <a:t>r=a(ad)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179388" y="765175"/>
            <a:ext cx="8736012" cy="6092825"/>
          </a:xfrm>
        </p:spPr>
        <p:txBody>
          <a:bodyPr vert="horz" wrap="square" lIns="91440" tIns="45720" rIns="91440" bIns="45720" anchor="t" anchorCtr="0"/>
          <a:lstStyle/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(1) Sa(ad)</a:t>
            </a:r>
            <a:r>
              <a:rPr lang="en-US" altLang="zh-CN" sz="2800" baseline="30000" dirty="0">
                <a:sym typeface="Symbol" panose="05050102010706020507" pitchFamily="18" charset="2"/>
              </a:rPr>
              <a:t>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(2)  SaA        A(ad)</a:t>
            </a:r>
            <a:r>
              <a:rPr lang="en-US" altLang="zh-CN" sz="2800" baseline="30000" dirty="0">
                <a:sym typeface="Symbol" panose="05050102010706020507" pitchFamily="18" charset="2"/>
              </a:rPr>
              <a:t></a:t>
            </a:r>
            <a:r>
              <a:rPr lang="en-US" altLang="en-US" sz="2800" dirty="0"/>
              <a:t>          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AutoNum type="arabicParenBoth" startAt="3"/>
            </a:pPr>
            <a:r>
              <a:rPr lang="en-US" altLang="en-US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(ad)B						                        A		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B(ad)B	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B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en-US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G[s]: 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SaA						      	      A 		V</a:t>
            </a:r>
            <a:r>
              <a:rPr lang="en-US" altLang="zh-CN" sz="2800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sym typeface="Symbol" panose="05050102010706020507" pitchFamily="18" charset="2"/>
              </a:rPr>
              <a:t>={a,d}				      AaB		V</a:t>
            </a:r>
            <a:r>
              <a:rPr lang="en-US" altLang="zh-CN" sz="2800" baseline="-25000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={S,A,B} 			      AdB						 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BaB 			 			  	      BdB							      B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DFA </a:t>
            </a:r>
            <a:r>
              <a:rPr lang="zh-CN" altLang="en-US" b="1" dirty="0"/>
              <a:t>的矩阵表示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>
          <a:xfrm>
            <a:off x="990600" y="1676400"/>
            <a:ext cx="7772400" cy="4876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zh-CN" altLang="en-US" b="1" dirty="0"/>
          </a:p>
        </p:txBody>
      </p:sp>
      <p:grpSp>
        <p:nvGrpSpPr>
          <p:cNvPr id="2" name="Group 4"/>
          <p:cNvGrpSpPr/>
          <p:nvPr/>
        </p:nvGrpSpPr>
        <p:grpSpPr>
          <a:xfrm>
            <a:off x="1828800" y="2819400"/>
            <a:ext cx="6257925" cy="2768600"/>
            <a:chOff x="1152" y="1776"/>
            <a:chExt cx="3942" cy="1744"/>
          </a:xfrm>
        </p:grpSpPr>
        <p:graphicFrame>
          <p:nvGraphicFramePr>
            <p:cNvPr id="34820" name="Object 5"/>
            <p:cNvGraphicFramePr/>
            <p:nvPr/>
          </p:nvGraphicFramePr>
          <p:xfrm>
            <a:off x="1152" y="1776"/>
            <a:ext cx="3942" cy="1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076450" imgH="1019175" progId="Excel.Sheet.8">
                    <p:embed/>
                  </p:oleObj>
                </mc:Choice>
                <mc:Fallback>
                  <p:oleObj r:id="rId2" imgW="2076450" imgH="1019175" progId="Excel.Sheet.8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52" y="1776"/>
                          <a:ext cx="3942" cy="1744"/>
                        </a:xfrm>
                        <a:prstGeom prst="rect">
                          <a:avLst/>
                        </a:prstGeom>
                        <a:solidFill>
                          <a:srgbClr val="4EC1C4"/>
                        </a:solidFill>
                        <a:ln w="9525" cap="flat" cmpd="sng">
                          <a:solidFill>
                            <a:srgbClr val="6699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Line 6"/>
            <p:cNvSpPr/>
            <p:nvPr/>
          </p:nvSpPr>
          <p:spPr>
            <a:xfrm>
              <a:off x="1152" y="1776"/>
              <a:ext cx="1296" cy="336"/>
            </a:xfrm>
            <a:prstGeom prst="line">
              <a:avLst/>
            </a:prstGeom>
            <a:ln w="9525" cap="flat" cmpd="sng">
              <a:solidFill>
                <a:srgbClr val="CCC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2" name="Text Box 7"/>
            <p:cNvSpPr txBox="1"/>
            <p:nvPr/>
          </p:nvSpPr>
          <p:spPr>
            <a:xfrm>
              <a:off x="2064" y="1785"/>
              <a:ext cx="576" cy="231"/>
            </a:xfrm>
            <a:prstGeom prst="rect">
              <a:avLst/>
            </a:prstGeom>
            <a:solidFill>
              <a:srgbClr val="4EC1C4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 u="none" dirty="0">
                  <a:latin typeface="Times New Roman" panose="02020603050405020304" pitchFamily="18" charset="0"/>
                </a:rPr>
                <a:t>字符</a:t>
              </a:r>
              <a:endParaRPr lang="zh-CN" altLang="en-US" sz="2400" b="1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34823" name="Text Box 8"/>
            <p:cNvSpPr txBox="1"/>
            <p:nvPr/>
          </p:nvSpPr>
          <p:spPr>
            <a:xfrm>
              <a:off x="1296" y="1881"/>
              <a:ext cx="576" cy="231"/>
            </a:xfrm>
            <a:prstGeom prst="rect">
              <a:avLst/>
            </a:prstGeom>
            <a:solidFill>
              <a:srgbClr val="4EC1C4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 u="none" dirty="0">
                  <a:latin typeface="Times New Roman" panose="02020603050405020304" pitchFamily="18" charset="0"/>
                </a:rPr>
                <a:t>状态</a:t>
              </a:r>
            </a:p>
          </p:txBody>
        </p:sp>
      </p:grpSp>
      <p:sp>
        <p:nvSpPr>
          <p:cNvPr id="34824" name="Text Box 9"/>
          <p:cNvSpPr txBox="1"/>
          <p:nvPr/>
        </p:nvSpPr>
        <p:spPr>
          <a:xfrm>
            <a:off x="8153400" y="3429000"/>
            <a:ext cx="387350" cy="204152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u="none" dirty="0">
                <a:latin typeface="Times New Roman" panose="02020603050405020304" pitchFamily="18" charset="0"/>
              </a:rPr>
              <a:t>0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u="none" dirty="0">
                <a:latin typeface="Times New Roman" panose="02020603050405020304" pitchFamily="18" charset="0"/>
              </a:rPr>
              <a:t>0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u="none" dirty="0">
                <a:latin typeface="Times New Roman" panose="02020603050405020304" pitchFamily="18" charset="0"/>
              </a:rPr>
              <a:t>0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u="none" dirty="0">
                <a:latin typeface="Times New Roman" panose="02020603050405020304" pitchFamily="18" charset="0"/>
              </a:rPr>
              <a:t>1</a:t>
            </a:r>
            <a:endParaRPr lang="zh-CN" altLang="en-US" sz="2400" u="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24800" cy="1524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正规文法和正规式</a:t>
            </a:r>
            <a:br>
              <a:rPr lang="zh-CN" altLang="en-US" sz="2800" dirty="0">
                <a:sym typeface="Symbol" panose="05050102010706020507" pitchFamily="18" charset="2"/>
              </a:rPr>
            </a:br>
            <a:r>
              <a:rPr lang="zh-CN" altLang="en-US" sz="2800" dirty="0">
                <a:sym typeface="Symbol" panose="05050102010706020507" pitchFamily="18" charset="2"/>
              </a:rPr>
              <a:t> 对</a:t>
            </a:r>
            <a:r>
              <a:rPr lang="en-US" altLang="zh-CN" sz="2800" dirty="0"/>
              <a:t>G=(V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,V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,P,S),</a:t>
            </a:r>
            <a:r>
              <a:rPr lang="zh-CN" altLang="en-US" sz="2800" dirty="0">
                <a:sym typeface="Symbol" panose="05050102010706020507" pitchFamily="18" charset="2"/>
              </a:rPr>
              <a:t>存在一个 </a:t>
            </a:r>
            <a:r>
              <a:rPr lang="en-US" altLang="zh-CN" sz="2800" dirty="0">
                <a:sym typeface="Symbol" panose="05050102010706020507" pitchFamily="18" charset="2"/>
              </a:rPr>
              <a:t>=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T</a:t>
            </a:r>
            <a:r>
              <a:rPr lang="zh-CN" altLang="en-US" sz="2800" dirty="0">
                <a:sym typeface="Symbol" panose="05050102010706020507" pitchFamily="18" charset="2"/>
              </a:rPr>
              <a:t>上的正规式</a:t>
            </a:r>
            <a:r>
              <a:rPr lang="en-US" altLang="zh-CN" sz="2800" dirty="0">
                <a:sym typeface="Symbol" panose="05050102010706020507" pitchFamily="18" charset="2"/>
              </a:rPr>
              <a:t>r : </a:t>
            </a:r>
            <a:r>
              <a:rPr lang="en-US" altLang="zh-CN" sz="2800" dirty="0"/>
              <a:t>L(r)=L(G)</a:t>
            </a:r>
          </a:p>
        </p:txBody>
      </p:sp>
      <p:sp>
        <p:nvSpPr>
          <p:cNvPr id="320515" name="Rectangle 3"/>
          <p:cNvSpPr>
            <a:spLocks noGrp="1"/>
          </p:cNvSpPr>
          <p:nvPr>
            <p:ph idx="1"/>
          </p:nvPr>
        </p:nvSpPr>
        <p:spPr>
          <a:xfrm>
            <a:off x="381000" y="1905000"/>
            <a:ext cx="8178800" cy="378618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AxB	,   By      </a:t>
            </a:r>
            <a:r>
              <a:rPr lang="zh-CN" altLang="en-US" dirty="0">
                <a:sym typeface="Symbol" panose="05050102010706020507" pitchFamily="18" charset="2"/>
              </a:rPr>
              <a:t>形成正规式     </a:t>
            </a:r>
            <a:r>
              <a:rPr lang="en-US" altLang="zh-CN" dirty="0">
                <a:sym typeface="Symbol" panose="05050102010706020507" pitchFamily="18" charset="2"/>
              </a:rPr>
              <a:t>A=xy 	</a:t>
            </a:r>
          </a:p>
          <a:p>
            <a:pPr lvl="1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AxAy	         </a:t>
            </a:r>
            <a:r>
              <a:rPr lang="zh-CN" altLang="en-US" dirty="0">
                <a:sym typeface="Symbol" panose="05050102010706020507" pitchFamily="18" charset="2"/>
              </a:rPr>
              <a:t>形成正规式    </a:t>
            </a:r>
            <a:r>
              <a:rPr lang="en-US" altLang="zh-CN" dirty="0">
                <a:sym typeface="Symbol" panose="05050102010706020507" pitchFamily="18" charset="2"/>
              </a:rPr>
              <a:t>A=x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  <a:r>
              <a:rPr lang="en-US" altLang="zh-CN" dirty="0">
                <a:sym typeface="Symbol" panose="05050102010706020507" pitchFamily="18" charset="2"/>
              </a:rPr>
              <a:t>y	</a:t>
            </a:r>
          </a:p>
          <a:p>
            <a:pPr lvl="1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Axy		          </a:t>
            </a:r>
            <a:r>
              <a:rPr lang="zh-CN" altLang="en-US" dirty="0">
                <a:sym typeface="Symbol" panose="05050102010706020507" pitchFamily="18" charset="2"/>
              </a:rPr>
              <a:t>形成正规式   </a:t>
            </a:r>
            <a:r>
              <a:rPr lang="en-US" altLang="zh-CN" dirty="0">
                <a:sym typeface="Symbol" panose="05050102010706020507" pitchFamily="18" charset="2"/>
              </a:rPr>
              <a:t>A=xy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正规文法和正规式</a:t>
            </a:r>
            <a:br>
              <a:rPr lang="zh-CN" altLang="en-US" dirty="0">
                <a:sym typeface="Symbol" panose="05050102010706020507" pitchFamily="18" charset="2"/>
              </a:rPr>
            </a:b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321539" name="Rectangle 3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en-US" altLang="zh-CN" dirty="0"/>
              <a:t>G[s]:S</a:t>
            </a:r>
            <a:r>
              <a:rPr lang="en-US" altLang="zh-CN" dirty="0">
                <a:sym typeface="Symbol" panose="05050102010706020507" pitchFamily="18" charset="2"/>
              </a:rPr>
              <a:t>aA|a							</a:t>
            </a:r>
          </a:p>
          <a:p>
            <a:pPr lvl="1" eaLnBrk="1" hangingPunct="1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A</a:t>
            </a:r>
            <a:r>
              <a:rPr lang="en-US" altLang="zh-CN" dirty="0">
                <a:sym typeface="Symbol" panose="05050102010706020507" pitchFamily="18" charset="2"/>
              </a:rPr>
              <a:t>aAadAd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</a:p>
          <a:p>
            <a:pPr lvl="1" eaLnBrk="1" hangingPunct="1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Wingdings" panose="05000000000000000000" pitchFamily="2" charset="2"/>
              </a:rPr>
              <a:t>  A</a:t>
            </a:r>
            <a:r>
              <a:rPr lang="en-US" altLang="zh-CN" dirty="0">
                <a:sym typeface="Symbol" panose="05050102010706020507" pitchFamily="18" charset="2"/>
              </a:rPr>
              <a:t>(ad)A(ad)				</a:t>
            </a:r>
            <a:r>
              <a:rPr lang="en-US" altLang="zh-CN" dirty="0">
                <a:sym typeface="Wingdings" panose="05000000000000000000" pitchFamily="2" charset="2"/>
              </a:rPr>
              <a:t>   A</a:t>
            </a:r>
            <a:r>
              <a:rPr lang="en-US" altLang="zh-CN" dirty="0">
                <a:sym typeface="Symbol" panose="05050102010706020507" pitchFamily="18" charset="2"/>
              </a:rPr>
              <a:t>(ad)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  <a:r>
              <a:rPr lang="en-US" altLang="zh-CN" dirty="0">
                <a:sym typeface="Symbol" panose="05050102010706020507" pitchFamily="18" charset="2"/>
              </a:rPr>
              <a:t>(ad)</a:t>
            </a:r>
          </a:p>
          <a:p>
            <a:pPr lvl="1" eaLnBrk="1" hangingPunct="1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dirty="0"/>
              <a:t>   S=a</a:t>
            </a:r>
            <a:r>
              <a:rPr lang="en-US" altLang="zh-CN" dirty="0">
                <a:sym typeface="Symbol" panose="05050102010706020507" pitchFamily="18" charset="2"/>
              </a:rPr>
              <a:t>(ad)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  <a:r>
              <a:rPr lang="en-US" altLang="zh-CN" dirty="0">
                <a:sym typeface="Symbol" panose="05050102010706020507" pitchFamily="18" charset="2"/>
              </a:rPr>
              <a:t>(ad)a						=a((ad)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  <a:r>
              <a:rPr lang="en-US" altLang="zh-CN" dirty="0">
                <a:sym typeface="Symbol" panose="05050102010706020507" pitchFamily="18" charset="2"/>
              </a:rPr>
              <a:t>(ad))						=a((ad)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  <a:r>
              <a:rPr lang="en-US" altLang="zh-CN" dirty="0">
                <a:sym typeface="Symbol" panose="05050102010706020507" pitchFamily="18" charset="2"/>
              </a:rPr>
              <a:t>)</a:t>
            </a:r>
          </a:p>
          <a:p>
            <a:pPr lvl="1" eaLnBrk="1" hangingPunct="1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R=a(ad)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  <a:endParaRPr lang="en-US" altLang="zh-CN" dirty="0"/>
          </a:p>
          <a:p>
            <a:pPr lvl="1" eaLnBrk="1" hangingPunct="1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型文法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有穷自动机（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3200400" cy="41719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［Ｓ］：</a:t>
            </a:r>
          </a:p>
          <a:p>
            <a:pPr eaLnBrk="1" hangingPunct="1"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S→aA|bB</a:t>
            </a:r>
          </a:p>
          <a:p>
            <a:pPr eaLnBrk="1" hangingPunct="1"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A→bB|aD|a</a:t>
            </a:r>
          </a:p>
          <a:p>
            <a:pPr eaLnBrk="1" hangingPunct="1"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B→aA|bD|b</a:t>
            </a:r>
          </a:p>
          <a:p>
            <a:pPr eaLnBrk="1" hangingPunct="1"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D→aD|bD|a|b</a:t>
            </a:r>
          </a:p>
        </p:txBody>
      </p:sp>
      <p:sp>
        <p:nvSpPr>
          <p:cNvPr id="59396" name="Oval 5"/>
          <p:cNvSpPr/>
          <p:nvPr/>
        </p:nvSpPr>
        <p:spPr>
          <a:xfrm>
            <a:off x="5507038" y="3276600"/>
            <a:ext cx="398462" cy="3492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9397" name="Oval 6"/>
          <p:cNvSpPr/>
          <p:nvPr/>
        </p:nvSpPr>
        <p:spPr>
          <a:xfrm>
            <a:off x="5507038" y="2179638"/>
            <a:ext cx="398462" cy="3492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9398" name="Oval 7"/>
          <p:cNvSpPr/>
          <p:nvPr/>
        </p:nvSpPr>
        <p:spPr>
          <a:xfrm>
            <a:off x="4586288" y="2770188"/>
            <a:ext cx="395287" cy="3492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59399" name="AutoShape 8"/>
          <p:cNvCxnSpPr>
            <a:stCxn id="59398" idx="0"/>
            <a:endCxn id="59397" idx="2"/>
          </p:cNvCxnSpPr>
          <p:nvPr/>
        </p:nvCxnSpPr>
        <p:spPr>
          <a:xfrm rot="-5400000">
            <a:off x="4935538" y="2198688"/>
            <a:ext cx="415925" cy="720725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00" name="AutoShape 9"/>
          <p:cNvCxnSpPr>
            <a:stCxn id="59398" idx="4"/>
            <a:endCxn id="59396" idx="2"/>
          </p:cNvCxnSpPr>
          <p:nvPr/>
        </p:nvCxnSpPr>
        <p:spPr>
          <a:xfrm rot="-5400000" flipH="1">
            <a:off x="4979988" y="2924175"/>
            <a:ext cx="331787" cy="722313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01" name="AutoShape 10"/>
          <p:cNvCxnSpPr>
            <a:stCxn id="59396" idx="7"/>
            <a:endCxn id="59397" idx="5"/>
          </p:cNvCxnSpPr>
          <p:nvPr/>
        </p:nvCxnSpPr>
        <p:spPr>
          <a:xfrm rot="-5400000">
            <a:off x="5422900" y="2901950"/>
            <a:ext cx="8477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02" name="AutoShape 11"/>
          <p:cNvCxnSpPr>
            <a:stCxn id="59397" idx="3"/>
            <a:endCxn id="59396" idx="1"/>
          </p:cNvCxnSpPr>
          <p:nvPr/>
        </p:nvCxnSpPr>
        <p:spPr>
          <a:xfrm rot="5400000">
            <a:off x="5138738" y="2900363"/>
            <a:ext cx="84931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03" name="AutoShape 12"/>
          <p:cNvCxnSpPr>
            <a:stCxn id="59396" idx="6"/>
            <a:endCxn id="59396" idx="1"/>
          </p:cNvCxnSpPr>
          <p:nvPr/>
        </p:nvCxnSpPr>
        <p:spPr>
          <a:xfrm>
            <a:off x="5905500" y="3451225"/>
            <a:ext cx="8763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04" name="AutoShape 13"/>
          <p:cNvCxnSpPr>
            <a:stCxn id="59396" idx="6"/>
            <a:endCxn id="59396" idx="1"/>
          </p:cNvCxnSpPr>
          <p:nvPr/>
        </p:nvCxnSpPr>
        <p:spPr>
          <a:xfrm rot="-5400000" flipH="1">
            <a:off x="6978650" y="3435350"/>
            <a:ext cx="1588" cy="280988"/>
          </a:xfrm>
          <a:prstGeom prst="curvedConnector3">
            <a:avLst>
              <a:gd name="adj1" fmla="val 17600009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405" name="Text Box 14"/>
          <p:cNvSpPr txBox="1"/>
          <p:nvPr/>
        </p:nvSpPr>
        <p:spPr>
          <a:xfrm>
            <a:off x="4800600" y="2070418"/>
            <a:ext cx="3632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9406" name="Text Box 15"/>
          <p:cNvSpPr txBox="1"/>
          <p:nvPr/>
        </p:nvSpPr>
        <p:spPr>
          <a:xfrm>
            <a:off x="5748338" y="2635568"/>
            <a:ext cx="3632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9407" name="Text Box 16"/>
          <p:cNvSpPr txBox="1"/>
          <p:nvPr/>
        </p:nvSpPr>
        <p:spPr>
          <a:xfrm>
            <a:off x="6265863" y="2352993"/>
            <a:ext cx="3632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9408" name="Text Box 17"/>
          <p:cNvSpPr txBox="1"/>
          <p:nvPr/>
        </p:nvSpPr>
        <p:spPr>
          <a:xfrm>
            <a:off x="4953000" y="3186431"/>
            <a:ext cx="381000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9409" name="Text Box 18"/>
          <p:cNvSpPr txBox="1"/>
          <p:nvPr/>
        </p:nvSpPr>
        <p:spPr>
          <a:xfrm>
            <a:off x="5305425" y="2681606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9410" name="Text Box 19"/>
          <p:cNvSpPr txBox="1"/>
          <p:nvPr/>
        </p:nvSpPr>
        <p:spPr>
          <a:xfrm>
            <a:off x="6270625" y="3270568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9411" name="Text Box 20"/>
          <p:cNvSpPr txBox="1"/>
          <p:nvPr/>
        </p:nvSpPr>
        <p:spPr>
          <a:xfrm>
            <a:off x="6781800" y="3670618"/>
            <a:ext cx="6680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</a:p>
        </p:txBody>
      </p:sp>
      <p:cxnSp>
        <p:nvCxnSpPr>
          <p:cNvPr id="59412" name="AutoShape 21"/>
          <p:cNvCxnSpPr>
            <a:stCxn id="59396" idx="6"/>
            <a:endCxn id="59396" idx="1"/>
          </p:cNvCxnSpPr>
          <p:nvPr/>
        </p:nvCxnSpPr>
        <p:spPr>
          <a:xfrm>
            <a:off x="7239000" y="3505200"/>
            <a:ext cx="79533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13" name="AutoShape 22"/>
          <p:cNvCxnSpPr>
            <a:stCxn id="59396" idx="6"/>
            <a:endCxn id="59396" idx="1"/>
          </p:cNvCxnSpPr>
          <p:nvPr/>
        </p:nvCxnSpPr>
        <p:spPr>
          <a:xfrm>
            <a:off x="6019800" y="2286000"/>
            <a:ext cx="1020763" cy="9271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414" name="Oval 23"/>
          <p:cNvSpPr/>
          <p:nvPr/>
        </p:nvSpPr>
        <p:spPr>
          <a:xfrm>
            <a:off x="6781800" y="3200400"/>
            <a:ext cx="381000" cy="37941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59415" name="Group 24"/>
          <p:cNvGrpSpPr/>
          <p:nvPr/>
        </p:nvGrpSpPr>
        <p:grpSpPr>
          <a:xfrm>
            <a:off x="8001000" y="3200400"/>
            <a:ext cx="357188" cy="379413"/>
            <a:chOff x="3456" y="2688"/>
            <a:chExt cx="432" cy="432"/>
          </a:xfrm>
        </p:grpSpPr>
        <p:sp>
          <p:nvSpPr>
            <p:cNvPr id="59416" name="Oval 25"/>
            <p:cNvSpPr/>
            <p:nvPr/>
          </p:nvSpPr>
          <p:spPr>
            <a:xfrm>
              <a:off x="3456" y="268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417" name="Oval 26"/>
            <p:cNvSpPr/>
            <p:nvPr/>
          </p:nvSpPr>
          <p:spPr>
            <a:xfrm>
              <a:off x="3504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None/>
              </a:pPr>
              <a:r>
                <a:rPr lang="en-US" altLang="zh-CN" sz="2000" u="none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</a:p>
          </p:txBody>
        </p:sp>
      </p:grpSp>
      <p:cxnSp>
        <p:nvCxnSpPr>
          <p:cNvPr id="59418" name="AutoShape 27"/>
          <p:cNvCxnSpPr>
            <a:stCxn id="59396" idx="6"/>
            <a:endCxn id="59396" idx="1"/>
          </p:cNvCxnSpPr>
          <p:nvPr/>
        </p:nvCxnSpPr>
        <p:spPr>
          <a:xfrm flipV="1">
            <a:off x="5867400" y="3505200"/>
            <a:ext cx="2214563" cy="11113"/>
          </a:xfrm>
          <a:prstGeom prst="curvedConnector4">
            <a:avLst>
              <a:gd name="adj1" fmla="val 19282"/>
              <a:gd name="adj2" fmla="val -6528574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19" name="AutoShape 28"/>
          <p:cNvCxnSpPr>
            <a:stCxn id="59396" idx="6"/>
            <a:endCxn id="59417" idx="0"/>
          </p:cNvCxnSpPr>
          <p:nvPr/>
        </p:nvCxnSpPr>
        <p:spPr>
          <a:xfrm>
            <a:off x="5943600" y="2209800"/>
            <a:ext cx="2236788" cy="1033463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420" name="Text Box 29"/>
          <p:cNvSpPr txBox="1"/>
          <p:nvPr/>
        </p:nvSpPr>
        <p:spPr>
          <a:xfrm>
            <a:off x="7239000" y="1994218"/>
            <a:ext cx="439738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9421" name="Text Box 30"/>
          <p:cNvSpPr txBox="1"/>
          <p:nvPr/>
        </p:nvSpPr>
        <p:spPr>
          <a:xfrm>
            <a:off x="6248400" y="3899218"/>
            <a:ext cx="381000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59422" name="AutoShape 31"/>
          <p:cNvCxnSpPr>
            <a:stCxn id="59396" idx="6"/>
            <a:endCxn id="59417" idx="1"/>
          </p:cNvCxnSpPr>
          <p:nvPr/>
        </p:nvCxnSpPr>
        <p:spPr>
          <a:xfrm>
            <a:off x="7162800" y="3276600"/>
            <a:ext cx="919163" cy="9525"/>
          </a:xfrm>
          <a:prstGeom prst="curvedConnector4">
            <a:avLst>
              <a:gd name="adj1" fmla="val 47667"/>
              <a:gd name="adj2" fmla="val -31666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423" name="Text Box 32"/>
          <p:cNvSpPr txBox="1"/>
          <p:nvPr/>
        </p:nvSpPr>
        <p:spPr>
          <a:xfrm>
            <a:off x="7391400" y="2832418"/>
            <a:ext cx="381000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9424" name="Text Box 33"/>
          <p:cNvSpPr txBox="1"/>
          <p:nvPr/>
        </p:nvSpPr>
        <p:spPr>
          <a:xfrm>
            <a:off x="7315200" y="3289618"/>
            <a:ext cx="457200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9425" name="Text Box 34"/>
          <p:cNvSpPr txBox="1"/>
          <p:nvPr/>
        </p:nvSpPr>
        <p:spPr>
          <a:xfrm>
            <a:off x="4168775" y="2635409"/>
            <a:ext cx="4997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10668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br>
              <a:rPr lang="zh-CN" altLang="en-US" sz="2800" b="1" dirty="0"/>
            </a:br>
            <a:r>
              <a:rPr lang="zh-CN" altLang="en-US" sz="2800" b="1" dirty="0"/>
              <a:t>                                                                                      </a:t>
            </a:r>
            <a:br>
              <a:rPr lang="zh-CN" altLang="en-US" sz="2800" b="1" dirty="0"/>
            </a:br>
            <a:r>
              <a:rPr lang="en-US" altLang="zh-CN" sz="2800" b="1" dirty="0"/>
              <a:t>3</a:t>
            </a:r>
            <a:r>
              <a:rPr lang="zh-CN" altLang="en-US" sz="2800" b="1" dirty="0"/>
              <a:t>型文法产生的语言是有穷自动机（</a:t>
            </a:r>
            <a:r>
              <a:rPr lang="en-US" altLang="zh-CN" sz="2800" b="1" dirty="0"/>
              <a:t>FA</a:t>
            </a:r>
            <a:r>
              <a:rPr lang="zh-CN" altLang="en-US" sz="2800" b="1" dirty="0"/>
              <a:t>）所接受的集合</a:t>
            </a:r>
            <a:r>
              <a:rPr lang="en-US" altLang="zh-CN" sz="2800" b="1" dirty="0"/>
              <a:t>.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304800" y="1828800"/>
            <a:ext cx="8305800" cy="4343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 设</a:t>
            </a:r>
            <a:r>
              <a:rPr lang="en-US" altLang="zh-CN" sz="2400" dirty="0">
                <a:latin typeface="宋体" panose="02010600030101010101" pitchFamily="2" charset="-122"/>
              </a:rPr>
              <a:t>G=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</a:rPr>
              <a:t>）是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型文法，则存在一个有穷自   动机 </a:t>
            </a:r>
            <a:r>
              <a:rPr lang="en-US" altLang="zh-CN" sz="2400" b="1" dirty="0">
                <a:latin typeface="宋体" panose="02010600030101010101" pitchFamily="2" charset="-122"/>
              </a:rPr>
              <a:t>M=(K, ∑ , f, A, Z)</a:t>
            </a:r>
            <a:r>
              <a:rPr lang="zh-CN" altLang="en-US" sz="2400" b="1" dirty="0">
                <a:latin typeface="宋体" panose="02010600030101010101" pitchFamily="2" charset="-122"/>
              </a:rPr>
              <a:t>，使得</a:t>
            </a:r>
            <a:r>
              <a:rPr lang="en-US" altLang="zh-CN" sz="2400" b="1" dirty="0">
                <a:latin typeface="宋体" panose="02010600030101010101" pitchFamily="2" charset="-122"/>
              </a:rPr>
              <a:t>L(M)=L(G)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有穷自动机</a:t>
            </a:r>
            <a:r>
              <a:rPr lang="en-US" altLang="zh-CN" sz="2400" b="1" dirty="0">
                <a:latin typeface="宋体" panose="02010600030101010101" pitchFamily="2" charset="-122"/>
              </a:rPr>
              <a:t>NFA M </a:t>
            </a:r>
            <a:r>
              <a:rPr lang="zh-CN" altLang="en-US" sz="2400" b="1" dirty="0">
                <a:latin typeface="宋体" panose="02010600030101010101" pitchFamily="2" charset="-122"/>
              </a:rPr>
              <a:t>这样构造：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·</a:t>
            </a:r>
            <a:r>
              <a:rPr lang="en-US" altLang="zh-CN" sz="2400" b="1" dirty="0">
                <a:latin typeface="宋体" panose="02010600030101010101" pitchFamily="2" charset="-122"/>
              </a:rPr>
              <a:t>  ∑= </a:t>
            </a:r>
            <a:r>
              <a:rPr lang="en-US" altLang="zh-CN" sz="2400" dirty="0"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T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·</a:t>
            </a:r>
            <a:r>
              <a:rPr lang="en-US" altLang="zh-CN" sz="2400" b="1" dirty="0">
                <a:latin typeface="宋体" panose="02010600030101010101" pitchFamily="2" charset="-122"/>
              </a:rPr>
              <a:t>  K= </a:t>
            </a:r>
            <a:r>
              <a:rPr lang="en-US" altLang="zh-CN" sz="2400" dirty="0"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N </a:t>
            </a:r>
            <a:r>
              <a:rPr lang="en-US" altLang="zh-CN" sz="2400" dirty="0">
                <a:latin typeface="宋体" panose="02010600030101010101" pitchFamily="2" charset="-122"/>
              </a:rPr>
              <a:t>∪{</a:t>
            </a:r>
            <a:r>
              <a:rPr lang="en-US" altLang="zh-CN" sz="2400" b="1" dirty="0">
                <a:latin typeface="宋体" panose="02010600030101010101" pitchFamily="2" charset="-122"/>
              </a:rPr>
              <a:t>N}, N</a:t>
            </a:r>
            <a:r>
              <a:rPr lang="zh-CN" altLang="en-US" sz="2400" b="1" dirty="0">
                <a:latin typeface="宋体" panose="02010600030101010101" pitchFamily="2" charset="-122"/>
              </a:rPr>
              <a:t>为一个新状态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它不在</a:t>
            </a:r>
            <a:r>
              <a:rPr lang="en-US" altLang="zh-CN" sz="2400" dirty="0"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中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·</a:t>
            </a:r>
            <a:r>
              <a:rPr lang="en-US" altLang="zh-CN" sz="2400" b="1" dirty="0">
                <a:latin typeface="宋体" panose="02010600030101010101" pitchFamily="2" charset="-122"/>
              </a:rPr>
              <a:t>  A=S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·</a:t>
            </a:r>
            <a:r>
              <a:rPr lang="en-US" altLang="zh-CN" sz="2400" b="1" dirty="0">
                <a:latin typeface="宋体" panose="02010600030101010101" pitchFamily="2" charset="-122"/>
              </a:rPr>
              <a:t>  Z={N}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·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对</a:t>
            </a:r>
            <a:r>
              <a:rPr lang="en-US" altLang="zh-CN" sz="2400" b="1" dirty="0">
                <a:latin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</a:rPr>
              <a:t>中的形如 </a:t>
            </a:r>
            <a:r>
              <a:rPr lang="en-US" altLang="zh-CN" sz="2400" b="1" dirty="0">
                <a:latin typeface="宋体" panose="02010600030101010101" pitchFamily="2" charset="-122"/>
              </a:rPr>
              <a:t>D→tB</a:t>
            </a:r>
            <a:r>
              <a:rPr lang="zh-CN" altLang="en-US" sz="2400" b="1" dirty="0">
                <a:latin typeface="宋体" panose="02010600030101010101" pitchFamily="2" charset="-122"/>
              </a:rPr>
              <a:t>的产生式</a:t>
            </a:r>
            <a:r>
              <a:rPr lang="en-US" altLang="zh-CN" sz="2400" b="1" dirty="0">
                <a:latin typeface="宋体" panose="02010600030101010101" pitchFamily="2" charset="-122"/>
              </a:rPr>
              <a:t>,t</a:t>
            </a:r>
            <a:r>
              <a:rPr lang="zh-CN" altLang="en-US" sz="2400" b="1" dirty="0">
                <a:latin typeface="宋体" panose="02010600030101010101" pitchFamily="2" charset="-122"/>
              </a:rPr>
              <a:t>为终结符或</a:t>
            </a:r>
            <a:r>
              <a:rPr lang="en-US" altLang="zh-CN" sz="2400" b="1" dirty="0">
                <a:latin typeface="宋体" panose="02010600030101010101" pitchFamily="2" charset="-122"/>
              </a:rPr>
              <a:t>ε,</a:t>
            </a:r>
            <a:r>
              <a:rPr lang="zh-CN" altLang="en-US" sz="2400" b="1" dirty="0">
                <a:latin typeface="宋体" panose="02010600030101010101" pitchFamily="2" charset="-122"/>
              </a:rPr>
              <a:t>有</a:t>
            </a:r>
            <a:r>
              <a:rPr lang="en-US" altLang="zh-CN" sz="2400" b="1" dirty="0">
                <a:latin typeface="宋体" panose="02010600030101010101" pitchFamily="2" charset="-122"/>
              </a:rPr>
              <a:t>f(D,t)=B</a:t>
            </a:r>
            <a:r>
              <a:rPr lang="zh-CN" altLang="en-US" sz="2400" b="1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对</a:t>
            </a:r>
            <a:r>
              <a:rPr lang="en-US" altLang="zh-CN" sz="2400" b="1" dirty="0">
                <a:latin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</a:rPr>
              <a:t>中形如</a:t>
            </a:r>
            <a:r>
              <a:rPr lang="en-US" altLang="zh-CN" sz="2400" b="1" dirty="0">
                <a:latin typeface="宋体" panose="02010600030101010101" pitchFamily="2" charset="-122"/>
              </a:rPr>
              <a:t>D→t</a:t>
            </a:r>
            <a:r>
              <a:rPr lang="zh-CN" altLang="en-US" sz="2400" b="1" dirty="0">
                <a:latin typeface="宋体" panose="02010600030101010101" pitchFamily="2" charset="-122"/>
              </a:rPr>
              <a:t>的产生式， </a:t>
            </a:r>
            <a:r>
              <a:rPr lang="en-US" altLang="zh-CN" sz="2400" b="1" dirty="0">
                <a:latin typeface="宋体" panose="02010600030101010101" pitchFamily="2" charset="-122"/>
              </a:rPr>
              <a:t>t</a:t>
            </a:r>
            <a:r>
              <a:rPr lang="zh-CN" altLang="en-US" sz="2400" b="1" dirty="0">
                <a:latin typeface="宋体" panose="02010600030101010101" pitchFamily="2" charset="-122"/>
              </a:rPr>
              <a:t>为终结符或</a:t>
            </a:r>
            <a:r>
              <a:rPr lang="en-US" altLang="zh-CN" sz="2400" b="1" dirty="0">
                <a:latin typeface="宋体" panose="02010600030101010101" pitchFamily="2" charset="-122"/>
              </a:rPr>
              <a:t>ε,</a:t>
            </a:r>
            <a:r>
              <a:rPr lang="zh-CN" altLang="en-US" sz="2400" b="1" dirty="0">
                <a:latin typeface="宋体" panose="02010600030101010101" pitchFamily="2" charset="-122"/>
              </a:rPr>
              <a:t>有</a:t>
            </a:r>
            <a:r>
              <a:rPr lang="en-US" altLang="zh-CN" sz="2400" b="1" dirty="0">
                <a:latin typeface="宋体" panose="02010600030101010101" pitchFamily="2" charset="-122"/>
              </a:rPr>
              <a:t>f(D,t)=N;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 </a:t>
            </a: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对</a:t>
            </a:r>
            <a:r>
              <a:rPr lang="en-US" altLang="zh-CN" sz="2400" dirty="0"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</a:rPr>
              <a:t>中的每一个</a:t>
            </a:r>
            <a:r>
              <a:rPr lang="en-US" altLang="zh-CN" sz="2400" dirty="0">
                <a:latin typeface="宋体" panose="02010600030101010101" pitchFamily="2" charset="-122"/>
              </a:rPr>
              <a:t>a ,</a:t>
            </a:r>
            <a:r>
              <a:rPr lang="zh-CN" altLang="en-US" sz="2400" b="1" dirty="0">
                <a:latin typeface="宋体" panose="02010600030101010101" pitchFamily="2" charset="-122"/>
              </a:rPr>
              <a:t>有</a:t>
            </a:r>
            <a:r>
              <a:rPr lang="en-US" altLang="zh-CN" sz="2400" b="1" dirty="0">
                <a:latin typeface="宋体" panose="02010600030101010101" pitchFamily="2" charset="-122"/>
              </a:rPr>
              <a:t>f(N,a)=</a:t>
            </a:r>
            <a:r>
              <a:rPr lang="en-US" altLang="zh-CN" sz="2800" b="1" dirty="0">
                <a:latin typeface="宋体" panose="02010600030101010101" pitchFamily="2" charset="-122"/>
              </a:rPr>
              <a:t>φ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200" b="1" dirty="0"/>
              <a:t>3</a:t>
            </a:r>
            <a:r>
              <a:rPr lang="zh-CN" altLang="en-US" sz="3200" b="1" dirty="0"/>
              <a:t>型文法   </a:t>
            </a:r>
            <a:r>
              <a:rPr lang="zh-CN" altLang="en-US" sz="2400" dirty="0"/>
              <a:t>和 </a:t>
            </a:r>
            <a:r>
              <a:rPr lang="zh-CN" altLang="en-US" sz="3200" b="1" dirty="0"/>
              <a:t>有穷自动机（</a:t>
            </a:r>
            <a:r>
              <a:rPr lang="en-US" altLang="zh-CN" sz="3200" b="1" dirty="0"/>
              <a:t>FA</a:t>
            </a:r>
            <a:r>
              <a:rPr lang="zh-CN" altLang="en-US" sz="3200" b="1" dirty="0"/>
              <a:t>）</a:t>
            </a:r>
          </a:p>
        </p:txBody>
      </p:sp>
      <p:sp>
        <p:nvSpPr>
          <p:cNvPr id="61442" name="Rectangle 3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SzTx/>
              <a:buFont typeface="Monotype Sorts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+mn-ea"/>
                <a:cs typeface="+mn-cs"/>
              </a:rPr>
              <a:t>［Ｓ］：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+mn-ea"/>
                <a:cs typeface="+mn-cs"/>
              </a:rPr>
              <a:t>       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+mn-cs"/>
              </a:rPr>
              <a:t>S→aA|bB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+mn-cs"/>
              </a:rPr>
              <a:t>      </a:t>
            </a:r>
            <a:r>
              <a:rPr kumimoji="1" lang="en-US" altLang="zh-CN" dirty="0"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+mn-cs"/>
              </a:rPr>
              <a:t>→bB|aD|a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+mn-cs"/>
              </a:rPr>
              <a:t>      B→aA|bD|b</a:t>
            </a:r>
          </a:p>
          <a:p>
            <a:pPr eaLnBrk="1" hangingPunct="1">
              <a:buSzTx/>
              <a:buFont typeface="Monotype Sorts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+mn-cs"/>
              </a:rPr>
              <a:t>      D→aD|bD|a|b</a:t>
            </a:r>
          </a:p>
          <a:p>
            <a:pPr eaLnBrk="1" hangingPunct="1">
              <a:buSzTx/>
              <a:buFont typeface="Monotype Sorts" pitchFamily="2" charset="2"/>
              <a:buNone/>
            </a:pP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1443" name="Group 4"/>
          <p:cNvGrpSpPr/>
          <p:nvPr/>
        </p:nvGrpSpPr>
        <p:grpSpPr>
          <a:xfrm>
            <a:off x="3124200" y="4038600"/>
            <a:ext cx="357188" cy="379413"/>
            <a:chOff x="3456" y="2688"/>
            <a:chExt cx="432" cy="432"/>
          </a:xfrm>
        </p:grpSpPr>
        <p:sp>
          <p:nvSpPr>
            <p:cNvPr id="61444" name="Oval 5"/>
            <p:cNvSpPr/>
            <p:nvPr/>
          </p:nvSpPr>
          <p:spPr>
            <a:xfrm>
              <a:off x="3456" y="268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Oval 6"/>
            <p:cNvSpPr/>
            <p:nvPr/>
          </p:nvSpPr>
          <p:spPr>
            <a:xfrm>
              <a:off x="3504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None/>
              </a:pPr>
              <a:r>
                <a:rPr lang="en-US" altLang="zh-CN" sz="2000" u="none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61446" name="Oval 7"/>
          <p:cNvSpPr/>
          <p:nvPr/>
        </p:nvSpPr>
        <p:spPr>
          <a:xfrm>
            <a:off x="1981200" y="4038600"/>
            <a:ext cx="381000" cy="37941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1447" name="Oval 8"/>
          <p:cNvSpPr/>
          <p:nvPr/>
        </p:nvSpPr>
        <p:spPr>
          <a:xfrm>
            <a:off x="1978025" y="2911475"/>
            <a:ext cx="358775" cy="37941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1448" name="Oval 9"/>
          <p:cNvSpPr/>
          <p:nvPr/>
        </p:nvSpPr>
        <p:spPr>
          <a:xfrm>
            <a:off x="1143000" y="3505200"/>
            <a:ext cx="357188" cy="37941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cxnSp>
        <p:nvCxnSpPr>
          <p:cNvPr id="61449" name="AutoShape 10"/>
          <p:cNvCxnSpPr/>
          <p:nvPr/>
        </p:nvCxnSpPr>
        <p:spPr>
          <a:xfrm rot="-5400000">
            <a:off x="1420813" y="2994025"/>
            <a:ext cx="400050" cy="655638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50" name="AutoShape 11"/>
          <p:cNvCxnSpPr>
            <a:stCxn id="61448" idx="4"/>
            <a:endCxn id="61446" idx="2"/>
          </p:cNvCxnSpPr>
          <p:nvPr/>
        </p:nvCxnSpPr>
        <p:spPr>
          <a:xfrm rot="-5400000" flipH="1">
            <a:off x="1479550" y="3727450"/>
            <a:ext cx="344488" cy="658813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51" name="AutoShape 12"/>
          <p:cNvCxnSpPr>
            <a:stCxn id="61446" idx="7"/>
            <a:endCxn id="61447" idx="5"/>
          </p:cNvCxnSpPr>
          <p:nvPr/>
        </p:nvCxnSpPr>
        <p:spPr>
          <a:xfrm rot="5400000" flipH="1">
            <a:off x="1862138" y="3649663"/>
            <a:ext cx="858837" cy="22225"/>
          </a:xfrm>
          <a:prstGeom prst="curvedConnector3">
            <a:avLst>
              <a:gd name="adj1" fmla="val 4990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52" name="AutoShape 13"/>
          <p:cNvCxnSpPr>
            <a:stCxn id="61447" idx="3"/>
            <a:endCxn id="61446" idx="1"/>
          </p:cNvCxnSpPr>
          <p:nvPr/>
        </p:nvCxnSpPr>
        <p:spPr>
          <a:xfrm rot="-5400000" flipH="1">
            <a:off x="1603375" y="3660775"/>
            <a:ext cx="860425" cy="6350"/>
          </a:xfrm>
          <a:prstGeom prst="curvedConnector3">
            <a:avLst>
              <a:gd name="adj1" fmla="val 4990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53" name="AutoShape 14"/>
          <p:cNvCxnSpPr>
            <a:stCxn id="61447" idx="3"/>
            <a:endCxn id="61446" idx="1"/>
          </p:cNvCxnSpPr>
          <p:nvPr/>
        </p:nvCxnSpPr>
        <p:spPr>
          <a:xfrm>
            <a:off x="2362200" y="4191000"/>
            <a:ext cx="79533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54" name="AutoShape 15"/>
          <p:cNvCxnSpPr>
            <a:stCxn id="61444" idx="3"/>
            <a:endCxn id="61444" idx="5"/>
          </p:cNvCxnSpPr>
          <p:nvPr/>
        </p:nvCxnSpPr>
        <p:spPr>
          <a:xfrm rot="-5400000" flipH="1">
            <a:off x="3302000" y="4237038"/>
            <a:ext cx="1588" cy="252412"/>
          </a:xfrm>
          <a:prstGeom prst="curvedConnector3">
            <a:avLst>
              <a:gd name="adj1" fmla="val 17900009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55" name="Text Box 16"/>
          <p:cNvSpPr txBox="1"/>
          <p:nvPr/>
        </p:nvSpPr>
        <p:spPr>
          <a:xfrm>
            <a:off x="1346200" y="2832418"/>
            <a:ext cx="3632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1456" name="Text Box 17"/>
          <p:cNvSpPr txBox="1"/>
          <p:nvPr/>
        </p:nvSpPr>
        <p:spPr>
          <a:xfrm>
            <a:off x="2209800" y="3365818"/>
            <a:ext cx="3632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1457" name="Text Box 18"/>
          <p:cNvSpPr txBox="1"/>
          <p:nvPr/>
        </p:nvSpPr>
        <p:spPr>
          <a:xfrm>
            <a:off x="2987358" y="3097531"/>
            <a:ext cx="3632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1458" name="Text Box 19"/>
          <p:cNvSpPr txBox="1"/>
          <p:nvPr/>
        </p:nvSpPr>
        <p:spPr>
          <a:xfrm>
            <a:off x="1462088" y="4141153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1459" name="Text Box 20"/>
          <p:cNvSpPr txBox="1"/>
          <p:nvPr/>
        </p:nvSpPr>
        <p:spPr>
          <a:xfrm>
            <a:off x="1779588" y="3424556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1460" name="Text Box 21"/>
          <p:cNvSpPr txBox="1"/>
          <p:nvPr/>
        </p:nvSpPr>
        <p:spPr>
          <a:xfrm>
            <a:off x="3019425" y="4508818"/>
            <a:ext cx="6680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</a:p>
        </p:txBody>
      </p:sp>
      <p:cxnSp>
        <p:nvCxnSpPr>
          <p:cNvPr id="61461" name="AutoShape 22"/>
          <p:cNvCxnSpPr>
            <a:stCxn id="61444" idx="3"/>
            <a:endCxn id="61444" idx="5"/>
          </p:cNvCxnSpPr>
          <p:nvPr/>
        </p:nvCxnSpPr>
        <p:spPr>
          <a:xfrm>
            <a:off x="2286000" y="3124200"/>
            <a:ext cx="1020763" cy="9271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63" name="Text Box 24"/>
          <p:cNvSpPr txBox="1"/>
          <p:nvPr/>
        </p:nvSpPr>
        <p:spPr>
          <a:xfrm>
            <a:off x="2700020" y="4007803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en-US" altLang="zh-CN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1464" name="Text Box 25"/>
          <p:cNvSpPr txBox="1"/>
          <p:nvPr/>
        </p:nvSpPr>
        <p:spPr>
          <a:xfrm>
            <a:off x="371475" y="3397409"/>
            <a:ext cx="5346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7639050" cy="7508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200" b="1" dirty="0"/>
              <a:t>3</a:t>
            </a:r>
            <a:r>
              <a:rPr lang="zh-CN" altLang="en-US" sz="3200" b="1" dirty="0"/>
              <a:t>型文法   </a:t>
            </a:r>
            <a:r>
              <a:rPr lang="zh-CN" altLang="en-US" sz="2400" dirty="0"/>
              <a:t>和 </a:t>
            </a:r>
            <a:r>
              <a:rPr lang="zh-CN" altLang="en-US" sz="3200" b="1" dirty="0"/>
              <a:t>有穷自动机（</a:t>
            </a:r>
            <a:r>
              <a:rPr lang="en-US" altLang="zh-CN" sz="3200" b="1" dirty="0"/>
              <a:t>FA</a:t>
            </a:r>
            <a:r>
              <a:rPr lang="zh-CN" altLang="en-US" sz="3200" b="1" dirty="0"/>
              <a:t>）</a:t>
            </a:r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u="sng" dirty="0">
                <a:latin typeface="Times New Roman" panose="02020603050405020304" pitchFamily="18" charset="0"/>
              </a:rPr>
              <a:t>定理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已知一有穷自动机</a:t>
            </a:r>
            <a:r>
              <a:rPr lang="en-US" altLang="zh-CN" dirty="0">
                <a:latin typeface="宋体" panose="02010600030101010101" pitchFamily="2" charset="-122"/>
              </a:rPr>
              <a:t>M= </a:t>
            </a:r>
            <a:r>
              <a:rPr lang="en-US" altLang="zh-CN" sz="2800" dirty="0">
                <a:latin typeface="宋体" panose="02010600030101010101" pitchFamily="2" charset="-122"/>
              </a:rPr>
              <a:t>(K, ∑ , f, A, Z)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存在有一个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型文法</a:t>
            </a:r>
            <a:r>
              <a:rPr lang="en-US" altLang="zh-CN" dirty="0">
                <a:latin typeface="宋体" panose="02010600030101010101" pitchFamily="2" charset="-122"/>
              </a:rPr>
              <a:t>G = </a:t>
            </a: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</a:rPr>
              <a:t>V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T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使得</a:t>
            </a:r>
            <a:r>
              <a:rPr lang="en-US" altLang="zh-CN" dirty="0">
                <a:latin typeface="宋体" panose="02010600030101010101" pitchFamily="2" charset="-122"/>
              </a:rPr>
              <a:t>L(G)=L(M)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G </a:t>
            </a:r>
            <a:r>
              <a:rPr lang="zh-CN" altLang="en-US" dirty="0">
                <a:latin typeface="宋体" panose="02010600030101010101" pitchFamily="2" charset="-122"/>
              </a:rPr>
              <a:t>的定义：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·</a:t>
            </a:r>
            <a:r>
              <a:rPr lang="en-US" altLang="zh-CN" sz="2800" dirty="0">
                <a:latin typeface="宋体" panose="02010600030101010101" pitchFamily="2" charset="-122"/>
              </a:rPr>
              <a:t>  V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T </a:t>
            </a:r>
            <a:r>
              <a:rPr lang="en-US" altLang="zh-CN" dirty="0">
                <a:latin typeface="宋体" panose="02010600030101010101" pitchFamily="2" charset="-122"/>
              </a:rPr>
              <a:t>=</a:t>
            </a:r>
            <a:r>
              <a:rPr lang="en-US" altLang="zh-CN" sz="2800" dirty="0">
                <a:latin typeface="宋体" panose="02010600030101010101" pitchFamily="2" charset="-122"/>
              </a:rPr>
              <a:t>∑ </a:t>
            </a:r>
            <a:r>
              <a:rPr lang="en-US" altLang="zh-CN" sz="2800" dirty="0">
                <a:latin typeface="Arial" panose="020B0604020202020204" pitchFamily="34" charset="0"/>
              </a:rPr>
              <a:t>·</a:t>
            </a:r>
            <a:r>
              <a:rPr lang="en-US" altLang="zh-CN" sz="2800" dirty="0">
                <a:latin typeface="宋体" panose="02010600030101010101" pitchFamily="2" charset="-122"/>
              </a:rPr>
              <a:t>  V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</a:rPr>
              <a:t>= </a:t>
            </a:r>
            <a:r>
              <a:rPr lang="en-US" altLang="zh-CN" sz="2800" dirty="0">
                <a:latin typeface="宋体" panose="02010600030101010101" pitchFamily="2" charset="-122"/>
              </a:rPr>
              <a:t>K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·</a:t>
            </a:r>
            <a:r>
              <a:rPr lang="en-US" altLang="zh-CN" sz="2800" dirty="0">
                <a:latin typeface="宋体" panose="02010600030101010101" pitchFamily="2" charset="-122"/>
              </a:rPr>
              <a:t>  S = A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·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若 </a:t>
            </a:r>
            <a:r>
              <a:rPr lang="en-US" altLang="zh-CN" sz="2800" dirty="0">
                <a:latin typeface="宋体" panose="02010600030101010101" pitchFamily="2" charset="-122"/>
              </a:rPr>
              <a:t>f(D,t)=B </a:t>
            </a:r>
            <a:r>
              <a:rPr lang="zh-CN" altLang="en-US" sz="2800" dirty="0">
                <a:latin typeface="宋体" panose="02010600030101010101" pitchFamily="2" charset="-122"/>
              </a:rPr>
              <a:t>，则</a:t>
            </a:r>
            <a:r>
              <a:rPr lang="en-US" altLang="zh-CN" sz="2800" dirty="0">
                <a:latin typeface="宋体" panose="02010600030101010101" pitchFamily="2" charset="-122"/>
              </a:rPr>
              <a:t>D→tB</a:t>
            </a:r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latin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中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若 </a:t>
            </a:r>
            <a:r>
              <a:rPr lang="en-US" altLang="zh-CN" sz="2800" dirty="0">
                <a:latin typeface="宋体" panose="02010600030101010101" pitchFamily="2" charset="-122"/>
              </a:rPr>
              <a:t>f(D,t)=B </a:t>
            </a:r>
            <a:r>
              <a:rPr lang="zh-CN" altLang="en-US" sz="2800" dirty="0">
                <a:latin typeface="宋体" panose="02010600030101010101" pitchFamily="2" charset="-122"/>
              </a:rPr>
              <a:t>，且</a:t>
            </a:r>
            <a:r>
              <a:rPr lang="en-US" altLang="zh-CN" sz="2800" dirty="0">
                <a:latin typeface="宋体" panose="02010600030101010101" pitchFamily="2" charset="-122"/>
              </a:rPr>
              <a:t>B</a:t>
            </a:r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latin typeface="宋体" panose="02010600030101010101" pitchFamily="2" charset="-122"/>
              </a:rPr>
              <a:t>Z</a:t>
            </a:r>
            <a:r>
              <a:rPr lang="zh-CN" altLang="en-US" sz="2800" dirty="0">
                <a:latin typeface="宋体" panose="02010600030101010101" pitchFamily="2" charset="-122"/>
              </a:rPr>
              <a:t>中，则</a:t>
            </a:r>
            <a:r>
              <a:rPr lang="en-US" altLang="zh-CN" sz="2800" dirty="0">
                <a:latin typeface="宋体" panose="02010600030101010101" pitchFamily="2" charset="-122"/>
              </a:rPr>
              <a:t>D→t</a:t>
            </a:r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latin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中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endParaRPr lang="zh-CN" altLang="en-US" dirty="0"/>
          </a:p>
        </p:txBody>
      </p:sp>
      <p:sp>
        <p:nvSpPr>
          <p:cNvPr id="100354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dirty="0"/>
              <a:t>词法分析程序的设计技术可应用于其它领域，比如查询语言以及信息检索系统等，这种应用领域的程序设计特点是，通过字符串模式的匹配来引发动作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又如</a:t>
            </a:r>
            <a:r>
              <a:rPr lang="en-US" altLang="zh-CN" sz="2400" dirty="0"/>
              <a:t>LEX，</a:t>
            </a:r>
            <a:r>
              <a:rPr lang="zh-CN" altLang="en-US" sz="2400" dirty="0"/>
              <a:t>说明词法分析程序的语言，可以看成是一个模式动作语言。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dirty="0"/>
              <a:t>词法分析程序的自动构造工具也广泛应用于许多方面，如用以生成一个程序，可识别印刷电路板中的缺陷，又如开关线路设计和文本编辑的自动生成等。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1013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800" dirty="0"/>
              <a:t>           词法分析程序是编译第一阶段的工作，它读入字符流的源程序，按照词法规则识别单词，交由语法分析程序接下去。</a:t>
            </a:r>
          </a:p>
          <a:p>
            <a:pPr eaLnBrk="1" hangingPunct="1">
              <a:buNone/>
            </a:pPr>
            <a:r>
              <a:rPr lang="zh-CN" altLang="en-US" sz="2800" dirty="0"/>
              <a:t>           本章讲述了词法分析程序设计原则，并介绍了分别作为正规集描述和识别机制的正规式和有穷动机。在此基础上给出了词法分析程序自动构造工具如</a:t>
            </a:r>
            <a:r>
              <a:rPr lang="en-US" altLang="zh-CN" sz="2800" dirty="0"/>
              <a:t>LEX</a:t>
            </a:r>
            <a:r>
              <a:rPr lang="zh-CN" altLang="en-US" sz="2800" dirty="0"/>
              <a:t>的原理。</a:t>
            </a:r>
          </a:p>
          <a:p>
            <a:pPr eaLnBrk="1" hangingPunct="1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848600" cy="4572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识别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PL/0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单词的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DFA</a:t>
            </a:r>
          </a:p>
        </p:txBody>
      </p:sp>
      <p:pic>
        <p:nvPicPr>
          <p:cNvPr id="102402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77888"/>
            <a:ext cx="8839200" cy="59801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br>
              <a:rPr lang="zh-CN" altLang="en-US" sz="4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4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为了说明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DFA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如何作为一种识别机制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我们还要理解下面的定义</a:t>
            </a:r>
            <a:endParaRPr lang="zh-CN" altLang="en-US" sz="4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2147" name="Rectangle 3"/>
          <p:cNvSpPr>
            <a:spLocks noGrp="1"/>
          </p:cNvSpPr>
          <p:nvPr>
            <p:ph idx="1"/>
          </p:nvPr>
        </p:nvSpPr>
        <p:spPr>
          <a:xfrm>
            <a:off x="0" y="1676400"/>
            <a:ext cx="8893175" cy="480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∑</a:t>
            </a:r>
            <a:r>
              <a:rPr lang="en-US" altLang="zh-CN" sz="36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上的符号串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DFA  M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上运行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一个输入符号串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，（将它表示成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Tt</a:t>
            </a:r>
            <a:r>
              <a:rPr lang="en-US" altLang="zh-CN" sz="32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的形式，其中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T∈∑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US" altLang="zh-CN" sz="32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∈ ∑</a:t>
            </a:r>
            <a:r>
              <a:rPr lang="en-US" altLang="zh-CN" sz="32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）在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DFA   M=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Σ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）上运行的定义为：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Q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Tt</a:t>
            </a:r>
            <a:r>
              <a:rPr lang="en-US" altLang="zh-CN" sz="32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=f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Q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US" altLang="zh-CN" sz="32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  其中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Q∈K                                                  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扩充转换函数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为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K×Σ</a:t>
            </a:r>
            <a:r>
              <a:rPr lang="en-US" altLang="zh-CN" sz="32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→K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上的映射，且：</a:t>
            </a:r>
            <a:r>
              <a:rPr lang="zh-CN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ki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= ki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/>
          </p:cNvSpPr>
          <p:nvPr>
            <p:ph idx="1"/>
          </p:nvPr>
        </p:nvSpPr>
        <p:spPr>
          <a:xfrm>
            <a:off x="495300" y="441325"/>
            <a:ext cx="8153400" cy="5638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∑</a:t>
            </a:r>
            <a:r>
              <a:rPr lang="en-US" altLang="zh-CN" sz="44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上的符号串</a:t>
            </a: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被</a:t>
            </a: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DFA</a:t>
            </a: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 M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接受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M=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Σ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若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∑</a:t>
            </a:r>
            <a:r>
              <a:rPr lang="en-US" altLang="zh-CN" sz="4000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f(S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t)=P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，其中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zh-CN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的开始状态，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P 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 Z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Z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为终态集。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则称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DFA M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所接受（识别）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5334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∑*上的符号串</a:t>
            </a:r>
            <a:r>
              <a:rPr lang="en-US" altLang="zh-CN" b="1" dirty="0">
                <a:latin typeface="方正舒体" pitchFamily="2" charset="-122"/>
                <a:ea typeface="方正舒体" pitchFamily="2" charset="-122"/>
              </a:rPr>
              <a:t>t</a:t>
            </a:r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被</a:t>
            </a:r>
            <a:r>
              <a:rPr lang="en-US" altLang="zh-CN" b="1" dirty="0">
                <a:latin typeface="方正舒体" pitchFamily="2" charset="-122"/>
                <a:ea typeface="方正舒体" pitchFamily="2" charset="-122"/>
                <a:sym typeface="Symbol" panose="05050102010706020507" pitchFamily="18" charset="2"/>
              </a:rPr>
              <a:t>DFA</a:t>
            </a:r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 </a:t>
            </a:r>
            <a:r>
              <a:rPr lang="en-US" altLang="zh-CN" b="1" dirty="0">
                <a:latin typeface="方正舒体" pitchFamily="2" charset="-122"/>
                <a:ea typeface="方正舒体" pitchFamily="2" charset="-122"/>
              </a:rPr>
              <a:t>M</a:t>
            </a:r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接受</a:t>
            </a:r>
          </a:p>
        </p:txBody>
      </p:sp>
      <p:sp>
        <p:nvSpPr>
          <p:cNvPr id="156675" name="Rectangle 3"/>
          <p:cNvSpPr>
            <a:spLocks noGrp="1"/>
          </p:cNvSpPr>
          <p:nvPr>
            <p:ph idx="1"/>
          </p:nvPr>
        </p:nvSpPr>
        <p:spPr>
          <a:xfrm>
            <a:off x="990600" y="1219200"/>
            <a:ext cx="7772400" cy="4876800"/>
          </a:xfrm>
          <a:solidFill>
            <a:srgbClr val="CCCCFF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  <a:buNone/>
            </a:pPr>
            <a:r>
              <a:rPr lang="zh-CN" altLang="en-US" b="1" dirty="0"/>
              <a:t>例</a:t>
            </a:r>
            <a:r>
              <a:rPr lang="zh-CN" altLang="en-US" dirty="0"/>
              <a:t>：</a:t>
            </a:r>
            <a:r>
              <a:rPr lang="zh-CN" altLang="en-US" b="1" dirty="0"/>
              <a:t>证明</a:t>
            </a:r>
            <a:r>
              <a:rPr lang="en-US" altLang="zh-CN" b="1" dirty="0">
                <a:solidFill>
                  <a:srgbClr val="FF0066"/>
                </a:solidFill>
              </a:rPr>
              <a:t>t</a:t>
            </a:r>
            <a:r>
              <a:rPr lang="en-US" altLang="zh-CN" b="1" dirty="0"/>
              <a:t>=</a:t>
            </a:r>
            <a:r>
              <a:rPr lang="en-US" altLang="zh-CN" b="1" dirty="0">
                <a:solidFill>
                  <a:srgbClr val="FF0066"/>
                </a:solidFill>
              </a:rPr>
              <a:t>baab</a:t>
            </a:r>
            <a:r>
              <a:rPr lang="zh-CN" altLang="en-US" b="1" dirty="0"/>
              <a:t>被下图的</a:t>
            </a:r>
            <a:r>
              <a:rPr lang="en-US" altLang="zh-CN" b="1" dirty="0">
                <a:solidFill>
                  <a:srgbClr val="FF0066"/>
                </a:solidFill>
              </a:rPr>
              <a:t>DFA</a:t>
            </a:r>
            <a:r>
              <a:rPr lang="zh-CN" altLang="en-US" b="1" dirty="0">
                <a:solidFill>
                  <a:srgbClr val="280FE1"/>
                </a:solidFill>
              </a:rPr>
              <a:t>所接受</a:t>
            </a:r>
            <a:r>
              <a:rPr lang="zh-CN" altLang="en-US" b="1" dirty="0"/>
              <a:t>。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altLang="zh-CN" sz="3200" b="1" dirty="0"/>
              <a:t>f（S，baab）=f（f（S，b），aab）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altLang="zh-CN" sz="3200" b="1" dirty="0"/>
              <a:t>  =  f（V，aab）= f（f（V，a），ab）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altLang="zh-CN" sz="3200" b="1" dirty="0"/>
              <a:t>  =f（U，ab）=f（f（U，a），b）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altLang="zh-CN" sz="3200" b="1" dirty="0"/>
              <a:t>  =f（Q，b）=Q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altLang="zh-CN" sz="3200" b="1" dirty="0"/>
              <a:t>Q</a:t>
            </a:r>
            <a:r>
              <a:rPr lang="zh-CN" altLang="en-US" sz="3200" b="1" dirty="0"/>
              <a:t>属于终态。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  <a:buNone/>
            </a:pPr>
            <a:r>
              <a:rPr lang="zh-CN" altLang="en-US" sz="3200" b="1" dirty="0"/>
              <a:t>得证。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657600" y="4114800"/>
            <a:ext cx="4648200" cy="2070100"/>
            <a:chOff x="816" y="1440"/>
            <a:chExt cx="4416" cy="2157"/>
          </a:xfrm>
        </p:grpSpPr>
        <p:grpSp>
          <p:nvGrpSpPr>
            <p:cNvPr id="37892" name="Group 5"/>
            <p:cNvGrpSpPr/>
            <p:nvPr/>
          </p:nvGrpSpPr>
          <p:grpSpPr>
            <a:xfrm>
              <a:off x="1440" y="1440"/>
              <a:ext cx="3792" cy="2157"/>
              <a:chOff x="1296" y="1440"/>
              <a:chExt cx="3792" cy="2157"/>
            </a:xfrm>
          </p:grpSpPr>
          <p:grpSp>
            <p:nvGrpSpPr>
              <p:cNvPr id="37893" name="Group 6"/>
              <p:cNvGrpSpPr/>
              <p:nvPr/>
            </p:nvGrpSpPr>
            <p:grpSpPr>
              <a:xfrm>
                <a:off x="1296" y="1440"/>
                <a:ext cx="3792" cy="2157"/>
                <a:chOff x="1440" y="1440"/>
                <a:chExt cx="3792" cy="2157"/>
              </a:xfrm>
            </p:grpSpPr>
            <p:sp>
              <p:nvSpPr>
                <p:cNvPr id="37894" name="Text Box 7"/>
                <p:cNvSpPr txBox="1"/>
                <p:nvPr/>
              </p:nvSpPr>
              <p:spPr>
                <a:xfrm>
                  <a:off x="4031" y="3120"/>
                  <a:ext cx="289" cy="4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 u="none" dirty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grpSp>
              <p:nvGrpSpPr>
                <p:cNvPr id="37895" name="Group 8"/>
                <p:cNvGrpSpPr/>
                <p:nvPr/>
              </p:nvGrpSpPr>
              <p:grpSpPr>
                <a:xfrm>
                  <a:off x="1440" y="1440"/>
                  <a:ext cx="3600" cy="2064"/>
                  <a:chOff x="1488" y="1344"/>
                  <a:chExt cx="3600" cy="2064"/>
                </a:xfrm>
              </p:grpSpPr>
              <p:sp>
                <p:nvSpPr>
                  <p:cNvPr id="37896" name="Oval 9"/>
                  <p:cNvSpPr/>
                  <p:nvPr/>
                </p:nvSpPr>
                <p:spPr>
                  <a:xfrm>
                    <a:off x="1488" y="2112"/>
                    <a:ext cx="480" cy="4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400" u="none" dirty="0">
                        <a:solidFill>
                          <a:srgbClr val="280FE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sz="2400" u="none" dirty="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7897" name="Group 10"/>
                  <p:cNvGrpSpPr/>
                  <p:nvPr/>
                </p:nvGrpSpPr>
                <p:grpSpPr>
                  <a:xfrm>
                    <a:off x="2976" y="1344"/>
                    <a:ext cx="528" cy="2064"/>
                    <a:chOff x="2976" y="1344"/>
                    <a:chExt cx="528" cy="2064"/>
                  </a:xfrm>
                </p:grpSpPr>
                <p:grpSp>
                  <p:nvGrpSpPr>
                    <p:cNvPr id="37898" name="Group 11"/>
                    <p:cNvGrpSpPr/>
                    <p:nvPr/>
                  </p:nvGrpSpPr>
                  <p:grpSpPr>
                    <a:xfrm>
                      <a:off x="2976" y="1584"/>
                      <a:ext cx="528" cy="1584"/>
                      <a:chOff x="2976" y="1584"/>
                      <a:chExt cx="528" cy="1584"/>
                    </a:xfrm>
                  </p:grpSpPr>
                  <p:cxnSp>
                    <p:nvCxnSpPr>
                      <p:cNvPr id="37899" name="AutoShape 12"/>
                      <p:cNvCxnSpPr>
                        <a:stCxn id="37901" idx="2"/>
                        <a:endCxn id="37902" idx="2"/>
                      </p:cNvCxnSpPr>
                      <p:nvPr/>
                    </p:nvCxnSpPr>
                    <p:spPr>
                      <a:xfrm rot="-10800000" flipV="1">
                        <a:off x="2976" y="1584"/>
                        <a:ext cx="48" cy="1584"/>
                      </a:xfrm>
                      <a:prstGeom prst="curvedConnector3">
                        <a:avLst>
                          <a:gd name="adj1" fmla="val 789583"/>
                        </a:avLst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cxnSp>
                  <p:cxnSp>
                    <p:nvCxnSpPr>
                      <p:cNvPr id="37900" name="AutoShape 13"/>
                      <p:cNvCxnSpPr>
                        <a:stCxn id="37902" idx="6"/>
                        <a:endCxn id="37901" idx="6"/>
                      </p:cNvCxnSpPr>
                      <p:nvPr/>
                    </p:nvCxnSpPr>
                    <p:spPr>
                      <a:xfrm flipV="1">
                        <a:off x="3456" y="1584"/>
                        <a:ext cx="48" cy="1584"/>
                      </a:xfrm>
                      <a:prstGeom prst="curvedConnector3">
                        <a:avLst>
                          <a:gd name="adj1" fmla="val 756245"/>
                        </a:avLst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cxnSp>
                </p:grpSp>
                <p:sp>
                  <p:nvSpPr>
                    <p:cNvPr id="37901" name="Oval 14"/>
                    <p:cNvSpPr/>
                    <p:nvPr/>
                  </p:nvSpPr>
                  <p:spPr>
                    <a:xfrm>
                      <a:off x="3024" y="1344"/>
                      <a:ext cx="480" cy="4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/>
                    <a:p>
                      <a:pPr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2400" u="none" dirty="0">
                          <a:solidFill>
                            <a:srgbClr val="280FE1"/>
                          </a:solidFill>
                          <a:latin typeface="Times New Roman" panose="02020603050405020304" pitchFamily="18" charset="0"/>
                        </a:rPr>
                        <a:t>U</a:t>
                      </a:r>
                      <a:endParaRPr lang="en-US" altLang="zh-CN" sz="2400" u="none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902" name="Oval 15"/>
                    <p:cNvSpPr/>
                    <p:nvPr/>
                  </p:nvSpPr>
                  <p:spPr>
                    <a:xfrm>
                      <a:off x="2976" y="2928"/>
                      <a:ext cx="480" cy="4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/>
                    <a:p>
                      <a:pPr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2400" u="none" dirty="0">
                          <a:solidFill>
                            <a:srgbClr val="280FE1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en-US" altLang="zh-CN" sz="2400" u="none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7903" name="Group 16"/>
                  <p:cNvGrpSpPr/>
                  <p:nvPr/>
                </p:nvGrpSpPr>
                <p:grpSpPr>
                  <a:xfrm>
                    <a:off x="4512" y="2160"/>
                    <a:ext cx="576" cy="576"/>
                    <a:chOff x="4032" y="2160"/>
                    <a:chExt cx="576" cy="576"/>
                  </a:xfrm>
                </p:grpSpPr>
                <p:sp>
                  <p:nvSpPr>
                    <p:cNvPr id="37904" name="Oval 17"/>
                    <p:cNvSpPr/>
                    <p:nvPr/>
                  </p:nvSpPr>
                  <p:spPr>
                    <a:xfrm>
                      <a:off x="4032" y="2160"/>
                      <a:ext cx="576" cy="57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/>
                    <a:p>
                      <a:pPr algn="ctr" eaLnBrk="0" hangingPunct="0"/>
                      <a:endParaRPr lang="zh-CN" altLang="en-US" dirty="0"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37905" name="Oval 18"/>
                    <p:cNvSpPr/>
                    <p:nvPr/>
                  </p:nvSpPr>
                  <p:spPr>
                    <a:xfrm>
                      <a:off x="4080" y="2208"/>
                      <a:ext cx="480" cy="4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/>
                    <a:p>
                      <a:pPr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2400" u="none" dirty="0">
                          <a:solidFill>
                            <a:srgbClr val="3F6F5A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endParaRPr lang="en-US" altLang="zh-CN" sz="2400" u="none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  <p:cxnSp>
              <p:nvCxnSpPr>
                <p:cNvPr id="37906" name="AutoShape 19"/>
                <p:cNvCxnSpPr>
                  <a:stCxn id="37896" idx="0"/>
                  <a:endCxn id="37901" idx="2"/>
                </p:cNvCxnSpPr>
                <p:nvPr/>
              </p:nvCxnSpPr>
              <p:spPr>
                <a:xfrm rot="-5400000">
                  <a:off x="2064" y="1296"/>
                  <a:ext cx="528" cy="1296"/>
                </a:xfrm>
                <a:prstGeom prst="curvedConnector2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7907" name="Text Box 20"/>
                <p:cNvSpPr txBox="1"/>
                <p:nvPr/>
              </p:nvSpPr>
              <p:spPr>
                <a:xfrm>
                  <a:off x="1920" y="1584"/>
                  <a:ext cx="336" cy="4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zh-CN" sz="2400" u="none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8" name="Text Box 21"/>
                <p:cNvSpPr txBox="1"/>
                <p:nvPr/>
              </p:nvSpPr>
              <p:spPr>
                <a:xfrm>
                  <a:off x="3985" y="1536"/>
                  <a:ext cx="335" cy="4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zh-CN" sz="2400" u="none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9" name="Text Box 22"/>
                <p:cNvSpPr txBox="1"/>
                <p:nvPr/>
              </p:nvSpPr>
              <p:spPr>
                <a:xfrm>
                  <a:off x="3792" y="2159"/>
                  <a:ext cx="336" cy="4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 u="none" dirty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7910" name="Text Box 23"/>
                <p:cNvSpPr txBox="1"/>
                <p:nvPr/>
              </p:nvSpPr>
              <p:spPr>
                <a:xfrm>
                  <a:off x="1968" y="3024"/>
                  <a:ext cx="288" cy="4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 u="none" dirty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37911" name="Text Box 24"/>
                <p:cNvSpPr txBox="1"/>
                <p:nvPr/>
              </p:nvSpPr>
              <p:spPr>
                <a:xfrm>
                  <a:off x="4704" y="1872"/>
                  <a:ext cx="528" cy="4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zh-CN" sz="2400" u="none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912" name="Group 25"/>
              <p:cNvGrpSpPr/>
              <p:nvPr/>
            </p:nvGrpSpPr>
            <p:grpSpPr>
              <a:xfrm>
                <a:off x="3264" y="1680"/>
                <a:ext cx="1344" cy="1584"/>
                <a:chOff x="3408" y="1680"/>
                <a:chExt cx="1344" cy="1584"/>
              </a:xfrm>
            </p:grpSpPr>
            <p:cxnSp>
              <p:nvCxnSpPr>
                <p:cNvPr id="37913" name="AutoShape 26"/>
                <p:cNvCxnSpPr>
                  <a:stCxn id="37901" idx="6"/>
                  <a:endCxn id="37905" idx="0"/>
                </p:cNvCxnSpPr>
                <p:nvPr/>
              </p:nvCxnSpPr>
              <p:spPr>
                <a:xfrm>
                  <a:off x="3456" y="1680"/>
                  <a:ext cx="1296" cy="624"/>
                </a:xfrm>
                <a:prstGeom prst="curvedConnector2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914" name="AutoShape 27"/>
                <p:cNvCxnSpPr>
                  <a:stCxn id="37902" idx="6"/>
                  <a:endCxn id="37905" idx="4"/>
                </p:cNvCxnSpPr>
                <p:nvPr/>
              </p:nvCxnSpPr>
              <p:spPr>
                <a:xfrm flipV="1">
                  <a:off x="3408" y="2784"/>
                  <a:ext cx="1344" cy="480"/>
                </a:xfrm>
                <a:prstGeom prst="curvedConnector2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37915" name="AutoShape 28"/>
            <p:cNvSpPr/>
            <p:nvPr/>
          </p:nvSpPr>
          <p:spPr>
            <a:xfrm>
              <a:off x="816" y="2256"/>
              <a:ext cx="480" cy="384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7916" name="Group 29"/>
          <p:cNvGrpSpPr/>
          <p:nvPr/>
        </p:nvGrpSpPr>
        <p:grpSpPr>
          <a:xfrm>
            <a:off x="4572000" y="4876800"/>
            <a:ext cx="3486150" cy="968375"/>
            <a:chOff x="1680" y="2256"/>
            <a:chExt cx="3312" cy="1008"/>
          </a:xfrm>
        </p:grpSpPr>
        <p:cxnSp>
          <p:nvCxnSpPr>
            <p:cNvPr id="37917" name="AutoShape 30"/>
            <p:cNvCxnSpPr>
              <a:stCxn id="37896" idx="4"/>
              <a:endCxn id="37902" idx="2"/>
            </p:cNvCxnSpPr>
            <p:nvPr/>
          </p:nvCxnSpPr>
          <p:spPr>
            <a:xfrm rot="-5400000" flipH="1">
              <a:off x="2016" y="2352"/>
              <a:ext cx="576" cy="1248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918" name="AutoShape 31"/>
            <p:cNvCxnSpPr>
              <a:stCxn id="37904" idx="0"/>
              <a:endCxn id="37905" idx="6"/>
            </p:cNvCxnSpPr>
            <p:nvPr/>
          </p:nvCxnSpPr>
          <p:spPr>
            <a:xfrm rot="5400000" flipV="1">
              <a:off x="4728" y="2280"/>
              <a:ext cx="288" cy="240"/>
            </a:xfrm>
            <a:prstGeom prst="curvedConnector4">
              <a:avLst>
                <a:gd name="adj1" fmla="val -50000"/>
                <a:gd name="adj2" fmla="val 18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7919" name="Text Box 32"/>
          <p:cNvSpPr txBox="1"/>
          <p:nvPr/>
        </p:nvSpPr>
        <p:spPr>
          <a:xfrm>
            <a:off x="5318125" y="4918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endParaRPr lang="zh-CN" altLang="en-US" sz="2400" u="none" dirty="0">
              <a:latin typeface="Times New Roman" panose="02020603050405020304" pitchFamily="18" charset="0"/>
            </a:endParaRPr>
          </a:p>
        </p:txBody>
      </p:sp>
      <p:sp>
        <p:nvSpPr>
          <p:cNvPr id="37920" name="Text Box 33"/>
          <p:cNvSpPr txBox="1"/>
          <p:nvPr/>
        </p:nvSpPr>
        <p:spPr>
          <a:xfrm>
            <a:off x="8229600" y="43434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7921" name="Text Box 34"/>
          <p:cNvSpPr txBox="1"/>
          <p:nvPr/>
        </p:nvSpPr>
        <p:spPr>
          <a:xfrm>
            <a:off x="8077200" y="4343400"/>
            <a:ext cx="260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u="none" dirty="0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922" name="Text Box 35"/>
          <p:cNvSpPr txBox="1"/>
          <p:nvPr/>
        </p:nvSpPr>
        <p:spPr>
          <a:xfrm>
            <a:off x="7924800" y="4343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7923" name="Text Box 36"/>
          <p:cNvSpPr txBox="1"/>
          <p:nvPr/>
        </p:nvSpPr>
        <p:spPr>
          <a:xfrm>
            <a:off x="4832350" y="41529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u="none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7924" name="Text Box 37"/>
          <p:cNvSpPr txBox="1"/>
          <p:nvPr/>
        </p:nvSpPr>
        <p:spPr>
          <a:xfrm>
            <a:off x="6965950" y="40767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u="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br>
              <a:rPr lang="zh-CN" altLang="en-US" dirty="0">
                <a:solidFill>
                  <a:schemeClr val="bg2"/>
                </a:solidFill>
              </a:rPr>
            </a:br>
            <a:endParaRPr lang="zh-CN" altLang="zh-CN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990600" y="1524000"/>
            <a:ext cx="7772400" cy="4953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/>
              <a:t>DFA M</a:t>
            </a:r>
            <a:r>
              <a:rPr lang="zh-CN" altLang="en-US" dirty="0"/>
              <a:t>所能接受的符</a:t>
            </a:r>
            <a:r>
              <a:rPr lang="zh-CN" altLang="en-US" dirty="0">
                <a:latin typeface="宋体" panose="02010600030101010101" pitchFamily="2" charset="-122"/>
              </a:rPr>
              <a:t>号</a:t>
            </a:r>
            <a:r>
              <a:rPr lang="zh-CN" altLang="en-US" dirty="0"/>
              <a:t>串的全体记为</a:t>
            </a:r>
            <a:r>
              <a:rPr lang="en-US" altLang="zh-CN" dirty="0"/>
              <a:t>L(M).</a:t>
            </a:r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结论：</a:t>
            </a:r>
          </a:p>
          <a:p>
            <a:pPr lvl="1" eaLnBrk="1" hangingPunct="1">
              <a:buNone/>
            </a:pP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上一个符</a:t>
            </a:r>
            <a:r>
              <a:rPr lang="zh-CN" altLang="en-US" dirty="0">
                <a:latin typeface="宋体" panose="02010600030101010101" pitchFamily="2" charset="-122"/>
              </a:rPr>
              <a:t>号</a:t>
            </a:r>
            <a:r>
              <a:rPr lang="zh-CN" altLang="en-US" dirty="0">
                <a:sym typeface="Symbol" panose="05050102010706020507" pitchFamily="18" charset="2"/>
              </a:rPr>
              <a:t>串集</a:t>
            </a:r>
            <a:r>
              <a:rPr lang="en-US" altLang="zh-CN" dirty="0">
                <a:sym typeface="Symbol" panose="05050102010706020507" pitchFamily="18" charset="2"/>
              </a:rPr>
              <a:t>V</a:t>
            </a:r>
            <a:r>
              <a:rPr lang="en-US" altLang="zh-CN" baseline="30000" dirty="0">
                <a:sym typeface="Symbol" panose="05050102010706020507" pitchFamily="18" charset="2"/>
              </a:rPr>
              <a:t></a:t>
            </a:r>
            <a:r>
              <a:rPr lang="zh-CN" altLang="en-US" dirty="0">
                <a:sym typeface="Symbol" panose="05050102010706020507" pitchFamily="18" charset="2"/>
              </a:rPr>
              <a:t>是正规的，当且仅当存在一个上的确定有穷自动机</a:t>
            </a:r>
            <a:r>
              <a:rPr lang="en-US" altLang="zh-CN" dirty="0">
                <a:sym typeface="Symbol" panose="05050102010706020507" pitchFamily="18" charset="2"/>
              </a:rPr>
              <a:t>M，</a:t>
            </a:r>
            <a:r>
              <a:rPr lang="zh-CN" altLang="en-US" dirty="0">
                <a:sym typeface="Symbol" panose="05050102010706020507" pitchFamily="18" charset="2"/>
              </a:rPr>
              <a:t>使得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V=L(M)。</a:t>
            </a:r>
          </a:p>
          <a:p>
            <a:pPr lvl="1" eaLnBrk="1" hangingPunct="1">
              <a:spcBef>
                <a:spcPct val="5000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Q2OWFiMTE1N2EyZmRkNmYzODI2ZTI4ZjdmNTNkMWIifQ=="/>
</p:tagLst>
</file>

<file path=ppt/theme/theme1.xml><?xml version="1.0" encoding="utf-8"?>
<a:theme xmlns:a="http://schemas.openxmlformats.org/drawingml/2006/main" name="简洁型模板">
  <a:themeElements>
    <a:clrScheme name="简洁型模板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Monotype Sorts" pitchFamily="2" charset="2"/>
          <a:buChar char="z"/>
          <a:defRPr kumimoji="1" lang="en-US" sz="3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Monotype Sorts" pitchFamily="2" charset="2"/>
          <a:buChar char="z"/>
          <a:defRPr kumimoji="1" lang="en-US" sz="3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简洁型模板">
  <a:themeElements>
    <a:clrScheme name="简洁型模板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Monotype Sorts" pitchFamily="2" charset="2"/>
          <a:buChar char="z"/>
          <a:defRPr kumimoji="1" lang="en-US" sz="3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Monotype Sorts" pitchFamily="2" charset="2"/>
          <a:buChar char="z"/>
          <a:defRPr kumimoji="1" lang="en-US" sz="3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编译原理</Template>
  <TotalTime>193</TotalTime>
  <Words>4665</Words>
  <Application>Microsoft Office PowerPoint</Application>
  <PresentationFormat>全屏显示(4:3)</PresentationFormat>
  <Paragraphs>757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Courier</vt:lpstr>
      <vt:lpstr>Monotype Sorts</vt:lpstr>
      <vt:lpstr>方正舒体</vt:lpstr>
      <vt:lpstr>黑体</vt:lpstr>
      <vt:lpstr>华文行楷</vt:lpstr>
      <vt:lpstr>楷体_GB2312</vt:lpstr>
      <vt:lpstr>宋体</vt:lpstr>
      <vt:lpstr>Arial</vt:lpstr>
      <vt:lpstr>Arial Black</vt:lpstr>
      <vt:lpstr>Symbol</vt:lpstr>
      <vt:lpstr>Tahoma</vt:lpstr>
      <vt:lpstr>Times New Roman</vt:lpstr>
      <vt:lpstr>简洁型模板</vt:lpstr>
      <vt:lpstr>1_简洁型模板</vt:lpstr>
      <vt:lpstr>Microsoft Excel 97-2003 Worksheet</vt:lpstr>
      <vt:lpstr>Visio.Drawing.6</vt:lpstr>
      <vt:lpstr>Microsoft Word 97 - 2003 Document</vt:lpstr>
      <vt:lpstr>确定的有穷自动机DFA</vt:lpstr>
      <vt:lpstr>DFA定义</vt:lpstr>
      <vt:lpstr>一个DFA 的例子：</vt:lpstr>
      <vt:lpstr> DFA 的状态图表示</vt:lpstr>
      <vt:lpstr>DFA 的矩阵表示</vt:lpstr>
      <vt:lpstr>  为了说明DFA如何作为一种识别机制,我们还要理解下面的定义</vt:lpstr>
      <vt:lpstr>PowerPoint 演示文稿</vt:lpstr>
      <vt:lpstr>∑*上的符号串t被DFA M接受</vt:lpstr>
      <vt:lpstr> </vt:lpstr>
      <vt:lpstr>PowerPoint 演示文稿</vt:lpstr>
      <vt:lpstr>PowerPoint 演示文稿</vt:lpstr>
      <vt:lpstr>DFA                         å = {digit,not digit} </vt:lpstr>
      <vt:lpstr>不确定的有穷自动机NFA</vt:lpstr>
      <vt:lpstr>PowerPoint 演示文稿</vt:lpstr>
      <vt:lpstr> </vt:lpstr>
      <vt:lpstr>矩阵表示</vt:lpstr>
      <vt:lpstr>具有转移的不确定的有穷自动机</vt:lpstr>
      <vt:lpstr>有如下定理:</vt:lpstr>
      <vt:lpstr>类似DFA, 对NFA M=K，，f，S，Z也有如下定义</vt:lpstr>
      <vt:lpstr>  ∑*上的符号串t被NFA M接受也可以这样理解 </vt:lpstr>
      <vt:lpstr> </vt:lpstr>
      <vt:lpstr>词法分析程序的自动构造</vt:lpstr>
      <vt:lpstr>对于正规式R=  ,构造的NFA</vt:lpstr>
      <vt:lpstr>对于正规式R=,构造的NFA</vt:lpstr>
      <vt:lpstr>对于正规式R=a ,构造的NFA</vt:lpstr>
      <vt:lpstr>对于正规式r, r= s|t构造的NFA</vt:lpstr>
      <vt:lpstr>对于正规式r, r=st构造的NFA</vt:lpstr>
      <vt:lpstr>对于正规式r, r=s*构造的NFA</vt:lpstr>
      <vt:lpstr>PowerPoint 演示文稿</vt:lpstr>
      <vt:lpstr>PowerPoint 演示文稿</vt:lpstr>
      <vt:lpstr>例、由正规式构造NFA</vt:lpstr>
      <vt:lpstr>PowerPoint 演示文稿</vt:lpstr>
      <vt:lpstr>R=(a|ab)* b b*</vt:lpstr>
      <vt:lpstr>  NFA确定化算法</vt:lpstr>
      <vt:lpstr>PowerPoint 演示文稿</vt:lpstr>
      <vt:lpstr>PowerPoint 演示文稿</vt:lpstr>
      <vt:lpstr>状态集合I的有关运算的例子</vt:lpstr>
      <vt:lpstr>PowerPoint 演示文稿</vt:lpstr>
      <vt:lpstr>PowerPoint 演示文稿</vt:lpstr>
      <vt:lpstr>对带空边的NFA的变换－子集构造法</vt:lpstr>
      <vt:lpstr>PowerPoint 演示文稿</vt:lpstr>
      <vt:lpstr>PowerPoint 演示文稿</vt:lpstr>
      <vt:lpstr>PowerPoint 演示文稿</vt:lpstr>
      <vt:lpstr>  NFA的确定化 </vt:lpstr>
      <vt:lpstr>PowerPoint 演示文稿</vt:lpstr>
      <vt:lpstr>  等价的DFA</vt:lpstr>
      <vt:lpstr>  DFA的最小化</vt:lpstr>
      <vt:lpstr>正规文法和正规式  对上的正规式r ,存在一个RG=(VN,VT,P,S)：L(G)=L(r)</vt:lpstr>
      <vt:lpstr>例  r=a(ad)</vt:lpstr>
      <vt:lpstr>正规文法和正规式  对G=(VN,VT,P,S),存在一个 =VT上的正规式r : L(r)=L(G)</vt:lpstr>
      <vt:lpstr>正规文法和正规式 </vt:lpstr>
      <vt:lpstr>3型文法和有穷自动机（FA）</vt:lpstr>
      <vt:lpstr>                                                                                        3型文法产生的语言是有穷自动机（FA）所接受的集合.</vt:lpstr>
      <vt:lpstr>3型文法   和 有穷自动机（FA）</vt:lpstr>
      <vt:lpstr>3型文法   和 有穷自动机（FA）</vt:lpstr>
      <vt:lpstr>PowerPoint 演示文稿</vt:lpstr>
      <vt:lpstr>本章小结</vt:lpstr>
      <vt:lpstr>识别PL/0单词的DFA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词法分析</dc:title>
  <dc:creator>四海浪游人</dc:creator>
  <cp:lastModifiedBy>寒 李</cp:lastModifiedBy>
  <cp:revision>380</cp:revision>
  <cp:lastPrinted>2000-09-15T19:29:00Z</cp:lastPrinted>
  <dcterms:created xsi:type="dcterms:W3CDTF">1999-09-07T23:35:00Z</dcterms:created>
  <dcterms:modified xsi:type="dcterms:W3CDTF">2023-11-16T03:13:53Z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3E7269E7EA484A75A7A1E0752E7FB2CB_13</vt:lpwstr>
  </property>
</Properties>
</file>