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heme/theme4.xml" ContentType="application/vnd.openxmlformats-officedocument.them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notesSlides/notesSlide1.xml" ContentType="application/vnd.openxmlformats-officedocument.presentationml.notesSlide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9" r:id="rId3"/>
  </p:sldMasterIdLst>
  <p:notesMasterIdLst>
    <p:notesMasterId r:id="rId32"/>
  </p:notesMasterIdLst>
  <p:sldIdLst>
    <p:sldId id="265" r:id="rId4"/>
    <p:sldId id="257" r:id="rId5"/>
    <p:sldId id="258" r:id="rId6"/>
    <p:sldId id="261" r:id="rId7"/>
    <p:sldId id="262" r:id="rId8"/>
    <p:sldId id="266" r:id="rId9"/>
    <p:sldId id="267" r:id="rId10"/>
    <p:sldId id="269" r:id="rId11"/>
    <p:sldId id="324" r:id="rId12"/>
    <p:sldId id="293" r:id="rId13"/>
    <p:sldId id="259" r:id="rId14"/>
    <p:sldId id="275" r:id="rId15"/>
    <p:sldId id="276" r:id="rId16"/>
    <p:sldId id="310" r:id="rId17"/>
    <p:sldId id="277" r:id="rId18"/>
    <p:sldId id="278" r:id="rId19"/>
    <p:sldId id="308" r:id="rId20"/>
    <p:sldId id="313" r:id="rId21"/>
    <p:sldId id="309" r:id="rId22"/>
    <p:sldId id="294" r:id="rId23"/>
    <p:sldId id="260" r:id="rId24"/>
    <p:sldId id="280" r:id="rId25"/>
    <p:sldId id="281" r:id="rId26"/>
    <p:sldId id="282" r:id="rId27"/>
    <p:sldId id="325" r:id="rId28"/>
    <p:sldId id="283" r:id="rId29"/>
    <p:sldId id="284" r:id="rId30"/>
    <p:sldId id="312" r:id="rId31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73" y="72"/>
      </p:cViewPr>
      <p:guideLst>
        <p:guide orient="horz" pos="2159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image" Target="../media/image1.jpe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74.xml"/><Relationship Id="rId10" Type="http://schemas.openxmlformats.org/officeDocument/2006/relationships/tags" Target="../tags/tag79.xml"/><Relationship Id="rId4" Type="http://schemas.openxmlformats.org/officeDocument/2006/relationships/tags" Target="../tags/tag73.xml"/><Relationship Id="rId9" Type="http://schemas.openxmlformats.org/officeDocument/2006/relationships/tags" Target="../tags/tag78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9.xml"/><Relationship Id="rId4" Type="http://schemas.openxmlformats.org/officeDocument/2006/relationships/tags" Target="../tags/tag88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08.xml"/><Relationship Id="rId4" Type="http://schemas.openxmlformats.org/officeDocument/2006/relationships/tags" Target="../tags/tag10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2.xml"/><Relationship Id="rId4" Type="http://schemas.openxmlformats.org/officeDocument/2006/relationships/tags" Target="../tags/tag12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26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image" Target="../media/image2.jpeg"/><Relationship Id="rId5" Type="http://schemas.openxmlformats.org/officeDocument/2006/relationships/tags" Target="../tags/tag13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30.xml"/><Relationship Id="rId9" Type="http://schemas.openxmlformats.org/officeDocument/2006/relationships/tags" Target="../tags/tag135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39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48.xml"/><Relationship Id="rId7" Type="http://schemas.openxmlformats.org/officeDocument/2006/relationships/tags" Target="../tags/tag152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55.xml"/><Relationship Id="rId7" Type="http://schemas.openxmlformats.org/officeDocument/2006/relationships/tags" Target="../tags/tag159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3" Type="http://schemas.openxmlformats.org/officeDocument/2006/relationships/tags" Target="../tags/tag169.xml"/><Relationship Id="rId7" Type="http://schemas.openxmlformats.org/officeDocument/2006/relationships/tags" Target="../tags/tag173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70.xml"/><Relationship Id="rId9" Type="http://schemas.openxmlformats.org/officeDocument/2006/relationships/tags" Target="../tags/tag175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image" Target="../media/image4.jpeg"/><Relationship Id="rId5" Type="http://schemas.openxmlformats.org/officeDocument/2006/relationships/tags" Target="../tags/tag192.xml"/><Relationship Id="rId10" Type="http://schemas.openxmlformats.org/officeDocument/2006/relationships/image" Target="file:///C:\Users\1V994W2\Documents\Tencent%20Files\574576071\FileRecv\&#25340;&#35013;&#32032;&#26448;\&#31616;&#32422;&#21333;&#22270;-30\\18\subject_holdleft_218,213,0_0_staid_full_0.png" TargetMode="External"/><Relationship Id="rId4" Type="http://schemas.openxmlformats.org/officeDocument/2006/relationships/tags" Target="../tags/tag191.xml"/><Relationship Id="rId9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197.xml"/><Relationship Id="rId7" Type="http://schemas.openxmlformats.org/officeDocument/2006/relationships/tags" Target="../tags/tag201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tags" Target="../tags/tag200.xml"/><Relationship Id="rId11" Type="http://schemas.openxmlformats.org/officeDocument/2006/relationships/image" Target="../media/image4.jpeg"/><Relationship Id="rId5" Type="http://schemas.openxmlformats.org/officeDocument/2006/relationships/tags" Target="../tags/tag199.xml"/><Relationship Id="rId10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tags" Target="../tags/tag198.xml"/><Relationship Id="rId9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209.xml"/><Relationship Id="rId13" Type="http://schemas.openxmlformats.org/officeDocument/2006/relationships/image" Target="file:///C:\Users\1V994W2\PycharmProjects\PPT_Background_Generation/pic_temp/pic_half_right.png" TargetMode="External"/><Relationship Id="rId3" Type="http://schemas.openxmlformats.org/officeDocument/2006/relationships/tags" Target="../tags/tag204.xml"/><Relationship Id="rId7" Type="http://schemas.openxmlformats.org/officeDocument/2006/relationships/tags" Target="../tags/tag208.xml"/><Relationship Id="rId12" Type="http://schemas.openxmlformats.org/officeDocument/2006/relationships/image" Target="../media/image7.png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6" Type="http://schemas.openxmlformats.org/officeDocument/2006/relationships/tags" Target="../tags/tag207.xml"/><Relationship Id="rId11" Type="http://schemas.openxmlformats.org/officeDocument/2006/relationships/image" Target="file:///C:\Users\1V994W2\PycharmProjects\PPT_Background_Generation/pic_temp/pic_half_left.png" TargetMode="External"/><Relationship Id="rId5" Type="http://schemas.openxmlformats.org/officeDocument/2006/relationships/tags" Target="../tags/tag206.xml"/><Relationship Id="rId10" Type="http://schemas.openxmlformats.org/officeDocument/2006/relationships/image" Target="../media/image6.png"/><Relationship Id="rId4" Type="http://schemas.openxmlformats.org/officeDocument/2006/relationships/tags" Target="../tags/tag205.xml"/><Relationship Id="rId9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217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212.xml"/><Relationship Id="rId7" Type="http://schemas.openxmlformats.org/officeDocument/2006/relationships/tags" Target="../tags/tag216.xml"/><Relationship Id="rId12" Type="http://schemas.openxmlformats.org/officeDocument/2006/relationships/image" Target="../media/image4.jpeg"/><Relationship Id="rId2" Type="http://schemas.openxmlformats.org/officeDocument/2006/relationships/tags" Target="../tags/tag211.xml"/><Relationship Id="rId1" Type="http://schemas.openxmlformats.org/officeDocument/2006/relationships/tags" Target="../tags/tag210.xml"/><Relationship Id="rId6" Type="http://schemas.openxmlformats.org/officeDocument/2006/relationships/tags" Target="../tags/tag215.xml"/><Relationship Id="rId11" Type="http://schemas.openxmlformats.org/officeDocument/2006/relationships/image" Target="file:///C:\Users\1V994W2\PycharmProjects\PPT_Background_Generation/pic_temp/0_pic_quater_right_up.png" TargetMode="External"/><Relationship Id="rId5" Type="http://schemas.openxmlformats.org/officeDocument/2006/relationships/tags" Target="../tags/tag214.xml"/><Relationship Id="rId10" Type="http://schemas.openxmlformats.org/officeDocument/2006/relationships/image" Target="../media/image5.png"/><Relationship Id="rId4" Type="http://schemas.openxmlformats.org/officeDocument/2006/relationships/tags" Target="../tags/tag213.xml"/><Relationship Id="rId9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225.xml"/><Relationship Id="rId13" Type="http://schemas.openxmlformats.org/officeDocument/2006/relationships/image" Target="file:///C:\Users\1V994W2\PycharmProjects\PPT_Background_Generation/pic_temp/0_pic_quater_right_up.png" TargetMode="External"/><Relationship Id="rId3" Type="http://schemas.openxmlformats.org/officeDocument/2006/relationships/tags" Target="../tags/tag220.xml"/><Relationship Id="rId7" Type="http://schemas.openxmlformats.org/officeDocument/2006/relationships/tags" Target="../tags/tag224.xml"/><Relationship Id="rId12" Type="http://schemas.openxmlformats.org/officeDocument/2006/relationships/image" Target="../media/image5.png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6" Type="http://schemas.openxmlformats.org/officeDocument/2006/relationships/tags" Target="../tags/tag223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222.xml"/><Relationship Id="rId15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227.xml"/><Relationship Id="rId4" Type="http://schemas.openxmlformats.org/officeDocument/2006/relationships/tags" Target="../tags/tag221.xml"/><Relationship Id="rId9" Type="http://schemas.openxmlformats.org/officeDocument/2006/relationships/tags" Target="../tags/tag226.xml"/><Relationship Id="rId14" Type="http://schemas.openxmlformats.org/officeDocument/2006/relationships/image" Target="../media/image4.jpe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30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11" Type="http://schemas.openxmlformats.org/officeDocument/2006/relationships/image" Target="file:///C:\Users\1V994W2\PycharmProjects\PPT_Background_Generation/pic_temp/0_pic_quater_right_up.png" TargetMode="External"/><Relationship Id="rId5" Type="http://schemas.openxmlformats.org/officeDocument/2006/relationships/tags" Target="../tags/tag232.xml"/><Relationship Id="rId10" Type="http://schemas.openxmlformats.org/officeDocument/2006/relationships/image" Target="../media/image5.png"/><Relationship Id="rId4" Type="http://schemas.openxmlformats.org/officeDocument/2006/relationships/tags" Target="../tags/tag231.xml"/><Relationship Id="rId9" Type="http://schemas.openxmlformats.org/officeDocument/2006/relationships/image" Target="file:///C:\Users\1V994W2\Documents\Tencent%20Files\574576071\FileRecv\&#25340;&#35013;&#32032;&#26448;\&#31616;&#32422;&#21333;&#22270;-30\\18\subject_holdleft_218,213,0_0_staid_full_0.png" TargetMode="Externa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tags" Target="../tags/tag234.xml"/><Relationship Id="rId4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244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239.xml"/><Relationship Id="rId7" Type="http://schemas.openxmlformats.org/officeDocument/2006/relationships/tags" Target="../tags/tag243.xml"/><Relationship Id="rId12" Type="http://schemas.openxmlformats.org/officeDocument/2006/relationships/image" Target="../media/image4.jpeg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tags" Target="../tags/tag242.xml"/><Relationship Id="rId11" Type="http://schemas.openxmlformats.org/officeDocument/2006/relationships/image" Target="file:///C:\Users\1V994W2\PycharmProjects\PPT_Background_Generation/pic_temp/0_pic_quater_right_up.png" TargetMode="External"/><Relationship Id="rId5" Type="http://schemas.openxmlformats.org/officeDocument/2006/relationships/tags" Target="../tags/tag241.xml"/><Relationship Id="rId10" Type="http://schemas.openxmlformats.org/officeDocument/2006/relationships/image" Target="../media/image5.png"/><Relationship Id="rId4" Type="http://schemas.openxmlformats.org/officeDocument/2006/relationships/tags" Target="../tags/tag240.xml"/><Relationship Id="rId9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247.xml"/><Relationship Id="rId7" Type="http://schemas.openxmlformats.org/officeDocument/2006/relationships/tags" Target="../tags/tag251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tags" Target="../tags/tag250.xml"/><Relationship Id="rId11" Type="http://schemas.openxmlformats.org/officeDocument/2006/relationships/image" Target="../media/image4.jpeg"/><Relationship Id="rId5" Type="http://schemas.openxmlformats.org/officeDocument/2006/relationships/tags" Target="../tags/tag249.xml"/><Relationship Id="rId10" Type="http://schemas.openxmlformats.org/officeDocument/2006/relationships/image" Target="file:///C:\Users\1V994W2\PycharmProjects\PPT_Background_Generation/pic_temp/0_pic_quater_right_up.png" TargetMode="External"/><Relationship Id="rId4" Type="http://schemas.openxmlformats.org/officeDocument/2006/relationships/tags" Target="../tags/tag248.xml"/><Relationship Id="rId9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54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6" Type="http://schemas.openxmlformats.org/officeDocument/2006/relationships/tags" Target="../tags/tag257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256.xml"/><Relationship Id="rId10" Type="http://schemas.openxmlformats.org/officeDocument/2006/relationships/image" Target="../media/image4.jpeg"/><Relationship Id="rId4" Type="http://schemas.openxmlformats.org/officeDocument/2006/relationships/tags" Target="../tags/tag255.xml"/><Relationship Id="rId9" Type="http://schemas.openxmlformats.org/officeDocument/2006/relationships/image" Target="file:///C:\Users\1V994W2\PycharmProjects\PPT_Background_Generation/pic_temp/0_pic_quater_right_up.png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260.xml"/><Relationship Id="rId7" Type="http://schemas.openxmlformats.org/officeDocument/2006/relationships/tags" Target="../tags/tag264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6" Type="http://schemas.openxmlformats.org/officeDocument/2006/relationships/tags" Target="../tags/tag263.xml"/><Relationship Id="rId5" Type="http://schemas.openxmlformats.org/officeDocument/2006/relationships/tags" Target="../tags/tag262.xml"/><Relationship Id="rId10" Type="http://schemas.openxmlformats.org/officeDocument/2006/relationships/image" Target="file:///C:\Users\1V994W2\Documents\Tencent%20Files\574576071\FileRecv\&#25340;&#35013;&#32032;&#26448;\&#31616;&#32422;&#21333;&#22270;-30\\18\subject_holdleft_218,213,0_0_staid_full_0.png" TargetMode="External"/><Relationship Id="rId4" Type="http://schemas.openxmlformats.org/officeDocument/2006/relationships/tags" Target="../tags/tag261.xml"/><Relationship Id="rId9" Type="http://schemas.openxmlformats.org/officeDocument/2006/relationships/image" Target="../media/image3.pn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67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tags" Target="../tags/tag270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269.xml"/><Relationship Id="rId10" Type="http://schemas.openxmlformats.org/officeDocument/2006/relationships/image" Target="../media/image4.jpeg"/><Relationship Id="rId4" Type="http://schemas.openxmlformats.org/officeDocument/2006/relationships/tags" Target="../tags/tag268.xml"/><Relationship Id="rId9" Type="http://schemas.openxmlformats.org/officeDocument/2006/relationships/image" Target="file:///C:\Users\1V994W2\PycharmProjects\PPT_Background_Generation/pic_temp/0_pic_quater_right_up.png" TargetMode="Externa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tags" Target="../tags/tag278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273.xml"/><Relationship Id="rId7" Type="http://schemas.openxmlformats.org/officeDocument/2006/relationships/tags" Target="../tags/tag277.xml"/><Relationship Id="rId12" Type="http://schemas.openxmlformats.org/officeDocument/2006/relationships/image" Target="../media/image4.jpeg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6" Type="http://schemas.openxmlformats.org/officeDocument/2006/relationships/tags" Target="../tags/tag276.xml"/><Relationship Id="rId11" Type="http://schemas.openxmlformats.org/officeDocument/2006/relationships/image" Target="file:///C:\Users\1V994W2\PycharmProjects\PPT_Background_Generation/pic_temp/0_pic_quater_right_up.png" TargetMode="External"/><Relationship Id="rId5" Type="http://schemas.openxmlformats.org/officeDocument/2006/relationships/tags" Target="../tags/tag275.xml"/><Relationship Id="rId10" Type="http://schemas.openxmlformats.org/officeDocument/2006/relationships/image" Target="../media/image5.png"/><Relationship Id="rId4" Type="http://schemas.openxmlformats.org/officeDocument/2006/relationships/tags" Target="../tags/tag274.xml"/><Relationship Id="rId9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tags" Target="../tags/tag286.xml"/><Relationship Id="rId3" Type="http://schemas.openxmlformats.org/officeDocument/2006/relationships/tags" Target="../tags/tag281.xml"/><Relationship Id="rId7" Type="http://schemas.openxmlformats.org/officeDocument/2006/relationships/tags" Target="../tags/tag285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tags" Target="../tags/tag284.xml"/><Relationship Id="rId11" Type="http://schemas.openxmlformats.org/officeDocument/2006/relationships/image" Target="file:///C:\Users\1V994W2\PycharmProjects\PPT_Background_Generation/pic_temp/0_pic_quater_right_up.png" TargetMode="External"/><Relationship Id="rId5" Type="http://schemas.openxmlformats.org/officeDocument/2006/relationships/tags" Target="../tags/tag283.xml"/><Relationship Id="rId10" Type="http://schemas.openxmlformats.org/officeDocument/2006/relationships/image" Target="../media/image5.png"/><Relationship Id="rId4" Type="http://schemas.openxmlformats.org/officeDocument/2006/relationships/tags" Target="../tags/tag282.xml"/><Relationship Id="rId9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tags" Target="../tags/tag294.xml"/><Relationship Id="rId13" Type="http://schemas.openxmlformats.org/officeDocument/2006/relationships/image" Target="../media/image4.jpeg"/><Relationship Id="rId3" Type="http://schemas.openxmlformats.org/officeDocument/2006/relationships/tags" Target="../tags/tag289.xml"/><Relationship Id="rId7" Type="http://schemas.openxmlformats.org/officeDocument/2006/relationships/tags" Target="../tags/tag293.xml"/><Relationship Id="rId12" Type="http://schemas.openxmlformats.org/officeDocument/2006/relationships/image" Target="file:///C:\Users\1V994W2\PycharmProjects\PPT_Background_Generation/pic_temp/0_pic_quater_right_up.png" TargetMode="Externa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tags" Target="../tags/tag292.xml"/><Relationship Id="rId11" Type="http://schemas.openxmlformats.org/officeDocument/2006/relationships/image" Target="../media/image5.png"/><Relationship Id="rId5" Type="http://schemas.openxmlformats.org/officeDocument/2006/relationships/tags" Target="../tags/tag291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290.xml"/><Relationship Id="rId9" Type="http://schemas.openxmlformats.org/officeDocument/2006/relationships/tags" Target="../tags/tag295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tags" Target="../tags/tag303.xml"/><Relationship Id="rId13" Type="http://schemas.openxmlformats.org/officeDocument/2006/relationships/image" Target="../media/image4.jpeg"/><Relationship Id="rId3" Type="http://schemas.openxmlformats.org/officeDocument/2006/relationships/tags" Target="../tags/tag298.xml"/><Relationship Id="rId7" Type="http://schemas.openxmlformats.org/officeDocument/2006/relationships/tags" Target="../tags/tag302.xml"/><Relationship Id="rId12" Type="http://schemas.openxmlformats.org/officeDocument/2006/relationships/image" Target="file:///C:\Users\1V994W2\PycharmProjects\PPT_Background_Generation/pic_temp/0_pic_quater_right_up.png" TargetMode="External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6" Type="http://schemas.openxmlformats.org/officeDocument/2006/relationships/tags" Target="../tags/tag301.xml"/><Relationship Id="rId11" Type="http://schemas.openxmlformats.org/officeDocument/2006/relationships/image" Target="../media/image5.png"/><Relationship Id="rId5" Type="http://schemas.openxmlformats.org/officeDocument/2006/relationships/tags" Target="../tags/tag300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299.xml"/><Relationship Id="rId9" Type="http://schemas.openxmlformats.org/officeDocument/2006/relationships/tags" Target="../tags/tag304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tags" Target="../tags/tag312.xml"/><Relationship Id="rId13" Type="http://schemas.openxmlformats.org/officeDocument/2006/relationships/image" Target="../media/image5.png"/><Relationship Id="rId3" Type="http://schemas.openxmlformats.org/officeDocument/2006/relationships/tags" Target="../tags/tag307.xml"/><Relationship Id="rId7" Type="http://schemas.openxmlformats.org/officeDocument/2006/relationships/tags" Target="../tags/tag311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306.xml"/><Relationship Id="rId16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305.xml"/><Relationship Id="rId6" Type="http://schemas.openxmlformats.org/officeDocument/2006/relationships/tags" Target="../tags/tag310.xml"/><Relationship Id="rId11" Type="http://schemas.openxmlformats.org/officeDocument/2006/relationships/tags" Target="../tags/tag315.xml"/><Relationship Id="rId5" Type="http://schemas.openxmlformats.org/officeDocument/2006/relationships/tags" Target="../tags/tag309.xml"/><Relationship Id="rId15" Type="http://schemas.openxmlformats.org/officeDocument/2006/relationships/image" Target="../media/image4.jpeg"/><Relationship Id="rId10" Type="http://schemas.openxmlformats.org/officeDocument/2006/relationships/tags" Target="../tags/tag314.xml"/><Relationship Id="rId4" Type="http://schemas.openxmlformats.org/officeDocument/2006/relationships/tags" Target="../tags/tag308.xml"/><Relationship Id="rId9" Type="http://schemas.openxmlformats.org/officeDocument/2006/relationships/tags" Target="../tags/tag313.xml"/><Relationship Id="rId14" Type="http://schemas.openxmlformats.org/officeDocument/2006/relationships/image" Target="file:///C:\Users\1V994W2\PycharmProjects\PPT_Background_Generation/pic_temp/0_pic_quater_right_up.png" TargetMode="Externa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323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318.xml"/><Relationship Id="rId7" Type="http://schemas.openxmlformats.org/officeDocument/2006/relationships/tags" Target="../tags/tag322.xml"/><Relationship Id="rId12" Type="http://schemas.openxmlformats.org/officeDocument/2006/relationships/image" Target="../media/image4.jpeg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6" Type="http://schemas.openxmlformats.org/officeDocument/2006/relationships/tags" Target="../tags/tag321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320.xml"/><Relationship Id="rId10" Type="http://schemas.openxmlformats.org/officeDocument/2006/relationships/image" Target="../media/image9.png"/><Relationship Id="rId4" Type="http://schemas.openxmlformats.org/officeDocument/2006/relationships/tags" Target="../tags/tag319.xml"/><Relationship Id="rId9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6186805" y="635"/>
            <a:ext cx="6005195" cy="6857365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460375" y="1857375"/>
            <a:ext cx="6948170" cy="2927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spc="100" dirty="0">
              <a:solidFill>
                <a:schemeClr val="bg1"/>
              </a:solidFill>
              <a:uFillTx/>
              <a:latin typeface="汉仪雅酷黑简" panose="00020600040101010101" charset="-122"/>
              <a:ea typeface="汉仪雅酷黑简" panose="00020600040101010101" charset="-122"/>
              <a:cs typeface="汉仪雅酷黑简" panose="00020600040101010101" charset="-122"/>
            </a:endParaRPr>
          </a:p>
        </p:txBody>
      </p:sp>
      <p:cxnSp>
        <p:nvCxnSpPr>
          <p:cNvPr id="11" name="直接连接符 10"/>
          <p:cNvCxnSpPr/>
          <p:nvPr userDrawn="1">
            <p:custDataLst>
              <p:tags r:id="rId3"/>
            </p:custDataLst>
          </p:nvPr>
        </p:nvCxnSpPr>
        <p:spPr>
          <a:xfrm>
            <a:off x="1012825" y="2685868"/>
            <a:ext cx="33877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942888" y="2729491"/>
            <a:ext cx="6362011" cy="1177810"/>
          </a:xfrm>
        </p:spPr>
        <p:txBody>
          <a:bodyPr lIns="90000" tIns="46800" rIns="90000" bIns="46800" anchor="t" anchorCtr="0">
            <a:normAutofit/>
          </a:bodyPr>
          <a:lstStyle>
            <a:lvl1pPr algn="l">
              <a:defRPr sz="6000" b="0" spc="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942888" y="2043822"/>
            <a:ext cx="6362011" cy="569526"/>
          </a:xfrm>
        </p:spPr>
        <p:txBody>
          <a:bodyPr lIns="90000" tIns="46800" rIns="90000" bIns="46800" anchor="b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bg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942888" y="4095750"/>
            <a:ext cx="2330450" cy="52705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4859338" y="4095750"/>
            <a:ext cx="2330450" cy="52705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90000" tIns="46800" rIns="90000" bIns="46800" anchor="t" anchorCtr="0">
            <a:normAutofit/>
          </a:bodyPr>
          <a:lstStyle>
            <a:lvl1pPr>
              <a:defRPr sz="36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635" y="-635"/>
            <a:ext cx="2926715" cy="68586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2023/11/16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11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4812030" y="1767205"/>
            <a:ext cx="6512560" cy="2724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spc="100" dirty="0">
              <a:solidFill>
                <a:schemeClr val="bg2"/>
              </a:solidFill>
              <a:uFillTx/>
              <a:latin typeface="汉仪雅酷黑简" panose="00020600040101010101" charset="-122"/>
              <a:ea typeface="汉仪雅酷黑简" panose="00020600040101010101" charset="-122"/>
              <a:cs typeface="汉仪雅酷黑简" panose="00020600040101010101" charset="-122"/>
            </a:endParaRPr>
          </a:p>
        </p:txBody>
      </p:sp>
      <p:cxnSp>
        <p:nvCxnSpPr>
          <p:cNvPr id="7" name="直接连接符 6"/>
          <p:cNvCxnSpPr/>
          <p:nvPr userDrawn="1">
            <p:custDataLst>
              <p:tags r:id="rId2"/>
            </p:custDataLst>
          </p:nvPr>
        </p:nvCxnSpPr>
        <p:spPr>
          <a:xfrm>
            <a:off x="5573395" y="2522680"/>
            <a:ext cx="2751455" cy="45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451432" y="2555791"/>
            <a:ext cx="5759493" cy="1225262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451432" y="1817368"/>
            <a:ext cx="5759493" cy="648020"/>
          </a:xfrm>
        </p:spPr>
        <p:txBody>
          <a:bodyPr tIns="46800" bIns="46800" anchor="b">
            <a:norm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5509260" y="3911145"/>
            <a:ext cx="2330450" cy="412721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5" hasCustomPrompt="1"/>
            <p:custDataLst>
              <p:tags r:id="rId9"/>
            </p:custDataLst>
          </p:nvPr>
        </p:nvSpPr>
        <p:spPr>
          <a:xfrm>
            <a:off x="8610600" y="3907790"/>
            <a:ext cx="2330450" cy="412721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9" r:link="rId10" cstate="screen"/>
          <a:stretch>
            <a:fillRect/>
          </a:stretch>
        </p:blipFill>
        <p:spPr>
          <a:xfrm>
            <a:off x="609600" y="685800"/>
            <a:ext cx="4526025" cy="5486400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11" r:link="rId12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6"/>
            </p:custDataLst>
          </p:nvPr>
        </p:nvSpPr>
        <p:spPr>
          <a:xfrm>
            <a:off x="6604319" y="2984818"/>
            <a:ext cx="4825365" cy="970915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zh-CN" altLang="en-US" sz="5400" b="0" spc="6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sz="quarter" idx="15" hasCustomPrompt="1"/>
            <p:custDataLst>
              <p:tags r:id="rId7"/>
            </p:custDataLst>
          </p:nvPr>
        </p:nvSpPr>
        <p:spPr>
          <a:xfrm>
            <a:off x="6654483" y="4160203"/>
            <a:ext cx="4775200" cy="3702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>
              <a:buNone/>
              <a:defRPr kumimoji="0" lang="zh-CN" altLang="en-US" sz="20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/>
              <a:t>单击此处编辑副标题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0" y="1397000"/>
            <a:ext cx="1676305" cy="4064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screen"/>
          <a:stretch>
            <a:fillRect/>
          </a:stretch>
        </p:blipFill>
        <p:spPr>
          <a:xfrm>
            <a:off x="10515695" y="1397000"/>
            <a:ext cx="1676305" cy="4064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rgbClr val="FCFCFB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815894" y="2872300"/>
            <a:ext cx="4516345" cy="721244"/>
          </a:xfrm>
        </p:spPr>
        <p:txBody>
          <a:bodyPr anchor="b"/>
          <a:lstStyle>
            <a:lvl1pPr>
              <a:defRPr sz="3600" baseline="0"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4815894" y="3753783"/>
            <a:ext cx="4516345" cy="7212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2" r:link="rId13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4" r:link="rId15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screen"/>
          <a:stretch>
            <a:fillRect/>
          </a:stretch>
        </p:blipFill>
        <p:spPr>
          <a:xfrm>
            <a:off x="304800" y="1234440"/>
            <a:ext cx="3620820" cy="438912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2023/11/16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8" r:link="rId9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995045" y="3870325"/>
            <a:ext cx="4359910" cy="49403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9" r:link="rId10" cstate="screen"/>
          <a:stretch>
            <a:fillRect/>
          </a:stretch>
        </p:blipFill>
        <p:spPr>
          <a:xfrm>
            <a:off x="7056375" y="685800"/>
            <a:ext cx="4526025" cy="54864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6"/>
            </p:custDataLst>
          </p:nvPr>
        </p:nvSpPr>
        <p:spPr>
          <a:xfrm>
            <a:off x="1023252" y="2493645"/>
            <a:ext cx="4359910" cy="1172210"/>
          </a:xfrm>
        </p:spPr>
        <p:txBody>
          <a:bodyPr vert="horz" lIns="0" tIns="0" rIns="0" bIns="0" rtlCol="0" anchor="b" anchorCtr="0">
            <a:normAutofit/>
          </a:bodyPr>
          <a:lstStyle>
            <a:lvl1pPr algn="l">
              <a:defRPr lang="zh-CN" altLang="en-US" sz="6600" b="0" spc="7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7"/>
            </p:custDataLst>
          </p:nvPr>
        </p:nvSpPr>
        <p:spPr>
          <a:xfrm>
            <a:off x="1023252" y="3874135"/>
            <a:ext cx="4067175" cy="490220"/>
          </a:xfrm>
        </p:spPr>
        <p:txBody>
          <a:bodyPr vert="horz" lIns="0" tIns="0" rIns="0" bIns="0" rtlCol="0" anchor="ctr" anchorCtr="0">
            <a:normAutofit/>
          </a:bodyPr>
          <a:lstStyle>
            <a:lvl1pPr marL="0" indent="0" algn="l">
              <a:buNone/>
              <a:defRPr kumimoji="0" lang="zh-CN" altLang="en-US" sz="20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screen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screen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13" r:link="rId14" cstate="screen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15" r:link="rId16" cstate="screen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/>
          <a:stretch>
            <a:fillRect/>
          </a:stretch>
        </p:blipFill>
        <p:spPr>
          <a:xfrm>
            <a:off x="10571480" y="5237480"/>
            <a:ext cx="1619885" cy="161988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/>
          <a:stretch>
            <a:fillRect/>
          </a:stretch>
        </p:blipFill>
        <p:spPr>
          <a:xfrm>
            <a:off x="0" y="5237480"/>
            <a:ext cx="1619885" cy="16198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2023/11/16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6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69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64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8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67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6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21" Type="http://schemas.openxmlformats.org/officeDocument/2006/relationships/tags" Target="../tags/tag183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tags" Target="../tags/tag187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tags" Target="../tags/tag182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tags" Target="../tags/tag186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tags" Target="../tags/tag185.xml"/><Relationship Id="rId10" Type="http://schemas.openxmlformats.org/officeDocument/2006/relationships/slideLayout" Target="../slideLayouts/slideLayout39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tags" Target="../tags/tag1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0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8.xml"/><Relationship Id="rId1" Type="http://schemas.openxmlformats.org/officeDocument/2006/relationships/tags" Target="../tags/tag36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76.xml"/><Relationship Id="rId3" Type="http://schemas.openxmlformats.org/officeDocument/2006/relationships/tags" Target="../tags/tag371.xml"/><Relationship Id="rId7" Type="http://schemas.openxmlformats.org/officeDocument/2006/relationships/tags" Target="../tags/tag375.xml"/><Relationship Id="rId2" Type="http://schemas.openxmlformats.org/officeDocument/2006/relationships/tags" Target="../tags/tag370.xml"/><Relationship Id="rId1" Type="http://schemas.openxmlformats.org/officeDocument/2006/relationships/tags" Target="../tags/tag369.xml"/><Relationship Id="rId6" Type="http://schemas.openxmlformats.org/officeDocument/2006/relationships/tags" Target="../tags/tag374.xml"/><Relationship Id="rId11" Type="http://schemas.openxmlformats.org/officeDocument/2006/relationships/slideLayout" Target="../slideLayouts/slideLayout18.xml"/><Relationship Id="rId5" Type="http://schemas.openxmlformats.org/officeDocument/2006/relationships/tags" Target="../tags/tag373.xml"/><Relationship Id="rId10" Type="http://schemas.openxmlformats.org/officeDocument/2006/relationships/tags" Target="../tags/tag378.xml"/><Relationship Id="rId4" Type="http://schemas.openxmlformats.org/officeDocument/2006/relationships/tags" Target="../tags/tag372.xml"/><Relationship Id="rId9" Type="http://schemas.openxmlformats.org/officeDocument/2006/relationships/tags" Target="../tags/tag37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7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8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82.xml"/><Relationship Id="rId1" Type="http://schemas.openxmlformats.org/officeDocument/2006/relationships/tags" Target="../tags/tag38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8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8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8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8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334.xml"/><Relationship Id="rId13" Type="http://schemas.openxmlformats.org/officeDocument/2006/relationships/tags" Target="../tags/tag339.xml"/><Relationship Id="rId18" Type="http://schemas.openxmlformats.org/officeDocument/2006/relationships/tags" Target="../tags/tag344.xml"/><Relationship Id="rId3" Type="http://schemas.openxmlformats.org/officeDocument/2006/relationships/tags" Target="../tags/tag329.xml"/><Relationship Id="rId7" Type="http://schemas.openxmlformats.org/officeDocument/2006/relationships/tags" Target="../tags/tag333.xml"/><Relationship Id="rId12" Type="http://schemas.openxmlformats.org/officeDocument/2006/relationships/tags" Target="../tags/tag338.xml"/><Relationship Id="rId17" Type="http://schemas.openxmlformats.org/officeDocument/2006/relationships/tags" Target="../tags/tag343.xml"/><Relationship Id="rId2" Type="http://schemas.openxmlformats.org/officeDocument/2006/relationships/tags" Target="../tags/tag328.xml"/><Relationship Id="rId16" Type="http://schemas.openxmlformats.org/officeDocument/2006/relationships/tags" Target="../tags/tag342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327.xml"/><Relationship Id="rId6" Type="http://schemas.openxmlformats.org/officeDocument/2006/relationships/tags" Target="../tags/tag332.xml"/><Relationship Id="rId11" Type="http://schemas.openxmlformats.org/officeDocument/2006/relationships/tags" Target="../tags/tag337.xml"/><Relationship Id="rId5" Type="http://schemas.openxmlformats.org/officeDocument/2006/relationships/tags" Target="../tags/tag331.xml"/><Relationship Id="rId15" Type="http://schemas.openxmlformats.org/officeDocument/2006/relationships/tags" Target="../tags/tag341.xml"/><Relationship Id="rId10" Type="http://schemas.openxmlformats.org/officeDocument/2006/relationships/tags" Target="../tags/tag336.xml"/><Relationship Id="rId19" Type="http://schemas.openxmlformats.org/officeDocument/2006/relationships/tags" Target="../tags/tag345.xml"/><Relationship Id="rId4" Type="http://schemas.openxmlformats.org/officeDocument/2006/relationships/tags" Target="../tags/tag330.xml"/><Relationship Id="rId9" Type="http://schemas.openxmlformats.org/officeDocument/2006/relationships/tags" Target="../tags/tag335.xml"/><Relationship Id="rId14" Type="http://schemas.openxmlformats.org/officeDocument/2006/relationships/tags" Target="../tags/tag34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8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395.xml"/><Relationship Id="rId3" Type="http://schemas.openxmlformats.org/officeDocument/2006/relationships/tags" Target="../tags/tag390.xml"/><Relationship Id="rId7" Type="http://schemas.openxmlformats.org/officeDocument/2006/relationships/tags" Target="../tags/tag394.xml"/><Relationship Id="rId2" Type="http://schemas.openxmlformats.org/officeDocument/2006/relationships/tags" Target="../tags/tag389.xml"/><Relationship Id="rId1" Type="http://schemas.openxmlformats.org/officeDocument/2006/relationships/tags" Target="../tags/tag388.xml"/><Relationship Id="rId6" Type="http://schemas.openxmlformats.org/officeDocument/2006/relationships/tags" Target="../tags/tag393.xml"/><Relationship Id="rId11" Type="http://schemas.openxmlformats.org/officeDocument/2006/relationships/slideLayout" Target="../slideLayouts/slideLayout18.xml"/><Relationship Id="rId5" Type="http://schemas.openxmlformats.org/officeDocument/2006/relationships/tags" Target="../tags/tag392.xml"/><Relationship Id="rId10" Type="http://schemas.openxmlformats.org/officeDocument/2006/relationships/tags" Target="../tags/tag397.xml"/><Relationship Id="rId4" Type="http://schemas.openxmlformats.org/officeDocument/2006/relationships/tags" Target="../tags/tag391.xml"/><Relationship Id="rId9" Type="http://schemas.openxmlformats.org/officeDocument/2006/relationships/tags" Target="../tags/tag39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9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53.xml"/><Relationship Id="rId3" Type="http://schemas.openxmlformats.org/officeDocument/2006/relationships/tags" Target="../tags/tag348.xml"/><Relationship Id="rId7" Type="http://schemas.openxmlformats.org/officeDocument/2006/relationships/tags" Target="../tags/tag352.xml"/><Relationship Id="rId2" Type="http://schemas.openxmlformats.org/officeDocument/2006/relationships/tags" Target="../tags/tag347.xml"/><Relationship Id="rId1" Type="http://schemas.openxmlformats.org/officeDocument/2006/relationships/tags" Target="../tags/tag346.xml"/><Relationship Id="rId6" Type="http://schemas.openxmlformats.org/officeDocument/2006/relationships/tags" Target="../tags/tag351.xml"/><Relationship Id="rId11" Type="http://schemas.openxmlformats.org/officeDocument/2006/relationships/slideLayout" Target="../slideLayouts/slideLayout18.xml"/><Relationship Id="rId5" Type="http://schemas.openxmlformats.org/officeDocument/2006/relationships/tags" Target="../tags/tag350.xml"/><Relationship Id="rId10" Type="http://schemas.openxmlformats.org/officeDocument/2006/relationships/tags" Target="../tags/tag355.xml"/><Relationship Id="rId4" Type="http://schemas.openxmlformats.org/officeDocument/2006/relationships/tags" Target="../tags/tag349.xml"/><Relationship Id="rId9" Type="http://schemas.openxmlformats.org/officeDocument/2006/relationships/tags" Target="../tags/tag35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9.xml"/><Relationship Id="rId1" Type="http://schemas.openxmlformats.org/officeDocument/2006/relationships/tags" Target="../tags/tag35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63.xml"/><Relationship Id="rId2" Type="http://schemas.openxmlformats.org/officeDocument/2006/relationships/tags" Target="../tags/tag362.xml"/><Relationship Id="rId1" Type="http://schemas.openxmlformats.org/officeDocument/2006/relationships/tags" Target="../tags/tag36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65.xml"/><Relationship Id="rId4" Type="http://schemas.openxmlformats.org/officeDocument/2006/relationships/tags" Target="../tags/tag36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5116830" y="2458085"/>
            <a:ext cx="7084695" cy="970915"/>
          </a:xfrm>
        </p:spPr>
        <p:txBody>
          <a:bodyPr>
            <a:normAutofit fontScale="90000"/>
          </a:bodyPr>
          <a:lstStyle/>
          <a:p>
            <a:r>
              <a:rPr lang="zh-CN" altLang="en-US" sz="4890"/>
              <a:t>词法分析程序</a:t>
            </a:r>
            <a:r>
              <a:rPr lang="en-US" altLang="zh-CN" sz="4890"/>
              <a:t> </a:t>
            </a:r>
            <a:r>
              <a:rPr sz="4890"/>
              <a:t>实验报告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sz="quarter" idx="15"/>
            <p:custDataLst>
              <p:tags r:id="rId3"/>
            </p:custDataLst>
          </p:nvPr>
        </p:nvSpPr>
        <p:spPr>
          <a:xfrm>
            <a:off x="6270943" y="3955733"/>
            <a:ext cx="4775200" cy="370205"/>
          </a:xfrm>
        </p:spPr>
        <p:txBody>
          <a:bodyPr>
            <a:normAutofit/>
          </a:bodyPr>
          <a:lstStyle/>
          <a:p>
            <a:pPr algn="ctr"/>
            <a:r>
              <a:rPr lang="zh-CN" altLang="en-US"/>
              <a:t>第九组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1.7 </a:t>
            </a:r>
            <a:r>
              <a:rPr lang="zh-CN" altLang="en-US"/>
              <a:t>输出结果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03555" y="2194560"/>
            <a:ext cx="6229350" cy="26377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6280" y="1894205"/>
            <a:ext cx="4511040" cy="3238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>
            <p:custDataLst>
              <p:tags r:id="rId2"/>
            </p:custDataLst>
          </p:nvPr>
        </p:nvSpPr>
        <p:spPr>
          <a:xfrm>
            <a:off x="578178" y="471341"/>
            <a:ext cx="11035646" cy="5915320"/>
          </a:xfrm>
          <a:prstGeom prst="rect">
            <a:avLst/>
          </a:prstGeom>
          <a:noFill/>
          <a:ln w="19050">
            <a:solidFill>
              <a:srgbClr val="CFD6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矩形 5"/>
          <p:cNvSpPr/>
          <p:nvPr>
            <p:custDataLst>
              <p:tags r:id="rId3"/>
            </p:custDataLst>
          </p:nvPr>
        </p:nvSpPr>
        <p:spPr>
          <a:xfrm>
            <a:off x="-635" y="5371294"/>
            <a:ext cx="12192000" cy="148670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3846195" y="3183255"/>
            <a:ext cx="5262880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NFA</a:t>
            </a:r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转化为</a:t>
            </a:r>
            <a:r>
              <a:rPr lang="en-US" altLang="zh-CN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DFA</a:t>
            </a:r>
          </a:p>
        </p:txBody>
      </p:sp>
      <p:sp>
        <p:nvSpPr>
          <p:cNvPr id="5" name="椭圆 4"/>
          <p:cNvSpPr/>
          <p:nvPr>
            <p:custDataLst>
              <p:tags r:id="rId5"/>
            </p:custDataLst>
          </p:nvPr>
        </p:nvSpPr>
        <p:spPr>
          <a:xfrm>
            <a:off x="6095365" y="1988502"/>
            <a:ext cx="545465" cy="545465"/>
          </a:xfrm>
          <a:prstGeom prst="ellipse">
            <a:avLst/>
          </a:prstGeom>
          <a:solidFill>
            <a:srgbClr val="CFD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5565775" y="1652628"/>
            <a:ext cx="1075055" cy="10592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5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</a:p>
        </p:txBody>
      </p:sp>
      <p:cxnSp>
        <p:nvCxnSpPr>
          <p:cNvPr id="17" name="直接连接符 16"/>
          <p:cNvCxnSpPr/>
          <p:nvPr>
            <p:custDataLst>
              <p:tags r:id="rId7"/>
            </p:custDataLst>
          </p:nvPr>
        </p:nvCxnSpPr>
        <p:spPr>
          <a:xfrm>
            <a:off x="758952" y="128016"/>
            <a:ext cx="493776" cy="493776"/>
          </a:xfrm>
          <a:prstGeom prst="line">
            <a:avLst/>
          </a:prstGeom>
          <a:ln w="15875">
            <a:solidFill>
              <a:srgbClr val="EBA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8"/>
            </p:custDataLst>
          </p:nvPr>
        </p:nvCxnSpPr>
        <p:spPr>
          <a:xfrm>
            <a:off x="578176" y="213163"/>
            <a:ext cx="493776" cy="493776"/>
          </a:xfrm>
          <a:prstGeom prst="line">
            <a:avLst/>
          </a:prstGeom>
          <a:ln w="15875">
            <a:solidFill>
              <a:srgbClr val="EBA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9"/>
            </p:custDataLst>
          </p:nvPr>
        </p:nvCxnSpPr>
        <p:spPr>
          <a:xfrm>
            <a:off x="11457305" y="3555365"/>
            <a:ext cx="494030" cy="494030"/>
          </a:xfrm>
          <a:prstGeom prst="line">
            <a:avLst/>
          </a:prstGeom>
          <a:ln w="15875">
            <a:solidFill>
              <a:srgbClr val="EBA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>
            <p:custDataLst>
              <p:tags r:id="rId10"/>
            </p:custDataLst>
          </p:nvPr>
        </p:nvCxnSpPr>
        <p:spPr>
          <a:xfrm>
            <a:off x="11276330" y="3640455"/>
            <a:ext cx="494030" cy="494030"/>
          </a:xfrm>
          <a:prstGeom prst="line">
            <a:avLst/>
          </a:prstGeom>
          <a:ln w="15875">
            <a:solidFill>
              <a:srgbClr val="EBA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+mj-ea"/>
                <a:ea typeface="+mj-ea"/>
                <a:cs typeface="+mj-ea"/>
              </a:rPr>
              <a:t>2.1 </a:t>
            </a:r>
            <a:r>
              <a:rPr lang="zh-CN" altLang="en-US" sz="3600" dirty="0">
                <a:latin typeface="+mj-ea"/>
                <a:ea typeface="+mj-ea"/>
                <a:cs typeface="+mj-ea"/>
              </a:rPr>
              <a:t>实现原理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732" y="1469398"/>
            <a:ext cx="10852237" cy="5388907"/>
          </a:xfrm>
        </p:spPr>
        <p:txBody>
          <a:bodyPr/>
          <a:lstStyle/>
          <a:p>
            <a:r>
              <a:rPr lang="zh-CN" altLang="en-US" sz="3200" dirty="0"/>
              <a:t>方法：</a:t>
            </a:r>
            <a:endParaRPr lang="en-US" altLang="zh-CN" sz="3200" dirty="0"/>
          </a:p>
          <a:p>
            <a:pPr lvl="1"/>
            <a:r>
              <a:rPr lang="zh-CN" altLang="en-US" sz="2485" dirty="0"/>
              <a:t>子集构造法</a:t>
            </a:r>
            <a:endParaRPr lang="en-US" altLang="zh-CN" sz="2485" dirty="0"/>
          </a:p>
          <a:p>
            <a:r>
              <a:rPr lang="zh-CN" altLang="en-US" sz="3200" dirty="0"/>
              <a:t>中心思想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/>
            <a:r>
              <a:rPr lang="en-US" altLang="zh-CN" sz="2485" dirty="0"/>
              <a:t>DFA</a:t>
            </a:r>
            <a:r>
              <a:rPr lang="zh-CN" altLang="en-US" sz="2485" dirty="0"/>
              <a:t>的一个状态是</a:t>
            </a:r>
            <a:r>
              <a:rPr lang="en-US" altLang="zh-CN" sz="2485" dirty="0"/>
              <a:t>NFA</a:t>
            </a:r>
            <a:r>
              <a:rPr lang="zh-CN" altLang="en-US" sz="2485" dirty="0"/>
              <a:t>的一个状态集合。</a:t>
            </a:r>
            <a:endParaRPr lang="en-US" altLang="zh-CN" sz="2485" dirty="0"/>
          </a:p>
          <a:p>
            <a:pPr lvl="1"/>
            <a:r>
              <a:rPr lang="en-US" altLang="zh-CN" sz="2485" dirty="0"/>
              <a:t>NFA</a:t>
            </a:r>
            <a:r>
              <a:rPr lang="zh-CN" altLang="en-US" sz="2485" dirty="0"/>
              <a:t>能到达的所有状态：</a:t>
            </a:r>
            <a:r>
              <a:rPr lang="en-US" altLang="zh-CN" sz="2485" dirty="0"/>
              <a:t>S1</a:t>
            </a:r>
            <a:r>
              <a:rPr lang="zh-CN" altLang="en-US" sz="2485" dirty="0"/>
              <a:t>，</a:t>
            </a:r>
            <a:r>
              <a:rPr lang="en-US" altLang="zh-CN" sz="2485" dirty="0"/>
              <a:t>S2</a:t>
            </a:r>
            <a:r>
              <a:rPr lang="zh-CN" altLang="en-US" sz="2485" dirty="0"/>
              <a:t>，</a:t>
            </a:r>
            <a:r>
              <a:rPr lang="en-US" altLang="zh-CN" sz="2485" dirty="0"/>
              <a:t>S3…</a:t>
            </a:r>
            <a:r>
              <a:rPr lang="zh-CN" altLang="en-US" sz="2485" dirty="0"/>
              <a:t>，</a:t>
            </a:r>
            <a:r>
              <a:rPr lang="en-US" altLang="zh-CN" sz="2485" dirty="0" err="1"/>
              <a:t>Sk</a:t>
            </a:r>
            <a:r>
              <a:rPr lang="zh-CN" altLang="en-US" sz="2485" dirty="0"/>
              <a:t>，则</a:t>
            </a:r>
            <a:r>
              <a:rPr lang="en-US" altLang="zh-CN" sz="2485" dirty="0"/>
              <a:t>DFA</a:t>
            </a:r>
            <a:r>
              <a:rPr lang="zh-CN" altLang="en-US" sz="2485" dirty="0"/>
              <a:t>到达状态</a:t>
            </a:r>
            <a:r>
              <a:rPr lang="en-US" altLang="zh-CN" sz="2485" dirty="0"/>
              <a:t>{S1</a:t>
            </a:r>
            <a:r>
              <a:rPr lang="zh-CN" altLang="en-US" sz="2485" dirty="0"/>
              <a:t>，</a:t>
            </a:r>
            <a:r>
              <a:rPr lang="en-US" altLang="zh-CN" sz="2485" dirty="0"/>
              <a:t>S2</a:t>
            </a:r>
            <a:r>
              <a:rPr lang="zh-CN" altLang="en-US" sz="2485" dirty="0"/>
              <a:t>，</a:t>
            </a:r>
            <a:r>
              <a:rPr lang="en-US" altLang="zh-CN" sz="2485" dirty="0"/>
              <a:t>…</a:t>
            </a:r>
            <a:r>
              <a:rPr lang="zh-CN" altLang="en-US" sz="2485" dirty="0"/>
              <a:t>，</a:t>
            </a:r>
            <a:r>
              <a:rPr lang="en-US" altLang="zh-CN" sz="2485" dirty="0" err="1"/>
              <a:t>Sk</a:t>
            </a:r>
            <a:r>
              <a:rPr lang="en-US" altLang="zh-CN" sz="2485" dirty="0"/>
              <a:t>}</a:t>
            </a:r>
            <a:endParaRPr lang="zh-CN" altLang="en-US" sz="2485" dirty="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微软雅黑" panose="020B0503020204020204" charset="-122"/>
                <a:cs typeface="微软雅黑" panose="020B0503020204020204" charset="-122"/>
              </a:rPr>
              <a:t>2.1 </a:t>
            </a:r>
            <a:r>
              <a:rPr lang="zh-CN" altLang="en-US" sz="3600" dirty="0">
                <a:latin typeface="微软雅黑" panose="020B0503020204020204" charset="-122"/>
                <a:cs typeface="微软雅黑" panose="020B0503020204020204" charset="-122"/>
              </a:rPr>
              <a:t>实现原理</a:t>
            </a:r>
          </a:p>
        </p:txBody>
      </p:sp>
      <p:pic>
        <p:nvPicPr>
          <p:cNvPr id="19" name="内容占位符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881" y="1984286"/>
            <a:ext cx="4142547" cy="2058796"/>
          </a:xfr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81" y="4602465"/>
            <a:ext cx="7565733" cy="155870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97461"/>
            <a:ext cx="4726019" cy="31141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747528"/>
            <a:ext cx="10852237" cy="5388907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charset="-122"/>
                <a:cs typeface="微软雅黑" panose="020B0503020204020204" charset="-122"/>
              </a:rPr>
              <a:t>怎样处理</a:t>
            </a:r>
            <a:r>
              <a:rPr lang="en-US" altLang="zh-CN" sz="3200" dirty="0">
                <a:latin typeface="微软雅黑" panose="020B0503020204020204" charset="-122"/>
                <a:cs typeface="微软雅黑" panose="020B0503020204020204" charset="-122"/>
              </a:rPr>
              <a:t>NFA</a:t>
            </a:r>
            <a:r>
              <a:rPr lang="zh-CN" altLang="en-US" sz="3200" dirty="0">
                <a:latin typeface="微软雅黑" panose="020B0503020204020204" charset="-122"/>
                <a:cs typeface="微软雅黑" panose="020B0503020204020204" charset="-122"/>
              </a:rPr>
              <a:t>中的</a:t>
            </a:r>
            <a:r>
              <a:rPr lang="en-US" altLang="zh-CN" sz="3200" dirty="0">
                <a:latin typeface="微软雅黑" panose="020B0503020204020204" charset="-122"/>
                <a:cs typeface="微软雅黑" panose="020B0503020204020204" charset="-122"/>
              </a:rPr>
              <a:t>ε</a:t>
            </a:r>
            <a:r>
              <a:rPr lang="zh-CN" altLang="en-US" sz="3200" dirty="0">
                <a:latin typeface="微软雅黑" panose="020B0503020204020204" charset="-122"/>
                <a:cs typeface="微软雅黑" panose="020B0503020204020204" charset="-122"/>
              </a:rPr>
              <a:t>转移？</a:t>
            </a:r>
            <a:endParaRPr lang="en-US" altLang="zh-CN" sz="32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800" dirty="0">
                <a:latin typeface="微软雅黑" panose="020B0503020204020204" charset="-122"/>
                <a:cs typeface="微软雅黑" panose="020B0503020204020204" charset="-122"/>
              </a:rPr>
              <a:t>状态集合</a:t>
            </a:r>
            <a:r>
              <a:rPr lang="en-US" altLang="zh-CN" sz="28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altLang="en-US" sz="2800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800" dirty="0">
                <a:latin typeface="微软雅黑" panose="020B0503020204020204" charset="-122"/>
                <a:cs typeface="微软雅黑" panose="020B0503020204020204" charset="-122"/>
              </a:rPr>
              <a:t>ε-</a:t>
            </a:r>
            <a:r>
              <a:rPr lang="zh-CN" altLang="en-US" sz="2800" dirty="0">
                <a:latin typeface="微软雅黑" panose="020B0503020204020204" charset="-122"/>
                <a:cs typeface="微软雅黑" panose="020B0503020204020204" charset="-122"/>
              </a:rPr>
              <a:t>闭包</a:t>
            </a:r>
            <a:endParaRPr lang="en-US" altLang="zh-CN" sz="2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800" dirty="0">
                <a:latin typeface="微软雅黑" panose="020B0503020204020204" charset="-122"/>
                <a:cs typeface="微软雅黑" panose="020B0503020204020204" charset="-122"/>
              </a:rPr>
              <a:t>表示为</a:t>
            </a:r>
            <a:r>
              <a:rPr lang="en-US" altLang="zh-CN" sz="2800" dirty="0">
                <a:latin typeface="微软雅黑" panose="020B0503020204020204" charset="-122"/>
                <a:cs typeface="微软雅黑" panose="020B0503020204020204" charset="-122"/>
              </a:rPr>
              <a:t>ε-closure(I)，</a:t>
            </a:r>
            <a:r>
              <a:rPr lang="zh-CN" altLang="en-US" sz="2800" dirty="0">
                <a:latin typeface="微软雅黑" panose="020B0503020204020204" charset="-122"/>
                <a:cs typeface="微软雅黑" panose="020B0503020204020204" charset="-122"/>
              </a:rPr>
              <a:t>定义为一状态集，是状态集</a:t>
            </a:r>
            <a:r>
              <a:rPr lang="en-US" altLang="zh-CN" sz="28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altLang="en-US" sz="2800" dirty="0">
                <a:latin typeface="微软雅黑" panose="020B0503020204020204" charset="-122"/>
                <a:cs typeface="微软雅黑" panose="020B0503020204020204" charset="-122"/>
              </a:rPr>
              <a:t>中的任何状态</a:t>
            </a:r>
            <a:r>
              <a:rPr lang="en-US" altLang="zh-CN" sz="2800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2800" dirty="0">
                <a:latin typeface="微软雅黑" panose="020B0503020204020204" charset="-122"/>
                <a:cs typeface="微软雅黑" panose="020B0503020204020204" charset="-122"/>
              </a:rPr>
              <a:t>经任意条</a:t>
            </a:r>
            <a:r>
              <a:rPr lang="en-US" altLang="zh-CN" sz="2800" dirty="0">
                <a:latin typeface="微软雅黑" panose="020B0503020204020204" charset="-122"/>
                <a:cs typeface="微软雅黑" panose="020B0503020204020204" charset="-122"/>
              </a:rPr>
              <a:t>ε</a:t>
            </a:r>
            <a:r>
              <a:rPr lang="zh-CN" altLang="en-US" sz="2800" dirty="0">
                <a:latin typeface="微软雅黑" panose="020B0503020204020204" charset="-122"/>
                <a:cs typeface="微软雅黑" panose="020B0503020204020204" charset="-122"/>
              </a:rPr>
              <a:t>弧而能到达的状态的集合。</a:t>
            </a:r>
            <a:endParaRPr lang="en-US" altLang="zh-CN" sz="2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800" dirty="0">
                <a:latin typeface="微软雅黑" panose="020B0503020204020204" charset="-122"/>
                <a:cs typeface="微软雅黑" panose="020B0503020204020204" charset="-122"/>
              </a:rPr>
              <a:t>状态集合</a:t>
            </a:r>
            <a:r>
              <a:rPr lang="en-US" altLang="zh-CN" sz="28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altLang="en-US" sz="2800" dirty="0">
                <a:latin typeface="微软雅黑" panose="020B0503020204020204" charset="-122"/>
                <a:cs typeface="微软雅黑" panose="020B0503020204020204" charset="-122"/>
              </a:rPr>
              <a:t>的任何状态</a:t>
            </a:r>
            <a:r>
              <a:rPr lang="en-US" altLang="zh-CN" sz="2800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2800" dirty="0">
                <a:latin typeface="微软雅黑" panose="020B0503020204020204" charset="-122"/>
                <a:cs typeface="微软雅黑" panose="020B0503020204020204" charset="-122"/>
              </a:rPr>
              <a:t>都属于</a:t>
            </a:r>
            <a:r>
              <a:rPr lang="en-US" altLang="zh-CN" sz="2800" dirty="0">
                <a:latin typeface="微软雅黑" panose="020B0503020204020204" charset="-122"/>
                <a:cs typeface="微软雅黑" panose="020B0503020204020204" charset="-122"/>
              </a:rPr>
              <a:t>ε-closure(I)。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/>
          <a:lstStyle/>
          <a:p>
            <a:r>
              <a:rPr lang="en-US" altLang="zh-CN" sz="3600" dirty="0">
                <a:latin typeface="微软雅黑" panose="020B0503020204020204" charset="-122"/>
                <a:cs typeface="微软雅黑" panose="020B0503020204020204" charset="-122"/>
              </a:rPr>
              <a:t>2.2 </a:t>
            </a:r>
            <a:r>
              <a:rPr lang="zh-CN" altLang="en-US" sz="3600" dirty="0">
                <a:latin typeface="微软雅黑" panose="020B0503020204020204" charset="-122"/>
                <a:cs typeface="微软雅黑" panose="020B0503020204020204" charset="-122"/>
              </a:rPr>
              <a:t>子集构建法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1" y="443234"/>
            <a:ext cx="10852237" cy="441964"/>
          </a:xfrm>
        </p:spPr>
        <p:txBody>
          <a:bodyPr/>
          <a:lstStyle/>
          <a:p>
            <a:r>
              <a:rPr lang="en-US" altLang="zh-CN" sz="3600" dirty="0">
                <a:latin typeface="微软雅黑" panose="020B0503020204020204" charset="-122"/>
                <a:cs typeface="微软雅黑" panose="020B0503020204020204" charset="-122"/>
              </a:rPr>
              <a:t>2.2 </a:t>
            </a:r>
            <a:r>
              <a:rPr lang="zh-CN" altLang="en-US" sz="3600" dirty="0">
                <a:latin typeface="微软雅黑" panose="020B0503020204020204" charset="-122"/>
                <a:cs typeface="微软雅黑" panose="020B0503020204020204" charset="-122"/>
              </a:rPr>
              <a:t>子集构建法</a:t>
            </a:r>
            <a:r>
              <a:rPr lang="en-US" altLang="zh-CN" sz="3600" dirty="0"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lang="el-GR" altLang="zh-CN" sz="3600" dirty="0">
                <a:latin typeface="微软雅黑" panose="020B0503020204020204" charset="-122"/>
                <a:cs typeface="微软雅黑" panose="020B0503020204020204" charset="-122"/>
              </a:rPr>
              <a:t>ε-</a:t>
            </a:r>
            <a:r>
              <a:rPr lang="pt-BR" altLang="zh-CN" sz="3600" dirty="0" err="1">
                <a:latin typeface="微软雅黑" panose="020B0503020204020204" charset="-122"/>
                <a:cs typeface="微软雅黑" panose="020B0503020204020204" charset="-122"/>
              </a:rPr>
              <a:t>closure</a:t>
            </a:r>
            <a:r>
              <a:rPr lang="en-US" altLang="zh-CN" sz="36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747528"/>
            <a:ext cx="10852237" cy="5388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微软雅黑" panose="020B0503020204020204" charset="-122"/>
                <a:cs typeface="微软雅黑" panose="020B0503020204020204" charset="-122"/>
              </a:rPr>
              <a:t>方法：遍历状态集合中的每个状态，查看每个状态通过空转移（</a:t>
            </a:r>
            <a:r>
              <a:rPr lang="en-US" altLang="zh-CN" sz="2800" dirty="0">
                <a:latin typeface="微软雅黑" panose="020B0503020204020204" charset="-122"/>
                <a:cs typeface="微软雅黑" panose="020B0503020204020204" charset="-122"/>
              </a:rPr>
              <a:t>ε</a:t>
            </a:r>
            <a:r>
              <a:rPr lang="zh-CN" altLang="en-US" sz="2800" dirty="0">
                <a:latin typeface="微软雅黑" panose="020B0503020204020204" charset="-122"/>
                <a:cs typeface="微软雅黑" panose="020B0503020204020204" charset="-122"/>
              </a:rPr>
              <a:t>转移）可以到达的其他状态，并将这些状态添加到当前状态集合中。</a:t>
            </a:r>
            <a:endParaRPr lang="en-US" altLang="zh-CN" sz="28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80440" y="4337685"/>
            <a:ext cx="9366250" cy="17837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微软雅黑" panose="020B0503020204020204" charset="-122"/>
                <a:cs typeface="微软雅黑" panose="020B0503020204020204" charset="-122"/>
              </a:rPr>
              <a:t>2.2 </a:t>
            </a:r>
            <a:r>
              <a:rPr lang="zh-CN" altLang="en-US" sz="3600" dirty="0">
                <a:latin typeface="微软雅黑" panose="020B0503020204020204" charset="-122"/>
                <a:cs typeface="微软雅黑" panose="020B0503020204020204" charset="-122"/>
              </a:rPr>
              <a:t>子集构建法</a:t>
            </a:r>
            <a:r>
              <a:rPr lang="en-US" altLang="zh-CN" sz="3600" dirty="0"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lang="en-US" altLang="zh-CN" sz="3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move(</a:t>
            </a:r>
            <a:r>
              <a:rPr lang="en-US" altLang="zh-CN" sz="3600" dirty="0" err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I,a</a:t>
            </a:r>
            <a:r>
              <a:rPr lang="en-US" altLang="zh-CN" sz="3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zh-CN" altLang="en-US" sz="36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891038"/>
            <a:ext cx="10852237" cy="5388907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charset="-122"/>
                <a:cs typeface="微软雅黑" panose="020B0503020204020204" charset="-122"/>
              </a:rPr>
              <a:t>怎么表示某个状态在读入字符以后进入的状态集合？</a:t>
            </a:r>
            <a:endParaRPr lang="en-US" altLang="zh-CN" sz="32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800" dirty="0">
                <a:latin typeface="微软雅黑" panose="020B0503020204020204" charset="-122"/>
                <a:cs typeface="微软雅黑" panose="020B0503020204020204" charset="-122"/>
              </a:rPr>
              <a:t>状态集合</a:t>
            </a:r>
            <a:r>
              <a:rPr lang="en-US" altLang="zh-CN" sz="28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altLang="en-US" sz="2800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8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2800" dirty="0">
                <a:latin typeface="微软雅黑" panose="020B0503020204020204" charset="-122"/>
                <a:cs typeface="微软雅黑" panose="020B0503020204020204" charset="-122"/>
              </a:rPr>
              <a:t>弧转换</a:t>
            </a:r>
            <a:endParaRPr lang="en-US" altLang="zh-CN"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800" dirty="0">
                <a:latin typeface="微软雅黑" panose="020B0503020204020204" charset="-122"/>
                <a:cs typeface="微软雅黑" panose="020B0503020204020204" charset="-122"/>
              </a:rPr>
              <a:t>表示为</a:t>
            </a:r>
            <a:r>
              <a:rPr lang="en-US" altLang="zh-CN" sz="2800" dirty="0">
                <a:latin typeface="微软雅黑" panose="020B0503020204020204" charset="-122"/>
                <a:cs typeface="微软雅黑" panose="020B0503020204020204" charset="-122"/>
              </a:rPr>
              <a:t>move(</a:t>
            </a:r>
            <a:r>
              <a:rPr lang="en-US" altLang="zh-CN" sz="2800" dirty="0" err="1">
                <a:latin typeface="微软雅黑" panose="020B0503020204020204" charset="-122"/>
                <a:cs typeface="微软雅黑" panose="020B0503020204020204" charset="-122"/>
              </a:rPr>
              <a:t>I,a</a:t>
            </a:r>
            <a:r>
              <a:rPr lang="en-US" altLang="zh-CN" sz="2800" dirty="0">
                <a:latin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800" dirty="0">
                <a:latin typeface="微软雅黑" panose="020B0503020204020204" charset="-122"/>
                <a:cs typeface="微软雅黑" panose="020B0503020204020204" charset="-122"/>
              </a:rPr>
              <a:t>定义为状态集合</a:t>
            </a:r>
            <a:r>
              <a:rPr lang="en-US" altLang="zh-CN" sz="2800" dirty="0">
                <a:latin typeface="微软雅黑" panose="020B0503020204020204" charset="-122"/>
                <a:cs typeface="微软雅黑" panose="020B0503020204020204" charset="-122"/>
              </a:rPr>
              <a:t>J，</a:t>
            </a:r>
            <a:r>
              <a:rPr lang="zh-CN" altLang="en-US" sz="2800" dirty="0">
                <a:latin typeface="微软雅黑" panose="020B0503020204020204" charset="-122"/>
                <a:cs typeface="微软雅黑" panose="020B0503020204020204" charset="-122"/>
              </a:rPr>
              <a:t>其中</a:t>
            </a:r>
            <a:r>
              <a:rPr lang="en-US" altLang="zh-CN" sz="2800" dirty="0">
                <a:latin typeface="微软雅黑" panose="020B0503020204020204" charset="-122"/>
                <a:cs typeface="微软雅黑" panose="020B0503020204020204" charset="-122"/>
              </a:rPr>
              <a:t>J</a:t>
            </a:r>
            <a:r>
              <a:rPr lang="zh-CN" altLang="en-US" sz="2800" dirty="0">
                <a:latin typeface="微软雅黑" panose="020B0503020204020204" charset="-122"/>
                <a:cs typeface="微软雅黑" panose="020B0503020204020204" charset="-122"/>
              </a:rPr>
              <a:t>是所有那些可从</a:t>
            </a:r>
            <a:r>
              <a:rPr lang="en-US" altLang="zh-CN" sz="280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lang="zh-CN" altLang="en-US" sz="2800" dirty="0">
                <a:latin typeface="微软雅黑" panose="020B0503020204020204" charset="-122"/>
                <a:cs typeface="微软雅黑" panose="020B0503020204020204" charset="-122"/>
              </a:rPr>
              <a:t>中的某一状态经过一条</a:t>
            </a:r>
            <a:r>
              <a:rPr lang="en-US" altLang="zh-CN" sz="28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2800" dirty="0">
                <a:latin typeface="微软雅黑" panose="020B0503020204020204" charset="-122"/>
                <a:cs typeface="微软雅黑" panose="020B0503020204020204" charset="-122"/>
              </a:rPr>
              <a:t>弧而到达的状态的全体。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微软雅黑" panose="020B0503020204020204" charset="-122"/>
                <a:cs typeface="微软雅黑" panose="020B0503020204020204" charset="-122"/>
              </a:rPr>
              <a:t>2.2 </a:t>
            </a:r>
            <a:r>
              <a:rPr lang="zh-CN" altLang="en-US" sz="3600" dirty="0">
                <a:latin typeface="微软雅黑" panose="020B0503020204020204" charset="-122"/>
                <a:cs typeface="微软雅黑" panose="020B0503020204020204" charset="-122"/>
              </a:rPr>
              <a:t>子集构建法</a:t>
            </a:r>
            <a:r>
              <a:rPr lang="en-US" altLang="zh-CN" sz="3600" dirty="0"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lang="en-US" altLang="zh-CN" sz="36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move(</a:t>
            </a:r>
            <a:r>
              <a:rPr lang="en-US" altLang="zh-CN" sz="3600" dirty="0" err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I,a</a:t>
            </a:r>
            <a:r>
              <a:rPr lang="en-US" altLang="zh-CN" sz="36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zh-CN" altLang="en-US" sz="36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0269" y="1237895"/>
            <a:ext cx="10852237" cy="538890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charset="-122"/>
                <a:cs typeface="微软雅黑" panose="020B0503020204020204" charset="-122"/>
              </a:rPr>
              <a:t>此部分遍历</a:t>
            </a:r>
            <a:r>
              <a:rPr lang="en-US" altLang="zh-CN" sz="2800" dirty="0">
                <a:latin typeface="微软雅黑" panose="020B0503020204020204" charset="-122"/>
                <a:cs typeface="微软雅黑" panose="020B0503020204020204" charset="-122"/>
              </a:rPr>
              <a:t>DFA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集合中现有的状态集合，再从集合中进行遍历操作</a:t>
            </a:r>
          </a:p>
          <a:p>
            <a:pPr lvl="1"/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检查输入字符是否与当前转移的标签匹配。</a:t>
            </a:r>
            <a:r>
              <a:rPr lang="zh-CN" altLang="en-US" sz="2800" dirty="0">
                <a:latin typeface="微软雅黑" panose="020B0503020204020204" charset="-122"/>
                <a:cs typeface="微软雅黑" panose="020B0503020204020204" charset="-122"/>
              </a:rPr>
              <a:t>、 如果输入字符匹配，将转移的目标状态插入到新的状态集合中。</a:t>
            </a:r>
          </a:p>
          <a:p>
            <a:pPr lvl="1"/>
            <a:endParaRPr sz="28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829" y="3569651"/>
            <a:ext cx="6079252" cy="327048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微软雅黑" panose="020B0503020204020204" charset="-122"/>
                <a:cs typeface="微软雅黑" panose="020B0503020204020204" charset="-122"/>
              </a:rPr>
              <a:t>2.2 </a:t>
            </a:r>
            <a:r>
              <a:rPr lang="zh-CN" altLang="en-US" sz="3600" dirty="0">
                <a:latin typeface="微软雅黑" panose="020B0503020204020204" charset="-122"/>
                <a:cs typeface="微软雅黑" panose="020B0503020204020204" charset="-122"/>
              </a:rPr>
              <a:t>子集构建法</a:t>
            </a:r>
            <a:r>
              <a:rPr lang="en-US" altLang="zh-CN" sz="3600" dirty="0"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lang="en-US" altLang="zh-CN" sz="36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move(</a:t>
            </a:r>
            <a:r>
              <a:rPr lang="en-US" altLang="zh-CN" sz="3600" dirty="0" err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I,a</a:t>
            </a:r>
            <a:r>
              <a:rPr lang="en-US" altLang="zh-CN" sz="36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zh-CN" altLang="en-US" sz="36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247943"/>
            <a:ext cx="10852237" cy="5388907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charset="-122"/>
                <a:cs typeface="微软雅黑" panose="020B0503020204020204" charset="-122"/>
              </a:rPr>
              <a:t>此部分遍历</a:t>
            </a:r>
            <a:r>
              <a:rPr lang="en-US" altLang="zh-CN" sz="2800" dirty="0">
                <a:latin typeface="微软雅黑" panose="020B0503020204020204" charset="-122"/>
                <a:cs typeface="微软雅黑" panose="020B0503020204020204" charset="-122"/>
              </a:rPr>
              <a:t>DFA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集合中现有的状态集合，再从集合中进行遍历操作</a:t>
            </a:r>
          </a:p>
          <a:p>
            <a:pPr lvl="1"/>
            <a:r>
              <a:rPr lang="zh-CN" altLang="en-US" sz="2800" dirty="0">
                <a:latin typeface="微软雅黑" panose="020B0503020204020204" charset="-122"/>
                <a:cs typeface="微软雅黑" panose="020B0503020204020204" charset="-122"/>
              </a:rPr>
              <a:t>新的状态集合将进一步用于计算 </a:t>
            </a:r>
            <a:r>
              <a:rPr lang="en-US" altLang="zh-CN" sz="2800" dirty="0">
                <a:latin typeface="微软雅黑" panose="020B0503020204020204" charset="-122"/>
                <a:cs typeface="微软雅黑" panose="020B0503020204020204" charset="-122"/>
              </a:rPr>
              <a:t>ε-closure</a:t>
            </a:r>
            <a:r>
              <a:rPr lang="zh-CN" altLang="en-US" sz="2800" dirty="0">
                <a:latin typeface="微软雅黑" panose="020B0503020204020204" charset="-122"/>
                <a:cs typeface="微软雅黑" panose="020B0503020204020204" charset="-122"/>
              </a:rPr>
              <a:t>，并检查其是否包含在 </a:t>
            </a:r>
            <a:r>
              <a:rPr lang="en-US" altLang="zh-CN" sz="2800" dirty="0">
                <a:latin typeface="微软雅黑" panose="020B0503020204020204" charset="-122"/>
                <a:cs typeface="微软雅黑" panose="020B0503020204020204" charset="-122"/>
              </a:rPr>
              <a:t>DFA </a:t>
            </a:r>
            <a:r>
              <a:rPr lang="zh-CN" altLang="en-US" sz="2800" dirty="0">
                <a:latin typeface="微软雅黑" panose="020B0503020204020204" charset="-122"/>
                <a:cs typeface="微软雅黑" panose="020B0503020204020204" charset="-122"/>
              </a:rPr>
              <a:t>中。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402" y="3751609"/>
            <a:ext cx="7719195" cy="310639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微软雅黑" panose="020B0503020204020204" charset="-122"/>
                <a:cs typeface="微软雅黑" panose="020B0503020204020204" charset="-122"/>
              </a:rPr>
              <a:t>2.3 </a:t>
            </a:r>
            <a:r>
              <a:rPr sz="3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子集构建法</a:t>
            </a:r>
            <a:r>
              <a:rPr lang="en-US" altLang="zh-CN" sz="3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en-US" altLang="zh-CN" sz="3600" dirty="0">
                <a:latin typeface="微软雅黑" panose="020B0503020204020204" charset="-122"/>
                <a:cs typeface="微软雅黑" panose="020B0503020204020204" charset="-122"/>
              </a:rPr>
              <a:t>判断并插入新集合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680022"/>
            <a:ext cx="10852237" cy="5388907"/>
          </a:xfrm>
        </p:spPr>
        <p:txBody>
          <a:bodyPr>
            <a:normAutofit/>
          </a:bodyPr>
          <a:lstStyle/>
          <a:p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如果不存在，则将新集合添加到 DFA 中，更新状态转移表和终止状态集合。如果已经存在，则直接更新状态转移表。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162" y="3639850"/>
            <a:ext cx="9207676" cy="277491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60"/>
          <p:cNvSpPr txBox="1"/>
          <p:nvPr>
            <p:custDataLst>
              <p:tags r:id="rId2"/>
            </p:custDataLst>
          </p:nvPr>
        </p:nvSpPr>
        <p:spPr>
          <a:xfrm>
            <a:off x="7668260" y="2827020"/>
            <a:ext cx="3362960" cy="6553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孙田塍</a:t>
            </a:r>
            <a:r>
              <a:rPr lang="en-US" altLang="zh-CN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刘栩孜</a:t>
            </a:r>
          </a:p>
        </p:txBody>
      </p:sp>
      <p:sp>
        <p:nvSpPr>
          <p:cNvPr id="14" name="文本框 61"/>
          <p:cNvSpPr txBox="1"/>
          <p:nvPr>
            <p:custDataLst>
              <p:tags r:id="rId3"/>
            </p:custDataLst>
          </p:nvPr>
        </p:nvSpPr>
        <p:spPr>
          <a:xfrm>
            <a:off x="7668260" y="2312035"/>
            <a:ext cx="3362960" cy="4864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正则表达式转化为</a:t>
            </a:r>
            <a:r>
              <a:rPr lang="en-US" altLang="zh-CN" sz="2000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NFA</a:t>
            </a:r>
          </a:p>
        </p:txBody>
      </p:sp>
      <p:sp>
        <p:nvSpPr>
          <p:cNvPr id="15" name="文本框 58"/>
          <p:cNvSpPr txBox="1"/>
          <p:nvPr>
            <p:custDataLst>
              <p:tags r:id="rId4"/>
            </p:custDataLst>
          </p:nvPr>
        </p:nvSpPr>
        <p:spPr>
          <a:xfrm>
            <a:off x="6468745" y="2312035"/>
            <a:ext cx="1144270" cy="103568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spc="300" dirty="0">
                <a:solidFill>
                  <a:srgbClr val="577CCE"/>
                </a:solidFill>
                <a:latin typeface="Arial" panose="020B0604020202020204" pitchFamily="34" charset="0"/>
                <a:ea typeface="微软雅黑" panose="020B0503020204020204" charset="-122"/>
              </a:rPr>
              <a:t>01</a:t>
            </a:r>
            <a:endParaRPr lang="zh-CN" altLang="en-US" sz="6000" spc="300" dirty="0">
              <a:solidFill>
                <a:srgbClr val="577CCE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文本框 60"/>
          <p:cNvSpPr txBox="1"/>
          <p:nvPr>
            <p:custDataLst>
              <p:tags r:id="rId5"/>
            </p:custDataLst>
          </p:nvPr>
        </p:nvSpPr>
        <p:spPr>
          <a:xfrm>
            <a:off x="7668260" y="4170045"/>
            <a:ext cx="3362960" cy="6553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李多扬</a:t>
            </a:r>
            <a:r>
              <a:rPr lang="en-US" altLang="zh-CN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刘钰晟</a:t>
            </a:r>
            <a:r>
              <a:rPr lang="en-US" altLang="zh-CN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张桓嘉</a:t>
            </a:r>
          </a:p>
        </p:txBody>
      </p:sp>
      <p:sp>
        <p:nvSpPr>
          <p:cNvPr id="22" name="文本框 61"/>
          <p:cNvSpPr txBox="1"/>
          <p:nvPr>
            <p:custDataLst>
              <p:tags r:id="rId6"/>
            </p:custDataLst>
          </p:nvPr>
        </p:nvSpPr>
        <p:spPr>
          <a:xfrm>
            <a:off x="7668260" y="3654425"/>
            <a:ext cx="3362960" cy="4864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NFA</a:t>
            </a:r>
            <a:r>
              <a:rPr lang="zh-CN" altLang="en-US" sz="2000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转化为</a:t>
            </a:r>
            <a:r>
              <a:rPr lang="en-US" altLang="zh-CN" sz="2000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DFA</a:t>
            </a:r>
          </a:p>
        </p:txBody>
      </p:sp>
      <p:sp>
        <p:nvSpPr>
          <p:cNvPr id="20" name="文本框 58"/>
          <p:cNvSpPr txBox="1"/>
          <p:nvPr>
            <p:custDataLst>
              <p:tags r:id="rId7"/>
            </p:custDataLst>
          </p:nvPr>
        </p:nvSpPr>
        <p:spPr>
          <a:xfrm>
            <a:off x="6468745" y="3654425"/>
            <a:ext cx="1144270" cy="103568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spc="300" dirty="0">
                <a:solidFill>
                  <a:srgbClr val="5BA080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zh-CN" altLang="en-US" sz="6000" spc="300" dirty="0">
              <a:solidFill>
                <a:srgbClr val="5BA08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" name="文本框 60"/>
          <p:cNvSpPr txBox="1"/>
          <p:nvPr>
            <p:custDataLst>
              <p:tags r:id="rId8"/>
            </p:custDataLst>
          </p:nvPr>
        </p:nvSpPr>
        <p:spPr>
          <a:xfrm>
            <a:off x="7668260" y="5513070"/>
            <a:ext cx="3362960" cy="6553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储伟涛</a:t>
            </a:r>
            <a:r>
              <a:rPr lang="en-US" altLang="zh-CN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智于行</a:t>
            </a:r>
          </a:p>
        </p:txBody>
      </p:sp>
      <p:sp>
        <p:nvSpPr>
          <p:cNvPr id="27" name="文本框 61"/>
          <p:cNvSpPr txBox="1"/>
          <p:nvPr>
            <p:custDataLst>
              <p:tags r:id="rId9"/>
            </p:custDataLst>
          </p:nvPr>
        </p:nvSpPr>
        <p:spPr>
          <a:xfrm>
            <a:off x="7668260" y="4997450"/>
            <a:ext cx="3362960" cy="4864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DFA</a:t>
            </a:r>
            <a:r>
              <a:rPr lang="zh-CN" altLang="en-US" sz="2000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最小化</a:t>
            </a:r>
          </a:p>
        </p:txBody>
      </p:sp>
      <p:sp>
        <p:nvSpPr>
          <p:cNvPr id="25" name="文本框 58"/>
          <p:cNvSpPr txBox="1"/>
          <p:nvPr>
            <p:custDataLst>
              <p:tags r:id="rId10"/>
            </p:custDataLst>
          </p:nvPr>
        </p:nvSpPr>
        <p:spPr>
          <a:xfrm>
            <a:off x="6468745" y="4997450"/>
            <a:ext cx="1144270" cy="103568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spc="300" dirty="0">
                <a:solidFill>
                  <a:srgbClr val="E79647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zh-CN" altLang="en-US" sz="6000" spc="300" dirty="0">
              <a:solidFill>
                <a:srgbClr val="E79647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椭圆 3"/>
          <p:cNvSpPr/>
          <p:nvPr>
            <p:custDataLst>
              <p:tags r:id="rId11"/>
            </p:custDataLst>
          </p:nvPr>
        </p:nvSpPr>
        <p:spPr>
          <a:xfrm>
            <a:off x="2352040" y="2639060"/>
            <a:ext cx="2025650" cy="2025650"/>
          </a:xfrm>
          <a:prstGeom prst="ellipse">
            <a:avLst/>
          </a:prstGeom>
          <a:solidFill>
            <a:srgbClr val="577CCE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577CCE">
              <a:shade val="50000"/>
            </a:srgbClr>
          </a:lnRef>
          <a:fillRef idx="1">
            <a:srgbClr val="577CCE"/>
          </a:fillRef>
          <a:effectRef idx="0">
            <a:srgbClr val="577CCE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弧形 4"/>
          <p:cNvSpPr/>
          <p:nvPr>
            <p:custDataLst>
              <p:tags r:id="rId12"/>
            </p:custDataLst>
          </p:nvPr>
        </p:nvSpPr>
        <p:spPr>
          <a:xfrm>
            <a:off x="2216785" y="2503805"/>
            <a:ext cx="2295525" cy="2295525"/>
          </a:xfrm>
          <a:prstGeom prst="arc">
            <a:avLst>
              <a:gd name="adj1" fmla="val 12558383"/>
              <a:gd name="adj2" fmla="val 20177879"/>
            </a:avLst>
          </a:prstGeom>
          <a:noFill/>
          <a:ln w="25400" cap="flat" cmpd="sng" algn="ctr">
            <a:solidFill>
              <a:srgbClr val="577CCE">
                <a:alpha val="50000"/>
              </a:srgbClr>
            </a:solidFill>
            <a:prstDash val="solid"/>
            <a:miter lim="800000"/>
          </a:ln>
          <a:effectLst/>
        </p:spPr>
        <p:style>
          <a:lnRef idx="1">
            <a:srgbClr val="577CCE"/>
          </a:lnRef>
          <a:fillRef idx="0">
            <a:srgbClr val="577CCE"/>
          </a:fillRef>
          <a:effectRef idx="0">
            <a:srgbClr val="577CCE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>
            <p:custDataLst>
              <p:tags r:id="rId13"/>
            </p:custDataLst>
          </p:nvPr>
        </p:nvSpPr>
        <p:spPr>
          <a:xfrm>
            <a:off x="3104515" y="4007485"/>
            <a:ext cx="2025650" cy="2025650"/>
          </a:xfrm>
          <a:prstGeom prst="ellipse">
            <a:avLst/>
          </a:prstGeom>
          <a:solidFill>
            <a:srgbClr val="E79647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577CCE">
              <a:shade val="50000"/>
            </a:srgbClr>
          </a:lnRef>
          <a:fillRef idx="1">
            <a:srgbClr val="577CCE"/>
          </a:fillRef>
          <a:effectRef idx="0">
            <a:srgbClr val="577CCE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>
            <p:custDataLst>
              <p:tags r:id="rId14"/>
            </p:custDataLst>
          </p:nvPr>
        </p:nvSpPr>
        <p:spPr>
          <a:xfrm>
            <a:off x="2969895" y="3872230"/>
            <a:ext cx="2295525" cy="2295525"/>
          </a:xfrm>
          <a:prstGeom prst="arc">
            <a:avLst>
              <a:gd name="adj1" fmla="val 20793083"/>
              <a:gd name="adj2" fmla="val 6047727"/>
            </a:avLst>
          </a:prstGeom>
          <a:noFill/>
          <a:ln w="25400" cap="flat" cmpd="sng" algn="ctr">
            <a:solidFill>
              <a:srgbClr val="E79647">
                <a:alpha val="50000"/>
              </a:srgbClr>
            </a:solidFill>
            <a:prstDash val="solid"/>
            <a:miter lim="800000"/>
          </a:ln>
          <a:effectLst/>
        </p:spPr>
        <p:style>
          <a:lnRef idx="1">
            <a:srgbClr val="577CCE"/>
          </a:lnRef>
          <a:fillRef idx="0">
            <a:srgbClr val="577CCE"/>
          </a:fillRef>
          <a:effectRef idx="0">
            <a:srgbClr val="577CCE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>
            <p:custDataLst>
              <p:tags r:id="rId15"/>
            </p:custDataLst>
          </p:nvPr>
        </p:nvSpPr>
        <p:spPr>
          <a:xfrm>
            <a:off x="1598930" y="4007485"/>
            <a:ext cx="2025650" cy="2025650"/>
          </a:xfrm>
          <a:prstGeom prst="ellipse">
            <a:avLst/>
          </a:prstGeom>
          <a:solidFill>
            <a:srgbClr val="5BA080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577CCE">
              <a:shade val="50000"/>
            </a:srgbClr>
          </a:lnRef>
          <a:fillRef idx="1">
            <a:srgbClr val="577CCE"/>
          </a:fillRef>
          <a:effectRef idx="0">
            <a:srgbClr val="577CCE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/>
          <p:cNvSpPr/>
          <p:nvPr>
            <p:custDataLst>
              <p:tags r:id="rId16"/>
            </p:custDataLst>
          </p:nvPr>
        </p:nvSpPr>
        <p:spPr>
          <a:xfrm>
            <a:off x="1464310" y="3872230"/>
            <a:ext cx="2295525" cy="2295525"/>
          </a:xfrm>
          <a:prstGeom prst="arc">
            <a:avLst>
              <a:gd name="adj1" fmla="val 4989442"/>
              <a:gd name="adj2" fmla="val 11462455"/>
            </a:avLst>
          </a:prstGeom>
          <a:noFill/>
          <a:ln w="25400" cap="flat" cmpd="sng" algn="ctr">
            <a:solidFill>
              <a:srgbClr val="5BA080">
                <a:alpha val="50000"/>
              </a:srgbClr>
            </a:solidFill>
            <a:prstDash val="solid"/>
            <a:miter lim="800000"/>
          </a:ln>
          <a:effectLst/>
        </p:spPr>
        <p:style>
          <a:lnRef idx="1">
            <a:srgbClr val="577CCE"/>
          </a:lnRef>
          <a:fillRef idx="0">
            <a:srgbClr val="577CCE"/>
          </a:fillRef>
          <a:effectRef idx="0">
            <a:srgbClr val="577CCE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形状"/>
          <p:cNvSpPr/>
          <p:nvPr>
            <p:custDataLst>
              <p:tags r:id="rId17"/>
            </p:custDataLst>
          </p:nvPr>
        </p:nvSpPr>
        <p:spPr>
          <a:xfrm>
            <a:off x="2332355" y="474091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9636"/>
                </a:moveTo>
                <a:lnTo>
                  <a:pt x="11291" y="19636"/>
                </a:lnTo>
                <a:cubicBezTo>
                  <a:pt x="11562" y="19636"/>
                  <a:pt x="11782" y="19416"/>
                  <a:pt x="11782" y="19146"/>
                </a:cubicBezTo>
                <a:cubicBezTo>
                  <a:pt x="11782" y="18874"/>
                  <a:pt x="11562" y="18655"/>
                  <a:pt x="11291" y="18655"/>
                </a:cubicBezTo>
                <a:lnTo>
                  <a:pt x="6382" y="18655"/>
                </a:lnTo>
                <a:cubicBezTo>
                  <a:pt x="6111" y="18655"/>
                  <a:pt x="5891" y="18874"/>
                  <a:pt x="5891" y="19146"/>
                </a:cubicBezTo>
                <a:cubicBezTo>
                  <a:pt x="5891" y="19416"/>
                  <a:pt x="6111" y="19636"/>
                  <a:pt x="6382" y="19636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lnTo>
                  <a:pt x="20618" y="17673"/>
                </a:ln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2822" y="10800"/>
                </a:moveTo>
                <a:lnTo>
                  <a:pt x="18778" y="10800"/>
                </a:lnTo>
                <a:lnTo>
                  <a:pt x="20461" y="16691"/>
                </a:lnTo>
                <a:lnTo>
                  <a:pt x="1139" y="16691"/>
                </a:lnTo>
                <a:cubicBezTo>
                  <a:pt x="1139" y="16691"/>
                  <a:pt x="2822" y="10800"/>
                  <a:pt x="2822" y="10800"/>
                </a:cubicBezTo>
                <a:close/>
                <a:moveTo>
                  <a:pt x="21600" y="17182"/>
                </a:moveTo>
                <a:cubicBezTo>
                  <a:pt x="21600" y="17118"/>
                  <a:pt x="21586" y="17057"/>
                  <a:pt x="21563" y="17000"/>
                </a:cubicBezTo>
                <a:lnTo>
                  <a:pt x="21565" y="17000"/>
                </a:lnTo>
                <a:lnTo>
                  <a:pt x="19602" y="10127"/>
                </a:lnTo>
                <a:lnTo>
                  <a:pt x="19599" y="10128"/>
                </a:lnTo>
                <a:cubicBezTo>
                  <a:pt x="19527" y="9947"/>
                  <a:pt x="19352" y="9818"/>
                  <a:pt x="19145" y="9818"/>
                </a:cubicBezTo>
                <a:lnTo>
                  <a:pt x="18164" y="9818"/>
                </a:lnTo>
                <a:lnTo>
                  <a:pt x="18164" y="3927"/>
                </a:lnTo>
                <a:cubicBezTo>
                  <a:pt x="18164" y="3656"/>
                  <a:pt x="17944" y="3436"/>
                  <a:pt x="17673" y="3436"/>
                </a:cubicBezTo>
                <a:cubicBezTo>
                  <a:pt x="17402" y="3436"/>
                  <a:pt x="17182" y="3656"/>
                  <a:pt x="17182" y="3927"/>
                </a:cubicBezTo>
                <a:lnTo>
                  <a:pt x="17182" y="9818"/>
                </a:lnTo>
                <a:lnTo>
                  <a:pt x="4418" y="9818"/>
                </a:lnTo>
                <a:lnTo>
                  <a:pt x="4418" y="3927"/>
                </a:lnTo>
                <a:cubicBezTo>
                  <a:pt x="4418" y="3656"/>
                  <a:pt x="4198" y="3436"/>
                  <a:pt x="3927" y="3436"/>
                </a:cubicBezTo>
                <a:cubicBezTo>
                  <a:pt x="3656" y="3436"/>
                  <a:pt x="3436" y="3656"/>
                  <a:pt x="3436" y="3927"/>
                </a:cubicBezTo>
                <a:lnTo>
                  <a:pt x="3436" y="9818"/>
                </a:lnTo>
                <a:lnTo>
                  <a:pt x="2455" y="9818"/>
                </a:lnTo>
                <a:cubicBezTo>
                  <a:pt x="2248" y="9818"/>
                  <a:pt x="2073" y="9947"/>
                  <a:pt x="2001" y="10128"/>
                </a:cubicBezTo>
                <a:lnTo>
                  <a:pt x="1998" y="10127"/>
                </a:lnTo>
                <a:lnTo>
                  <a:pt x="35" y="17000"/>
                </a:lnTo>
                <a:lnTo>
                  <a:pt x="37" y="17001"/>
                </a:lnTo>
                <a:cubicBezTo>
                  <a:pt x="14" y="17057"/>
                  <a:pt x="0" y="17118"/>
                  <a:pt x="0" y="17182"/>
                </a:cubicBezTo>
                <a:lnTo>
                  <a:pt x="0" y="18164"/>
                </a:lnTo>
                <a:lnTo>
                  <a:pt x="68" y="18164"/>
                </a:lnTo>
                <a:cubicBezTo>
                  <a:pt x="25" y="18320"/>
                  <a:pt x="0" y="18484"/>
                  <a:pt x="0" y="186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8655"/>
                </a:lnTo>
                <a:cubicBezTo>
                  <a:pt x="21600" y="18484"/>
                  <a:pt x="21575" y="18320"/>
                  <a:pt x="21532" y="18164"/>
                </a:cubicBezTo>
                <a:lnTo>
                  <a:pt x="21600" y="18164"/>
                </a:lnTo>
                <a:cubicBezTo>
                  <a:pt x="21600" y="18164"/>
                  <a:pt x="21600" y="17182"/>
                  <a:pt x="21600" y="17182"/>
                </a:cubicBezTo>
                <a:close/>
                <a:moveTo>
                  <a:pt x="4418" y="19636"/>
                </a:moveTo>
                <a:cubicBezTo>
                  <a:pt x="4689" y="19636"/>
                  <a:pt x="4909" y="19416"/>
                  <a:pt x="4909" y="19146"/>
                </a:cubicBezTo>
                <a:cubicBezTo>
                  <a:pt x="4909" y="18874"/>
                  <a:pt x="4689" y="18655"/>
                  <a:pt x="4418" y="18655"/>
                </a:cubicBezTo>
                <a:cubicBezTo>
                  <a:pt x="4147" y="18655"/>
                  <a:pt x="3927" y="18874"/>
                  <a:pt x="3927" y="19146"/>
                </a:cubicBezTo>
                <a:cubicBezTo>
                  <a:pt x="3927" y="19416"/>
                  <a:pt x="4147" y="19636"/>
                  <a:pt x="4418" y="19636"/>
                </a:cubicBezTo>
                <a:moveTo>
                  <a:pt x="2455" y="19636"/>
                </a:moveTo>
                <a:cubicBezTo>
                  <a:pt x="2725" y="19636"/>
                  <a:pt x="2945" y="19416"/>
                  <a:pt x="2945" y="19146"/>
                </a:cubicBezTo>
                <a:cubicBezTo>
                  <a:pt x="2945" y="18874"/>
                  <a:pt x="2725" y="18655"/>
                  <a:pt x="2455" y="18655"/>
                </a:cubicBezTo>
                <a:cubicBezTo>
                  <a:pt x="2184" y="18655"/>
                  <a:pt x="1964" y="18874"/>
                  <a:pt x="1964" y="19146"/>
                </a:cubicBezTo>
                <a:cubicBezTo>
                  <a:pt x="1964" y="19416"/>
                  <a:pt x="2184" y="19636"/>
                  <a:pt x="2455" y="19636"/>
                </a:cubicBezTo>
                <a:moveTo>
                  <a:pt x="12003" y="3573"/>
                </a:moveTo>
                <a:lnTo>
                  <a:pt x="12664" y="2838"/>
                </a:lnTo>
                <a:cubicBezTo>
                  <a:pt x="12214" y="2308"/>
                  <a:pt x="11550" y="1964"/>
                  <a:pt x="10800" y="1964"/>
                </a:cubicBezTo>
                <a:cubicBezTo>
                  <a:pt x="9997" y="1964"/>
                  <a:pt x="9290" y="2355"/>
                  <a:pt x="8842" y="2952"/>
                </a:cubicBezTo>
                <a:lnTo>
                  <a:pt x="9546" y="3655"/>
                </a:lnTo>
                <a:cubicBezTo>
                  <a:pt x="9805" y="3231"/>
                  <a:pt x="10267" y="2945"/>
                  <a:pt x="10800" y="2945"/>
                </a:cubicBezTo>
                <a:cubicBezTo>
                  <a:pt x="11298" y="2945"/>
                  <a:pt x="11736" y="3194"/>
                  <a:pt x="12003" y="3573"/>
                </a:cubicBezTo>
                <a:moveTo>
                  <a:pt x="10309" y="4418"/>
                </a:move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cubicBezTo>
                  <a:pt x="11291" y="4147"/>
                  <a:pt x="11071" y="3927"/>
                  <a:pt x="10800" y="3927"/>
                </a:cubicBezTo>
                <a:cubicBezTo>
                  <a:pt x="10529" y="3927"/>
                  <a:pt x="10309" y="4147"/>
                  <a:pt x="10309" y="4418"/>
                </a:cubicBezTo>
                <a:moveTo>
                  <a:pt x="10800" y="982"/>
                </a:moveTo>
                <a:cubicBezTo>
                  <a:pt x="11802" y="982"/>
                  <a:pt x="12701" y="1414"/>
                  <a:pt x="13330" y="2098"/>
                </a:cubicBezTo>
                <a:lnTo>
                  <a:pt x="13989" y="1366"/>
                </a:lnTo>
                <a:cubicBezTo>
                  <a:pt x="13185" y="525"/>
                  <a:pt x="12055" y="0"/>
                  <a:pt x="10800" y="0"/>
                </a:cubicBezTo>
                <a:cubicBezTo>
                  <a:pt x="9455" y="0"/>
                  <a:pt x="8252" y="603"/>
                  <a:pt x="7442" y="1551"/>
                </a:cubicBezTo>
                <a:lnTo>
                  <a:pt x="8138" y="2246"/>
                </a:lnTo>
                <a:cubicBezTo>
                  <a:pt x="8768" y="1475"/>
                  <a:pt x="9726" y="982"/>
                  <a:pt x="10800" y="982"/>
                </a:cubicBezTo>
              </a:path>
            </a:pathLst>
          </a:custGeom>
          <a:solidFill>
            <a:srgbClr val="FFFFFF"/>
          </a:solidFill>
          <a:ln w="12700">
            <a:noFill/>
            <a:miter lim="400000"/>
          </a:ln>
        </p:spPr>
        <p:txBody>
          <a:bodyPr lIns="38100" tIns="38100" rIns="38100" bIns="38100" anchor="ctr"/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ctr" defTabSz="457200">
              <a:lnSpc>
                <a:spcPct val="120000"/>
              </a:lnSpc>
              <a:defRPr sz="3000" b="0">
                <a:solidFill>
                  <a:srgbClr val="EBEBE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0" name="形状"/>
          <p:cNvSpPr/>
          <p:nvPr>
            <p:custDataLst>
              <p:tags r:id="rId18"/>
            </p:custDataLst>
          </p:nvPr>
        </p:nvSpPr>
        <p:spPr>
          <a:xfrm>
            <a:off x="3085465" y="3372485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691"/>
                </a:moveTo>
                <a:cubicBezTo>
                  <a:pt x="20618" y="17775"/>
                  <a:pt x="19739" y="18655"/>
                  <a:pt x="18655" y="18655"/>
                </a:cubicBezTo>
                <a:lnTo>
                  <a:pt x="17673" y="18655"/>
                </a:lnTo>
                <a:lnTo>
                  <a:pt x="17673" y="14727"/>
                </a:lnTo>
                <a:cubicBezTo>
                  <a:pt x="17673" y="14186"/>
                  <a:pt x="17233" y="13745"/>
                  <a:pt x="16691" y="13745"/>
                </a:cubicBezTo>
                <a:lnTo>
                  <a:pt x="4909" y="13745"/>
                </a:lnTo>
                <a:cubicBezTo>
                  <a:pt x="4367" y="13745"/>
                  <a:pt x="3927" y="14186"/>
                  <a:pt x="3927" y="14727"/>
                </a:cubicBezTo>
                <a:lnTo>
                  <a:pt x="3927" y="18655"/>
                </a:lnTo>
                <a:lnTo>
                  <a:pt x="2945" y="18655"/>
                </a:lnTo>
                <a:cubicBezTo>
                  <a:pt x="1861" y="18655"/>
                  <a:pt x="982" y="17775"/>
                  <a:pt x="982" y="16691"/>
                </a:cubicBezTo>
                <a:lnTo>
                  <a:pt x="982" y="8836"/>
                </a:lnTo>
                <a:cubicBezTo>
                  <a:pt x="982" y="7752"/>
                  <a:pt x="1861" y="6873"/>
                  <a:pt x="2945" y="6873"/>
                </a:cubicBezTo>
                <a:lnTo>
                  <a:pt x="18655" y="6873"/>
                </a:lnTo>
                <a:cubicBezTo>
                  <a:pt x="19739" y="6873"/>
                  <a:pt x="20618" y="7752"/>
                  <a:pt x="20618" y="8836"/>
                </a:cubicBezTo>
                <a:cubicBezTo>
                  <a:pt x="20618" y="8836"/>
                  <a:pt x="20618" y="16691"/>
                  <a:pt x="20618" y="16691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4727"/>
                </a:lnTo>
                <a:lnTo>
                  <a:pt x="16691" y="14727"/>
                </a:lnTo>
                <a:cubicBezTo>
                  <a:pt x="16691" y="14727"/>
                  <a:pt x="16691" y="20618"/>
                  <a:pt x="16691" y="20618"/>
                </a:cubicBezTo>
                <a:close/>
                <a:moveTo>
                  <a:pt x="4909" y="982"/>
                </a:moveTo>
                <a:lnTo>
                  <a:pt x="16691" y="982"/>
                </a:lnTo>
                <a:lnTo>
                  <a:pt x="16691" y="5891"/>
                </a:lnTo>
                <a:lnTo>
                  <a:pt x="4909" y="5891"/>
                </a:lnTo>
                <a:cubicBezTo>
                  <a:pt x="4909" y="5891"/>
                  <a:pt x="4909" y="982"/>
                  <a:pt x="4909" y="982"/>
                </a:cubicBezTo>
                <a:close/>
                <a:moveTo>
                  <a:pt x="18655" y="5891"/>
                </a:moveTo>
                <a:lnTo>
                  <a:pt x="17673" y="5891"/>
                </a:ln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lnTo>
                  <a:pt x="2945" y="5891"/>
                </a:lnTo>
                <a:cubicBezTo>
                  <a:pt x="1318" y="5891"/>
                  <a:pt x="0" y="7210"/>
                  <a:pt x="0" y="8836"/>
                </a:cubicBezTo>
                <a:lnTo>
                  <a:pt x="0" y="16691"/>
                </a:lnTo>
                <a:cubicBezTo>
                  <a:pt x="0" y="18318"/>
                  <a:pt x="1318" y="19636"/>
                  <a:pt x="2945" y="19636"/>
                </a:cubicBezTo>
                <a:lnTo>
                  <a:pt x="3927" y="19636"/>
                </a:lnTo>
                <a:lnTo>
                  <a:pt x="3927" y="20618"/>
                </a:lnTo>
                <a:cubicBezTo>
                  <a:pt x="3927" y="21161"/>
                  <a:pt x="4367" y="21600"/>
                  <a:pt x="4909" y="21600"/>
                </a:cubicBezTo>
                <a:lnTo>
                  <a:pt x="16691" y="21600"/>
                </a:lnTo>
                <a:cubicBezTo>
                  <a:pt x="17233" y="21600"/>
                  <a:pt x="17673" y="21161"/>
                  <a:pt x="17673" y="20618"/>
                </a:cubicBezTo>
                <a:lnTo>
                  <a:pt x="17673" y="19636"/>
                </a:lnTo>
                <a:lnTo>
                  <a:pt x="18655" y="19636"/>
                </a:lnTo>
                <a:cubicBezTo>
                  <a:pt x="20282" y="19636"/>
                  <a:pt x="21600" y="18318"/>
                  <a:pt x="21600" y="16691"/>
                </a:cubicBezTo>
                <a:lnTo>
                  <a:pt x="21600" y="8836"/>
                </a:lnTo>
                <a:cubicBezTo>
                  <a:pt x="21600" y="7210"/>
                  <a:pt x="20282" y="5891"/>
                  <a:pt x="18655" y="5891"/>
                </a:cubicBezTo>
                <a:moveTo>
                  <a:pt x="17673" y="8836"/>
                </a:moveTo>
                <a:cubicBezTo>
                  <a:pt x="17131" y="8836"/>
                  <a:pt x="16691" y="9276"/>
                  <a:pt x="16691" y="9818"/>
                </a:cubicBezTo>
                <a:cubicBezTo>
                  <a:pt x="16691" y="10360"/>
                  <a:pt x="17131" y="10800"/>
                  <a:pt x="17673" y="10800"/>
                </a:cubicBezTo>
                <a:cubicBezTo>
                  <a:pt x="18214" y="10800"/>
                  <a:pt x="18655" y="10360"/>
                  <a:pt x="18655" y="9818"/>
                </a:cubicBezTo>
                <a:cubicBezTo>
                  <a:pt x="18655" y="9276"/>
                  <a:pt x="18214" y="8836"/>
                  <a:pt x="17673" y="8836"/>
                </a:cubicBezTo>
                <a:moveTo>
                  <a:pt x="14727" y="8836"/>
                </a:moveTo>
                <a:cubicBezTo>
                  <a:pt x="14186" y="8836"/>
                  <a:pt x="13745" y="9276"/>
                  <a:pt x="13745" y="9818"/>
                </a:cubicBezTo>
                <a:cubicBezTo>
                  <a:pt x="13745" y="10360"/>
                  <a:pt x="14186" y="10800"/>
                  <a:pt x="14727" y="10800"/>
                </a:cubicBezTo>
                <a:cubicBezTo>
                  <a:pt x="15269" y="10800"/>
                  <a:pt x="15709" y="10360"/>
                  <a:pt x="15709" y="9818"/>
                </a:cubicBezTo>
                <a:cubicBezTo>
                  <a:pt x="15709" y="9276"/>
                  <a:pt x="15269" y="8836"/>
                  <a:pt x="14727" y="8836"/>
                </a:cubicBezTo>
                <a:moveTo>
                  <a:pt x="7364" y="16691"/>
                </a:moveTo>
                <a:lnTo>
                  <a:pt x="12273" y="16691"/>
                </a:lnTo>
                <a:cubicBezTo>
                  <a:pt x="12544" y="16691"/>
                  <a:pt x="12764" y="16472"/>
                  <a:pt x="12764" y="16200"/>
                </a:cubicBezTo>
                <a:cubicBezTo>
                  <a:pt x="12764" y="15929"/>
                  <a:pt x="12544" y="15709"/>
                  <a:pt x="12273" y="15709"/>
                </a:cubicBezTo>
                <a:lnTo>
                  <a:pt x="7364" y="15709"/>
                </a:lnTo>
                <a:cubicBezTo>
                  <a:pt x="7092" y="15709"/>
                  <a:pt x="6873" y="15929"/>
                  <a:pt x="6873" y="16200"/>
                </a:cubicBezTo>
                <a:cubicBezTo>
                  <a:pt x="6873" y="16472"/>
                  <a:pt x="7092" y="16691"/>
                  <a:pt x="7364" y="16691"/>
                </a:cubicBezTo>
                <a:moveTo>
                  <a:pt x="7364" y="18655"/>
                </a:move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7893"/>
                  <a:pt x="14508" y="17673"/>
                  <a:pt x="14236" y="17673"/>
                </a:cubicBezTo>
                <a:lnTo>
                  <a:pt x="7364" y="17673"/>
                </a:lnTo>
                <a:cubicBezTo>
                  <a:pt x="7092" y="17673"/>
                  <a:pt x="6873" y="17893"/>
                  <a:pt x="6873" y="18164"/>
                </a:cubicBezTo>
                <a:cubicBezTo>
                  <a:pt x="6873" y="18435"/>
                  <a:pt x="7092" y="18655"/>
                  <a:pt x="7364" y="18655"/>
                </a:cubicBezTo>
              </a:path>
            </a:pathLst>
          </a:custGeom>
          <a:solidFill>
            <a:srgbClr val="FFFFFF"/>
          </a:solidFill>
          <a:ln w="12700">
            <a:noFill/>
            <a:miter lim="400000"/>
          </a:ln>
        </p:spPr>
        <p:txBody>
          <a:bodyPr lIns="38100" tIns="38100" rIns="38100" bIns="38100" anchor="ctr"/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ctr" defTabSz="457200">
              <a:lnSpc>
                <a:spcPct val="120000"/>
              </a:lnSpc>
              <a:defRPr sz="3000" b="0">
                <a:solidFill>
                  <a:srgbClr val="EBEBE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41" name="形状"/>
          <p:cNvSpPr/>
          <p:nvPr>
            <p:custDataLst>
              <p:tags r:id="rId19"/>
            </p:custDataLst>
          </p:nvPr>
        </p:nvSpPr>
        <p:spPr>
          <a:xfrm>
            <a:off x="3888740" y="4740910"/>
            <a:ext cx="4572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00" y="16691"/>
                </a:moveTo>
                <a:lnTo>
                  <a:pt x="15600" y="16691"/>
                </a:lnTo>
                <a:lnTo>
                  <a:pt x="15600" y="14727"/>
                </a:lnTo>
                <a:lnTo>
                  <a:pt x="13200" y="14727"/>
                </a:lnTo>
                <a:cubicBezTo>
                  <a:pt x="13200" y="14727"/>
                  <a:pt x="13200" y="16691"/>
                  <a:pt x="13200" y="16691"/>
                </a:cubicBezTo>
                <a:close/>
                <a:moveTo>
                  <a:pt x="9600" y="10800"/>
                </a:moveTo>
                <a:lnTo>
                  <a:pt x="12000" y="10800"/>
                </a:lnTo>
                <a:lnTo>
                  <a:pt x="12000" y="8836"/>
                </a:lnTo>
                <a:lnTo>
                  <a:pt x="9600" y="8836"/>
                </a:lnTo>
                <a:cubicBezTo>
                  <a:pt x="9600" y="8836"/>
                  <a:pt x="9600" y="10800"/>
                  <a:pt x="9600" y="10800"/>
                </a:cubicBezTo>
                <a:close/>
                <a:moveTo>
                  <a:pt x="13200" y="19636"/>
                </a:moveTo>
                <a:lnTo>
                  <a:pt x="15600" y="19636"/>
                </a:lnTo>
                <a:lnTo>
                  <a:pt x="15600" y="17673"/>
                </a:lnTo>
                <a:lnTo>
                  <a:pt x="13200" y="17673"/>
                </a:lnTo>
                <a:cubicBezTo>
                  <a:pt x="13200" y="17673"/>
                  <a:pt x="13200" y="19636"/>
                  <a:pt x="13200" y="19636"/>
                </a:cubicBezTo>
                <a:close/>
                <a:moveTo>
                  <a:pt x="13200" y="13745"/>
                </a:moveTo>
                <a:lnTo>
                  <a:pt x="15600" y="13745"/>
                </a:lnTo>
                <a:lnTo>
                  <a:pt x="15600" y="11782"/>
                </a:lnTo>
                <a:lnTo>
                  <a:pt x="13200" y="11782"/>
                </a:lnTo>
                <a:cubicBezTo>
                  <a:pt x="13200" y="11782"/>
                  <a:pt x="13200" y="13745"/>
                  <a:pt x="13200" y="13745"/>
                </a:cubicBezTo>
                <a:close/>
                <a:moveTo>
                  <a:pt x="16800" y="10800"/>
                </a:moveTo>
                <a:lnTo>
                  <a:pt x="19200" y="10800"/>
                </a:lnTo>
                <a:lnTo>
                  <a:pt x="19200" y="8836"/>
                </a:lnTo>
                <a:lnTo>
                  <a:pt x="16800" y="8836"/>
                </a:lnTo>
                <a:cubicBezTo>
                  <a:pt x="16800" y="8836"/>
                  <a:pt x="16800" y="10800"/>
                  <a:pt x="16800" y="10800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13200" y="10800"/>
                </a:moveTo>
                <a:lnTo>
                  <a:pt x="15600" y="10800"/>
                </a:lnTo>
                <a:lnTo>
                  <a:pt x="15600" y="8836"/>
                </a:lnTo>
                <a:lnTo>
                  <a:pt x="13200" y="8836"/>
                </a:lnTo>
                <a:cubicBezTo>
                  <a:pt x="13200" y="8836"/>
                  <a:pt x="13200" y="10800"/>
                  <a:pt x="13200" y="10800"/>
                </a:cubicBezTo>
                <a:close/>
                <a:moveTo>
                  <a:pt x="3600" y="2945"/>
                </a:moveTo>
                <a:lnTo>
                  <a:pt x="18000" y="2945"/>
                </a:lnTo>
                <a:lnTo>
                  <a:pt x="18000" y="6873"/>
                </a:lnTo>
                <a:lnTo>
                  <a:pt x="3600" y="6873"/>
                </a:lnTo>
                <a:cubicBezTo>
                  <a:pt x="3600" y="6873"/>
                  <a:pt x="3600" y="2945"/>
                  <a:pt x="3600" y="2945"/>
                </a:cubicBezTo>
                <a:close/>
                <a:moveTo>
                  <a:pt x="2400" y="7855"/>
                </a:moveTo>
                <a:lnTo>
                  <a:pt x="19200" y="7855"/>
                </a:lnTo>
                <a:lnTo>
                  <a:pt x="19200" y="1964"/>
                </a:lnTo>
                <a:lnTo>
                  <a:pt x="2400" y="1964"/>
                </a:lnTo>
                <a:cubicBezTo>
                  <a:pt x="2400" y="1964"/>
                  <a:pt x="2400" y="7855"/>
                  <a:pt x="2400" y="7855"/>
                </a:cubicBezTo>
                <a:close/>
                <a:moveTo>
                  <a:pt x="9600" y="13745"/>
                </a:moveTo>
                <a:lnTo>
                  <a:pt x="12000" y="13745"/>
                </a:lnTo>
                <a:lnTo>
                  <a:pt x="12000" y="11782"/>
                </a:lnTo>
                <a:lnTo>
                  <a:pt x="9600" y="11782"/>
                </a:lnTo>
                <a:cubicBezTo>
                  <a:pt x="9600" y="11782"/>
                  <a:pt x="9600" y="13745"/>
                  <a:pt x="9600" y="13745"/>
                </a:cubicBezTo>
                <a:close/>
                <a:moveTo>
                  <a:pt x="16800" y="19636"/>
                </a:moveTo>
                <a:lnTo>
                  <a:pt x="19200" y="19636"/>
                </a:lnTo>
                <a:lnTo>
                  <a:pt x="19200" y="11782"/>
                </a:lnTo>
                <a:lnTo>
                  <a:pt x="16800" y="11782"/>
                </a:lnTo>
                <a:cubicBezTo>
                  <a:pt x="16800" y="11782"/>
                  <a:pt x="16800" y="19636"/>
                  <a:pt x="16800" y="19636"/>
                </a:cubicBezTo>
                <a:close/>
                <a:moveTo>
                  <a:pt x="2400" y="16691"/>
                </a:moveTo>
                <a:lnTo>
                  <a:pt x="4800" y="16691"/>
                </a:lnTo>
                <a:lnTo>
                  <a:pt x="4800" y="14727"/>
                </a:lnTo>
                <a:lnTo>
                  <a:pt x="2400" y="14727"/>
                </a:lnTo>
                <a:cubicBezTo>
                  <a:pt x="2400" y="14727"/>
                  <a:pt x="2400" y="16691"/>
                  <a:pt x="2400" y="16691"/>
                </a:cubicBezTo>
                <a:close/>
                <a:moveTo>
                  <a:pt x="2400" y="10800"/>
                </a:moveTo>
                <a:lnTo>
                  <a:pt x="4800" y="10800"/>
                </a:lnTo>
                <a:lnTo>
                  <a:pt x="4800" y="8836"/>
                </a:lnTo>
                <a:lnTo>
                  <a:pt x="2400" y="8836"/>
                </a:lnTo>
                <a:cubicBezTo>
                  <a:pt x="2400" y="8836"/>
                  <a:pt x="2400" y="10800"/>
                  <a:pt x="2400" y="10800"/>
                </a:cubicBezTo>
                <a:close/>
                <a:moveTo>
                  <a:pt x="2400" y="19636"/>
                </a:moveTo>
                <a:lnTo>
                  <a:pt x="4800" y="19636"/>
                </a:lnTo>
                <a:lnTo>
                  <a:pt x="4800" y="17673"/>
                </a:lnTo>
                <a:lnTo>
                  <a:pt x="2400" y="17673"/>
                </a:lnTo>
                <a:cubicBezTo>
                  <a:pt x="2400" y="17673"/>
                  <a:pt x="2400" y="19636"/>
                  <a:pt x="2400" y="19636"/>
                </a:cubicBezTo>
                <a:close/>
                <a:moveTo>
                  <a:pt x="2400" y="13745"/>
                </a:moveTo>
                <a:lnTo>
                  <a:pt x="4800" y="13745"/>
                </a:lnTo>
                <a:lnTo>
                  <a:pt x="4800" y="11782"/>
                </a:lnTo>
                <a:lnTo>
                  <a:pt x="2400" y="11782"/>
                </a:lnTo>
                <a:cubicBezTo>
                  <a:pt x="2400" y="11782"/>
                  <a:pt x="2400" y="13745"/>
                  <a:pt x="2400" y="13745"/>
                </a:cubicBezTo>
                <a:close/>
                <a:moveTo>
                  <a:pt x="9600" y="16691"/>
                </a:moveTo>
                <a:lnTo>
                  <a:pt x="12000" y="16691"/>
                </a:lnTo>
                <a:lnTo>
                  <a:pt x="12000" y="14727"/>
                </a:lnTo>
                <a:lnTo>
                  <a:pt x="9600" y="14727"/>
                </a:lnTo>
                <a:cubicBezTo>
                  <a:pt x="9600" y="14727"/>
                  <a:pt x="9600" y="16691"/>
                  <a:pt x="9600" y="16691"/>
                </a:cubicBezTo>
                <a:close/>
                <a:moveTo>
                  <a:pt x="6000" y="19636"/>
                </a:moveTo>
                <a:lnTo>
                  <a:pt x="8400" y="19636"/>
                </a:lnTo>
                <a:lnTo>
                  <a:pt x="8400" y="17673"/>
                </a:lnTo>
                <a:lnTo>
                  <a:pt x="6000" y="17673"/>
                </a:lnTo>
                <a:cubicBezTo>
                  <a:pt x="6000" y="17673"/>
                  <a:pt x="6000" y="19636"/>
                  <a:pt x="6000" y="19636"/>
                </a:cubicBezTo>
                <a:close/>
                <a:moveTo>
                  <a:pt x="9600" y="19636"/>
                </a:moveTo>
                <a:lnTo>
                  <a:pt x="12000" y="19636"/>
                </a:lnTo>
                <a:lnTo>
                  <a:pt x="12000" y="17673"/>
                </a:lnTo>
                <a:lnTo>
                  <a:pt x="9600" y="17673"/>
                </a:lnTo>
                <a:cubicBezTo>
                  <a:pt x="9600" y="17673"/>
                  <a:pt x="9600" y="19636"/>
                  <a:pt x="9600" y="19636"/>
                </a:cubicBezTo>
                <a:close/>
                <a:moveTo>
                  <a:pt x="6000" y="16691"/>
                </a:moveTo>
                <a:lnTo>
                  <a:pt x="8400" y="16691"/>
                </a:lnTo>
                <a:lnTo>
                  <a:pt x="8400" y="14727"/>
                </a:lnTo>
                <a:lnTo>
                  <a:pt x="6000" y="14727"/>
                </a:lnTo>
                <a:cubicBezTo>
                  <a:pt x="6000" y="14727"/>
                  <a:pt x="6000" y="16691"/>
                  <a:pt x="6000" y="16691"/>
                </a:cubicBezTo>
                <a:close/>
                <a:moveTo>
                  <a:pt x="6000" y="13745"/>
                </a:moveTo>
                <a:lnTo>
                  <a:pt x="8400" y="13745"/>
                </a:lnTo>
                <a:lnTo>
                  <a:pt x="8400" y="11782"/>
                </a:lnTo>
                <a:lnTo>
                  <a:pt x="6000" y="11782"/>
                </a:lnTo>
                <a:cubicBezTo>
                  <a:pt x="6000" y="11782"/>
                  <a:pt x="6000" y="13745"/>
                  <a:pt x="6000" y="13745"/>
                </a:cubicBezTo>
                <a:close/>
                <a:moveTo>
                  <a:pt x="6000" y="10800"/>
                </a:moveTo>
                <a:lnTo>
                  <a:pt x="8400" y="10800"/>
                </a:lnTo>
                <a:lnTo>
                  <a:pt x="8400" y="8836"/>
                </a:lnTo>
                <a:lnTo>
                  <a:pt x="6000" y="8836"/>
                </a:lnTo>
                <a:cubicBezTo>
                  <a:pt x="6000" y="8836"/>
                  <a:pt x="6000" y="10800"/>
                  <a:pt x="6000" y="10800"/>
                </a:cubicBezTo>
                <a:close/>
              </a:path>
            </a:pathLst>
          </a:custGeom>
          <a:solidFill>
            <a:srgbClr val="FFFFFF"/>
          </a:solidFill>
          <a:ln w="12700">
            <a:noFill/>
            <a:miter lim="400000"/>
          </a:ln>
        </p:spPr>
        <p:txBody>
          <a:bodyPr lIns="38100" tIns="38100" rIns="38100" bIns="38100" anchor="ctr"/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ctr" defTabSz="457200">
              <a:lnSpc>
                <a:spcPct val="120000"/>
              </a:lnSpc>
              <a:defRPr sz="3000" b="0">
                <a:solidFill>
                  <a:srgbClr val="EBEBE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文本框 7"/>
          <p:cNvSpPr txBox="1"/>
          <p:nvPr/>
        </p:nvSpPr>
        <p:spPr>
          <a:xfrm>
            <a:off x="4345940" y="922655"/>
            <a:ext cx="4064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/>
              <a:t>实验内容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+mj-ea"/>
                <a:ea typeface="+mj-ea"/>
                <a:cs typeface="+mj-ea"/>
              </a:rPr>
              <a:t>2.4 </a:t>
            </a:r>
            <a:r>
              <a:rPr sz="3600">
                <a:latin typeface="+mj-ea"/>
                <a:ea typeface="+mj-ea"/>
                <a:cs typeface="+mj-ea"/>
              </a:rPr>
              <a:t>运行结果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以ab(ab|c)*a为例，</a:t>
            </a:r>
            <a:r>
              <a:rPr lang="en-US" altLang="zh-CN" sz="3200"/>
              <a:t>NFA</a:t>
            </a:r>
            <a:r>
              <a:rPr sz="3200"/>
              <a:t>转化为</a:t>
            </a:r>
            <a:r>
              <a:rPr lang="en-US" altLang="zh-CN" sz="3200"/>
              <a:t>DFA</a:t>
            </a:r>
            <a:r>
              <a:rPr sz="3200"/>
              <a:t>的表示为：</a:t>
            </a:r>
          </a:p>
          <a:p>
            <a:endParaRPr sz="3200"/>
          </a:p>
          <a:p>
            <a:endParaRPr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95" y="2565400"/>
            <a:ext cx="6117590" cy="33572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50560" y="11868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>
            <p:custDataLst>
              <p:tags r:id="rId2"/>
            </p:custDataLst>
          </p:nvPr>
        </p:nvSpPr>
        <p:spPr>
          <a:xfrm>
            <a:off x="578178" y="471341"/>
            <a:ext cx="11035646" cy="5915320"/>
          </a:xfrm>
          <a:prstGeom prst="rect">
            <a:avLst/>
          </a:prstGeom>
          <a:noFill/>
          <a:ln w="19050">
            <a:solidFill>
              <a:srgbClr val="CFD6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矩形 5"/>
          <p:cNvSpPr/>
          <p:nvPr>
            <p:custDataLst>
              <p:tags r:id="rId3"/>
            </p:custDataLst>
          </p:nvPr>
        </p:nvSpPr>
        <p:spPr>
          <a:xfrm>
            <a:off x="-635" y="5371294"/>
            <a:ext cx="12192000" cy="148670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4072255" y="3219450"/>
            <a:ext cx="4048125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DFA</a:t>
            </a:r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最小化</a:t>
            </a:r>
          </a:p>
        </p:txBody>
      </p:sp>
      <p:sp>
        <p:nvSpPr>
          <p:cNvPr id="5" name="椭圆 4"/>
          <p:cNvSpPr/>
          <p:nvPr>
            <p:custDataLst>
              <p:tags r:id="rId5"/>
            </p:custDataLst>
          </p:nvPr>
        </p:nvSpPr>
        <p:spPr>
          <a:xfrm>
            <a:off x="6095365" y="1988502"/>
            <a:ext cx="545465" cy="545465"/>
          </a:xfrm>
          <a:prstGeom prst="ellipse">
            <a:avLst/>
          </a:prstGeom>
          <a:solidFill>
            <a:srgbClr val="CFD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5565775" y="1652628"/>
            <a:ext cx="1075055" cy="10592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5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</a:p>
        </p:txBody>
      </p:sp>
      <p:cxnSp>
        <p:nvCxnSpPr>
          <p:cNvPr id="17" name="直接连接符 16"/>
          <p:cNvCxnSpPr/>
          <p:nvPr>
            <p:custDataLst>
              <p:tags r:id="rId7"/>
            </p:custDataLst>
          </p:nvPr>
        </p:nvCxnSpPr>
        <p:spPr>
          <a:xfrm>
            <a:off x="758952" y="128016"/>
            <a:ext cx="493776" cy="493776"/>
          </a:xfrm>
          <a:prstGeom prst="line">
            <a:avLst/>
          </a:prstGeom>
          <a:ln w="15875">
            <a:solidFill>
              <a:srgbClr val="EBA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8"/>
            </p:custDataLst>
          </p:nvPr>
        </p:nvCxnSpPr>
        <p:spPr>
          <a:xfrm>
            <a:off x="578176" y="213163"/>
            <a:ext cx="493776" cy="493776"/>
          </a:xfrm>
          <a:prstGeom prst="line">
            <a:avLst/>
          </a:prstGeom>
          <a:ln w="15875">
            <a:solidFill>
              <a:srgbClr val="EBA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9"/>
            </p:custDataLst>
          </p:nvPr>
        </p:nvCxnSpPr>
        <p:spPr>
          <a:xfrm>
            <a:off x="11457305" y="3555365"/>
            <a:ext cx="494030" cy="494030"/>
          </a:xfrm>
          <a:prstGeom prst="line">
            <a:avLst/>
          </a:prstGeom>
          <a:ln w="15875">
            <a:solidFill>
              <a:srgbClr val="EBA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>
            <p:custDataLst>
              <p:tags r:id="rId10"/>
            </p:custDataLst>
          </p:nvPr>
        </p:nvCxnSpPr>
        <p:spPr>
          <a:xfrm>
            <a:off x="11276330" y="3640455"/>
            <a:ext cx="494030" cy="494030"/>
          </a:xfrm>
          <a:prstGeom prst="line">
            <a:avLst/>
          </a:prstGeom>
          <a:ln w="15875">
            <a:solidFill>
              <a:srgbClr val="EBA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微软雅黑" panose="020B0503020204020204" charset="-122"/>
                <a:cs typeface="微软雅黑" panose="020B0503020204020204" charset="-122"/>
              </a:rPr>
              <a:t>3.1 </a:t>
            </a:r>
            <a:r>
              <a:rPr lang="zh-CN" altLang="en-US" sz="3600">
                <a:latin typeface="微软雅黑" panose="020B0503020204020204" charset="-122"/>
                <a:cs typeface="微软雅黑" panose="020B0503020204020204" charset="-122"/>
              </a:rPr>
              <a:t>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134753"/>
            <a:ext cx="10852237" cy="5388907"/>
          </a:xfrm>
        </p:spPr>
        <p:txBody>
          <a:bodyPr>
            <a:normAutofit fontScale="72500" lnSpcReduction="20000"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无关状态</a:t>
            </a:r>
          </a:p>
          <a:p>
            <a:pPr lvl="1"/>
            <a:r>
              <a:rPr lang="zh-CN" altLang="en-US" sz="2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多余状态：对于状态</a:t>
            </a:r>
            <a:r>
              <a:rPr lang="en-US" altLang="zh-CN" sz="2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Si</a:t>
            </a:r>
            <a:r>
              <a:rPr lang="zh-CN" altLang="en-US" sz="2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，若从开始状态出发不可能到达 </a:t>
            </a:r>
            <a:r>
              <a:rPr lang="en-US" altLang="zh-CN" sz="2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Si</a:t>
            </a:r>
            <a:r>
              <a:rPr lang="zh-CN" altLang="en-US" sz="2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，则其为多余状态</a:t>
            </a:r>
            <a:endParaRPr lang="en-US" altLang="zh-CN" sz="2800" b="0" i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sz="2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死状态：对于任意输入符号 </a:t>
            </a:r>
            <a:r>
              <a:rPr lang="en-US" altLang="zh-CN" sz="2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2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，若无法通过此状态到达终止状态，则称其为死状态</a:t>
            </a:r>
            <a:endParaRPr lang="en-US" altLang="zh-CN" sz="2800" b="0" i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 b="1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等价状态</a:t>
            </a:r>
            <a:r>
              <a:rPr lang="zh-CN" altLang="en-US" sz="2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：从 </a:t>
            </a:r>
            <a:r>
              <a:rPr lang="en-US" altLang="zh-CN" sz="2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Si </a:t>
            </a:r>
            <a:r>
              <a:rPr lang="zh-CN" altLang="en-US" sz="2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状态出发能导出的所有符号串的集合记为 </a:t>
            </a:r>
            <a:r>
              <a:rPr lang="en-US" altLang="zh-CN" sz="2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lang="zh-CN" altLang="en-US" sz="2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Si</a:t>
            </a:r>
            <a:r>
              <a:rPr lang="zh-CN" altLang="en-US" sz="2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设有两个状态 </a:t>
            </a:r>
            <a:r>
              <a:rPr lang="en-US" altLang="zh-CN" sz="2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Si </a:t>
            </a:r>
            <a:r>
              <a:rPr lang="zh-CN" altLang="en-US" sz="2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和 </a:t>
            </a:r>
            <a:r>
              <a:rPr lang="en-US" altLang="zh-CN" sz="2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Sj</a:t>
            </a:r>
            <a:r>
              <a:rPr lang="zh-CN" altLang="en-US" sz="2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，若有 </a:t>
            </a:r>
            <a:r>
              <a:rPr lang="en-US" altLang="zh-CN" sz="2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lang="zh-CN" altLang="en-US" sz="2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Si</a:t>
            </a:r>
            <a:r>
              <a:rPr lang="zh-CN" altLang="en-US" sz="2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=L</a:t>
            </a:r>
            <a:r>
              <a:rPr lang="zh-CN" altLang="en-US" sz="2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Sj</a:t>
            </a:r>
            <a:r>
              <a:rPr lang="zh-CN" altLang="en-US" sz="2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），则称 </a:t>
            </a:r>
            <a:r>
              <a:rPr lang="en-US" altLang="zh-CN" sz="2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Si </a:t>
            </a:r>
            <a:r>
              <a:rPr lang="zh-CN" altLang="en-US" sz="2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和 </a:t>
            </a:r>
            <a:r>
              <a:rPr lang="en-US" altLang="zh-CN" sz="2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Sj </a:t>
            </a:r>
            <a:r>
              <a:rPr lang="zh-CN" altLang="en-US" sz="2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是等价状态</a:t>
            </a:r>
            <a:r>
              <a:rPr lang="en-US" altLang="zh-CN" sz="2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. </a:t>
            </a:r>
            <a:r>
              <a:rPr lang="zh-CN" altLang="en-US" sz="28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如果不等价则称其为可区别状态</a:t>
            </a:r>
            <a:endParaRPr lang="en-US" altLang="zh-CN" sz="2800" b="0" i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两个状态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( Si 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和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Sj ) 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等价的判断条件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:</a:t>
            </a:r>
            <a:b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Si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和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Sj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必须同时为终止状态或同时为非终止状态</a:t>
            </a:r>
            <a:b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Si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和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Sj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对于任意输入符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a∈</a:t>
            </a:r>
            <a:r>
              <a:rPr lang="el-GR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Σ</a:t>
            </a:r>
            <a:r>
              <a:rPr lang="zh-CN" altLang="el-GR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必须转到等价的状态里，否则状态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Si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和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Sj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是可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           区别的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DFA 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最小化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合并原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DFA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中的等价状态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以及删去原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DFA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中的无关状态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b="0" i="0">
              <a:solidFill>
                <a:srgbClr val="404040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zh-CN" b="0" i="0">
              <a:solidFill>
                <a:srgbClr val="404040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微软雅黑" panose="020B0503020204020204" charset="-122"/>
                <a:cs typeface="微软雅黑" panose="020B0503020204020204" charset="-122"/>
              </a:rPr>
              <a:t>3.2 </a:t>
            </a:r>
            <a:r>
              <a:rPr lang="zh-CN" altLang="en-US" sz="3600">
                <a:latin typeface="微软雅黑" panose="020B0503020204020204" charset="-122"/>
                <a:cs typeface="微软雅黑" panose="020B0503020204020204" charset="-122"/>
              </a:rPr>
              <a:t>实现过程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747528"/>
            <a:ext cx="10852237" cy="5388907"/>
          </a:xfrm>
        </p:spPr>
        <p:txBody>
          <a:bodyPr>
            <a:normAutofit/>
          </a:bodyPr>
          <a:lstStyle/>
          <a:p>
            <a:r>
              <a:rPr lang="zh-CN" altLang="en-US" sz="2000" b="1">
                <a:latin typeface="微软雅黑" panose="020B0503020204020204" charset="-122"/>
                <a:cs typeface="微软雅黑" panose="020B0503020204020204" charset="-122"/>
              </a:rPr>
              <a:t>对于 </a:t>
            </a:r>
            <a:r>
              <a:rPr lang="en-US" altLang="zh-CN" sz="2000" b="1">
                <a:latin typeface="微软雅黑" panose="020B0503020204020204" charset="-122"/>
                <a:cs typeface="微软雅黑" panose="020B0503020204020204" charset="-122"/>
              </a:rPr>
              <a:t>DFA M=(S,Σ,f,S,Z)</a:t>
            </a:r>
          </a:p>
          <a:p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</a:rPr>
              <a:t>首先将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</a:rPr>
              <a:t>DFA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</a:rPr>
              <a:t>的状态集进行初始化，分成 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</a:rPr>
              <a:t>Π=(Z,S-Z)</a:t>
            </a:r>
          </a:p>
          <a:p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</a:rPr>
              <a:t>用下面的过程对 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</a:rPr>
              <a:t>Π 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</a:rPr>
              <a:t>构造新的划分 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</a:rPr>
              <a:t>Π new</a:t>
            </a:r>
            <a:br>
              <a:rPr lang="en-US" altLang="zh-CN" sz="2000">
                <a:latin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</a:rPr>
              <a:t>对于 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</a:rPr>
              <a:t>Π 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</a:rPr>
              <a:t>中拥有至少两个状态的集合 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</a:rPr>
              <a:t>G :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</a:rPr>
              <a:t>G 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</a:rPr>
              <a:t>中的任意两个状态 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</a:rPr>
              <a:t>Si 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</a:rPr>
              <a:t>和 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</a:rPr>
              <a:t>Sj 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</a:rPr>
              <a:t>，如果对于 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</a:rPr>
              <a:t>Σ 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</a:rPr>
              <a:t>中任意输入符号 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</a:rPr>
              <a:t>a 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</a:rPr>
              <a:t>Si 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</a:rPr>
              <a:t>和 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</a:rPr>
              <a:t>Sj 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</a:rPr>
              <a:t>的 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</a:rPr>
              <a:t>a 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</a:rPr>
              <a:t>转换是到同一组中 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</a:rPr>
              <a:t>( 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</a:rPr>
              <a:t>即 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</a:rPr>
              <a:t>move(Si,a) ∈ Πi 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</a:rPr>
              <a:t>move(Sj,a) ∈ Πi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</a:rPr>
              <a:t> 时 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</a:rPr>
              <a:t>) , 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</a:rPr>
              <a:t>那么 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</a:rPr>
              <a:t>Si 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</a:rPr>
              <a:t>和 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</a:rPr>
              <a:t>Sj 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</a:rPr>
              <a:t>是等价的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</a:rPr>
              <a:t>. 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</a:rPr>
              <a:t>反之，只要存在 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</a:rPr>
              <a:t>Si 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</a:rPr>
              <a:t>和 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</a:rPr>
              <a:t>Sj 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</a:rPr>
              <a:t>的 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</a:rPr>
              <a:t>a 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</a:rPr>
              <a:t>转换是到不同的组中，则说明 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</a:rPr>
              <a:t>Si 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</a:rPr>
              <a:t>和 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</a:rPr>
              <a:t>Sj 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</a:rPr>
              <a:t>是可区别的，则使用 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</a:rPr>
              <a:t>Hopcroft 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</a:rPr>
              <a:t>算法来划分 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</a:rPr>
              <a:t>Π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</a:rPr>
              <a:t>在 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</a:rPr>
              <a:t>Π new 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</a:rPr>
              <a:t>中用刚完成的对 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</a:rPr>
              <a:t>G 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</a:rPr>
              <a:t>的划分代替原来的 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</a:rPr>
              <a:t>G</a:t>
            </a:r>
          </a:p>
          <a:p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</a:rPr>
              <a:t>重复此过程直到 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</a:rPr>
              <a:t>Π 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</a:rPr>
              <a:t>中每个状态集不能再划分 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</a:rPr>
              <a:t>(Π new= Π) 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</a:rPr>
              <a:t>为止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</a:rPr>
              <a:t>最后 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</a:rPr>
              <a:t>Π := Π new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</a:rPr>
              <a:t>；</a:t>
            </a:r>
            <a:endParaRPr lang="en-US" altLang="zh-CN" sz="2000">
              <a:latin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0" i="0">
                <a:solidFill>
                  <a:srgbClr val="404040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利用划分完毕的集合来更新 </a:t>
            </a:r>
            <a:r>
              <a:rPr lang="en-US" altLang="zh-CN" sz="2000" b="0" i="0">
                <a:solidFill>
                  <a:srgbClr val="404040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DFA </a:t>
            </a:r>
            <a:r>
              <a:rPr lang="zh-CN" altLang="en-US" sz="2000" b="0" i="0">
                <a:solidFill>
                  <a:srgbClr val="404040"/>
                </a:solidFill>
                <a:effectLst/>
                <a:latin typeface="微软雅黑" panose="020B0503020204020204" charset="-122"/>
                <a:cs typeface="微软雅黑" panose="020B0503020204020204" charset="-122"/>
              </a:rPr>
              <a:t>的各个属性</a:t>
            </a:r>
            <a:endParaRPr lang="en-US" altLang="zh-CN"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微软雅黑" panose="020B0503020204020204" charset="-122"/>
                <a:cs typeface="微软雅黑" panose="020B0503020204020204" charset="-122"/>
              </a:rPr>
              <a:t>3.3 </a:t>
            </a:r>
            <a:r>
              <a:rPr lang="zh-CN" altLang="en-US" sz="3600">
                <a:latin typeface="微软雅黑" panose="020B0503020204020204" charset="-122"/>
                <a:cs typeface="微软雅黑" panose="020B0503020204020204" charset="-122"/>
              </a:rPr>
              <a:t>将 </a:t>
            </a:r>
            <a:r>
              <a:rPr lang="en-US" altLang="zh-CN" sz="3600">
                <a:latin typeface="微软雅黑" panose="020B0503020204020204" charset="-122"/>
                <a:cs typeface="微软雅黑" panose="020B0503020204020204" charset="-122"/>
              </a:rPr>
              <a:t>DFA </a:t>
            </a:r>
            <a:r>
              <a:rPr lang="zh-CN" altLang="en-US" sz="3600">
                <a:latin typeface="微软雅黑" panose="020B0503020204020204" charset="-122"/>
                <a:cs typeface="微软雅黑" panose="020B0503020204020204" charset="-122"/>
              </a:rPr>
              <a:t>的状态集初始化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3565" y="1795145"/>
            <a:ext cx="10852150" cy="385699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</a:rPr>
              <a:t>DFA </a:t>
            </a:r>
            <a:r>
              <a:rPr lang="zh-CN" altLang="en-US" sz="2400">
                <a:latin typeface="微软雅黑" panose="020B0503020204020204" charset="-122"/>
                <a:cs typeface="微软雅黑" panose="020B0503020204020204" charset="-122"/>
              </a:rPr>
              <a:t>类中需要这些变量 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sz="2400">
                <a:latin typeface="微软雅黑" panose="020B0503020204020204" charset="-122"/>
                <a:cs typeface="微软雅黑" panose="020B0503020204020204" charset="-122"/>
              </a:rPr>
              <a:t>状态 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</a:rPr>
              <a:t>states , </a:t>
            </a:r>
            <a:r>
              <a:rPr lang="zh-CN" altLang="en-US" sz="2400">
                <a:latin typeface="微软雅黑" panose="020B0503020204020204" charset="-122"/>
                <a:cs typeface="微软雅黑" panose="020B0503020204020204" charset="-122"/>
              </a:rPr>
              <a:t>字母表 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400">
                <a:latin typeface="微软雅黑" panose="020B0503020204020204" charset="-122"/>
                <a:cs typeface="微软雅黑" panose="020B0503020204020204" charset="-122"/>
              </a:rPr>
              <a:t>即输入符号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</a:rPr>
              <a:t>) alphabet , </a:t>
            </a:r>
            <a:r>
              <a:rPr lang="zh-CN" altLang="en-US" sz="2400">
                <a:latin typeface="微软雅黑" panose="020B0503020204020204" charset="-122"/>
                <a:cs typeface="微软雅黑" panose="020B0503020204020204" charset="-122"/>
              </a:rPr>
              <a:t>状态转移表 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</a:rPr>
              <a:t>transition ( </a:t>
            </a:r>
            <a:r>
              <a:rPr lang="zh-CN" altLang="en-US" sz="2400">
                <a:latin typeface="微软雅黑" panose="020B0503020204020204" charset="-122"/>
                <a:cs typeface="微软雅黑" panose="020B0503020204020204" charset="-122"/>
              </a:rPr>
              <a:t>是一个二维数组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2400">
                <a:latin typeface="微软雅黑" panose="020B0503020204020204" charset="-122"/>
                <a:cs typeface="微软雅黑" panose="020B0503020204020204" charset="-122"/>
              </a:rPr>
              <a:t>用来记录某一状态经过某一符号会转移到哪个新状态 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</a:rPr>
              <a:t>), </a:t>
            </a:r>
            <a:r>
              <a:rPr lang="zh-CN" altLang="en-US" sz="2400">
                <a:latin typeface="微软雅黑" panose="020B0503020204020204" charset="-122"/>
                <a:cs typeface="微软雅黑" panose="020B0503020204020204" charset="-122"/>
              </a:rPr>
              <a:t>记录是否为开始状态的数组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</a:rPr>
              <a:t> if_start,</a:t>
            </a:r>
            <a:r>
              <a:rPr lang="zh-CN" altLang="en-US" sz="2400">
                <a:latin typeface="微软雅黑" panose="020B0503020204020204" charset="-122"/>
                <a:cs typeface="微软雅黑" panose="020B0503020204020204" charset="-122"/>
              </a:rPr>
              <a:t>记录是否为终止状态的数组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</a:rPr>
              <a:t> if_final.</a:t>
            </a:r>
          </a:p>
          <a:p>
            <a:r>
              <a:rPr lang="zh-CN" altLang="en-US" sz="2400">
                <a:latin typeface="微软雅黑" panose="020B0503020204020204" charset="-122"/>
                <a:cs typeface="微软雅黑" panose="020B0503020204020204" charset="-122"/>
              </a:rPr>
              <a:t>创建 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</a:rPr>
              <a:t>min_DFA </a:t>
            </a:r>
            <a:r>
              <a:rPr lang="zh-CN" altLang="en-US" sz="2400">
                <a:latin typeface="微软雅黑" panose="020B0503020204020204" charset="-122"/>
                <a:cs typeface="微软雅黑" panose="020B0503020204020204" charset="-122"/>
              </a:rPr>
              <a:t>类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2400">
                <a:latin typeface="微软雅黑" panose="020B0503020204020204" charset="-122"/>
                <a:cs typeface="微软雅黑" panose="020B0503020204020204" charset="-122"/>
              </a:rPr>
              <a:t>包括原 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</a:rPr>
              <a:t>DFA </a:t>
            </a:r>
            <a:r>
              <a:rPr lang="zh-CN" altLang="en-US" sz="2400">
                <a:latin typeface="微软雅黑" panose="020B0503020204020204" charset="-122"/>
                <a:cs typeface="微软雅黑" panose="020B0503020204020204" charset="-122"/>
              </a:rPr>
              <a:t>类中的所有变量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2400">
                <a:latin typeface="微软雅黑" panose="020B0503020204020204" charset="-122"/>
                <a:cs typeface="微软雅黑" panose="020B0503020204020204" charset="-122"/>
              </a:rPr>
              <a:t>用于记录当前集合划分的二维数组 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</a:rPr>
              <a:t>partition, </a:t>
            </a:r>
            <a:r>
              <a:rPr lang="zh-CN" altLang="en-US" sz="2400">
                <a:latin typeface="微软雅黑" panose="020B0503020204020204" charset="-122"/>
                <a:cs typeface="微软雅黑" panose="020B0503020204020204" charset="-122"/>
              </a:rPr>
              <a:t>以及最小化 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</a:rPr>
              <a:t>DFA </a:t>
            </a:r>
            <a:r>
              <a:rPr lang="zh-CN" altLang="en-US" sz="2400">
                <a:latin typeface="微软雅黑" panose="020B0503020204020204" charset="-122"/>
                <a:cs typeface="微软雅黑" panose="020B0503020204020204" charset="-122"/>
              </a:rPr>
              <a:t>过程相关函数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</a:rPr>
              <a:t>. </a:t>
            </a:r>
            <a:r>
              <a:rPr lang="zh-CN" altLang="en-US" sz="2400">
                <a:latin typeface="微软雅黑" panose="020B0503020204020204" charset="-122"/>
                <a:cs typeface="微软雅黑" panose="020B0503020204020204" charset="-122"/>
              </a:rPr>
              <a:t>将原先 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</a:rPr>
              <a:t>DFA </a:t>
            </a:r>
            <a:r>
              <a:rPr lang="zh-CN" altLang="en-US" sz="2400">
                <a:latin typeface="微软雅黑" panose="020B0503020204020204" charset="-122"/>
                <a:cs typeface="微软雅黑" panose="020B0503020204020204" charset="-122"/>
              </a:rPr>
              <a:t>类中的状态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2400">
                <a:latin typeface="微软雅黑" panose="020B0503020204020204" charset="-122"/>
                <a:cs typeface="微软雅黑" panose="020B0503020204020204" charset="-122"/>
              </a:rPr>
              <a:t>字母表和状态转移表中的数值来初始化此 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</a:rPr>
              <a:t>min_DFA </a:t>
            </a:r>
            <a:r>
              <a:rPr lang="zh-CN" altLang="en-US" sz="2400">
                <a:latin typeface="微软雅黑" panose="020B0503020204020204" charset="-122"/>
                <a:cs typeface="微软雅黑" panose="020B0503020204020204" charset="-122"/>
              </a:rPr>
              <a:t>类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</a:rPr>
              <a:t>.</a:t>
            </a:r>
          </a:p>
          <a:p>
            <a:r>
              <a:rPr lang="zh-CN" altLang="en-US" sz="2400">
                <a:latin typeface="微软雅黑" panose="020B0503020204020204" charset="-122"/>
                <a:cs typeface="微软雅黑" panose="020B0503020204020204" charset="-122"/>
              </a:rPr>
              <a:t>将所有的状态划分为两个集合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2400">
                <a:latin typeface="微软雅黑" panose="020B0503020204020204" charset="-122"/>
                <a:cs typeface="微软雅黑" panose="020B0503020204020204" charset="-122"/>
              </a:rPr>
              <a:t>即终止状态和非终止状态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</a:rPr>
              <a:t> :</a:t>
            </a:r>
            <a:br>
              <a:rPr lang="en-US" altLang="zh-CN" sz="2400">
                <a:latin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for i in len(states) :</a:t>
            </a:r>
          </a:p>
          <a:p>
            <a:pPr marL="0" indent="0">
              <a:buNone/>
            </a:pP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         partitions[DFA.is_final[states]].append(states);</a:t>
            </a:r>
          </a:p>
          <a:p>
            <a:pPr marL="0" indent="0">
              <a:buNone/>
            </a:pP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</a:rPr>
              <a:t>   </a:t>
            </a:r>
            <a:r>
              <a:rPr lang="zh-CN" altLang="en-US" sz="2400">
                <a:latin typeface="微软雅黑" panose="020B0503020204020204" charset="-122"/>
                <a:cs typeface="微软雅黑" panose="020B0503020204020204" charset="-122"/>
              </a:rPr>
              <a:t>这样 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</a:rPr>
              <a:t>partitions[0] </a:t>
            </a:r>
            <a:r>
              <a:rPr lang="zh-CN" altLang="en-US" sz="2400">
                <a:latin typeface="微软雅黑" panose="020B0503020204020204" charset="-122"/>
                <a:cs typeface="微软雅黑" panose="020B0503020204020204" charset="-122"/>
              </a:rPr>
              <a:t>为所有非终态的集合</a:t>
            </a:r>
            <a:r>
              <a:rPr lang="en-US" altLang="zh-CN" sz="2400">
                <a:latin typeface="微软雅黑" panose="020B0503020204020204" charset="-122"/>
                <a:cs typeface="微软雅黑" panose="020B0503020204020204" charset="-122"/>
              </a:rPr>
              <a:t>, partitions[1] </a:t>
            </a:r>
            <a:r>
              <a:rPr lang="zh-CN" altLang="en-US" sz="2400">
                <a:latin typeface="微软雅黑" panose="020B0503020204020204" charset="-122"/>
                <a:cs typeface="微软雅黑" panose="020B0503020204020204" charset="-122"/>
              </a:rPr>
              <a:t>为所有终态的集合</a:t>
            </a:r>
            <a:endParaRPr lang="en-US" altLang="zh-CN" sz="2400">
              <a:latin typeface="微软雅黑" panose="020B0503020204020204" charset="-122"/>
              <a:cs typeface="微软雅黑" panose="020B0503020204020204" charset="-122"/>
            </a:endParaRPr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D355364-98DA-09EC-A75D-2D2F38C44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40" cy="681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72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微软雅黑" panose="020B0503020204020204" charset="-122"/>
                <a:cs typeface="微软雅黑" panose="020B0503020204020204" charset="-122"/>
              </a:rPr>
              <a:t>3.4 </a:t>
            </a:r>
            <a:r>
              <a:rPr lang="zh-CN" altLang="en-US" sz="3600">
                <a:latin typeface="微软雅黑" panose="020B0503020204020204" charset="-122"/>
                <a:cs typeface="微软雅黑" panose="020B0503020204020204" charset="-122"/>
              </a:rPr>
              <a:t>执行 </a:t>
            </a:r>
            <a:r>
              <a:rPr lang="en-US" altLang="zh-CN" sz="3600">
                <a:latin typeface="微软雅黑" panose="020B0503020204020204" charset="-122"/>
                <a:cs typeface="微软雅黑" panose="020B0503020204020204" charset="-122"/>
              </a:rPr>
              <a:t>Hopcroft </a:t>
            </a:r>
            <a:r>
              <a:rPr lang="zh-CN" altLang="en-US" sz="3600">
                <a:latin typeface="微软雅黑" panose="020B0503020204020204" charset="-122"/>
                <a:cs typeface="微软雅黑" panose="020B0503020204020204" charset="-122"/>
              </a:rPr>
              <a:t>算法划分集合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  <a:p>
            <a:r>
              <a:rPr lang="zh-CN" altLang="en-US"/>
              <a:t>以下面的状态转移表为例</a:t>
            </a:r>
            <a:r>
              <a:rPr lang="en-US" altLang="zh-CN"/>
              <a:t>, </a:t>
            </a:r>
            <a:r>
              <a:rPr lang="zh-CN" altLang="en-US"/>
              <a:t>其中 </a:t>
            </a:r>
            <a:r>
              <a:rPr lang="en-US" altLang="zh-CN"/>
              <a:t>f </a:t>
            </a:r>
            <a:r>
              <a:rPr lang="zh-CN" altLang="en-US"/>
              <a:t>为终止状态 </a:t>
            </a:r>
            <a:r>
              <a:rPr lang="en-US" altLang="zh-CN"/>
              <a:t>: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      首先根据是否为终止状态划分为两个集合 </a:t>
            </a:r>
            <a:r>
              <a:rPr lang="en-US" altLang="zh-CN"/>
              <a:t>{a, b, c, d, e} </a:t>
            </a:r>
            <a:r>
              <a:rPr lang="zh-CN" altLang="en-US"/>
              <a:t>和 </a:t>
            </a:r>
            <a:r>
              <a:rPr lang="en-US" altLang="zh-CN"/>
              <a:t>{f} ( </a:t>
            </a:r>
            <a:r>
              <a:rPr lang="zh-CN" altLang="en-US"/>
              <a:t>即上页中的集合列表 </a:t>
            </a:r>
            <a:r>
              <a:rPr lang="en-US" altLang="zh-CN"/>
              <a:t>partitions </a:t>
            </a:r>
            <a:r>
              <a:rPr lang="zh-CN" altLang="en-US"/>
              <a:t>中初始为这两个集合 </a:t>
            </a:r>
            <a:r>
              <a:rPr lang="en-US" altLang="zh-CN"/>
              <a:t>) , </a:t>
            </a:r>
            <a:r>
              <a:rPr lang="zh-CN" altLang="en-US"/>
              <a:t>对集合 </a:t>
            </a:r>
            <a:r>
              <a:rPr lang="en-US" altLang="zh-CN"/>
              <a:t>{a, b, c, d, e} </a:t>
            </a:r>
            <a:r>
              <a:rPr lang="zh-CN" altLang="en-US"/>
              <a:t>中每个状态输入符号 </a:t>
            </a:r>
            <a:r>
              <a:rPr lang="en-US" altLang="zh-CN"/>
              <a:t>0 , </a:t>
            </a:r>
            <a:r>
              <a:rPr lang="zh-CN" altLang="en-US"/>
              <a:t>得到集合 </a:t>
            </a:r>
            <a:r>
              <a:rPr lang="en-US" altLang="zh-CN"/>
              <a:t>{c, e}, </a:t>
            </a:r>
            <a:r>
              <a:rPr lang="zh-CN" altLang="en-US"/>
              <a:t>其属于 </a:t>
            </a:r>
            <a:r>
              <a:rPr lang="en-US" altLang="zh-CN"/>
              <a:t>{a, b, c, d, e} </a:t>
            </a:r>
            <a:r>
              <a:rPr lang="zh-CN" altLang="en-US"/>
              <a:t>无需划分新集合</a:t>
            </a:r>
            <a:r>
              <a:rPr lang="en-US" altLang="zh-CN"/>
              <a:t>; </a:t>
            </a:r>
            <a:r>
              <a:rPr lang="zh-CN" altLang="en-US"/>
              <a:t>对集合 </a:t>
            </a:r>
            <a:r>
              <a:rPr lang="en-US" altLang="zh-CN"/>
              <a:t>{a, b, c, d, e} </a:t>
            </a:r>
            <a:r>
              <a:rPr lang="zh-CN" altLang="en-US"/>
              <a:t>中每个状态输入符号 </a:t>
            </a:r>
            <a:r>
              <a:rPr lang="en-US" altLang="zh-CN"/>
              <a:t>1, </a:t>
            </a:r>
            <a:r>
              <a:rPr lang="zh-CN" altLang="en-US"/>
              <a:t>得到集合 </a:t>
            </a:r>
            <a:r>
              <a:rPr lang="en-US" altLang="zh-CN"/>
              <a:t>{b, d, f} </a:t>
            </a:r>
            <a:r>
              <a:rPr lang="zh-CN" altLang="en-US"/>
              <a:t>其不属于</a:t>
            </a:r>
            <a:r>
              <a:rPr lang="en-US" altLang="zh-CN"/>
              <a:t>{a, b, c, d, e} </a:t>
            </a:r>
            <a:r>
              <a:rPr lang="zh-CN" altLang="en-US"/>
              <a:t>或 </a:t>
            </a:r>
            <a:r>
              <a:rPr lang="en-US" altLang="zh-CN"/>
              <a:t>{f}, </a:t>
            </a:r>
            <a:r>
              <a:rPr lang="zh-CN" altLang="en-US"/>
              <a:t>则需要将其剥离为 </a:t>
            </a:r>
            <a:r>
              <a:rPr lang="en-US" altLang="zh-CN"/>
              <a:t>{b,d} </a:t>
            </a:r>
            <a:r>
              <a:rPr lang="zh-CN" altLang="en-US"/>
              <a:t>和 </a:t>
            </a:r>
            <a:r>
              <a:rPr lang="en-US" altLang="zh-CN"/>
              <a:t>{f} , {b,d} </a:t>
            </a:r>
            <a:r>
              <a:rPr lang="zh-CN" altLang="en-US"/>
              <a:t>由 </a:t>
            </a:r>
            <a:r>
              <a:rPr lang="en-US" altLang="zh-CN"/>
              <a:t>{a, b, c, d} </a:t>
            </a:r>
            <a:r>
              <a:rPr lang="zh-CN" altLang="en-US"/>
              <a:t>得到</a:t>
            </a:r>
            <a:r>
              <a:rPr lang="en-US" altLang="zh-CN"/>
              <a:t>, {f} </a:t>
            </a:r>
            <a:r>
              <a:rPr lang="zh-CN" altLang="en-US"/>
              <a:t>由 </a:t>
            </a:r>
            <a:r>
              <a:rPr lang="en-US" altLang="zh-CN"/>
              <a:t>{e} </a:t>
            </a:r>
            <a:r>
              <a:rPr lang="zh-CN" altLang="en-US"/>
              <a:t>得到</a:t>
            </a:r>
            <a:r>
              <a:rPr lang="en-US" altLang="zh-CN"/>
              <a:t>, </a:t>
            </a:r>
            <a:r>
              <a:rPr lang="zh-CN" altLang="en-US"/>
              <a:t>所以更新集合列表 </a:t>
            </a:r>
            <a:r>
              <a:rPr lang="en-US" altLang="zh-CN"/>
              <a:t>partions </a:t>
            </a:r>
            <a:r>
              <a:rPr lang="zh-CN" altLang="en-US"/>
              <a:t>为 </a:t>
            </a:r>
            <a:r>
              <a:rPr lang="en-US" altLang="zh-CN"/>
              <a:t>: {a, b, c, d} , {e}, {f}. </a:t>
            </a:r>
            <a:r>
              <a:rPr lang="zh-CN" altLang="en-US"/>
              <a:t>如此不断地循环划分集合</a:t>
            </a:r>
            <a:r>
              <a:rPr lang="en-US" altLang="zh-CN"/>
              <a:t>, </a:t>
            </a:r>
            <a:r>
              <a:rPr lang="zh-CN" altLang="en-US"/>
              <a:t>直到 </a:t>
            </a:r>
            <a:r>
              <a:rPr lang="en-US" altLang="zh-CN"/>
              <a:t>partitions </a:t>
            </a:r>
            <a:r>
              <a:rPr lang="zh-CN" altLang="en-US"/>
              <a:t>列表中任意一个集合都无法继续被划分</a:t>
            </a:r>
            <a:r>
              <a:rPr lang="en-US" altLang="zh-CN"/>
              <a:t>, </a:t>
            </a:r>
            <a:r>
              <a:rPr lang="zh-CN" altLang="en-US"/>
              <a:t>这时对于拥有不少于两个状态的集合</a:t>
            </a:r>
            <a:r>
              <a:rPr lang="en-US" altLang="zh-CN"/>
              <a:t>, </a:t>
            </a:r>
            <a:r>
              <a:rPr lang="zh-CN" altLang="en-US"/>
              <a:t>其内部的状态都是等价状态</a:t>
            </a:r>
            <a:r>
              <a:rPr lang="en-US" altLang="zh-CN"/>
              <a:t>, </a:t>
            </a:r>
            <a:r>
              <a:rPr lang="zh-CN" altLang="en-US"/>
              <a:t>任意两个集合中的状态互为可区分状态</a:t>
            </a:r>
            <a:r>
              <a:rPr lang="en-US" altLang="zh-CN"/>
              <a:t>.</a:t>
            </a:r>
            <a:endParaRPr lang="zh-CN" altLang="en-US" b="1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65673" y="2072605"/>
          <a:ext cx="605763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3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53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53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f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e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f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d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微软雅黑" panose="020B0503020204020204" charset="-122"/>
                <a:cs typeface="微软雅黑" panose="020B0503020204020204" charset="-122"/>
              </a:rPr>
              <a:t>3.5 </a:t>
            </a:r>
            <a:r>
              <a:rPr lang="zh-CN" altLang="en-US" sz="3600">
                <a:latin typeface="微软雅黑" panose="020B0503020204020204" charset="-122"/>
                <a:cs typeface="微软雅黑" panose="020B0503020204020204" charset="-122"/>
              </a:rPr>
              <a:t>完成创建最小化的 </a:t>
            </a:r>
            <a:r>
              <a:rPr lang="en-US" altLang="zh-CN" sz="3600">
                <a:latin typeface="微软雅黑" panose="020B0503020204020204" charset="-122"/>
                <a:cs typeface="微软雅黑" panose="020B0503020204020204" charset="-122"/>
              </a:rPr>
              <a:t>DFA</a:t>
            </a:r>
            <a:endParaRPr lang="zh-CN" altLang="en-US"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2400">
              <a:latin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</a:rPr>
              <a:t>在划分集合结束后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000" b="0" i="0">
                <a:effectLst/>
                <a:latin typeface="微软雅黑" panose="020B0503020204020204" charset="-122"/>
                <a:cs typeface="微软雅黑" panose="020B0503020204020204" charset="-122"/>
              </a:rPr>
              <a:t> 需要根据 </a:t>
            </a:r>
            <a:r>
              <a:rPr lang="en-US" altLang="zh-CN" sz="2000" b="0" i="0">
                <a:effectLst/>
                <a:latin typeface="微软雅黑" panose="020B0503020204020204" charset="-122"/>
                <a:cs typeface="微软雅黑" panose="020B0503020204020204" charset="-122"/>
              </a:rPr>
              <a:t>partitions </a:t>
            </a:r>
            <a:r>
              <a:rPr lang="zh-CN" altLang="en-US" sz="2000" b="0" i="0">
                <a:effectLst/>
                <a:latin typeface="微软雅黑" panose="020B0503020204020204" charset="-122"/>
                <a:cs typeface="微软雅黑" panose="020B0503020204020204" charset="-122"/>
              </a:rPr>
              <a:t>集合列表来合并等价的状态</a:t>
            </a:r>
            <a:r>
              <a:rPr lang="en-US" altLang="zh-CN" sz="2000" b="0" i="0">
                <a:effectLst/>
                <a:latin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2000" b="0" i="0">
                <a:effectLst/>
                <a:latin typeface="微软雅黑" panose="020B0503020204020204" charset="-122"/>
                <a:cs typeface="微软雅黑" panose="020B0503020204020204" charset="-122"/>
              </a:rPr>
              <a:t>这时状态数会减少</a:t>
            </a:r>
            <a:r>
              <a:rPr lang="en-US" altLang="zh-CN" sz="2000" b="0" i="0">
                <a:effectLst/>
                <a:latin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2000" b="0" i="0">
                <a:effectLst/>
                <a:latin typeface="微软雅黑" panose="020B0503020204020204" charset="-122"/>
                <a:cs typeface="微软雅黑" panose="020B0503020204020204" charset="-122"/>
              </a:rPr>
              <a:t>比如集合 </a:t>
            </a:r>
            <a:r>
              <a:rPr lang="en-US" altLang="zh-CN" sz="2000" b="0" i="0">
                <a:effectLst/>
                <a:latin typeface="微软雅黑" panose="020B0503020204020204" charset="-122"/>
                <a:cs typeface="微软雅黑" panose="020B0503020204020204" charset="-122"/>
              </a:rPr>
              <a:t>{ 2, 3 } </a:t>
            </a:r>
            <a:r>
              <a:rPr lang="zh-CN" altLang="en-US" sz="2000" b="0" i="0">
                <a:effectLst/>
                <a:latin typeface="微软雅黑" panose="020B0503020204020204" charset="-122"/>
                <a:cs typeface="微软雅黑" panose="020B0503020204020204" charset="-122"/>
              </a:rPr>
              <a:t>可以用 </a:t>
            </a:r>
            <a:r>
              <a:rPr lang="en-US" altLang="zh-CN" sz="2000" b="0" i="0">
                <a:effectLst/>
                <a:latin typeface="微软雅黑" panose="020B0503020204020204" charset="-122"/>
                <a:cs typeface="微软雅黑" panose="020B0503020204020204" charset="-122"/>
              </a:rPr>
              <a:t>{ 2 } </a:t>
            </a:r>
            <a:r>
              <a:rPr lang="zh-CN" altLang="en-US" sz="2000" b="0" i="0">
                <a:effectLst/>
                <a:latin typeface="微软雅黑" panose="020B0503020204020204" charset="-122"/>
                <a:cs typeface="微软雅黑" panose="020B0503020204020204" charset="-122"/>
              </a:rPr>
              <a:t>来代替</a:t>
            </a:r>
            <a:r>
              <a:rPr lang="en-US" altLang="zh-CN" sz="2000" b="0" i="0">
                <a:effectLst/>
                <a:latin typeface="微软雅黑" panose="020B0503020204020204" charset="-122"/>
                <a:cs typeface="微软雅黑" panose="020B0503020204020204" charset="-122"/>
              </a:rPr>
              <a:t>.</a:t>
            </a:r>
            <a:endParaRPr lang="en-US" altLang="zh-CN" sz="2000">
              <a:latin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0" i="0">
                <a:effectLst/>
                <a:latin typeface="微软雅黑" panose="020B0503020204020204" charset="-122"/>
                <a:cs typeface="微软雅黑" panose="020B0503020204020204" charset="-122"/>
              </a:rPr>
              <a:t>完成合并后</a:t>
            </a:r>
            <a:r>
              <a:rPr lang="en-US" altLang="zh-CN" sz="2000" b="0" i="0">
                <a:effectLst/>
                <a:latin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2000" b="0" i="0">
                <a:effectLst/>
                <a:latin typeface="微软雅黑" panose="020B0503020204020204" charset="-122"/>
                <a:cs typeface="微软雅黑" panose="020B0503020204020204" charset="-122"/>
              </a:rPr>
              <a:t>重新构建状态列表</a:t>
            </a:r>
            <a:r>
              <a:rPr lang="en-US" altLang="zh-CN" sz="2000" b="0" i="0">
                <a:effectLst/>
                <a:latin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2000" b="0" i="0">
                <a:effectLst/>
                <a:latin typeface="微软雅黑" panose="020B0503020204020204" charset="-122"/>
                <a:cs typeface="微软雅黑" panose="020B0503020204020204" charset="-122"/>
              </a:rPr>
              <a:t>状态转移表和终止状态标记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</a:rPr>
              <a:t>从而</a:t>
            </a:r>
            <a:r>
              <a:rPr lang="zh-CN" altLang="en-US" sz="2000" b="0" i="0">
                <a:effectLst/>
                <a:latin typeface="微软雅黑" panose="020B0503020204020204" charset="-122"/>
                <a:cs typeface="微软雅黑" panose="020B0503020204020204" charset="-122"/>
              </a:rPr>
              <a:t>更新 </a:t>
            </a:r>
            <a:r>
              <a:rPr lang="en-US" altLang="zh-CN" sz="2000" b="0" i="0">
                <a:effectLst/>
                <a:latin typeface="微软雅黑" panose="020B0503020204020204" charset="-122"/>
                <a:cs typeface="微软雅黑" panose="020B0503020204020204" charset="-122"/>
              </a:rPr>
              <a:t>min_DFA </a:t>
            </a:r>
            <a:r>
              <a:rPr lang="zh-CN" altLang="en-US" sz="2000" b="0" i="0">
                <a:effectLst/>
                <a:latin typeface="微软雅黑" panose="020B0503020204020204" charset="-122"/>
                <a:cs typeface="微软雅黑" panose="020B0503020204020204" charset="-122"/>
              </a:rPr>
              <a:t>对象的各个属性</a:t>
            </a:r>
            <a:endParaRPr lang="en-US" altLang="zh-CN" sz="2000" b="0" i="0">
              <a:effectLst/>
              <a:latin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b="0" i="0">
                <a:effectLst/>
                <a:latin typeface="微软雅黑" panose="020B0503020204020204" charset="-122"/>
                <a:cs typeface="微软雅黑" panose="020B0503020204020204" charset="-122"/>
              </a:rPr>
              <a:t>如此</a:t>
            </a:r>
            <a:r>
              <a:rPr lang="en-US" altLang="zh-CN" sz="2000" b="0" i="0">
                <a:effectLst/>
                <a:latin typeface="微软雅黑" panose="020B0503020204020204" charset="-122"/>
                <a:cs typeface="微软雅黑" panose="020B0503020204020204" charset="-122"/>
              </a:rPr>
              <a:t>, DFA </a:t>
            </a:r>
            <a:r>
              <a:rPr lang="zh-CN" altLang="en-US" sz="2000" b="0" i="0">
                <a:effectLst/>
                <a:latin typeface="微软雅黑" panose="020B0503020204020204" charset="-122"/>
                <a:cs typeface="微软雅黑" panose="020B0503020204020204" charset="-122"/>
              </a:rPr>
              <a:t>的最小化完成</a:t>
            </a:r>
            <a:endParaRPr lang="en-US" altLang="zh-CN" sz="2000" b="0" i="0">
              <a:effectLst/>
              <a:latin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 b="0" i="0">
              <a:effectLst/>
              <a:latin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+mj-ea"/>
                <a:ea typeface="+mj-ea"/>
                <a:cs typeface="+mj-ea"/>
              </a:rPr>
              <a:t>3.6 </a:t>
            </a:r>
            <a:r>
              <a:rPr sz="3600" dirty="0">
                <a:latin typeface="+mj-ea"/>
                <a:ea typeface="+mj-ea"/>
                <a:cs typeface="+mj-ea"/>
              </a:rPr>
              <a:t>运行结果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3200" dirty="0"/>
          </a:p>
          <a:p>
            <a:pPr marL="0" indent="0">
              <a:buNone/>
            </a:pPr>
            <a:r>
              <a:rPr lang="zh-CN" altLang="en-US" sz="3200" dirty="0"/>
              <a:t>以ab(ab|c)*a为例，</a:t>
            </a:r>
            <a:r>
              <a:rPr lang="en-US" altLang="zh-CN" sz="3200" dirty="0"/>
              <a:t>DFA</a:t>
            </a:r>
            <a:r>
              <a:rPr lang="zh-CN" altLang="en-US" sz="3200" dirty="0"/>
              <a:t>最小化</a:t>
            </a:r>
            <a:r>
              <a:rPr sz="3200" dirty="0"/>
              <a:t>的表示为：</a:t>
            </a:r>
          </a:p>
          <a:p>
            <a:endParaRPr sz="3200" dirty="0"/>
          </a:p>
          <a:p>
            <a:endParaRPr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5750560" y="11868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81" y="2779060"/>
            <a:ext cx="6777520" cy="362966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782560" y="2783754"/>
            <a:ext cx="3888882" cy="36249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Final</a:t>
            </a:r>
            <a:endParaRPr lang="zh-CN" altLang="en-US" sz="48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>
            <p:custDataLst>
              <p:tags r:id="rId2"/>
            </p:custDataLst>
          </p:nvPr>
        </p:nvSpPr>
        <p:spPr>
          <a:xfrm>
            <a:off x="578178" y="471341"/>
            <a:ext cx="11035646" cy="5915320"/>
          </a:xfrm>
          <a:prstGeom prst="rect">
            <a:avLst/>
          </a:prstGeom>
          <a:noFill/>
          <a:ln w="19050">
            <a:solidFill>
              <a:srgbClr val="CFD6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矩形 5"/>
          <p:cNvSpPr/>
          <p:nvPr>
            <p:custDataLst>
              <p:tags r:id="rId3"/>
            </p:custDataLst>
          </p:nvPr>
        </p:nvSpPr>
        <p:spPr>
          <a:xfrm>
            <a:off x="-635" y="5371294"/>
            <a:ext cx="12192000" cy="14867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2550160" y="3183255"/>
            <a:ext cx="7321550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正则表达式转化为</a:t>
            </a:r>
            <a:r>
              <a:rPr lang="en-US" altLang="zh-CN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NFA</a:t>
            </a:r>
          </a:p>
        </p:txBody>
      </p:sp>
      <p:sp>
        <p:nvSpPr>
          <p:cNvPr id="5" name="椭圆 4"/>
          <p:cNvSpPr/>
          <p:nvPr>
            <p:custDataLst>
              <p:tags r:id="rId5"/>
            </p:custDataLst>
          </p:nvPr>
        </p:nvSpPr>
        <p:spPr>
          <a:xfrm>
            <a:off x="6095365" y="1988502"/>
            <a:ext cx="545465" cy="545465"/>
          </a:xfrm>
          <a:prstGeom prst="ellipse">
            <a:avLst/>
          </a:prstGeom>
          <a:solidFill>
            <a:srgbClr val="CFD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5565775" y="1652628"/>
            <a:ext cx="1075055" cy="10592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5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</a:p>
        </p:txBody>
      </p:sp>
      <p:cxnSp>
        <p:nvCxnSpPr>
          <p:cNvPr id="17" name="直接连接符 16"/>
          <p:cNvCxnSpPr/>
          <p:nvPr>
            <p:custDataLst>
              <p:tags r:id="rId7"/>
            </p:custDataLst>
          </p:nvPr>
        </p:nvCxnSpPr>
        <p:spPr>
          <a:xfrm>
            <a:off x="758952" y="128016"/>
            <a:ext cx="493776" cy="493776"/>
          </a:xfrm>
          <a:prstGeom prst="line">
            <a:avLst/>
          </a:prstGeom>
          <a:ln w="15875">
            <a:solidFill>
              <a:srgbClr val="EBA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8"/>
            </p:custDataLst>
          </p:nvPr>
        </p:nvCxnSpPr>
        <p:spPr>
          <a:xfrm>
            <a:off x="578176" y="213163"/>
            <a:ext cx="493776" cy="493776"/>
          </a:xfrm>
          <a:prstGeom prst="line">
            <a:avLst/>
          </a:prstGeom>
          <a:ln w="15875">
            <a:solidFill>
              <a:srgbClr val="EBA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9"/>
            </p:custDataLst>
          </p:nvPr>
        </p:nvCxnSpPr>
        <p:spPr>
          <a:xfrm>
            <a:off x="11457305" y="3555365"/>
            <a:ext cx="494030" cy="494030"/>
          </a:xfrm>
          <a:prstGeom prst="line">
            <a:avLst/>
          </a:prstGeom>
          <a:ln w="15875">
            <a:solidFill>
              <a:srgbClr val="EBA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>
            <p:custDataLst>
              <p:tags r:id="rId10"/>
            </p:custDataLst>
          </p:nvPr>
        </p:nvCxnSpPr>
        <p:spPr>
          <a:xfrm>
            <a:off x="11276330" y="3640455"/>
            <a:ext cx="494030" cy="494030"/>
          </a:xfrm>
          <a:prstGeom prst="line">
            <a:avLst/>
          </a:prstGeom>
          <a:ln w="15875">
            <a:solidFill>
              <a:srgbClr val="EBA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实现原理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2800"/>
          </a:p>
          <a:p>
            <a:r>
              <a:rPr lang="zh-CN" altLang="en-US" sz="2800"/>
              <a:t>定理：对任一确定有限自动机</a:t>
            </a:r>
            <a:r>
              <a:rPr lang="en-US" altLang="zh-CN" sz="2800"/>
              <a:t>A</a:t>
            </a:r>
            <a:r>
              <a:rPr lang="zh-CN" altLang="en-US" sz="2800"/>
              <a:t>，存在一正则表达式</a:t>
            </a:r>
            <a:r>
              <a:rPr lang="en-US" altLang="zh-CN" sz="2800"/>
              <a:t>e</a:t>
            </a:r>
            <a:r>
              <a:rPr lang="zh-CN" altLang="en-US" sz="2800"/>
              <a:t>，使得</a:t>
            </a:r>
            <a:r>
              <a:rPr lang="en-US" altLang="zh-CN" sz="2800"/>
              <a:t>L(A)=L(e)</a:t>
            </a:r>
            <a:r>
              <a:rPr lang="zh-CN" altLang="en-US" sz="2800"/>
              <a:t>，反之亦然。</a:t>
            </a:r>
          </a:p>
          <a:p>
            <a:r>
              <a:rPr lang="zh-CN" altLang="en-US" sz="2800"/>
              <a:t>正则表达式的三种运算：</a:t>
            </a:r>
          </a:p>
          <a:p>
            <a:pPr lvl="1"/>
            <a:r>
              <a:rPr lang="zh-CN" altLang="en-US" sz="2485"/>
              <a:t>连接（</a:t>
            </a:r>
            <a:r>
              <a:rPr lang="en-US" altLang="zh-CN" sz="2485"/>
              <a:t>abc</a:t>
            </a:r>
            <a:r>
              <a:rPr lang="zh-CN" altLang="en-US" sz="2485"/>
              <a:t>，由</a:t>
            </a:r>
            <a:r>
              <a:rPr lang="en-US" altLang="zh-CN" sz="2485"/>
              <a:t>a</a:t>
            </a:r>
            <a:r>
              <a:rPr lang="zh-CN" altLang="en-US" sz="2485"/>
              <a:t>连接</a:t>
            </a:r>
            <a:r>
              <a:rPr lang="en-US" altLang="zh-CN" sz="2485"/>
              <a:t>b</a:t>
            </a:r>
            <a:r>
              <a:rPr lang="zh-CN" altLang="en-US" sz="2485"/>
              <a:t>连接</a:t>
            </a:r>
            <a:r>
              <a:rPr lang="en-US" altLang="zh-CN" sz="2485"/>
              <a:t>c</a:t>
            </a:r>
            <a:r>
              <a:rPr lang="zh-CN" altLang="en-US" sz="2485"/>
              <a:t>组成）</a:t>
            </a:r>
          </a:p>
          <a:p>
            <a:pPr lvl="1"/>
            <a:r>
              <a:rPr lang="zh-CN" altLang="en-US" sz="2485"/>
              <a:t>联合（</a:t>
            </a:r>
            <a:r>
              <a:rPr lang="en-US" altLang="zh-CN" sz="2485"/>
              <a:t>a|b</a:t>
            </a:r>
            <a:r>
              <a:rPr lang="zh-CN" altLang="en-US" sz="2485"/>
              <a:t>，表示</a:t>
            </a:r>
            <a:r>
              <a:rPr lang="en-US" altLang="zh-CN" sz="2485"/>
              <a:t>a</a:t>
            </a:r>
            <a:r>
              <a:rPr lang="zh-CN" altLang="en-US" sz="2485"/>
              <a:t>或</a:t>
            </a:r>
            <a:r>
              <a:rPr lang="en-US" altLang="zh-CN" sz="2485"/>
              <a:t>b</a:t>
            </a:r>
            <a:r>
              <a:rPr lang="zh-CN" altLang="en-US" sz="2485"/>
              <a:t>）</a:t>
            </a:r>
          </a:p>
          <a:p>
            <a:pPr lvl="1"/>
            <a:r>
              <a:rPr lang="zh-CN" altLang="en-US" sz="2485"/>
              <a:t>闭包（如</a:t>
            </a:r>
            <a:r>
              <a:rPr lang="en-US" altLang="zh-CN" sz="2485"/>
              <a:t>(ab)*</a:t>
            </a:r>
            <a:r>
              <a:rPr lang="zh-CN" altLang="en-US" sz="2485"/>
              <a:t>，表示</a:t>
            </a:r>
            <a:r>
              <a:rPr lang="en-US" altLang="zh-CN" sz="2485"/>
              <a:t>ab</a:t>
            </a:r>
            <a:r>
              <a:rPr lang="zh-CN" altLang="en-US" sz="2485"/>
              <a:t>串不出现，或出现一次，或一次以上</a:t>
            </a:r>
          </a:p>
          <a:p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基本定义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/>
              <a:t>定义输入的正则表达式包含：(，)，*，|，空格（代表空串），操作数（在本系统中，操作数为小写字母</a:t>
            </a:r>
            <a:r>
              <a:rPr lang="en-US" altLang="zh-CN" sz="2800"/>
              <a:t>a~z</a:t>
            </a:r>
            <a:r>
              <a:rPr lang="zh-CN" altLang="en-US" sz="2800"/>
              <a:t>）。</a:t>
            </a:r>
          </a:p>
          <a:p>
            <a:endParaRPr lang="zh-CN" altLang="en-US" sz="2800"/>
          </a:p>
          <a:p>
            <a:r>
              <a:rPr lang="zh-CN" altLang="en-US" sz="2800"/>
              <a:t>定义各项操作符转化为</a:t>
            </a:r>
            <a:r>
              <a:rPr lang="en-US" altLang="zh-CN" sz="2800"/>
              <a:t>NFA</a:t>
            </a:r>
            <a:r>
              <a:rPr lang="zh-CN" altLang="en-US" sz="2800"/>
              <a:t>的方式：</a:t>
            </a:r>
          </a:p>
          <a:p>
            <a:pPr lvl="1"/>
            <a:r>
              <a:rPr lang="zh-CN" altLang="en-US" sz="2485"/>
              <a:t>连接操作符：将前一个片段的接受状态与后一个片段的起始状态相连；</a:t>
            </a:r>
          </a:p>
          <a:p>
            <a:pPr lvl="1"/>
            <a:r>
              <a:rPr lang="zh-CN" altLang="en-US" sz="2485"/>
              <a:t>选择操作符：构造额外的起始状态和接受状态，并将其连接到原有的NFA片段上；</a:t>
            </a:r>
          </a:p>
          <a:p>
            <a:pPr lvl="1"/>
            <a:r>
              <a:rPr lang="zh-CN" altLang="en-US" sz="2485"/>
              <a:t>闭包操作符：添加额外的起始状态和接受状态，并通过ε转移与原有片段连接起来。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正则表达式预处理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在输入的正则表达式中，由于未定义连接操作符，因此在对于正则表达式进行预处理时，需要加上连接操作符</a:t>
            </a:r>
            <a:r>
              <a:rPr lang="en-US" altLang="zh-CN" sz="2800"/>
              <a:t>&amp;</a:t>
            </a:r>
            <a:r>
              <a:rPr lang="zh-CN" altLang="en-US" sz="2800"/>
              <a:t>。需要添加的情况为：</a:t>
            </a:r>
          </a:p>
          <a:p>
            <a:pPr lvl="1"/>
            <a:r>
              <a:rPr lang="zh-CN" altLang="en-US" sz="2485"/>
              <a:t>第一位是操作数或</a:t>
            </a:r>
            <a:r>
              <a:rPr lang="en-US" altLang="zh-CN" sz="2485"/>
              <a:t>*</a:t>
            </a:r>
            <a:r>
              <a:rPr lang="zh-CN" altLang="en-US" sz="2485"/>
              <a:t>或</a:t>
            </a:r>
            <a:r>
              <a:rPr lang="en-US" altLang="zh-CN" sz="2485"/>
              <a:t>)</a:t>
            </a:r>
            <a:r>
              <a:rPr lang="zh-CN" altLang="en-US" sz="2485"/>
              <a:t>，同时第二位是操作数或</a:t>
            </a:r>
            <a:r>
              <a:rPr lang="en-US" altLang="zh-CN" sz="2485"/>
              <a:t>(</a:t>
            </a:r>
            <a:r>
              <a:rPr lang="zh-CN" altLang="en-US" sz="2485"/>
              <a:t>时，添加</a:t>
            </a:r>
            <a:r>
              <a:rPr lang="en-US" altLang="zh-CN" sz="2485"/>
              <a:t>&amp;</a:t>
            </a:r>
            <a:r>
              <a:rPr lang="zh-CN" altLang="en-US" sz="2485"/>
              <a:t>运算符。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331720" y="3837305"/>
            <a:ext cx="7434580" cy="29470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1.4 </a:t>
            </a:r>
            <a:r>
              <a:rPr lang="zh-CN" altLang="en-US"/>
              <a:t>中缀表达式转后缀表达式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276850"/>
          </a:xfrm>
        </p:spPr>
        <p:txBody>
          <a:bodyPr>
            <a:normAutofit fontScale="97500" lnSpcReduction="10000"/>
          </a:bodyPr>
          <a:lstStyle/>
          <a:p>
            <a:r>
              <a:rPr lang="zh-CN" altLang="en-US" sz="2800"/>
              <a:t>运算符的优先级为</a:t>
            </a:r>
            <a:r>
              <a:rPr lang="en-US" altLang="zh-CN" sz="2800"/>
              <a:t>*&gt;&amp;&gt;|</a:t>
            </a:r>
            <a:r>
              <a:rPr lang="zh-CN" altLang="en-US" sz="2800"/>
              <a:t>。在转换运算顺序的过程中引入一个运算符栈，在遍历输入的</a:t>
            </a:r>
            <a:r>
              <a:rPr lang="en-US" altLang="zh-CN" sz="2800"/>
              <a:t>RE</a:t>
            </a:r>
            <a:r>
              <a:rPr lang="zh-CN" altLang="en-US" sz="2800"/>
              <a:t>字符串时：</a:t>
            </a:r>
          </a:p>
          <a:p>
            <a:pPr lvl="1"/>
            <a:r>
              <a:rPr lang="zh-CN" altLang="en-US" sz="2485"/>
              <a:t>遇到操作数，直接输出</a:t>
            </a:r>
          </a:p>
          <a:p>
            <a:pPr lvl="1"/>
            <a:r>
              <a:rPr lang="zh-CN" altLang="en-US" sz="2485"/>
              <a:t>遇到运算符时：</a:t>
            </a:r>
          </a:p>
          <a:p>
            <a:pPr lvl="2"/>
            <a:r>
              <a:rPr lang="zh-CN" altLang="en-US" sz="2485"/>
              <a:t>遇到</a:t>
            </a:r>
            <a:r>
              <a:rPr lang="en-US" altLang="zh-CN" sz="2485"/>
              <a:t>(</a:t>
            </a:r>
            <a:r>
              <a:rPr lang="zh-CN" altLang="en-US" sz="2485"/>
              <a:t>：直接压入栈中</a:t>
            </a:r>
          </a:p>
          <a:p>
            <a:pPr lvl="2"/>
            <a:r>
              <a:rPr lang="zh-CN" altLang="en-US" sz="2485"/>
              <a:t>遇到</a:t>
            </a:r>
            <a:r>
              <a:rPr lang="en-US" altLang="zh-CN" sz="2485"/>
              <a:t>)</a:t>
            </a:r>
            <a:r>
              <a:rPr lang="zh-CN" altLang="en-US" sz="2485"/>
              <a:t>：将运算符出栈并输出，直到遇到</a:t>
            </a:r>
            <a:r>
              <a:rPr lang="en-US" altLang="zh-CN" sz="2485"/>
              <a:t>(</a:t>
            </a:r>
            <a:r>
              <a:rPr lang="zh-CN" altLang="en-US" sz="2485"/>
              <a:t>，将</a:t>
            </a:r>
            <a:r>
              <a:rPr lang="en-US" altLang="zh-CN" sz="2485"/>
              <a:t>(</a:t>
            </a:r>
            <a:r>
              <a:rPr lang="zh-CN" altLang="en-US" sz="2485"/>
              <a:t>出栈，不输出</a:t>
            </a:r>
          </a:p>
          <a:p>
            <a:pPr lvl="2"/>
            <a:r>
              <a:rPr lang="zh-CN" altLang="en-US" sz="2485"/>
              <a:t>遇到</a:t>
            </a:r>
            <a:r>
              <a:rPr lang="en-US" altLang="zh-CN" sz="2485"/>
              <a:t>* &amp; |</a:t>
            </a:r>
            <a:r>
              <a:rPr lang="zh-CN" altLang="en-US" sz="2485"/>
              <a:t>等运算符：</a:t>
            </a:r>
          </a:p>
          <a:p>
            <a:pPr lvl="3"/>
            <a:r>
              <a:rPr lang="zh-CN" altLang="en-US" sz="2170"/>
              <a:t>如果栈为空，运算符直接压入栈中</a:t>
            </a:r>
          </a:p>
          <a:p>
            <a:pPr marL="1371600" lvl="3" indent="0">
              <a:buNone/>
            </a:pPr>
            <a:r>
              <a:rPr lang="zh-CN" altLang="en-US" sz="2170"/>
              <a:t>如果栈不为空，则先弹出优先级大于等于当前运算符的运算符，然后再将当前运算符入栈。</a:t>
            </a:r>
          </a:p>
          <a:p>
            <a:pPr marL="0" lvl="0" indent="0" algn="l">
              <a:buNone/>
            </a:pPr>
            <a:r>
              <a:rPr lang="en-US" altLang="zh-CN" sz="2790" b="1"/>
              <a:t>      </a:t>
            </a:r>
            <a:r>
              <a:rPr lang="zh-CN" altLang="en-US" sz="2790" b="1"/>
              <a:t>在</a:t>
            </a:r>
            <a:r>
              <a:rPr lang="en-US" altLang="zh-CN" sz="2790" b="1"/>
              <a:t>RE</a:t>
            </a:r>
            <a:r>
              <a:rPr lang="zh-CN" altLang="en-US" sz="2790" b="1"/>
              <a:t>读取完毕时，如果栈不为空，再将栈中元素一次出栈输出。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1.5 </a:t>
            </a:r>
            <a:r>
              <a:rPr lang="zh-CN" altLang="en-US"/>
              <a:t>通过后缀表达式创建</a:t>
            </a:r>
            <a:r>
              <a:rPr lang="en-US" altLang="zh-CN"/>
              <a:t>NFA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按顺序读取后缀表达式。每次读取一个字符，如果遇到操作数</a:t>
            </a:r>
            <a:r>
              <a:rPr lang="en-US" altLang="zh-CN"/>
              <a:t>a</a:t>
            </a:r>
            <a:r>
              <a:rPr lang="zh-CN" altLang="en-US"/>
              <a:t>，则新建一个</a:t>
            </a:r>
            <a:r>
              <a:rPr lang="en-US" altLang="zh-CN"/>
              <a:t>NFA</a:t>
            </a:r>
            <a:r>
              <a:rPr lang="zh-CN" altLang="en-US"/>
              <a:t>，转换弧上的值为</a:t>
            </a:r>
            <a:r>
              <a:rPr lang="en-US" altLang="zh-CN"/>
              <a:t>a</a:t>
            </a:r>
            <a:r>
              <a:rPr lang="zh-CN" altLang="en-US"/>
              <a:t>，将该</a:t>
            </a:r>
            <a:r>
              <a:rPr lang="en-US" altLang="zh-CN"/>
              <a:t>NFA</a:t>
            </a:r>
            <a:r>
              <a:rPr lang="zh-CN" altLang="en-US"/>
              <a:t>压入栈中。</a:t>
            </a:r>
          </a:p>
          <a:p>
            <a:r>
              <a:rPr lang="zh-CN" altLang="en-US"/>
              <a:t>遇到闭包运算符</a:t>
            </a:r>
            <a:r>
              <a:rPr lang="en-US" altLang="zh-CN"/>
              <a:t>*</a:t>
            </a:r>
            <a:r>
              <a:rPr lang="zh-CN" altLang="en-US"/>
              <a:t>，则新建一个</a:t>
            </a:r>
            <a:r>
              <a:rPr lang="en-US" altLang="zh-CN"/>
              <a:t>NFA n</a:t>
            </a:r>
            <a:r>
              <a:rPr lang="zh-CN" altLang="en-US"/>
              <a:t>，从栈中弹出一个元素</a:t>
            </a:r>
            <a:r>
              <a:rPr lang="en-US" altLang="zh-CN"/>
              <a:t>n1</a:t>
            </a:r>
            <a:r>
              <a:rPr lang="zh-CN" altLang="en-US"/>
              <a:t>，将</a:t>
            </a:r>
            <a:r>
              <a:rPr lang="en-US" altLang="zh-CN"/>
              <a:t>NFA n</a:t>
            </a:r>
            <a:r>
              <a:rPr lang="zh-CN" altLang="en-US"/>
              <a:t>压入栈中。</a:t>
            </a:r>
          </a:p>
          <a:p>
            <a:r>
              <a:rPr lang="zh-CN" altLang="en-US"/>
              <a:t>遇到或运算符</a:t>
            </a:r>
            <a:r>
              <a:rPr lang="en-US" altLang="zh-CN"/>
              <a:t>|</a:t>
            </a:r>
            <a:r>
              <a:rPr lang="zh-CN" altLang="en-US"/>
              <a:t>，则新建一个</a:t>
            </a:r>
            <a:r>
              <a:rPr lang="en-US" altLang="zh-CN"/>
              <a:t>NFA n</a:t>
            </a:r>
            <a:r>
              <a:rPr lang="zh-CN" altLang="en-US"/>
              <a:t>，从</a:t>
            </a:r>
            <a:r>
              <a:rPr lang="en-US" altLang="zh-CN"/>
              <a:t>NFA</a:t>
            </a:r>
            <a:r>
              <a:rPr lang="zh-CN" altLang="en-US"/>
              <a:t>栈中弹出两个元素</a:t>
            </a:r>
            <a:r>
              <a:rPr lang="en-US" altLang="zh-CN"/>
              <a:t>n1</a:t>
            </a:r>
            <a:r>
              <a:rPr lang="zh-CN" altLang="en-US"/>
              <a:t>、</a:t>
            </a:r>
            <a:r>
              <a:rPr lang="en-US" altLang="zh-CN"/>
              <a:t>n2</a:t>
            </a:r>
            <a:r>
              <a:rPr lang="zh-CN" altLang="en-US"/>
              <a:t>，将</a:t>
            </a:r>
            <a:r>
              <a:rPr lang="en-US" altLang="zh-CN"/>
              <a:t>NFA n</a:t>
            </a:r>
            <a:r>
              <a:rPr lang="zh-CN" altLang="en-US"/>
              <a:t>压入栈中。</a:t>
            </a:r>
          </a:p>
          <a:p>
            <a:r>
              <a:rPr lang="zh-CN" altLang="en-US"/>
              <a:t>遇到连接运算符</a:t>
            </a:r>
            <a:r>
              <a:rPr lang="en-US" altLang="zh-CN"/>
              <a:t>&amp;</a:t>
            </a:r>
            <a:r>
              <a:rPr lang="zh-CN" altLang="en-US"/>
              <a:t>，不新建</a:t>
            </a:r>
            <a:r>
              <a:rPr lang="en-US" altLang="zh-CN"/>
              <a:t>NFA</a:t>
            </a:r>
            <a:r>
              <a:rPr lang="zh-CN" altLang="en-US"/>
              <a:t>，在</a:t>
            </a:r>
            <a:r>
              <a:rPr lang="en-US" altLang="zh-CN"/>
              <a:t>NFA</a:t>
            </a:r>
            <a:r>
              <a:rPr lang="zh-CN" altLang="en-US"/>
              <a:t>栈中弹出两个元素</a:t>
            </a:r>
            <a:r>
              <a:rPr lang="en-US" altLang="zh-CN"/>
              <a:t>n1</a:t>
            </a:r>
            <a:r>
              <a:rPr lang="zh-CN" altLang="en-US"/>
              <a:t>、</a:t>
            </a:r>
            <a:r>
              <a:rPr lang="en-US" altLang="zh-CN"/>
              <a:t>n2</a:t>
            </a:r>
            <a:r>
              <a:rPr lang="zh-CN" altLang="en-US"/>
              <a:t>，改变</a:t>
            </a:r>
            <a:r>
              <a:rPr lang="en-US" altLang="zh-CN"/>
              <a:t>n1</a:t>
            </a:r>
            <a:r>
              <a:rPr lang="zh-CN" altLang="en-US"/>
              <a:t>、</a:t>
            </a:r>
            <a:r>
              <a:rPr lang="en-US" altLang="zh-CN"/>
              <a:t>n2</a:t>
            </a:r>
            <a:r>
              <a:rPr lang="zh-CN" altLang="en-US"/>
              <a:t>的头尾指针，使指针由开始的初态指向下一状态变为从</a:t>
            </a:r>
            <a:r>
              <a:rPr lang="en-US" altLang="zh-CN"/>
              <a:t>n.head</a:t>
            </a:r>
            <a:r>
              <a:rPr lang="zh-CN" altLang="en-US"/>
              <a:t>经过</a:t>
            </a:r>
            <a:r>
              <a:rPr lang="en-US" altLang="zh-CN"/>
              <a:t>a</a:t>
            </a:r>
            <a:r>
              <a:rPr lang="zh-CN" altLang="en-US"/>
              <a:t>指向</a:t>
            </a:r>
            <a:r>
              <a:rPr lang="en-US" altLang="zh-CN"/>
              <a:t>n1.tail</a:t>
            </a:r>
            <a:r>
              <a:rPr lang="zh-CN" altLang="en-US"/>
              <a:t>，</a:t>
            </a:r>
            <a:r>
              <a:rPr lang="en-US" altLang="zh-CN"/>
              <a:t>n1.tail</a:t>
            </a:r>
            <a:r>
              <a:rPr lang="zh-CN" altLang="en-US"/>
              <a:t>经过空串指向</a:t>
            </a:r>
            <a:r>
              <a:rPr lang="en-US" altLang="zh-CN"/>
              <a:t>n2.head</a:t>
            </a:r>
            <a:r>
              <a:rPr lang="zh-CN" altLang="en-US"/>
              <a:t>，</a:t>
            </a:r>
            <a:r>
              <a:rPr lang="en-US" altLang="zh-CN"/>
              <a:t>n2.head</a:t>
            </a:r>
            <a:r>
              <a:rPr lang="zh-CN" altLang="en-US"/>
              <a:t>经由</a:t>
            </a:r>
            <a:r>
              <a:rPr lang="en-US" altLang="zh-CN"/>
              <a:t>b</a:t>
            </a:r>
            <a:r>
              <a:rPr lang="zh-CN" altLang="en-US"/>
              <a:t>指向</a:t>
            </a:r>
            <a:r>
              <a:rPr lang="en-US" altLang="zh-CN"/>
              <a:t>n.tail</a:t>
            </a:r>
            <a:r>
              <a:rPr lang="zh-CN" altLang="en-US"/>
              <a:t>。</a:t>
            </a:r>
          </a:p>
        </p:txBody>
      </p:sp>
      <p:sp>
        <p:nvSpPr>
          <p:cNvPr id="4" name="椭圆 3"/>
          <p:cNvSpPr/>
          <p:nvPr/>
        </p:nvSpPr>
        <p:spPr>
          <a:xfrm>
            <a:off x="1191260" y="5027930"/>
            <a:ext cx="1073150" cy="11106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n.head</a:t>
            </a:r>
          </a:p>
        </p:txBody>
      </p:sp>
      <p:sp>
        <p:nvSpPr>
          <p:cNvPr id="5" name="椭圆 4"/>
          <p:cNvSpPr/>
          <p:nvPr>
            <p:custDataLst>
              <p:tags r:id="rId2"/>
            </p:custDataLst>
          </p:nvPr>
        </p:nvSpPr>
        <p:spPr>
          <a:xfrm>
            <a:off x="3530600" y="5027930"/>
            <a:ext cx="1073150" cy="11106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n1.tail</a:t>
            </a:r>
          </a:p>
        </p:txBody>
      </p:sp>
      <p:sp>
        <p:nvSpPr>
          <p:cNvPr id="6" name="椭圆 5"/>
          <p:cNvSpPr/>
          <p:nvPr>
            <p:custDataLst>
              <p:tags r:id="rId3"/>
            </p:custDataLst>
          </p:nvPr>
        </p:nvSpPr>
        <p:spPr>
          <a:xfrm>
            <a:off x="5800725" y="5027930"/>
            <a:ext cx="1263650" cy="11106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n2.head</a:t>
            </a:r>
          </a:p>
        </p:txBody>
      </p:sp>
      <p:sp>
        <p:nvSpPr>
          <p:cNvPr id="7" name="椭圆 6"/>
          <p:cNvSpPr/>
          <p:nvPr>
            <p:custDataLst>
              <p:tags r:id="rId4"/>
            </p:custDataLst>
          </p:nvPr>
        </p:nvSpPr>
        <p:spPr>
          <a:xfrm>
            <a:off x="8597900" y="5027930"/>
            <a:ext cx="1073150" cy="11106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n.tail</a:t>
            </a:r>
          </a:p>
        </p:txBody>
      </p:sp>
      <p:cxnSp>
        <p:nvCxnSpPr>
          <p:cNvPr id="8" name="直接箭头连接符 7"/>
          <p:cNvCxnSpPr>
            <a:stCxn id="4" idx="6"/>
            <a:endCxn id="5" idx="2"/>
          </p:cNvCxnSpPr>
          <p:nvPr/>
        </p:nvCxnSpPr>
        <p:spPr>
          <a:xfrm>
            <a:off x="2264410" y="5583555"/>
            <a:ext cx="12661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6"/>
          </p:cNvCxnSpPr>
          <p:nvPr>
            <p:custDataLst>
              <p:tags r:id="rId5"/>
            </p:custDataLst>
          </p:nvPr>
        </p:nvCxnSpPr>
        <p:spPr>
          <a:xfrm flipV="1">
            <a:off x="7064375" y="5574665"/>
            <a:ext cx="1533525" cy="8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弧形 10"/>
          <p:cNvSpPr/>
          <p:nvPr/>
        </p:nvSpPr>
        <p:spPr>
          <a:xfrm rot="18420000">
            <a:off x="4281805" y="4573270"/>
            <a:ext cx="2299335" cy="2736850"/>
          </a:xfrm>
          <a:prstGeom prst="arc">
            <a:avLst>
              <a:gd name="adj1" fmla="val 16200000"/>
              <a:gd name="adj2" fmla="val 23335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endCxn id="11" idx="2"/>
          </p:cNvCxnSpPr>
          <p:nvPr/>
        </p:nvCxnSpPr>
        <p:spPr>
          <a:xfrm>
            <a:off x="6085840" y="4979670"/>
            <a:ext cx="98425" cy="92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708910" y="5215255"/>
            <a:ext cx="377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946015" y="4356735"/>
            <a:ext cx="854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空串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671435" y="5215255"/>
            <a:ext cx="319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</a:t>
            </a:r>
            <a:r>
              <a:rPr lang="zh-CN" altLang="en-US"/>
              <a:t>伪代码示例及解释（闭包操作部分）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46190" y="1017270"/>
            <a:ext cx="406400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    char temp = re[1];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    if (temp != 0 &amp;&amp; temp != ')' &amp;&amp; temp != '*' &amp;&amp; temp != '|') {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        if (len_stack_op &gt; 0 &amp;&amp; stack_op[len_stack_op - 1] == '&amp;') {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            len_stack_op -= 1;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            if (AndFa(nfa, stack_FA, len_stack_FA) == 1) {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                return 1;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            }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        }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    }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    if (len_stack_op &gt;= MAXN) {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        return 1;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    }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    stack_op[len_stack_op] = '&amp;';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    len_stack_op += 1;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    break;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}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98245" y="1313815"/>
            <a:ext cx="406400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int process_closure(NFA* nfa, NFA* stack_FA, int len_stack_FA, int (*insert)(NFA*, int, int, char), char blank, char* re) {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  const int MAXN = 100;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  char stack_op[MAXN];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  int len_stack_op = 0;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  // 检查栈中是否存在前面形成的NFA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  if (len_stack_FA &lt; 1) {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      return 1;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  }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  // 判断闭包操作前是否为终结符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  if (insert(nfa, stack_FA[len_stack_FA - 1].END, stack_FA[len_stack_FA - 1].BEGIN, blank) == 1) {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      return 1;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  }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WJmNTAxYTA0NTllZTU0OWY5NWY0MWNlMzBjNGU2OT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224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22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8、21、22、23、24、27、31、34、37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22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224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224"/>
  <p:tag name="KSO_WM_SLIDE_LAYOUT" val="a_b"/>
  <p:tag name="KSO_WM_SLIDE_LAYOUT_CNT" val="1_1"/>
  <p:tag name="KSO_WM_TEMPLATE_THUMBS_INDEX" val="1、4、7、9、12、13、18、21、22、23、24、27、31、34、37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224_1*a*1"/>
  <p:tag name="KSO_WM_TEMPLATE_CATEGORY" val="custom"/>
  <p:tag name="KSO_WM_TEMPLATE_INDEX" val="20204224"/>
  <p:tag name="KSO_WM_UNIT_LAYERLEVEL" val="1"/>
  <p:tag name="KSO_WM_TAG_VERSION" val="1.0"/>
  <p:tag name="KSO_WM_BEAUTIFY_FLAG" val="#wm#"/>
  <p:tag name="KSO_WM_UNIT_PRESET_TEXT" val="商业发布会"/>
  <p:tag name="KSO_WM_UNIT_ISNUMDGMTITLE" val="0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224_1*b*1"/>
  <p:tag name="KSO_WM_TEMPLATE_CATEGORY" val="custom"/>
  <p:tag name="KSO_WM_TEMPLATE_INDEX" val="20204224"/>
  <p:tag name="KSO_WM_UNIT_LAYERLEVEL" val="1"/>
  <p:tag name="KSO_WM_TAG_VERSION" val="1.0"/>
  <p:tag name="KSO_WM_BEAUTIFY_FLAG" val="#wm#"/>
  <p:tag name="KSO_WM_UNIT_PRESET_TEXT" val="单击此处添加副标题内容"/>
  <p:tag name="KSO_WM_UNIT_ISNUMDGMTITLE" val="0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16487_1*l_h_f*1_1_1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  <p:tag name="KSO_WM_UNIT_VALUE" val="34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16487_1*l_h_a*1_1_1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  <p:tag name="KSO_WM_UNIT_VALUE" val="1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"/>
  <p:tag name="KSO_WM_UNIT_ID" val="diagram20216487_1*l_h_i*1_1_1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  <p:tag name="KSO_WM_UNIT_SUBTYPE" val="d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16487_1*l_h_f*1_2_1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16487_1*l_h_a*1_2_1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1"/>
  <p:tag name="KSO_WM_UNIT_ID" val="diagram20216487_1*l_h_i*1_2_1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  <p:tag name="KSO_WM_UNIT_SUBTYPE" val="d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16487_1*l_h_f*1_3_1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  <p:tag name="KSO_WM_UNIT_VALUE" val="34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16487_1*l_h_a*1_3_1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  <p:tag name="KSO_WM_UNIT_VALUE" val="13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1"/>
  <p:tag name="KSO_WM_UNIT_ID" val="diagram20216487_1*l_h_i*1_3_1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  <p:tag name="KSO_WM_UNIT_SUBTYPE" val="d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2"/>
  <p:tag name="KSO_WM_UNIT_ID" val="diagram20216487_1*l_h_i*1_1_2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3"/>
  <p:tag name="KSO_WM_UNIT_ID" val="diagram20216487_1*l_h_i*1_1_3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2"/>
  <p:tag name="KSO_WM_UNIT_ID" val="diagram20216487_1*l_h_i*1_3_2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3"/>
  <p:tag name="KSO_WM_UNIT_ID" val="diagram20216487_1*l_h_i*1_3_3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2"/>
  <p:tag name="KSO_WM_UNIT_ID" val="diagram20216487_1*l_h_i*1_2_2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3"/>
  <p:tag name="KSO_WM_UNIT_ID" val="diagram20216487_1*l_h_i*1_2_3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55*155"/>
  <p:tag name="KSO_WM_UNIT_HIGHLIGHT" val="0"/>
  <p:tag name="KSO_WM_UNIT_COMPATIBLE" val="0"/>
  <p:tag name="KSO_WM_UNIT_DIAGRAM_ISNUMVISUAL" val="0"/>
  <p:tag name="KSO_WM_UNIT_DIAGRAM_ISREFERUNIT" val="0"/>
  <p:tag name="KSO_WM_UNIT_TYPE" val="l_h_x"/>
  <p:tag name="KSO_WM_UNIT_INDEX" val="1_2_1"/>
  <p:tag name="KSO_WM_UNIT_ID" val="diagram20216487_1*l_h_x*1_2_1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55*155"/>
  <p:tag name="KSO_WM_UNIT_HIGHLIGHT" val="0"/>
  <p:tag name="KSO_WM_UNIT_COMPATIBLE" val="0"/>
  <p:tag name="KSO_WM_UNIT_DIAGRAM_ISNUMVISUAL" val="0"/>
  <p:tag name="KSO_WM_UNIT_DIAGRAM_ISREFERUNIT" val="0"/>
  <p:tag name="KSO_WM_UNIT_TYPE" val="l_h_x"/>
  <p:tag name="KSO_WM_UNIT_INDEX" val="1_1_1"/>
  <p:tag name="KSO_WM_UNIT_ID" val="diagram20216487_1*l_h_x*1_1_1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55*127"/>
  <p:tag name="KSO_WM_UNIT_HIGHLIGHT" val="0"/>
  <p:tag name="KSO_WM_UNIT_COMPATIBLE" val="0"/>
  <p:tag name="KSO_WM_UNIT_DIAGRAM_ISNUMVISUAL" val="0"/>
  <p:tag name="KSO_WM_UNIT_DIAGRAM_ISREFERUNIT" val="0"/>
  <p:tag name="KSO_WM_UNIT_TYPE" val="l_h_x"/>
  <p:tag name="KSO_WM_UNIT_INDEX" val="1_3_1"/>
  <p:tag name="KSO_WM_UNIT_ID" val="diagram20216487_1*l_h_x*1_3_1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18279"/>
  <p:tag name="KSO_WM_SLIDE_LAYOUT_INFO" val="{&quot;backgroundInfo&quot;:[{&quot;bottom&quot;:0,&quot;bottomAbs&quot;:false,&quot;left&quot;:0,&quot;leftAbs&quot;:false,&quot;right&quot;:0,&quot;rightAbs&quot;:false,&quot;top&quot;:0.74074070000000003,&quot;topAbs&quot;:false,&quot;type&quot;:&quot;bottomTop&quot;}],&quot;id&quot;:&quot;2020-12-09T21:42:46&quot;,&quot;maxSize&quot;:{&quot;size1&quot;:42.200000000000003},&quot;minSize&quot;:{&quot;size1&quot;:42.200000000000003},&quot;normalSize&quot;:{&quot;size1&quot;:42.200000000000003},&quot;subLayout&quot;:[{&quot;id&quot;:&quot;2020-12-09T21:42:46&quot;,&quot;margin&quot;:{&quot;bottom&quot;:3.3870000839233398,&quot;left&quot;:4.6570000648498535,&quot;right&quot;:4.6570000648498535,&quot;top&quot;:1.2699999809265137},&quot;type&quot;:0},{&quot;id&quot;:&quot;2020-12-09T21:42:46&quot;,&quot;margin&quot;:{&quot;bottom&quot;:3.3870000839233398,&quot;left&quot;:6.7729997634887695,&quot;right&quot;:6.7729997634887695,&quot;top&quot;:0},&quot;type&quot;:0}],&quot;type&quot;:0}"/>
  <p:tag name="KSO_WM_SLIDE_BACKGROUND" val="[&quot;bottomTop&quot;]"/>
  <p:tag name="KSO_WM_SLIDE_RATIO" val="1.777778"/>
  <p:tag name="KSO_WM_SLIDE_ID" val="custom20218279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e"/>
  <p:tag name="KSO_WM_SLIDE_LAYOUT_CNT" val="1_1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true,&quot;fill_id&quot;:&quot;6969a5984fe4426badf670db1829be36&quot;,&quot;fill_align&quot;:&quot;cm&quot;,&quot;chip_types&quot;:[&quot;header&quot;]},{&quot;text_align&quot;:&quot;lm&quot;,&quot;text_direction&quot;:&quot;horizontal&quot;,&quot;support_features&quot;:[&quot;collage&quot;,&quot;carousel&quot;],&quot;support_big_font&quot;:true,&quot;fill_id&quot;:&quot;638fc320fad547f2a2c9e7fbae56f76d&quot;,&quot;fill_align&quot;:&quot;cm&quot;,&quot;chip_types&quot;:[&quot;diagram&quot;,&quot;text&quot;,&quot;picture&quot;,&quot;chart&quot;,&quot;table&quot;]}]]"/>
  <p:tag name="KSO_WM_CHIP_XID" val="5f226a74c4814ce96fb160eb"/>
  <p:tag name="KSO_WM_CHIP_DECFILLPROP" val="[]"/>
  <p:tag name="KSO_WM_CHIP_GROUPID" val="5f226a74c4814ce96fb160ea"/>
  <p:tag name="KSO_WM_SLIDE_BK_DARK_LIGHT" val="2"/>
  <p:tag name="KSO_WM_SLIDE_BACKGROUND_TYPE" val="bottomTop"/>
  <p:tag name="KSO_WM_SLIDE_SUPPORT_FEATURE_TYPE" val="0"/>
  <p:tag name="KSO_WM_TEMPLATE_ASSEMBLE_XID" val="5fd0d4561fa9d42129dd81d3"/>
  <p:tag name="KSO_WM_TEMPLATE_ASSEMBLE_GROUPID" val="5fd0d4561fa9d42129dd81d3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218279_7*i*1"/>
  <p:tag name="KSO_WM_TEMPLATE_CATEGORY" val="custom"/>
  <p:tag name="KSO_WM_TEMPLATE_INDEX" val="20218279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5fd0a4dc1fa9d42129dcdd74"/>
  <p:tag name="KSO_WM_TEMPLATE_ASSEMBLE_GROUPID" val="5fd0a4dc1fa9d42129dcdd74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DEC_AREA_ID" val="62e8a7ef88484c27907bbead105ca5aa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8279_7*i*2"/>
  <p:tag name="KSO_WM_TEMPLATE_CATEGORY" val="custom"/>
  <p:tag name="KSO_WM_TEMPLATE_INDEX" val="20218279"/>
  <p:tag name="KSO_WM_UNIT_LAYERLEVEL" val="1"/>
  <p:tag name="KSO_WM_TAG_VERSION" val="1.0"/>
  <p:tag name="KSO_WM_BEAUTIFY_FLAG" val="#wm#"/>
  <p:tag name="KSO_WM_UNIT_SM_LIMIT_TYPE" val="2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1}"/>
  <p:tag name="KSO_WM_CHIP_GROUPID" val="5f226a74c4814ce96fb160ea"/>
  <p:tag name="KSO_WM_CHIP_XID" val="5f226a74c4814ce96fb160eb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18"/>
  <p:tag name="KSO_WM_TEMPLATE_ASSEMBLE_XID" val="5fd0d4561fa9d42129dd81d3"/>
  <p:tag name="KSO_WM_TEMPLATE_ASSEMBLE_GROUPID" val="5fd0d4561fa9d42129dd81d3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279_7*a*1"/>
  <p:tag name="KSO_WM_TEMPLATE_CATEGORY" val="custom"/>
  <p:tag name="KSO_WM_TEMPLATE_INDEX" val="2021827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VALUE" val="4"/>
  <p:tag name="KSO_WM_UNIT_TYPE" val="a"/>
  <p:tag name="KSO_WM_UNIT_INDEX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18279_7*i*6"/>
  <p:tag name="KSO_WM_TEMPLATE_CATEGORY" val="custom"/>
  <p:tag name="KSO_WM_TEMPLATE_INDEX" val="20218279"/>
  <p:tag name="KSO_WM_UNIT_LAYERLEVEL" val="1"/>
  <p:tag name="KSO_WM_TAG_VERSION" val="1.0"/>
  <p:tag name="KSO_WM_BEAUTIFY_FLAG" val="#wm#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8"/>
  <p:tag name="KSO_WM_UNIT_ID" val="custom20218279_7*e*8"/>
  <p:tag name="KSO_WM_TEMPLATE_CATEGORY" val="custom"/>
  <p:tag name="KSO_WM_TEMPLATE_INDEX" val="20218279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218279_7*i*3"/>
  <p:tag name="KSO_WM_TEMPLATE_CATEGORY" val="custom"/>
  <p:tag name="KSO_WM_TEMPLATE_INDEX" val="20218279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5fd0a4dc1fa9d42129dcdd74"/>
  <p:tag name="KSO_WM_TEMPLATE_ASSEMBLE_GROUPID" val="5fd0a4dc1fa9d42129dcdd74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218279_7*i*5"/>
  <p:tag name="KSO_WM_TEMPLATE_CATEGORY" val="custom"/>
  <p:tag name="KSO_WM_TEMPLATE_INDEX" val="20218279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5fd0a4dc1fa9d42129dcdd74"/>
  <p:tag name="KSO_WM_TEMPLATE_ASSEMBLE_GROUPID" val="5fd0a4dc1fa9d42129dcdd74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218279_7*i*4"/>
  <p:tag name="KSO_WM_TEMPLATE_CATEGORY" val="custom"/>
  <p:tag name="KSO_WM_TEMPLATE_INDEX" val="20218279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5fd0a4dc1fa9d42129dcdd74"/>
  <p:tag name="KSO_WM_TEMPLATE_ASSEMBLE_GROUPID" val="5fd0a4dc1fa9d42129dcdd74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218279_7*i*7"/>
  <p:tag name="KSO_WM_TEMPLATE_CATEGORY" val="custom"/>
  <p:tag name="KSO_WM_TEMPLATE_INDEX" val="20218279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5fd0a4dc1fa9d42129dcdd74"/>
  <p:tag name="KSO_WM_TEMPLATE_ASSEMBLE_GROUPID" val="5fd0a4dc1fa9d42129dcdd74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18279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18279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18279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18279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18279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18279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18279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18279"/>
  <p:tag name="KSO_WM_SLIDE_LAYOUT_INFO" val="{&quot;backgroundInfo&quot;:[{&quot;bottom&quot;:0,&quot;bottomAbs&quot;:false,&quot;left&quot;:0,&quot;leftAbs&quot;:false,&quot;right&quot;:0,&quot;rightAbs&quot;:false,&quot;top&quot;:0.74074070000000003,&quot;topAbs&quot;:false,&quot;type&quot;:&quot;bottomTop&quot;}],&quot;id&quot;:&quot;2020-12-09T21:42:46&quot;,&quot;maxSize&quot;:{&quot;size1&quot;:42.200000000000003},&quot;minSize&quot;:{&quot;size1&quot;:42.200000000000003},&quot;normalSize&quot;:{&quot;size1&quot;:42.200000000000003},&quot;subLayout&quot;:[{&quot;id&quot;:&quot;2020-12-09T21:42:46&quot;,&quot;margin&quot;:{&quot;bottom&quot;:3.3870000839233398,&quot;left&quot;:4.6570000648498535,&quot;right&quot;:4.6570000648498535,&quot;top&quot;:1.2699999809265137},&quot;type&quot;:0},{&quot;id&quot;:&quot;2020-12-09T21:42:46&quot;,&quot;margin&quot;:{&quot;bottom&quot;:3.3870000839233398,&quot;left&quot;:6.7729997634887695,&quot;right&quot;:6.7729997634887695,&quot;top&quot;:0},&quot;type&quot;:0}],&quot;type&quot;:0}"/>
  <p:tag name="KSO_WM_SLIDE_BACKGROUND" val="[&quot;bottomTop&quot;]"/>
  <p:tag name="KSO_WM_SLIDE_RATIO" val="1.777778"/>
  <p:tag name="KSO_WM_SLIDE_ID" val="custom20218279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e"/>
  <p:tag name="KSO_WM_SLIDE_LAYOUT_CNT" val="1_1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true,&quot;fill_id&quot;:&quot;6969a5984fe4426badf670db1829be36&quot;,&quot;fill_align&quot;:&quot;cm&quot;,&quot;chip_types&quot;:[&quot;header&quot;]},{&quot;text_align&quot;:&quot;lm&quot;,&quot;text_direction&quot;:&quot;horizontal&quot;,&quot;support_features&quot;:[&quot;collage&quot;,&quot;carousel&quot;],&quot;support_big_font&quot;:true,&quot;fill_id&quot;:&quot;638fc320fad547f2a2c9e7fbae56f76d&quot;,&quot;fill_align&quot;:&quot;cm&quot;,&quot;chip_types&quot;:[&quot;diagram&quot;,&quot;text&quot;,&quot;picture&quot;,&quot;chart&quot;,&quot;table&quot;]}]]"/>
  <p:tag name="KSO_WM_CHIP_XID" val="5f226a74c4814ce96fb160eb"/>
  <p:tag name="KSO_WM_CHIP_DECFILLPROP" val="[]"/>
  <p:tag name="KSO_WM_CHIP_GROUPID" val="5f226a74c4814ce96fb160ea"/>
  <p:tag name="KSO_WM_SLIDE_BK_DARK_LIGHT" val="2"/>
  <p:tag name="KSO_WM_SLIDE_BACKGROUND_TYPE" val="bottomTop"/>
  <p:tag name="KSO_WM_SLIDE_SUPPORT_FEATURE_TYPE" val="0"/>
  <p:tag name="KSO_WM_TEMPLATE_ASSEMBLE_XID" val="5fd0d4561fa9d42129dd81d3"/>
  <p:tag name="KSO_WM_TEMPLATE_ASSEMBLE_GROUPID" val="5fd0d4561fa9d42129dd81d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218279_7*i*1"/>
  <p:tag name="KSO_WM_TEMPLATE_CATEGORY" val="custom"/>
  <p:tag name="KSO_WM_TEMPLATE_INDEX" val="20218279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5fd0a4dc1fa9d42129dcdd74"/>
  <p:tag name="KSO_WM_TEMPLATE_ASSEMBLE_GROUPID" val="5fd0a4dc1fa9d42129dcdd74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DEC_AREA_ID" val="62e8a7ef88484c27907bbead105ca5aa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8279_7*i*2"/>
  <p:tag name="KSO_WM_TEMPLATE_CATEGORY" val="custom"/>
  <p:tag name="KSO_WM_TEMPLATE_INDEX" val="20218279"/>
  <p:tag name="KSO_WM_UNIT_LAYERLEVEL" val="1"/>
  <p:tag name="KSO_WM_TAG_VERSION" val="1.0"/>
  <p:tag name="KSO_WM_BEAUTIFY_FLAG" val="#wm#"/>
  <p:tag name="KSO_WM_UNIT_SM_LIMIT_TYPE" val="2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1}"/>
  <p:tag name="KSO_WM_CHIP_GROUPID" val="5f226a74c4814ce96fb160ea"/>
  <p:tag name="KSO_WM_CHIP_XID" val="5f226a74c4814ce96fb160eb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18"/>
  <p:tag name="KSO_WM_TEMPLATE_ASSEMBLE_XID" val="5fd0d4561fa9d42129dd81d3"/>
  <p:tag name="KSO_WM_TEMPLATE_ASSEMBLE_GROUPID" val="5fd0d4561fa9d42129dd81d3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279_7*a*1"/>
  <p:tag name="KSO_WM_TEMPLATE_CATEGORY" val="custom"/>
  <p:tag name="KSO_WM_TEMPLATE_INDEX" val="2021827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VALUE" val="4"/>
  <p:tag name="KSO_WM_UNIT_TYPE" val="a"/>
  <p:tag name="KSO_WM_UNIT_INDEX" val="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18279_7*i*6"/>
  <p:tag name="KSO_WM_TEMPLATE_CATEGORY" val="custom"/>
  <p:tag name="KSO_WM_TEMPLATE_INDEX" val="20218279"/>
  <p:tag name="KSO_WM_UNIT_LAYERLEVEL" val="1"/>
  <p:tag name="KSO_WM_TAG_VERSION" val="1.0"/>
  <p:tag name="KSO_WM_BEAUTIFY_FLAG" val="#wm#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8"/>
  <p:tag name="KSO_WM_UNIT_ID" val="custom20218279_7*e*8"/>
  <p:tag name="KSO_WM_TEMPLATE_CATEGORY" val="custom"/>
  <p:tag name="KSO_WM_TEMPLATE_INDEX" val="20218279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218279_7*i*3"/>
  <p:tag name="KSO_WM_TEMPLATE_CATEGORY" val="custom"/>
  <p:tag name="KSO_WM_TEMPLATE_INDEX" val="20218279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5fd0a4dc1fa9d42129dcdd74"/>
  <p:tag name="KSO_WM_TEMPLATE_ASSEMBLE_GROUPID" val="5fd0a4dc1fa9d42129dcdd74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218279_7*i*5"/>
  <p:tag name="KSO_WM_TEMPLATE_CATEGORY" val="custom"/>
  <p:tag name="KSO_WM_TEMPLATE_INDEX" val="20218279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5fd0a4dc1fa9d42129dcdd74"/>
  <p:tag name="KSO_WM_TEMPLATE_ASSEMBLE_GROUPID" val="5fd0a4dc1fa9d42129dcdd74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218279_7*i*4"/>
  <p:tag name="KSO_WM_TEMPLATE_CATEGORY" val="custom"/>
  <p:tag name="KSO_WM_TEMPLATE_INDEX" val="20218279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5fd0a4dc1fa9d42129dcdd74"/>
  <p:tag name="KSO_WM_TEMPLATE_ASSEMBLE_GROUPID" val="5fd0a4dc1fa9d42129dcdd74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218279_7*i*7"/>
  <p:tag name="KSO_WM_TEMPLATE_CATEGORY" val="custom"/>
  <p:tag name="KSO_WM_TEMPLATE_INDEX" val="20218279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5fd0a4dc1fa9d42129dcdd74"/>
  <p:tag name="KSO_WM_TEMPLATE_ASSEMBLE_GROUPID" val="5fd0a4dc1fa9d42129dcdd74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1827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18279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18279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18279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18279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18279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18279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18279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18279"/>
  <p:tag name="KSO_WM_SLIDE_LAYOUT_INFO" val="{&quot;backgroundInfo&quot;:[{&quot;bottom&quot;:0,&quot;bottomAbs&quot;:false,&quot;left&quot;:0,&quot;leftAbs&quot;:false,&quot;right&quot;:0,&quot;rightAbs&quot;:false,&quot;top&quot;:0.74074070000000003,&quot;topAbs&quot;:false,&quot;type&quot;:&quot;bottomTop&quot;}],&quot;id&quot;:&quot;2020-12-09T21:42:46&quot;,&quot;maxSize&quot;:{&quot;size1&quot;:42.200000000000003},&quot;minSize&quot;:{&quot;size1&quot;:42.200000000000003},&quot;normalSize&quot;:{&quot;size1&quot;:42.200000000000003},&quot;subLayout&quot;:[{&quot;id&quot;:&quot;2020-12-09T21:42:46&quot;,&quot;margin&quot;:{&quot;bottom&quot;:3.3870000839233398,&quot;left&quot;:4.6570000648498535,&quot;right&quot;:4.6570000648498535,&quot;top&quot;:1.2699999809265137},&quot;type&quot;:0},{&quot;id&quot;:&quot;2020-12-09T21:42:46&quot;,&quot;margin&quot;:{&quot;bottom&quot;:3.3870000839233398,&quot;left&quot;:6.7729997634887695,&quot;right&quot;:6.7729997634887695,&quot;top&quot;:0},&quot;type&quot;:0}],&quot;type&quot;:0}"/>
  <p:tag name="KSO_WM_SLIDE_BACKGROUND" val="[&quot;bottomTop&quot;]"/>
  <p:tag name="KSO_WM_SLIDE_RATIO" val="1.777778"/>
  <p:tag name="KSO_WM_SLIDE_ID" val="custom20218279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e"/>
  <p:tag name="KSO_WM_SLIDE_LAYOUT_CNT" val="1_1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true,&quot;fill_id&quot;:&quot;6969a5984fe4426badf670db1829be36&quot;,&quot;fill_align&quot;:&quot;cm&quot;,&quot;chip_types&quot;:[&quot;header&quot;]},{&quot;text_align&quot;:&quot;lm&quot;,&quot;text_direction&quot;:&quot;horizontal&quot;,&quot;support_features&quot;:[&quot;collage&quot;,&quot;carousel&quot;],&quot;support_big_font&quot;:true,&quot;fill_id&quot;:&quot;638fc320fad547f2a2c9e7fbae56f76d&quot;,&quot;fill_align&quot;:&quot;cm&quot;,&quot;chip_types&quot;:[&quot;diagram&quot;,&quot;text&quot;,&quot;picture&quot;,&quot;chart&quot;,&quot;table&quot;]}]]"/>
  <p:tag name="KSO_WM_CHIP_XID" val="5f226a74c4814ce96fb160eb"/>
  <p:tag name="KSO_WM_CHIP_DECFILLPROP" val="[]"/>
  <p:tag name="KSO_WM_CHIP_GROUPID" val="5f226a74c4814ce96fb160ea"/>
  <p:tag name="KSO_WM_SLIDE_BK_DARK_LIGHT" val="2"/>
  <p:tag name="KSO_WM_SLIDE_BACKGROUND_TYPE" val="bottomTop"/>
  <p:tag name="KSO_WM_SLIDE_SUPPORT_FEATURE_TYPE" val="0"/>
  <p:tag name="KSO_WM_TEMPLATE_ASSEMBLE_XID" val="5fd0d4561fa9d42129dd81d3"/>
  <p:tag name="KSO_WM_TEMPLATE_ASSEMBLE_GROUPID" val="5fd0d4561fa9d42129dd81d3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218279_7*i*1"/>
  <p:tag name="KSO_WM_TEMPLATE_CATEGORY" val="custom"/>
  <p:tag name="KSO_WM_TEMPLATE_INDEX" val="20218279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5fd0a4dc1fa9d42129dcdd74"/>
  <p:tag name="KSO_WM_TEMPLATE_ASSEMBLE_GROUPID" val="5fd0a4dc1fa9d42129dcdd7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DEC_AREA_ID" val="62e8a7ef88484c27907bbead105ca5aa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18279_7*i*2"/>
  <p:tag name="KSO_WM_TEMPLATE_CATEGORY" val="custom"/>
  <p:tag name="KSO_WM_TEMPLATE_INDEX" val="20218279"/>
  <p:tag name="KSO_WM_UNIT_LAYERLEVEL" val="1"/>
  <p:tag name="KSO_WM_TAG_VERSION" val="1.0"/>
  <p:tag name="KSO_WM_BEAUTIFY_FLAG" val="#wm#"/>
  <p:tag name="KSO_WM_UNIT_SM_LIMIT_TYPE" val="2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1}"/>
  <p:tag name="KSO_WM_CHIP_GROUPID" val="5f226a74c4814ce96fb160ea"/>
  <p:tag name="KSO_WM_CHIP_XID" val="5f226a74c4814ce96fb160eb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18"/>
  <p:tag name="KSO_WM_TEMPLATE_ASSEMBLE_XID" val="5fd0d4561fa9d42129dd81d3"/>
  <p:tag name="KSO_WM_TEMPLATE_ASSEMBLE_GROUPID" val="5fd0d4561fa9d42129dd81d3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279_7*a*1"/>
  <p:tag name="KSO_WM_TEMPLATE_CATEGORY" val="custom"/>
  <p:tag name="KSO_WM_TEMPLATE_INDEX" val="2021827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VALUE" val="4"/>
  <p:tag name="KSO_WM_UNIT_TYPE" val="a"/>
  <p:tag name="KSO_WM_UNIT_INDEX" val="1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18279_7*i*6"/>
  <p:tag name="KSO_WM_TEMPLATE_CATEGORY" val="custom"/>
  <p:tag name="KSO_WM_TEMPLATE_INDEX" val="20218279"/>
  <p:tag name="KSO_WM_UNIT_LAYERLEVEL" val="1"/>
  <p:tag name="KSO_WM_TAG_VERSION" val="1.0"/>
  <p:tag name="KSO_WM_BEAUTIFY_FLAG" val="#wm#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8"/>
  <p:tag name="KSO_WM_UNIT_ID" val="custom20218279_7*e*8"/>
  <p:tag name="KSO_WM_TEMPLATE_CATEGORY" val="custom"/>
  <p:tag name="KSO_WM_TEMPLATE_INDEX" val="20218279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218279_7*i*3"/>
  <p:tag name="KSO_WM_TEMPLATE_CATEGORY" val="custom"/>
  <p:tag name="KSO_WM_TEMPLATE_INDEX" val="20218279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5fd0a4dc1fa9d42129dcdd74"/>
  <p:tag name="KSO_WM_TEMPLATE_ASSEMBLE_GROUPID" val="5fd0a4dc1fa9d42129dcdd74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218279_7*i*5"/>
  <p:tag name="KSO_WM_TEMPLATE_CATEGORY" val="custom"/>
  <p:tag name="KSO_WM_TEMPLATE_INDEX" val="20218279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5fd0a4dc1fa9d42129dcdd74"/>
  <p:tag name="KSO_WM_TEMPLATE_ASSEMBLE_GROUPID" val="5fd0a4dc1fa9d42129dcdd74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218279_7*i*4"/>
  <p:tag name="KSO_WM_TEMPLATE_CATEGORY" val="custom"/>
  <p:tag name="KSO_WM_TEMPLATE_INDEX" val="20218279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5fd0a4dc1fa9d42129dcdd74"/>
  <p:tag name="KSO_WM_TEMPLATE_ASSEMBLE_GROUPID" val="5fd0a4dc1fa9d42129dcdd74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218279_7*i*7"/>
  <p:tag name="KSO_WM_TEMPLATE_CATEGORY" val="custom"/>
  <p:tag name="KSO_WM_TEMPLATE_INDEX" val="20218279"/>
  <p:tag name="KSO_WM_UNIT_INDEX" val="7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5fd0a4dc1fa9d42129dcdd74"/>
  <p:tag name="KSO_WM_TEMPLATE_ASSEMBLE_GROUPID" val="5fd0a4dc1fa9d42129dcdd74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1827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7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7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18279"/>
  <p:tag name="KSO_WM_TEMPLATE_THUMBS_INDEX" val="1、4、9、12、14、15、16、17、18、21、2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09">
      <a:dk1>
        <a:sysClr val="windowText" lastClr="000000"/>
      </a:dk1>
      <a:lt1>
        <a:sysClr val="window" lastClr="FFFFFF"/>
      </a:lt1>
      <a:dk2>
        <a:srgbClr val="CFD6D1"/>
      </a:dk2>
      <a:lt2>
        <a:srgbClr val="D6DCD8"/>
      </a:lt2>
      <a:accent1>
        <a:srgbClr val="D9B6AC"/>
      </a:accent1>
      <a:accent2>
        <a:srgbClr val="DCB3B3"/>
      </a:accent2>
      <a:accent3>
        <a:srgbClr val="DBB1BC"/>
      </a:accent3>
      <a:accent4>
        <a:srgbClr val="D6B1C6"/>
      </a:accent4>
      <a:accent5>
        <a:srgbClr val="CBB2D1"/>
      </a:accent5>
      <a:accent6>
        <a:srgbClr val="BDB5D9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23">
      <a:dk1>
        <a:sysClr val="windowText" lastClr="000000"/>
      </a:dk1>
      <a:lt1>
        <a:sysClr val="window" lastClr="FFFFFF"/>
      </a:lt1>
      <a:dk2>
        <a:srgbClr val="F5F0EF"/>
      </a:dk2>
      <a:lt2>
        <a:srgbClr val="FEFCFC"/>
      </a:lt2>
      <a:accent1>
        <a:srgbClr val="E5CB0D"/>
      </a:accent1>
      <a:accent2>
        <a:srgbClr val="C5D63C"/>
      </a:accent2>
      <a:accent3>
        <a:srgbClr val="97CA6A"/>
      </a:accent3>
      <a:accent4>
        <a:srgbClr val="6ABD97"/>
      </a:accent4>
      <a:accent5>
        <a:srgbClr val="3CB1C5"/>
      </a:accent5>
      <a:accent6>
        <a:srgbClr val="0EA5F3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2254</Words>
  <Application>Microsoft Office PowerPoint</Application>
  <PresentationFormat>宽屏</PresentationFormat>
  <Paragraphs>187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-apple-system</vt:lpstr>
      <vt:lpstr>Gill Sans</vt:lpstr>
      <vt:lpstr>汉仪雅酷黑简</vt:lpstr>
      <vt:lpstr>华文中宋</vt:lpstr>
      <vt:lpstr>微软雅黑</vt:lpstr>
      <vt:lpstr>Arial</vt:lpstr>
      <vt:lpstr>Calibri</vt:lpstr>
      <vt:lpstr>Wingdings</vt:lpstr>
      <vt:lpstr>WPS</vt:lpstr>
      <vt:lpstr>1_Office 主题​​</vt:lpstr>
      <vt:lpstr>2_Office 主题​​</vt:lpstr>
      <vt:lpstr>词法分析程序 实验报告</vt:lpstr>
      <vt:lpstr>PowerPoint 演示文稿</vt:lpstr>
      <vt:lpstr>PowerPoint 演示文稿</vt:lpstr>
      <vt:lpstr>1.1 实现原理</vt:lpstr>
      <vt:lpstr>1.2 基本定义</vt:lpstr>
      <vt:lpstr>1.3 正则表达式预处理</vt:lpstr>
      <vt:lpstr>1.4 中缀表达式转后缀表达式</vt:lpstr>
      <vt:lpstr>1.5 通过后缀表达式创建NFA</vt:lpstr>
      <vt:lpstr>1.6 伪代码示例及解释（闭包操作部分）</vt:lpstr>
      <vt:lpstr>1.7 输出结果</vt:lpstr>
      <vt:lpstr>PowerPoint 演示文稿</vt:lpstr>
      <vt:lpstr>2.1 实现原理</vt:lpstr>
      <vt:lpstr>2.1 实现原理</vt:lpstr>
      <vt:lpstr>2.2 子集构建法</vt:lpstr>
      <vt:lpstr>2.2 子集构建法-ε-closure 的处理</vt:lpstr>
      <vt:lpstr>2.2 子集构建法-move(I,a)</vt:lpstr>
      <vt:lpstr>2.2 子集构建法-move(I,a)</vt:lpstr>
      <vt:lpstr>2.2 子集构建法-move(I,a)</vt:lpstr>
      <vt:lpstr>2.3 子集构建法-判断并插入新集合</vt:lpstr>
      <vt:lpstr>2.4 运行结果</vt:lpstr>
      <vt:lpstr>PowerPoint 演示文稿</vt:lpstr>
      <vt:lpstr>3.1 基本概念</vt:lpstr>
      <vt:lpstr>3.2 实现过程</vt:lpstr>
      <vt:lpstr>3.3 将 DFA 的状态集初始化 </vt:lpstr>
      <vt:lpstr>PowerPoint 演示文稿</vt:lpstr>
      <vt:lpstr>3.4 执行 Hopcroft 算法划分集合</vt:lpstr>
      <vt:lpstr>3.5 完成创建最小化的 DFA</vt:lpstr>
      <vt:lpstr>3.6 运行结果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leo</dc:creator>
  <cp:lastModifiedBy>A7193</cp:lastModifiedBy>
  <cp:revision>211</cp:revision>
  <dcterms:created xsi:type="dcterms:W3CDTF">2019-06-19T02:08:00Z</dcterms:created>
  <dcterms:modified xsi:type="dcterms:W3CDTF">2023-11-16T07:50:45Z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2052-12.1.0.15933</vt:lpwstr>
  </property>
  <property fmtid="{D5CDD505-2E9C-101B-9397-08002B2CF9AE}" pid="3" name="ICV">
    <vt:lpwstr>FAA7115B82014C4692C571F1C1C34A2D_12</vt:lpwstr>
  </property>
</Properties>
</file>