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heme/theme3.xml" ContentType="application/vnd.openxmlformats-officedocument.them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5"/>
  </p:notesMasterIdLst>
  <p:sldIdLst>
    <p:sldId id="264" r:id="rId3"/>
    <p:sldId id="259" r:id="rId4"/>
    <p:sldId id="271" r:id="rId5"/>
    <p:sldId id="273" r:id="rId6"/>
    <p:sldId id="274" r:id="rId7"/>
    <p:sldId id="260" r:id="rId8"/>
    <p:sldId id="269" r:id="rId9"/>
    <p:sldId id="275" r:id="rId10"/>
    <p:sldId id="270" r:id="rId11"/>
    <p:sldId id="276" r:id="rId12"/>
    <p:sldId id="261" r:id="rId13"/>
    <p:sldId id="277" r:id="rId14"/>
    <p:sldId id="292" r:id="rId15"/>
    <p:sldId id="285" r:id="rId16"/>
    <p:sldId id="293" r:id="rId17"/>
    <p:sldId id="286" r:id="rId18"/>
    <p:sldId id="287" r:id="rId19"/>
    <p:sldId id="288" r:id="rId20"/>
    <p:sldId id="289" r:id="rId21"/>
    <p:sldId id="290" r:id="rId22"/>
    <p:sldId id="291" r:id="rId23"/>
    <p:sldId id="26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58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3.png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3.png"/><Relationship Id="rId4" Type="http://schemas.openxmlformats.org/officeDocument/2006/relationships/tags" Target="../tags/tag9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0.xml"/><Relationship Id="rId10" Type="http://schemas.openxmlformats.org/officeDocument/2006/relationships/image" Target="../media/image2.png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3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2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image" Target="../media/image3.png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7.xml"/><Relationship Id="rId10" Type="http://schemas.openxmlformats.org/officeDocument/2006/relationships/image" Target="../media/image2.png"/><Relationship Id="rId4" Type="http://schemas.openxmlformats.org/officeDocument/2006/relationships/tags" Target="../tags/tag14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8.png"/><Relationship Id="rId5" Type="http://schemas.openxmlformats.org/officeDocument/2006/relationships/tags" Target="../tags/tag16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60.xm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0.png"/><Relationship Id="rId5" Type="http://schemas.openxmlformats.org/officeDocument/2006/relationships/tags" Target="../tags/tag16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7.xml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174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82.xml"/><Relationship Id="rId10" Type="http://schemas.openxmlformats.org/officeDocument/2006/relationships/image" Target="../media/image9.png"/><Relationship Id="rId4" Type="http://schemas.openxmlformats.org/officeDocument/2006/relationships/tags" Target="../tags/tag18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9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2.png"/><Relationship Id="rId5" Type="http://schemas.openxmlformats.org/officeDocument/2006/relationships/tags" Target="../tags/tag200.xml"/><Relationship Id="rId10" Type="http://schemas.openxmlformats.org/officeDocument/2006/relationships/image" Target="file:///C:\Users\1V994W2\Documents\Tencent%20Files\574576071\FileRecv\&#25340;&#35013;&#32032;&#26448;\&#21830;&#21153;&#31185;&#25216;-16\\09\subject_holdleft_77,209,255_0_staid_full_0.png" TargetMode="External"/><Relationship Id="rId4" Type="http://schemas.openxmlformats.org/officeDocument/2006/relationships/tags" Target="../tags/tag199.xm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0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10.xml"/><Relationship Id="rId10" Type="http://schemas.openxmlformats.org/officeDocument/2006/relationships/image" Target="../media/image9.png"/><Relationship Id="rId4" Type="http://schemas.openxmlformats.org/officeDocument/2006/relationships/tags" Target="../tags/tag20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10.png"/><Relationship Id="rId5" Type="http://schemas.openxmlformats.org/officeDocument/2006/relationships/tags" Target="../tags/tag2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17.xml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5.xml"/><Relationship Id="rId10" Type="http://schemas.openxmlformats.org/officeDocument/2006/relationships/image" Target="../media/image10.png"/><Relationship Id="rId4" Type="http://schemas.openxmlformats.org/officeDocument/2006/relationships/tags" Target="../tags/tag22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8.png"/><Relationship Id="rId5" Type="http://schemas.openxmlformats.org/officeDocument/2006/relationships/tags" Target="../tags/tag23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230.xml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38.xml"/><Relationship Id="rId10" Type="http://schemas.openxmlformats.org/officeDocument/2006/relationships/image" Target="../media/image10.png"/><Relationship Id="rId4" Type="http://schemas.openxmlformats.org/officeDocument/2006/relationships/tags" Target="../tags/tag23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0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44.xml"/><Relationship Id="rId10" Type="http://schemas.openxmlformats.org/officeDocument/2006/relationships/image" Target="../media/image9.png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52.xml"/><Relationship Id="rId10" Type="http://schemas.openxmlformats.org/officeDocument/2006/relationships/image" Target="../media/image10.png"/><Relationship Id="rId4" Type="http://schemas.openxmlformats.org/officeDocument/2006/relationships/tags" Target="../tags/tag251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image" Target="../media/image10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image" Target="../media/image9.png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10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9.png"/><Relationship Id="rId5" Type="http://schemas.openxmlformats.org/officeDocument/2006/relationships/tags" Target="../tags/tag26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2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3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1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89.xml"/><Relationship Id="rId10" Type="http://schemas.openxmlformats.org/officeDocument/2006/relationships/image" Target="../media/image14.png"/><Relationship Id="rId4" Type="http://schemas.openxmlformats.org/officeDocument/2006/relationships/tags" Target="../tags/tag288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.png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3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31616;&#32422;&#28385;&#29256;-28\\12\subject_holdleft_255,101,101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3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2.png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5139055" y="3597275"/>
            <a:ext cx="597789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953000" y="2093595"/>
            <a:ext cx="6350000" cy="13004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54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5139055" y="3800475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5445125" y="3064827"/>
            <a:ext cx="5365750" cy="13989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340985" y="2978467"/>
            <a:ext cx="5574030" cy="1571625"/>
            <a:chOff x="4719" y="4419"/>
            <a:chExt cx="9762" cy="2475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4719" y="6894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719" y="4419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5340985" y="2307908"/>
            <a:ext cx="5573395" cy="44894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263640"/>
            <a:ext cx="720090" cy="5943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0571480" y="5521325"/>
            <a:ext cx="1619885" cy="133667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427539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921000" y="2825433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091453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413125" y="4452938"/>
            <a:ext cx="536575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1397000"/>
            <a:ext cx="2462493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4376421" y="4210369"/>
            <a:ext cx="5438775" cy="1067435"/>
          </a:xfrm>
        </p:spPr>
        <p:txBody>
          <a:bodyPr vert="horz" wrap="square" lIns="90170" tIns="46990" rIns="90170" bIns="46990" rtlCol="0">
            <a:normAutofit/>
          </a:bodyPr>
          <a:lstStyle>
            <a:lvl1pPr>
              <a:defRPr kumimoji="0" lang="zh-CN" altLang="en-US" b="0" i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376421" y="3379154"/>
            <a:ext cx="5438775" cy="71437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3600" b="0" spc="4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091555"/>
            <a:ext cx="720090" cy="7664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091555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133340"/>
            <a:ext cx="1619885" cy="17246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133340"/>
            <a:ext cx="1619885" cy="1724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304800" y="1618093"/>
            <a:ext cx="4389120" cy="3621813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4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3" Type="http://schemas.openxmlformats.org/officeDocument/2006/relationships/tags" Target="../tags/tag296.xml"/><Relationship Id="rId21" Type="http://schemas.openxmlformats.org/officeDocument/2006/relationships/tags" Target="../tags/tag314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114300" y="5749925"/>
            <a:ext cx="6350000" cy="1098550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组长：李多扬</a:t>
            </a:r>
            <a:endParaRPr sz="1600"/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组员：智于行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储伟涛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刘栩孜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孙田塍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张桓嘉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刘钰晟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>
          <a:xfrm>
            <a:off x="1215390" y="2825750"/>
            <a:ext cx="9637395" cy="1398905"/>
          </a:xfrm>
        </p:spPr>
        <p:txBody>
          <a:bodyPr>
            <a:normAutofit fontScale="90000"/>
          </a:bodyPr>
          <a:lstStyle/>
          <a:p>
            <a:r>
              <a:rPr lang="zh-CN" altLang="en-US" sz="6000">
                <a:sym typeface="+mn-ea"/>
              </a:rPr>
              <a:t>实验三  自顶向下语法分析程序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FOLLOW</a:t>
            </a:r>
            <a:r>
              <a:t>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1625" y="1513840"/>
            <a:ext cx="6568440" cy="441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2320" y="443230"/>
            <a:ext cx="48964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初始化Follow集合，对于每个非终结符A，将其对应的Follow集合Follow[A]初始化为空集。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将结束符号end_sym添加到开始符号对应的Follow集合Follow[start_sym]中，即将#号添加到Follow[start_sym]中。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使用标志变量flag来控制循环，当Follow集合不再更新时，结束循环遍历。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遍历每个非终结符A，对于每个产生式B，遍历产生式右部的每个符号B[i]。如果遍历到终结符，则跳过当前循环，继续下一个符号的处理。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从i+1开始，遍历B的后续符号B[j]直到最后一个符号。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如果B[j]的First集合去除epsilon后不完全包含在B[i]的Follow集合中，则：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更新B[i]的Follow集合，将B[j]的First集合去除epsilon后的部分加入B[i]的Follow集合中，并将标志变量flag设为True，表示发生了改变。跳出内层循环。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如当前的符号B[i]后面的所有符号都可以推导出空，则：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如果A的Follow集合不完全包含在B[i]的Follow集合中，则更新B[i]的Follow集合，将A的Follow集合加入B[i]的Follow集合中。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将标志变量flag设为True，表示发生了改变。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语法分析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zh-CN" altLang="en-US" dirty="0"/>
              <a:t>前导知识</a:t>
            </a:r>
            <a:r>
              <a:rPr lang="en-US" altLang="zh-CN" dirty="0"/>
              <a:t>——</a:t>
            </a:r>
            <a:r>
              <a:rPr lang="zh-CN" altLang="en-US" dirty="0"/>
              <a:t>语法分析相关知识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语法分析就是分析程序的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语法结构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预测分析法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从开始符号开始，根据当前句型的最左边的非终结符和分析串中的当前符号，查预测分析表确定下一步推导所要选择的产生式，最终得到输入串的最左推导，完成输入串的语法检查。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递归下降法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先不考虑左递归，在定义语法分析程序的时候，每一个非终极符都定义成一个过程或者函数：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每棵子树都是以根节点的非终极符推导出来的短语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可以考虑每个非终极符构造一个函数，去匹配子树的叶节点从树中即可看出，加入每一个非终极符都定义成一个过程或者是函数，选择一个规则的时候就让它和规则的右边进行匹配，遇到终极符就可能直接匹配上了，遇到非终极符还是要调用该非终极符所对应的过程或者是函数。</a:t>
            </a:r>
          </a:p>
        </p:txBody>
      </p:sp>
    </p:spTree>
    <p:extLst>
      <p:ext uri="{BB962C8B-B14F-4D97-AF65-F5344CB8AC3E}">
        <p14:creationId xmlns:p14="http://schemas.microsoft.com/office/powerpoint/2010/main" val="403001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dirty="0"/>
              <a:t>原理介绍 </a:t>
            </a:r>
            <a:r>
              <a:rPr lang="en-US" altLang="zh-CN" dirty="0"/>
              <a:t>—— </a:t>
            </a:r>
            <a:r>
              <a:rPr lang="zh-CN" altLang="en-US" dirty="0"/>
              <a:t>预测分析法进行语法分析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52" y="1212484"/>
            <a:ext cx="10852237" cy="5388907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Söhne"/>
              </a:rPr>
              <a:t>基于计算得到的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构建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LL(1)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文法的预测分析表</a:t>
            </a:r>
            <a:r>
              <a:rPr lang="zh-CN" altLang="en-US" b="0" i="0" dirty="0">
                <a:effectLst/>
                <a:latin typeface="Söhne"/>
              </a:rPr>
              <a:t>。表的行对应非终结符，列对应终结符和结束符号，每个表格内包含相应的产生式。预测分析表的构建是</a:t>
            </a:r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文法分析器实现语法分析的核心。在构建预测分析表的过程中，需要处理终结符、非终结符的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集的关系，确保表中的每个表格都是唯一确定的。</a:t>
            </a:r>
            <a:endParaRPr lang="zh-CN" altLang="en-US" b="1" i="0" dirty="0">
              <a:effectLst/>
              <a:latin typeface="Söhne"/>
            </a:endParaRPr>
          </a:p>
          <a:p>
            <a:pPr algn="l"/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文法语法分析器使用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栈</a:t>
            </a:r>
            <a:r>
              <a:rPr lang="zh-CN" altLang="en-US" b="0" i="0" dirty="0">
                <a:effectLst/>
                <a:latin typeface="Söhne"/>
              </a:rPr>
              <a:t>来模拟分析过程。初始时，将文法开始符号和结束符号入栈。接下来，通过一个循环，不断从输入字符串中读取符号，同时从栈中弹出符号，进行匹配和推导。具体步骤如下：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非终结符</a:t>
            </a:r>
            <a:r>
              <a:rPr lang="zh-CN" altLang="en-US" b="0" i="0" dirty="0">
                <a:effectLst/>
                <a:latin typeface="Söhne"/>
              </a:rPr>
              <a:t>：根据预测分析表中对应位置的产生式，将产生式右侧逆序入栈。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与输入符号匹配</a:t>
            </a:r>
            <a:r>
              <a:rPr lang="zh-CN" altLang="en-US" b="0" i="0" dirty="0">
                <a:effectLst/>
                <a:latin typeface="Söhne"/>
              </a:rPr>
              <a:t>：出栈，并从输入字符串中读取下一个符号。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结束符号</a:t>
            </a:r>
            <a:r>
              <a:rPr lang="zh-CN" altLang="en-US" b="0" i="0" dirty="0">
                <a:effectLst/>
                <a:latin typeface="Söhne"/>
              </a:rPr>
              <a:t>：表示输入符合文法规则，分析成功。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与输入符号不匹配</a:t>
            </a:r>
            <a:r>
              <a:rPr lang="zh-CN" altLang="en-US" b="0" i="0" dirty="0">
                <a:effectLst/>
                <a:latin typeface="Söhne"/>
              </a:rPr>
              <a:t>：报错，分析失败。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通过不断地栈操作和输入符号的匹配，</a:t>
            </a:r>
            <a:r>
              <a:rPr lang="en-US" altLang="zh-CN" b="0" i="0" dirty="0">
                <a:effectLst/>
                <a:latin typeface="Söhne"/>
              </a:rPr>
              <a:t>LL(1) </a:t>
            </a:r>
            <a:r>
              <a:rPr lang="zh-CN" altLang="en-US" b="0" i="0" dirty="0">
                <a:effectLst/>
                <a:latin typeface="Söhne"/>
              </a:rPr>
              <a:t>文法语法分析器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逐步推导出输入字符串是否符合给定的文法规则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符合则打印输出结果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692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</a:t>
            </a:r>
            <a:r>
              <a:rPr lang="zh-CN" altLang="en-US" dirty="0"/>
              <a:t>栈的实现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中的列表来构建了一个简单的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堆栈类</a:t>
            </a:r>
            <a:r>
              <a:rPr lang="en-US" altLang="zh-CN" dirty="0"/>
              <a:t>(‘stack’)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使用空列表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存储堆栈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en-US" altLang="zh-CN" dirty="0" err="1"/>
              <a:t>Is_empty</a:t>
            </a:r>
            <a:r>
              <a:rPr lang="zh-CN" altLang="en-US" dirty="0"/>
              <a:t>函数利用</a:t>
            </a:r>
            <a:r>
              <a:rPr lang="en-US" altLang="zh-CN" dirty="0"/>
              <a:t>size</a:t>
            </a:r>
            <a:r>
              <a:rPr lang="zh-CN" altLang="en-US" dirty="0"/>
              <a:t>函数判断堆栈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是否为空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函数将传输进来的参数放到列表末尾来实现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压栈操作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函数利用列表提供的</a:t>
            </a:r>
            <a:r>
              <a:rPr lang="en-US" altLang="zh-CN" dirty="0"/>
              <a:t>pop()</a:t>
            </a:r>
            <a:r>
              <a:rPr lang="zh-CN" altLang="en-US" dirty="0"/>
              <a:t>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栈的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zh-CN" altLang="en-US" dirty="0"/>
              <a:t>，使用</a:t>
            </a:r>
            <a:r>
              <a:rPr lang="en-US" altLang="zh-CN" dirty="0" err="1"/>
              <a:t>is_empty</a:t>
            </a:r>
            <a:r>
              <a:rPr lang="zh-CN" altLang="en-US" dirty="0"/>
              <a:t>判断栈是否为空，不为空则弹出元素。</a:t>
            </a:r>
            <a:endParaRPr lang="en-US" altLang="zh-CN" dirty="0"/>
          </a:p>
          <a:p>
            <a:r>
              <a:rPr lang="en-US" altLang="zh-CN" dirty="0"/>
              <a:t>Peek</a:t>
            </a:r>
            <a:r>
              <a:rPr lang="zh-CN" altLang="en-US" dirty="0"/>
              <a:t>函数用于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查看堆栈顶部的元素</a:t>
            </a:r>
            <a:r>
              <a:rPr lang="zh-CN" altLang="en-US" dirty="0"/>
              <a:t>，首先利用函数判断栈是否为空，若不为空则返回堆栈顶部元素的值。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返回</a:t>
            </a:r>
            <a:r>
              <a:rPr lang="zh-CN" altLang="en-US" dirty="0"/>
              <a:t>整个列表的长度，堆栈中元素的个数。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2DBF9D-FAB3-5C07-6C78-E122A4C4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" y="1038687"/>
            <a:ext cx="5426118" cy="55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12518-1D5A-1EF6-7504-84BA094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getAnalysisList</a:t>
            </a:r>
            <a:r>
              <a:rPr lang="en-US" altLang="zh-CN" dirty="0"/>
              <a:t>() </a:t>
            </a:r>
            <a:r>
              <a:rPr lang="zh-CN" altLang="en-US" dirty="0"/>
              <a:t>函数计算预测分析表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B716D-DB54-93B7-FCAA-B07FC2C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52508"/>
            <a:ext cx="5121319" cy="53889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构建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LL(1)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文法的预测分析表</a:t>
            </a:r>
            <a:r>
              <a:rPr lang="en-US" altLang="zh-CN" dirty="0"/>
              <a:t>. </a:t>
            </a:r>
            <a:r>
              <a:rPr lang="zh-CN" altLang="en-US" dirty="0"/>
              <a:t>预测分析表的行对应于非终结符，列对应于终结符（不包括</a:t>
            </a:r>
            <a:r>
              <a:rPr lang="en-US" altLang="zh-CN" dirty="0"/>
              <a:t>ε</a:t>
            </a:r>
            <a:r>
              <a:rPr lang="zh-CN" altLang="en-US" dirty="0"/>
              <a:t>）和结束符号（</a:t>
            </a:r>
            <a:r>
              <a:rPr lang="en-US" altLang="zh-CN" dirty="0"/>
              <a:t>#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每个表格内的元素表示用于推导的产生式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初始化</a:t>
            </a:r>
            <a:r>
              <a:rPr lang="zh-CN" altLang="en-US" dirty="0"/>
              <a:t>：使用两层循环遍历非终结符和终结符，初始化预测分析表中的每个表格为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遍历文法产生式</a:t>
            </a:r>
            <a:r>
              <a:rPr lang="zh-CN" altLang="en-US" dirty="0"/>
              <a:t>：对于文法中的每个产生式，分析其右侧的符号串。如果符号是终结符，将该终结符对应的表格设置为产生式。如果符号是非终结符，将该非终结符的 </a:t>
            </a:r>
            <a:r>
              <a:rPr lang="en-US" altLang="zh-CN" dirty="0"/>
              <a:t>First </a:t>
            </a:r>
            <a:r>
              <a:rPr lang="zh-CN" altLang="en-US" dirty="0"/>
              <a:t>集中的每个终结符对应的表格设置为产生式。如果</a:t>
            </a:r>
            <a:r>
              <a:rPr lang="en-US" altLang="zh-CN" dirty="0"/>
              <a:t>First</a:t>
            </a:r>
            <a:r>
              <a:rPr lang="zh-CN" altLang="en-US" dirty="0"/>
              <a:t>集中包含</a:t>
            </a:r>
            <a:r>
              <a:rPr lang="en-US" altLang="zh-CN" dirty="0"/>
              <a:t>ε</a:t>
            </a:r>
            <a:r>
              <a:rPr lang="zh-CN" altLang="en-US" dirty="0"/>
              <a:t>，还需要将 </a:t>
            </a:r>
            <a:r>
              <a:rPr lang="en-US" altLang="zh-CN" dirty="0"/>
              <a:t>Follow </a:t>
            </a:r>
            <a:r>
              <a:rPr lang="zh-CN" altLang="en-US" dirty="0"/>
              <a:t>集中的每个终结符对应的表格设置为产生式。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错误检测</a:t>
            </a:r>
            <a:r>
              <a:rPr lang="zh-CN" altLang="en-US" dirty="0"/>
              <a:t>：在设置表格的过程中，如果发现一个表格已经被设置过，说明存在冲突，即文法不是</a:t>
            </a:r>
            <a:r>
              <a:rPr lang="en-US" altLang="zh-CN" dirty="0"/>
              <a:t>LL(1)</a:t>
            </a:r>
            <a:r>
              <a:rPr lang="zh-CN" altLang="en-US" dirty="0"/>
              <a:t>文法。返回值 </a:t>
            </a:r>
            <a:r>
              <a:rPr lang="en-US" altLang="zh-CN" dirty="0"/>
              <a:t>res </a:t>
            </a:r>
            <a:r>
              <a:rPr lang="zh-CN" altLang="en-US" dirty="0"/>
              <a:t>表示是否构建成功，如果存在冲突，则返回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216EED-0406-8F42-2172-BC90DD40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24" y="885198"/>
            <a:ext cx="5278432" cy="5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8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12518-1D5A-1EF6-7504-84BA0946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0" y="443595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B716D-DB54-93B7-FCAA-B07FC2C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4" y="1025498"/>
            <a:ext cx="10852237" cy="5388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800" b="0" i="0" dirty="0">
                <a:effectLst/>
                <a:latin typeface="Söhne"/>
              </a:rPr>
              <a:t>该函数通过模拟分析过程，根据预测分析表逐步推导输入字符串，最终判断输入的字符串是否符合给定的 </a:t>
            </a:r>
            <a:r>
              <a:rPr lang="en-US" altLang="zh-CN" sz="1800" b="0" i="0" dirty="0">
                <a:effectLst/>
                <a:latin typeface="Söhne"/>
              </a:rPr>
              <a:t>LL(1) </a:t>
            </a:r>
            <a:r>
              <a:rPr lang="zh-CN" altLang="en-US" sz="1800" b="0" i="0" dirty="0">
                <a:effectLst/>
                <a:latin typeface="Söhne"/>
              </a:rPr>
              <a:t>文法。</a:t>
            </a:r>
            <a:endParaRPr lang="en-US" altLang="zh-CN" sz="1800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初始化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读取输入的字符串，初始化输入字符串和分析栈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将输入字符串末尾添加结束符号，并初始化分析栈，将结束符号和文法开始符号入栈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分析过程</a:t>
            </a:r>
            <a:r>
              <a:rPr lang="zh-CN" altLang="en-US" sz="1800" b="1" i="0" dirty="0">
                <a:effectLst/>
                <a:latin typeface="Söhne"/>
              </a:rPr>
              <a:t>（</a:t>
            </a:r>
            <a:r>
              <a:rPr lang="zh-CN" altLang="en-US" sz="18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如图</a:t>
            </a:r>
            <a:r>
              <a:rPr lang="zh-CN" altLang="en-US" sz="1800" b="1" i="0" dirty="0">
                <a:effectLst/>
                <a:latin typeface="Söhne"/>
              </a:rPr>
              <a:t>）：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在一个循环中，不断执行以下步骤，直到分析栈为空：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获取分析栈的栈顶符号和输入字符串的当前符号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如果栈顶符号是非终结符，查找预测分析表，获取对应的产生式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如果栈顶符号与当前输入符号匹配，出栈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如果栈顶符号和当前输入符号不匹配，报错并结束分析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如果栈顶符号是结束符号，表示输入符合文法，输出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r>
              <a:rPr lang="zh-CN" altLang="en-US" sz="1800" b="0" i="0" dirty="0">
                <a:effectLst/>
                <a:latin typeface="Söhne"/>
              </a:rPr>
              <a:t>接受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endParaRPr lang="zh-CN" alt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否则，输出使用的产生式，并将产生式右侧逆序入栈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分析结果输出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根据分析过程的结果，输出分析成功或失败的信息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52" y="2767613"/>
            <a:ext cx="5001087" cy="1322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input()</a:t>
            </a:r>
            <a:r>
              <a:rPr lang="zh-CN" altLang="en-US" dirty="0"/>
              <a:t>函数接受输入的字符串，在字符串末尾添加结束符号</a:t>
            </a:r>
            <a:r>
              <a:rPr lang="en-US" altLang="zh-CN" dirty="0"/>
              <a:t>#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将结束符号和</a:t>
            </a:r>
            <a:r>
              <a:rPr lang="en-US" altLang="zh-CN" dirty="0"/>
              <a:t>S</a:t>
            </a:r>
            <a:r>
              <a:rPr lang="zh-CN" altLang="en-US" dirty="0"/>
              <a:t>一同压入栈中。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B5DE8D-909B-29F2-56FC-D55E9975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2079294"/>
            <a:ext cx="4567922" cy="29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9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17749A-AA75-CF84-AA6B-DDBC2B46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45" y="826323"/>
            <a:ext cx="4471069" cy="59728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86" y="1044856"/>
            <a:ext cx="5426119" cy="5535737"/>
          </a:xfrm>
        </p:spPr>
        <p:txBody>
          <a:bodyPr/>
          <a:lstStyle/>
          <a:p>
            <a:r>
              <a:rPr lang="zh-CN" altLang="en-US" dirty="0"/>
              <a:t>首先进行判断栈是否为空，只要不为空就一直进行下面的循环。</a:t>
            </a:r>
            <a:endParaRPr lang="en-US" altLang="zh-CN" dirty="0"/>
          </a:p>
          <a:p>
            <a:r>
              <a:rPr lang="zh-CN" altLang="en-US" dirty="0"/>
              <a:t>查看栈顶元素，存储到</a:t>
            </a:r>
            <a:r>
              <a:rPr lang="en-US" altLang="zh-CN" dirty="0" err="1"/>
              <a:t>top_stack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从输入的字符串中获取第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个字符存储到</a:t>
            </a:r>
            <a:r>
              <a:rPr lang="en-US" altLang="zh-CN" dirty="0" err="1"/>
              <a:t>current_input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AnalysisList</a:t>
            </a:r>
            <a:r>
              <a:rPr lang="zh-CN" altLang="en-US" dirty="0"/>
              <a:t>是一个字典，其中键是非终结符，值是嵌套字典。嵌套字典的键是终结符或结束符号，值是对应产生式。</a:t>
            </a:r>
            <a:endParaRPr lang="en-US" altLang="zh-CN" dirty="0"/>
          </a:p>
          <a:p>
            <a:r>
              <a:rPr lang="zh-CN" altLang="en-US" dirty="0"/>
              <a:t>首先判断栈顶元素是否属于非终结符，如果是非终结符，判断</a:t>
            </a:r>
            <a:r>
              <a:rPr lang="en-US" altLang="zh-CN" dirty="0" err="1"/>
              <a:t>current_input</a:t>
            </a:r>
            <a:r>
              <a:rPr lang="zh-CN" altLang="en-US" dirty="0"/>
              <a:t>是否在</a:t>
            </a:r>
            <a:r>
              <a:rPr lang="en-US" altLang="zh-CN" dirty="0" err="1"/>
              <a:t>AnalysisList</a:t>
            </a:r>
            <a:r>
              <a:rPr lang="zh-CN" altLang="en-US" dirty="0"/>
              <a:t>的第二层字典的键中，第二层字典的键即为终结符和结束符号，如果不在键中，则说明输入的字符串有字符直接不在终结符中，直接结束循环。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0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</a:t>
            </a:r>
            <a:r>
              <a:rPr lang="en-US" altLang="zh-CN" dirty="0" err="1"/>
              <a:t>current_input</a:t>
            </a:r>
            <a:r>
              <a:rPr lang="zh-CN" altLang="en-US" dirty="0"/>
              <a:t>在第二层字典的键中，将两个键值输入，然后得到对应的产生式存储到</a:t>
            </a:r>
            <a:r>
              <a:rPr lang="en-US" altLang="zh-CN" dirty="0" err="1"/>
              <a:t>production_str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只要产生式不为空，输出使用产生式，</a:t>
            </a:r>
            <a:r>
              <a:rPr lang="en-US" altLang="zh-CN" dirty="0"/>
              <a:t> </a:t>
            </a:r>
            <a:r>
              <a:rPr lang="en-US" altLang="zh-CN" dirty="0" err="1"/>
              <a:t>production_str</a:t>
            </a:r>
            <a:r>
              <a:rPr lang="zh-CN" altLang="en-US" dirty="0"/>
              <a:t>，然后弹出上一个非终结符，将产生式右侧逆序压入栈中。</a:t>
            </a:r>
            <a:endParaRPr lang="en-US" altLang="zh-CN" dirty="0"/>
          </a:p>
          <a:p>
            <a:r>
              <a:rPr lang="zh-CN" altLang="en-US" dirty="0"/>
              <a:t>如果产生式为空，输出分析失败，无法找到对应产生式。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current_input</a:t>
            </a:r>
            <a:r>
              <a:rPr lang="zh-CN" altLang="en-US" dirty="0"/>
              <a:t>直接不在第二层字典的减重，无法找到对应的终结符，直接输出失败，返回。</a:t>
            </a:r>
            <a:endParaRPr lang="en-US" altLang="zh-CN" dirty="0"/>
          </a:p>
          <a:p>
            <a:r>
              <a:rPr lang="zh-CN" altLang="en-US" dirty="0"/>
              <a:t>当栈顶元素与</a:t>
            </a:r>
            <a:r>
              <a:rPr lang="en-US" altLang="zh-CN" dirty="0" err="1"/>
              <a:t>current_input</a:t>
            </a:r>
            <a:r>
              <a:rPr lang="zh-CN" altLang="en-US" dirty="0"/>
              <a:t>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个字符相等，将这个终结符出栈，同时输出接受。</a:t>
            </a:r>
            <a:endParaRPr lang="en-US" altLang="zh-CN" dirty="0"/>
          </a:p>
          <a:p>
            <a:r>
              <a:rPr lang="zh-CN" altLang="en-US" dirty="0"/>
              <a:t>然后将索引</a:t>
            </a:r>
            <a:r>
              <a:rPr lang="en-US" altLang="zh-CN" dirty="0"/>
              <a:t>input_index+1</a:t>
            </a:r>
            <a:r>
              <a:rPr lang="zh-CN" altLang="en-US" dirty="0"/>
              <a:t>，进行下一个循环。</a:t>
            </a:r>
            <a:endParaRPr lang="en-US" altLang="zh-CN" dirty="0"/>
          </a:p>
          <a:p>
            <a:r>
              <a:rPr lang="zh-CN" altLang="en-US" dirty="0"/>
              <a:t>如果栈顶符号是终结符，但与输入符号不匹配分析失败，返回。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E425F-1CAB-CC98-0961-27A3EFB6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820154"/>
            <a:ext cx="4471069" cy="59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"/>
          <p:cNvSpPr/>
          <p:nvPr>
            <p:custDataLst>
              <p:tags r:id="rId2"/>
            </p:custDataLst>
          </p:nvPr>
        </p:nvSpPr>
        <p:spPr>
          <a:xfrm>
            <a:off x="2841569" y="2489200"/>
            <a:ext cx="203200" cy="203200"/>
          </a:xfrm>
          <a:prstGeom prst="ellipse">
            <a:avLst/>
          </a:prstGeom>
          <a:solidFill>
            <a:srgbClr val="1C6698">
              <a:alpha val="2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"/>
          <p:cNvSpPr/>
          <p:nvPr>
            <p:custDataLst>
              <p:tags r:id="rId3"/>
            </p:custDataLst>
          </p:nvPr>
        </p:nvSpPr>
        <p:spPr>
          <a:xfrm>
            <a:off x="3349569" y="2692400"/>
            <a:ext cx="406400" cy="406400"/>
          </a:xfrm>
          <a:prstGeom prst="ellipse">
            <a:avLst/>
          </a:prstGeom>
          <a:solidFill>
            <a:srgbClr val="006599">
              <a:alpha val="4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"/>
          <p:cNvSpPr/>
          <p:nvPr>
            <p:custDataLst>
              <p:tags r:id="rId4"/>
            </p:custDataLst>
          </p:nvPr>
        </p:nvSpPr>
        <p:spPr>
          <a:xfrm>
            <a:off x="3197169" y="1879600"/>
            <a:ext cx="152400" cy="152400"/>
          </a:xfrm>
          <a:prstGeom prst="ellipse">
            <a:avLst/>
          </a:prstGeom>
          <a:solidFill>
            <a:srgbClr val="5C85B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"/>
          <p:cNvSpPr/>
          <p:nvPr>
            <p:custDataLst>
              <p:tags r:id="rId5"/>
            </p:custDataLst>
          </p:nvPr>
        </p:nvSpPr>
        <p:spPr>
          <a:xfrm>
            <a:off x="3552769" y="2184400"/>
            <a:ext cx="330200" cy="330200"/>
          </a:xfrm>
          <a:prstGeom prst="ellipse">
            <a:avLst/>
          </a:prstGeom>
          <a:solidFill>
            <a:srgbClr val="006599">
              <a:alpha val="9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"/>
          <p:cNvSpPr/>
          <p:nvPr>
            <p:custDataLst>
              <p:tags r:id="rId6"/>
            </p:custDataLst>
          </p:nvPr>
        </p:nvSpPr>
        <p:spPr>
          <a:xfrm>
            <a:off x="4086169" y="2590800"/>
            <a:ext cx="152400" cy="152400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"/>
          <p:cNvSpPr/>
          <p:nvPr>
            <p:custDataLst>
              <p:tags r:id="rId7"/>
            </p:custDataLst>
          </p:nvPr>
        </p:nvSpPr>
        <p:spPr>
          <a:xfrm>
            <a:off x="4086169" y="2184400"/>
            <a:ext cx="165100" cy="165100"/>
          </a:xfrm>
          <a:prstGeom prst="ellipse">
            <a:avLst/>
          </a:prstGeom>
          <a:solidFill>
            <a:srgbClr val="5C85B8">
              <a:alpha val="8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"/>
          <p:cNvSpPr/>
          <p:nvPr>
            <p:custDataLst>
              <p:tags r:id="rId8"/>
            </p:custDataLst>
          </p:nvPr>
        </p:nvSpPr>
        <p:spPr>
          <a:xfrm>
            <a:off x="4251269" y="1524000"/>
            <a:ext cx="342900" cy="342900"/>
          </a:xfrm>
          <a:prstGeom prst="ellipse">
            <a:avLst/>
          </a:prstGeom>
          <a:solidFill>
            <a:srgbClr val="006599">
              <a:alpha val="5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"/>
          <p:cNvSpPr/>
          <p:nvPr>
            <p:custDataLst>
              <p:tags r:id="rId9"/>
            </p:custDataLst>
          </p:nvPr>
        </p:nvSpPr>
        <p:spPr>
          <a:xfrm>
            <a:off x="4594169" y="2463800"/>
            <a:ext cx="279400" cy="279400"/>
          </a:xfrm>
          <a:prstGeom prst="ellipse">
            <a:avLst/>
          </a:prstGeom>
          <a:solidFill>
            <a:srgbClr val="5C85B8">
              <a:alpha val="3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"/>
          <p:cNvSpPr/>
          <p:nvPr>
            <p:custDataLst>
              <p:tags r:id="rId10"/>
            </p:custDataLst>
          </p:nvPr>
        </p:nvSpPr>
        <p:spPr>
          <a:xfrm>
            <a:off x="4162369" y="3022600"/>
            <a:ext cx="330200" cy="330200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"/>
          <p:cNvSpPr/>
          <p:nvPr>
            <p:custDataLst>
              <p:tags r:id="rId11"/>
            </p:custDataLst>
          </p:nvPr>
        </p:nvSpPr>
        <p:spPr>
          <a:xfrm>
            <a:off x="3762896" y="3568700"/>
            <a:ext cx="152400" cy="152400"/>
          </a:xfrm>
          <a:prstGeom prst="ellipse">
            <a:avLst/>
          </a:prstGeom>
          <a:solidFill>
            <a:srgbClr val="006599">
              <a:alpha val="6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"/>
          <p:cNvSpPr/>
          <p:nvPr>
            <p:custDataLst>
              <p:tags r:id="rId12"/>
            </p:custDataLst>
          </p:nvPr>
        </p:nvSpPr>
        <p:spPr>
          <a:xfrm>
            <a:off x="4327469" y="3721100"/>
            <a:ext cx="330200" cy="330200"/>
          </a:xfrm>
          <a:prstGeom prst="ellipse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997632" y="3486210"/>
            <a:ext cx="1783737" cy="1847790"/>
          </a:xfrm>
          <a:custGeom>
            <a:avLst/>
            <a:gdLst>
              <a:gd name="T0" fmla="*/ 374 w 386"/>
              <a:gd name="T1" fmla="*/ 344 h 400"/>
              <a:gd name="T2" fmla="*/ 243 w 386"/>
              <a:gd name="T3" fmla="*/ 137 h 400"/>
              <a:gd name="T4" fmla="*/ 243 w 386"/>
              <a:gd name="T5" fmla="*/ 33 h 400"/>
              <a:gd name="T6" fmla="*/ 260 w 386"/>
              <a:gd name="T7" fmla="*/ 33 h 400"/>
              <a:gd name="T8" fmla="*/ 272 w 386"/>
              <a:gd name="T9" fmla="*/ 28 h 400"/>
              <a:gd name="T10" fmla="*/ 277 w 386"/>
              <a:gd name="T11" fmla="*/ 17 h 400"/>
              <a:gd name="T12" fmla="*/ 272 w 386"/>
              <a:gd name="T13" fmla="*/ 5 h 400"/>
              <a:gd name="T14" fmla="*/ 260 w 386"/>
              <a:gd name="T15" fmla="*/ 0 h 400"/>
              <a:gd name="T16" fmla="*/ 126 w 386"/>
              <a:gd name="T17" fmla="*/ 0 h 400"/>
              <a:gd name="T18" fmla="*/ 115 w 386"/>
              <a:gd name="T19" fmla="*/ 5 h 400"/>
              <a:gd name="T20" fmla="*/ 110 w 386"/>
              <a:gd name="T21" fmla="*/ 17 h 400"/>
              <a:gd name="T22" fmla="*/ 115 w 386"/>
              <a:gd name="T23" fmla="*/ 28 h 400"/>
              <a:gd name="T24" fmla="*/ 126 w 386"/>
              <a:gd name="T25" fmla="*/ 33 h 400"/>
              <a:gd name="T26" fmla="*/ 143 w 386"/>
              <a:gd name="T27" fmla="*/ 33 h 400"/>
              <a:gd name="T28" fmla="*/ 143 w 386"/>
              <a:gd name="T29" fmla="*/ 137 h 400"/>
              <a:gd name="T30" fmla="*/ 12 w 386"/>
              <a:gd name="T31" fmla="*/ 344 h 400"/>
              <a:gd name="T32" fmla="*/ 6 w 386"/>
              <a:gd name="T33" fmla="*/ 384 h 400"/>
              <a:gd name="T34" fmla="*/ 43 w 386"/>
              <a:gd name="T35" fmla="*/ 400 h 400"/>
              <a:gd name="T36" fmla="*/ 343 w 386"/>
              <a:gd name="T37" fmla="*/ 400 h 400"/>
              <a:gd name="T38" fmla="*/ 380 w 386"/>
              <a:gd name="T39" fmla="*/ 384 h 400"/>
              <a:gd name="T40" fmla="*/ 374 w 386"/>
              <a:gd name="T41" fmla="*/ 344 h 400"/>
              <a:gd name="T42" fmla="*/ 100 w 386"/>
              <a:gd name="T43" fmla="*/ 267 h 400"/>
              <a:gd name="T44" fmla="*/ 171 w 386"/>
              <a:gd name="T45" fmla="*/ 155 h 400"/>
              <a:gd name="T46" fmla="*/ 177 w 386"/>
              <a:gd name="T47" fmla="*/ 147 h 400"/>
              <a:gd name="T48" fmla="*/ 177 w 386"/>
              <a:gd name="T49" fmla="*/ 33 h 400"/>
              <a:gd name="T50" fmla="*/ 210 w 386"/>
              <a:gd name="T51" fmla="*/ 33 h 400"/>
              <a:gd name="T52" fmla="*/ 210 w 386"/>
              <a:gd name="T53" fmla="*/ 147 h 400"/>
              <a:gd name="T54" fmla="*/ 215 w 386"/>
              <a:gd name="T55" fmla="*/ 155 h 400"/>
              <a:gd name="T56" fmla="*/ 286 w 386"/>
              <a:gd name="T57" fmla="*/ 267 h 400"/>
              <a:gd name="T58" fmla="*/ 100 w 386"/>
              <a:gd name="T59" fmla="*/ 267 h 400"/>
              <a:gd name="T60" fmla="*/ 100 w 386"/>
              <a:gd name="T61" fmla="*/ 267 h 400"/>
              <a:gd name="T62" fmla="*/ 100 w 386"/>
              <a:gd name="T63" fmla="*/ 26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" h="400">
                <a:moveTo>
                  <a:pt x="374" y="344"/>
                </a:moveTo>
                <a:cubicBezTo>
                  <a:pt x="243" y="137"/>
                  <a:pt x="243" y="137"/>
                  <a:pt x="243" y="137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60" y="33"/>
                  <a:pt x="260" y="33"/>
                  <a:pt x="260" y="33"/>
                </a:cubicBezTo>
                <a:cubicBezTo>
                  <a:pt x="264" y="33"/>
                  <a:pt x="268" y="32"/>
                  <a:pt x="272" y="28"/>
                </a:cubicBezTo>
                <a:cubicBezTo>
                  <a:pt x="275" y="25"/>
                  <a:pt x="277" y="21"/>
                  <a:pt x="277" y="17"/>
                </a:cubicBezTo>
                <a:cubicBezTo>
                  <a:pt x="277" y="12"/>
                  <a:pt x="275" y="8"/>
                  <a:pt x="272" y="5"/>
                </a:cubicBezTo>
                <a:cubicBezTo>
                  <a:pt x="268" y="2"/>
                  <a:pt x="264" y="0"/>
                  <a:pt x="26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2" y="0"/>
                  <a:pt x="118" y="2"/>
                  <a:pt x="115" y="5"/>
                </a:cubicBezTo>
                <a:cubicBezTo>
                  <a:pt x="111" y="8"/>
                  <a:pt x="110" y="12"/>
                  <a:pt x="110" y="17"/>
                </a:cubicBezTo>
                <a:cubicBezTo>
                  <a:pt x="110" y="21"/>
                  <a:pt x="111" y="25"/>
                  <a:pt x="115" y="28"/>
                </a:cubicBezTo>
                <a:cubicBezTo>
                  <a:pt x="118" y="32"/>
                  <a:pt x="122" y="33"/>
                  <a:pt x="12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2" y="360"/>
                  <a:pt x="0" y="373"/>
                  <a:pt x="6" y="384"/>
                </a:cubicBezTo>
                <a:cubicBezTo>
                  <a:pt x="12" y="395"/>
                  <a:pt x="25" y="400"/>
                  <a:pt x="43" y="400"/>
                </a:cubicBezTo>
                <a:cubicBezTo>
                  <a:pt x="343" y="400"/>
                  <a:pt x="343" y="400"/>
                  <a:pt x="343" y="400"/>
                </a:cubicBezTo>
                <a:cubicBezTo>
                  <a:pt x="362" y="400"/>
                  <a:pt x="374" y="395"/>
                  <a:pt x="380" y="384"/>
                </a:cubicBezTo>
                <a:cubicBezTo>
                  <a:pt x="386" y="373"/>
                  <a:pt x="384" y="360"/>
                  <a:pt x="374" y="344"/>
                </a:cubicBezTo>
                <a:close/>
                <a:moveTo>
                  <a:pt x="100" y="267"/>
                </a:moveTo>
                <a:cubicBezTo>
                  <a:pt x="171" y="155"/>
                  <a:pt x="171" y="155"/>
                  <a:pt x="171" y="155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210" y="33"/>
                  <a:pt x="210" y="33"/>
                  <a:pt x="210" y="33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5" y="155"/>
                  <a:pt x="215" y="155"/>
                  <a:pt x="215" y="155"/>
                </a:cubicBezTo>
                <a:cubicBezTo>
                  <a:pt x="286" y="267"/>
                  <a:pt x="286" y="267"/>
                  <a:pt x="286" y="267"/>
                </a:cubicBezTo>
                <a:lnTo>
                  <a:pt x="100" y="267"/>
                </a:lnTo>
                <a:close/>
                <a:moveTo>
                  <a:pt x="100" y="267"/>
                </a:moveTo>
                <a:cubicBezTo>
                  <a:pt x="100" y="267"/>
                  <a:pt x="100" y="267"/>
                  <a:pt x="100" y="267"/>
                </a:cubicBezTo>
              </a:path>
            </a:pathLst>
          </a:custGeom>
          <a:solidFill>
            <a:srgbClr val="006599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/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>
          <a:xfrm>
            <a:off x="6295469" y="1676848"/>
            <a:ext cx="3898900" cy="4371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LL(1)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文法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Oval"/>
          <p:cNvSpPr/>
          <p:nvPr>
            <p:custDataLst>
              <p:tags r:id="rId15"/>
            </p:custDataLst>
          </p:nvPr>
        </p:nvSpPr>
        <p:spPr>
          <a:xfrm>
            <a:off x="5357144" y="1769731"/>
            <a:ext cx="657451" cy="657451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0" name="Freeform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535114" y="1947700"/>
            <a:ext cx="301511" cy="301512"/>
          </a:xfrm>
          <a:custGeom>
            <a:avLst/>
            <a:gdLst>
              <a:gd name="T0" fmla="*/ 167626 w 176"/>
              <a:gd name="T1" fmla="*/ 196778 h 176"/>
              <a:gd name="T2" fmla="*/ 196778 w 176"/>
              <a:gd name="T3" fmla="*/ 225930 h 176"/>
              <a:gd name="T4" fmla="*/ 196778 w 176"/>
              <a:gd name="T5" fmla="*/ 145761 h 176"/>
              <a:gd name="T6" fmla="*/ 167626 w 176"/>
              <a:gd name="T7" fmla="*/ 174914 h 176"/>
              <a:gd name="T8" fmla="*/ 196778 w 176"/>
              <a:gd name="T9" fmla="*/ 145761 h 176"/>
              <a:gd name="T10" fmla="*/ 167626 w 176"/>
              <a:gd name="T11" fmla="*/ 247794 h 176"/>
              <a:gd name="T12" fmla="*/ 196778 w 176"/>
              <a:gd name="T13" fmla="*/ 276947 h 176"/>
              <a:gd name="T14" fmla="*/ 240506 w 176"/>
              <a:gd name="T15" fmla="*/ 145761 h 176"/>
              <a:gd name="T16" fmla="*/ 211354 w 176"/>
              <a:gd name="T17" fmla="*/ 174914 h 176"/>
              <a:gd name="T18" fmla="*/ 240506 w 176"/>
              <a:gd name="T19" fmla="*/ 145761 h 176"/>
              <a:gd name="T20" fmla="*/ 255082 w 176"/>
              <a:gd name="T21" fmla="*/ 145761 h 176"/>
              <a:gd name="T22" fmla="*/ 284235 w 176"/>
              <a:gd name="T23" fmla="*/ 174914 h 176"/>
              <a:gd name="T24" fmla="*/ 240506 w 176"/>
              <a:gd name="T25" fmla="*/ 196778 h 176"/>
              <a:gd name="T26" fmla="*/ 211354 w 176"/>
              <a:gd name="T27" fmla="*/ 225930 h 176"/>
              <a:gd name="T28" fmla="*/ 240506 w 176"/>
              <a:gd name="T29" fmla="*/ 196778 h 176"/>
              <a:gd name="T30" fmla="*/ 255082 w 176"/>
              <a:gd name="T31" fmla="*/ 196778 h 176"/>
              <a:gd name="T32" fmla="*/ 284235 w 176"/>
              <a:gd name="T33" fmla="*/ 225930 h 176"/>
              <a:gd name="T34" fmla="*/ 153049 w 176"/>
              <a:gd name="T35" fmla="*/ 196778 h 176"/>
              <a:gd name="T36" fmla="*/ 123897 w 176"/>
              <a:gd name="T37" fmla="*/ 225930 h 176"/>
              <a:gd name="T38" fmla="*/ 153049 w 176"/>
              <a:gd name="T39" fmla="*/ 196778 h 176"/>
              <a:gd name="T40" fmla="*/ 123897 w 176"/>
              <a:gd name="T41" fmla="*/ 145761 h 176"/>
              <a:gd name="T42" fmla="*/ 153049 w 176"/>
              <a:gd name="T43" fmla="*/ 174914 h 176"/>
              <a:gd name="T44" fmla="*/ 153049 w 176"/>
              <a:gd name="T45" fmla="*/ 247794 h 176"/>
              <a:gd name="T46" fmla="*/ 123897 w 176"/>
              <a:gd name="T47" fmla="*/ 276947 h 176"/>
              <a:gd name="T48" fmla="*/ 153049 w 176"/>
              <a:gd name="T49" fmla="*/ 247794 h 176"/>
              <a:gd name="T50" fmla="*/ 36440 w 176"/>
              <a:gd name="T51" fmla="*/ 196778 h 176"/>
              <a:gd name="T52" fmla="*/ 65593 w 176"/>
              <a:gd name="T53" fmla="*/ 225930 h 176"/>
              <a:gd name="T54" fmla="*/ 65593 w 176"/>
              <a:gd name="T55" fmla="*/ 145761 h 176"/>
              <a:gd name="T56" fmla="*/ 36440 w 176"/>
              <a:gd name="T57" fmla="*/ 174914 h 176"/>
              <a:gd name="T58" fmla="*/ 65593 w 176"/>
              <a:gd name="T59" fmla="*/ 145761 h 176"/>
              <a:gd name="T60" fmla="*/ 262370 w 176"/>
              <a:gd name="T61" fmla="*/ 29152 h 176"/>
              <a:gd name="T62" fmla="*/ 255082 w 176"/>
              <a:gd name="T63" fmla="*/ 0 h 176"/>
              <a:gd name="T64" fmla="*/ 247794 w 176"/>
              <a:gd name="T65" fmla="*/ 29152 h 176"/>
              <a:gd name="T66" fmla="*/ 72881 w 176"/>
              <a:gd name="T67" fmla="*/ 7288 h 176"/>
              <a:gd name="T68" fmla="*/ 58305 w 176"/>
              <a:gd name="T69" fmla="*/ 7288 h 176"/>
              <a:gd name="T70" fmla="*/ 29152 w 176"/>
              <a:gd name="T71" fmla="*/ 29152 h 176"/>
              <a:gd name="T72" fmla="*/ 0 w 176"/>
              <a:gd name="T73" fmla="*/ 291523 h 176"/>
              <a:gd name="T74" fmla="*/ 291523 w 176"/>
              <a:gd name="T75" fmla="*/ 320675 h 176"/>
              <a:gd name="T76" fmla="*/ 320675 w 176"/>
              <a:gd name="T77" fmla="*/ 58305 h 176"/>
              <a:gd name="T78" fmla="*/ 306099 w 176"/>
              <a:gd name="T79" fmla="*/ 291523 h 176"/>
              <a:gd name="T80" fmla="*/ 29152 w 176"/>
              <a:gd name="T81" fmla="*/ 306099 h 176"/>
              <a:gd name="T82" fmla="*/ 14576 w 176"/>
              <a:gd name="T83" fmla="*/ 116609 h 176"/>
              <a:gd name="T84" fmla="*/ 306099 w 176"/>
              <a:gd name="T85" fmla="*/ 291523 h 176"/>
              <a:gd name="T86" fmla="*/ 14576 w 176"/>
              <a:gd name="T87" fmla="*/ 102033 h 176"/>
              <a:gd name="T88" fmla="*/ 29152 w 176"/>
              <a:gd name="T89" fmla="*/ 43728 h 176"/>
              <a:gd name="T90" fmla="*/ 58305 w 176"/>
              <a:gd name="T91" fmla="*/ 65593 h 176"/>
              <a:gd name="T92" fmla="*/ 72881 w 176"/>
              <a:gd name="T93" fmla="*/ 65593 h 176"/>
              <a:gd name="T94" fmla="*/ 247794 w 176"/>
              <a:gd name="T95" fmla="*/ 43728 h 176"/>
              <a:gd name="T96" fmla="*/ 255082 w 176"/>
              <a:gd name="T97" fmla="*/ 72881 h 176"/>
              <a:gd name="T98" fmla="*/ 262370 w 176"/>
              <a:gd name="T99" fmla="*/ 43728 h 176"/>
              <a:gd name="T100" fmla="*/ 306099 w 176"/>
              <a:gd name="T101" fmla="*/ 58305 h 176"/>
              <a:gd name="T102" fmla="*/ 65593 w 176"/>
              <a:gd name="T103" fmla="*/ 247794 h 176"/>
              <a:gd name="T104" fmla="*/ 36440 w 176"/>
              <a:gd name="T105" fmla="*/ 276947 h 176"/>
              <a:gd name="T106" fmla="*/ 65593 w 176"/>
              <a:gd name="T107" fmla="*/ 247794 h 176"/>
              <a:gd name="T108" fmla="*/ 80169 w 176"/>
              <a:gd name="T109" fmla="*/ 145761 h 176"/>
              <a:gd name="T110" fmla="*/ 109321 w 176"/>
              <a:gd name="T111" fmla="*/ 174914 h 176"/>
              <a:gd name="T112" fmla="*/ 109321 w 176"/>
              <a:gd name="T113" fmla="*/ 247794 h 176"/>
              <a:gd name="T114" fmla="*/ 80169 w 176"/>
              <a:gd name="T115" fmla="*/ 276947 h 176"/>
              <a:gd name="T116" fmla="*/ 109321 w 176"/>
              <a:gd name="T117" fmla="*/ 247794 h 176"/>
              <a:gd name="T118" fmla="*/ 80169 w 176"/>
              <a:gd name="T119" fmla="*/ 196778 h 176"/>
              <a:gd name="T120" fmla="*/ 109321 w 176"/>
              <a:gd name="T121" fmla="*/ 22593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17"/>
            </p:custDataLst>
          </p:nvPr>
        </p:nvSpPr>
        <p:spPr>
          <a:xfrm>
            <a:off x="6295390" y="3007360"/>
            <a:ext cx="484695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采用预测分析法或递归下降法进行语法分析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Oval"/>
          <p:cNvSpPr/>
          <p:nvPr>
            <p:custDataLst>
              <p:tags r:id="rId18"/>
            </p:custDataLst>
          </p:nvPr>
        </p:nvSpPr>
        <p:spPr>
          <a:xfrm>
            <a:off x="5357143" y="3100275"/>
            <a:ext cx="657452" cy="657452"/>
          </a:xfrm>
          <a:prstGeom prst="ellipse">
            <a:avLst/>
          </a:prstGeom>
          <a:solidFill>
            <a:srgbClr val="1C669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2" name="Freeform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5524955" y="3268087"/>
            <a:ext cx="321828" cy="321829"/>
          </a:xfrm>
          <a:custGeom>
            <a:avLst/>
            <a:gdLst>
              <a:gd name="T0" fmla="*/ 318853 w 176"/>
              <a:gd name="T1" fmla="*/ 154871 h 176"/>
              <a:gd name="T2" fmla="*/ 262370 w 176"/>
              <a:gd name="T3" fmla="*/ 98389 h 176"/>
              <a:gd name="T4" fmla="*/ 262370 w 176"/>
              <a:gd name="T5" fmla="*/ 21864 h 176"/>
              <a:gd name="T6" fmla="*/ 255082 w 176"/>
              <a:gd name="T7" fmla="*/ 14576 h 176"/>
              <a:gd name="T8" fmla="*/ 211354 w 176"/>
              <a:gd name="T9" fmla="*/ 14576 h 176"/>
              <a:gd name="T10" fmla="*/ 204066 w 176"/>
              <a:gd name="T11" fmla="*/ 21864 h 176"/>
              <a:gd name="T12" fmla="*/ 204066 w 176"/>
              <a:gd name="T13" fmla="*/ 40084 h 176"/>
              <a:gd name="T14" fmla="*/ 165804 w 176"/>
              <a:gd name="T15" fmla="*/ 1822 h 176"/>
              <a:gd name="T16" fmla="*/ 160338 w 176"/>
              <a:gd name="T17" fmla="*/ 0 h 176"/>
              <a:gd name="T18" fmla="*/ 154871 w 176"/>
              <a:gd name="T19" fmla="*/ 1822 h 176"/>
              <a:gd name="T20" fmla="*/ 1822 w 176"/>
              <a:gd name="T21" fmla="*/ 154871 h 176"/>
              <a:gd name="T22" fmla="*/ 0 w 176"/>
              <a:gd name="T23" fmla="*/ 160338 h 176"/>
              <a:gd name="T24" fmla="*/ 7288 w 176"/>
              <a:gd name="T25" fmla="*/ 167626 h 176"/>
              <a:gd name="T26" fmla="*/ 12754 w 176"/>
              <a:gd name="T27" fmla="*/ 165804 h 176"/>
              <a:gd name="T28" fmla="*/ 43728 w 176"/>
              <a:gd name="T29" fmla="*/ 134829 h 176"/>
              <a:gd name="T30" fmla="*/ 43728 w 176"/>
              <a:gd name="T31" fmla="*/ 313387 h 176"/>
              <a:gd name="T32" fmla="*/ 51016 w 176"/>
              <a:gd name="T33" fmla="*/ 320675 h 176"/>
              <a:gd name="T34" fmla="*/ 269659 w 176"/>
              <a:gd name="T35" fmla="*/ 320675 h 176"/>
              <a:gd name="T36" fmla="*/ 276947 w 176"/>
              <a:gd name="T37" fmla="*/ 313387 h 176"/>
              <a:gd name="T38" fmla="*/ 276947 w 176"/>
              <a:gd name="T39" fmla="*/ 134829 h 176"/>
              <a:gd name="T40" fmla="*/ 307921 w 176"/>
              <a:gd name="T41" fmla="*/ 165804 h 176"/>
              <a:gd name="T42" fmla="*/ 313387 w 176"/>
              <a:gd name="T43" fmla="*/ 167626 h 176"/>
              <a:gd name="T44" fmla="*/ 320675 w 176"/>
              <a:gd name="T45" fmla="*/ 160338 h 176"/>
              <a:gd name="T46" fmla="*/ 318853 w 176"/>
              <a:gd name="T47" fmla="*/ 154871 h 176"/>
              <a:gd name="T48" fmla="*/ 218642 w 176"/>
              <a:gd name="T49" fmla="*/ 29152 h 176"/>
              <a:gd name="T50" fmla="*/ 247794 w 176"/>
              <a:gd name="T51" fmla="*/ 29152 h 176"/>
              <a:gd name="T52" fmla="*/ 247794 w 176"/>
              <a:gd name="T53" fmla="*/ 83813 h 176"/>
              <a:gd name="T54" fmla="*/ 218642 w 176"/>
              <a:gd name="T55" fmla="*/ 54661 h 176"/>
              <a:gd name="T56" fmla="*/ 218642 w 176"/>
              <a:gd name="T57" fmla="*/ 29152 h 176"/>
              <a:gd name="T58" fmla="*/ 116609 w 176"/>
              <a:gd name="T59" fmla="*/ 306099 h 176"/>
              <a:gd name="T60" fmla="*/ 58305 w 176"/>
              <a:gd name="T61" fmla="*/ 306099 h 176"/>
              <a:gd name="T62" fmla="*/ 58305 w 176"/>
              <a:gd name="T63" fmla="*/ 291523 h 176"/>
              <a:gd name="T64" fmla="*/ 116609 w 176"/>
              <a:gd name="T65" fmla="*/ 291523 h 176"/>
              <a:gd name="T66" fmla="*/ 116609 w 176"/>
              <a:gd name="T67" fmla="*/ 306099 h 176"/>
              <a:gd name="T68" fmla="*/ 189490 w 176"/>
              <a:gd name="T69" fmla="*/ 306099 h 176"/>
              <a:gd name="T70" fmla="*/ 131185 w 176"/>
              <a:gd name="T71" fmla="*/ 306099 h 176"/>
              <a:gd name="T72" fmla="*/ 131185 w 176"/>
              <a:gd name="T73" fmla="*/ 189490 h 176"/>
              <a:gd name="T74" fmla="*/ 189490 w 176"/>
              <a:gd name="T75" fmla="*/ 189490 h 176"/>
              <a:gd name="T76" fmla="*/ 189490 w 176"/>
              <a:gd name="T77" fmla="*/ 306099 h 176"/>
              <a:gd name="T78" fmla="*/ 262370 w 176"/>
              <a:gd name="T79" fmla="*/ 306099 h 176"/>
              <a:gd name="T80" fmla="*/ 204066 w 176"/>
              <a:gd name="T81" fmla="*/ 306099 h 176"/>
              <a:gd name="T82" fmla="*/ 204066 w 176"/>
              <a:gd name="T83" fmla="*/ 291523 h 176"/>
              <a:gd name="T84" fmla="*/ 262370 w 176"/>
              <a:gd name="T85" fmla="*/ 291523 h 176"/>
              <a:gd name="T86" fmla="*/ 262370 w 176"/>
              <a:gd name="T87" fmla="*/ 306099 h 176"/>
              <a:gd name="T88" fmla="*/ 262370 w 176"/>
              <a:gd name="T89" fmla="*/ 276947 h 176"/>
              <a:gd name="T90" fmla="*/ 204066 w 176"/>
              <a:gd name="T91" fmla="*/ 276947 h 176"/>
              <a:gd name="T92" fmla="*/ 204066 w 176"/>
              <a:gd name="T93" fmla="*/ 182202 h 176"/>
              <a:gd name="T94" fmla="*/ 196778 w 176"/>
              <a:gd name="T95" fmla="*/ 174914 h 176"/>
              <a:gd name="T96" fmla="*/ 123897 w 176"/>
              <a:gd name="T97" fmla="*/ 174914 h 176"/>
              <a:gd name="T98" fmla="*/ 116609 w 176"/>
              <a:gd name="T99" fmla="*/ 182202 h 176"/>
              <a:gd name="T100" fmla="*/ 116609 w 176"/>
              <a:gd name="T101" fmla="*/ 276947 h 176"/>
              <a:gd name="T102" fmla="*/ 58305 w 176"/>
              <a:gd name="T103" fmla="*/ 276947 h 176"/>
              <a:gd name="T104" fmla="*/ 58305 w 176"/>
              <a:gd name="T105" fmla="*/ 120253 h 176"/>
              <a:gd name="T106" fmla="*/ 160338 w 176"/>
              <a:gd name="T107" fmla="*/ 18220 h 176"/>
              <a:gd name="T108" fmla="*/ 262370 w 176"/>
              <a:gd name="T109" fmla="*/ 120253 h 176"/>
              <a:gd name="T110" fmla="*/ 262370 w 176"/>
              <a:gd name="T111" fmla="*/ 276947 h 176"/>
              <a:gd name="T112" fmla="*/ 167626 w 176"/>
              <a:gd name="T113" fmla="*/ 262370 h 176"/>
              <a:gd name="T114" fmla="*/ 174914 w 176"/>
              <a:gd name="T115" fmla="*/ 255082 h 176"/>
              <a:gd name="T116" fmla="*/ 167626 w 176"/>
              <a:gd name="T117" fmla="*/ 247794 h 176"/>
              <a:gd name="T118" fmla="*/ 160338 w 176"/>
              <a:gd name="T119" fmla="*/ 255082 h 176"/>
              <a:gd name="T120" fmla="*/ 167626 w 176"/>
              <a:gd name="T121" fmla="*/ 26237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0"/>
            </p:custDataLst>
          </p:nvPr>
        </p:nvSpPr>
        <p:spPr>
          <a:xfrm>
            <a:off x="6295390" y="4337685"/>
            <a:ext cx="4443730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判断是否有左公因子或左递归并改造</a:t>
            </a:r>
          </a:p>
        </p:txBody>
      </p:sp>
      <p:sp>
        <p:nvSpPr>
          <p:cNvPr id="67" name="Oval"/>
          <p:cNvSpPr/>
          <p:nvPr>
            <p:custDataLst>
              <p:tags r:id="rId21"/>
            </p:custDataLst>
          </p:nvPr>
        </p:nvSpPr>
        <p:spPr>
          <a:xfrm>
            <a:off x="5357143" y="4430819"/>
            <a:ext cx="657452" cy="657452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>
              <a:solidFill>
                <a:srgbClr val="3D79AD"/>
              </a:solidFill>
            </a:endParaRPr>
          </a:p>
        </p:txBody>
      </p:sp>
      <p:sp>
        <p:nvSpPr>
          <p:cNvPr id="84" name="Freeform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524955" y="4628106"/>
            <a:ext cx="321828" cy="262880"/>
          </a:xfrm>
          <a:custGeom>
            <a:avLst/>
            <a:gdLst>
              <a:gd name="T0" fmla="*/ 218642 w 176"/>
              <a:gd name="T1" fmla="*/ 29104 h 144"/>
              <a:gd name="T2" fmla="*/ 131185 w 176"/>
              <a:gd name="T3" fmla="*/ 0 h 144"/>
              <a:gd name="T4" fmla="*/ 14576 w 176"/>
              <a:gd name="T5" fmla="*/ 29104 h 144"/>
              <a:gd name="T6" fmla="*/ 0 w 176"/>
              <a:gd name="T7" fmla="*/ 116417 h 144"/>
              <a:gd name="T8" fmla="*/ 14576 w 176"/>
              <a:gd name="T9" fmla="*/ 247386 h 144"/>
              <a:gd name="T10" fmla="*/ 291523 w 176"/>
              <a:gd name="T11" fmla="*/ 261938 h 144"/>
              <a:gd name="T12" fmla="*/ 306099 w 176"/>
              <a:gd name="T13" fmla="*/ 130969 h 144"/>
              <a:gd name="T14" fmla="*/ 320675 w 176"/>
              <a:gd name="T15" fmla="*/ 43656 h 144"/>
              <a:gd name="T16" fmla="*/ 131185 w 176"/>
              <a:gd name="T17" fmla="*/ 14552 h 144"/>
              <a:gd name="T18" fmla="*/ 204066 w 176"/>
              <a:gd name="T19" fmla="*/ 29104 h 144"/>
              <a:gd name="T20" fmla="*/ 131185 w 176"/>
              <a:gd name="T21" fmla="*/ 14552 h 144"/>
              <a:gd name="T22" fmla="*/ 29152 w 176"/>
              <a:gd name="T23" fmla="*/ 247386 h 144"/>
              <a:gd name="T24" fmla="*/ 58305 w 176"/>
              <a:gd name="T25" fmla="*/ 130969 h 144"/>
              <a:gd name="T26" fmla="*/ 72881 w 176"/>
              <a:gd name="T27" fmla="*/ 160073 h 144"/>
              <a:gd name="T28" fmla="*/ 116609 w 176"/>
              <a:gd name="T29" fmla="*/ 145521 h 144"/>
              <a:gd name="T30" fmla="*/ 204066 w 176"/>
              <a:gd name="T31" fmla="*/ 130969 h 144"/>
              <a:gd name="T32" fmla="*/ 218642 w 176"/>
              <a:gd name="T33" fmla="*/ 160073 h 144"/>
              <a:gd name="T34" fmla="*/ 262370 w 176"/>
              <a:gd name="T35" fmla="*/ 145521 h 144"/>
              <a:gd name="T36" fmla="*/ 291523 w 176"/>
              <a:gd name="T37" fmla="*/ 130969 h 144"/>
              <a:gd name="T38" fmla="*/ 72881 w 176"/>
              <a:gd name="T39" fmla="*/ 101865 h 144"/>
              <a:gd name="T40" fmla="*/ 102033 w 176"/>
              <a:gd name="T41" fmla="*/ 145521 h 144"/>
              <a:gd name="T42" fmla="*/ 72881 w 176"/>
              <a:gd name="T43" fmla="*/ 101865 h 144"/>
              <a:gd name="T44" fmla="*/ 247794 w 176"/>
              <a:gd name="T45" fmla="*/ 101865 h 144"/>
              <a:gd name="T46" fmla="*/ 218642 w 176"/>
              <a:gd name="T47" fmla="*/ 145521 h 144"/>
              <a:gd name="T48" fmla="*/ 306099 w 176"/>
              <a:gd name="T49" fmla="*/ 116417 h 144"/>
              <a:gd name="T50" fmla="*/ 262370 w 176"/>
              <a:gd name="T51" fmla="*/ 101865 h 144"/>
              <a:gd name="T52" fmla="*/ 218642 w 176"/>
              <a:gd name="T53" fmla="*/ 87313 h 144"/>
              <a:gd name="T54" fmla="*/ 204066 w 176"/>
              <a:gd name="T55" fmla="*/ 116417 h 144"/>
              <a:gd name="T56" fmla="*/ 116609 w 176"/>
              <a:gd name="T57" fmla="*/ 101865 h 144"/>
              <a:gd name="T58" fmla="*/ 72881 w 176"/>
              <a:gd name="T59" fmla="*/ 87313 h 144"/>
              <a:gd name="T60" fmla="*/ 58305 w 176"/>
              <a:gd name="T61" fmla="*/ 116417 h 144"/>
              <a:gd name="T62" fmla="*/ 14576 w 176"/>
              <a:gd name="T63" fmla="*/ 43656 h 144"/>
              <a:gd name="T64" fmla="*/ 306099 w 176"/>
              <a:gd name="T65" fmla="*/ 116417 h 1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49" y="2666674"/>
            <a:ext cx="7109677" cy="1681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当栈是空，且索引（索引由于输出</a:t>
            </a:r>
            <a:r>
              <a:rPr lang="en-US" altLang="zh-CN" sz="2300" dirty="0"/>
              <a:t>#</a:t>
            </a:r>
            <a:r>
              <a:rPr lang="zh-CN" altLang="en-US" sz="2300" dirty="0"/>
              <a:t>多输出一次，初值为</a:t>
            </a:r>
            <a:r>
              <a:rPr lang="en-US" altLang="zh-CN" sz="2300" dirty="0"/>
              <a:t>0</a:t>
            </a:r>
            <a:r>
              <a:rPr lang="zh-CN" altLang="en-US" sz="2300" dirty="0"/>
              <a:t>是正确的）等于字符串长度时，分析成功，符号文法</a:t>
            </a:r>
            <a:endParaRPr lang="en-US" altLang="zh-CN" sz="2300" dirty="0"/>
          </a:p>
          <a:p>
            <a:r>
              <a:rPr lang="zh-CN" altLang="en-US" sz="2300" dirty="0"/>
              <a:t>若否，分析失败，不符合文法</a:t>
            </a:r>
            <a:endParaRPr lang="en-US" altLang="zh-CN" sz="2300" dirty="0"/>
          </a:p>
          <a:p>
            <a:r>
              <a:rPr lang="zh-CN" altLang="en-US" sz="2300" dirty="0"/>
              <a:t>返回上一个函数。</a:t>
            </a:r>
            <a:endParaRPr lang="en-US" altLang="zh-CN" sz="23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DEC1A-EC4D-979D-683A-3C85BEFA3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8"/>
          <a:stretch/>
        </p:blipFill>
        <p:spPr>
          <a:xfrm>
            <a:off x="765162" y="2180739"/>
            <a:ext cx="4463787" cy="24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9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A336-9202-DE2E-BC03-7009D4E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57FE-C229-0E97-E12A-4E4A0E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151" y="2603078"/>
            <a:ext cx="4670556" cy="2911876"/>
          </a:xfrm>
        </p:spPr>
        <p:txBody>
          <a:bodyPr>
            <a:normAutofit/>
          </a:bodyPr>
          <a:lstStyle/>
          <a:p>
            <a:r>
              <a:rPr lang="zh-CN" altLang="en-US" dirty="0"/>
              <a:t>这里使用循环，可以重复进行字符串的检验，若输入</a:t>
            </a:r>
            <a:r>
              <a:rPr lang="en-US" altLang="zh-CN" dirty="0"/>
              <a:t>y</a:t>
            </a:r>
            <a:r>
              <a:rPr lang="zh-CN" altLang="en-US" dirty="0"/>
              <a:t>，重复检验，输入其他字符，返回其他函数。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2FA8DC-0CD4-B8D4-FED8-33BAC964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8" y="2433986"/>
            <a:ext cx="5320333" cy="14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判断是否有左公因子或左递归并改造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项目构成与人员管理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t>对代码进行集中管理。仓库地址：https://github.com/lihan3238/CUCCompilerDesign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在</a:t>
            </a:r>
            <a:r>
              <a:rPr lang="en-US" altLang="zh-CN"/>
              <a:t>github</a:t>
            </a:r>
            <a:r>
              <a:t>上创建的项目仓库结构：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2421890"/>
            <a:ext cx="7533640" cy="367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265" y="20059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成员管理：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5940" y="2421890"/>
            <a:ext cx="3823335" cy="370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本次实验人员分工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360" y="2062480"/>
            <a:ext cx="7268845" cy="3229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r="50253"/>
          <a:stretch>
            <a:fillRect/>
          </a:stretch>
        </p:blipFill>
        <p:spPr>
          <a:xfrm>
            <a:off x="7839075" y="1356360"/>
            <a:ext cx="3913505" cy="4773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代码整体框架介绍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本组的实验代码由三组同学共同完成，对于三部分任务内容，我们的初步设想是分开写成三部分可以调用的函数，最后用主函数测试直接调用，完成整体功能的实现。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调用关系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zh-CN" altLang="en-US" sz="2000"/>
              <a:t>我们主要通过getAnalysisList()函数判断输入的文法是否为</a:t>
            </a:r>
            <a:r>
              <a:rPr lang="en-US" altLang="zh-CN" sz="2000"/>
              <a:t>LL(1)</a:t>
            </a:r>
            <a:r>
              <a:rPr sz="2000"/>
              <a:t>文法，它返回一个布尔值</a:t>
            </a:r>
            <a:r>
              <a:rPr lang="en-US" altLang="zh-CN" sz="2000"/>
              <a:t>res</a:t>
            </a:r>
            <a:r>
              <a:rPr sz="2000"/>
              <a:t>。</a:t>
            </a:r>
            <a:r>
              <a:rPr lang="en-US" altLang="zh-CN" sz="2000"/>
              <a:t>res</a:t>
            </a:r>
            <a:r>
              <a:rPr sz="2000"/>
              <a:t>值初始化为</a:t>
            </a:r>
            <a:r>
              <a:rPr lang="en-US" altLang="zh-CN" sz="2000"/>
              <a:t>True</a:t>
            </a:r>
            <a:r>
              <a:rPr sz="2000"/>
              <a:t>。主要控制函数定义为</a:t>
            </a:r>
            <a:r>
              <a:rPr lang="en-US" altLang="zh-CN" sz="2000"/>
              <a:t>LL(1)</a:t>
            </a:r>
            <a:r>
              <a:rPr sz="2000"/>
              <a:t>。通过它实现其他函数的调用。</a:t>
            </a:r>
          </a:p>
          <a:p>
            <a:pPr marL="0" indent="0">
              <a:buNone/>
            </a:pPr>
            <a:r>
              <a:rPr sz="2000"/>
              <a:t>构造分析表时，先求表达式对应的</a:t>
            </a:r>
            <a:r>
              <a:rPr lang="en-US" altLang="zh-CN" sz="2000"/>
              <a:t>FIRST</a:t>
            </a:r>
            <a:r>
              <a:rPr sz="2000"/>
              <a:t>集和</a:t>
            </a:r>
            <a:r>
              <a:rPr lang="en-US" altLang="zh-CN" sz="2000"/>
              <a:t>FOLLOW</a:t>
            </a:r>
            <a:r>
              <a:rPr sz="2000"/>
              <a:t>集。分别通过</a:t>
            </a:r>
            <a:r>
              <a:rPr lang="en-US" altLang="zh-CN" sz="2000"/>
              <a:t>getFirst()</a:t>
            </a:r>
            <a:r>
              <a:rPr sz="2000"/>
              <a:t>和</a:t>
            </a:r>
            <a:r>
              <a:rPr lang="en-US" altLang="zh-CN" sz="2000"/>
              <a:t>getFollow()</a:t>
            </a:r>
            <a:r>
              <a:rPr sz="2000"/>
              <a:t>方法实现。生成并输出分析表时，将从</a:t>
            </a:r>
            <a:r>
              <a:rPr lang="en-US" altLang="zh-CN" sz="2000"/>
              <a:t>FIRST</a:t>
            </a:r>
            <a:r>
              <a:rPr sz="2000"/>
              <a:t>集与</a:t>
            </a:r>
            <a:r>
              <a:rPr lang="en-US" altLang="zh-CN" sz="2000"/>
              <a:t>FOLLOW</a:t>
            </a:r>
            <a:r>
              <a:rPr sz="2000"/>
              <a:t>集中</a:t>
            </a:r>
          </a:p>
          <a:p>
            <a:pPr marL="0" lvl="1" indent="0">
              <a:buNone/>
            </a:pPr>
            <a:r>
              <a:rPr sz="2000">
                <a:sym typeface="+mn-ea"/>
              </a:rPr>
              <a:t>判断是否有左公因子或左递归，若存在这些特点进行改造，再进一步判断是否为</a:t>
            </a:r>
            <a:r>
              <a:rPr lang="en-US" altLang="zh-CN" sz="2000">
                <a:sym typeface="+mn-ea"/>
              </a:rPr>
              <a:t>LL(1)</a:t>
            </a:r>
            <a:r>
              <a:rPr sz="2000">
                <a:sym typeface="+mn-ea"/>
              </a:rPr>
              <a:t>文法。再判断过程中，调用getAnalysisList()，检测其返回值。若返回值为</a:t>
            </a:r>
            <a:r>
              <a:rPr lang="en-US" altLang="zh-CN" sz="2000">
                <a:sym typeface="+mn-ea"/>
              </a:rPr>
              <a:t>True</a:t>
            </a:r>
            <a:r>
              <a:rPr sz="2000">
                <a:sym typeface="+mn-ea"/>
              </a:rPr>
              <a:t>，进行语法分析。若返回值为</a:t>
            </a:r>
            <a:r>
              <a:rPr lang="en-US" altLang="zh-CN" sz="2000">
                <a:sym typeface="+mn-ea"/>
              </a:rPr>
              <a:t>False</a:t>
            </a:r>
            <a:r>
              <a:rPr sz="2000">
                <a:sym typeface="+mn-ea"/>
              </a:rPr>
              <a:t>，则放弃分析。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 dirty="0"/>
              <a:t>判断是否为</a:t>
            </a:r>
            <a:r>
              <a:rPr lang="en-US" altLang="zh-CN" sz="4445" dirty="0"/>
              <a:t>LL(1)</a:t>
            </a:r>
            <a:r>
              <a:rPr lang="zh-CN" altLang="en-US" sz="4445" dirty="0"/>
              <a:t>文法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1.1 </a:t>
            </a:r>
            <a:r>
              <a:t>原理介绍</a:t>
            </a:r>
            <a:r>
              <a:rPr lang="en-US" altLang="zh-CN"/>
              <a:t>——LL1</a:t>
            </a:r>
            <a:r>
              <a:t>文法的判别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一个文法如果满足以下三条：</a:t>
            </a:r>
          </a:p>
          <a:p>
            <a:pPr marL="0" indent="0">
              <a:buNone/>
            </a:pPr>
            <a:r>
              <a:rPr lang="zh-CN" altLang="en-US" sz="2400"/>
              <a:t>1）文法不含左递归</a:t>
            </a:r>
          </a:p>
          <a:p>
            <a:pPr marL="0" indent="0">
              <a:buNone/>
            </a:pPr>
            <a:r>
              <a:rPr lang="zh-CN" altLang="en-US" sz="2400"/>
              <a:t>2）对于文法中每一个非终结符A的各个产生式的候选首符集两两不相交。</a:t>
            </a:r>
          </a:p>
          <a:p>
            <a:pPr marL="457200" lvl="1" indent="0">
              <a:buNone/>
            </a:pPr>
            <a:r>
              <a:rPr lang="zh-CN" altLang="en-US" sz="2400"/>
              <a:t>即对于A-&gt;α1|α2|…|αn，</a:t>
            </a:r>
          </a:p>
          <a:p>
            <a:pPr marL="457200" lvl="1" indent="0">
              <a:buNone/>
            </a:pPr>
            <a:r>
              <a:rPr lang="zh-CN" altLang="en-US" sz="2400"/>
              <a:t>要求FIRST（αi）∩FIRST（αj）=Ø （i≠j）</a:t>
            </a:r>
          </a:p>
          <a:p>
            <a:pPr marL="0" indent="0">
              <a:buNone/>
            </a:pPr>
            <a:r>
              <a:rPr lang="zh-CN" altLang="en-US" sz="2400"/>
              <a:t>3）对于文法中的每个非终结符A，若它存在某个候选首符集包含ε，则</a:t>
            </a:r>
          </a:p>
          <a:p>
            <a:pPr marL="0" indent="0">
              <a:buNone/>
            </a:pPr>
            <a:r>
              <a:rPr lang="zh-CN" altLang="en-US" sz="2400"/>
              <a:t>FIRST</a:t>
            </a:r>
            <a:r>
              <a:rPr lang="en-US" altLang="zh-CN" sz="2400"/>
              <a:t>(</a:t>
            </a:r>
            <a:r>
              <a:rPr lang="zh-CN" altLang="en-US" sz="2400"/>
              <a:t>A</a:t>
            </a:r>
            <a:r>
              <a:rPr lang="en-US" altLang="zh-CN" sz="2400"/>
              <a:t>) </a:t>
            </a:r>
            <a:r>
              <a:rPr lang="zh-CN" altLang="en-US" sz="2400"/>
              <a:t>∩ FOLLOW</a:t>
            </a:r>
            <a:r>
              <a:rPr lang="en-US" altLang="zh-CN" sz="2400"/>
              <a:t>(A) </a:t>
            </a:r>
            <a:r>
              <a:rPr lang="zh-CN" altLang="en-US" sz="2400"/>
              <a:t>= Ø</a:t>
            </a:r>
          </a:p>
          <a:p>
            <a:pPr marL="0" indent="0">
              <a:buNone/>
            </a:pPr>
            <a:r>
              <a:rPr lang="zh-CN" altLang="en-US" sz="2400"/>
              <a:t>那么该文法就是LL（1）文法。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预测分析表|Select集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56310"/>
            <a:ext cx="4564380" cy="5379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675" y="1125220"/>
            <a:ext cx="6389370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使用循环遍历产生式字典production。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初始化标志变量mark为False，用于判断产生式s是否可以推导出空。随后，循环遍历产生式s中的每个符号si。如果si不包含epsilon，则执行以下操作：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使用循环遍历First[si]中的每个终结符j。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将标志变量mark设为False，表示产生式s不能推导出空。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跳出当前循环。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如果标志变量mark为True，即产生式s可以推导出空，则使用循环遍历Follow[i]中的每个终结符j。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First</a:t>
            </a:r>
            <a:r>
              <a:t>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217"/>
          <a:stretch>
            <a:fillRect/>
          </a:stretch>
        </p:blipFill>
        <p:spPr>
          <a:xfrm>
            <a:off x="243840" y="2311400"/>
            <a:ext cx="6965950" cy="4197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275" y="691515"/>
            <a:ext cx="4064000" cy="606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非终结符集合non_term：对于每个非终结符X，遍历其对应的产生式集合production[X]中的每个产生式Y。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zh-CN" altLang="en-US" b="1">
                <a:solidFill>
                  <a:schemeClr val="bg1"/>
                </a:solidFill>
              </a:rPr>
              <a:t>内层循环</a:t>
            </a:r>
            <a:r>
              <a:rPr lang="zh-CN" altLang="en-US">
                <a:solidFill>
                  <a:schemeClr val="bg1"/>
                </a:solidFill>
              </a:rPr>
              <a:t>，当标记变量mark为True且i小于产生式Y的长度时：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如果First[Y[i]]中的元素减去集合epsilon的结果不是First[X]的子集，说明还存在没有添加到First[X]中的元素。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如果First[Y[i]]中不包含epsilon且Y[i]是非终结符且i大于0，则将First[Y[i]]添加到First[X]中。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否则，将First[Y[i]]减去集合epsilon后的结果添加到First[X]中。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如果不能退出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，则将标记变量mark设为False。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如果标记变量mark为True，说明产生式Y可以推导出epsilon，则将epsilon添加到First[X]中。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20" y="1203960"/>
            <a:ext cx="6573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设计思路：通过遍历文法的产生式，逐步计算每个非终结符的First集合，并在需要的情况下更新First集合，直到所有的First集合不再更新为止，最终得到输入文法的</a:t>
            </a:r>
            <a:r>
              <a:rPr lang="en-US" altLang="zh-CN">
                <a:solidFill>
                  <a:schemeClr val="bg1"/>
                </a:solidFill>
              </a:rPr>
              <a:t>First</a:t>
            </a:r>
            <a:r>
              <a:rPr lang="zh-CN" altLang="en-US">
                <a:solidFill>
                  <a:schemeClr val="bg1"/>
                </a:solidFill>
              </a:rPr>
              <a:t>集。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JmNTAxYTA0NTllZTU0OWY5NWY0MWNlMzBjNGU2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2、15、16、17、18、19、22、27、31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66"/>
  <p:tag name="KSO_WM_TEMPLATE_MASTER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3*y*1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6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934_1*i*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934_1*i*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934_1*i*3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934_1*i*4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934_1*i*5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934_1*i*6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4934_1*i*7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4934_1*i*8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4934_1*i*9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4934_1*i*10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4934_1*i*1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4934_1*i*1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4934_1*l_h_a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4934_1*l_h_i*1_1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4934_1*l_h_i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4934_1*l_h_a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4934_1*l_h_i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4934_1*l_h_i*1_2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4934_1*l_h_a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4934_1*l_h_i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4934_1*l_h_i*1_3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2、16、17、21、24、25、26、27、30、33、38、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221919"/>
      </a:dk2>
      <a:lt2>
        <a:srgbClr val="2E2121"/>
      </a:lt2>
      <a:accent1>
        <a:srgbClr val="FE6564"/>
      </a:accent1>
      <a:accent2>
        <a:srgbClr val="FF7A4F"/>
      </a:accent2>
      <a:accent3>
        <a:srgbClr val="E59949"/>
      </a:accent3>
      <a:accent4>
        <a:srgbClr val="BBBB53"/>
      </a:accent4>
      <a:accent5>
        <a:srgbClr val="8CDF74"/>
      </a:accent5>
      <a:accent6>
        <a:srgbClr val="64FFB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192022"/>
      </a:dk2>
      <a:lt2>
        <a:srgbClr val="212B2E"/>
      </a:lt2>
      <a:accent1>
        <a:srgbClr val="4DD1FE"/>
      </a:accent1>
      <a:accent2>
        <a:srgbClr val="4FB8FF"/>
      </a:accent2>
      <a:accent3>
        <a:srgbClr val="6C9CFF"/>
      </a:accent3>
      <a:accent4>
        <a:srgbClr val="A07DFC"/>
      </a:accent4>
      <a:accent5>
        <a:srgbClr val="D961BF"/>
      </a:accent5>
      <a:accent6>
        <a:srgbClr val="FD4D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2592</Words>
  <Application>Microsoft Office PowerPoint</Application>
  <PresentationFormat>宽屏</PresentationFormat>
  <Paragraphs>136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Söhne</vt:lpstr>
      <vt:lpstr>汉仪旗黑-85S</vt:lpstr>
      <vt:lpstr>黑体</vt:lpstr>
      <vt:lpstr>微软雅黑</vt:lpstr>
      <vt:lpstr>Arial</vt:lpstr>
      <vt:lpstr>Calibri</vt:lpstr>
      <vt:lpstr>Wingdings</vt:lpstr>
      <vt:lpstr>1_Office 主题​​</vt:lpstr>
      <vt:lpstr>2_Office 主题​​</vt:lpstr>
      <vt:lpstr>实验三  自顶向下语法分析程序</vt:lpstr>
      <vt:lpstr>PowerPoint 演示文稿</vt:lpstr>
      <vt:lpstr>项目构成与人员管理</vt:lpstr>
      <vt:lpstr>本次实验人员分工</vt:lpstr>
      <vt:lpstr>代码整体框架介绍</vt:lpstr>
      <vt:lpstr>判断是否为LL(1)文法</vt:lpstr>
      <vt:lpstr>1.1 原理介绍——LL1文法的判别</vt:lpstr>
      <vt:lpstr>1.2 代码实现 预测分析表|Select集</vt:lpstr>
      <vt:lpstr>1.2 代码实现 计算First集</vt:lpstr>
      <vt:lpstr>1.2 代码实现 计算FOLLOW集</vt:lpstr>
      <vt:lpstr>语法分析</vt:lpstr>
      <vt:lpstr>2.1 前导知识——语法分析相关知识</vt:lpstr>
      <vt:lpstr>2.2 原理介绍 —— 预测分析法进行语法分析</vt:lpstr>
      <vt:lpstr>2.3 代码设计 :栈的实现</vt:lpstr>
      <vt:lpstr>2.3 代码设计 : getAnalysisList() 函数计算预测分析表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判断是否有左公因子或左递归并改造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张桓嘉</dc:creator>
  <cp:lastModifiedBy>yuxing Zhi</cp:lastModifiedBy>
  <cp:revision>221</cp:revision>
  <dcterms:created xsi:type="dcterms:W3CDTF">2019-06-19T02:08:00Z</dcterms:created>
  <dcterms:modified xsi:type="dcterms:W3CDTF">2023-11-23T05:08:34Z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8B844B71BE6E444B82186830751AA757_11</vt:lpwstr>
  </property>
</Properties>
</file>