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78" r:id="rId4"/>
    <p:sldId id="277" r:id="rId5"/>
    <p:sldId id="282" r:id="rId6"/>
    <p:sldId id="284" r:id="rId7"/>
    <p:sldId id="283" r:id="rId8"/>
    <p:sldId id="285" r:id="rId9"/>
    <p:sldId id="286" r:id="rId10"/>
    <p:sldId id="287" r:id="rId11"/>
    <p:sldId id="279" r:id="rId12"/>
    <p:sldId id="288" r:id="rId13"/>
    <p:sldId id="289" r:id="rId14"/>
    <p:sldId id="290" r:id="rId15"/>
    <p:sldId id="292" r:id="rId16"/>
    <p:sldId id="291" r:id="rId17"/>
    <p:sldId id="280" r:id="rId18"/>
    <p:sldId id="293" r:id="rId19"/>
    <p:sldId id="294" r:id="rId20"/>
    <p:sldId id="281" r:id="rId21"/>
    <p:sldId id="258" r:id="rId22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华文细黑" panose="02010600040101010101" pitchFamily="2" charset="-122"/>
      <p:regular r:id="rId30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0000FF"/>
    <a:srgbClr val="0066E2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A2469-21F7-4678-96D2-6AA7046B91D1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E8C3A-E4BF-47FC-837B-97EB4B21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915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12074038\Desktop\2014年集团表彰大会\2015年岗位签约仪式\ppt模板\岗位目标责任书苏宁ppt（0212）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60686"/>
          </a:xfrm>
          <a:prstGeom prst="rect">
            <a:avLst/>
          </a:prstGeom>
          <a:noFill/>
        </p:spPr>
      </p:pic>
      <p:sp>
        <p:nvSpPr>
          <p:cNvPr id="1026" name="TextBox 4"/>
          <p:cNvSpPr txBox="1">
            <a:spLocks noChangeArrowheads="1"/>
          </p:cNvSpPr>
          <p:nvPr/>
        </p:nvSpPr>
        <p:spPr bwMode="auto">
          <a:xfrm>
            <a:off x="947737" y="1779588"/>
            <a:ext cx="780972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索引创建与优化</a:t>
            </a:r>
            <a:endParaRPr lang="en-US" altLang="zh-CN" sz="3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8450" y="3699030"/>
            <a:ext cx="63071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2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数据库研发部</a:t>
            </a:r>
            <a:endParaRPr lang="zh-CN" altLang="en-US" sz="2200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06515" y="278650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创建高性能</a:t>
            </a:r>
            <a:r>
              <a:rPr lang="zh-CN" alt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索引</a:t>
            </a:r>
            <a:endParaRPr lang="zh-CN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649" y="1223755"/>
            <a:ext cx="110799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覆盖索引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20782" y="1911532"/>
            <a:ext cx="7571303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如果一个索引包含所有需要查询的字段，我们就称这个索引为覆盖索引。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1650" y="2691623"/>
            <a:ext cx="3322384" cy="646331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name,company</a:t>
            </a:r>
            <a:r>
              <a:rPr lang="en-US" altLang="zh-CN" dirty="0" smtClean="0"/>
              <a:t> from </a:t>
            </a:r>
            <a:r>
              <a:rPr lang="en-US" altLang="zh-CN" dirty="0" err="1" smtClean="0"/>
              <a:t>T1</a:t>
            </a:r>
            <a:endParaRPr lang="en-US" altLang="zh-CN" dirty="0" smtClean="0"/>
          </a:p>
          <a:p>
            <a:r>
              <a:rPr lang="en-US" altLang="zh-CN" dirty="0" smtClean="0"/>
              <a:t>where name=‘Jobs’;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39" y="3438630"/>
            <a:ext cx="30480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C:\Users\09060645\Desktop\2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500" y="2528900"/>
            <a:ext cx="13239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右箭头 10"/>
          <p:cNvSpPr/>
          <p:nvPr/>
        </p:nvSpPr>
        <p:spPr>
          <a:xfrm>
            <a:off x="6410077" y="2772473"/>
            <a:ext cx="978408" cy="4846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06515" y="278650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查询性能优化</a:t>
            </a:r>
          </a:p>
        </p:txBody>
      </p:sp>
      <p:sp>
        <p:nvSpPr>
          <p:cNvPr id="4" name="七边形 3"/>
          <p:cNvSpPr/>
          <p:nvPr/>
        </p:nvSpPr>
        <p:spPr>
          <a:xfrm>
            <a:off x="1241630" y="1511641"/>
            <a:ext cx="720080" cy="58506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1913" y="1619507"/>
            <a:ext cx="1569660" cy="369332"/>
          </a:xfrm>
          <a:prstGeom prst="rect">
            <a:avLst/>
          </a:prstGeom>
          <a:solidFill>
            <a:srgbClr val="0099FF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优化数据访问</a:t>
            </a:r>
            <a:endParaRPr lang="zh-CN" altLang="en-US" dirty="0"/>
          </a:p>
        </p:txBody>
      </p:sp>
      <p:sp>
        <p:nvSpPr>
          <p:cNvPr id="6" name="七边形 5"/>
          <p:cNvSpPr/>
          <p:nvPr/>
        </p:nvSpPr>
        <p:spPr>
          <a:xfrm>
            <a:off x="1261243" y="2501751"/>
            <a:ext cx="720080" cy="58506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1526" y="2609617"/>
            <a:ext cx="1800493" cy="369332"/>
          </a:xfrm>
          <a:prstGeom prst="rect">
            <a:avLst/>
          </a:prstGeom>
          <a:solidFill>
            <a:srgbClr val="0099FF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重构查询的方式</a:t>
            </a:r>
            <a:endParaRPr lang="zh-CN" altLang="en-US" dirty="0"/>
          </a:p>
        </p:txBody>
      </p:sp>
      <p:sp>
        <p:nvSpPr>
          <p:cNvPr id="8" name="七边形 7"/>
          <p:cNvSpPr/>
          <p:nvPr/>
        </p:nvSpPr>
        <p:spPr>
          <a:xfrm>
            <a:off x="1260493" y="3519010"/>
            <a:ext cx="720080" cy="58506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0776" y="3626876"/>
            <a:ext cx="2262158" cy="369332"/>
          </a:xfrm>
          <a:prstGeom prst="rect">
            <a:avLst/>
          </a:prstGeom>
          <a:solidFill>
            <a:srgbClr val="0099FF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优化特定类型的查询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54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06515" y="278650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查询性能优化</a:t>
            </a:r>
          </a:p>
        </p:txBody>
      </p:sp>
      <p:sp>
        <p:nvSpPr>
          <p:cNvPr id="4" name="七边形 3"/>
          <p:cNvSpPr/>
          <p:nvPr/>
        </p:nvSpPr>
        <p:spPr>
          <a:xfrm>
            <a:off x="296525" y="1133745"/>
            <a:ext cx="720080" cy="58506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6808" y="1241611"/>
            <a:ext cx="1569660" cy="369332"/>
          </a:xfrm>
          <a:prstGeom prst="rect">
            <a:avLst/>
          </a:prstGeom>
          <a:solidFill>
            <a:srgbClr val="0099FF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优化数据访问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91680" y="2053236"/>
            <a:ext cx="2031325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查询不需要的记录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91680" y="2654623"/>
            <a:ext cx="2723823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多表关联时返回全部的列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91679" y="3293985"/>
            <a:ext cx="2031325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问题取出全部的列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91680" y="3924055"/>
            <a:ext cx="2262158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重复查询相同的数据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06515" y="278650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查询性能优化</a:t>
            </a:r>
          </a:p>
        </p:txBody>
      </p:sp>
      <p:sp>
        <p:nvSpPr>
          <p:cNvPr id="4" name="七边形 3"/>
          <p:cNvSpPr/>
          <p:nvPr/>
        </p:nvSpPr>
        <p:spPr>
          <a:xfrm>
            <a:off x="296525" y="1133745"/>
            <a:ext cx="720080" cy="58506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6808" y="1241611"/>
            <a:ext cx="1800493" cy="369332"/>
          </a:xfrm>
          <a:prstGeom prst="rect">
            <a:avLst/>
          </a:prstGeom>
          <a:solidFill>
            <a:srgbClr val="0099FF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重构查询的方式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1680" y="2159568"/>
            <a:ext cx="1107996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切分查询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6515" y="2720012"/>
            <a:ext cx="8342155" cy="3385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DELETE FROM messages WHERE created &lt; </a:t>
            </a:r>
            <a:r>
              <a:rPr lang="en-US" altLang="zh-CN" sz="1600" dirty="0" err="1"/>
              <a:t>DATE_SUB</a:t>
            </a:r>
            <a:r>
              <a:rPr lang="en-US" altLang="zh-CN" sz="1600" dirty="0"/>
              <a:t>(NOW(),INTERVAL 3 MONTH);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92087" y="3834045"/>
            <a:ext cx="8356583" cy="1569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rows_affected</a:t>
            </a:r>
            <a:r>
              <a:rPr lang="en-US" altLang="zh-CN" sz="1600" dirty="0"/>
              <a:t> = 0</a:t>
            </a:r>
          </a:p>
          <a:p>
            <a:r>
              <a:rPr lang="en-US" altLang="zh-CN" sz="1600" dirty="0"/>
              <a:t>do {</a:t>
            </a:r>
          </a:p>
          <a:p>
            <a:r>
              <a:rPr lang="en-US" altLang="zh-CN" sz="1600" dirty="0" err="1"/>
              <a:t>rows_affected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do_query</a:t>
            </a:r>
            <a:r>
              <a:rPr lang="en-US" altLang="zh-CN" sz="1600" dirty="0"/>
              <a:t>(</a:t>
            </a:r>
          </a:p>
          <a:p>
            <a:r>
              <a:rPr lang="en-US" altLang="zh-CN" sz="1600" dirty="0"/>
              <a:t>"DELETE FROM messages WHERE created &lt; </a:t>
            </a:r>
            <a:r>
              <a:rPr lang="en-US" altLang="zh-CN" sz="1600" dirty="0" err="1"/>
              <a:t>DATE_SUB</a:t>
            </a:r>
            <a:r>
              <a:rPr lang="en-US" altLang="zh-CN" sz="1600" dirty="0"/>
              <a:t>(NOW(),INTERVAL 3 MONTH)</a:t>
            </a:r>
          </a:p>
          <a:p>
            <a:r>
              <a:rPr lang="en-US" altLang="zh-CN" sz="1600" dirty="0"/>
              <a:t>LIMIT 10000")</a:t>
            </a:r>
          </a:p>
          <a:p>
            <a:r>
              <a:rPr lang="en-US" altLang="zh-CN" sz="1600" dirty="0"/>
              <a:t>} while </a:t>
            </a:r>
            <a:r>
              <a:rPr lang="en-US" altLang="zh-CN" sz="1600" dirty="0" err="1"/>
              <a:t>rows_affected</a:t>
            </a:r>
            <a:r>
              <a:rPr lang="en-US" altLang="zh-CN" sz="1600" dirty="0"/>
              <a:t> &gt; 0</a:t>
            </a:r>
            <a:endParaRPr lang="zh-CN" altLang="en-US" sz="1600" dirty="0"/>
          </a:p>
        </p:txBody>
      </p:sp>
      <p:sp>
        <p:nvSpPr>
          <p:cNvPr id="7" name="下箭头 6"/>
          <p:cNvSpPr/>
          <p:nvPr/>
        </p:nvSpPr>
        <p:spPr>
          <a:xfrm>
            <a:off x="4076945" y="3203975"/>
            <a:ext cx="484632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91680" y="1718810"/>
            <a:ext cx="3185487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一个复杂查询和多个简单查询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0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06515" y="278650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查询性能优化</a:t>
            </a:r>
          </a:p>
        </p:txBody>
      </p:sp>
      <p:sp>
        <p:nvSpPr>
          <p:cNvPr id="4" name="七边形 3"/>
          <p:cNvSpPr/>
          <p:nvPr/>
        </p:nvSpPr>
        <p:spPr>
          <a:xfrm>
            <a:off x="296525" y="1133745"/>
            <a:ext cx="720080" cy="58506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6808" y="1241611"/>
            <a:ext cx="2262158" cy="369332"/>
          </a:xfrm>
          <a:prstGeom prst="rect">
            <a:avLst/>
          </a:prstGeom>
          <a:solidFill>
            <a:srgbClr val="0099FF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优化特定类型的查询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1610" y="2910715"/>
            <a:ext cx="1826141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优化</a:t>
            </a:r>
            <a:r>
              <a:rPr lang="en-US" altLang="zh-CN" dirty="0"/>
              <a:t>c</a:t>
            </a:r>
            <a:r>
              <a:rPr lang="en-US" altLang="zh-CN" dirty="0" smtClean="0"/>
              <a:t>ount()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 rot="20191632" flipV="1">
            <a:off x="2890176" y="2826238"/>
            <a:ext cx="978408" cy="119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51920" y="2398417"/>
            <a:ext cx="3775393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统计某个列值的数量：不统计</a:t>
            </a:r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967506">
            <a:off x="2900391" y="3269393"/>
            <a:ext cx="978408" cy="92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74083" y="3187065"/>
            <a:ext cx="3159839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统计结果集的行数</a:t>
            </a:r>
            <a:r>
              <a:rPr lang="en-US" altLang="zh-CN" dirty="0" smtClean="0"/>
              <a:t>:COUNT(*)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1610" y="3900825"/>
            <a:ext cx="586359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SELECT COUNT(COLOR=‘RED’ OR NULL) AS RED,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COUNT(COLOR=‘BLUE’ </a:t>
            </a:r>
            <a:r>
              <a:rPr lang="en-US" altLang="zh-CN" dirty="0"/>
              <a:t>OR NULL) AS </a:t>
            </a:r>
            <a:r>
              <a:rPr lang="en-US" altLang="zh-CN" dirty="0" smtClean="0"/>
              <a:t>BLUE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FROM </a:t>
            </a:r>
            <a:r>
              <a:rPr lang="en-US" altLang="zh-CN" dirty="0" err="1" smtClean="0"/>
              <a:t>CATOGERY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7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06515" y="278650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查询性能优化</a:t>
            </a:r>
          </a:p>
        </p:txBody>
      </p:sp>
      <p:sp>
        <p:nvSpPr>
          <p:cNvPr id="4" name="七边形 3"/>
          <p:cNvSpPr/>
          <p:nvPr/>
        </p:nvSpPr>
        <p:spPr>
          <a:xfrm>
            <a:off x="296525" y="1133745"/>
            <a:ext cx="720080" cy="58506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6808" y="1241611"/>
            <a:ext cx="2262158" cy="369332"/>
          </a:xfrm>
          <a:prstGeom prst="rect">
            <a:avLst/>
          </a:prstGeom>
          <a:solidFill>
            <a:srgbClr val="0099FF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优化特定类型的查询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29825" y="1934543"/>
            <a:ext cx="2787943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优化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distinct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4307821" y="2033845"/>
            <a:ext cx="489204" cy="184666"/>
          </a:xfrm>
          <a:prstGeom prst="rightArrow">
            <a:avLst/>
          </a:prstGeom>
          <a:solidFill>
            <a:srgbClr val="0099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830112" y="1736953"/>
            <a:ext cx="1111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索引</a:t>
            </a:r>
            <a:endParaRPr lang="zh-CN" altLang="en-US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555" y="2663915"/>
            <a:ext cx="6808402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mysql</a:t>
            </a:r>
            <a:r>
              <a:rPr lang="en-US" altLang="zh-CN" dirty="0"/>
              <a:t>&gt; </a:t>
            </a:r>
            <a:r>
              <a:rPr lang="en-US" altLang="zh-CN" b="1" dirty="0"/>
              <a:t>SELECT </a:t>
            </a:r>
            <a:r>
              <a:rPr lang="en-US" altLang="zh-CN" b="1" dirty="0" err="1"/>
              <a:t>actor.first_name</a:t>
            </a:r>
            <a:r>
              <a:rPr lang="en-US" altLang="zh-CN" b="1" dirty="0"/>
              <a:t>, </a:t>
            </a:r>
            <a:r>
              <a:rPr lang="en-US" altLang="zh-CN" b="1" dirty="0" err="1"/>
              <a:t>actor.last_name</a:t>
            </a:r>
            <a:r>
              <a:rPr lang="en-US" altLang="zh-CN" b="1" dirty="0"/>
              <a:t>, COUNT</a:t>
            </a:r>
            <a:r>
              <a:rPr lang="en-US" altLang="zh-CN" b="1" dirty="0" smtClean="0"/>
              <a:t>(*)</a:t>
            </a:r>
          </a:p>
          <a:p>
            <a:r>
              <a:rPr lang="en-US" altLang="zh-CN" b="1" dirty="0" smtClean="0"/>
              <a:t>-&gt; </a:t>
            </a:r>
            <a:r>
              <a:rPr lang="en-US" altLang="zh-CN" b="1" dirty="0"/>
              <a:t>FROM </a:t>
            </a:r>
            <a:r>
              <a:rPr lang="en-US" altLang="zh-CN" b="1" dirty="0" err="1" smtClean="0"/>
              <a:t>sakila.film_actor</a:t>
            </a:r>
            <a:endParaRPr lang="en-US" altLang="zh-CN" b="1" dirty="0" smtClean="0"/>
          </a:p>
          <a:p>
            <a:r>
              <a:rPr lang="en-US" altLang="zh-CN" b="1" dirty="0" smtClean="0"/>
              <a:t>-&gt; </a:t>
            </a:r>
            <a:r>
              <a:rPr lang="en-US" altLang="zh-CN" b="1" dirty="0"/>
              <a:t>INNER JOIN actor USING(</a:t>
            </a:r>
            <a:r>
              <a:rPr lang="en-US" altLang="zh-CN" b="1" dirty="0" err="1"/>
              <a:t>actor_id</a:t>
            </a:r>
            <a:r>
              <a:rPr lang="en-US" altLang="zh-CN" b="1" dirty="0" smtClean="0"/>
              <a:t>)</a:t>
            </a:r>
          </a:p>
          <a:p>
            <a:r>
              <a:rPr lang="en-US" altLang="zh-CN" b="1" dirty="0" smtClean="0"/>
              <a:t>-&gt; </a:t>
            </a:r>
            <a:r>
              <a:rPr lang="en-US" altLang="zh-CN" b="1" dirty="0"/>
              <a:t>GROUP BY </a:t>
            </a:r>
            <a:r>
              <a:rPr lang="en-US" altLang="zh-CN" b="1" dirty="0" err="1"/>
              <a:t>actor.first_name</a:t>
            </a:r>
            <a:r>
              <a:rPr lang="en-US" altLang="zh-CN" b="1" dirty="0"/>
              <a:t>, </a:t>
            </a:r>
            <a:r>
              <a:rPr lang="en-US" altLang="zh-CN" b="1" dirty="0" err="1"/>
              <a:t>actor.last_name</a:t>
            </a:r>
            <a:r>
              <a:rPr lang="en-US" altLang="zh-CN" b="1" dirty="0"/>
              <a:t>;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66555" y="4613936"/>
            <a:ext cx="6808402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mysql</a:t>
            </a:r>
            <a:r>
              <a:rPr lang="en-US" altLang="zh-CN" dirty="0"/>
              <a:t>&gt; </a:t>
            </a:r>
            <a:r>
              <a:rPr lang="en-US" altLang="zh-CN" b="1" dirty="0"/>
              <a:t>SELECT </a:t>
            </a:r>
            <a:r>
              <a:rPr lang="en-US" altLang="zh-CN" b="1" dirty="0" err="1"/>
              <a:t>actor.first_name</a:t>
            </a:r>
            <a:r>
              <a:rPr lang="en-US" altLang="zh-CN" b="1" dirty="0"/>
              <a:t>, </a:t>
            </a:r>
            <a:r>
              <a:rPr lang="en-US" altLang="zh-CN" b="1" dirty="0" err="1"/>
              <a:t>actor.last_name</a:t>
            </a:r>
            <a:r>
              <a:rPr lang="en-US" altLang="zh-CN" b="1" dirty="0"/>
              <a:t>, COUNT(*)</a:t>
            </a:r>
          </a:p>
          <a:p>
            <a:r>
              <a:rPr lang="en-US" altLang="zh-CN" dirty="0"/>
              <a:t>-&gt; </a:t>
            </a:r>
            <a:r>
              <a:rPr lang="en-US" altLang="zh-CN" b="1" dirty="0"/>
              <a:t>FROM </a:t>
            </a:r>
            <a:r>
              <a:rPr lang="en-US" altLang="zh-CN" b="1" dirty="0" err="1"/>
              <a:t>sakila.film_actor</a:t>
            </a:r>
            <a:endParaRPr lang="en-US" altLang="zh-CN" b="1" dirty="0"/>
          </a:p>
          <a:p>
            <a:r>
              <a:rPr lang="en-US" altLang="zh-CN" dirty="0"/>
              <a:t>-&gt; </a:t>
            </a:r>
            <a:r>
              <a:rPr lang="en-US" altLang="zh-CN" b="1" dirty="0"/>
              <a:t>INNER JOIN </a:t>
            </a:r>
            <a:r>
              <a:rPr lang="en-US" altLang="zh-CN" b="1" dirty="0" smtClean="0"/>
              <a:t>actor </a:t>
            </a:r>
            <a:r>
              <a:rPr lang="en-US" altLang="zh-CN" b="1" dirty="0"/>
              <a:t>USING(</a:t>
            </a:r>
            <a:r>
              <a:rPr lang="en-US" altLang="zh-CN" b="1" dirty="0" err="1"/>
              <a:t>actor_id</a:t>
            </a:r>
            <a:r>
              <a:rPr lang="en-US" altLang="zh-CN" b="1" dirty="0"/>
              <a:t>)</a:t>
            </a:r>
          </a:p>
          <a:p>
            <a:r>
              <a:rPr lang="en-US" altLang="zh-CN" dirty="0"/>
              <a:t>-&gt; </a:t>
            </a:r>
            <a:r>
              <a:rPr lang="en-US" altLang="zh-CN" b="1" dirty="0"/>
              <a:t>GROUP BY </a:t>
            </a:r>
            <a:r>
              <a:rPr lang="en-US" altLang="zh-CN" b="1" dirty="0" err="1"/>
              <a:t>film_actor.actor_id</a:t>
            </a:r>
            <a:r>
              <a:rPr lang="en-US" altLang="zh-CN" b="1" dirty="0"/>
              <a:t>;</a:t>
            </a:r>
            <a:endParaRPr lang="zh-CN" altLang="en-US" dirty="0"/>
          </a:p>
        </p:txBody>
      </p:sp>
      <p:sp>
        <p:nvSpPr>
          <p:cNvPr id="2" name="下箭头 1"/>
          <p:cNvSpPr/>
          <p:nvPr/>
        </p:nvSpPr>
        <p:spPr>
          <a:xfrm>
            <a:off x="3686570" y="3910861"/>
            <a:ext cx="291790" cy="733274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62905" y="6084295"/>
            <a:ext cx="42627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group by </a:t>
            </a:r>
            <a:r>
              <a:rPr lang="zh-CN" altLang="en-US" dirty="0" smtClean="0"/>
              <a:t>如果不需要排序：</a:t>
            </a:r>
            <a:r>
              <a:rPr lang="en-US" altLang="zh-CN" dirty="0" smtClean="0"/>
              <a:t>order by 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3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06515" y="278650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查询性能优化</a:t>
            </a:r>
          </a:p>
        </p:txBody>
      </p:sp>
      <p:sp>
        <p:nvSpPr>
          <p:cNvPr id="4" name="七边形 3"/>
          <p:cNvSpPr/>
          <p:nvPr/>
        </p:nvSpPr>
        <p:spPr>
          <a:xfrm>
            <a:off x="296525" y="1133745"/>
            <a:ext cx="720080" cy="58506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6808" y="1241611"/>
            <a:ext cx="2262158" cy="369332"/>
          </a:xfrm>
          <a:prstGeom prst="rect">
            <a:avLst/>
          </a:prstGeom>
          <a:solidFill>
            <a:srgbClr val="0099FF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优化特定类型的查询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1650" y="1889538"/>
            <a:ext cx="1518364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优化</a:t>
            </a:r>
            <a:r>
              <a:rPr lang="en-US" altLang="zh-CN" dirty="0" smtClean="0"/>
              <a:t>limit</a:t>
            </a:r>
            <a:r>
              <a:rPr lang="zh-CN" altLang="en-US" dirty="0" smtClean="0"/>
              <a:t>分页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6575" y="3043407"/>
            <a:ext cx="461665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延迟关联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85000" y="2528900"/>
            <a:ext cx="54874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mysql</a:t>
            </a:r>
            <a:r>
              <a:rPr lang="en-US" altLang="zh-CN" dirty="0"/>
              <a:t>&gt; </a:t>
            </a:r>
            <a:r>
              <a:rPr lang="en-US" altLang="zh-CN" b="1" dirty="0"/>
              <a:t>SELECT </a:t>
            </a:r>
            <a:r>
              <a:rPr lang="en-US" altLang="zh-CN" b="1" dirty="0" err="1"/>
              <a:t>film_id</a:t>
            </a:r>
            <a:r>
              <a:rPr lang="en-US" altLang="zh-CN" b="1" dirty="0"/>
              <a:t>, description FROM </a:t>
            </a:r>
            <a:r>
              <a:rPr lang="en-US" altLang="zh-CN" b="1" dirty="0" smtClean="0"/>
              <a:t>film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ORDER </a:t>
            </a:r>
            <a:r>
              <a:rPr lang="en-US" altLang="zh-CN" b="1" dirty="0"/>
              <a:t>BY title LIMIT 50, 5;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85000" y="3474874"/>
            <a:ext cx="5025735" cy="17543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mysql</a:t>
            </a:r>
            <a:r>
              <a:rPr lang="en-US" altLang="zh-CN" dirty="0"/>
              <a:t>&gt; </a:t>
            </a:r>
            <a:r>
              <a:rPr lang="en-US" altLang="zh-CN" b="1" dirty="0"/>
              <a:t>SELECT </a:t>
            </a:r>
            <a:r>
              <a:rPr lang="en-US" altLang="zh-CN" b="1" dirty="0" err="1"/>
              <a:t>film.film_id</a:t>
            </a:r>
            <a:r>
              <a:rPr lang="en-US" altLang="zh-CN" b="1" dirty="0"/>
              <a:t>, </a:t>
            </a:r>
            <a:r>
              <a:rPr lang="en-US" altLang="zh-CN" b="1" dirty="0" err="1"/>
              <a:t>film.description</a:t>
            </a:r>
            <a:endParaRPr lang="en-US" altLang="zh-CN" b="1" dirty="0"/>
          </a:p>
          <a:p>
            <a:r>
              <a:rPr lang="en-US" altLang="zh-CN" dirty="0"/>
              <a:t>-&gt; </a:t>
            </a:r>
            <a:r>
              <a:rPr lang="en-US" altLang="zh-CN" b="1" dirty="0"/>
              <a:t>FROM </a:t>
            </a:r>
            <a:r>
              <a:rPr lang="en-US" altLang="zh-CN" b="1" dirty="0" smtClean="0"/>
              <a:t> film</a:t>
            </a:r>
            <a:endParaRPr lang="en-US" altLang="zh-CN" b="1" dirty="0"/>
          </a:p>
          <a:p>
            <a:r>
              <a:rPr lang="en-US" altLang="zh-CN" dirty="0"/>
              <a:t>-&gt; </a:t>
            </a:r>
            <a:r>
              <a:rPr lang="en-US" altLang="zh-CN" b="1" dirty="0"/>
              <a:t>INNER JOIN (</a:t>
            </a:r>
          </a:p>
          <a:p>
            <a:r>
              <a:rPr lang="en-US" altLang="zh-CN" dirty="0"/>
              <a:t>-&gt; </a:t>
            </a:r>
            <a:r>
              <a:rPr lang="en-US" altLang="zh-CN" b="1" dirty="0"/>
              <a:t>SELECT </a:t>
            </a:r>
            <a:r>
              <a:rPr lang="en-US" altLang="zh-CN" b="1" dirty="0" err="1"/>
              <a:t>film_id</a:t>
            </a:r>
            <a:r>
              <a:rPr lang="en-US" altLang="zh-CN" b="1" dirty="0"/>
              <a:t> FROM </a:t>
            </a:r>
            <a:r>
              <a:rPr lang="en-US" altLang="zh-CN" b="1" dirty="0" smtClean="0"/>
              <a:t> film</a:t>
            </a:r>
            <a:endParaRPr lang="en-US" altLang="zh-CN" b="1" dirty="0"/>
          </a:p>
          <a:p>
            <a:r>
              <a:rPr lang="en-US" altLang="zh-CN" dirty="0"/>
              <a:t>-&gt; </a:t>
            </a:r>
            <a:r>
              <a:rPr lang="en-US" altLang="zh-CN" b="1" dirty="0"/>
              <a:t>ORDER BY title LIMIT 50, 5</a:t>
            </a:r>
          </a:p>
          <a:p>
            <a:r>
              <a:rPr lang="en-US" altLang="zh-CN" dirty="0"/>
              <a:t>-&gt; </a:t>
            </a:r>
            <a:r>
              <a:rPr lang="en-US" altLang="zh-CN" b="1" dirty="0"/>
              <a:t>) AS </a:t>
            </a:r>
            <a:r>
              <a:rPr lang="en-US" altLang="zh-CN" b="1" dirty="0" err="1"/>
              <a:t>lim</a:t>
            </a:r>
            <a:r>
              <a:rPr lang="en-US" altLang="zh-CN" b="1" dirty="0"/>
              <a:t> USING(</a:t>
            </a:r>
            <a:r>
              <a:rPr lang="en-US" altLang="zh-CN" b="1" dirty="0" err="1"/>
              <a:t>film_id</a:t>
            </a:r>
            <a:r>
              <a:rPr lang="en-US" altLang="zh-CN" b="1" dirty="0"/>
              <a:t>);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 rot="20850647">
            <a:off x="1413680" y="2976977"/>
            <a:ext cx="1174406" cy="17531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900822">
            <a:off x="1432463" y="3699030"/>
            <a:ext cx="1160683" cy="18002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8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06515" y="278650"/>
            <a:ext cx="4708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InnoDB</a:t>
            </a:r>
            <a:r>
              <a:rPr lang="zh-CN" alt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表如何设计主键索引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429" y="1133745"/>
            <a:ext cx="39814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6515" y="3484745"/>
            <a:ext cx="4487639" cy="2554545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CREATE </a:t>
            </a:r>
            <a:r>
              <a:rPr lang="en-US" altLang="zh-CN" sz="1600" dirty="0"/>
              <a:t>TABLE `a` ( 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`id` </a:t>
            </a:r>
            <a:r>
              <a:rPr lang="en-US" altLang="zh-CN" sz="1600" dirty="0" err="1">
                <a:solidFill>
                  <a:srgbClr val="FF0000"/>
                </a:solidFill>
              </a:rPr>
              <a:t>bigint</a:t>
            </a:r>
            <a:r>
              <a:rPr lang="en-US" altLang="zh-CN" sz="1600" dirty="0">
                <a:solidFill>
                  <a:srgbClr val="FF0000"/>
                </a:solidFill>
              </a:rPr>
              <a:t>(20) NOT NULL </a:t>
            </a:r>
            <a:r>
              <a:rPr lang="en-US" altLang="zh-CN" sz="1600" dirty="0" err="1">
                <a:solidFill>
                  <a:srgbClr val="FF0000"/>
                </a:solidFill>
              </a:rPr>
              <a:t>AUTO_INCREMENT</a:t>
            </a:r>
            <a:r>
              <a:rPr lang="en-US" altLang="zh-CN" sz="1600" dirty="0">
                <a:solidFill>
                  <a:srgbClr val="FF0000"/>
                </a:solidFill>
              </a:rPr>
              <a:t>, </a:t>
            </a:r>
          </a:p>
          <a:p>
            <a:r>
              <a:rPr lang="en-US" altLang="zh-CN" sz="1600" dirty="0"/>
              <a:t>`</a:t>
            </a:r>
            <a:r>
              <a:rPr lang="en-US" altLang="zh-CN" sz="1600" dirty="0" err="1"/>
              <a:t>message_id</a:t>
            </a:r>
            <a:r>
              <a:rPr lang="en-US" altLang="zh-CN" sz="1600" dirty="0"/>
              <a:t>`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(11) NOT NULL, </a:t>
            </a:r>
          </a:p>
          <a:p>
            <a:r>
              <a:rPr lang="en-US" altLang="zh-CN" sz="1600" dirty="0"/>
              <a:t>`</a:t>
            </a:r>
            <a:r>
              <a:rPr lang="en-US" altLang="zh-CN" sz="1600" dirty="0" err="1"/>
              <a:t>user_id</a:t>
            </a:r>
            <a:r>
              <a:rPr lang="en-US" altLang="zh-CN" sz="1600" dirty="0"/>
              <a:t>`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(11) NOT NULL, </a:t>
            </a:r>
          </a:p>
          <a:p>
            <a:r>
              <a:rPr lang="en-US" altLang="zh-CN" sz="1600" dirty="0"/>
              <a:t>`</a:t>
            </a:r>
            <a:r>
              <a:rPr lang="en-US" altLang="zh-CN" sz="1600" dirty="0" err="1"/>
              <a:t>msg</a:t>
            </a:r>
            <a:r>
              <a:rPr lang="en-US" altLang="zh-CN" sz="1600" dirty="0"/>
              <a:t>` </a:t>
            </a:r>
            <a:r>
              <a:rPr lang="en-US" altLang="zh-CN" sz="1600" dirty="0" err="1"/>
              <a:t>varchar</a:t>
            </a:r>
            <a:r>
              <a:rPr lang="en-US" altLang="zh-CN" sz="1600" dirty="0"/>
              <a:t>(1024) DEFAULT NULL, </a:t>
            </a:r>
          </a:p>
          <a:p>
            <a:r>
              <a:rPr lang="en-US" altLang="zh-CN" sz="1600" dirty="0"/>
              <a:t>`</a:t>
            </a:r>
            <a:r>
              <a:rPr lang="en-US" altLang="zh-CN" sz="1600" dirty="0" err="1"/>
              <a:t>gmt_create</a:t>
            </a:r>
            <a:r>
              <a:rPr lang="en-US" altLang="zh-CN" sz="1600" dirty="0"/>
              <a:t>` </a:t>
            </a:r>
            <a:r>
              <a:rPr lang="en-US" altLang="zh-CN" sz="1600" dirty="0" err="1"/>
              <a:t>datetime</a:t>
            </a:r>
            <a:r>
              <a:rPr lang="en-US" altLang="zh-CN" sz="1600" dirty="0"/>
              <a:t> NOT NULL, 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PRIMARY KEY (`id`), </a:t>
            </a:r>
          </a:p>
          <a:p>
            <a:r>
              <a:rPr lang="en-US" altLang="zh-CN" sz="1600" dirty="0"/>
              <a:t>KEY `</a:t>
            </a:r>
            <a:r>
              <a:rPr lang="en-US" altLang="zh-CN" sz="1600" dirty="0" err="1"/>
              <a:t>user_id</a:t>
            </a:r>
            <a:r>
              <a:rPr lang="en-US" altLang="zh-CN" sz="1600" dirty="0"/>
              <a:t>` (`user_id`,`</a:t>
            </a:r>
            <a:r>
              <a:rPr lang="en-US" altLang="zh-CN" sz="1600" dirty="0" err="1"/>
              <a:t>message_id</a:t>
            </a:r>
            <a:r>
              <a:rPr lang="en-US" altLang="zh-CN" sz="1600" dirty="0"/>
              <a:t>`), </a:t>
            </a:r>
          </a:p>
          <a:p>
            <a:r>
              <a:rPr lang="en-US" altLang="zh-CN" sz="1600" dirty="0"/>
              <a:t>KEY `</a:t>
            </a:r>
            <a:r>
              <a:rPr lang="en-US" altLang="zh-CN" sz="1600" dirty="0" err="1"/>
              <a:t>idx_gmt_create</a:t>
            </a:r>
            <a:r>
              <a:rPr lang="en-US" altLang="zh-CN" sz="1600" dirty="0"/>
              <a:t>` (`</a:t>
            </a:r>
            <a:r>
              <a:rPr lang="en-US" altLang="zh-CN" sz="1600" dirty="0" err="1"/>
              <a:t>gmt_create</a:t>
            </a:r>
            <a:r>
              <a:rPr lang="en-US" altLang="zh-CN" sz="1600" dirty="0"/>
              <a:t>`) </a:t>
            </a:r>
          </a:p>
          <a:p>
            <a:r>
              <a:rPr lang="en-US" altLang="zh-CN" sz="1600" dirty="0"/>
              <a:t>) ENGINE=</a:t>
            </a:r>
            <a:r>
              <a:rPr lang="en-US" altLang="zh-CN" sz="1600" dirty="0" err="1"/>
              <a:t>InnoDB</a:t>
            </a:r>
            <a:r>
              <a:rPr lang="en-US" altLang="zh-CN" sz="1600" dirty="0"/>
              <a:t> DEFAULT </a:t>
            </a:r>
            <a:r>
              <a:rPr lang="en-US" altLang="zh-CN" sz="1600" dirty="0" smtClean="0"/>
              <a:t>CHARSET=</a:t>
            </a:r>
            <a:r>
              <a:rPr lang="en-US" altLang="zh-CN" sz="1600" dirty="0" err="1" smtClean="0"/>
              <a:t>utf8</a:t>
            </a:r>
            <a:r>
              <a:rPr lang="en-US" altLang="zh-CN" sz="1600" dirty="0" smtClean="0"/>
              <a:t>;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842030" y="3529750"/>
            <a:ext cx="4054275" cy="230832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CREATE </a:t>
            </a:r>
            <a:r>
              <a:rPr lang="en-US" altLang="zh-CN" sz="1600" dirty="0"/>
              <a:t>TABLE `b` ( </a:t>
            </a:r>
          </a:p>
          <a:p>
            <a:r>
              <a:rPr lang="en-US" altLang="zh-CN" sz="1600" dirty="0"/>
              <a:t>`</a:t>
            </a:r>
            <a:r>
              <a:rPr lang="en-US" altLang="zh-CN" sz="1600" dirty="0" err="1"/>
              <a:t>user_id</a:t>
            </a:r>
            <a:r>
              <a:rPr lang="en-US" altLang="zh-CN" sz="1600" dirty="0"/>
              <a:t>`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(11) NOT NULL, </a:t>
            </a:r>
          </a:p>
          <a:p>
            <a:r>
              <a:rPr lang="en-US" altLang="zh-CN" sz="1600" dirty="0"/>
              <a:t>`</a:t>
            </a:r>
            <a:r>
              <a:rPr lang="en-US" altLang="zh-CN" sz="1600" dirty="0" err="1"/>
              <a:t>message_id</a:t>
            </a:r>
            <a:r>
              <a:rPr lang="en-US" altLang="zh-CN" sz="1600" dirty="0"/>
              <a:t>`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(11) NOT NULL, </a:t>
            </a:r>
          </a:p>
          <a:p>
            <a:r>
              <a:rPr lang="en-US" altLang="zh-CN" sz="1600" dirty="0"/>
              <a:t>`</a:t>
            </a:r>
            <a:r>
              <a:rPr lang="en-US" altLang="zh-CN" sz="1600" dirty="0" err="1"/>
              <a:t>msg</a:t>
            </a:r>
            <a:r>
              <a:rPr lang="en-US" altLang="zh-CN" sz="1600" dirty="0"/>
              <a:t>` </a:t>
            </a:r>
            <a:r>
              <a:rPr lang="en-US" altLang="zh-CN" sz="1600" dirty="0" err="1"/>
              <a:t>varchar</a:t>
            </a:r>
            <a:r>
              <a:rPr lang="en-US" altLang="zh-CN" sz="1600" dirty="0"/>
              <a:t>(1024) DEFAULT NULL, </a:t>
            </a:r>
          </a:p>
          <a:p>
            <a:r>
              <a:rPr lang="en-US" altLang="zh-CN" sz="1600" dirty="0"/>
              <a:t>`</a:t>
            </a:r>
            <a:r>
              <a:rPr lang="en-US" altLang="zh-CN" sz="1600" dirty="0" err="1"/>
              <a:t>gmt_create</a:t>
            </a:r>
            <a:r>
              <a:rPr lang="en-US" altLang="zh-CN" sz="1600" dirty="0"/>
              <a:t>` </a:t>
            </a:r>
            <a:r>
              <a:rPr lang="en-US" altLang="zh-CN" sz="1600" dirty="0" err="1"/>
              <a:t>datetime</a:t>
            </a:r>
            <a:r>
              <a:rPr lang="en-US" altLang="zh-CN" sz="1600" dirty="0"/>
              <a:t> NOT NULL, 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PRIMARY KEY (`user_id`,`</a:t>
            </a:r>
            <a:r>
              <a:rPr lang="en-US" altLang="zh-CN" sz="1600" dirty="0" err="1">
                <a:solidFill>
                  <a:srgbClr val="FF0000"/>
                </a:solidFill>
              </a:rPr>
              <a:t>message_id</a:t>
            </a:r>
            <a:r>
              <a:rPr lang="en-US" altLang="zh-CN" sz="1600" dirty="0">
                <a:solidFill>
                  <a:srgbClr val="FF0000"/>
                </a:solidFill>
              </a:rPr>
              <a:t>`), </a:t>
            </a:r>
          </a:p>
          <a:p>
            <a:r>
              <a:rPr lang="en-US" altLang="zh-CN" sz="1600" dirty="0"/>
              <a:t>KEY `</a:t>
            </a:r>
            <a:r>
              <a:rPr lang="en-US" altLang="zh-CN" sz="1600" dirty="0" err="1"/>
              <a:t>idx_gmt_create</a:t>
            </a:r>
            <a:r>
              <a:rPr lang="en-US" altLang="zh-CN" sz="1600" dirty="0"/>
              <a:t>` (`</a:t>
            </a:r>
            <a:r>
              <a:rPr lang="en-US" altLang="zh-CN" sz="1600" dirty="0" err="1"/>
              <a:t>gmt_create</a:t>
            </a:r>
            <a:r>
              <a:rPr lang="en-US" altLang="zh-CN" sz="1600" dirty="0"/>
              <a:t>`) </a:t>
            </a:r>
          </a:p>
          <a:p>
            <a:r>
              <a:rPr lang="en-US" altLang="zh-CN" sz="1600" dirty="0"/>
              <a:t>) ENGINE=</a:t>
            </a:r>
            <a:r>
              <a:rPr lang="en-US" altLang="zh-CN" sz="1600" dirty="0" err="1"/>
              <a:t>InnoDB</a:t>
            </a:r>
            <a:r>
              <a:rPr lang="en-US" altLang="zh-CN" sz="1600" dirty="0"/>
              <a:t> DEFAULT </a:t>
            </a:r>
            <a:r>
              <a:rPr lang="en-US" altLang="zh-CN" sz="1600" dirty="0" smtClean="0"/>
              <a:t>CHARSET=</a:t>
            </a:r>
            <a:r>
              <a:rPr lang="en-US" altLang="zh-CN" sz="1600" dirty="0" err="1" smtClean="0"/>
              <a:t>utf8</a:t>
            </a:r>
            <a:r>
              <a:rPr lang="en-US" altLang="zh-CN" sz="1600" dirty="0" smtClean="0"/>
              <a:t>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954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06515" y="278650"/>
            <a:ext cx="4708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InnoDB</a:t>
            </a:r>
            <a:r>
              <a:rPr lang="zh-CN" alt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表如何设计主键索引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79" y="1448022"/>
            <a:ext cx="773430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9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06515" y="278650"/>
            <a:ext cx="4708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InnoDB</a:t>
            </a:r>
            <a:r>
              <a:rPr lang="zh-CN" alt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表如何设计主键索引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157288"/>
            <a:ext cx="759142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44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/>
          </p:cNvSpPr>
          <p:nvPr/>
        </p:nvSpPr>
        <p:spPr bwMode="auto">
          <a:xfrm>
            <a:off x="1760538" y="3227388"/>
            <a:ext cx="514350" cy="434975"/>
          </a:xfrm>
          <a:custGeom>
            <a:avLst/>
            <a:gdLst>
              <a:gd name="T0" fmla="*/ 0 w 1006"/>
              <a:gd name="T1" fmla="*/ 0 h 1251"/>
              <a:gd name="T2" fmla="*/ 0 w 1006"/>
              <a:gd name="T3" fmla="*/ 2147483647 h 1251"/>
              <a:gd name="T4" fmla="*/ 2147483647 w 1006"/>
              <a:gd name="T5" fmla="*/ 2147483647 h 1251"/>
              <a:gd name="T6" fmla="*/ 2147483647 w 1006"/>
              <a:gd name="T7" fmla="*/ 2147483647 h 1251"/>
              <a:gd name="T8" fmla="*/ 0 w 1006"/>
              <a:gd name="T9" fmla="*/ 0 h 1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6"/>
              <a:gd name="T16" fmla="*/ 0 h 1251"/>
              <a:gd name="T17" fmla="*/ 1006 w 1006"/>
              <a:gd name="T18" fmla="*/ 1251 h 1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6" h="1251">
                <a:moveTo>
                  <a:pt x="0" y="0"/>
                </a:moveTo>
                <a:lnTo>
                  <a:pt x="0" y="1251"/>
                </a:lnTo>
                <a:lnTo>
                  <a:pt x="1006" y="1154"/>
                </a:lnTo>
                <a:lnTo>
                  <a:pt x="1006" y="81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3399FF"/>
              </a:gs>
              <a:gs pos="100000">
                <a:srgbClr val="0875F8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9"/>
          <p:cNvSpPr>
            <a:spLocks/>
          </p:cNvSpPr>
          <p:nvPr/>
        </p:nvSpPr>
        <p:spPr bwMode="auto">
          <a:xfrm>
            <a:off x="1585913" y="3227388"/>
            <a:ext cx="174625" cy="436562"/>
          </a:xfrm>
          <a:custGeom>
            <a:avLst/>
            <a:gdLst>
              <a:gd name="T0" fmla="*/ 0 w 339"/>
              <a:gd name="T1" fmla="*/ 2147483647 h 1251"/>
              <a:gd name="T2" fmla="*/ 0 w 339"/>
              <a:gd name="T3" fmla="*/ 2147483647 h 1251"/>
              <a:gd name="T4" fmla="*/ 2147483647 w 339"/>
              <a:gd name="T5" fmla="*/ 2147483647 h 1251"/>
              <a:gd name="T6" fmla="*/ 2147483647 w 339"/>
              <a:gd name="T7" fmla="*/ 0 h 1251"/>
              <a:gd name="T8" fmla="*/ 0 w 339"/>
              <a:gd name="T9" fmla="*/ 2147483647 h 1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9"/>
              <a:gd name="T16" fmla="*/ 0 h 1251"/>
              <a:gd name="T17" fmla="*/ 339 w 339"/>
              <a:gd name="T18" fmla="*/ 1251 h 1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9" h="1251">
                <a:moveTo>
                  <a:pt x="0" y="110"/>
                </a:moveTo>
                <a:lnTo>
                  <a:pt x="0" y="1080"/>
                </a:lnTo>
                <a:lnTo>
                  <a:pt x="339" y="1251"/>
                </a:lnTo>
                <a:lnTo>
                  <a:pt x="339" y="0"/>
                </a:lnTo>
                <a:lnTo>
                  <a:pt x="0" y="110"/>
                </a:lnTo>
                <a:close/>
              </a:path>
            </a:pathLst>
          </a:custGeom>
          <a:gradFill rotWithShape="1">
            <a:gsLst>
              <a:gs pos="0">
                <a:srgbClr val="0875F8"/>
              </a:gs>
              <a:gs pos="100000">
                <a:srgbClr val="0E58C4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1116013" y="3598863"/>
            <a:ext cx="6500812" cy="141287"/>
          </a:xfrm>
          <a:prstGeom prst="rect">
            <a:avLst/>
          </a:prstGeom>
          <a:gradFill rotWithShape="1">
            <a:gsLst>
              <a:gs pos="0">
                <a:srgbClr val="2F95FF"/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华文细黑" pitchFamily="2" charset="-122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841500" y="3259138"/>
            <a:ext cx="2301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bg1"/>
                </a:solidFill>
              </a:rPr>
              <a:t>3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1766888" y="1665288"/>
            <a:ext cx="514350" cy="434975"/>
          </a:xfrm>
          <a:custGeom>
            <a:avLst/>
            <a:gdLst>
              <a:gd name="T0" fmla="*/ 0 w 1006"/>
              <a:gd name="T1" fmla="*/ 0 h 1251"/>
              <a:gd name="T2" fmla="*/ 0 w 1006"/>
              <a:gd name="T3" fmla="*/ 2147483647 h 1251"/>
              <a:gd name="T4" fmla="*/ 2147483647 w 1006"/>
              <a:gd name="T5" fmla="*/ 2147483647 h 1251"/>
              <a:gd name="T6" fmla="*/ 2147483647 w 1006"/>
              <a:gd name="T7" fmla="*/ 2147483647 h 1251"/>
              <a:gd name="T8" fmla="*/ 0 w 1006"/>
              <a:gd name="T9" fmla="*/ 0 h 1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6"/>
              <a:gd name="T16" fmla="*/ 0 h 1251"/>
              <a:gd name="T17" fmla="*/ 1006 w 1006"/>
              <a:gd name="T18" fmla="*/ 1251 h 1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6" h="1251">
                <a:moveTo>
                  <a:pt x="0" y="0"/>
                </a:moveTo>
                <a:lnTo>
                  <a:pt x="0" y="1251"/>
                </a:lnTo>
                <a:lnTo>
                  <a:pt x="1006" y="1154"/>
                </a:lnTo>
                <a:lnTo>
                  <a:pt x="1006" y="81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3399FF"/>
              </a:gs>
              <a:gs pos="100000">
                <a:srgbClr val="0875F8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1592263" y="1665288"/>
            <a:ext cx="174625" cy="436562"/>
          </a:xfrm>
          <a:custGeom>
            <a:avLst/>
            <a:gdLst>
              <a:gd name="T0" fmla="*/ 0 w 339"/>
              <a:gd name="T1" fmla="*/ 2147483647 h 1251"/>
              <a:gd name="T2" fmla="*/ 0 w 339"/>
              <a:gd name="T3" fmla="*/ 2147483647 h 1251"/>
              <a:gd name="T4" fmla="*/ 2147483647 w 339"/>
              <a:gd name="T5" fmla="*/ 2147483647 h 1251"/>
              <a:gd name="T6" fmla="*/ 2147483647 w 339"/>
              <a:gd name="T7" fmla="*/ 0 h 1251"/>
              <a:gd name="T8" fmla="*/ 0 w 339"/>
              <a:gd name="T9" fmla="*/ 2147483647 h 1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9"/>
              <a:gd name="T16" fmla="*/ 0 h 1251"/>
              <a:gd name="T17" fmla="*/ 339 w 339"/>
              <a:gd name="T18" fmla="*/ 1251 h 1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9" h="1251">
                <a:moveTo>
                  <a:pt x="0" y="110"/>
                </a:moveTo>
                <a:lnTo>
                  <a:pt x="0" y="1080"/>
                </a:lnTo>
                <a:lnTo>
                  <a:pt x="339" y="1251"/>
                </a:lnTo>
                <a:lnTo>
                  <a:pt x="339" y="0"/>
                </a:lnTo>
                <a:lnTo>
                  <a:pt x="0" y="110"/>
                </a:lnTo>
                <a:close/>
              </a:path>
            </a:pathLst>
          </a:custGeom>
          <a:gradFill rotWithShape="1">
            <a:gsLst>
              <a:gs pos="0">
                <a:srgbClr val="0875F8"/>
              </a:gs>
              <a:gs pos="100000">
                <a:srgbClr val="0E58C4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31"/>
          <p:cNvSpPr>
            <a:spLocks noChangeArrowheads="1"/>
          </p:cNvSpPr>
          <p:nvPr/>
        </p:nvSpPr>
        <p:spPr bwMode="auto">
          <a:xfrm>
            <a:off x="1150938" y="2024063"/>
            <a:ext cx="6500812" cy="142875"/>
          </a:xfrm>
          <a:prstGeom prst="rect">
            <a:avLst/>
          </a:prstGeom>
          <a:gradFill rotWithShape="1">
            <a:gsLst>
              <a:gs pos="0">
                <a:srgbClr val="2F95FF"/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华文细黑" pitchFamily="2" charset="-122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1747838" y="2463800"/>
            <a:ext cx="514350" cy="434975"/>
          </a:xfrm>
          <a:custGeom>
            <a:avLst/>
            <a:gdLst>
              <a:gd name="T0" fmla="*/ 0 w 1006"/>
              <a:gd name="T1" fmla="*/ 0 h 1251"/>
              <a:gd name="T2" fmla="*/ 0 w 1006"/>
              <a:gd name="T3" fmla="*/ 2147483647 h 1251"/>
              <a:gd name="T4" fmla="*/ 2147483647 w 1006"/>
              <a:gd name="T5" fmla="*/ 2147483647 h 1251"/>
              <a:gd name="T6" fmla="*/ 2147483647 w 1006"/>
              <a:gd name="T7" fmla="*/ 2147483647 h 1251"/>
              <a:gd name="T8" fmla="*/ 0 w 1006"/>
              <a:gd name="T9" fmla="*/ 0 h 1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6"/>
              <a:gd name="T16" fmla="*/ 0 h 1251"/>
              <a:gd name="T17" fmla="*/ 1006 w 1006"/>
              <a:gd name="T18" fmla="*/ 1251 h 1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6" h="1251">
                <a:moveTo>
                  <a:pt x="0" y="0"/>
                </a:moveTo>
                <a:lnTo>
                  <a:pt x="0" y="1251"/>
                </a:lnTo>
                <a:lnTo>
                  <a:pt x="1006" y="1154"/>
                </a:lnTo>
                <a:lnTo>
                  <a:pt x="1006" y="81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3399FF"/>
              </a:gs>
              <a:gs pos="100000">
                <a:srgbClr val="0875F8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1582738" y="2463800"/>
            <a:ext cx="174625" cy="436563"/>
          </a:xfrm>
          <a:custGeom>
            <a:avLst/>
            <a:gdLst>
              <a:gd name="T0" fmla="*/ 0 w 339"/>
              <a:gd name="T1" fmla="*/ 2147483647 h 1251"/>
              <a:gd name="T2" fmla="*/ 0 w 339"/>
              <a:gd name="T3" fmla="*/ 2147483647 h 1251"/>
              <a:gd name="T4" fmla="*/ 2147483647 w 339"/>
              <a:gd name="T5" fmla="*/ 2147483647 h 1251"/>
              <a:gd name="T6" fmla="*/ 2147483647 w 339"/>
              <a:gd name="T7" fmla="*/ 0 h 1251"/>
              <a:gd name="T8" fmla="*/ 0 w 339"/>
              <a:gd name="T9" fmla="*/ 2147483647 h 1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9"/>
              <a:gd name="T16" fmla="*/ 0 h 1251"/>
              <a:gd name="T17" fmla="*/ 339 w 339"/>
              <a:gd name="T18" fmla="*/ 1251 h 1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9" h="1251">
                <a:moveTo>
                  <a:pt x="0" y="110"/>
                </a:moveTo>
                <a:lnTo>
                  <a:pt x="0" y="1080"/>
                </a:lnTo>
                <a:lnTo>
                  <a:pt x="339" y="1251"/>
                </a:lnTo>
                <a:lnTo>
                  <a:pt x="339" y="0"/>
                </a:lnTo>
                <a:lnTo>
                  <a:pt x="0" y="110"/>
                </a:lnTo>
                <a:close/>
              </a:path>
            </a:pathLst>
          </a:custGeom>
          <a:gradFill rotWithShape="1">
            <a:gsLst>
              <a:gs pos="0">
                <a:srgbClr val="0875F8"/>
              </a:gs>
              <a:gs pos="100000">
                <a:srgbClr val="0E58C4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1116013" y="2814638"/>
            <a:ext cx="6500812" cy="141287"/>
          </a:xfrm>
          <a:prstGeom prst="rect">
            <a:avLst/>
          </a:prstGeom>
          <a:gradFill rotWithShape="1">
            <a:gsLst>
              <a:gs pos="0">
                <a:srgbClr val="2F95FF"/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华文细黑" pitchFamily="2" charset="-122"/>
            </a:endParaRPr>
          </a:p>
        </p:txBody>
      </p:sp>
      <p:sp>
        <p:nvSpPr>
          <p:cNvPr id="14" name="TextBox 41"/>
          <p:cNvSpPr txBox="1">
            <a:spLocks noChangeArrowheads="1"/>
          </p:cNvSpPr>
          <p:nvPr/>
        </p:nvSpPr>
        <p:spPr bwMode="auto">
          <a:xfrm>
            <a:off x="1847850" y="1698625"/>
            <a:ext cx="230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1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" name="TextBox 42"/>
          <p:cNvSpPr txBox="1">
            <a:spLocks noChangeArrowheads="1"/>
          </p:cNvSpPr>
          <p:nvPr/>
        </p:nvSpPr>
        <p:spPr bwMode="auto">
          <a:xfrm>
            <a:off x="1851025" y="2511425"/>
            <a:ext cx="2714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bg1"/>
                </a:solidFill>
              </a:rPr>
              <a:t>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Freeform 8"/>
          <p:cNvSpPr>
            <a:spLocks/>
          </p:cNvSpPr>
          <p:nvPr/>
        </p:nvSpPr>
        <p:spPr bwMode="auto">
          <a:xfrm>
            <a:off x="1731963" y="4016375"/>
            <a:ext cx="514350" cy="434975"/>
          </a:xfrm>
          <a:custGeom>
            <a:avLst/>
            <a:gdLst>
              <a:gd name="T0" fmla="*/ 0 w 1006"/>
              <a:gd name="T1" fmla="*/ 0 h 1251"/>
              <a:gd name="T2" fmla="*/ 0 w 1006"/>
              <a:gd name="T3" fmla="*/ 2147483647 h 1251"/>
              <a:gd name="T4" fmla="*/ 2147483647 w 1006"/>
              <a:gd name="T5" fmla="*/ 2147483647 h 1251"/>
              <a:gd name="T6" fmla="*/ 2147483647 w 1006"/>
              <a:gd name="T7" fmla="*/ 2147483647 h 1251"/>
              <a:gd name="T8" fmla="*/ 0 w 1006"/>
              <a:gd name="T9" fmla="*/ 0 h 1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6"/>
              <a:gd name="T16" fmla="*/ 0 h 1251"/>
              <a:gd name="T17" fmla="*/ 1006 w 1006"/>
              <a:gd name="T18" fmla="*/ 1251 h 1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6" h="1251">
                <a:moveTo>
                  <a:pt x="0" y="0"/>
                </a:moveTo>
                <a:lnTo>
                  <a:pt x="0" y="1251"/>
                </a:lnTo>
                <a:lnTo>
                  <a:pt x="1006" y="1154"/>
                </a:lnTo>
                <a:lnTo>
                  <a:pt x="1006" y="81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3399FF"/>
              </a:gs>
              <a:gs pos="100000">
                <a:srgbClr val="0875F8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1557338" y="4016375"/>
            <a:ext cx="174625" cy="436563"/>
          </a:xfrm>
          <a:custGeom>
            <a:avLst/>
            <a:gdLst>
              <a:gd name="T0" fmla="*/ 0 w 339"/>
              <a:gd name="T1" fmla="*/ 2147483647 h 1251"/>
              <a:gd name="T2" fmla="*/ 0 w 339"/>
              <a:gd name="T3" fmla="*/ 2147483647 h 1251"/>
              <a:gd name="T4" fmla="*/ 2147483647 w 339"/>
              <a:gd name="T5" fmla="*/ 2147483647 h 1251"/>
              <a:gd name="T6" fmla="*/ 2147483647 w 339"/>
              <a:gd name="T7" fmla="*/ 0 h 1251"/>
              <a:gd name="T8" fmla="*/ 0 w 339"/>
              <a:gd name="T9" fmla="*/ 2147483647 h 1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9"/>
              <a:gd name="T16" fmla="*/ 0 h 1251"/>
              <a:gd name="T17" fmla="*/ 339 w 339"/>
              <a:gd name="T18" fmla="*/ 1251 h 1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9" h="1251">
                <a:moveTo>
                  <a:pt x="0" y="110"/>
                </a:moveTo>
                <a:lnTo>
                  <a:pt x="0" y="1080"/>
                </a:lnTo>
                <a:lnTo>
                  <a:pt x="339" y="1251"/>
                </a:lnTo>
                <a:lnTo>
                  <a:pt x="339" y="0"/>
                </a:lnTo>
                <a:lnTo>
                  <a:pt x="0" y="110"/>
                </a:lnTo>
                <a:close/>
              </a:path>
            </a:pathLst>
          </a:custGeom>
          <a:gradFill rotWithShape="1">
            <a:gsLst>
              <a:gs pos="0">
                <a:srgbClr val="0875F8"/>
              </a:gs>
              <a:gs pos="100000">
                <a:srgbClr val="0E58C4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1116013" y="4375150"/>
            <a:ext cx="6500812" cy="141288"/>
          </a:xfrm>
          <a:prstGeom prst="rect">
            <a:avLst/>
          </a:prstGeom>
          <a:gradFill rotWithShape="1">
            <a:gsLst>
              <a:gs pos="0">
                <a:srgbClr val="2F95FF"/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华文细黑" pitchFamily="2" charset="-122"/>
            </a:endParaRPr>
          </a:p>
        </p:txBody>
      </p:sp>
      <p:sp>
        <p:nvSpPr>
          <p:cNvPr id="19" name="TextBox 2"/>
          <p:cNvSpPr txBox="1">
            <a:spLocks noChangeArrowheads="1"/>
          </p:cNvSpPr>
          <p:nvPr/>
        </p:nvSpPr>
        <p:spPr bwMode="auto">
          <a:xfrm>
            <a:off x="1812925" y="4048125"/>
            <a:ext cx="2301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4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1731963" y="4854575"/>
            <a:ext cx="514350" cy="434975"/>
          </a:xfrm>
          <a:custGeom>
            <a:avLst/>
            <a:gdLst>
              <a:gd name="T0" fmla="*/ 0 w 1006"/>
              <a:gd name="T1" fmla="*/ 0 h 1251"/>
              <a:gd name="T2" fmla="*/ 0 w 1006"/>
              <a:gd name="T3" fmla="*/ 2147483647 h 1251"/>
              <a:gd name="T4" fmla="*/ 2147483647 w 1006"/>
              <a:gd name="T5" fmla="*/ 2147483647 h 1251"/>
              <a:gd name="T6" fmla="*/ 2147483647 w 1006"/>
              <a:gd name="T7" fmla="*/ 2147483647 h 1251"/>
              <a:gd name="T8" fmla="*/ 0 w 1006"/>
              <a:gd name="T9" fmla="*/ 0 h 1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6"/>
              <a:gd name="T16" fmla="*/ 0 h 1251"/>
              <a:gd name="T17" fmla="*/ 1006 w 1006"/>
              <a:gd name="T18" fmla="*/ 1251 h 1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6" h="1251">
                <a:moveTo>
                  <a:pt x="0" y="0"/>
                </a:moveTo>
                <a:lnTo>
                  <a:pt x="0" y="1251"/>
                </a:lnTo>
                <a:lnTo>
                  <a:pt x="1006" y="1154"/>
                </a:lnTo>
                <a:lnTo>
                  <a:pt x="1006" y="81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3399FF"/>
              </a:gs>
              <a:gs pos="100000">
                <a:srgbClr val="0875F8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1557338" y="4854575"/>
            <a:ext cx="174625" cy="436563"/>
          </a:xfrm>
          <a:custGeom>
            <a:avLst/>
            <a:gdLst>
              <a:gd name="T0" fmla="*/ 0 w 339"/>
              <a:gd name="T1" fmla="*/ 2147483647 h 1251"/>
              <a:gd name="T2" fmla="*/ 0 w 339"/>
              <a:gd name="T3" fmla="*/ 2147483647 h 1251"/>
              <a:gd name="T4" fmla="*/ 2147483647 w 339"/>
              <a:gd name="T5" fmla="*/ 2147483647 h 1251"/>
              <a:gd name="T6" fmla="*/ 2147483647 w 339"/>
              <a:gd name="T7" fmla="*/ 0 h 1251"/>
              <a:gd name="T8" fmla="*/ 0 w 339"/>
              <a:gd name="T9" fmla="*/ 2147483647 h 1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9"/>
              <a:gd name="T16" fmla="*/ 0 h 1251"/>
              <a:gd name="T17" fmla="*/ 339 w 339"/>
              <a:gd name="T18" fmla="*/ 1251 h 1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9" h="1251">
                <a:moveTo>
                  <a:pt x="0" y="110"/>
                </a:moveTo>
                <a:lnTo>
                  <a:pt x="0" y="1080"/>
                </a:lnTo>
                <a:lnTo>
                  <a:pt x="339" y="1251"/>
                </a:lnTo>
                <a:lnTo>
                  <a:pt x="339" y="0"/>
                </a:lnTo>
                <a:lnTo>
                  <a:pt x="0" y="110"/>
                </a:lnTo>
                <a:close/>
              </a:path>
            </a:pathLst>
          </a:custGeom>
          <a:gradFill rotWithShape="1">
            <a:gsLst>
              <a:gs pos="0">
                <a:srgbClr val="0875F8"/>
              </a:gs>
              <a:gs pos="100000">
                <a:srgbClr val="0E58C4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1116013" y="5213350"/>
            <a:ext cx="6500812" cy="141288"/>
          </a:xfrm>
          <a:prstGeom prst="rect">
            <a:avLst/>
          </a:prstGeom>
          <a:gradFill rotWithShape="1">
            <a:gsLst>
              <a:gs pos="0">
                <a:srgbClr val="2F95FF"/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华文细黑" pitchFamily="2" charset="-122"/>
            </a:endParaRPr>
          </a:p>
        </p:txBody>
      </p:sp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1812925" y="4886325"/>
            <a:ext cx="2809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5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0514" y="1575098"/>
            <a:ext cx="248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MySQL</a:t>
            </a:r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索引简介</a:t>
            </a:r>
            <a:endParaRPr lang="zh-CN" alt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20514" y="2352973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创建高性能</a:t>
            </a:r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索引</a:t>
            </a:r>
            <a:endParaRPr lang="zh-CN" alt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20514" y="3137198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查询性能优化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20514" y="3913485"/>
            <a:ext cx="4062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InnoDB</a:t>
            </a:r>
            <a:r>
              <a:rPr lang="zh-CN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表如何设计主键索引</a:t>
            </a:r>
          </a:p>
          <a:p>
            <a:endParaRPr lang="zh-CN" alt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20514" y="4764385"/>
            <a:ext cx="310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MySQL</a:t>
            </a:r>
            <a:r>
              <a:rPr lang="zh-CN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执行计划简介</a:t>
            </a:r>
          </a:p>
        </p:txBody>
      </p:sp>
      <p:sp>
        <p:nvSpPr>
          <p:cNvPr id="30" name="矩形 29"/>
          <p:cNvSpPr/>
          <p:nvPr/>
        </p:nvSpPr>
        <p:spPr>
          <a:xfrm>
            <a:off x="206515" y="27865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FF"/>
                </a:solidFill>
                <a:ea typeface="微软雅黑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357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06515" y="278650"/>
            <a:ext cx="3586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MySQL</a:t>
            </a:r>
            <a:r>
              <a:rPr lang="zh-CN" alt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执行计划简介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1035559"/>
            <a:ext cx="844867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下箭头 1"/>
          <p:cNvSpPr/>
          <p:nvPr/>
        </p:nvSpPr>
        <p:spPr>
          <a:xfrm>
            <a:off x="2996825" y="2944879"/>
            <a:ext cx="242316" cy="70914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56903" y="3824729"/>
            <a:ext cx="1531188" cy="36933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44911" y="4419110"/>
            <a:ext cx="1967205" cy="36933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eq_ref</a:t>
            </a:r>
            <a:r>
              <a:rPr lang="en-US" altLang="zh-CN" dirty="0" smtClean="0"/>
              <a:t>,</a:t>
            </a:r>
            <a:r>
              <a:rPr lang="en-US" altLang="zh-CN" dirty="0"/>
              <a:t> ref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8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12074038\Desktop\岗位目标责任书苏宁ppt（0212）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-1"/>
            <a:ext cx="9144000" cy="6860687"/>
          </a:xfrm>
          <a:prstGeom prst="rect">
            <a:avLst/>
          </a:prstGeom>
          <a:noFill/>
        </p:spPr>
      </p:pic>
      <p:sp>
        <p:nvSpPr>
          <p:cNvPr id="4099" name="矩形 2"/>
          <p:cNvSpPr>
            <a:spLocks noChangeArrowheads="1"/>
          </p:cNvSpPr>
          <p:nvPr/>
        </p:nvSpPr>
        <p:spPr bwMode="auto">
          <a:xfrm>
            <a:off x="971550" y="2143125"/>
            <a:ext cx="33924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2988" y="2773363"/>
            <a:ext cx="1249362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 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06515" y="278650"/>
            <a:ext cx="2864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MySQL</a:t>
            </a:r>
            <a:r>
              <a:rPr lang="zh-CN" alt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索引简介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649" y="1670822"/>
            <a:ext cx="133882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索引的优点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 rot="19360621">
            <a:off x="1728979" y="1502087"/>
            <a:ext cx="1082434" cy="9233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1881379" y="1815129"/>
            <a:ext cx="1082434" cy="9233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1808912">
            <a:off x="1821675" y="2125712"/>
            <a:ext cx="1082434" cy="9233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93805" y="998730"/>
            <a:ext cx="318548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减小服务器需要扫描的数据量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93804" y="1630463"/>
            <a:ext cx="226215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帮助服务器减小排序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93803" y="2298957"/>
            <a:ext cx="228780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将随机</a:t>
            </a:r>
            <a:r>
              <a:rPr lang="en-US" altLang="zh-CN" dirty="0" smtClean="0"/>
              <a:t>IO</a:t>
            </a:r>
            <a:r>
              <a:rPr lang="zh-CN" altLang="en-US" dirty="0" smtClean="0"/>
              <a:t>变成顺序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730" y="2978950"/>
            <a:ext cx="41529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54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06515" y="278650"/>
            <a:ext cx="2864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MySQL</a:t>
            </a:r>
            <a:r>
              <a:rPr lang="zh-CN" alt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索引简介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1580" y="1036095"/>
            <a:ext cx="2093265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索引类型：</a:t>
            </a:r>
            <a:r>
              <a:rPr lang="en-US" altLang="zh-CN" dirty="0" err="1" smtClean="0"/>
              <a:t>B+Tree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4783" y="1572180"/>
            <a:ext cx="8379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在</a:t>
            </a:r>
            <a:r>
              <a:rPr lang="en-US" altLang="zh-CN" dirty="0" err="1"/>
              <a:t>InnoDB</a:t>
            </a:r>
            <a:r>
              <a:rPr lang="en-US" altLang="zh-CN" dirty="0"/>
              <a:t> </a:t>
            </a:r>
            <a:r>
              <a:rPr lang="zh-CN" altLang="en-US" dirty="0"/>
              <a:t>中，表数据文件本身就是按</a:t>
            </a:r>
            <a:r>
              <a:rPr lang="en-US" altLang="zh-CN" dirty="0" err="1"/>
              <a:t>B+Tree</a:t>
            </a:r>
            <a:r>
              <a:rPr lang="zh-CN" altLang="en-US" dirty="0"/>
              <a:t>组织的一个索引结构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zh-CN" altLang="en-US" dirty="0"/>
              <a:t>棵树的叶节点</a:t>
            </a:r>
            <a:r>
              <a:rPr lang="en-US" altLang="zh-CN" dirty="0"/>
              <a:t>data</a:t>
            </a:r>
            <a:r>
              <a:rPr lang="zh-CN" altLang="en-US" dirty="0"/>
              <a:t>域保存了完整的数据记录</a:t>
            </a:r>
            <a:r>
              <a:rPr lang="zh-CN" altLang="en-US" dirty="0" smtClean="0"/>
              <a:t>。</a:t>
            </a:r>
            <a:r>
              <a:rPr lang="zh-CN" altLang="en-US" dirty="0"/>
              <a:t>这个索引的</a:t>
            </a:r>
            <a:r>
              <a:rPr lang="en-US" altLang="zh-CN" dirty="0"/>
              <a:t>key</a:t>
            </a:r>
            <a:r>
              <a:rPr lang="zh-CN" altLang="en-US" dirty="0"/>
              <a:t>是数据表的主键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因此 </a:t>
            </a:r>
            <a:r>
              <a:rPr lang="en-US" altLang="zh-CN" dirty="0" err="1"/>
              <a:t>InnoDB</a:t>
            </a:r>
            <a:r>
              <a:rPr lang="zh-CN" altLang="en-US" dirty="0"/>
              <a:t>表数据文件本身就是主索引。</a:t>
            </a:r>
          </a:p>
        </p:txBody>
      </p:sp>
      <p:pic>
        <p:nvPicPr>
          <p:cNvPr id="1027" name="Picture 3" descr="C:\Users\09060645\Desktop\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2540861"/>
            <a:ext cx="5230813" cy="232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66555" y="5094185"/>
            <a:ext cx="86356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    (</a:t>
            </a:r>
            <a:r>
              <a:rPr lang="zh-CN" altLang="en-US" dirty="0"/>
              <a:t>图</a:t>
            </a:r>
            <a:r>
              <a:rPr lang="en-US" altLang="zh-CN" dirty="0" err="1"/>
              <a:t>inndb</a:t>
            </a:r>
            <a:r>
              <a:rPr lang="zh-CN" altLang="en-US" dirty="0"/>
              <a:t>主键索引）是</a:t>
            </a:r>
            <a:r>
              <a:rPr lang="en-US" altLang="zh-CN" dirty="0" err="1"/>
              <a:t>InnoDB</a:t>
            </a:r>
            <a:r>
              <a:rPr lang="zh-CN" altLang="en-US" dirty="0"/>
              <a:t>主</a:t>
            </a:r>
            <a:r>
              <a:rPr lang="zh-CN" altLang="en-US" dirty="0" smtClean="0"/>
              <a:t>索引的</a:t>
            </a:r>
            <a:r>
              <a:rPr lang="zh-CN" altLang="en-US" dirty="0"/>
              <a:t>示意图</a:t>
            </a:r>
            <a:r>
              <a:rPr lang="zh-CN" altLang="en-US" dirty="0" smtClean="0"/>
              <a:t>，可以</a:t>
            </a:r>
            <a:r>
              <a:rPr lang="zh-CN" altLang="en-US" dirty="0"/>
              <a:t>看到叶节点包含了完整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数据记录</a:t>
            </a:r>
            <a:r>
              <a:rPr lang="zh-CN" altLang="en-US" dirty="0"/>
              <a:t>。这种索引叫做</a:t>
            </a:r>
            <a:r>
              <a:rPr lang="zh-CN" altLang="en-US" b="1" dirty="0"/>
              <a:t>聚集索引</a:t>
            </a:r>
            <a:r>
              <a:rPr lang="zh-CN" altLang="en-US" dirty="0"/>
              <a:t>。 </a:t>
            </a:r>
            <a:r>
              <a:rPr lang="zh-CN" altLang="en-US" dirty="0" smtClean="0"/>
              <a:t>因为</a:t>
            </a:r>
            <a:r>
              <a:rPr lang="en-US" altLang="zh-CN" dirty="0" err="1"/>
              <a:t>InnoDB</a:t>
            </a:r>
            <a:r>
              <a:rPr lang="zh-CN" altLang="en-US" dirty="0"/>
              <a:t>的数据文件本身要按主键</a:t>
            </a:r>
            <a:r>
              <a:rPr lang="zh-CN" altLang="en-US" dirty="0" smtClean="0"/>
              <a:t>聚集</a:t>
            </a:r>
            <a:endParaRPr lang="en-US" altLang="zh-CN" dirty="0" smtClean="0"/>
          </a:p>
          <a:p>
            <a:r>
              <a:rPr lang="zh-CN" altLang="en-US" dirty="0" smtClean="0"/>
              <a:t>，</a:t>
            </a:r>
            <a:r>
              <a:rPr lang="zh-CN" altLang="en-US" dirty="0"/>
              <a:t>所以</a:t>
            </a:r>
            <a:r>
              <a:rPr lang="en-US" altLang="zh-CN" dirty="0" err="1"/>
              <a:t>InnoDB</a:t>
            </a:r>
            <a:r>
              <a:rPr lang="zh-CN" altLang="en-US" dirty="0"/>
              <a:t>要求表必须有主</a:t>
            </a:r>
            <a:r>
              <a:rPr lang="zh-CN" altLang="en-US" dirty="0" smtClean="0"/>
              <a:t>键，如果</a:t>
            </a:r>
            <a:r>
              <a:rPr lang="zh-CN" altLang="en-US" dirty="0"/>
              <a:t>没有显式指定，则</a:t>
            </a:r>
            <a:r>
              <a:rPr lang="en-US" altLang="zh-CN" dirty="0"/>
              <a:t>MySQL</a:t>
            </a:r>
            <a:r>
              <a:rPr lang="zh-CN" altLang="en-US" dirty="0"/>
              <a:t>系统会</a:t>
            </a:r>
            <a:r>
              <a:rPr lang="zh-CN" altLang="en-US" dirty="0" smtClean="0"/>
              <a:t>自动</a:t>
            </a:r>
            <a:endParaRPr lang="en-US" altLang="zh-CN" dirty="0" smtClean="0"/>
          </a:p>
          <a:p>
            <a:r>
              <a:rPr lang="zh-CN" altLang="en-US" dirty="0" smtClean="0"/>
              <a:t>选 </a:t>
            </a:r>
            <a:r>
              <a:rPr lang="zh-CN" altLang="en-US" dirty="0"/>
              <a:t>择一个可以唯一标识数据记录</a:t>
            </a:r>
            <a:r>
              <a:rPr lang="zh-CN" altLang="en-US" dirty="0" smtClean="0"/>
              <a:t>的列</a:t>
            </a:r>
            <a:r>
              <a:rPr lang="zh-CN" altLang="en-US" dirty="0"/>
              <a:t>作为主键，如果不存在这种列</a:t>
            </a:r>
            <a:r>
              <a:rPr lang="zh-CN" altLang="en-US" dirty="0" smtClean="0"/>
              <a:t>，则</a:t>
            </a:r>
            <a:r>
              <a:rPr lang="en-US" altLang="zh-CN" dirty="0"/>
              <a:t>MySQL</a:t>
            </a:r>
            <a:r>
              <a:rPr lang="zh-CN" altLang="en-US" dirty="0" smtClean="0"/>
              <a:t>自动</a:t>
            </a:r>
            <a:endParaRPr lang="en-US" altLang="zh-CN" dirty="0" smtClean="0"/>
          </a:p>
          <a:p>
            <a:r>
              <a:rPr lang="zh-CN" altLang="en-US" dirty="0" smtClean="0"/>
              <a:t>为</a:t>
            </a:r>
            <a:r>
              <a:rPr lang="en-US" altLang="zh-CN" dirty="0" err="1"/>
              <a:t>InnoDB</a:t>
            </a:r>
            <a:r>
              <a:rPr lang="zh-CN" altLang="en-US" dirty="0"/>
              <a:t>表生成一个隐含字段作为主</a:t>
            </a:r>
            <a:r>
              <a:rPr lang="zh-CN" altLang="en-US" dirty="0" smtClean="0"/>
              <a:t>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85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06515" y="278650"/>
            <a:ext cx="2864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MySQL</a:t>
            </a:r>
            <a:r>
              <a:rPr lang="zh-CN" alt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索引简介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1580" y="1036095"/>
            <a:ext cx="36471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主键索引和非主键索引的检索过程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4784" y="1572180"/>
            <a:ext cx="439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我们</a:t>
            </a:r>
            <a:r>
              <a:rPr lang="zh-CN" altLang="en-US" dirty="0"/>
              <a:t>假想一个表如下图存储了</a:t>
            </a:r>
            <a:r>
              <a:rPr lang="en-US" altLang="zh-CN" dirty="0"/>
              <a:t>4</a:t>
            </a:r>
            <a:r>
              <a:rPr lang="zh-CN" altLang="en-US" dirty="0"/>
              <a:t>行数据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/>
              <a:t>Id</a:t>
            </a:r>
            <a:r>
              <a:rPr lang="zh-CN" altLang="en-US" dirty="0"/>
              <a:t>作为主索引，</a:t>
            </a:r>
            <a:r>
              <a:rPr lang="en-US" altLang="zh-CN" dirty="0"/>
              <a:t>Name</a:t>
            </a:r>
            <a:r>
              <a:rPr lang="zh-CN" altLang="en-US" dirty="0"/>
              <a:t>作为辅助索引。</a:t>
            </a:r>
          </a:p>
        </p:txBody>
      </p:sp>
      <p:pic>
        <p:nvPicPr>
          <p:cNvPr id="2050" name="Picture 2" descr="C:\Users\09060645\Desktop\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328607"/>
            <a:ext cx="13239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09060645\Desktop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252" y="2240386"/>
            <a:ext cx="31623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箭头 3"/>
          <p:cNvSpPr/>
          <p:nvPr/>
        </p:nvSpPr>
        <p:spPr>
          <a:xfrm>
            <a:off x="5258777" y="1572180"/>
            <a:ext cx="978408" cy="4846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06515" y="278650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创建高性能索引</a:t>
            </a:r>
          </a:p>
        </p:txBody>
      </p:sp>
      <p:sp>
        <p:nvSpPr>
          <p:cNvPr id="2" name="七边形 1"/>
          <p:cNvSpPr/>
          <p:nvPr/>
        </p:nvSpPr>
        <p:spPr>
          <a:xfrm>
            <a:off x="1241630" y="1223755"/>
            <a:ext cx="720080" cy="58506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1913" y="1331621"/>
            <a:ext cx="1107996" cy="369332"/>
          </a:xfrm>
          <a:prstGeom prst="rect">
            <a:avLst/>
          </a:prstGeom>
          <a:solidFill>
            <a:srgbClr val="0099FF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独立的列</a:t>
            </a:r>
            <a:endParaRPr lang="zh-CN" altLang="en-US" dirty="0"/>
          </a:p>
        </p:txBody>
      </p:sp>
      <p:sp>
        <p:nvSpPr>
          <p:cNvPr id="5" name="七边形 4"/>
          <p:cNvSpPr/>
          <p:nvPr/>
        </p:nvSpPr>
        <p:spPr>
          <a:xfrm>
            <a:off x="1261243" y="2213865"/>
            <a:ext cx="720080" cy="58506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1526" y="2321731"/>
            <a:ext cx="2492990" cy="369332"/>
          </a:xfrm>
          <a:prstGeom prst="rect">
            <a:avLst/>
          </a:prstGeom>
          <a:solidFill>
            <a:srgbClr val="0099FF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前缀索引和索引选择性</a:t>
            </a:r>
            <a:endParaRPr lang="zh-CN" altLang="en-US" dirty="0"/>
          </a:p>
        </p:txBody>
      </p:sp>
      <p:sp>
        <p:nvSpPr>
          <p:cNvPr id="9" name="七边形 8"/>
          <p:cNvSpPr/>
          <p:nvPr/>
        </p:nvSpPr>
        <p:spPr>
          <a:xfrm>
            <a:off x="1260493" y="3231124"/>
            <a:ext cx="720080" cy="58506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0776" y="3338990"/>
            <a:ext cx="2492990" cy="369332"/>
          </a:xfrm>
          <a:prstGeom prst="rect">
            <a:avLst/>
          </a:prstGeom>
          <a:solidFill>
            <a:srgbClr val="0099FF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选择合适的索引列顺序</a:t>
            </a:r>
            <a:endParaRPr lang="zh-CN" altLang="en-US" dirty="0"/>
          </a:p>
        </p:txBody>
      </p:sp>
      <p:sp>
        <p:nvSpPr>
          <p:cNvPr id="11" name="七边形 10"/>
          <p:cNvSpPr/>
          <p:nvPr/>
        </p:nvSpPr>
        <p:spPr>
          <a:xfrm>
            <a:off x="1262705" y="4266239"/>
            <a:ext cx="720080" cy="58506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82988" y="4374105"/>
            <a:ext cx="1107996" cy="369332"/>
          </a:xfrm>
          <a:prstGeom prst="rect">
            <a:avLst/>
          </a:prstGeom>
          <a:solidFill>
            <a:srgbClr val="0099FF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覆盖索引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2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06515" y="278650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创建高性能</a:t>
            </a:r>
            <a:r>
              <a:rPr lang="zh-CN" alt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索引</a:t>
            </a:r>
            <a:endParaRPr lang="zh-CN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649" y="1223755"/>
            <a:ext cx="110799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独立的列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20782" y="1911532"/>
            <a:ext cx="5724644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索引列不能是表达式的一部分，也不能是函数的参数。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8647" y="2718212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select name from student where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id+1</a:t>
            </a:r>
            <a:r>
              <a:rPr lang="en-US" altLang="zh-CN" b="1" dirty="0" smtClean="0">
                <a:solidFill>
                  <a:srgbClr val="FF0000"/>
                </a:solidFill>
              </a:rPr>
              <a:t>=4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8647" y="3441921"/>
            <a:ext cx="612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select …. Where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TO_DAYS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CURRENT_DATE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&gt; 10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2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06515" y="278650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创建高性能</a:t>
            </a:r>
            <a:r>
              <a:rPr lang="zh-CN" alt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索引</a:t>
            </a:r>
            <a:endParaRPr lang="zh-CN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649" y="1223755"/>
            <a:ext cx="249299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前缀索引和索引选择性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20782" y="1911532"/>
            <a:ext cx="7481535" cy="64633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索引的选择性是指不重复的索引的值和数据表的记录总数（</a:t>
            </a:r>
            <a:r>
              <a:rPr lang="en-US" altLang="zh-CN" dirty="0" smtClean="0"/>
              <a:t>T</a:t>
            </a:r>
            <a:r>
              <a:rPr lang="zh-CN" altLang="en-US" dirty="0" smtClean="0"/>
              <a:t>）的比值，</a:t>
            </a:r>
            <a:endParaRPr lang="en-US" altLang="zh-CN" dirty="0" smtClean="0"/>
          </a:p>
          <a:p>
            <a:r>
              <a:rPr lang="zh-CN" altLang="en-US" dirty="0" smtClean="0"/>
              <a:t>范围在</a:t>
            </a:r>
            <a:r>
              <a:rPr lang="en-US" altLang="zh-CN" dirty="0" smtClean="0"/>
              <a:t>1/T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之间。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0781" y="2843935"/>
            <a:ext cx="6173485" cy="64633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或者很长的</a:t>
            </a:r>
            <a:r>
              <a:rPr lang="en-US" altLang="zh-CN" dirty="0" err="1" smtClean="0"/>
              <a:t>varchar</a:t>
            </a:r>
            <a:r>
              <a:rPr lang="zh-CN" altLang="en-US" dirty="0" smtClean="0"/>
              <a:t>类型的列，必须使用前缀索引。</a:t>
            </a:r>
            <a:endParaRPr lang="en-US" altLang="zh-CN" dirty="0" smtClean="0"/>
          </a:p>
          <a:p>
            <a:r>
              <a:rPr lang="zh-CN" altLang="en-US" dirty="0"/>
              <a:t>很</a:t>
            </a:r>
            <a:r>
              <a:rPr lang="zh-CN" altLang="en-US" dirty="0" smtClean="0"/>
              <a:t>长的十六进制</a:t>
            </a:r>
            <a:r>
              <a:rPr lang="en-US" altLang="zh-CN" dirty="0" smtClean="0"/>
              <a:t>ID</a:t>
            </a:r>
            <a:r>
              <a:rPr lang="zh-CN" altLang="en-US" dirty="0" smtClean="0"/>
              <a:t>场景。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672" y="3976897"/>
            <a:ext cx="8229753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CREATE TABLE DESCRIPTION(DESCRIPTION </a:t>
            </a:r>
            <a:r>
              <a:rPr lang="en-US" altLang="zh-CN" dirty="0" err="1"/>
              <a:t>VARCHAR</a:t>
            </a:r>
            <a:r>
              <a:rPr lang="en-US" altLang="zh-CN" dirty="0"/>
              <a:t>(200</a:t>
            </a:r>
            <a:r>
              <a:rPr lang="en-US" altLang="zh-CN" dirty="0" smtClean="0"/>
              <a:t>) </a:t>
            </a:r>
            <a:r>
              <a:rPr lang="en-US" altLang="zh-CN" dirty="0"/>
              <a:t>NOT NULL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ALTER </a:t>
            </a:r>
            <a:r>
              <a:rPr lang="en-US" altLang="zh-CN" dirty="0"/>
              <a:t>TABLE DESCRIPTION ADD </a:t>
            </a:r>
            <a:r>
              <a:rPr lang="en-US" altLang="zh-CN" dirty="0" smtClean="0"/>
              <a:t>KEY(DESCRIPTION(10))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8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06515" y="278650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创建高性能</a:t>
            </a:r>
            <a:r>
              <a:rPr lang="zh-CN" alt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索引</a:t>
            </a:r>
            <a:endParaRPr lang="zh-CN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649" y="1223755"/>
            <a:ext cx="249299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选择合适的索引列顺序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20782" y="1911532"/>
            <a:ext cx="5160387" cy="120032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正确的索引顺序依赖于使用该索引的查询语句。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经验法则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：将选择性最高的列放到索引最前列。</a:t>
            </a:r>
          </a:p>
          <a:p>
            <a:r>
              <a:rPr lang="zh-CN" altLang="en-US" dirty="0" smtClean="0"/>
              <a:t>经验法则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：考虑查询条件的具体值的分布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903" y="3888342"/>
            <a:ext cx="26479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下箭头 7"/>
          <p:cNvSpPr/>
          <p:nvPr/>
        </p:nvSpPr>
        <p:spPr>
          <a:xfrm>
            <a:off x="4149664" y="3248980"/>
            <a:ext cx="242316" cy="495055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1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157263947</TotalTime>
  <Pages>0</Pages>
  <Words>935</Words>
  <Characters>0</Characters>
  <Application>Microsoft Office PowerPoint</Application>
  <DocSecurity>0</DocSecurity>
  <PresentationFormat>全屏显示(4:3)</PresentationFormat>
  <Lines>0</Lines>
  <Paragraphs>155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Arial</vt:lpstr>
      <vt:lpstr>宋体</vt:lpstr>
      <vt:lpstr>微软雅黑</vt:lpstr>
      <vt:lpstr>Calibri</vt:lpstr>
      <vt:lpstr>华文细黑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10072962</dc:creator>
  <cp:lastModifiedBy>09060645</cp:lastModifiedBy>
  <cp:revision>200</cp:revision>
  <cp:lastPrinted>1899-12-30T00:00:00Z</cp:lastPrinted>
  <dcterms:created xsi:type="dcterms:W3CDTF">2013-01-31T17:01:21Z</dcterms:created>
  <dcterms:modified xsi:type="dcterms:W3CDTF">2016-02-18T09:34:10Z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