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1" r:id="rId2"/>
    <p:sldId id="259" r:id="rId3"/>
    <p:sldId id="344" r:id="rId4"/>
    <p:sldId id="476" r:id="rId5"/>
    <p:sldId id="477" r:id="rId6"/>
    <p:sldId id="478" r:id="rId7"/>
    <p:sldId id="480" r:id="rId8"/>
    <p:sldId id="481" r:id="rId9"/>
    <p:sldId id="479" r:id="rId10"/>
    <p:sldId id="482" r:id="rId11"/>
    <p:sldId id="483" r:id="rId12"/>
    <p:sldId id="475" r:id="rId13"/>
  </p:sldIdLst>
  <p:sldSz cx="9144000" cy="6858000" type="screen4x3"/>
  <p:notesSz cx="9929813" cy="67992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49">
          <p15:clr>
            <a:srgbClr val="A4A3A4"/>
          </p15:clr>
        </p15:guide>
        <p15:guide id="2" pos="53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42">
          <p15:clr>
            <a:srgbClr val="A4A3A4"/>
          </p15:clr>
        </p15:guide>
        <p15:guide id="2" pos="31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FFCE33"/>
    <a:srgbClr val="FFE06D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613" autoAdjust="0"/>
  </p:normalViewPr>
  <p:slideViewPr>
    <p:cSldViewPr snapToObjects="1">
      <p:cViewPr varScale="1">
        <p:scale>
          <a:sx n="71" d="100"/>
          <a:sy n="71" d="100"/>
        </p:scale>
        <p:origin x="-1344" y="-90"/>
      </p:cViewPr>
      <p:guideLst>
        <p:guide orient="horz" pos="3249"/>
        <p:guide pos="53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416"/>
    </p:cViewPr>
  </p:sorterViewPr>
  <p:notesViewPr>
    <p:cSldViewPr snapToObjects="1">
      <p:cViewPr varScale="1">
        <p:scale>
          <a:sx n="58" d="100"/>
          <a:sy n="58" d="100"/>
        </p:scale>
        <p:origin x="-2532" y="-78"/>
      </p:cViewPr>
      <p:guideLst>
        <p:guide orient="horz" pos="2142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919" cy="339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4596" y="0"/>
            <a:ext cx="4302919" cy="339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86883-DB73-4EFD-B436-17781281987E}" type="datetimeFigureOut">
              <a:rPr lang="zh-CN" altLang="en-US" smtClean="0"/>
              <a:pPr/>
              <a:t>2017/11/29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8120"/>
            <a:ext cx="4302919" cy="339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4596" y="6458120"/>
            <a:ext cx="4302919" cy="339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54F46-90B3-401B-904B-912B558855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5279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919" cy="339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4596" y="0"/>
            <a:ext cx="4302919" cy="339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24B0F-7DB7-417D-8501-0E26238EAEDA}" type="datetimeFigureOut">
              <a:rPr lang="zh-CN" altLang="en-US" smtClean="0"/>
              <a:pPr/>
              <a:t>2017/11/29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982" y="3229650"/>
            <a:ext cx="7943850" cy="305966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8120"/>
            <a:ext cx="4302919" cy="339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4596" y="6458120"/>
            <a:ext cx="4302919" cy="339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5288C-6DA0-4A11-8F68-B9FD027855B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26" name="Picture 2" descr="C:\Documents and Settings\Administrator\桌面\苏宁VI\集团确定新VI项目\PPT模板\苏宁ppt-0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4329" y="3240273"/>
            <a:ext cx="7872297" cy="30278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35225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2017.02.04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2017.02.04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66192" y="630423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zh-CN" dirty="0" smtClean="0"/>
              <a:t>2017.02.04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16216" y="630423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zh-CN" dirty="0" smtClean="0"/>
              <a:t>00</a:t>
            </a:r>
            <a:endParaRPr lang="zh-CN" altLang="en-US" dirty="0"/>
          </a:p>
        </p:txBody>
      </p:sp>
      <p:pic>
        <p:nvPicPr>
          <p:cNvPr id="7" name="Picture 2" descr="G:\2017年\2017.0205 岗位目标责任书\4.物料设计\ppt模板\A-4.3 辅助图形C-品牌标志栏-01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88640"/>
            <a:ext cx="1475656" cy="61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秘书部\年底重点工作\2016年\集团第一次工作会议\云商集团\图片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11113"/>
            <a:ext cx="9148763" cy="688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0" y="1508591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>
                <a:latin typeface="微软雅黑" pitchFamily="34" charset="-122"/>
                <a:ea typeface="方正兰亭黑6_GBK"/>
              </a:rPr>
              <a:t>分布式接口简单实现</a:t>
            </a:r>
            <a:endParaRPr lang="zh-CN" altLang="en-US" sz="3600" b="1" dirty="0">
              <a:latin typeface="微软雅黑" pitchFamily="34" charset="-122"/>
              <a:ea typeface="方正兰亭黑6_GBK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99" y="4005064"/>
            <a:ext cx="91439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600" b="1" dirty="0" smtClean="0">
                <a:latin typeface="方正兰亭黑4_GBK" pitchFamily="2" charset="-122"/>
                <a:ea typeface="方正兰亭黑4_GBK"/>
              </a:rPr>
              <a:t>二〇一七年</a:t>
            </a:r>
            <a:r>
              <a:rPr lang="en-US" altLang="zh-CN" sz="1600" b="1" dirty="0" smtClean="0">
                <a:latin typeface="方正兰亭黑4_GBK" pitchFamily="2" charset="-122"/>
                <a:ea typeface="方正兰亭黑4_GBK"/>
              </a:rPr>
              <a:t>11</a:t>
            </a:r>
            <a:r>
              <a:rPr lang="zh-CN" altLang="en-US" sz="1600" b="1" dirty="0" smtClean="0">
                <a:latin typeface="方正兰亭黑4_GBK" pitchFamily="2" charset="-122"/>
                <a:ea typeface="方正兰亭黑4_GBK"/>
              </a:rPr>
              <a:t>月</a:t>
            </a:r>
            <a:endParaRPr lang="en-US" altLang="zh-CN" sz="1600" b="1" dirty="0">
              <a:latin typeface="方正兰亭黑4_GBK" pitchFamily="2" charset="-122"/>
              <a:ea typeface="方正兰亭黑4_GBK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1600" b="1" dirty="0" smtClean="0">
                <a:latin typeface="方正兰亭黑4_GBK" pitchFamily="2" charset="-122"/>
                <a:ea typeface="方正兰亭黑4_GBK"/>
              </a:rPr>
              <a:t>February,2017</a:t>
            </a:r>
            <a:endParaRPr lang="zh-CN" altLang="en-US" sz="1600" b="1" dirty="0">
              <a:latin typeface="方正兰亭黑4_GBK" pitchFamily="2" charset="-122"/>
              <a:ea typeface="方正兰亭黑4_GBK"/>
            </a:endParaRPr>
          </a:p>
        </p:txBody>
      </p:sp>
    </p:spTree>
    <p:extLst>
      <p:ext uri="{BB962C8B-B14F-4D97-AF65-F5344CB8AC3E}">
        <p14:creationId xmlns:p14="http://schemas.microsoft.com/office/powerpoint/2010/main" val="302230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83568" y="6304235"/>
            <a:ext cx="2133600" cy="365125"/>
          </a:xfrm>
        </p:spPr>
        <p:txBody>
          <a:bodyPr/>
          <a:lstStyle/>
          <a:p>
            <a:r>
              <a:rPr lang="en-US" altLang="zh-CN" dirty="0" smtClean="0"/>
              <a:t>2017.02.18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8" name="Picture 2" descr="G:\2017年\2017.0205 岗位目标责任书\4.物料设计\ppt模板\A-4.3 辅助图形C-品牌标志栏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88640"/>
            <a:ext cx="1475656" cy="61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5496" y="188640"/>
            <a:ext cx="4391131" cy="4752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kumimoji="1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/>
              <a:t>四</a:t>
            </a:r>
            <a:r>
              <a:rPr lang="zh-CN" altLang="en-US" dirty="0" smtClean="0"/>
              <a:t>、简单实践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3649216"/>
            <a:ext cx="7992887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endParaRPr lang="zh-CN" altLang="zh-CN" sz="20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634" y="1052736"/>
            <a:ext cx="866307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服务</a:t>
            </a:r>
            <a:r>
              <a:rPr lang="zh-CN" altLang="en-US" dirty="0"/>
              <a:t>消费方（</a:t>
            </a:r>
            <a:r>
              <a:rPr lang="en-US" altLang="zh-CN" dirty="0"/>
              <a:t>client</a:t>
            </a:r>
            <a:r>
              <a:rPr lang="zh-CN" altLang="en-US" dirty="0"/>
              <a:t>）调用以本地调用方式调用服务；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client stub</a:t>
            </a:r>
            <a:r>
              <a:rPr lang="zh-CN" altLang="en-US" dirty="0"/>
              <a:t>接收到调用后负责将方法、参数等组装成能够进行网络传输的消息体；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client stub</a:t>
            </a:r>
            <a:r>
              <a:rPr lang="zh-CN" altLang="en-US" dirty="0"/>
              <a:t>找到服务地址，并将消息发送到服务端；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server stub</a:t>
            </a:r>
            <a:r>
              <a:rPr lang="zh-CN" altLang="en-US" dirty="0"/>
              <a:t>收到消息后进行解码；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server stub</a:t>
            </a:r>
            <a:r>
              <a:rPr lang="zh-CN" altLang="en-US" dirty="0"/>
              <a:t>根据解码结果调用本地的服务；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本地服务执行并将结果返回给</a:t>
            </a:r>
            <a:r>
              <a:rPr lang="en-US" altLang="zh-CN" dirty="0"/>
              <a:t>server stub</a:t>
            </a:r>
            <a:r>
              <a:rPr lang="zh-CN" altLang="en-US" dirty="0"/>
              <a:t>；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server stub</a:t>
            </a:r>
            <a:r>
              <a:rPr lang="zh-CN" altLang="en-US" dirty="0"/>
              <a:t>将返回结果打包成消息并发送至消费方；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client stub</a:t>
            </a:r>
            <a:r>
              <a:rPr lang="zh-CN" altLang="en-US" dirty="0"/>
              <a:t>接收到消息，并进行解码；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服务消费方得到最终结果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RPC</a:t>
            </a:r>
            <a:r>
              <a:rPr lang="zh-CN" altLang="en-US" dirty="0"/>
              <a:t>的目标就是要</a:t>
            </a:r>
            <a:r>
              <a:rPr lang="en-US" altLang="zh-CN" dirty="0"/>
              <a:t>2~8</a:t>
            </a:r>
            <a:r>
              <a:rPr lang="zh-CN" altLang="en-US" dirty="0"/>
              <a:t>这些步骤都封装起来，让用户对这些细节透明。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133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83568" y="6304235"/>
            <a:ext cx="2133600" cy="365125"/>
          </a:xfrm>
        </p:spPr>
        <p:txBody>
          <a:bodyPr/>
          <a:lstStyle/>
          <a:p>
            <a:r>
              <a:rPr lang="en-US" altLang="zh-CN" dirty="0" smtClean="0"/>
              <a:t>2017.02.18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8" name="Picture 2" descr="G:\2017年\2017.0205 岗位目标责任书\4.物料设计\ppt模板\A-4.3 辅助图形C-品牌标志栏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88640"/>
            <a:ext cx="1475656" cy="61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5496" y="188640"/>
            <a:ext cx="4968552" cy="4752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kumimoji="1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/>
              <a:t>四</a:t>
            </a:r>
            <a:r>
              <a:rPr lang="zh-CN" altLang="en-US" dirty="0" smtClean="0"/>
              <a:t>、简单实践</a:t>
            </a:r>
            <a:r>
              <a:rPr lang="en-US" altLang="zh-CN" dirty="0" smtClean="0"/>
              <a:t>-</a:t>
            </a:r>
            <a:r>
              <a:rPr lang="zh-CN" altLang="en-US" dirty="0" smtClean="0"/>
              <a:t>动态代理实现调用方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3649216"/>
            <a:ext cx="7992887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endParaRPr lang="zh-CN" altLang="zh-CN" sz="20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3" y="946338"/>
            <a:ext cx="9021122" cy="5002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385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2015年\!！日常设计\！易购新VI项目\ppt模板\PPT-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26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G:\！新VI\！2015苏宁易购新LOGO\ppt模板2-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7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7704" y="1772816"/>
            <a:ext cx="4870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一、分布式</a:t>
            </a:r>
            <a:r>
              <a:rPr lang="zh-CN" altLang="en-US" sz="2800" b="1" dirty="0"/>
              <a:t>服务</a:t>
            </a:r>
            <a:r>
              <a:rPr lang="zh-CN" altLang="en-US" sz="2800" b="1" dirty="0"/>
              <a:t>框架基本构成</a:t>
            </a:r>
            <a:endParaRPr lang="zh-CN" alt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07704" y="254574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二、</a:t>
            </a:r>
            <a:r>
              <a:rPr lang="zh-CN" altLang="en-US" sz="2800" b="1" dirty="0"/>
              <a:t>动态代理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07704" y="3337828"/>
            <a:ext cx="2382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三、</a:t>
            </a:r>
            <a:r>
              <a:rPr lang="en-US" altLang="zh-CN" sz="2800" b="1" dirty="0" smtClean="0"/>
              <a:t>BIO</a:t>
            </a:r>
            <a:r>
              <a:rPr lang="zh-CN" altLang="en-US" sz="2800" b="1" dirty="0" smtClean="0"/>
              <a:t>与</a:t>
            </a:r>
            <a:r>
              <a:rPr lang="en-US" altLang="zh-CN" sz="2800" b="1" dirty="0" smtClean="0"/>
              <a:t>NIO</a:t>
            </a:r>
            <a:endParaRPr lang="zh-CN" altLang="en-US" sz="2800" b="1" dirty="0"/>
          </a:p>
        </p:txBody>
      </p:sp>
      <p:pic>
        <p:nvPicPr>
          <p:cNvPr id="11" name="Picture 2" descr="G:\2017年\2017.0205 岗位目标责任书\4.物料设计\ppt模板\A-4.3 辅助图形C-品牌标志栏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88640"/>
            <a:ext cx="1475656" cy="61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907704" y="4057908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四、简单实践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9916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83568" y="6304235"/>
            <a:ext cx="2133600" cy="365125"/>
          </a:xfrm>
        </p:spPr>
        <p:txBody>
          <a:bodyPr/>
          <a:lstStyle/>
          <a:p>
            <a:r>
              <a:rPr lang="en-US" altLang="zh-CN" dirty="0" smtClean="0"/>
              <a:t>2017.02.18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pic>
        <p:nvPicPr>
          <p:cNvPr id="8" name="Picture 2" descr="G:\2017年\2017.0205 岗位目标责任书\4.物料设计\ppt模板\A-4.3 辅助图形C-品牌标志栏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88640"/>
            <a:ext cx="1475656" cy="61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5496" y="188640"/>
            <a:ext cx="4391131" cy="4752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kumimoji="1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 smtClean="0"/>
              <a:t>一</a:t>
            </a:r>
            <a:r>
              <a:rPr lang="zh-CN" altLang="en-US" dirty="0" smtClean="0"/>
              <a:t>、</a:t>
            </a:r>
            <a:r>
              <a:rPr lang="zh-CN" altLang="en-US" dirty="0"/>
              <a:t>分布式服务框架基本构成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3649216"/>
            <a:ext cx="7992887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endParaRPr lang="zh-CN" altLang="zh-CN" sz="20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3" y="980728"/>
            <a:ext cx="84703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</a:t>
            </a:r>
            <a:r>
              <a:rPr lang="en-US" altLang="zh-CN" b="1" dirty="0"/>
              <a:t>RPC</a:t>
            </a:r>
            <a:r>
              <a:rPr lang="zh-CN" altLang="en-US" b="1" dirty="0"/>
              <a:t>基础层：</a:t>
            </a:r>
          </a:p>
          <a:p>
            <a:r>
              <a:rPr lang="zh-CN" altLang="en-US" dirty="0"/>
              <a:t>包括底层通信框架，如</a:t>
            </a:r>
            <a:r>
              <a:rPr lang="en-US" altLang="zh-CN" dirty="0"/>
              <a:t>NIO</a:t>
            </a:r>
            <a:r>
              <a:rPr lang="zh-CN" altLang="en-US" dirty="0"/>
              <a:t>框架、通信协议，序列化和反序列化协议，</a:t>
            </a:r>
            <a:br>
              <a:rPr lang="zh-CN" altLang="en-US" dirty="0"/>
            </a:br>
            <a:r>
              <a:rPr lang="zh-CN" altLang="en-US" dirty="0"/>
              <a:t>以及在这几部分上的封装，屏蔽底层通信细节和序列化方式差异</a:t>
            </a:r>
          </a:p>
          <a:p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）服务发布</a:t>
            </a:r>
            <a:r>
              <a:rPr lang="en-US" altLang="zh-CN" b="1" dirty="0"/>
              <a:t>/</a:t>
            </a:r>
            <a:r>
              <a:rPr lang="zh-CN" altLang="en-US" b="1" dirty="0"/>
              <a:t>消费：</a:t>
            </a:r>
          </a:p>
          <a:p>
            <a:r>
              <a:rPr lang="zh-CN" altLang="en-US" dirty="0"/>
              <a:t>服务提供者根据消费者请求消息中的接口名，方法名，参数列表等信息，通过</a:t>
            </a:r>
            <a:r>
              <a:rPr lang="en-US" altLang="zh-CN" dirty="0"/>
              <a:t>Java</a:t>
            </a:r>
            <a:r>
              <a:rPr lang="zh-CN" altLang="en-US" dirty="0"/>
              <a:t>反射，调用本地的接口实现类；</a:t>
            </a:r>
            <a:br>
              <a:rPr lang="zh-CN" altLang="en-US" dirty="0"/>
            </a:br>
            <a:r>
              <a:rPr lang="zh-CN" altLang="en-US" dirty="0"/>
              <a:t>服务消费者将服务提供者发布的接口封装成远程服务调用；</a:t>
            </a:r>
          </a:p>
          <a:p>
            <a:r>
              <a:rPr lang="zh-CN" altLang="en-US" b="1" dirty="0"/>
              <a:t>（</a:t>
            </a:r>
            <a:r>
              <a:rPr lang="en-US" altLang="zh-CN" b="1" dirty="0"/>
              <a:t>3</a:t>
            </a:r>
            <a:r>
              <a:rPr lang="zh-CN" altLang="en-US" b="1" dirty="0"/>
              <a:t>）服务调用链：</a:t>
            </a:r>
          </a:p>
          <a:p>
            <a:r>
              <a:rPr lang="zh-CN" altLang="en-US" dirty="0"/>
              <a:t>在服务调用的职责链中，通过在调用链切面的编码完成相关的监控和扩展，如负载均衡，服务调用性能统计，调用完成通知，</a:t>
            </a:r>
            <a:br>
              <a:rPr lang="zh-CN" altLang="en-US" dirty="0"/>
            </a:br>
            <a:r>
              <a:rPr lang="zh-CN" altLang="en-US" dirty="0"/>
              <a:t>失败重发等功能</a:t>
            </a:r>
          </a:p>
          <a:p>
            <a:r>
              <a:rPr lang="zh-CN" altLang="en-US" b="1" dirty="0"/>
              <a:t>（</a:t>
            </a:r>
            <a:r>
              <a:rPr lang="en-US" altLang="zh-CN" b="1" dirty="0"/>
              <a:t>4</a:t>
            </a:r>
            <a:r>
              <a:rPr lang="zh-CN" altLang="en-US" b="1" dirty="0"/>
              <a:t>）服务注册中心：</a:t>
            </a:r>
          </a:p>
          <a:p>
            <a:r>
              <a:rPr lang="zh-CN" altLang="en-US" dirty="0"/>
              <a:t>注册中心负责服务的发布和通知，需要支持服务的平滑上线下线等</a:t>
            </a:r>
          </a:p>
          <a:p>
            <a:r>
              <a:rPr lang="zh-CN" altLang="en-US" b="1" dirty="0"/>
              <a:t>（</a:t>
            </a:r>
            <a:r>
              <a:rPr lang="en-US" altLang="zh-CN" b="1" dirty="0"/>
              <a:t>5</a:t>
            </a:r>
            <a:r>
              <a:rPr lang="zh-CN" altLang="en-US" b="1" dirty="0"/>
              <a:t>）服务治理中心：</a:t>
            </a:r>
          </a:p>
          <a:p>
            <a:r>
              <a:rPr lang="zh-CN" altLang="en-US" dirty="0"/>
              <a:t>服务治理中心是一个可视化的模块，提供对服务的可视化分析和维护，包括服务运行状态，调用关系和健康度等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297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83568" y="6304235"/>
            <a:ext cx="2133600" cy="365125"/>
          </a:xfrm>
        </p:spPr>
        <p:txBody>
          <a:bodyPr/>
          <a:lstStyle/>
          <a:p>
            <a:r>
              <a:rPr lang="en-US" altLang="zh-CN" dirty="0" smtClean="0"/>
              <a:t>2017.02.18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8" name="Picture 2" descr="G:\2017年\2017.0205 岗位目标责任书\4.物料设计\ppt模板\A-4.3 辅助图形C-品牌标志栏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88640"/>
            <a:ext cx="1475656" cy="61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5496" y="188640"/>
            <a:ext cx="4391131" cy="4752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kumimoji="1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/>
              <a:t>二</a:t>
            </a:r>
            <a:r>
              <a:rPr lang="zh-CN" altLang="en-US" dirty="0" smtClean="0"/>
              <a:t>、动态代理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3649216"/>
            <a:ext cx="7992887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endParaRPr lang="zh-CN" altLang="zh-CN" sz="20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3" y="980728"/>
            <a:ext cx="84703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（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）什么是动态代理：</a:t>
            </a:r>
            <a:endParaRPr lang="zh-CN" altLang="en-US" b="1" dirty="0"/>
          </a:p>
          <a:p>
            <a:endParaRPr lang="en-US" altLang="zh-CN" dirty="0" smtClean="0"/>
          </a:p>
          <a:p>
            <a:r>
              <a:rPr lang="zh-CN" altLang="en-US" b="1" dirty="0" smtClean="0"/>
              <a:t>代理</a:t>
            </a:r>
            <a:r>
              <a:rPr lang="zh-CN" altLang="en-US" dirty="0" smtClean="0"/>
              <a:t>：为</a:t>
            </a:r>
            <a:r>
              <a:rPr lang="zh-CN" altLang="en-US" dirty="0"/>
              <a:t>其他对象提供一种代理以控制对这个对象的访问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 smtClean="0"/>
              <a:t>静态代理</a:t>
            </a:r>
            <a:r>
              <a:rPr lang="zh-CN" altLang="en-US" dirty="0" smtClean="0"/>
              <a:t>：</a:t>
            </a:r>
            <a:r>
              <a:rPr lang="zh-CN" altLang="en-US" dirty="0"/>
              <a:t>在程序运行前就已经存在代理类的字节码文件。代理类和委托类的关系在运行前就确定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r>
              <a:rPr lang="zh-CN" altLang="en-US" b="1" dirty="0" smtClean="0"/>
              <a:t>动态代理</a:t>
            </a:r>
            <a:r>
              <a:rPr lang="zh-CN" altLang="en-US" dirty="0" smtClean="0"/>
              <a:t>：</a:t>
            </a:r>
            <a:r>
              <a:rPr lang="zh-CN" altLang="en-US" dirty="0"/>
              <a:t>动态代理类的源码是在程序运行期由</a:t>
            </a:r>
            <a:r>
              <a:rPr lang="en-US" altLang="zh-CN" dirty="0"/>
              <a:t>JVM</a:t>
            </a:r>
            <a:r>
              <a:rPr lang="zh-CN" altLang="en-US" dirty="0"/>
              <a:t>根据反射机制动态生成的。代理类和委托类的关系是在程序运行时确定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882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83568" y="6304235"/>
            <a:ext cx="2133600" cy="365125"/>
          </a:xfrm>
        </p:spPr>
        <p:txBody>
          <a:bodyPr/>
          <a:lstStyle/>
          <a:p>
            <a:r>
              <a:rPr lang="en-US" altLang="zh-CN" dirty="0" smtClean="0"/>
              <a:t>2017.02.18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8" name="Picture 2" descr="G:\2017年\2017.0205 岗位目标责任书\4.物料设计\ppt模板\A-4.3 辅助图形C-品牌标志栏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88640"/>
            <a:ext cx="1475656" cy="61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5496" y="188640"/>
            <a:ext cx="4391131" cy="4752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kumimoji="1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/>
              <a:t>二</a:t>
            </a:r>
            <a:r>
              <a:rPr lang="zh-CN" altLang="en-US" dirty="0" smtClean="0"/>
              <a:t>、动态代理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3649216"/>
            <a:ext cx="7992887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endParaRPr lang="zh-CN" altLang="zh-CN" sz="20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3" y="980728"/>
            <a:ext cx="84703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（</a:t>
            </a:r>
            <a:r>
              <a:rPr lang="en-US" altLang="zh-CN" b="1" dirty="0"/>
              <a:t>2</a:t>
            </a:r>
            <a:r>
              <a:rPr lang="zh-CN" altLang="en-US" b="1" dirty="0" smtClean="0"/>
              <a:t>）动态代理的典型实现过程：</a:t>
            </a:r>
            <a:endParaRPr lang="en-US" altLang="zh-CN" b="1" dirty="0" smtClean="0"/>
          </a:p>
          <a:p>
            <a:endParaRPr lang="zh-CN" altLang="en-US" b="1" dirty="0"/>
          </a:p>
          <a:p>
            <a:r>
              <a:rPr lang="zh-CN" altLang="en-US" dirty="0"/>
              <a:t>一个典型的动态代理创建对象过程可分为以下四个步骤：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、通过实现</a:t>
            </a:r>
            <a:r>
              <a:rPr lang="en-US" altLang="zh-CN" dirty="0" err="1"/>
              <a:t>InvocationHandler</a:t>
            </a:r>
            <a:r>
              <a:rPr lang="zh-CN" altLang="en-US" dirty="0"/>
              <a:t>接口创建自己的调用处理器 </a:t>
            </a:r>
            <a:r>
              <a:rPr lang="en-US" altLang="zh-CN" dirty="0" err="1"/>
              <a:t>IvocationHandler</a:t>
            </a:r>
            <a:r>
              <a:rPr lang="en-US" altLang="zh-CN" dirty="0"/>
              <a:t> handler = new </a:t>
            </a:r>
            <a:r>
              <a:rPr lang="en-US" altLang="zh-CN" dirty="0" err="1"/>
              <a:t>InvocationHandlerImpl</a:t>
            </a:r>
            <a:r>
              <a:rPr lang="en-US" altLang="zh-CN" dirty="0"/>
              <a:t>(...);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2</a:t>
            </a:r>
            <a:r>
              <a:rPr lang="zh-CN" altLang="en-US" dirty="0"/>
              <a:t>、通过为</a:t>
            </a:r>
            <a:r>
              <a:rPr lang="en-US" altLang="zh-CN" dirty="0"/>
              <a:t>Proxy</a:t>
            </a:r>
            <a:r>
              <a:rPr lang="zh-CN" altLang="en-US" dirty="0"/>
              <a:t>类指定</a:t>
            </a:r>
            <a:r>
              <a:rPr lang="en-US" altLang="zh-CN" dirty="0" err="1"/>
              <a:t>ClassLoader</a:t>
            </a:r>
            <a:r>
              <a:rPr lang="zh-CN" altLang="en-US" dirty="0"/>
              <a:t>对象和一组</a:t>
            </a:r>
            <a:r>
              <a:rPr lang="en-US" altLang="zh-CN" dirty="0"/>
              <a:t>interface</a:t>
            </a:r>
            <a:r>
              <a:rPr lang="zh-CN" altLang="en-US" dirty="0"/>
              <a:t>创建动态代理类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Class </a:t>
            </a:r>
            <a:r>
              <a:rPr lang="en-US" altLang="zh-CN" dirty="0" err="1"/>
              <a:t>clazz</a:t>
            </a:r>
            <a:r>
              <a:rPr lang="en-US" altLang="zh-CN" dirty="0"/>
              <a:t> = </a:t>
            </a:r>
            <a:r>
              <a:rPr lang="en-US" altLang="zh-CN" dirty="0" err="1"/>
              <a:t>Proxy.getProxyClass</a:t>
            </a:r>
            <a:r>
              <a:rPr lang="en-US" altLang="zh-CN" dirty="0"/>
              <a:t>(</a:t>
            </a:r>
            <a:r>
              <a:rPr lang="en-US" altLang="zh-CN" dirty="0" err="1"/>
              <a:t>classLoader,new</a:t>
            </a:r>
            <a:r>
              <a:rPr lang="en-US" altLang="zh-CN" dirty="0"/>
              <a:t> Class[]{...});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3</a:t>
            </a:r>
            <a:r>
              <a:rPr lang="zh-CN" altLang="en-US" dirty="0"/>
              <a:t>、通过反射机制获取动态代理类的构造函数，其参数类型是调用处理器接口类型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Constructor </a:t>
            </a:r>
            <a:r>
              <a:rPr lang="en-US" altLang="zh-CN" dirty="0" err="1"/>
              <a:t>constructor</a:t>
            </a:r>
            <a:r>
              <a:rPr lang="en-US" altLang="zh-CN" dirty="0"/>
              <a:t> = </a:t>
            </a:r>
            <a:r>
              <a:rPr lang="en-US" altLang="zh-CN" dirty="0" err="1"/>
              <a:t>clazz.getConstructor</a:t>
            </a:r>
            <a:r>
              <a:rPr lang="en-US" altLang="zh-CN" dirty="0"/>
              <a:t>(new Class[]{</a:t>
            </a:r>
            <a:r>
              <a:rPr lang="en-US" altLang="zh-CN" dirty="0" err="1"/>
              <a:t>InvocationHandler.class</a:t>
            </a:r>
            <a:r>
              <a:rPr lang="en-US" altLang="zh-CN" dirty="0"/>
              <a:t>});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4</a:t>
            </a:r>
            <a:r>
              <a:rPr lang="zh-CN" altLang="en-US" dirty="0"/>
              <a:t>、通过构造函数创建代理类实例，此时需将调用处理器对象作为参数被传入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Interface Proxy = (Interface)</a:t>
            </a:r>
            <a:r>
              <a:rPr lang="en-US" altLang="zh-CN" dirty="0" err="1"/>
              <a:t>constructor.newInstance</a:t>
            </a:r>
            <a:r>
              <a:rPr lang="en-US" altLang="zh-CN" dirty="0"/>
              <a:t>(new Object[] (handler));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为了简化对象创建过程，</a:t>
            </a:r>
            <a:r>
              <a:rPr lang="en-US" altLang="zh-CN" dirty="0"/>
              <a:t>Proxy</a:t>
            </a:r>
            <a:r>
              <a:rPr lang="zh-CN" altLang="en-US" dirty="0"/>
              <a:t>类中的</a:t>
            </a:r>
            <a:r>
              <a:rPr lang="en-US" altLang="zh-CN" dirty="0" err="1"/>
              <a:t>newInstance</a:t>
            </a:r>
            <a:r>
              <a:rPr lang="zh-CN" altLang="en-US" dirty="0"/>
              <a:t>方法封装了</a:t>
            </a:r>
            <a:r>
              <a:rPr lang="en-US" altLang="zh-CN" dirty="0"/>
              <a:t>2~4</a:t>
            </a:r>
            <a:r>
              <a:rPr lang="zh-CN" altLang="en-US" dirty="0"/>
              <a:t>，只需两步即可完成代理对象的创建。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生成的</a:t>
            </a:r>
            <a:r>
              <a:rPr lang="en-US" altLang="zh-CN" dirty="0" err="1"/>
              <a:t>ProxySubject</a:t>
            </a:r>
            <a:r>
              <a:rPr lang="zh-CN" altLang="en-US" dirty="0"/>
              <a:t>继承</a:t>
            </a:r>
            <a:r>
              <a:rPr lang="en-US" altLang="zh-CN" dirty="0"/>
              <a:t>Proxy</a:t>
            </a:r>
            <a:r>
              <a:rPr lang="zh-CN" altLang="en-US" dirty="0"/>
              <a:t>类实现</a:t>
            </a:r>
            <a:r>
              <a:rPr lang="en-US" altLang="zh-CN" dirty="0"/>
              <a:t>Subject</a:t>
            </a:r>
            <a:r>
              <a:rPr lang="zh-CN" altLang="en-US" dirty="0"/>
              <a:t>接口，实现的</a:t>
            </a:r>
            <a:r>
              <a:rPr lang="en-US" altLang="zh-CN" dirty="0"/>
              <a:t>Subject</a:t>
            </a:r>
            <a:r>
              <a:rPr lang="zh-CN" altLang="en-US" dirty="0"/>
              <a:t>的方法实际调用处理器的</a:t>
            </a:r>
            <a:r>
              <a:rPr lang="en-US" altLang="zh-CN" dirty="0"/>
              <a:t>invoke</a:t>
            </a:r>
            <a:r>
              <a:rPr lang="zh-CN" altLang="en-US" dirty="0"/>
              <a:t>方法，而</a:t>
            </a:r>
            <a:r>
              <a:rPr lang="en-US" altLang="zh-CN" dirty="0"/>
              <a:t>invoke</a:t>
            </a:r>
            <a:r>
              <a:rPr lang="zh-CN" altLang="en-US" dirty="0"/>
              <a:t>方法利用反射调用的是被代理对象的的方法（</a:t>
            </a:r>
            <a:r>
              <a:rPr lang="en-US" altLang="zh-CN" dirty="0"/>
              <a:t>Object result=</a:t>
            </a:r>
            <a:r>
              <a:rPr lang="en-US" altLang="zh-CN" dirty="0" err="1"/>
              <a:t>method.invoke</a:t>
            </a:r>
            <a:r>
              <a:rPr lang="en-US" altLang="zh-CN" dirty="0"/>
              <a:t>(</a:t>
            </a:r>
            <a:r>
              <a:rPr lang="en-US" altLang="zh-CN" dirty="0" err="1"/>
              <a:t>proxied,args</a:t>
            </a:r>
            <a:r>
              <a:rPr lang="en-US" altLang="zh-CN" dirty="0"/>
              <a:t>)</a:t>
            </a:r>
            <a:r>
              <a:rPr lang="zh-CN" altLang="en-US" dirty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681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83568" y="6304235"/>
            <a:ext cx="2133600" cy="365125"/>
          </a:xfrm>
        </p:spPr>
        <p:txBody>
          <a:bodyPr/>
          <a:lstStyle/>
          <a:p>
            <a:r>
              <a:rPr lang="en-US" altLang="zh-CN" dirty="0" smtClean="0"/>
              <a:t>2017.02.18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8" name="Picture 2" descr="G:\2017年\2017.0205 岗位目标责任书\4.物料设计\ppt模板\A-4.3 辅助图形C-品牌标志栏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88640"/>
            <a:ext cx="1475656" cy="61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5496" y="188640"/>
            <a:ext cx="4391131" cy="4752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kumimoji="1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 smtClean="0"/>
              <a:t>三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BIO</a:t>
            </a:r>
            <a:r>
              <a:rPr lang="zh-CN" altLang="en-US" dirty="0" smtClean="0"/>
              <a:t>与</a:t>
            </a:r>
            <a:r>
              <a:rPr lang="en-US" altLang="zh-CN" dirty="0" smtClean="0"/>
              <a:t>NIO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3649216"/>
            <a:ext cx="7992887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endParaRPr lang="zh-CN" altLang="zh-CN" sz="20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 rot="10800000" flipV="1">
            <a:off x="173780" y="1086482"/>
            <a:ext cx="87964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BIO</a:t>
            </a:r>
            <a:r>
              <a:rPr lang="zh-CN" altLang="en-US" dirty="0"/>
              <a:t>：同步阻塞式</a:t>
            </a:r>
            <a:r>
              <a:rPr lang="en-US" altLang="zh-CN" dirty="0"/>
              <a:t>IO</a:t>
            </a:r>
            <a:r>
              <a:rPr lang="zh-CN" altLang="en-US" dirty="0"/>
              <a:t>，服务器实现模式为一个连接一个线程，即客户端有连接请求时服务器端就需要启动一个线程进行处理，如果这个连接不做任何事情会造成不必要的线程开销，当然可以通过线程池机制改善。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NIO</a:t>
            </a:r>
            <a:r>
              <a:rPr lang="zh-CN" altLang="en-US" dirty="0"/>
              <a:t>：同步非阻塞式</a:t>
            </a:r>
            <a:r>
              <a:rPr lang="en-US" altLang="zh-CN" dirty="0"/>
              <a:t>IO</a:t>
            </a:r>
            <a:r>
              <a:rPr lang="zh-CN" altLang="en-US" dirty="0"/>
              <a:t>，服务器实现模式为一个请求一个线程，即客户端发送的连接请求都会注册到多路复用器上，多路复用器轮询到连接有</a:t>
            </a:r>
            <a:r>
              <a:rPr lang="en-US" altLang="zh-CN" dirty="0"/>
              <a:t>I/O</a:t>
            </a:r>
            <a:r>
              <a:rPr lang="zh-CN" altLang="en-US" dirty="0"/>
              <a:t>请求时才启动一个线程进行处理。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3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83568" y="6304235"/>
            <a:ext cx="2133600" cy="365125"/>
          </a:xfrm>
        </p:spPr>
        <p:txBody>
          <a:bodyPr/>
          <a:lstStyle/>
          <a:p>
            <a:r>
              <a:rPr lang="en-US" altLang="zh-CN" dirty="0" smtClean="0"/>
              <a:t>2017.02.18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8" name="Picture 2" descr="G:\2017年\2017.0205 岗位目标责任书\4.物料设计\ppt模板\A-4.3 辅助图形C-品牌标志栏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88640"/>
            <a:ext cx="1475656" cy="61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5496" y="188640"/>
            <a:ext cx="4391131" cy="4752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kumimoji="1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 smtClean="0"/>
              <a:t>三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BIO</a:t>
            </a:r>
            <a:r>
              <a:rPr lang="zh-CN" altLang="en-US" dirty="0" smtClean="0"/>
              <a:t>与</a:t>
            </a:r>
            <a:r>
              <a:rPr lang="en-US" altLang="zh-CN" dirty="0" smtClean="0"/>
              <a:t>NIO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3649216"/>
            <a:ext cx="7992887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endParaRPr lang="zh-CN" altLang="zh-CN" sz="20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 rot="10800000" flipV="1">
            <a:off x="84324" y="836713"/>
            <a:ext cx="879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BIO</a:t>
            </a:r>
            <a:r>
              <a:rPr lang="zh-CN" altLang="en-US" dirty="0"/>
              <a:t> 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8827949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83568" y="6304235"/>
            <a:ext cx="2133600" cy="365125"/>
          </a:xfrm>
        </p:spPr>
        <p:txBody>
          <a:bodyPr/>
          <a:lstStyle/>
          <a:p>
            <a:r>
              <a:rPr lang="en-US" altLang="zh-CN" dirty="0" smtClean="0"/>
              <a:t>2017.02.18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8" name="Picture 2" descr="G:\2017年\2017.0205 岗位目标责任书\4.物料设计\ppt模板\A-4.3 辅助图形C-品牌标志栏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88640"/>
            <a:ext cx="1475656" cy="61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5496" y="188640"/>
            <a:ext cx="4391131" cy="4752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kumimoji="1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 smtClean="0"/>
              <a:t>三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BIO</a:t>
            </a:r>
            <a:r>
              <a:rPr lang="zh-CN" altLang="en-US" dirty="0" smtClean="0"/>
              <a:t>与</a:t>
            </a:r>
            <a:r>
              <a:rPr lang="en-US" altLang="zh-CN" dirty="0" smtClean="0"/>
              <a:t>NIO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3649216"/>
            <a:ext cx="7992887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endParaRPr lang="zh-CN" altLang="zh-CN" sz="20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 rot="10800000" flipV="1">
            <a:off x="84324" y="1052736"/>
            <a:ext cx="879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</a:t>
            </a:r>
            <a:r>
              <a:rPr lang="en-US" altLang="zh-CN" b="1" dirty="0" smtClean="0"/>
              <a:t>IO</a:t>
            </a:r>
            <a:r>
              <a:rPr lang="zh-CN" altLang="en-US" dirty="0"/>
              <a:t> 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7227887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663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83568" y="6304235"/>
            <a:ext cx="2133600" cy="365125"/>
          </a:xfrm>
        </p:spPr>
        <p:txBody>
          <a:bodyPr/>
          <a:lstStyle/>
          <a:p>
            <a:r>
              <a:rPr lang="en-US" altLang="zh-CN" dirty="0" smtClean="0"/>
              <a:t>2017.02.18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8" name="Picture 2" descr="G:\2017年\2017.0205 岗位目标责任书\4.物料设计\ppt模板\A-4.3 辅助图形C-品牌标志栏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88640"/>
            <a:ext cx="1475656" cy="61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5496" y="188640"/>
            <a:ext cx="4391131" cy="4752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kumimoji="1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/>
              <a:t>四</a:t>
            </a:r>
            <a:r>
              <a:rPr lang="zh-CN" altLang="en-US" dirty="0" smtClean="0"/>
              <a:t>、简单实践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3649216"/>
            <a:ext cx="7992887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endParaRPr lang="zh-CN" altLang="zh-CN" sz="20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1228725"/>
            <a:ext cx="7932737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872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4799</TotalTime>
  <Words>429</Words>
  <Application>Microsoft Office PowerPoint</Application>
  <PresentationFormat>全屏显示(4:3)</PresentationFormat>
  <Paragraphs>75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裴大刚</dc:creator>
  <cp:lastModifiedBy>Windows 用户</cp:lastModifiedBy>
  <cp:revision>534</cp:revision>
  <cp:lastPrinted>2017-02-03T15:05:45Z</cp:lastPrinted>
  <dcterms:modified xsi:type="dcterms:W3CDTF">2017-11-30T03:23:22Z</dcterms:modified>
</cp:coreProperties>
</file>