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6" r:id="rId5"/>
    <p:sldId id="258" r:id="rId6"/>
    <p:sldId id="257" r:id="rId7"/>
    <p:sldId id="269" r:id="rId8"/>
    <p:sldId id="270" r:id="rId9"/>
    <p:sldId id="271" r:id="rId10"/>
    <p:sldId id="262" r:id="rId11"/>
    <p:sldId id="267" r:id="rId12"/>
    <p:sldId id="264" r:id="rId13"/>
    <p:sldId id="265" r:id="rId14"/>
    <p:sldId id="259" r:id="rId15"/>
    <p:sldId id="260" r:id="rId16"/>
    <p:sldId id="268" r:id="rId17"/>
    <p:sldId id="261" r:id="rId18"/>
    <p:sldId id="272" r:id="rId19"/>
    <p:sldId id="263"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duration and distribution of stop-the-world pauses due to garbage collection predictable and configurable</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o</a:t>
            </a:r>
            <a:r>
              <a:rPr lang="zh-CN" altLang="en-US"/>
              <a:t>nly a subset of the regions, called the collection set will be considered at a time</a:t>
            </a:r>
            <a:r>
              <a:rPr lang="en-US" altLang="zh-CN"/>
              <a:t>.</a:t>
            </a:r>
            <a:endParaRPr lang="en-US" altLang="zh-CN"/>
          </a:p>
          <a:p>
            <a:r>
              <a:rPr lang="en-US" altLang="zh-CN"/>
              <a:t>All the Young regions are collected during each pause, but some Old regions may be included as well</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When the Young Generation fills up, the application threads are stopped, and the live data inside the Young regions is copied to Survivor regions, or any free regions that thereby become Survivor.</a:t>
            </a:r>
            <a:endParaRPr lang="zh-CN" altLang="en-US"/>
          </a:p>
          <a:p>
            <a:r>
              <a:rPr lang="zh-CN" altLang="en-US"/>
              <a:t>The process of copying these is called Evacuation, and it works in pretty much the same way as the other Young collectors we have seen before.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hyperlink" Target="http://citeseerx.ist.psu.edu/viewdoc/download?doi=10.1.1.63.6386&amp;rep=rep1&amp;type=pdf" TargetMode="External"/><Relationship Id="rId8" Type="http://schemas.openxmlformats.org/officeDocument/2006/relationships/hyperlink" Target="http://www.insightfullogic.com/2013/Jun/24/garbage-collection-java-4/" TargetMode="External"/><Relationship Id="rId7" Type="http://schemas.openxmlformats.org/officeDocument/2006/relationships/hyperlink" Target="https://plumbr.io/handbook/garbage-collection-algorithms-implementations/g1" TargetMode="External"/><Relationship Id="rId6" Type="http://schemas.openxmlformats.org/officeDocument/2006/relationships/hyperlink" Target="https://www.drdobbs.com/jvm/g1-javas-garbage-first-garbage-collector/219401061?pgno=2" TargetMode="External"/><Relationship Id="rId5" Type="http://schemas.openxmlformats.org/officeDocument/2006/relationships/hyperlink" Target="http://openjdk.java.net/jeps/307" TargetMode="External"/><Relationship Id="rId4" Type="http://schemas.openxmlformats.org/officeDocument/2006/relationships/hyperlink" Target="https://www.oracle.com/webfolder/technetwork/tutorials/obe/java/G1GettingStarted/index.html" TargetMode="External"/><Relationship Id="rId3" Type="http://schemas.openxmlformats.org/officeDocument/2006/relationships/hyperlink" Target="https://www.infoq.com/articles/G1-One-Garbage-Collector-To-Rule-Them-All/" TargetMode="External"/><Relationship Id="rId2" Type="http://schemas.openxmlformats.org/officeDocument/2006/relationships/hyperlink" Target="https://www.dynatrace.com/news/blog/understanding-g1-garbage-collector-java-9/" TargetMode="External"/><Relationship Id="rId12" Type="http://schemas.openxmlformats.org/officeDocument/2006/relationships/slideLayout" Target="../slideLayouts/slideLayout2.xml"/><Relationship Id="rId11" Type="http://schemas.openxmlformats.org/officeDocument/2006/relationships/hyperlink" Target="https://hellokangning.github.io/en/post/jvm-series-oop-klass/" TargetMode="External"/><Relationship Id="rId10" Type="http://schemas.openxmlformats.org/officeDocument/2006/relationships/hyperlink" Target="https://stackoverflow.com/questions/57303600/how-and-where-does-allocating-a-heap-memory-interpreted-inside-openjdk-source-co" TargetMode="External"/><Relationship Id="rId1" Type="http://schemas.openxmlformats.org/officeDocument/2006/relationships/hyperlink" Target="https://docs.oracle.com/javase/8/docs/technotes/guides/vm/gctuning/g1_gc_tuning.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JVM Garbage First</a:t>
            </a:r>
            <a:endParaRPr lang="en-US" altLang="zh-CN"/>
          </a:p>
        </p:txBody>
      </p:sp>
      <p:sp>
        <p:nvSpPr>
          <p:cNvPr id="3" name="副标题 2"/>
          <p:cNvSpPr>
            <a:spLocks noGrp="1"/>
          </p:cNvSpPr>
          <p:nvPr>
            <p:ph type="subTitle" idx="1"/>
          </p:nvPr>
        </p:nvSpPr>
        <p:spPr/>
        <p:txBody>
          <a:bodyPr/>
          <a:p>
            <a:r>
              <a:rPr lang="en-US" altLang="zh-CN"/>
              <a:t>Li Hanhui</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Mixed(Old) GC</a:t>
            </a:r>
            <a:endParaRPr lang="en-US" altLang="zh-CN"/>
          </a:p>
        </p:txBody>
      </p:sp>
      <p:sp>
        <p:nvSpPr>
          <p:cNvPr id="3" name="内容占位符 2"/>
          <p:cNvSpPr>
            <a:spLocks noGrp="1"/>
          </p:cNvSpPr>
          <p:nvPr>
            <p:ph idx="1"/>
          </p:nvPr>
        </p:nvSpPr>
        <p:spPr/>
        <p:txBody>
          <a:bodyPr/>
          <a:p>
            <a:r>
              <a:rPr lang="en-US" altLang="zh-CN"/>
              <a:t>Stop the world</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G1 Full GC</a:t>
            </a:r>
            <a:endParaRPr lang="en-US" altLang="zh-CN"/>
          </a:p>
        </p:txBody>
      </p:sp>
      <p:sp>
        <p:nvSpPr>
          <p:cNvPr id="3" name="内容占位符 2"/>
          <p:cNvSpPr>
            <a:spLocks noGrp="1"/>
          </p:cNvSpPr>
          <p:nvPr>
            <p:ph idx="1"/>
          </p:nvPr>
        </p:nvSpPr>
        <p:spPr/>
        <p:txBody>
          <a:bodyPr/>
          <a:p>
            <a:r>
              <a:rPr lang="en-US" altLang="zh-CN"/>
              <a:t>W</a:t>
            </a:r>
            <a:r>
              <a:rPr lang="zh-CN" altLang="en-US"/>
              <a:t>hen the concurrent collections can't reclaim memory fast enough </a:t>
            </a:r>
            <a:r>
              <a:rPr lang="en-US" altLang="zh-CN"/>
              <a:t>- </a:t>
            </a:r>
            <a:r>
              <a:rPr lang="en-US" altLang="zh-CN">
                <a:solidFill>
                  <a:srgbClr val="FF0000"/>
                </a:solidFill>
              </a:rPr>
              <a:t>Evacuation Failure (no free region to evacuate)</a:t>
            </a:r>
            <a:endParaRPr lang="en-US" altLang="zh-CN"/>
          </a:p>
          <a:p>
            <a:r>
              <a:rPr lang="zh-CN" altLang="en-US"/>
              <a:t>to parallelize the mark-sweep-compact algorithm and use the same number of threads</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Thread Local Allocation Buffer</a:t>
            </a:r>
            <a:endParaRPr lang="en-US" altLang="zh-CN"/>
          </a:p>
        </p:txBody>
      </p:sp>
      <p:sp>
        <p:nvSpPr>
          <p:cNvPr id="3" name="内容占位符 2"/>
          <p:cNvSpPr>
            <a:spLocks noGrp="1"/>
          </p:cNvSpPr>
          <p:nvPr>
            <p:ph idx="1"/>
          </p:nvPr>
        </p:nvSpPr>
        <p:spPr/>
        <p:txBody>
          <a:bodyPr/>
          <a:p>
            <a:r>
              <a:rPr lang="en-US" altLang="zh-CN"/>
              <a:t>Allocate inside TLAB</a:t>
            </a:r>
            <a:endParaRPr lang="en-US" altLang="zh-CN"/>
          </a:p>
          <a:p>
            <a:r>
              <a:rPr lang="en-US" altLang="zh-CN">
                <a:sym typeface="+mn-ea"/>
              </a:rPr>
              <a:t>Allocate inside TLAB with slow path</a:t>
            </a:r>
            <a:endParaRPr lang="en-US" altLang="zh-CN">
              <a:sym typeface="+mn-ea"/>
            </a:endParaRPr>
          </a:p>
          <a:p>
            <a:r>
              <a:rPr lang="en-US" altLang="zh-CN"/>
              <a:t>Allocate outside TLAB</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Remembered Set(RSet)</a:t>
            </a:r>
            <a:endParaRPr lang="en-US" altLang="zh-CN"/>
          </a:p>
        </p:txBody>
      </p:sp>
      <p:sp>
        <p:nvSpPr>
          <p:cNvPr id="3" name="内容占位符 2"/>
          <p:cNvSpPr>
            <a:spLocks noGrp="1"/>
          </p:cNvSpPr>
          <p:nvPr>
            <p:ph idx="1"/>
          </p:nvPr>
        </p:nvSpPr>
        <p:spPr/>
        <p:txBody>
          <a:bodyPr/>
          <a:p>
            <a:r>
              <a:rPr lang="en-US" altLang="zh-CN"/>
              <a:t>PointIn(G1) and PointOut</a:t>
            </a:r>
            <a:endParaRPr lang="en-US" altLang="zh-CN"/>
          </a:p>
          <a:p>
            <a:r>
              <a:rPr lang="en-US" altLang="zh-CN"/>
              <a:t>Heap Region: the smallest piece of a G1CollectedHeap</a:t>
            </a:r>
            <a:endParaRPr lang="en-US" altLang="zh-CN"/>
          </a:p>
          <a:p>
            <a:r>
              <a:rPr lang="en-US" altLang="zh-CN"/>
              <a:t>HeapRegionRemSet</a:t>
            </a:r>
            <a:endParaRPr lang="en-US" altLang="zh-CN"/>
          </a:p>
          <a:p>
            <a:r>
              <a:rPr lang="en-US" altLang="zh-CN"/>
              <a:t>OtherRegionsTable</a:t>
            </a:r>
            <a:endParaRPr lang="en-US" altLang="zh-CN"/>
          </a:p>
          <a:p>
            <a:r>
              <a:rPr lang="en-US" altLang="zh-CN"/>
              <a:t>PerRegionTable</a:t>
            </a:r>
            <a:endParaRPr lang="en-US" altLang="zh-CN"/>
          </a:p>
          <a:p>
            <a:r>
              <a:rPr lang="en-US" altLang="zh-CN"/>
              <a:t>Heap Region &gt; HeapRegionRemSet &gt; OtherRegionsTable</a:t>
            </a:r>
            <a:endParaRPr lang="en-US" altLang="zh-CN"/>
          </a:p>
          <a:p>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Remembered Set(RSet)</a:t>
            </a:r>
            <a:endParaRPr lang="en-US" altLang="zh-CN"/>
          </a:p>
        </p:txBody>
      </p:sp>
      <p:sp>
        <p:nvSpPr>
          <p:cNvPr id="3" name="内容占位符 2"/>
          <p:cNvSpPr>
            <a:spLocks noGrp="1"/>
          </p:cNvSpPr>
          <p:nvPr>
            <p:ph idx="1"/>
          </p:nvPr>
        </p:nvSpPr>
        <p:spPr/>
        <p:txBody>
          <a:bodyPr/>
          <a:p>
            <a:r>
              <a:rPr lang="en-US" altLang="zh-CN"/>
              <a:t>PointIn(G1) and PointOut</a:t>
            </a:r>
            <a:endParaRPr lang="en-US" altLang="zh-CN"/>
          </a:p>
          <a:p>
            <a:r>
              <a:rPr lang="en-US" altLang="zh-CN"/>
              <a:t>Heap Region: the smallest piece of a G1CollectedHeap</a:t>
            </a:r>
            <a:endParaRPr lang="en-US" altLang="zh-CN"/>
          </a:p>
          <a:p>
            <a:r>
              <a:rPr lang="en-US" altLang="zh-CN"/>
              <a:t>Breaking down regions into 512 Byte segments called cards</a:t>
            </a:r>
            <a:endParaRPr lang="en-US" altLang="zh-CN"/>
          </a:p>
          <a:p>
            <a:r>
              <a:rPr lang="en-US" altLang="zh-CN"/>
              <a:t>HeapRegionRemSet</a:t>
            </a:r>
            <a:endParaRPr lang="en-US" altLang="zh-CN"/>
          </a:p>
          <a:p>
            <a:r>
              <a:rPr lang="en-US" altLang="zh-CN"/>
              <a:t>OtherRegionsTable</a:t>
            </a:r>
            <a:endParaRPr lang="en-US" altLang="zh-CN"/>
          </a:p>
          <a:p>
            <a:r>
              <a:rPr lang="en-US" altLang="zh-CN"/>
              <a:t>PerRegionTable</a:t>
            </a:r>
            <a:endParaRPr lang="en-US" altLang="zh-CN"/>
          </a:p>
          <a:p>
            <a:r>
              <a:rPr lang="en-US" altLang="zh-CN"/>
              <a:t>Heap Region &gt; HeapRegionRemSet &gt; OtherRegionsTable</a:t>
            </a:r>
            <a:endParaRPr lang="en-US" altLang="zh-CN"/>
          </a:p>
          <a:p>
            <a:r>
              <a:rPr lang="en-US" altLang="zh-CN"/>
              <a:t>Write barrier is used to update the remembered set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Dirty Card Queue Set</a:t>
            </a:r>
            <a:endParaRPr lang="zh-CN" altLang="en-US"/>
          </a:p>
        </p:txBody>
      </p:sp>
      <p:sp>
        <p:nvSpPr>
          <p:cNvPr id="3" name="内容占位符 2"/>
          <p:cNvSpPr>
            <a:spLocks noGrp="1"/>
          </p:cNvSpPr>
          <p:nvPr>
            <p:ph idx="1"/>
          </p:nvPr>
        </p:nvSpPr>
        <p:spPr/>
        <p:txBody>
          <a:bodyPr/>
          <a:p>
            <a:r>
              <a:rPr lang="en-US" altLang="zh-CN"/>
              <a:t>To support async operation on RSet</a:t>
            </a:r>
            <a:endParaRPr lang="en-US" altLang="zh-CN"/>
          </a:p>
          <a:p>
            <a:r>
              <a:rPr lang="en-US" altLang="zh-CN"/>
              <a:t>G1BarrierSet: DirtyCardQueueSet and G1SATBMarkQueueSet</a:t>
            </a:r>
            <a:endParaRPr lang="en-US" altLang="zh-CN"/>
          </a:p>
          <a:p>
            <a:r>
              <a:rPr lang="en-US" altLang="zh-CN"/>
              <a:t>ConcurrentGCThread</a:t>
            </a:r>
            <a:endParaRPr lang="en-US" altLang="zh-CN"/>
          </a:p>
          <a:p>
            <a:r>
              <a:rPr lang="en-US" altLang="zh-CN"/>
              <a:t>G1ConcurrentRefineThread</a:t>
            </a:r>
            <a:endParaRPr lang="en-US" altLang="zh-CN"/>
          </a:p>
          <a:p>
            <a:r>
              <a:rPr lang="en-US" altLang="zh-CN"/>
              <a:t>G1RootProcessor</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Tuning the G1 Collector </a:t>
            </a:r>
            <a:endParaRPr lang="zh-CN" altLang="en-US"/>
          </a:p>
        </p:txBody>
      </p:sp>
      <p:sp>
        <p:nvSpPr>
          <p:cNvPr id="3" name="内容占位符 2"/>
          <p:cNvSpPr>
            <a:spLocks noGrp="1"/>
          </p:cNvSpPr>
          <p:nvPr>
            <p:ph idx="1"/>
          </p:nvPr>
        </p:nvSpPr>
        <p:spPr/>
        <p:txBody>
          <a:bodyPr/>
          <a:p>
            <a:r>
              <a:rPr lang="zh-CN" altLang="en-US"/>
              <a:t>-XX:MaxGCPauseMillis=50 (for a target of 50 milliseconds)</a:t>
            </a:r>
            <a:endParaRPr lang="zh-CN" altLang="en-US"/>
          </a:p>
          <a:p>
            <a:r>
              <a:rPr lang="zh-CN" altLang="en-US"/>
              <a:t>-XX:GCPauseIntervalMillis=1000 (for a target of 1000 milliseconds)</a:t>
            </a:r>
            <a:endParaRPr lang="zh-CN" altLang="en-US"/>
          </a:p>
          <a:p>
            <a:r>
              <a:rPr lang="zh-CN" altLang="en-US"/>
              <a:t>-XX:+G1YoungGenSize=512m (for a 512 megabyte young generation)</a:t>
            </a:r>
            <a:endParaRPr lang="zh-CN" altLang="en-US"/>
          </a:p>
          <a:p>
            <a:r>
              <a:rPr lang="zh-CN" altLang="en-US"/>
              <a:t>-XX:+G1ParallelRSetUpdatingEnabled </a:t>
            </a:r>
            <a:endParaRPr lang="zh-CN" altLang="en-US"/>
          </a:p>
          <a:p>
            <a:r>
              <a:rPr lang="zh-CN" altLang="en-US"/>
              <a:t>-XX:+G1ParallelRSetScanningEnabled</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3" name="内容占位符 2"/>
          <p:cNvSpPr>
            <a:spLocks noGrp="1"/>
          </p:cNvSpPr>
          <p:nvPr>
            <p:ph idx="1"/>
          </p:nvPr>
        </p:nvSpPr>
        <p:spPr/>
        <p:txBody>
          <a:bodyPr>
            <a:normAutofit/>
          </a:bodyPr>
          <a:p>
            <a:r>
              <a:rPr lang="zh-CN" altLang="en-US" sz="1800">
                <a:hlinkClick r:id="rId1" action="ppaction://hlinkfile"/>
              </a:rPr>
              <a:t>https://docs.oracle.com/javase/8/docs/technotes/guides/vm/gctuning/g1_gc_tuning.html</a:t>
            </a:r>
            <a:endParaRPr lang="zh-CN" altLang="en-US" sz="1800"/>
          </a:p>
          <a:p>
            <a:r>
              <a:rPr lang="zh-CN" altLang="en-US" sz="1800">
                <a:hlinkClick r:id="rId2" action="ppaction://hlinkfile"/>
              </a:rPr>
              <a:t>https://www.dynatrace.com/news/blog/understanding-g1-garbage-collector-java-9/</a:t>
            </a:r>
            <a:endParaRPr lang="zh-CN" altLang="en-US" sz="1800"/>
          </a:p>
          <a:p>
            <a:r>
              <a:rPr lang="zh-CN" altLang="en-US" sz="1800">
                <a:hlinkClick r:id="rId3" action="ppaction://hlinkfile"/>
              </a:rPr>
              <a:t>https://www.infoq.com/articles/G1-One-Garbage-Collector-To-Rule-Them-All/</a:t>
            </a:r>
            <a:endParaRPr lang="zh-CN" altLang="en-US" sz="1800">
              <a:hlinkClick r:id="rId3" action="ppaction://hlinkfile"/>
            </a:endParaRPr>
          </a:p>
          <a:p>
            <a:r>
              <a:rPr lang="zh-CN" altLang="en-US" sz="1800">
                <a:hlinkClick r:id="rId4" action="ppaction://hlinkfile"/>
              </a:rPr>
              <a:t>https://www.oracle.com/webfolder/technetwork/tutorials/obe/java/G1GettingStarted/index.html</a:t>
            </a:r>
            <a:endParaRPr lang="zh-CN" altLang="en-US" sz="1800">
              <a:hlinkClick r:id="rId4" action="ppaction://hlinkfile"/>
            </a:endParaRPr>
          </a:p>
          <a:p>
            <a:r>
              <a:rPr lang="zh-CN" altLang="en-US" sz="1800">
                <a:hlinkClick r:id="rId5"/>
              </a:rPr>
              <a:t>http://openjdk.java.net/jeps/307</a:t>
            </a:r>
            <a:endParaRPr lang="zh-CN" altLang="en-US" sz="1800">
              <a:hlinkClick r:id="rId5"/>
            </a:endParaRPr>
          </a:p>
          <a:p>
            <a:r>
              <a:rPr lang="zh-CN" altLang="en-US" sz="1800">
                <a:hlinkClick r:id="rId6" action="ppaction://hlinkfile"/>
              </a:rPr>
              <a:t>https://www.drdobbs.com/jvm/g1-javas-garbage-first-garbage-collector/219401061?pgno=2</a:t>
            </a:r>
            <a:endParaRPr lang="zh-CN" altLang="en-US" sz="1800">
              <a:hlinkClick r:id="rId6" action="ppaction://hlinkfile"/>
            </a:endParaRPr>
          </a:p>
          <a:p>
            <a:r>
              <a:rPr lang="zh-CN" altLang="en-US" sz="1800">
                <a:hlinkClick r:id="rId7" action="ppaction://hlinkfile"/>
              </a:rPr>
              <a:t>https://plumbr.io/handbook/garbage-collection-algorithms-implementations/g1 </a:t>
            </a:r>
            <a:r>
              <a:rPr lang="en-US" altLang="zh-CN" sz="1800">
                <a:hlinkClick r:id="rId7" action="ppaction://hlinkfile"/>
              </a:rPr>
              <a:t>(exclent)</a:t>
            </a:r>
            <a:endParaRPr lang="zh-CN" altLang="en-US" sz="1800">
              <a:hlinkClick r:id="rId7" action="ppaction://hlinkfile"/>
            </a:endParaRPr>
          </a:p>
          <a:p>
            <a:r>
              <a:rPr lang="zh-CN" altLang="en-US" sz="1800">
                <a:hlinkClick r:id="rId8"/>
              </a:rPr>
              <a:t>http://www.insightfullogic.com/2013/Jun/24/garbage-collection-java-4/</a:t>
            </a:r>
            <a:endParaRPr lang="zh-CN" altLang="en-US" sz="1800">
              <a:hlinkClick r:id="rId8"/>
            </a:endParaRPr>
          </a:p>
          <a:p>
            <a:r>
              <a:rPr lang="zh-CN" altLang="en-US" sz="1800">
                <a:hlinkClick r:id="rId9"/>
              </a:rPr>
              <a:t>http://citeseerx.ist.psu.edu/viewdoc/download?doi=10.1.1.63.6386&amp;rep=rep1&amp;type=pdf</a:t>
            </a:r>
            <a:endParaRPr lang="zh-CN" altLang="en-US" sz="1800">
              <a:hlinkClick r:id="rId9"/>
            </a:endParaRPr>
          </a:p>
          <a:p>
            <a:r>
              <a:rPr lang="zh-CN" altLang="en-US" sz="1800">
                <a:hlinkClick r:id="rId10" action="ppaction://hlinkfile"/>
              </a:rPr>
              <a:t>https://stackoverflow.com/questions/57303600/how-and-where-does-allocating-a-heap-memory-interpreted-inside-openjdk-source-co</a:t>
            </a:r>
            <a:r>
              <a:rPr lang="zh-CN" altLang="en-US" sz="1800"/>
              <a:t> </a:t>
            </a:r>
            <a:r>
              <a:rPr lang="en-US" altLang="zh-CN" sz="1800"/>
              <a:t>(some explaination)</a:t>
            </a:r>
            <a:endParaRPr lang="zh-CN" altLang="en-US" sz="1800"/>
          </a:p>
          <a:p>
            <a:r>
              <a:rPr lang="zh-CN" altLang="en-US" sz="1800">
                <a:hlinkClick r:id="rId11" action="ppaction://hlinkfile"/>
              </a:rPr>
              <a:t>https://hellokangning.github.io/en/post/jvm-series-oop-klass/</a:t>
            </a:r>
            <a:endParaRPr lang="zh-CN" altLang="en-US" sz="1800"/>
          </a:p>
          <a:p>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G1 Garbage Collector</a:t>
            </a:r>
            <a:endParaRPr lang="en-US" altLang="zh-CN"/>
          </a:p>
        </p:txBody>
      </p:sp>
      <p:sp>
        <p:nvSpPr>
          <p:cNvPr id="3" name="内容占位符 2"/>
          <p:cNvSpPr>
            <a:spLocks noGrp="1"/>
          </p:cNvSpPr>
          <p:nvPr>
            <p:ph idx="1"/>
          </p:nvPr>
        </p:nvSpPr>
        <p:spPr/>
        <p:txBody>
          <a:bodyPr/>
          <a:p>
            <a:r>
              <a:rPr lang="en-US" altLang="zh-CN"/>
              <a:t>R</a:t>
            </a:r>
            <a:r>
              <a:rPr lang="zh-CN" altLang="en-US"/>
              <a:t>egionalized and </a:t>
            </a:r>
            <a:r>
              <a:rPr lang="en-US" altLang="zh-CN"/>
              <a:t>G</a:t>
            </a:r>
            <a:r>
              <a:rPr lang="zh-CN" altLang="en-US"/>
              <a:t>enerational</a:t>
            </a:r>
            <a:endParaRPr lang="zh-CN" altLang="en-US"/>
          </a:p>
          <a:p>
            <a:r>
              <a:rPr lang="en-US" altLang="zh-CN"/>
              <a:t>Young Collection and Mixed Collection</a:t>
            </a:r>
            <a:endParaRPr lang="en-US" altLang="zh-CN"/>
          </a:p>
          <a:p>
            <a:r>
              <a:rPr lang="en-US" altLang="zh-CN"/>
              <a:t>Collection Sets (CSets) - live objects</a:t>
            </a:r>
            <a:endParaRPr lang="en-US" altLang="zh-CN"/>
          </a:p>
          <a:p>
            <a:r>
              <a:rPr lang="en-US" altLang="zh-CN"/>
              <a:t>Remembered Sets (RSets)</a:t>
            </a:r>
            <a:endParaRPr lang="en-US" altLang="zh-CN"/>
          </a:p>
          <a:p>
            <a:r>
              <a:rPr lang="en-US" altLang="zh-CN">
                <a:solidFill>
                  <a:srgbClr val="FF0000"/>
                </a:solidFill>
                <a:sym typeface="+mn-ea"/>
              </a:rPr>
              <a:t>the CMS can only collect the old generation concurrently, it still needs to halt the application to collect the young generation</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G1 Heap Region</a:t>
            </a:r>
            <a:endParaRPr lang="en-US" altLang="zh-CN"/>
          </a:p>
        </p:txBody>
      </p:sp>
      <p:pic>
        <p:nvPicPr>
          <p:cNvPr id="6" name="内容占位符 5" descr="Heap-Generations"/>
          <p:cNvPicPr>
            <a:picLocks noChangeAspect="1"/>
          </p:cNvPicPr>
          <p:nvPr>
            <p:ph idx="1"/>
          </p:nvPr>
        </p:nvPicPr>
        <p:blipFill>
          <a:blip r:embed="rId1"/>
          <a:stretch>
            <a:fillRect/>
          </a:stretch>
        </p:blipFill>
        <p:spPr>
          <a:xfrm>
            <a:off x="1421765" y="2221230"/>
            <a:ext cx="9347200" cy="1460500"/>
          </a:xfrm>
          <a:prstGeom prst="rect">
            <a:avLst/>
          </a:prstGeom>
        </p:spPr>
      </p:pic>
      <p:pic>
        <p:nvPicPr>
          <p:cNvPr id="7" name="图片 6" descr="G1-Regions"/>
          <p:cNvPicPr>
            <a:picLocks noChangeAspect="1"/>
          </p:cNvPicPr>
          <p:nvPr/>
        </p:nvPicPr>
        <p:blipFill>
          <a:blip r:embed="rId2"/>
          <a:stretch>
            <a:fillRect/>
          </a:stretch>
        </p:blipFill>
        <p:spPr>
          <a:xfrm>
            <a:off x="1537335" y="4339590"/>
            <a:ext cx="9117330" cy="1346200"/>
          </a:xfrm>
          <a:prstGeom prst="rect">
            <a:avLst/>
          </a:prstGeom>
        </p:spPr>
      </p:pic>
      <p:sp>
        <p:nvSpPr>
          <p:cNvPr id="8" name="文本框 7"/>
          <p:cNvSpPr txBox="1"/>
          <p:nvPr/>
        </p:nvSpPr>
        <p:spPr>
          <a:xfrm>
            <a:off x="2251710" y="5382260"/>
            <a:ext cx="4635500" cy="368300"/>
          </a:xfrm>
          <a:prstGeom prst="rect">
            <a:avLst/>
          </a:prstGeom>
          <a:noFill/>
        </p:spPr>
        <p:txBody>
          <a:bodyPr wrap="none" rtlCol="0">
            <a:spAutoFit/>
          </a:bodyPr>
          <a:p>
            <a:pPr algn="l"/>
            <a:r>
              <a:rPr lang="en-US" altLang="zh-CN"/>
              <a:t>(O: old, S: survivor, E: Eden, U: unassigned)</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G1 Heap Region</a:t>
            </a:r>
            <a:endParaRPr lang="en-US" altLang="zh-CN"/>
          </a:p>
        </p:txBody>
      </p:sp>
      <p:sp>
        <p:nvSpPr>
          <p:cNvPr id="3" name="内容占位符 2"/>
          <p:cNvSpPr>
            <a:spLocks noGrp="1"/>
          </p:cNvSpPr>
          <p:nvPr>
            <p:ph idx="1"/>
          </p:nvPr>
        </p:nvSpPr>
        <p:spPr/>
        <p:txBody>
          <a:bodyPr>
            <a:normAutofit lnSpcReduction="10000"/>
          </a:bodyPr>
          <a:p>
            <a:r>
              <a:rPr lang="en-US" altLang="zh-CN"/>
              <a:t>Region Type</a:t>
            </a:r>
            <a:endParaRPr lang="en-US" altLang="zh-CN"/>
          </a:p>
          <a:p>
            <a:pPr marL="0" indent="0">
              <a:buNone/>
            </a:pPr>
            <a:r>
              <a:rPr lang="en-US" altLang="zh-CN"/>
              <a:t>  </a:t>
            </a:r>
            <a:r>
              <a:rPr lang="en-US"/>
              <a:t>Free Heap Region</a:t>
            </a:r>
            <a:r>
              <a:rPr lang="zh-CN" altLang="en-US"/>
              <a:t>；</a:t>
            </a:r>
            <a:r>
              <a:rPr lang="en-US" altLang="zh-CN"/>
              <a:t>eden; survivor</a:t>
            </a:r>
            <a:r>
              <a:rPr lang="zh-CN" altLang="en-US"/>
              <a:t>；Starts Humongous</a:t>
            </a:r>
            <a:r>
              <a:rPr lang="en-US" altLang="zh-CN"/>
              <a:t>; Continues Humongous; Old; Open Archive; Close Archive</a:t>
            </a:r>
            <a:endParaRPr lang="en-US" altLang="zh-CN"/>
          </a:p>
          <a:p>
            <a:pPr marL="0" indent="0">
              <a:buNone/>
            </a:pPr>
            <a:endParaRPr lang="en-US" altLang="zh-CN"/>
          </a:p>
          <a:p>
            <a:r>
              <a:rPr lang="en-US" altLang="zh-CN"/>
              <a:t>Region Size</a:t>
            </a:r>
            <a:endParaRPr lang="en-US" altLang="zh-CN"/>
          </a:p>
          <a:p>
            <a:pPr marL="0" indent="0">
              <a:buNone/>
            </a:pPr>
            <a:r>
              <a:rPr lang="en-US" altLang="zh-CN"/>
              <a:t>  1M -&gt; 2M</a:t>
            </a:r>
            <a:r>
              <a:rPr lang="en-US" altLang="zh-CN">
                <a:sym typeface="+mn-ea"/>
              </a:rPr>
              <a:t> -&gt; 4M -&gt; 8M -&gt; 16M -&gt; 32M</a:t>
            </a:r>
            <a:r>
              <a:rPr lang="en-US" altLang="zh-CN"/>
              <a:t> </a:t>
            </a:r>
            <a:endParaRPr lang="en-US" altLang="zh-CN"/>
          </a:p>
          <a:p>
            <a:pPr marL="0" indent="0">
              <a:buNone/>
            </a:pPr>
            <a:endParaRPr lang="en-US" altLang="zh-CN"/>
          </a:p>
          <a:p>
            <a:r>
              <a:rPr lang="en-US" altLang="zh-CN">
                <a:sym typeface="+mn-ea"/>
              </a:rPr>
              <a:t>Region Number</a:t>
            </a:r>
            <a:endParaRPr lang="en-US" altLang="zh-CN">
              <a:sym typeface="+mn-ea"/>
            </a:endParaRPr>
          </a:p>
          <a:p>
            <a:pPr marL="0" indent="0">
              <a:buNone/>
            </a:pPr>
            <a:r>
              <a:rPr lang="en-US" altLang="zh-CN"/>
              <a:t>  2048 as default</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G1 Heap Region</a:t>
            </a:r>
            <a:endParaRPr lang="en-US" altLang="zh-CN"/>
          </a:p>
        </p:txBody>
      </p:sp>
      <p:pic>
        <p:nvPicPr>
          <p:cNvPr id="4" name="内容占位符 3" descr="heap-region"/>
          <p:cNvPicPr>
            <a:picLocks noChangeAspect="1"/>
          </p:cNvPicPr>
          <p:nvPr>
            <p:ph idx="1"/>
          </p:nvPr>
        </p:nvPicPr>
        <p:blipFill>
          <a:blip r:embed="rId1"/>
          <a:stretch>
            <a:fillRect/>
          </a:stretch>
        </p:blipFill>
        <p:spPr>
          <a:xfrm>
            <a:off x="3451860" y="1359535"/>
            <a:ext cx="5905500" cy="2286000"/>
          </a:xfrm>
          <a:prstGeom prst="rect">
            <a:avLst/>
          </a:prstGeom>
        </p:spPr>
      </p:pic>
      <p:pic>
        <p:nvPicPr>
          <p:cNvPr id="5" name="图片 4" descr="region-rems"/>
          <p:cNvPicPr>
            <a:picLocks noChangeAspect="1"/>
          </p:cNvPicPr>
          <p:nvPr/>
        </p:nvPicPr>
        <p:blipFill>
          <a:blip r:embed="rId2"/>
          <a:stretch>
            <a:fillRect/>
          </a:stretch>
        </p:blipFill>
        <p:spPr>
          <a:xfrm>
            <a:off x="2964815" y="3775075"/>
            <a:ext cx="6209665" cy="2653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G1 Heap Region</a:t>
            </a:r>
            <a:br>
              <a:rPr lang="en-US" altLang="zh-CN"/>
            </a:br>
            <a:endParaRPr lang="zh-CN" altLang="en-US"/>
          </a:p>
        </p:txBody>
      </p:sp>
      <p:pic>
        <p:nvPicPr>
          <p:cNvPr id="4" name="内容占位符 3" descr="region-rems2"/>
          <p:cNvPicPr>
            <a:picLocks noChangeAspect="1"/>
          </p:cNvPicPr>
          <p:nvPr>
            <p:ph idx="1"/>
          </p:nvPr>
        </p:nvPicPr>
        <p:blipFill>
          <a:blip r:embed="rId1"/>
          <a:stretch>
            <a:fillRect/>
          </a:stretch>
        </p:blipFill>
        <p:spPr>
          <a:xfrm>
            <a:off x="3255010" y="1539240"/>
            <a:ext cx="5272405" cy="3427730"/>
          </a:xfrm>
          <a:prstGeom prst="rect">
            <a:avLst/>
          </a:prstGeom>
        </p:spPr>
      </p:pic>
      <p:sp>
        <p:nvSpPr>
          <p:cNvPr id="5" name="文本框 4"/>
          <p:cNvSpPr txBox="1"/>
          <p:nvPr/>
        </p:nvSpPr>
        <p:spPr>
          <a:xfrm>
            <a:off x="2226945" y="5331460"/>
            <a:ext cx="7138670" cy="368300"/>
          </a:xfrm>
          <a:prstGeom prst="rect">
            <a:avLst/>
          </a:prstGeom>
          <a:noFill/>
        </p:spPr>
        <p:txBody>
          <a:bodyPr wrap="none" rtlCol="0">
            <a:spAutoFit/>
          </a:bodyPr>
          <a:p>
            <a:pPr algn="l"/>
            <a:r>
              <a:rPr lang="en-US" altLang="zh-CN"/>
              <a:t>Dirty cards: three levels of courseness with sparse, fine, and course.</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Concurrent Marking</a:t>
            </a:r>
            <a:endParaRPr lang="en-US" altLang="zh-CN"/>
          </a:p>
        </p:txBody>
      </p:sp>
      <p:pic>
        <p:nvPicPr>
          <p:cNvPr id="4" name="内容占位符 3" descr="masking-bitmap"/>
          <p:cNvPicPr>
            <a:picLocks noChangeAspect="1"/>
          </p:cNvPicPr>
          <p:nvPr>
            <p:ph idx="1"/>
          </p:nvPr>
        </p:nvPicPr>
        <p:blipFill>
          <a:blip r:embed="rId1"/>
          <a:stretch>
            <a:fillRect/>
          </a:stretch>
        </p:blipFill>
        <p:spPr>
          <a:xfrm>
            <a:off x="2785110" y="2341245"/>
            <a:ext cx="6621780" cy="3044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Young GC</a:t>
            </a:r>
            <a:endParaRPr lang="en-US" altLang="zh-CN"/>
          </a:p>
        </p:txBody>
      </p:sp>
      <p:sp>
        <p:nvSpPr>
          <p:cNvPr id="3" name="内容占位符 2"/>
          <p:cNvSpPr>
            <a:spLocks noGrp="1"/>
          </p:cNvSpPr>
          <p:nvPr>
            <p:ph idx="1"/>
          </p:nvPr>
        </p:nvSpPr>
        <p:spPr/>
        <p:txBody>
          <a:bodyPr/>
          <a:p>
            <a:r>
              <a:rPr lang="en-US" altLang="zh-CN">
                <a:sym typeface="+mn-ea"/>
              </a:rPr>
              <a:t>Non-contiguous regions</a:t>
            </a:r>
            <a:endParaRPr lang="en-US" altLang="zh-CN">
              <a:sym typeface="+mn-ea"/>
            </a:endParaRPr>
          </a:p>
          <a:p>
            <a:r>
              <a:rPr lang="en-US" altLang="zh-CN">
                <a:sym typeface="+mn-ea"/>
              </a:rPr>
              <a:t>Stop the world</a:t>
            </a:r>
            <a:endParaRPr lang="en-US" altLang="zh-CN"/>
          </a:p>
          <a:p>
            <a:r>
              <a:rPr lang="en-US" altLang="zh-CN"/>
              <a:t>Done in parallel using multple threads</a:t>
            </a:r>
            <a:endParaRPr lang="en-US" altLang="zh-CN"/>
          </a:p>
          <a:p>
            <a:r>
              <a:rPr lang="en-US" altLang="zh-CN"/>
              <a:t>Live objects are copied to new survivor or old generation regions.</a:t>
            </a:r>
            <a:endParaRPr lang="en-US" altLang="zh-CN"/>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Phases of the Marking Cycle</a:t>
            </a:r>
            <a:endParaRPr lang="zh-CN" altLang="en-US"/>
          </a:p>
        </p:txBody>
      </p:sp>
      <p:sp>
        <p:nvSpPr>
          <p:cNvPr id="3" name="内容占位符 2"/>
          <p:cNvSpPr>
            <a:spLocks noGrp="1"/>
          </p:cNvSpPr>
          <p:nvPr>
            <p:ph idx="1"/>
          </p:nvPr>
        </p:nvSpPr>
        <p:spPr/>
        <p:txBody>
          <a:bodyPr/>
          <a:p>
            <a:r>
              <a:rPr lang="en-US" altLang="zh-CN"/>
              <a:t>Initial marking phase - STW</a:t>
            </a:r>
            <a:endParaRPr lang="en-US" altLang="zh-CN"/>
          </a:p>
          <a:p>
            <a:r>
              <a:rPr lang="en-US" altLang="zh-CN"/>
              <a:t>Root region scanning phase - not STW</a:t>
            </a:r>
            <a:endParaRPr lang="en-US" altLang="zh-CN"/>
          </a:p>
          <a:p>
            <a:r>
              <a:rPr lang="en-US" altLang="zh-CN"/>
              <a:t>Concurrent marking phase - not STW</a:t>
            </a:r>
            <a:endParaRPr lang="en-US" altLang="zh-CN"/>
          </a:p>
          <a:p>
            <a:r>
              <a:rPr lang="en-US" altLang="zh-CN"/>
              <a:t>Remark phase - STW, and help the completion of the marking</a:t>
            </a:r>
            <a:endParaRPr lang="en-US" altLang="zh-CN"/>
          </a:p>
          <a:p>
            <a:r>
              <a:rPr lang="en-US" altLang="zh-CN"/>
              <a:t>Cleanup phase - STW</a:t>
            </a:r>
            <a:endParaRPr lang="en-US" altLang="zh-CN"/>
          </a:p>
          <a:p>
            <a:endParaRPr lang="en-US" altLang="zh-CN">
              <a:solidFill>
                <a:srgbClr val="FF0000"/>
              </a:solidFill>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3203</Words>
  <Application>WPS 文字</Application>
  <PresentationFormat>宽屏</PresentationFormat>
  <Paragraphs>119</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方正书宋_GBK</vt:lpstr>
      <vt:lpstr>Wingdings</vt:lpstr>
      <vt:lpstr>Calibri Light</vt:lpstr>
      <vt:lpstr>Helvetica Neue</vt:lpstr>
      <vt:lpstr>Calibri</vt:lpstr>
      <vt:lpstr>微软雅黑</vt:lpstr>
      <vt:lpstr>汉仪旗黑KW</vt:lpstr>
      <vt:lpstr>宋体</vt:lpstr>
      <vt:lpstr>Arial Unicode MS</vt:lpstr>
      <vt:lpstr>汉仪书宋二KW</vt:lpstr>
      <vt:lpstr>Office 主题</vt:lpstr>
      <vt:lpstr>JVM Garbage First</vt:lpstr>
      <vt:lpstr>G1 Garbage Collector</vt:lpstr>
      <vt:lpstr>G1 Heap Region</vt:lpstr>
      <vt:lpstr>G1 Heap Region</vt:lpstr>
      <vt:lpstr>G1 Heap Region</vt:lpstr>
      <vt:lpstr>G1 Heap Region </vt:lpstr>
      <vt:lpstr>Concurrent Marking</vt:lpstr>
      <vt:lpstr>Young GC</vt:lpstr>
      <vt:lpstr>Phases of the Marking Cycle</vt:lpstr>
      <vt:lpstr>Mixed(Old) GC</vt:lpstr>
      <vt:lpstr>G1 Full GC</vt:lpstr>
      <vt:lpstr>Thread Local Allocation Buffer</vt:lpstr>
      <vt:lpstr>Remembered Set(RSet)</vt:lpstr>
      <vt:lpstr>Remembered Set(RSet)</vt:lpstr>
      <vt:lpstr>Dirty Card Queue Set</vt:lpstr>
      <vt:lpstr>Tuning the G1 Collector </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lihanhui</dc:creator>
  <cp:lastModifiedBy>lihanhui</cp:lastModifiedBy>
  <cp:revision>19</cp:revision>
  <dcterms:created xsi:type="dcterms:W3CDTF">2020-05-25T13:19:56Z</dcterms:created>
  <dcterms:modified xsi:type="dcterms:W3CDTF">2020-05-25T13:19:56Z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2052-2.0.1.3256</vt:lpwstr>
  </property>
</Properties>
</file>