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144e02a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144e02a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9144e02a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9144e02a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9144e02a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9144e02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9144e02a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9144e02a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9144e02a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9144e02a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9144e02a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9144e02a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240800" y="260000"/>
            <a:ext cx="4491000" cy="97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sz="2600">
                <a:solidFill>
                  <a:srgbClr val="333333"/>
                </a:solidFill>
                <a:highlight>
                  <a:srgbClr val="FFFFFF"/>
                </a:highlight>
              </a:rPr>
              <a:t>Problem identification</a:t>
            </a:r>
            <a:r>
              <a:rPr lang="zh-CN" sz="2200">
                <a:solidFill>
                  <a:srgbClr val="333333"/>
                </a:solidFill>
                <a:highlight>
                  <a:srgbClr val="FFFFFF"/>
                </a:highlight>
              </a:rPr>
              <a:t> </a:t>
            </a:r>
            <a:endParaRPr sz="6200"/>
          </a:p>
        </p:txBody>
      </p:sp>
      <p:sp>
        <p:nvSpPr>
          <p:cNvPr id="55" name="Google Shape;55;p13"/>
          <p:cNvSpPr txBox="1"/>
          <p:nvPr>
            <p:ph idx="1" type="subTitle"/>
          </p:nvPr>
        </p:nvSpPr>
        <p:spPr>
          <a:xfrm>
            <a:off x="245500" y="1846075"/>
            <a:ext cx="8520600" cy="281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sz="1750">
                <a:solidFill>
                  <a:schemeClr val="dk1"/>
                </a:solidFill>
                <a:latin typeface="Times New Roman"/>
                <a:ea typeface="Times New Roman"/>
                <a:cs typeface="Times New Roman"/>
                <a:sym typeface="Times New Roman"/>
              </a:rPr>
              <a:t>Big Mountain Resort, a ski resort located in Montana with views, 105 trials to national park and forest for 350,000 people every year. Management has recently installed an additional chair lift to help increase the distribution of visitors across the mountain for $1,450,000. It is desirable to work with pricing strategy in order to cover the cost in a year.</a:t>
            </a:r>
            <a:r>
              <a:rPr lang="zh-CN" sz="1050">
                <a:solidFill>
                  <a:schemeClr val="dk1"/>
                </a:solidFill>
                <a:latin typeface="Times New Roman"/>
                <a:ea typeface="Times New Roman"/>
                <a:cs typeface="Times New Roman"/>
                <a:sym typeface="Times New Roman"/>
              </a:rPr>
              <a:t> </a:t>
            </a:r>
            <a:endParaRPr sz="105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2000">
                <a:solidFill>
                  <a:srgbClr val="333333"/>
                </a:solidFill>
                <a:highlight>
                  <a:srgbClr val="FFFFFF"/>
                </a:highlight>
              </a:rPr>
              <a:t>Recommendation and key findings</a:t>
            </a:r>
            <a:r>
              <a:rPr lang="zh-CN" sz="1200">
                <a:solidFill>
                  <a:srgbClr val="333333"/>
                </a:solidFill>
                <a:highlight>
                  <a:srgbClr val="FFFFFF"/>
                </a:highlight>
              </a:rPr>
              <a: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zh-CN" sz="1200">
                <a:solidFill>
                  <a:srgbClr val="333333"/>
                </a:solidFill>
                <a:highlight>
                  <a:srgbClr val="FFFFFF"/>
                </a:highlight>
                <a:latin typeface="Times New Roman"/>
                <a:ea typeface="Times New Roman"/>
                <a:cs typeface="Times New Roman"/>
                <a:sym typeface="Times New Roman"/>
              </a:rPr>
              <a:t>First, the original data is collected organized and well defined through pandas, matplotlib and seaborn. During this process, the data is pulled to python and define its features, it has 277 rows and 25 columns after data cleaning, it is possible now to locate Big Mountain Resort data in row 151. Also, data without price or missing is dropped from database. The ticket price of weekend and weekday are positively correlated based on the scatter plot for both prices.</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CN" sz="1200">
                <a:solidFill>
                  <a:srgbClr val="333333"/>
                </a:solidFill>
                <a:highlight>
                  <a:srgbClr val="FFFFFF"/>
                </a:highlight>
                <a:latin typeface="Times New Roman"/>
                <a:ea typeface="Times New Roman"/>
                <a:cs typeface="Times New Roman"/>
                <a:sym typeface="Times New Roman"/>
              </a:rPr>
              <a:t>Second, by exploring the data, additional US population and size data with which to augment the dataset. These data also need some cleaning. Some information such as total state area, total state population, resorts per state, total skiable area, etc. are found there. Then the ranking for top states by resort density is located. There’s a pattern suggests of a relationship between state and ticket price are some columns located such as summit_elev, vertical_drop, etc.</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CN" sz="1200">
                <a:solidFill>
                  <a:srgbClr val="333333"/>
                </a:solidFill>
                <a:highlight>
                  <a:srgbClr val="FFFFFF"/>
                </a:highlight>
                <a:latin typeface="Times New Roman"/>
                <a:ea typeface="Times New Roman"/>
                <a:cs typeface="Times New Roman"/>
                <a:sym typeface="Times New Roman"/>
              </a:rPr>
              <a:t>Third, considering that predicting the adult weekend ticket price is the primary aim of this process. Missing price data is deleted. Mean value is considered here as a predictor. Big Mountain data is extracted and its mean value for ticket price is calculated which is about 63.8. By estimating it with R square metrics, tests, linear regression model and random forest model, final model is selected as random forest model since it has better outcome with mean absolute error. It also exhibits less variability. </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1900">
                <a:solidFill>
                  <a:srgbClr val="333333"/>
                </a:solidFill>
                <a:highlight>
                  <a:srgbClr val="FFFFFF"/>
                </a:highlight>
                <a:latin typeface="Times New Roman"/>
                <a:ea typeface="Times New Roman"/>
                <a:cs typeface="Times New Roman"/>
                <a:sym typeface="Times New Roman"/>
              </a:rPr>
              <a:t>Modeling results and analysis</a:t>
            </a:r>
            <a:endParaRPr sz="3500">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0"/>
              </a:spcAft>
              <a:buNone/>
            </a:pPr>
            <a:r>
              <a:rPr lang="zh-CN" sz="1250">
                <a:solidFill>
                  <a:schemeClr val="dk1"/>
                </a:solidFill>
                <a:highlight>
                  <a:srgbClr val="FFFFFF"/>
                </a:highlight>
                <a:latin typeface="Times New Roman"/>
                <a:ea typeface="Times New Roman"/>
                <a:cs typeface="Times New Roman"/>
                <a:sym typeface="Times New Roman"/>
              </a:rPr>
              <a:t>Calculate Expected Big Mountain Ticket Price From The Model</a:t>
            </a:r>
            <a:endParaRPr sz="125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100"/>
              </a:spcBef>
              <a:spcAft>
                <a:spcPts val="0"/>
              </a:spcAft>
              <a:buNone/>
            </a:pPr>
            <a:r>
              <a:t/>
            </a:r>
            <a:endParaRPr sz="12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zh-CN" sz="1050">
                <a:solidFill>
                  <a:schemeClr val="dk1"/>
                </a:solidFill>
                <a:highlight>
                  <a:srgbClr val="FFFFFF"/>
                </a:highlight>
                <a:latin typeface="Times New Roman"/>
                <a:ea typeface="Times New Roman"/>
                <a:cs typeface="Times New Roman"/>
                <a:sym typeface="Times New Roman"/>
              </a:rPr>
              <a:t>Big Mountain Resort modelled price is $108.30, actual price is $81.00.</a:t>
            </a:r>
            <a:endParaRPr sz="10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zh-CN" sz="1050">
                <a:solidFill>
                  <a:schemeClr val="dk1"/>
                </a:solidFill>
                <a:highlight>
                  <a:srgbClr val="FFFFFF"/>
                </a:highlight>
                <a:latin typeface="Times New Roman"/>
                <a:ea typeface="Times New Roman"/>
                <a:cs typeface="Times New Roman"/>
                <a:sym typeface="Times New Roman"/>
              </a:rPr>
              <a:t>Even with the expected mean absolute error of $10.24, this suggests there is room for an increase.</a:t>
            </a:r>
            <a:endParaRPr sz="10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zh-CN" sz="1050">
                <a:solidFill>
                  <a:schemeClr val="dk1"/>
                </a:solidFill>
                <a:highlight>
                  <a:srgbClr val="FFFFFF"/>
                </a:highlight>
                <a:latin typeface="Times New Roman"/>
                <a:ea typeface="Times New Roman"/>
                <a:cs typeface="Times New Roman"/>
                <a:sym typeface="Times New Roman"/>
              </a:rPr>
              <a:t>Business provided options incluede: </a:t>
            </a:r>
            <a:endParaRPr sz="1050">
              <a:solidFill>
                <a:schemeClr val="dk1"/>
              </a:solidFill>
              <a:highlight>
                <a:srgbClr val="FFFFFF"/>
              </a:highlight>
              <a:latin typeface="Times New Roman"/>
              <a:ea typeface="Times New Roman"/>
              <a:cs typeface="Times New Roman"/>
              <a:sym typeface="Times New Roman"/>
            </a:endParaRPr>
          </a:p>
          <a:p>
            <a:pPr indent="-295275" lvl="0" marL="457200" rtl="0" algn="l">
              <a:spcBef>
                <a:spcPts val="1100"/>
              </a:spcBef>
              <a:spcAft>
                <a:spcPts val="0"/>
              </a:spcAft>
              <a:buClr>
                <a:schemeClr val="dk1"/>
              </a:buClr>
              <a:buSzPts val="1050"/>
              <a:buFont typeface="Times New Roman"/>
              <a:buAutoNum type="arabicPeriod"/>
            </a:pPr>
            <a:r>
              <a:rPr lang="zh-CN" sz="1050">
                <a:solidFill>
                  <a:schemeClr val="dk1"/>
                </a:solidFill>
                <a:highlight>
                  <a:srgbClr val="FFFFFF"/>
                </a:highlight>
                <a:latin typeface="Times New Roman"/>
                <a:ea typeface="Times New Roman"/>
                <a:cs typeface="Times New Roman"/>
                <a:sym typeface="Times New Roman"/>
              </a:rPr>
              <a:t>Permanently closing down up to 10 of the least used runs. This doesn't impact any other resort statistics.</a:t>
            </a:r>
            <a:endParaRPr sz="1050">
              <a:solidFill>
                <a:schemeClr val="dk1"/>
              </a:solidFill>
              <a:highlight>
                <a:srgbClr val="FFFFFF"/>
              </a:highlight>
              <a:latin typeface="Times New Roman"/>
              <a:ea typeface="Times New Roman"/>
              <a:cs typeface="Times New Roman"/>
              <a:sym typeface="Times New Roman"/>
            </a:endParaRPr>
          </a:p>
          <a:p>
            <a:pPr indent="-295275" lvl="0" marL="457200" rtl="0" algn="l">
              <a:spcBef>
                <a:spcPts val="0"/>
              </a:spcBef>
              <a:spcAft>
                <a:spcPts val="0"/>
              </a:spcAft>
              <a:buClr>
                <a:schemeClr val="dk1"/>
              </a:buClr>
              <a:buSzPts val="1050"/>
              <a:buFont typeface="Times New Roman"/>
              <a:buAutoNum type="arabicPeriod"/>
            </a:pPr>
            <a:r>
              <a:rPr lang="zh-CN" sz="1050">
                <a:solidFill>
                  <a:schemeClr val="dk1"/>
                </a:solidFill>
                <a:highlight>
                  <a:srgbClr val="FFFFFF"/>
                </a:highlight>
                <a:latin typeface="Times New Roman"/>
                <a:ea typeface="Times New Roman"/>
                <a:cs typeface="Times New Roman"/>
                <a:sym typeface="Times New Roman"/>
              </a:rPr>
              <a:t>Increase the vertical drop by adding a run to a point 150 feet lower down but requiring the installation of an additional chair lift to bring skiers back up, without additional snow making coverage</a:t>
            </a:r>
            <a:endParaRPr sz="1050">
              <a:solidFill>
                <a:schemeClr val="dk1"/>
              </a:solidFill>
              <a:highlight>
                <a:srgbClr val="FFFFFF"/>
              </a:highlight>
              <a:latin typeface="Times New Roman"/>
              <a:ea typeface="Times New Roman"/>
              <a:cs typeface="Times New Roman"/>
              <a:sym typeface="Times New Roman"/>
            </a:endParaRPr>
          </a:p>
          <a:p>
            <a:pPr indent="-295275" lvl="0" marL="457200" rtl="0" algn="l">
              <a:spcBef>
                <a:spcPts val="0"/>
              </a:spcBef>
              <a:spcAft>
                <a:spcPts val="0"/>
              </a:spcAft>
              <a:buClr>
                <a:schemeClr val="dk1"/>
              </a:buClr>
              <a:buSzPts val="1050"/>
              <a:buFont typeface="Times New Roman"/>
              <a:buAutoNum type="arabicPeriod"/>
            </a:pPr>
            <a:r>
              <a:rPr lang="zh-CN" sz="1050">
                <a:solidFill>
                  <a:schemeClr val="dk1"/>
                </a:solidFill>
                <a:highlight>
                  <a:srgbClr val="FFFFFF"/>
                </a:highlight>
                <a:latin typeface="Times New Roman"/>
                <a:ea typeface="Times New Roman"/>
                <a:cs typeface="Times New Roman"/>
                <a:sym typeface="Times New Roman"/>
              </a:rPr>
              <a:t>Same as number 2, but adding 2 acres of snow making cover</a:t>
            </a:r>
            <a:endParaRPr sz="1050">
              <a:solidFill>
                <a:schemeClr val="dk1"/>
              </a:solidFill>
              <a:highlight>
                <a:srgbClr val="FFFFFF"/>
              </a:highlight>
              <a:latin typeface="Times New Roman"/>
              <a:ea typeface="Times New Roman"/>
              <a:cs typeface="Times New Roman"/>
              <a:sym typeface="Times New Roman"/>
            </a:endParaRPr>
          </a:p>
          <a:p>
            <a:pPr indent="-295275" lvl="0" marL="457200" rtl="0" algn="l">
              <a:spcBef>
                <a:spcPts val="0"/>
              </a:spcBef>
              <a:spcAft>
                <a:spcPts val="0"/>
              </a:spcAft>
              <a:buClr>
                <a:schemeClr val="dk1"/>
              </a:buClr>
              <a:buSzPts val="1050"/>
              <a:buFont typeface="Times New Roman"/>
              <a:buAutoNum type="arabicPeriod"/>
            </a:pPr>
            <a:r>
              <a:rPr lang="zh-CN" sz="1050">
                <a:solidFill>
                  <a:schemeClr val="dk1"/>
                </a:solidFill>
                <a:highlight>
                  <a:srgbClr val="FFFFFF"/>
                </a:highlight>
                <a:latin typeface="Times New Roman"/>
                <a:ea typeface="Times New Roman"/>
                <a:cs typeface="Times New Roman"/>
                <a:sym typeface="Times New Roman"/>
              </a:rPr>
              <a:t>Increase the longest run by 0.2 mile to boast 3.5 miles length, requiring an additional snow making coverage of 4 acres</a:t>
            </a:r>
            <a:endParaRPr sz="105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100"/>
              </a:spcBef>
              <a:spcAft>
                <a:spcPts val="0"/>
              </a:spcAft>
              <a:buNone/>
            </a:pPr>
            <a:r>
              <a:t/>
            </a:r>
            <a:endParaRPr sz="125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300"/>
              <a:t>Two plots were created for the predicted ticket price change (delta) for each</a:t>
            </a:r>
            <a:endParaRPr sz="1300"/>
          </a:p>
          <a:p>
            <a:pPr indent="0" lvl="0" marL="0" rtl="0" algn="l">
              <a:spcBef>
                <a:spcPts val="0"/>
              </a:spcBef>
              <a:spcAft>
                <a:spcPts val="0"/>
              </a:spcAft>
              <a:buClr>
                <a:schemeClr val="dk1"/>
              </a:buClr>
              <a:buSzPts val="1100"/>
              <a:buFont typeface="Arial"/>
              <a:buNone/>
            </a:pPr>
            <a:r>
              <a:rPr lang="zh-CN" sz="1300"/>
              <a:t>condition (number of runs closed) in the scenario and the associated predicted revenue</a:t>
            </a:r>
            <a:endParaRPr sz="1300"/>
          </a:p>
          <a:p>
            <a:pPr indent="0" lvl="0" marL="0" rtl="0" algn="l">
              <a:spcBef>
                <a:spcPts val="0"/>
              </a:spcBef>
              <a:spcAft>
                <a:spcPts val="0"/>
              </a:spcAft>
              <a:buNone/>
            </a:pPr>
            <a:r>
              <a:t/>
            </a:r>
            <a:endParaRPr sz="1300"/>
          </a:p>
        </p:txBody>
      </p:sp>
      <p:sp>
        <p:nvSpPr>
          <p:cNvPr id="73" name="Google Shape;73;p16"/>
          <p:cNvSpPr txBox="1"/>
          <p:nvPr>
            <p:ph idx="1" type="body"/>
          </p:nvPr>
        </p:nvSpPr>
        <p:spPr>
          <a:xfrm>
            <a:off x="311700" y="1152475"/>
            <a:ext cx="8520600" cy="393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1050">
                <a:solidFill>
                  <a:schemeClr val="dk1"/>
                </a:solidFill>
                <a:highlight>
                  <a:srgbClr val="FFFFFF"/>
                </a:highlight>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a:p>
        </p:txBody>
      </p:sp>
      <p:pic>
        <p:nvPicPr>
          <p:cNvPr id="74" name="Google Shape;74;p16"/>
          <p:cNvPicPr preferRelativeResize="0"/>
          <p:nvPr/>
        </p:nvPicPr>
        <p:blipFill>
          <a:blip r:embed="rId3">
            <a:alphaModFix/>
          </a:blip>
          <a:stretch>
            <a:fillRect/>
          </a:stretch>
        </p:blipFill>
        <p:spPr>
          <a:xfrm>
            <a:off x="1297088" y="1796538"/>
            <a:ext cx="5876925" cy="3171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Big Mountain is adding a run, increasing the vertical drop by 150 feet, and installing an additional chair lift.</a:t>
            </a:r>
            <a:endParaRPr>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a:latin typeface="Times New Roman"/>
                <a:ea typeface="Times New Roman"/>
                <a:cs typeface="Times New Roman"/>
                <a:sym typeface="Times New Roman"/>
              </a:rPr>
              <a:t>Here is the option with its results come from the model. </a:t>
            </a:r>
            <a:endParaRPr>
              <a:latin typeface="Times New Roman"/>
              <a:ea typeface="Times New Roman"/>
              <a:cs typeface="Times New Roman"/>
              <a:sym typeface="Times New Roman"/>
            </a:endParaRPr>
          </a:p>
        </p:txBody>
      </p:sp>
      <p:pic>
        <p:nvPicPr>
          <p:cNvPr id="81" name="Google Shape;81;p17"/>
          <p:cNvPicPr preferRelativeResize="0"/>
          <p:nvPr/>
        </p:nvPicPr>
        <p:blipFill>
          <a:blip r:embed="rId3">
            <a:alphaModFix/>
          </a:blip>
          <a:stretch>
            <a:fillRect/>
          </a:stretch>
        </p:blipFill>
        <p:spPr>
          <a:xfrm>
            <a:off x="399100" y="2183200"/>
            <a:ext cx="8346351" cy="197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50">
                <a:highlight>
                  <a:srgbClr val="FFFFFF"/>
                </a:highlight>
              </a:rPr>
              <a:t>In this scenario, Big Mountain is adding a run, increasing the vertical drop by 150 feet, installing an additional chair lift, also adding 2 acres of snow making.</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1050">
                <a:solidFill>
                  <a:schemeClr val="dk1"/>
                </a:solidFill>
                <a:highlight>
                  <a:srgbClr val="FFFFFF"/>
                </a:highlight>
                <a:latin typeface="Times New Roman"/>
                <a:ea typeface="Times New Roman"/>
                <a:cs typeface="Times New Roman"/>
                <a:sym typeface="Times New Roman"/>
              </a:rPr>
              <a:t>Such a small increase in the snow making area makes no difference!</a:t>
            </a:r>
            <a:endParaRPr>
              <a:latin typeface="Times New Roman"/>
              <a:ea typeface="Times New Roman"/>
              <a:cs typeface="Times New Roman"/>
              <a:sym typeface="Times New Roman"/>
            </a:endParaRPr>
          </a:p>
        </p:txBody>
      </p:sp>
      <p:pic>
        <p:nvPicPr>
          <p:cNvPr id="88" name="Google Shape;88;p18"/>
          <p:cNvPicPr preferRelativeResize="0"/>
          <p:nvPr/>
        </p:nvPicPr>
        <p:blipFill>
          <a:blip r:embed="rId3">
            <a:alphaModFix/>
          </a:blip>
          <a:stretch>
            <a:fillRect/>
          </a:stretch>
        </p:blipFill>
        <p:spPr>
          <a:xfrm>
            <a:off x="369175" y="2228550"/>
            <a:ext cx="8296426" cy="163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2000">
                <a:solidFill>
                  <a:srgbClr val="333333"/>
                </a:solidFill>
                <a:highlight>
                  <a:srgbClr val="FFFFFF"/>
                </a:highlight>
              </a:rPr>
              <a:t>Summary and conclusion </a:t>
            </a:r>
            <a:endParaRPr sz="3600"/>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700">
                <a:solidFill>
                  <a:srgbClr val="333333"/>
                </a:solidFill>
                <a:latin typeface="Times New Roman"/>
                <a:ea typeface="Times New Roman"/>
                <a:cs typeface="Times New Roman"/>
                <a:sym typeface="Times New Roman"/>
              </a:rPr>
              <a:t>To sum up the modeling and its results, here comes up a summary: </a:t>
            </a:r>
            <a:endParaRPr sz="1700">
              <a:solidFill>
                <a:srgbClr val="333333"/>
              </a:solidFill>
              <a:latin typeface="Times New Roman"/>
              <a:ea typeface="Times New Roman"/>
              <a:cs typeface="Times New Roman"/>
              <a:sym typeface="Times New Roman"/>
            </a:endParaRPr>
          </a:p>
          <a:p>
            <a:pPr indent="0" lvl="0" marL="0" rtl="0" algn="l">
              <a:spcBef>
                <a:spcPts val="1600"/>
              </a:spcBef>
              <a:spcAft>
                <a:spcPts val="1600"/>
              </a:spcAft>
              <a:buNone/>
            </a:pPr>
            <a:r>
              <a:rPr lang="zh-CN" sz="1700">
                <a:solidFill>
                  <a:srgbClr val="333333"/>
                </a:solidFill>
                <a:latin typeface="Times New Roman"/>
                <a:ea typeface="Times New Roman"/>
                <a:cs typeface="Times New Roman"/>
                <a:sym typeface="Times New Roman"/>
              </a:rPr>
              <a:t>After 4 modeling scenarios, the solution is closing down 5 used runs, increase the vertical drop by adding a run to a point 150 feet lower down but requiring the installation of an additional chair lift to bring skiers back up, without additional snow making coverage and Increase the vertical drop by adding a run to a point 150 feet lower down but adding 2 acres of snow making cover.</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