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hao" initials="lh" lastIdx="1" clrIdx="0">
    <p:extLst>
      <p:ext uri="{19B8F6BF-5375-455C-9EA6-DF929625EA0E}">
        <p15:presenceInfo xmlns:p15="http://schemas.microsoft.com/office/powerpoint/2012/main" userId="0d45ec54559da5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5AB94-5D18-4692-BFC1-FC7BF324A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CA9D86-6B59-4152-A7E4-9F0581E9C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97311C-54F3-4D2B-ABD2-810E1C048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596E-6D96-4732-8C6E-EB52623398DA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CE3E18-7151-4307-8AB0-377D6DEE0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B2AF6-DBF7-4EAA-AC60-36468774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F545-D976-420C-94E4-121A2F66D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94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34F23-21B3-4359-9B73-14DBA7F99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E4D95D-2C41-4672-A946-41AD698C9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F7247-631C-4628-BBD2-414F21C7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596E-6D96-4732-8C6E-EB52623398DA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4DD3E2-4A45-480C-A6DF-25F0C86D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69F449-F026-4C40-8EFB-F347A171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F545-D976-420C-94E4-121A2F66D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57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E1996A-6A2C-4477-BAE6-4BD075052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84109D-74B9-43F6-856C-5EF4C197C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8C19B-5F8A-4280-A58C-3C81BAB46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596E-6D96-4732-8C6E-EB52623398DA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7ACAF-9BDC-4202-8DBD-7B139766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5224A5-DF36-4490-8DEA-6EE11595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F545-D976-420C-94E4-121A2F66D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67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6EC14-65BE-4C31-A7C6-948586366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90D18-4829-4903-8CA0-89420707A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200447-1BD6-459C-BFA7-1656809C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596E-6D96-4732-8C6E-EB52623398DA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44B60C-3AC2-4532-8D1B-84D4AAAB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E4742C-AE73-4E90-B48C-113F3A58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F545-D976-420C-94E4-121A2F66D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82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46593-64C7-4748-88D8-E0F5590A0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5ED01F-4905-485E-8511-35DF38BC0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312C57-432D-4F5D-84C9-953396DF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596E-6D96-4732-8C6E-EB52623398DA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77D3D1-F5BA-4969-B708-6AAB8CF9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CED99D-C00B-4C71-9BC7-603C3889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F545-D976-420C-94E4-121A2F66D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24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1B958-CE9D-4D8A-8AC5-B0B95F8CC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E20F74-0D62-420D-8E36-567621F8B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D8F446-6998-49E5-9A7C-AB4378689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AF8973-CBA8-4AC3-91F9-B7977693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596E-6D96-4732-8C6E-EB52623398DA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1CFB5C-A14F-4D42-B31D-191FFD33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CAFF6A-9351-4D94-B9FE-6EAF4208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F545-D976-420C-94E4-121A2F66D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6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813F2-B941-4B38-A463-EABF2E3B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AADC69-EFA7-4B33-965D-EC82214B0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A48D8C-0ECF-4491-83CE-81B69B172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C0238-7536-48D2-9902-458402998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BEDF37-26D1-4BB1-98BF-3854171D1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8B6422-27A9-4122-93CB-6C848FA83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596E-6D96-4732-8C6E-EB52623398DA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B0822F-2CA5-4BC7-B053-ED544DCA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A103A2-4257-4A5A-B10B-C170D765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F545-D976-420C-94E4-121A2F66D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13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EDC7C-F158-453C-9EEF-AF7AA591C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3A15EC-8CE3-4058-A190-BF4742593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596E-6D96-4732-8C6E-EB52623398DA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4F293D-FA20-419D-97DF-851781B3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198E50-51E4-4B52-9F9C-72908F13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F545-D976-420C-94E4-121A2F66D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60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CCFA11-A5D3-4A85-A93A-9E236034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596E-6D96-4732-8C6E-EB52623398DA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BEC345-7028-49F8-88C7-C642B5F9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F4DAF0-284A-4051-97E0-EB83BBBF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F545-D976-420C-94E4-121A2F66D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78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E6C43-7823-44E1-AE26-F5831CE7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4BEDA1-DE96-4771-8B09-029CAE352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2834DD-F848-48AE-94B7-4FCE69B86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11FAB4-79FA-4F62-B96E-3CC7A8B71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596E-6D96-4732-8C6E-EB52623398DA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8734CA-27BC-4E17-8B4D-18161A28F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3B9868-3A1D-4051-8A9A-F4309649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F545-D976-420C-94E4-121A2F66D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7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739E1-66BA-4468-9F47-F1CF573F9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63B060-13C3-4D34-B5C7-F1DE570FC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ADBB8A-4AE4-489A-91FE-C4F1809BF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906DDD-1DAC-4310-A6FB-26BFC03C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596E-6D96-4732-8C6E-EB52623398DA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1922CE-1B4E-47E8-ABE8-93DB2246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0F9D6D-2239-4DBC-BA6E-9317C0F8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F545-D976-420C-94E4-121A2F66D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55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D1EB2C-1160-4367-B5DA-E2B85AA58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B13D5D-E30A-4082-AE1D-0FD27EB92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E6F300-6B86-43FE-9129-2DBC35E6F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1596E-6D96-4732-8C6E-EB52623398DA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A8920D-8FE2-4185-9ECA-981350C87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C3552-19BA-4714-9322-1E14D2360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F545-D976-420C-94E4-121A2F66D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62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9BD6905-88F1-43D9-9C04-DBD83ED20781}"/>
              </a:ext>
            </a:extLst>
          </p:cNvPr>
          <p:cNvSpPr/>
          <p:nvPr/>
        </p:nvSpPr>
        <p:spPr>
          <a:xfrm>
            <a:off x="3534560" y="2905812"/>
            <a:ext cx="1046375" cy="104637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7C60333-4968-446A-BD20-B26FB5E82B0C}"/>
              </a:ext>
            </a:extLst>
          </p:cNvPr>
          <p:cNvSpPr/>
          <p:nvPr/>
        </p:nvSpPr>
        <p:spPr>
          <a:xfrm>
            <a:off x="7315985" y="2905812"/>
            <a:ext cx="1046375" cy="104637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N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79220E8-9EC8-41F3-BB79-417CBCF22FEF}"/>
              </a:ext>
            </a:extLst>
          </p:cNvPr>
          <p:cNvCxnSpPr/>
          <p:nvPr/>
        </p:nvCxnSpPr>
        <p:spPr>
          <a:xfrm>
            <a:off x="4953000" y="3428999"/>
            <a:ext cx="2047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FCF7D08-722C-4682-99DB-A4F39E33F024}"/>
              </a:ext>
            </a:extLst>
          </p:cNvPr>
          <p:cNvSpPr txBox="1"/>
          <p:nvPr/>
        </p:nvSpPr>
        <p:spPr>
          <a:xfrm>
            <a:off x="486560" y="38683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情形1：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简单情形，插入的新节点 </a:t>
            </a:r>
            <a:r>
              <a:rPr lang="en-US" altLang="zh-CN"/>
              <a:t>N </a:t>
            </a:r>
            <a:r>
              <a:rPr lang="zh-CN" altLang="en-US"/>
              <a:t>是红黑树的根节点，这种情况下，我们把节点 </a:t>
            </a:r>
            <a:r>
              <a:rPr lang="en-US" altLang="zh-CN"/>
              <a:t>N </a:t>
            </a:r>
            <a:r>
              <a:rPr lang="zh-CN" altLang="en-US"/>
              <a:t>的颜色由红色变为黑色。</a:t>
            </a:r>
          </a:p>
        </p:txBody>
      </p:sp>
    </p:spTree>
    <p:extLst>
      <p:ext uri="{BB962C8B-B14F-4D97-AF65-F5344CB8AC3E}">
        <p14:creationId xmlns:p14="http://schemas.microsoft.com/office/powerpoint/2010/main" val="257212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9BD6905-88F1-43D9-9C04-DBD83ED20781}"/>
              </a:ext>
            </a:extLst>
          </p:cNvPr>
          <p:cNvSpPr/>
          <p:nvPr/>
        </p:nvSpPr>
        <p:spPr>
          <a:xfrm>
            <a:off x="917819" y="3012817"/>
            <a:ext cx="1046375" cy="104637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7C60333-4968-446A-BD20-B26FB5E82B0C}"/>
              </a:ext>
            </a:extLst>
          </p:cNvPr>
          <p:cNvSpPr/>
          <p:nvPr/>
        </p:nvSpPr>
        <p:spPr>
          <a:xfrm>
            <a:off x="3965819" y="3981072"/>
            <a:ext cx="1046375" cy="104637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N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79220E8-9EC8-41F3-BB79-417CBCF22FEF}"/>
              </a:ext>
            </a:extLst>
          </p:cNvPr>
          <p:cNvCxnSpPr>
            <a:cxnSpLocks/>
          </p:cNvCxnSpPr>
          <p:nvPr/>
        </p:nvCxnSpPr>
        <p:spPr>
          <a:xfrm>
            <a:off x="2336259" y="3536004"/>
            <a:ext cx="1418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FCF7D08-722C-4682-99DB-A4F39E33F024}"/>
              </a:ext>
            </a:extLst>
          </p:cNvPr>
          <p:cNvSpPr txBox="1"/>
          <p:nvPr/>
        </p:nvSpPr>
        <p:spPr>
          <a:xfrm>
            <a:off x="486560" y="38683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情形</a:t>
            </a:r>
            <a:r>
              <a:rPr lang="en-US" altLang="zh-CN"/>
              <a:t>2</a:t>
            </a:r>
            <a:r>
              <a:rPr lang="zh-CN" altLang="en-US"/>
              <a:t>：</a:t>
            </a:r>
            <a:endParaRPr lang="en-US" altLang="zh-CN"/>
          </a:p>
          <a:p>
            <a:endParaRPr lang="en-US" altLang="zh-CN"/>
          </a:p>
          <a:p>
            <a:r>
              <a:rPr lang="zh-CN" altLang="en-US" b="0" i="0">
                <a:solidFill>
                  <a:srgbClr val="404040"/>
                </a:solidFill>
                <a:effectLst/>
                <a:latin typeface="-apple-system"/>
              </a:rPr>
              <a:t>简单情形，</a:t>
            </a:r>
            <a:r>
              <a:rPr lang="en-US" altLang="zh-CN" b="0" i="0">
                <a:solidFill>
                  <a:srgbClr val="404040"/>
                </a:solidFill>
                <a:effectLst/>
                <a:latin typeface="-apple-system"/>
              </a:rPr>
              <a:t>N </a:t>
            </a:r>
            <a:r>
              <a:rPr lang="zh-CN" altLang="en-US" b="0" i="0">
                <a:solidFill>
                  <a:srgbClr val="404040"/>
                </a:solidFill>
                <a:effectLst/>
                <a:latin typeface="-apple-system"/>
              </a:rPr>
              <a:t>的父节点是黑色，并不会影响红黑树的平衡，直接插入即可，无需做自平衡。</a:t>
            </a:r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D027EE5-DEAF-43A4-A214-D68504ABE379}"/>
              </a:ext>
            </a:extLst>
          </p:cNvPr>
          <p:cNvSpPr/>
          <p:nvPr/>
        </p:nvSpPr>
        <p:spPr>
          <a:xfrm>
            <a:off x="5270981" y="2571830"/>
            <a:ext cx="1046375" cy="104637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P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C577A9A-28AA-47E9-AE02-A4077418D762}"/>
              </a:ext>
            </a:extLst>
          </p:cNvPr>
          <p:cNvCxnSpPr>
            <a:cxnSpLocks/>
            <a:stCxn id="14" idx="3"/>
            <a:endCxn id="5" idx="7"/>
          </p:cNvCxnSpPr>
          <p:nvPr/>
        </p:nvCxnSpPr>
        <p:spPr>
          <a:xfrm flipH="1">
            <a:off x="4858956" y="3464967"/>
            <a:ext cx="565263" cy="669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DAAD4EE6-4E7A-4813-95A4-EFFAF24D9823}"/>
              </a:ext>
            </a:extLst>
          </p:cNvPr>
          <p:cNvSpPr/>
          <p:nvPr/>
        </p:nvSpPr>
        <p:spPr>
          <a:xfrm>
            <a:off x="9332861" y="3981072"/>
            <a:ext cx="1046375" cy="104637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AA55380-DC4D-4CF2-A64D-B6B8F74275A1}"/>
              </a:ext>
            </a:extLst>
          </p:cNvPr>
          <p:cNvSpPr/>
          <p:nvPr/>
        </p:nvSpPr>
        <p:spPr>
          <a:xfrm>
            <a:off x="7954800" y="2571829"/>
            <a:ext cx="1046375" cy="104637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P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C9F6151-5BEB-471B-B2F9-260E69207B77}"/>
              </a:ext>
            </a:extLst>
          </p:cNvPr>
          <p:cNvCxnSpPr>
            <a:cxnSpLocks/>
            <a:stCxn id="24" idx="5"/>
            <a:endCxn id="23" idx="1"/>
          </p:cNvCxnSpPr>
          <p:nvPr/>
        </p:nvCxnSpPr>
        <p:spPr>
          <a:xfrm>
            <a:off x="8847937" y="3464966"/>
            <a:ext cx="638162" cy="669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C1D94AD8-B005-473B-983C-209F3FB0D163}"/>
              </a:ext>
            </a:extLst>
          </p:cNvPr>
          <p:cNvSpPr txBox="1"/>
          <p:nvPr/>
        </p:nvSpPr>
        <p:spPr>
          <a:xfrm>
            <a:off x="6836929" y="3594872"/>
            <a:ext cx="745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/>
              <a:t>or</a:t>
            </a:r>
            <a:endParaRPr lang="zh-CN" altLang="en-US" sz="4800"/>
          </a:p>
        </p:txBody>
      </p:sp>
    </p:spTree>
    <p:extLst>
      <p:ext uri="{BB962C8B-B14F-4D97-AF65-F5344CB8AC3E}">
        <p14:creationId xmlns:p14="http://schemas.microsoft.com/office/powerpoint/2010/main" val="4244523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9BD6905-88F1-43D9-9C04-DBD83ED20781}"/>
              </a:ext>
            </a:extLst>
          </p:cNvPr>
          <p:cNvSpPr/>
          <p:nvPr/>
        </p:nvSpPr>
        <p:spPr>
          <a:xfrm>
            <a:off x="1376526" y="2489629"/>
            <a:ext cx="1046375" cy="104637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G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79220E8-9EC8-41F3-BB79-417CBCF22FEF}"/>
              </a:ext>
            </a:extLst>
          </p:cNvPr>
          <p:cNvCxnSpPr>
            <a:cxnSpLocks/>
          </p:cNvCxnSpPr>
          <p:nvPr/>
        </p:nvCxnSpPr>
        <p:spPr>
          <a:xfrm>
            <a:off x="3258727" y="3382766"/>
            <a:ext cx="1418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FCF7D08-722C-4682-99DB-A4F39E33F024}"/>
              </a:ext>
            </a:extLst>
          </p:cNvPr>
          <p:cNvSpPr txBox="1"/>
          <p:nvPr/>
        </p:nvSpPr>
        <p:spPr>
          <a:xfrm>
            <a:off x="486560" y="386834"/>
            <a:ext cx="91632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情形</a:t>
            </a:r>
            <a:r>
              <a:rPr lang="en-US" altLang="zh-CN"/>
              <a:t>3</a:t>
            </a:r>
            <a:r>
              <a:rPr lang="zh-CN" altLang="en-US"/>
              <a:t>：</a:t>
            </a:r>
            <a:endParaRPr lang="en-US" altLang="zh-CN"/>
          </a:p>
          <a:p>
            <a:endParaRPr lang="en-US" altLang="zh-CN"/>
          </a:p>
          <a:p>
            <a:r>
              <a:rPr lang="en-US" altLang="zh-CN" b="0" i="0">
                <a:solidFill>
                  <a:srgbClr val="404040"/>
                </a:solidFill>
                <a:effectLst/>
                <a:latin typeface="-apple-system"/>
              </a:rPr>
              <a:t>N </a:t>
            </a:r>
            <a:r>
              <a:rPr lang="zh-CN" altLang="en-US" b="0" i="0">
                <a:solidFill>
                  <a:srgbClr val="404040"/>
                </a:solidFill>
                <a:effectLst/>
                <a:latin typeface="-apple-system"/>
              </a:rPr>
              <a:t>的父节点是红色（节点 </a:t>
            </a:r>
            <a:r>
              <a:rPr lang="en-US" altLang="zh-CN" b="0" i="0">
                <a:solidFill>
                  <a:srgbClr val="404040"/>
                </a:solidFill>
                <a:effectLst/>
                <a:latin typeface="-apple-system"/>
              </a:rPr>
              <a:t>P </a:t>
            </a:r>
            <a:r>
              <a:rPr lang="zh-CN" altLang="en-US" b="0" i="0">
                <a:solidFill>
                  <a:srgbClr val="404040"/>
                </a:solidFill>
                <a:effectLst/>
                <a:latin typeface="-apple-system"/>
              </a:rPr>
              <a:t>为红色，其父节点必然为黑色），叔叔节点 </a:t>
            </a:r>
            <a:r>
              <a:rPr lang="en-US" altLang="zh-CN" b="0" i="0">
                <a:solidFill>
                  <a:srgbClr val="404040"/>
                </a:solidFill>
                <a:effectLst/>
                <a:latin typeface="-apple-system"/>
              </a:rPr>
              <a:t>U </a:t>
            </a:r>
            <a:r>
              <a:rPr lang="zh-CN" altLang="en-US" b="0" i="0">
                <a:solidFill>
                  <a:srgbClr val="404040"/>
                </a:solidFill>
                <a:effectLst/>
                <a:latin typeface="-apple-system"/>
              </a:rPr>
              <a:t>也是红色。由于 </a:t>
            </a:r>
            <a:r>
              <a:rPr lang="en-US" altLang="zh-CN" b="0" i="0">
                <a:solidFill>
                  <a:srgbClr val="404040"/>
                </a:solidFill>
                <a:effectLst/>
                <a:latin typeface="-apple-system"/>
              </a:rPr>
              <a:t>P </a:t>
            </a:r>
            <a:r>
              <a:rPr lang="zh-CN" altLang="en-US" b="0" i="0">
                <a:solidFill>
                  <a:srgbClr val="404040"/>
                </a:solidFill>
                <a:effectLst/>
                <a:latin typeface="-apple-system"/>
              </a:rPr>
              <a:t>和 </a:t>
            </a:r>
            <a:r>
              <a:rPr lang="en-US" altLang="zh-CN" b="0" i="0">
                <a:solidFill>
                  <a:srgbClr val="404040"/>
                </a:solidFill>
                <a:effectLst/>
                <a:latin typeface="-apple-system"/>
              </a:rPr>
              <a:t>N </a:t>
            </a:r>
            <a:r>
              <a:rPr lang="zh-CN" altLang="en-US" b="0" i="0">
                <a:solidFill>
                  <a:srgbClr val="404040"/>
                </a:solidFill>
                <a:effectLst/>
                <a:latin typeface="-apple-system"/>
              </a:rPr>
              <a:t>均为红色，此时需要进行调整。这种情况下，先将 </a:t>
            </a:r>
            <a:r>
              <a:rPr lang="en-US" altLang="zh-CN" b="0" i="0">
                <a:solidFill>
                  <a:srgbClr val="404040"/>
                </a:solidFill>
                <a:effectLst/>
                <a:latin typeface="-apple-system"/>
              </a:rPr>
              <a:t>P </a:t>
            </a:r>
            <a:r>
              <a:rPr lang="zh-CN" altLang="en-US" b="0" i="0">
                <a:solidFill>
                  <a:srgbClr val="404040"/>
                </a:solidFill>
                <a:effectLst/>
                <a:latin typeface="-apple-system"/>
              </a:rPr>
              <a:t>和 </a:t>
            </a:r>
            <a:r>
              <a:rPr lang="en-US" altLang="zh-CN" b="0" i="0">
                <a:solidFill>
                  <a:srgbClr val="404040"/>
                </a:solidFill>
                <a:effectLst/>
                <a:latin typeface="-apple-system"/>
              </a:rPr>
              <a:t>U </a:t>
            </a:r>
            <a:r>
              <a:rPr lang="zh-CN" altLang="en-US" b="0" i="0">
                <a:solidFill>
                  <a:srgbClr val="404040"/>
                </a:solidFill>
                <a:effectLst/>
                <a:latin typeface="-apple-system"/>
              </a:rPr>
              <a:t>的颜色染成黑色，再将 </a:t>
            </a:r>
            <a:r>
              <a:rPr lang="en-US" altLang="zh-CN" b="0" i="0">
                <a:solidFill>
                  <a:srgbClr val="404040"/>
                </a:solidFill>
                <a:effectLst/>
                <a:latin typeface="-apple-system"/>
              </a:rPr>
              <a:t>G </a:t>
            </a:r>
            <a:r>
              <a:rPr lang="zh-CN" altLang="en-US" b="0" i="0">
                <a:solidFill>
                  <a:srgbClr val="404040"/>
                </a:solidFill>
                <a:effectLst/>
                <a:latin typeface="-apple-system"/>
              </a:rPr>
              <a:t>的颜色染成红色。但需要注意的是 </a:t>
            </a:r>
            <a:r>
              <a:rPr lang="en-US" altLang="zh-CN" b="0" i="0">
                <a:solidFill>
                  <a:srgbClr val="404040"/>
                </a:solidFill>
                <a:effectLst/>
                <a:latin typeface="-apple-system"/>
              </a:rPr>
              <a:t>G </a:t>
            </a:r>
            <a:r>
              <a:rPr lang="zh-CN" altLang="en-US" b="0" i="0">
                <a:solidFill>
                  <a:srgbClr val="404040"/>
                </a:solidFill>
                <a:effectLst/>
                <a:latin typeface="-apple-system"/>
              </a:rPr>
              <a:t>被染成红色后，可能会和它的父节点形成连续的红色节点，</a:t>
            </a:r>
            <a:r>
              <a:rPr lang="zh-CN" altLang="en-US" b="1" i="0">
                <a:solidFill>
                  <a:srgbClr val="404040"/>
                </a:solidFill>
                <a:effectLst/>
                <a:latin typeface="-apple-system"/>
              </a:rPr>
              <a:t>此时需要递归向上调整</a:t>
            </a:r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93DECAB-27E4-4B76-8688-4FBDC1311C69}"/>
              </a:ext>
            </a:extLst>
          </p:cNvPr>
          <p:cNvSpPr/>
          <p:nvPr/>
        </p:nvSpPr>
        <p:spPr>
          <a:xfrm>
            <a:off x="284301" y="3569620"/>
            <a:ext cx="1046375" cy="104637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E485481-F2D2-4AB9-926C-0C7EEBFFF1EF}"/>
              </a:ext>
            </a:extLst>
          </p:cNvPr>
          <p:cNvSpPr/>
          <p:nvPr/>
        </p:nvSpPr>
        <p:spPr>
          <a:xfrm>
            <a:off x="2462664" y="3569620"/>
            <a:ext cx="1046375" cy="104637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U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7FB7BBC-CA3E-4780-8D30-839C5335A66E}"/>
              </a:ext>
            </a:extLst>
          </p:cNvPr>
          <p:cNvCxnSpPr>
            <a:cxnSpLocks/>
            <a:stCxn id="4" idx="3"/>
            <a:endCxn id="12" idx="7"/>
          </p:cNvCxnSpPr>
          <p:nvPr/>
        </p:nvCxnSpPr>
        <p:spPr>
          <a:xfrm flipH="1">
            <a:off x="1177438" y="3382766"/>
            <a:ext cx="352326" cy="340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2DEE27-6751-4DEA-B473-F606FE667894}"/>
              </a:ext>
            </a:extLst>
          </p:cNvPr>
          <p:cNvCxnSpPr>
            <a:cxnSpLocks/>
            <a:stCxn id="4" idx="5"/>
            <a:endCxn id="13" idx="1"/>
          </p:cNvCxnSpPr>
          <p:nvPr/>
        </p:nvCxnSpPr>
        <p:spPr>
          <a:xfrm>
            <a:off x="2269663" y="3382766"/>
            <a:ext cx="346239" cy="340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E5306CA7-4A11-4083-9A57-A3C20EA17514}"/>
              </a:ext>
            </a:extLst>
          </p:cNvPr>
          <p:cNvSpPr/>
          <p:nvPr/>
        </p:nvSpPr>
        <p:spPr>
          <a:xfrm>
            <a:off x="5510828" y="2676483"/>
            <a:ext cx="1046375" cy="104637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G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546DAFF-5C49-49C5-B53D-D3C03A54FC56}"/>
              </a:ext>
            </a:extLst>
          </p:cNvPr>
          <p:cNvSpPr/>
          <p:nvPr/>
        </p:nvSpPr>
        <p:spPr>
          <a:xfrm>
            <a:off x="4418603" y="3756474"/>
            <a:ext cx="1046375" cy="104637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8FBAEB6D-54B7-495E-9130-61224F78C653}"/>
              </a:ext>
            </a:extLst>
          </p:cNvPr>
          <p:cNvSpPr/>
          <p:nvPr/>
        </p:nvSpPr>
        <p:spPr>
          <a:xfrm>
            <a:off x="6596966" y="3756474"/>
            <a:ext cx="1046375" cy="104637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U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2B998B6-4FEA-4A96-9C07-ECD713D70435}"/>
              </a:ext>
            </a:extLst>
          </p:cNvPr>
          <p:cNvCxnSpPr>
            <a:cxnSpLocks/>
            <a:stCxn id="26" idx="3"/>
            <a:endCxn id="27" idx="7"/>
          </p:cNvCxnSpPr>
          <p:nvPr/>
        </p:nvCxnSpPr>
        <p:spPr>
          <a:xfrm flipH="1">
            <a:off x="5311740" y="3569620"/>
            <a:ext cx="352326" cy="340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A3BB3A6-E1E0-4BDA-9234-CCDD954C8848}"/>
              </a:ext>
            </a:extLst>
          </p:cNvPr>
          <p:cNvCxnSpPr>
            <a:cxnSpLocks/>
            <a:stCxn id="26" idx="5"/>
            <a:endCxn id="28" idx="1"/>
          </p:cNvCxnSpPr>
          <p:nvPr/>
        </p:nvCxnSpPr>
        <p:spPr>
          <a:xfrm>
            <a:off x="6403965" y="3569620"/>
            <a:ext cx="346239" cy="340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F4A63E48-90E5-4037-A2C4-A65395861CA3}"/>
              </a:ext>
            </a:extLst>
          </p:cNvPr>
          <p:cNvSpPr/>
          <p:nvPr/>
        </p:nvSpPr>
        <p:spPr>
          <a:xfrm>
            <a:off x="3354002" y="4843577"/>
            <a:ext cx="1046375" cy="104637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U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2A9872E3-E54F-4620-BD9D-B34429BFD30C}"/>
              </a:ext>
            </a:extLst>
          </p:cNvPr>
          <p:cNvCxnSpPr>
            <a:cxnSpLocks/>
            <a:stCxn id="27" idx="3"/>
            <a:endCxn id="31" idx="7"/>
          </p:cNvCxnSpPr>
          <p:nvPr/>
        </p:nvCxnSpPr>
        <p:spPr>
          <a:xfrm flipH="1">
            <a:off x="4247139" y="4649611"/>
            <a:ext cx="324702" cy="347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60118249-D4B3-4233-B9F2-A0ACB630CA13}"/>
              </a:ext>
            </a:extLst>
          </p:cNvPr>
          <p:cNvSpPr/>
          <p:nvPr/>
        </p:nvSpPr>
        <p:spPr>
          <a:xfrm>
            <a:off x="9792608" y="2710099"/>
            <a:ext cx="1046375" cy="104637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G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1C78955-9C46-4FDA-A074-293CDA8AEB11}"/>
              </a:ext>
            </a:extLst>
          </p:cNvPr>
          <p:cNvSpPr/>
          <p:nvPr/>
        </p:nvSpPr>
        <p:spPr>
          <a:xfrm>
            <a:off x="8700383" y="3790090"/>
            <a:ext cx="1046375" cy="104637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9D89065E-01A1-4300-933F-8A725861B4C7}"/>
              </a:ext>
            </a:extLst>
          </p:cNvPr>
          <p:cNvSpPr/>
          <p:nvPr/>
        </p:nvSpPr>
        <p:spPr>
          <a:xfrm>
            <a:off x="10878746" y="3790090"/>
            <a:ext cx="1046375" cy="104637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U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5FBBF8E5-0D3E-44C7-915F-228334D9DB5E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9593520" y="3603236"/>
            <a:ext cx="352326" cy="340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61621BAE-EAB9-4F5A-A08F-A4849CE71986}"/>
              </a:ext>
            </a:extLst>
          </p:cNvPr>
          <p:cNvCxnSpPr>
            <a:cxnSpLocks/>
            <a:stCxn id="42" idx="5"/>
            <a:endCxn id="44" idx="1"/>
          </p:cNvCxnSpPr>
          <p:nvPr/>
        </p:nvCxnSpPr>
        <p:spPr>
          <a:xfrm>
            <a:off x="10685745" y="3603236"/>
            <a:ext cx="346239" cy="340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E92C4CAB-0F7D-4900-86B1-4BD7A7C69EC3}"/>
              </a:ext>
            </a:extLst>
          </p:cNvPr>
          <p:cNvSpPr/>
          <p:nvPr/>
        </p:nvSpPr>
        <p:spPr>
          <a:xfrm>
            <a:off x="7635782" y="4877193"/>
            <a:ext cx="1046375" cy="104637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U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36CF0FDD-E472-4FF0-B7C9-8E579888FD6A}"/>
              </a:ext>
            </a:extLst>
          </p:cNvPr>
          <p:cNvCxnSpPr>
            <a:cxnSpLocks/>
            <a:stCxn id="43" idx="3"/>
            <a:endCxn id="47" idx="7"/>
          </p:cNvCxnSpPr>
          <p:nvPr/>
        </p:nvCxnSpPr>
        <p:spPr>
          <a:xfrm flipH="1">
            <a:off x="8528919" y="4683227"/>
            <a:ext cx="324702" cy="347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F2FC1216-D970-45D3-9BAE-C92F95BAD8A6}"/>
              </a:ext>
            </a:extLst>
          </p:cNvPr>
          <p:cNvCxnSpPr>
            <a:stCxn id="4" idx="0"/>
          </p:cNvCxnSpPr>
          <p:nvPr/>
        </p:nvCxnSpPr>
        <p:spPr>
          <a:xfrm flipV="1">
            <a:off x="1899714" y="2276272"/>
            <a:ext cx="6907" cy="213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BF3C297-1E36-4E80-8BD0-75FAE43708C4}"/>
              </a:ext>
            </a:extLst>
          </p:cNvPr>
          <p:cNvCxnSpPr/>
          <p:nvPr/>
        </p:nvCxnSpPr>
        <p:spPr>
          <a:xfrm flipV="1">
            <a:off x="6027108" y="2463126"/>
            <a:ext cx="6907" cy="213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30CE67F9-2868-47EE-AC06-E6447966C58B}"/>
              </a:ext>
            </a:extLst>
          </p:cNvPr>
          <p:cNvCxnSpPr/>
          <p:nvPr/>
        </p:nvCxnSpPr>
        <p:spPr>
          <a:xfrm flipV="1">
            <a:off x="10308888" y="2485711"/>
            <a:ext cx="6907" cy="213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42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9BD6905-88F1-43D9-9C04-DBD83ED20781}"/>
              </a:ext>
            </a:extLst>
          </p:cNvPr>
          <p:cNvSpPr/>
          <p:nvPr/>
        </p:nvSpPr>
        <p:spPr>
          <a:xfrm>
            <a:off x="1376526" y="2489629"/>
            <a:ext cx="1046375" cy="104637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G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79220E8-9EC8-41F3-BB79-417CBCF22FEF}"/>
              </a:ext>
            </a:extLst>
          </p:cNvPr>
          <p:cNvCxnSpPr>
            <a:cxnSpLocks/>
          </p:cNvCxnSpPr>
          <p:nvPr/>
        </p:nvCxnSpPr>
        <p:spPr>
          <a:xfrm>
            <a:off x="3258727" y="3382766"/>
            <a:ext cx="1418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FCF7D08-722C-4682-99DB-A4F39E33F024}"/>
              </a:ext>
            </a:extLst>
          </p:cNvPr>
          <p:cNvSpPr txBox="1"/>
          <p:nvPr/>
        </p:nvSpPr>
        <p:spPr>
          <a:xfrm>
            <a:off x="486560" y="386834"/>
            <a:ext cx="91632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情形</a:t>
            </a:r>
            <a:r>
              <a:rPr lang="en-US" altLang="zh-CN"/>
              <a:t>4</a:t>
            </a:r>
            <a:r>
              <a:rPr lang="zh-CN" altLang="en-US"/>
              <a:t>：</a:t>
            </a:r>
            <a:endParaRPr lang="en-US" altLang="zh-CN"/>
          </a:p>
          <a:p>
            <a:endParaRPr lang="en-US" altLang="zh-CN"/>
          </a:p>
          <a:p>
            <a:r>
              <a:rPr lang="en-US" altLang="zh-CN" b="0" i="0">
                <a:solidFill>
                  <a:srgbClr val="404040"/>
                </a:solidFill>
                <a:effectLst/>
                <a:latin typeface="-apple-system"/>
              </a:rPr>
              <a:t>N </a:t>
            </a:r>
            <a:r>
              <a:rPr lang="zh-CN" altLang="en-US" b="0" i="0">
                <a:solidFill>
                  <a:srgbClr val="404040"/>
                </a:solidFill>
                <a:effectLst/>
                <a:latin typeface="-apple-system"/>
              </a:rPr>
              <a:t>的父节点为红色，叔叔节点为黑色。</a:t>
            </a:r>
            <a:r>
              <a:rPr lang="en-US" altLang="zh-CN" b="0" i="0">
                <a:solidFill>
                  <a:srgbClr val="404040"/>
                </a:solidFill>
                <a:effectLst/>
                <a:latin typeface="-apple-system"/>
              </a:rPr>
              <a:t>N </a:t>
            </a:r>
            <a:r>
              <a:rPr lang="zh-CN" altLang="en-US" b="0" i="0">
                <a:solidFill>
                  <a:srgbClr val="404040"/>
                </a:solidFill>
                <a:effectLst/>
                <a:latin typeface="-apple-system"/>
              </a:rPr>
              <a:t>是 </a:t>
            </a:r>
            <a:r>
              <a:rPr lang="en-US" altLang="zh-CN" b="0" i="0">
                <a:solidFill>
                  <a:srgbClr val="404040"/>
                </a:solidFill>
                <a:effectLst/>
                <a:latin typeface="-apple-system"/>
              </a:rPr>
              <a:t>P </a:t>
            </a:r>
            <a:r>
              <a:rPr lang="zh-CN" altLang="en-US" b="0" i="0">
                <a:solidFill>
                  <a:srgbClr val="404040"/>
                </a:solidFill>
                <a:effectLst/>
                <a:latin typeface="-apple-system"/>
              </a:rPr>
              <a:t>的左孩子，且节点 </a:t>
            </a:r>
            <a:r>
              <a:rPr lang="en-US" altLang="zh-CN" b="0" i="0">
                <a:solidFill>
                  <a:srgbClr val="404040"/>
                </a:solidFill>
                <a:effectLst/>
                <a:latin typeface="-apple-system"/>
              </a:rPr>
              <a:t>P </a:t>
            </a:r>
            <a:r>
              <a:rPr lang="zh-CN" altLang="en-US" b="0" i="0">
                <a:solidFill>
                  <a:srgbClr val="404040"/>
                </a:solidFill>
                <a:effectLst/>
                <a:latin typeface="-apple-system"/>
              </a:rPr>
              <a:t>是 </a:t>
            </a:r>
            <a:r>
              <a:rPr lang="en-US" altLang="zh-CN" b="0" i="0">
                <a:solidFill>
                  <a:srgbClr val="404040"/>
                </a:solidFill>
                <a:effectLst/>
                <a:latin typeface="-apple-system"/>
              </a:rPr>
              <a:t>G </a:t>
            </a:r>
            <a:r>
              <a:rPr lang="zh-CN" altLang="en-US" b="0" i="0">
                <a:solidFill>
                  <a:srgbClr val="404040"/>
                </a:solidFill>
                <a:effectLst/>
                <a:latin typeface="-apple-system"/>
              </a:rPr>
              <a:t>的左孩子。此时对 </a:t>
            </a:r>
            <a:r>
              <a:rPr lang="en-US" altLang="zh-CN" b="0" i="0">
                <a:solidFill>
                  <a:srgbClr val="404040"/>
                </a:solidFill>
                <a:effectLst/>
                <a:latin typeface="-apple-system"/>
              </a:rPr>
              <a:t>G </a:t>
            </a:r>
            <a:r>
              <a:rPr lang="zh-CN" altLang="en-US" b="0" i="0">
                <a:solidFill>
                  <a:srgbClr val="404040"/>
                </a:solidFill>
                <a:effectLst/>
                <a:latin typeface="-apple-system"/>
              </a:rPr>
              <a:t>进行右旋，调整 </a:t>
            </a:r>
            <a:r>
              <a:rPr lang="en-US" altLang="zh-CN" b="0" i="0">
                <a:solidFill>
                  <a:srgbClr val="404040"/>
                </a:solidFill>
                <a:effectLst/>
                <a:latin typeface="-apple-system"/>
              </a:rPr>
              <a:t>P </a:t>
            </a:r>
            <a:r>
              <a:rPr lang="zh-CN" altLang="en-US" b="0" i="0">
                <a:solidFill>
                  <a:srgbClr val="404040"/>
                </a:solidFill>
                <a:effectLst/>
                <a:latin typeface="-apple-system"/>
              </a:rPr>
              <a:t>和 </a:t>
            </a:r>
            <a:r>
              <a:rPr lang="en-US" altLang="zh-CN" b="0" i="0">
                <a:solidFill>
                  <a:srgbClr val="404040"/>
                </a:solidFill>
                <a:effectLst/>
                <a:latin typeface="-apple-system"/>
              </a:rPr>
              <a:t>G </a:t>
            </a:r>
            <a:r>
              <a:rPr lang="zh-CN" altLang="en-US" b="0" i="0">
                <a:solidFill>
                  <a:srgbClr val="404040"/>
                </a:solidFill>
                <a:effectLst/>
                <a:latin typeface="-apple-system"/>
              </a:rPr>
              <a:t>的位置，并互换颜色。绿色的节点代表任何节点</a:t>
            </a:r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93DECAB-27E4-4B76-8688-4FBDC1311C69}"/>
              </a:ext>
            </a:extLst>
          </p:cNvPr>
          <p:cNvSpPr/>
          <p:nvPr/>
        </p:nvSpPr>
        <p:spPr>
          <a:xfrm>
            <a:off x="284301" y="3569620"/>
            <a:ext cx="1046375" cy="104637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E485481-F2D2-4AB9-926C-0C7EEBFFF1EF}"/>
              </a:ext>
            </a:extLst>
          </p:cNvPr>
          <p:cNvSpPr/>
          <p:nvPr/>
        </p:nvSpPr>
        <p:spPr>
          <a:xfrm>
            <a:off x="2462664" y="3569620"/>
            <a:ext cx="1046375" cy="104637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U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7FB7BBC-CA3E-4780-8D30-839C5335A66E}"/>
              </a:ext>
            </a:extLst>
          </p:cNvPr>
          <p:cNvCxnSpPr>
            <a:cxnSpLocks/>
            <a:stCxn id="4" idx="3"/>
            <a:endCxn id="12" idx="7"/>
          </p:cNvCxnSpPr>
          <p:nvPr/>
        </p:nvCxnSpPr>
        <p:spPr>
          <a:xfrm flipH="1">
            <a:off x="1177438" y="3382766"/>
            <a:ext cx="352326" cy="340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2DEE27-6751-4DEA-B473-F606FE667894}"/>
              </a:ext>
            </a:extLst>
          </p:cNvPr>
          <p:cNvCxnSpPr>
            <a:cxnSpLocks/>
            <a:stCxn id="4" idx="5"/>
            <a:endCxn id="13" idx="1"/>
          </p:cNvCxnSpPr>
          <p:nvPr/>
        </p:nvCxnSpPr>
        <p:spPr>
          <a:xfrm>
            <a:off x="2269663" y="3382766"/>
            <a:ext cx="346239" cy="340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E5306CA7-4A11-4083-9A57-A3C20EA17514}"/>
              </a:ext>
            </a:extLst>
          </p:cNvPr>
          <p:cNvSpPr/>
          <p:nvPr/>
        </p:nvSpPr>
        <p:spPr>
          <a:xfrm>
            <a:off x="5510828" y="2676483"/>
            <a:ext cx="1046375" cy="104637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G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546DAFF-5C49-49C5-B53D-D3C03A54FC56}"/>
              </a:ext>
            </a:extLst>
          </p:cNvPr>
          <p:cNvSpPr/>
          <p:nvPr/>
        </p:nvSpPr>
        <p:spPr>
          <a:xfrm>
            <a:off x="4418603" y="3756474"/>
            <a:ext cx="1046375" cy="104637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8FBAEB6D-54B7-495E-9130-61224F78C653}"/>
              </a:ext>
            </a:extLst>
          </p:cNvPr>
          <p:cNvSpPr/>
          <p:nvPr/>
        </p:nvSpPr>
        <p:spPr>
          <a:xfrm>
            <a:off x="6596966" y="3756474"/>
            <a:ext cx="1046375" cy="104637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U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2B998B6-4FEA-4A96-9C07-ECD713D70435}"/>
              </a:ext>
            </a:extLst>
          </p:cNvPr>
          <p:cNvCxnSpPr>
            <a:cxnSpLocks/>
            <a:stCxn id="26" idx="3"/>
            <a:endCxn id="27" idx="7"/>
          </p:cNvCxnSpPr>
          <p:nvPr/>
        </p:nvCxnSpPr>
        <p:spPr>
          <a:xfrm flipH="1">
            <a:off x="5311740" y="3569620"/>
            <a:ext cx="352326" cy="340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A3BB3A6-E1E0-4BDA-9234-CCDD954C8848}"/>
              </a:ext>
            </a:extLst>
          </p:cNvPr>
          <p:cNvCxnSpPr>
            <a:cxnSpLocks/>
            <a:stCxn id="26" idx="5"/>
            <a:endCxn id="28" idx="1"/>
          </p:cNvCxnSpPr>
          <p:nvPr/>
        </p:nvCxnSpPr>
        <p:spPr>
          <a:xfrm>
            <a:off x="6403965" y="3569620"/>
            <a:ext cx="346239" cy="340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F4A63E48-90E5-4037-A2C4-A65395861CA3}"/>
              </a:ext>
            </a:extLst>
          </p:cNvPr>
          <p:cNvSpPr/>
          <p:nvPr/>
        </p:nvSpPr>
        <p:spPr>
          <a:xfrm>
            <a:off x="3354002" y="4843577"/>
            <a:ext cx="1046375" cy="104637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U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2A9872E3-E54F-4620-BD9D-B34429BFD30C}"/>
              </a:ext>
            </a:extLst>
          </p:cNvPr>
          <p:cNvCxnSpPr>
            <a:cxnSpLocks/>
            <a:stCxn id="27" idx="3"/>
            <a:endCxn id="31" idx="7"/>
          </p:cNvCxnSpPr>
          <p:nvPr/>
        </p:nvCxnSpPr>
        <p:spPr>
          <a:xfrm flipH="1">
            <a:off x="4247139" y="4649611"/>
            <a:ext cx="324702" cy="347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60118249-D4B3-4233-B9F2-A0ACB630CA13}"/>
              </a:ext>
            </a:extLst>
          </p:cNvPr>
          <p:cNvSpPr/>
          <p:nvPr/>
        </p:nvSpPr>
        <p:spPr>
          <a:xfrm>
            <a:off x="9975316" y="3765802"/>
            <a:ext cx="1046375" cy="104637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G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1C78955-9C46-4FDA-A074-293CDA8AEB11}"/>
              </a:ext>
            </a:extLst>
          </p:cNvPr>
          <p:cNvSpPr/>
          <p:nvPr/>
        </p:nvSpPr>
        <p:spPr>
          <a:xfrm>
            <a:off x="8928941" y="2703986"/>
            <a:ext cx="1046375" cy="104637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9D89065E-01A1-4300-933F-8A725861B4C7}"/>
              </a:ext>
            </a:extLst>
          </p:cNvPr>
          <p:cNvSpPr/>
          <p:nvPr/>
        </p:nvSpPr>
        <p:spPr>
          <a:xfrm>
            <a:off x="11021691" y="4843576"/>
            <a:ext cx="1046375" cy="104637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U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5FBBF8E5-0D3E-44C7-915F-228334D9DB5E}"/>
              </a:ext>
            </a:extLst>
          </p:cNvPr>
          <p:cNvCxnSpPr>
            <a:cxnSpLocks/>
            <a:stCxn id="42" idx="1"/>
            <a:endCxn id="43" idx="5"/>
          </p:cNvCxnSpPr>
          <p:nvPr/>
        </p:nvCxnSpPr>
        <p:spPr>
          <a:xfrm flipH="1" flipV="1">
            <a:off x="9822078" y="3597123"/>
            <a:ext cx="306476" cy="321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61621BAE-EAB9-4F5A-A08F-A4849CE71986}"/>
              </a:ext>
            </a:extLst>
          </p:cNvPr>
          <p:cNvCxnSpPr>
            <a:cxnSpLocks/>
            <a:stCxn id="42" idx="5"/>
            <a:endCxn id="44" idx="1"/>
          </p:cNvCxnSpPr>
          <p:nvPr/>
        </p:nvCxnSpPr>
        <p:spPr>
          <a:xfrm>
            <a:off x="10868453" y="4658939"/>
            <a:ext cx="306476" cy="337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E92C4CAB-0F7D-4900-86B1-4BD7A7C69EC3}"/>
              </a:ext>
            </a:extLst>
          </p:cNvPr>
          <p:cNvSpPr/>
          <p:nvPr/>
        </p:nvSpPr>
        <p:spPr>
          <a:xfrm>
            <a:off x="7882566" y="3765802"/>
            <a:ext cx="1046375" cy="104637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U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36CF0FDD-E472-4FF0-B7C9-8E579888FD6A}"/>
              </a:ext>
            </a:extLst>
          </p:cNvPr>
          <p:cNvCxnSpPr>
            <a:cxnSpLocks/>
            <a:stCxn id="43" idx="3"/>
            <a:endCxn id="47" idx="7"/>
          </p:cNvCxnSpPr>
          <p:nvPr/>
        </p:nvCxnSpPr>
        <p:spPr>
          <a:xfrm flipH="1">
            <a:off x="8775703" y="3597123"/>
            <a:ext cx="306476" cy="321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F2FC1216-D970-45D3-9BAE-C92F95BAD8A6}"/>
              </a:ext>
            </a:extLst>
          </p:cNvPr>
          <p:cNvCxnSpPr>
            <a:stCxn id="4" idx="0"/>
          </p:cNvCxnSpPr>
          <p:nvPr/>
        </p:nvCxnSpPr>
        <p:spPr>
          <a:xfrm flipV="1">
            <a:off x="1899714" y="2276272"/>
            <a:ext cx="6907" cy="213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BF3C297-1E36-4E80-8BD0-75FAE43708C4}"/>
              </a:ext>
            </a:extLst>
          </p:cNvPr>
          <p:cNvCxnSpPr/>
          <p:nvPr/>
        </p:nvCxnSpPr>
        <p:spPr>
          <a:xfrm flipV="1">
            <a:off x="6027108" y="2463126"/>
            <a:ext cx="6907" cy="213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30CE67F9-2868-47EE-AC06-E6447966C58B}"/>
              </a:ext>
            </a:extLst>
          </p:cNvPr>
          <p:cNvCxnSpPr/>
          <p:nvPr/>
        </p:nvCxnSpPr>
        <p:spPr>
          <a:xfrm flipV="1">
            <a:off x="9437371" y="2489629"/>
            <a:ext cx="6907" cy="213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0104DB4-9AE7-494C-96C1-890E38D1A669}"/>
              </a:ext>
            </a:extLst>
          </p:cNvPr>
          <p:cNvCxnSpPr>
            <a:cxnSpLocks/>
          </p:cNvCxnSpPr>
          <p:nvPr/>
        </p:nvCxnSpPr>
        <p:spPr>
          <a:xfrm>
            <a:off x="7053281" y="3382766"/>
            <a:ext cx="1418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FC4453CD-F87A-4028-BEE1-390FBAB8507D}"/>
              </a:ext>
            </a:extLst>
          </p:cNvPr>
          <p:cNvSpPr txBox="1"/>
          <p:nvPr/>
        </p:nvSpPr>
        <p:spPr>
          <a:xfrm>
            <a:off x="7111328" y="3015004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</a:t>
            </a:r>
            <a:r>
              <a:rPr lang="zh-CN" altLang="en-US"/>
              <a:t>节点右旋</a:t>
            </a:r>
          </a:p>
        </p:txBody>
      </p:sp>
    </p:spTree>
    <p:extLst>
      <p:ext uri="{BB962C8B-B14F-4D97-AF65-F5344CB8AC3E}">
        <p14:creationId xmlns:p14="http://schemas.microsoft.com/office/powerpoint/2010/main" val="403020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9BD6905-88F1-43D9-9C04-DBD83ED20781}"/>
              </a:ext>
            </a:extLst>
          </p:cNvPr>
          <p:cNvSpPr/>
          <p:nvPr/>
        </p:nvSpPr>
        <p:spPr>
          <a:xfrm>
            <a:off x="1730581" y="2903625"/>
            <a:ext cx="525375" cy="52537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G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FCF7D08-722C-4682-99DB-A4F39E33F024}"/>
              </a:ext>
            </a:extLst>
          </p:cNvPr>
          <p:cNvSpPr txBox="1"/>
          <p:nvPr/>
        </p:nvSpPr>
        <p:spPr>
          <a:xfrm>
            <a:off x="486560" y="386834"/>
            <a:ext cx="91632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情形</a:t>
            </a:r>
            <a:r>
              <a:rPr lang="en-US" altLang="zh-CN"/>
              <a:t>5</a:t>
            </a:r>
            <a:r>
              <a:rPr lang="zh-CN" altLang="en-US"/>
              <a:t>：</a:t>
            </a:r>
            <a:endParaRPr lang="en-US" altLang="zh-CN"/>
          </a:p>
          <a:p>
            <a:endParaRPr lang="en-US" altLang="zh-CN"/>
          </a:p>
          <a:p>
            <a:r>
              <a:rPr lang="en-US" altLang="zh-CN" b="0" i="0">
                <a:solidFill>
                  <a:srgbClr val="404040"/>
                </a:solidFill>
                <a:effectLst/>
                <a:latin typeface="-apple-system"/>
              </a:rPr>
              <a:t>N </a:t>
            </a:r>
            <a:r>
              <a:rPr lang="zh-CN" altLang="en-US" b="0" i="0">
                <a:solidFill>
                  <a:srgbClr val="404040"/>
                </a:solidFill>
                <a:effectLst/>
                <a:latin typeface="-apple-system"/>
              </a:rPr>
              <a:t>的父节点为红色，叔叔节点为黑色。节点 </a:t>
            </a:r>
            <a:r>
              <a:rPr lang="en-US" altLang="zh-CN" b="0" i="0">
                <a:solidFill>
                  <a:srgbClr val="404040"/>
                </a:solidFill>
                <a:effectLst/>
                <a:latin typeface="-apple-system"/>
              </a:rPr>
              <a:t>N </a:t>
            </a:r>
            <a:r>
              <a:rPr lang="zh-CN" altLang="en-US" b="0" i="0">
                <a:solidFill>
                  <a:srgbClr val="404040"/>
                </a:solidFill>
                <a:effectLst/>
                <a:latin typeface="-apple-system"/>
              </a:rPr>
              <a:t>是 </a:t>
            </a:r>
            <a:r>
              <a:rPr lang="en-US" altLang="zh-CN" b="0" i="0">
                <a:solidFill>
                  <a:srgbClr val="404040"/>
                </a:solidFill>
                <a:effectLst/>
                <a:latin typeface="-apple-system"/>
              </a:rPr>
              <a:t>P </a:t>
            </a:r>
            <a:r>
              <a:rPr lang="zh-CN" altLang="en-US" b="0" i="0">
                <a:solidFill>
                  <a:srgbClr val="404040"/>
                </a:solidFill>
                <a:effectLst/>
                <a:latin typeface="-apple-system"/>
              </a:rPr>
              <a:t>的右孩子，且节点 </a:t>
            </a:r>
            <a:r>
              <a:rPr lang="en-US" altLang="zh-CN" b="0" i="0">
                <a:solidFill>
                  <a:srgbClr val="404040"/>
                </a:solidFill>
                <a:effectLst/>
                <a:latin typeface="-apple-system"/>
              </a:rPr>
              <a:t>P </a:t>
            </a:r>
            <a:r>
              <a:rPr lang="zh-CN" altLang="en-US" b="0" i="0">
                <a:solidFill>
                  <a:srgbClr val="404040"/>
                </a:solidFill>
                <a:effectLst/>
                <a:latin typeface="-apple-system"/>
              </a:rPr>
              <a:t>是 </a:t>
            </a:r>
            <a:r>
              <a:rPr lang="en-US" altLang="zh-CN" b="0" i="0">
                <a:solidFill>
                  <a:srgbClr val="404040"/>
                </a:solidFill>
                <a:effectLst/>
                <a:latin typeface="-apple-system"/>
              </a:rPr>
              <a:t>G </a:t>
            </a:r>
            <a:r>
              <a:rPr lang="zh-CN" altLang="en-US" b="0" i="0">
                <a:solidFill>
                  <a:srgbClr val="404040"/>
                </a:solidFill>
                <a:effectLst/>
                <a:latin typeface="-apple-system"/>
              </a:rPr>
              <a:t>的左孩子。此时先对节点 </a:t>
            </a:r>
            <a:r>
              <a:rPr lang="en-US" altLang="zh-CN" b="0" i="0">
                <a:solidFill>
                  <a:srgbClr val="404040"/>
                </a:solidFill>
                <a:effectLst/>
                <a:latin typeface="-apple-system"/>
              </a:rPr>
              <a:t>P </a:t>
            </a:r>
            <a:r>
              <a:rPr lang="zh-CN" altLang="en-US" b="0" i="0">
                <a:solidFill>
                  <a:srgbClr val="404040"/>
                </a:solidFill>
                <a:effectLst/>
                <a:latin typeface="-apple-system"/>
              </a:rPr>
              <a:t>进行左旋，调整 </a:t>
            </a:r>
            <a:r>
              <a:rPr lang="en-US" altLang="zh-CN" b="0" i="0">
                <a:solidFill>
                  <a:srgbClr val="404040"/>
                </a:solidFill>
                <a:effectLst/>
                <a:latin typeface="-apple-system"/>
              </a:rPr>
              <a:t>N </a:t>
            </a:r>
            <a:r>
              <a:rPr lang="zh-CN" altLang="en-US" b="0" i="0">
                <a:solidFill>
                  <a:srgbClr val="404040"/>
                </a:solidFill>
                <a:effectLst/>
                <a:latin typeface="-apple-system"/>
              </a:rPr>
              <a:t>与 </a:t>
            </a:r>
            <a:r>
              <a:rPr lang="en-US" altLang="zh-CN" b="0" i="0">
                <a:solidFill>
                  <a:srgbClr val="404040"/>
                </a:solidFill>
                <a:effectLst/>
                <a:latin typeface="-apple-system"/>
              </a:rPr>
              <a:t>P </a:t>
            </a:r>
            <a:r>
              <a:rPr lang="zh-CN" altLang="en-US" b="0" i="0">
                <a:solidFill>
                  <a:srgbClr val="404040"/>
                </a:solidFill>
                <a:effectLst/>
                <a:latin typeface="-apple-system"/>
              </a:rPr>
              <a:t>的位置。然后</a:t>
            </a:r>
            <a:r>
              <a:rPr lang="en-US" altLang="zh-CN" b="0" i="0">
                <a:solidFill>
                  <a:srgbClr val="404040"/>
                </a:solidFill>
                <a:effectLst/>
                <a:latin typeface="-apple-system"/>
              </a:rPr>
              <a:t>G</a:t>
            </a:r>
            <a:r>
              <a:rPr lang="zh-CN" altLang="en-US" b="0" i="0">
                <a:solidFill>
                  <a:srgbClr val="404040"/>
                </a:solidFill>
                <a:effectLst/>
                <a:latin typeface="-apple-system"/>
              </a:rPr>
              <a:t>右旋，把</a:t>
            </a:r>
            <a:r>
              <a:rPr lang="en-US" altLang="zh-CN" b="0" i="0">
                <a:solidFill>
                  <a:srgbClr val="404040"/>
                </a:solidFill>
                <a:effectLst/>
                <a:latin typeface="-apple-system"/>
              </a:rPr>
              <a:t>N</a:t>
            </a:r>
            <a:r>
              <a:rPr lang="zh-CN" altLang="en-US" b="0" i="0">
                <a:solidFill>
                  <a:srgbClr val="404040"/>
                </a:solidFill>
                <a:effectLst/>
                <a:latin typeface="-apple-system"/>
              </a:rPr>
              <a:t>变为黑色</a:t>
            </a:r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7FB7BBC-CA3E-4780-8D30-839C5335A66E}"/>
              </a:ext>
            </a:extLst>
          </p:cNvPr>
          <p:cNvCxnSpPr>
            <a:cxnSpLocks/>
            <a:stCxn id="4" idx="3"/>
            <a:endCxn id="34" idx="7"/>
          </p:cNvCxnSpPr>
          <p:nvPr/>
        </p:nvCxnSpPr>
        <p:spPr>
          <a:xfrm flipH="1">
            <a:off x="1617759" y="3352061"/>
            <a:ext cx="189761" cy="258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2DEE27-6751-4DEA-B473-F606FE667894}"/>
              </a:ext>
            </a:extLst>
          </p:cNvPr>
          <p:cNvCxnSpPr>
            <a:cxnSpLocks/>
            <a:stCxn id="4" idx="5"/>
            <a:endCxn id="35" idx="1"/>
          </p:cNvCxnSpPr>
          <p:nvPr/>
        </p:nvCxnSpPr>
        <p:spPr>
          <a:xfrm>
            <a:off x="2179017" y="3352061"/>
            <a:ext cx="146745" cy="28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F2FC1216-D970-45D3-9BAE-C92F95BAD8A6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1993268" y="2569931"/>
            <a:ext cx="1" cy="33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3938CBC4-E94E-4EDD-8850-A6FDAD7AC0CC}"/>
              </a:ext>
            </a:extLst>
          </p:cNvPr>
          <p:cNvSpPr/>
          <p:nvPr/>
        </p:nvSpPr>
        <p:spPr>
          <a:xfrm>
            <a:off x="1169323" y="3534074"/>
            <a:ext cx="525375" cy="52537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A64B352-EAFF-42A6-A703-A6F4E8F82124}"/>
              </a:ext>
            </a:extLst>
          </p:cNvPr>
          <p:cNvSpPr/>
          <p:nvPr/>
        </p:nvSpPr>
        <p:spPr>
          <a:xfrm>
            <a:off x="2248823" y="3561031"/>
            <a:ext cx="525375" cy="52537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U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8CCFDCB6-699E-451F-9976-D4108FE10E81}"/>
              </a:ext>
            </a:extLst>
          </p:cNvPr>
          <p:cNvSpPr/>
          <p:nvPr/>
        </p:nvSpPr>
        <p:spPr>
          <a:xfrm>
            <a:off x="3904673" y="2903625"/>
            <a:ext cx="525375" cy="52537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G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DED1B35-F6EE-4829-897A-9AD0B99BD4E0}"/>
              </a:ext>
            </a:extLst>
          </p:cNvPr>
          <p:cNvCxnSpPr>
            <a:cxnSpLocks/>
            <a:stCxn id="58" idx="3"/>
            <a:endCxn id="62" idx="7"/>
          </p:cNvCxnSpPr>
          <p:nvPr/>
        </p:nvCxnSpPr>
        <p:spPr>
          <a:xfrm flipH="1">
            <a:off x="3791851" y="3352061"/>
            <a:ext cx="189761" cy="258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EDE9036-FE39-491F-8B6C-86D4F59D2E31}"/>
              </a:ext>
            </a:extLst>
          </p:cNvPr>
          <p:cNvCxnSpPr>
            <a:cxnSpLocks/>
            <a:stCxn id="58" idx="5"/>
            <a:endCxn id="63" idx="1"/>
          </p:cNvCxnSpPr>
          <p:nvPr/>
        </p:nvCxnSpPr>
        <p:spPr>
          <a:xfrm>
            <a:off x="4353109" y="3352061"/>
            <a:ext cx="146745" cy="28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BEE89DB5-2A65-47EA-B623-8683F9635B54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4167360" y="2569931"/>
            <a:ext cx="1" cy="33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EAE0C392-77D7-485A-934F-FD2097916A62}"/>
              </a:ext>
            </a:extLst>
          </p:cNvPr>
          <p:cNvSpPr/>
          <p:nvPr/>
        </p:nvSpPr>
        <p:spPr>
          <a:xfrm>
            <a:off x="3343415" y="3534074"/>
            <a:ext cx="525375" cy="52537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83446EC0-EDF2-47E3-8315-156E079ECBFA}"/>
              </a:ext>
            </a:extLst>
          </p:cNvPr>
          <p:cNvSpPr/>
          <p:nvPr/>
        </p:nvSpPr>
        <p:spPr>
          <a:xfrm>
            <a:off x="4422915" y="3561031"/>
            <a:ext cx="525375" cy="52537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U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D4D79D1-2CF5-4284-B9D9-EA713D4C61D4}"/>
              </a:ext>
            </a:extLst>
          </p:cNvPr>
          <p:cNvSpPr/>
          <p:nvPr/>
        </p:nvSpPr>
        <p:spPr>
          <a:xfrm>
            <a:off x="3868790" y="4086406"/>
            <a:ext cx="525375" cy="52537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N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4F8F011E-9F9A-4E45-A240-C661860C598D}"/>
              </a:ext>
            </a:extLst>
          </p:cNvPr>
          <p:cNvCxnSpPr>
            <a:cxnSpLocks/>
            <a:stCxn id="62" idx="5"/>
            <a:endCxn id="64" idx="1"/>
          </p:cNvCxnSpPr>
          <p:nvPr/>
        </p:nvCxnSpPr>
        <p:spPr>
          <a:xfrm>
            <a:off x="3791851" y="3982510"/>
            <a:ext cx="153878" cy="180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FA02E15F-634C-44C1-8936-7CE30C89B641}"/>
              </a:ext>
            </a:extLst>
          </p:cNvPr>
          <p:cNvSpPr/>
          <p:nvPr/>
        </p:nvSpPr>
        <p:spPr>
          <a:xfrm>
            <a:off x="6428493" y="3008699"/>
            <a:ext cx="525375" cy="52537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G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CAF6A8F7-C540-4F03-AB33-72E1FBD3AE83}"/>
              </a:ext>
            </a:extLst>
          </p:cNvPr>
          <p:cNvCxnSpPr>
            <a:cxnSpLocks/>
            <a:stCxn id="66" idx="3"/>
            <a:endCxn id="70" idx="7"/>
          </p:cNvCxnSpPr>
          <p:nvPr/>
        </p:nvCxnSpPr>
        <p:spPr>
          <a:xfrm flipH="1">
            <a:off x="6315671" y="3457135"/>
            <a:ext cx="189761" cy="258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3CAA35CC-4136-4916-A553-C9574AF29277}"/>
              </a:ext>
            </a:extLst>
          </p:cNvPr>
          <p:cNvCxnSpPr>
            <a:cxnSpLocks/>
            <a:stCxn id="66" idx="5"/>
            <a:endCxn id="71" idx="1"/>
          </p:cNvCxnSpPr>
          <p:nvPr/>
        </p:nvCxnSpPr>
        <p:spPr>
          <a:xfrm>
            <a:off x="6876929" y="3457135"/>
            <a:ext cx="146745" cy="28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B65FEB19-AB8D-4A79-A55C-1A84846EA83E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6691180" y="2675005"/>
            <a:ext cx="1" cy="33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DC0D8AEA-BA2C-4B1A-A619-0CB3E10817EC}"/>
              </a:ext>
            </a:extLst>
          </p:cNvPr>
          <p:cNvSpPr/>
          <p:nvPr/>
        </p:nvSpPr>
        <p:spPr>
          <a:xfrm>
            <a:off x="5867235" y="3639148"/>
            <a:ext cx="525375" cy="52537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05CE637B-B8A3-4A51-8058-17BCC49911B8}"/>
              </a:ext>
            </a:extLst>
          </p:cNvPr>
          <p:cNvSpPr/>
          <p:nvPr/>
        </p:nvSpPr>
        <p:spPr>
          <a:xfrm>
            <a:off x="6946735" y="3666105"/>
            <a:ext cx="525375" cy="52537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U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5BA07C77-CB7E-4E63-8B10-CCFF4DC07756}"/>
              </a:ext>
            </a:extLst>
          </p:cNvPr>
          <p:cNvSpPr/>
          <p:nvPr/>
        </p:nvSpPr>
        <p:spPr>
          <a:xfrm>
            <a:off x="5310328" y="4295376"/>
            <a:ext cx="525375" cy="52537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P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6435F4A-8B80-49EE-B361-37EA9BF70332}"/>
              </a:ext>
            </a:extLst>
          </p:cNvPr>
          <p:cNvCxnSpPr>
            <a:cxnSpLocks/>
            <a:stCxn id="70" idx="3"/>
            <a:endCxn id="72" idx="7"/>
          </p:cNvCxnSpPr>
          <p:nvPr/>
        </p:nvCxnSpPr>
        <p:spPr>
          <a:xfrm flipH="1">
            <a:off x="5758764" y="4087584"/>
            <a:ext cx="185410" cy="284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6B63191D-CA13-44DC-B936-029D49BBE7B0}"/>
              </a:ext>
            </a:extLst>
          </p:cNvPr>
          <p:cNvSpPr/>
          <p:nvPr/>
        </p:nvSpPr>
        <p:spPr>
          <a:xfrm>
            <a:off x="8735436" y="3008699"/>
            <a:ext cx="525375" cy="52537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3D63988B-87B5-471B-8275-CBD8B69CEA22}"/>
              </a:ext>
            </a:extLst>
          </p:cNvPr>
          <p:cNvSpPr/>
          <p:nvPr/>
        </p:nvSpPr>
        <p:spPr>
          <a:xfrm>
            <a:off x="9383253" y="3655315"/>
            <a:ext cx="525375" cy="52537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G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8F4A22A4-4681-44C7-80F6-439101B7C329}"/>
              </a:ext>
            </a:extLst>
          </p:cNvPr>
          <p:cNvSpPr/>
          <p:nvPr/>
        </p:nvSpPr>
        <p:spPr>
          <a:xfrm>
            <a:off x="10102484" y="4349093"/>
            <a:ext cx="525375" cy="52537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U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45297C28-E53D-4504-9CFB-B8DEB625117A}"/>
              </a:ext>
            </a:extLst>
          </p:cNvPr>
          <p:cNvSpPr/>
          <p:nvPr/>
        </p:nvSpPr>
        <p:spPr>
          <a:xfrm>
            <a:off x="8118005" y="3676875"/>
            <a:ext cx="525375" cy="52537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P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233F6E37-51BF-496F-A3E2-30207634502B}"/>
              </a:ext>
            </a:extLst>
          </p:cNvPr>
          <p:cNvCxnSpPr>
            <a:cxnSpLocks/>
            <a:stCxn id="74" idx="3"/>
            <a:endCxn id="77" idx="7"/>
          </p:cNvCxnSpPr>
          <p:nvPr/>
        </p:nvCxnSpPr>
        <p:spPr>
          <a:xfrm flipH="1">
            <a:off x="8566441" y="3457135"/>
            <a:ext cx="245934" cy="296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96D9D844-356E-4D87-ADEC-7B623599BDFD}"/>
              </a:ext>
            </a:extLst>
          </p:cNvPr>
          <p:cNvCxnSpPr>
            <a:cxnSpLocks/>
            <a:stCxn id="74" idx="5"/>
            <a:endCxn id="75" idx="1"/>
          </p:cNvCxnSpPr>
          <p:nvPr/>
        </p:nvCxnSpPr>
        <p:spPr>
          <a:xfrm>
            <a:off x="9183872" y="3457135"/>
            <a:ext cx="276320" cy="275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D78E6640-364E-41E3-A8E0-D0E7E16C99FA}"/>
              </a:ext>
            </a:extLst>
          </p:cNvPr>
          <p:cNvCxnSpPr>
            <a:cxnSpLocks/>
            <a:stCxn id="75" idx="5"/>
            <a:endCxn id="76" idx="1"/>
          </p:cNvCxnSpPr>
          <p:nvPr/>
        </p:nvCxnSpPr>
        <p:spPr>
          <a:xfrm>
            <a:off x="9831689" y="4103751"/>
            <a:ext cx="347734" cy="322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C9DCAAF-C3EC-4D71-9026-F24BEE003D35}"/>
              </a:ext>
            </a:extLst>
          </p:cNvPr>
          <p:cNvCxnSpPr>
            <a:cxnSpLocks/>
          </p:cNvCxnSpPr>
          <p:nvPr/>
        </p:nvCxnSpPr>
        <p:spPr>
          <a:xfrm flipH="1" flipV="1">
            <a:off x="8973490" y="2670526"/>
            <a:ext cx="1" cy="33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80414366-9955-4FDD-A800-20875D628CA3}"/>
              </a:ext>
            </a:extLst>
          </p:cNvPr>
          <p:cNvCxnSpPr>
            <a:cxnSpLocks/>
          </p:cNvCxnSpPr>
          <p:nvPr/>
        </p:nvCxnSpPr>
        <p:spPr>
          <a:xfrm>
            <a:off x="2471335" y="3214991"/>
            <a:ext cx="872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CA3839D7-0B2A-4C0C-96B6-3CD9F80D21A2}"/>
              </a:ext>
            </a:extLst>
          </p:cNvPr>
          <p:cNvCxnSpPr>
            <a:cxnSpLocks/>
          </p:cNvCxnSpPr>
          <p:nvPr/>
        </p:nvCxnSpPr>
        <p:spPr>
          <a:xfrm>
            <a:off x="4995155" y="3236067"/>
            <a:ext cx="872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A0BE8A5F-5646-4088-AF42-7B9E7E7246BC}"/>
              </a:ext>
            </a:extLst>
          </p:cNvPr>
          <p:cNvCxnSpPr>
            <a:cxnSpLocks/>
          </p:cNvCxnSpPr>
          <p:nvPr/>
        </p:nvCxnSpPr>
        <p:spPr>
          <a:xfrm>
            <a:off x="7361105" y="3236067"/>
            <a:ext cx="872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FF24ED7F-29AB-43A8-B688-46B951D002E4}"/>
              </a:ext>
            </a:extLst>
          </p:cNvPr>
          <p:cNvSpPr txBox="1"/>
          <p:nvPr/>
        </p:nvSpPr>
        <p:spPr>
          <a:xfrm>
            <a:off x="4861367" y="284671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</a:t>
            </a:r>
            <a:r>
              <a:rPr lang="zh-CN" altLang="en-US"/>
              <a:t>节点左旋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90F8071C-56A4-499E-B80E-9447A9CE1DEA}"/>
              </a:ext>
            </a:extLst>
          </p:cNvPr>
          <p:cNvSpPr txBox="1"/>
          <p:nvPr/>
        </p:nvSpPr>
        <p:spPr>
          <a:xfrm>
            <a:off x="7156421" y="2859847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</a:t>
            </a:r>
            <a:r>
              <a:rPr lang="zh-CN" altLang="en-US"/>
              <a:t>节点右旋</a:t>
            </a:r>
          </a:p>
        </p:txBody>
      </p:sp>
    </p:spTree>
    <p:extLst>
      <p:ext uri="{BB962C8B-B14F-4D97-AF65-F5344CB8AC3E}">
        <p14:creationId xmlns:p14="http://schemas.microsoft.com/office/powerpoint/2010/main" val="309866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324</Words>
  <Application>Microsoft Office PowerPoint</Application>
  <PresentationFormat>宽屏</PresentationFormat>
  <Paragraphs>63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hao</dc:creator>
  <cp:lastModifiedBy>li hao</cp:lastModifiedBy>
  <cp:revision>10</cp:revision>
  <dcterms:created xsi:type="dcterms:W3CDTF">2022-04-08T15:02:08Z</dcterms:created>
  <dcterms:modified xsi:type="dcterms:W3CDTF">2022-04-09T05:50:14Z</dcterms:modified>
</cp:coreProperties>
</file>