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2" r:id="rId4"/>
    <p:sldId id="279" r:id="rId6"/>
    <p:sldId id="296" r:id="rId7"/>
    <p:sldId id="280" r:id="rId8"/>
    <p:sldId id="260" r:id="rId9"/>
    <p:sldId id="261" r:id="rId10"/>
    <p:sldId id="267" r:id="rId11"/>
    <p:sldId id="268" r:id="rId12"/>
    <p:sldId id="269" r:id="rId13"/>
    <p:sldId id="294" r:id="rId14"/>
    <p:sldId id="277" r:id="rId15"/>
    <p:sldId id="278" r:id="rId16"/>
    <p:sldId id="292" r:id="rId17"/>
    <p:sldId id="293" r:id="rId18"/>
    <p:sldId id="29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9F7857-DF68-40E9-B3B1-43E21ECBFB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7669" y="-26504"/>
            <a:ext cx="12209669" cy="6897754"/>
            <a:chOff x="-17669" y="-26504"/>
            <a:chExt cx="12209669" cy="689775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17669" y="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6297" t="22727" r="28803" b="23485"/>
            <a:stretch>
              <a:fillRect/>
            </a:stretch>
          </p:blipFill>
          <p:spPr>
            <a:xfrm>
              <a:off x="3060700" y="1282700"/>
              <a:ext cx="5384800" cy="45085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6800" y="1018800"/>
            <a:ext cx="5018400" cy="4464000"/>
          </a:xfrm>
        </p:spPr>
        <p:txBody>
          <a:bodyPr anchor="b">
            <a:prstTxWarp prst="textArchUp">
              <a:avLst>
                <a:gd name="adj" fmla="val 11017504"/>
              </a:avLst>
            </a:prstTxWarp>
          </a:bodyPr>
          <a:lstStyle>
            <a:lvl1pPr algn="ctr">
              <a:defRPr sz="4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6800" y="4791600"/>
            <a:ext cx="3168000" cy="1090800"/>
          </a:xfrm>
        </p:spPr>
        <p:txBody>
          <a:bodyPr anchor="ctr" anchorCtr="0">
            <a:prstTxWarp prst="textArchDown">
              <a:avLst/>
            </a:prstTxWarp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179167"/>
            <a:ext cx="11037878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/>
            </a:lvl3pPr>
            <a:lvl4pPr marL="1080135">
              <a:spcBef>
                <a:spcPts val="300"/>
              </a:spcBef>
              <a:spcAft>
                <a:spcPts val="300"/>
              </a:spcAft>
              <a:defRPr/>
            </a:lvl4pPr>
            <a:lvl5pPr marL="1440180">
              <a:spcBef>
                <a:spcPts val="300"/>
              </a:spcBef>
              <a:spcAft>
                <a:spcPts val="300"/>
              </a:spcAft>
              <a:defRPr/>
            </a:lvl5pPr>
            <a:lvl6pPr marL="1800225"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>
            <p:custDataLst>
              <p:tags r:id="rId4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MH_Number"/>
          <p:cNvSpPr/>
          <p:nvPr>
            <p:custDataLst>
              <p:tags r:id="rId5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53615" y="170642"/>
            <a:ext cx="11330345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45941" y="1098829"/>
            <a:ext cx="5080000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49895" y="1098829"/>
            <a:ext cx="5094116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9490" y="1014056"/>
            <a:ext cx="11253019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71" y="2578608"/>
            <a:ext cx="5157787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71" y="3224402"/>
            <a:ext cx="5157787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82" y="2578608"/>
            <a:ext cx="5183188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82" y="3224402"/>
            <a:ext cx="5183188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5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6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875133" y="1152939"/>
            <a:ext cx="4284380" cy="1050233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354487" y="114113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75133" y="2203172"/>
            <a:ext cx="428437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654202"/>
            <a:ext cx="11400508" cy="5706351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10487891" y="896407"/>
            <a:ext cx="1003708" cy="5286095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06582" y="896407"/>
            <a:ext cx="9573491" cy="5286095"/>
          </a:xfrm>
        </p:spPr>
        <p:txBody>
          <a:bodyPr vert="eaVert"/>
          <a:lstStyle>
            <a:lvl2pPr marL="0" marR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microsoft.com/office/2007/relationships/hdphoto" Target="../media/hdphoto2.wdp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5112" y="996999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575973"/>
            <a:ext cx="41148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6750" y="1024710"/>
            <a:ext cx="10858500" cy="508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5600" indent="-28575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SzPct val="70000"/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幼圆" panose="02010509060101010101" pitchFamily="49" charset="-122"/>
          <a:ea typeface="黑体" panose="02010609060101010101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8.jpeg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image" Target="../media/image8.jpeg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9.jpeg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1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da-DK" altLang="zh-CN" dirty="0" smtClean="0">
                <a:latin typeface="+mj-lt"/>
                <a:ea typeface="+mj-ea"/>
              </a:rPr>
              <a:t>LOREM IPSUM DOLOR LOREM </a:t>
            </a:r>
            <a:endParaRPr lang="da-DK" altLang="zh-CN" dirty="0" smtClean="0">
              <a:latin typeface="+mj-lt"/>
              <a:ea typeface="+mj-ea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da-DK" altLang="zh-CN" dirty="0" smtClean="0">
                <a:latin typeface="+mn-lt"/>
                <a:ea typeface="+mn-ea"/>
              </a:rPr>
              <a:t>LOREM IPSUM DOLOR LOREM </a:t>
            </a:r>
            <a:endParaRPr lang="da-DK" altLang="zh-CN" dirty="0" smtClean="0">
              <a:latin typeface="+mn-lt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02125" y="188595"/>
            <a:ext cx="33032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HTML</a:t>
            </a:r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网页设计之路</a:t>
            </a:r>
            <a:endParaRPr lang="zh-CN" altLang="en-US" sz="2800" b="1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16555" y="1018540"/>
            <a:ext cx="6908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复</a:t>
            </a:r>
            <a:endParaRPr lang="zh-CN" altLang="en-US" sz="4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08340" y="1018540"/>
            <a:ext cx="6908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习</a:t>
            </a:r>
            <a:endParaRPr lang="zh-CN" altLang="en-US" sz="40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4586605" y="1626870"/>
            <a:ext cx="277114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charset="-122"/>
              </a:rPr>
              <a:t>超链接基本语法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charset="-122"/>
              </a:rPr>
              <a:t>: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5935" y="2694940"/>
            <a:ext cx="1120076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&lt;a href="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链接地址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" target="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目标窗口位置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"&gt;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链接热点文本或图像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&lt;/a&gt;</a:t>
            </a:r>
            <a:endParaRPr lang="en-US" altLang="x-none" sz="28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99690" y="3703320"/>
            <a:ext cx="658368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>
                <a:sym typeface="+mn-ea"/>
              </a:rPr>
              <a:t>相对地址：相对于当前目录的地址，常用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727960" y="4617085"/>
            <a:ext cx="632714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>
                <a:sym typeface="+mn-ea"/>
              </a:rPr>
              <a:t>绝对地址：指向目标地址的完整描述 ，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49980" y="1722755"/>
            <a:ext cx="4381500" cy="35363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spcBef>
                <a:spcPct val="20000"/>
              </a:spcBef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特殊符号</a:t>
            </a:r>
            <a:endParaRPr lang="zh-CN" altLang="en-US" sz="3600" b="0" dirty="0">
              <a:latin typeface="Times New Roman" panose="02020603050405020304" pitchFamily="18" charset="0"/>
              <a:sym typeface="+mn-ea"/>
            </a:endParaRPr>
          </a:p>
          <a:p>
            <a:pPr marL="742950" lvl="1" indent="-285750" algn="l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空格：</a:t>
            </a:r>
            <a:r>
              <a:rPr lang="en-US" altLang="x-none" sz="3200" dirty="0">
                <a:latin typeface="Arial" panose="020B0604020202020204" pitchFamily="34" charset="0"/>
                <a:sym typeface="+mn-ea"/>
              </a:rPr>
              <a:t>&amp;nbsp; </a:t>
            </a:r>
            <a:endParaRPr lang="en-US" altLang="x-none" sz="3600" b="0" u="none" baseline="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pPr marL="742950" lvl="1" indent="-285750" algn="l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大于</a:t>
            </a:r>
            <a:r>
              <a:rPr lang="en-US" altLang="x-none" sz="3200" dirty="0">
                <a:latin typeface="Arial" panose="020B0604020202020204" pitchFamily="34" charset="0"/>
                <a:sym typeface="+mn-ea"/>
              </a:rPr>
              <a:t>(&gt;)</a:t>
            </a:r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x-none" sz="3200" dirty="0">
                <a:latin typeface="Arial" panose="020B0604020202020204" pitchFamily="34" charset="0"/>
                <a:sym typeface="+mn-ea"/>
              </a:rPr>
              <a:t>&amp;gt; </a:t>
            </a:r>
            <a:endParaRPr lang="en-US" altLang="x-none" sz="3600" b="0" u="none" baseline="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pPr marL="742950" lvl="1" indent="-285750" algn="l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小于</a:t>
            </a:r>
            <a:r>
              <a:rPr lang="en-US" altLang="x-none" sz="3200" dirty="0">
                <a:latin typeface="Arial" panose="020B0604020202020204" pitchFamily="34" charset="0"/>
                <a:sym typeface="+mn-ea"/>
              </a:rPr>
              <a:t>(&lt;</a:t>
            </a:r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x-none" sz="3200" dirty="0">
                <a:latin typeface="Arial" panose="020B0604020202020204" pitchFamily="34" charset="0"/>
                <a:sym typeface="+mn-ea"/>
              </a:rPr>
              <a:t>:  &amp;lt; </a:t>
            </a:r>
            <a:endParaRPr lang="en-US" altLang="x-none" sz="3600" b="0" u="none" baseline="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pPr marL="742950" lvl="1" indent="-285750" algn="l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引号（</a:t>
            </a:r>
            <a:r>
              <a:rPr lang="en-US" altLang="x-none" sz="3200" dirty="0">
                <a:latin typeface="Arial" panose="020B0604020202020204" pitchFamily="34" charset="0"/>
                <a:sym typeface="+mn-ea"/>
              </a:rPr>
              <a:t>”</a:t>
            </a:r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）：</a:t>
            </a:r>
            <a:r>
              <a:rPr lang="en-US" altLang="x-none" sz="3200" dirty="0">
                <a:latin typeface="Arial" panose="020B0604020202020204" pitchFamily="34" charset="0"/>
                <a:sym typeface="+mn-ea"/>
              </a:rPr>
              <a:t>&amp;quot; </a:t>
            </a:r>
            <a:endParaRPr lang="en-US" altLang="x-none" sz="3600" b="0" u="none" baseline="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pPr marL="742950" lvl="1" indent="-285750" algn="l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版权号</a:t>
            </a:r>
            <a:r>
              <a:rPr lang="en-US" altLang="x-none" sz="3200" dirty="0">
                <a:latin typeface="Arial" panose="020B0604020202020204" pitchFamily="34" charset="0"/>
                <a:sym typeface="+mn-ea"/>
              </a:rPr>
              <a:t>() </a:t>
            </a:r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x-none" sz="3200" dirty="0">
                <a:latin typeface="Arial" panose="020B0604020202020204" pitchFamily="34" charset="0"/>
                <a:sym typeface="+mn-ea"/>
              </a:rPr>
              <a:t>&amp;copy; </a:t>
            </a:r>
            <a:endParaRPr lang="en-US" altLang="x-none" sz="32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9760" y="1174115"/>
            <a:ext cx="3498215" cy="1770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表格的基本结构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行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列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单元格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.lie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57700" y="1340485"/>
            <a:ext cx="4971415" cy="5821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&lt;table&gt;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&lt;tr&gt;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   &lt;td&gt;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第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个单元格的内容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&lt;/td&gt;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   &lt;td&gt;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第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个单元格的内容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&lt;/td&gt;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	......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&lt;/tr&gt;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&lt;tr&gt;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   &lt;td&gt;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第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个单元格的内容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&lt;/td&gt;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   &lt;td&gt;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第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个单元格的内容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&lt;/td&gt;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	......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&lt;/tr&gt;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&lt;/table&gt;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28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5095" y="2876550"/>
            <a:ext cx="279019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x-none" sz="2400" dirty="0">
                <a:latin typeface="Arial" panose="020B0604020202020204" pitchFamily="34" charset="0"/>
                <a:sym typeface="+mn-ea"/>
              </a:rPr>
              <a:t>&lt;td&gt;…&lt;/td&gt;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定义列</a:t>
            </a:r>
            <a:endParaRPr lang="zh-CN" altLang="en-US" sz="24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5095" y="3580130"/>
            <a:ext cx="28746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&lt;tr&gt;…&lt;/tr&gt;</a:t>
            </a:r>
            <a:r>
              <a:rPr lang="en-US" altLang="x-none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定义行 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71600" y="4356100"/>
            <a:ext cx="2587625" cy="13557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spcBef>
                <a:spcPct val="50000"/>
              </a:spcBef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&lt;table&gt;...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spcBef>
                <a:spcPct val="50000"/>
              </a:spcBef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 </a:t>
            </a:r>
            <a:r>
              <a:rPr lang="en-US" altLang="x-none" sz="2400" dirty="0">
                <a:latin typeface="Arial" panose="020B0604020202020204" pitchFamily="34" charset="0"/>
                <a:sym typeface="+mn-ea"/>
              </a:rPr>
              <a:t>table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&gt;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定义表格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858520" y="1233805"/>
            <a:ext cx="121031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跨列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:</a:t>
            </a: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endParaRPr lang="zh-CN" altLang="en-US" sz="3200" dirty="0" smtClean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8520" y="2104390"/>
            <a:ext cx="3794760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fr-FR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&lt;td </a:t>
            </a:r>
            <a:r>
              <a:rPr lang="fr-FR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colspan="3"&gt;</a:t>
            </a:r>
            <a:r>
              <a:rPr lang="zh-CN" altLang="fr-FR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内容</a:t>
            </a:r>
            <a:r>
              <a:rPr lang="fr-FR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&lt;/td&gt;</a:t>
            </a:r>
            <a:endParaRPr lang="fr-FR" altLang="en-US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fr-FR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5525" y="2903855"/>
            <a:ext cx="3959225" cy="197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colspan 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属性表示跨多少列 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、该行其他单元格的内容就省略不写了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16295" y="1233805"/>
            <a:ext cx="121031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跨行 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 sz="3200" dirty="0" smtClean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18480" y="2104390"/>
            <a:ext cx="3980815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fr-FR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&lt;td </a:t>
            </a:r>
            <a:r>
              <a:rPr lang="fr-FR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rowspan="2"</a:t>
            </a:r>
            <a:r>
              <a:rPr lang="fr-FR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&gt;</a:t>
            </a:r>
            <a:r>
              <a:rPr lang="zh-CN" altLang="fr-FR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内容</a:t>
            </a:r>
            <a:r>
              <a:rPr lang="fr-FR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&lt;/td&gt;</a:t>
            </a:r>
            <a:endParaRPr lang="fr-FR" altLang="en-US" sz="24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fr-FR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56605" y="2832100"/>
            <a:ext cx="4071620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rowspan 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属性表示跨多少行 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、 该列单元格的内容就省略不写了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525645" y="1186180"/>
            <a:ext cx="3140710" cy="1290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>
                <a:sym typeface="+mn-ea"/>
              </a:rPr>
              <a:t>常见的表单元素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8260" y="2104390"/>
            <a:ext cx="2367280" cy="8502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单行文本框</a:t>
            </a:r>
            <a:r>
              <a:rPr lang="en-US" altLang="x-none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(text</a:t>
            </a:r>
            <a:r>
              <a:rPr lang="en-US" altLang="x-none" sz="16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x-none" sz="16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2105" y="2104390"/>
            <a:ext cx="2605405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密码框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x-none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password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x-none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24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93125" y="2235835"/>
            <a:ext cx="2401570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文本域</a:t>
            </a:r>
            <a:r>
              <a:rPr lang="en-US" altLang="x-none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(textarea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x-none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24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8525" y="3047365"/>
            <a:ext cx="2283460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单选按钮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x-none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radio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x-none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24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07510" y="3526790"/>
            <a:ext cx="258826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复选框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x-none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checkbox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x-none" sz="24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3995" y="3632200"/>
            <a:ext cx="2401570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下拉列表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x-none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select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x-none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24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51405" y="4788535"/>
            <a:ext cx="2503170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提交按钮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x-none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submit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x-none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24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53125" y="4587240"/>
            <a:ext cx="2540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重置按钮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ctr">
              <a:buClrTx/>
            </a:pPr>
            <a:r>
              <a:rPr lang="en-US" altLang="x-none" sz="20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x-none" sz="20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reset</a:t>
            </a:r>
            <a:r>
              <a:rPr lang="en-US" altLang="x-none" sz="20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x-none" sz="20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709670" y="1030605"/>
            <a:ext cx="314071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>
                <a:sym typeface="+mn-ea"/>
              </a:rPr>
              <a:t>表单的基本语法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0240" y="1913890"/>
            <a:ext cx="8116570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</a:t>
            </a:r>
            <a:r>
              <a:rPr lang="en-US" altLang="x-none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form action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="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表单提交地址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" </a:t>
            </a:r>
            <a:r>
              <a:rPr lang="en-US" altLang="x-none" sz="28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method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="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提交方法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"&gt;</a:t>
            </a:r>
            <a:endParaRPr lang="en-US" altLang="x-none" sz="28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26360" y="2823210"/>
            <a:ext cx="6939280" cy="1210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指定提交后，由服务器上哪个处理程序处理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43680" y="3702685"/>
            <a:ext cx="4450080" cy="19437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指定向服务器提交的方法：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一般为</a:t>
            </a:r>
            <a:r>
              <a:rPr lang="en-US" altLang="x-none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post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或</a:t>
            </a:r>
            <a:r>
              <a:rPr lang="en-US" altLang="x-none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get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方法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, 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post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方法比较安全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1"/>
          <p:cNvSpPr/>
          <p:nvPr>
            <p:custDataLst>
              <p:tags r:id="rId1"/>
            </p:custDataLst>
          </p:nvPr>
        </p:nvSpPr>
        <p:spPr>
          <a:xfrm>
            <a:off x="1161143" y="2114791"/>
            <a:ext cx="3533352" cy="64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7500" lnSpcReduction="20000"/>
          </a:bodyPr>
          <a:p>
            <a:pPr algn="ctr"/>
            <a:r>
              <a:rPr lang="en-US" altLang="zh-CN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H_Number_1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4694555" y="2760345"/>
            <a:ext cx="431800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400">
                <a:solidFill>
                  <a:srgbClr val="FFFFFF"/>
                </a:solidFill>
              </a:rPr>
              <a:t>01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4" name="MH_Entry_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5239385" y="2760345"/>
            <a:ext cx="5065395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36000" rtlCol="0" anchor="ctr">
            <a:normAutofit/>
          </a:bodyPr>
          <a:p>
            <a:r>
              <a:rPr lang="en-US" altLang="zh-CN" sz="2000" smtClean="0">
                <a:solidFill>
                  <a:srgbClr val="FFFFFF"/>
                </a:solidFill>
              </a:rPr>
              <a:t>LOREM IPSUM DOLOR</a:t>
            </a:r>
            <a:endParaRPr lang="en-US" altLang="zh-CN" sz="2000" dirty="0" smtClean="0">
              <a:solidFill>
                <a:srgbClr val="FFFFFF"/>
              </a:solidFill>
            </a:endParaRPr>
          </a:p>
        </p:txBody>
      </p:sp>
      <p:sp>
        <p:nvSpPr>
          <p:cNvPr id="5" name="MH_Number_2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4694555" y="3655060"/>
            <a:ext cx="431800" cy="4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p>
            <a:pPr algn="ctr"/>
            <a:r>
              <a:rPr lang="en-US" altLang="zh-CN" sz="2400">
                <a:solidFill>
                  <a:srgbClr val="FFFFFF"/>
                </a:solidFill>
              </a:rPr>
              <a:t>02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11" name="MH_Entry_2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5239385" y="3655060"/>
            <a:ext cx="5065395" cy="4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36000" rtlCol="0" anchor="ctr">
            <a:normAutofit/>
          </a:bodyPr>
          <a:p>
            <a:r>
              <a:rPr lang="en-US" altLang="zh-CN" sz="2000" smtClean="0">
                <a:solidFill>
                  <a:srgbClr val="FFFFFF"/>
                </a:solidFill>
              </a:rPr>
              <a:t>LOREM IPSUM DOLOR</a:t>
            </a:r>
            <a:endParaRPr lang="en-US" altLang="zh-CN" sz="2000" dirty="0" smtClean="0">
              <a:solidFill>
                <a:srgbClr val="FFFFFF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2664460" y="1563370"/>
            <a:ext cx="1423035" cy="645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7500"/>
          </a:bodyPr>
          <a:lstStyle/>
          <a:p>
            <a:pPr algn="ctr"/>
            <a:r>
              <a:rPr lang="zh-CN" altLang="en-US" sz="4000" spc="5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4000" spc="5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4694495" y="2208684"/>
            <a:ext cx="5610648" cy="432048"/>
            <a:chOff x="4694495" y="1395884"/>
            <a:chExt cx="5610648" cy="432048"/>
          </a:xfrm>
        </p:grpSpPr>
        <p:sp>
          <p:nvSpPr>
            <p:cNvPr id="7" name="MH_Number_1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4694495" y="1395884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8" name="MH_Entry_1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239657" y="1395884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ATML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页面与基本标记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4694495" y="3103729"/>
            <a:ext cx="5610648" cy="432048"/>
            <a:chOff x="4694495" y="2182072"/>
            <a:chExt cx="5610648" cy="432048"/>
          </a:xfrm>
        </p:grpSpPr>
        <p:sp>
          <p:nvSpPr>
            <p:cNvPr id="12" name="MH_Number_2">
              <a:hlinkClick r:id="" action="ppaction://noaction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4694495" y="2182072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3" name="MH_Entry_2">
              <a:hlinkClick r:id="" action="ppaction://noaction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239657" y="2182072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ATML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表格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4694495" y="3998774"/>
            <a:ext cx="5610648" cy="432048"/>
            <a:chOff x="4694495" y="2968260"/>
            <a:chExt cx="5610648" cy="432048"/>
          </a:xfrm>
        </p:grpSpPr>
        <p:sp>
          <p:nvSpPr>
            <p:cNvPr id="14" name="MH_Number_3">
              <a:hlinkClick r:id="" action="ppaction://noaction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4694495" y="2968260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5" name="MH_Entry_3">
              <a:hlinkClick r:id="" action="ppaction://noaction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239657" y="2968260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CSS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样式定义与应用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1"/>
            </p:custDataLst>
          </p:nvPr>
        </p:nvGrpSpPr>
        <p:grpSpPr>
          <a:xfrm>
            <a:off x="4694495" y="4893819"/>
            <a:ext cx="5610648" cy="432048"/>
            <a:chOff x="4694495" y="3754448"/>
            <a:chExt cx="5610648" cy="432048"/>
          </a:xfrm>
        </p:grpSpPr>
        <p:sp>
          <p:nvSpPr>
            <p:cNvPr id="16" name="MH_Number_4">
              <a:hlinkClick r:id="" action="ppaction://noaction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694495" y="3754448"/>
              <a:ext cx="43200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04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7" name="MH_Entry_4">
              <a:hlinkClick r:id="" action="ppaction://noaction"/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239657" y="3754448"/>
              <a:ext cx="5065486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rIns="0" bIns="36000" rtlCol="0" anchor="ctr">
              <a:normAutofit/>
            </a:bodyPr>
            <a:lstStyle/>
            <a:p>
              <a:r>
                <a:rPr lang="en-US" altLang="zh-CN" sz="2000" dirty="0" smtClean="0">
                  <a:solidFill>
                    <a:srgbClr val="FFFFFF"/>
                  </a:solidFill>
                </a:rPr>
                <a:t>CSS</a:t>
              </a:r>
              <a:r>
                <a:rPr lang="zh-CN" altLang="en-US" sz="2000" dirty="0" smtClean="0">
                  <a:solidFill>
                    <a:srgbClr val="FFFFFF"/>
                  </a:solidFill>
                </a:rPr>
                <a:t>样式的框模型</a:t>
              </a:r>
              <a:endParaRPr lang="zh-CN" altLang="en-US" sz="2000" dirty="0" smtClean="0">
                <a:solidFill>
                  <a:srgbClr val="FFFFFF"/>
                </a:solidFill>
              </a:endParaRPr>
            </a:p>
          </p:txBody>
        </p:sp>
      </p:grp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30388"/>
          <a:stretch>
            <a:fillRect/>
          </a:stretch>
        </p:blipFill>
        <p:spPr>
          <a:xfrm>
            <a:off x="5620639" y="1683773"/>
            <a:ext cx="5967411" cy="379476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88037" y="1296957"/>
            <a:ext cx="4262438" cy="1603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x-none" sz="9600" dirty="0">
                <a:solidFill>
                  <a:schemeClr val="tx1">
                    <a:lumMod val="75000"/>
                  </a:schemeClr>
                </a:solidFill>
                <a:sym typeface="+mn-ea"/>
              </a:rPr>
              <a:t>HTML</a:t>
            </a:r>
            <a:r>
              <a:rPr lang="zh-CN" altLang="en-US" sz="9600" dirty="0">
                <a:solidFill>
                  <a:schemeClr val="tx1">
                    <a:lumMod val="75000"/>
                  </a:schemeClr>
                </a:solidFill>
                <a:sym typeface="+mn-ea"/>
              </a:rPr>
              <a:t>：</a:t>
            </a:r>
            <a:endParaRPr lang="zh-CN" altLang="en-US" sz="9600" dirty="0">
              <a:solidFill>
                <a:schemeClr val="tx1">
                  <a:lumMod val="75000"/>
                </a:schemeClr>
              </a:solidFill>
              <a:latin typeface="+mj-lt"/>
              <a:ea typeface="+mj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92787" y="3080037"/>
            <a:ext cx="4262438" cy="381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aseline="0"/>
            </a:lvl1pPr>
            <a:lvl2pPr marL="35560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baseline="0"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x-none" sz="2800" dirty="0">
                <a:sym typeface="+mn-ea"/>
              </a:rPr>
              <a:t>Hyper Text Markup Language</a:t>
            </a:r>
            <a:r>
              <a:rPr lang="zh-CN" altLang="en-US" sz="2800" dirty="0">
                <a:sym typeface="+mn-ea"/>
              </a:rPr>
              <a:t> 超文本标签                               语言，网页的“源码”</a:t>
            </a:r>
            <a:endParaRPr lang="zh-CN" altLang="en-US" sz="28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30388"/>
          <a:stretch>
            <a:fillRect/>
          </a:stretch>
        </p:blipFill>
        <p:spPr>
          <a:xfrm>
            <a:off x="5585079" y="1624083"/>
            <a:ext cx="5967411" cy="379476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00100" y="1624330"/>
            <a:ext cx="4608195" cy="5543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x-none" sz="4000" dirty="0">
                <a:solidFill>
                  <a:schemeClr val="tx1">
                    <a:lumMod val="75000"/>
                  </a:schemeClr>
                </a:solidFill>
                <a:sym typeface="+mn-ea"/>
              </a:rPr>
              <a:t>HTML</a:t>
            </a:r>
            <a:r>
              <a:rPr lang="zh-CN" altLang="en-US" sz="4000" dirty="0">
                <a:solidFill>
                  <a:schemeClr val="tx1">
                    <a:lumMod val="75000"/>
                  </a:schemeClr>
                </a:solidFill>
                <a:sym typeface="+mn-ea"/>
              </a:rPr>
              <a:t>文档的结构</a:t>
            </a:r>
            <a:endParaRPr lang="zh-CN" altLang="en-US" sz="4000" dirty="0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endParaRPr lang="zh-CN" altLang="en-US" sz="4000" dirty="0">
              <a:solidFill>
                <a:schemeClr val="tx1">
                  <a:lumMod val="75000"/>
                </a:schemeClr>
              </a:solidFill>
              <a:latin typeface="+mj-lt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800100" y="1624330"/>
            <a:ext cx="4262755" cy="4312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57505" indent="-357505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aseline="0"/>
            </a:lvl1pPr>
            <a:lvl2pPr marL="35560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baseline="0"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ClrTx/>
            </a:pPr>
            <a:r>
              <a:rPr lang="en-US" altLang="x-none" dirty="0">
                <a:latin typeface="Arial" panose="020B0604020202020204" pitchFamily="34" charset="0"/>
                <a:sym typeface="+mn-ea"/>
              </a:rPr>
              <a:t>&lt;html&gt;</a:t>
            </a:r>
            <a:endParaRPr lang="en-US" altLang="x-none" dirty="0">
              <a:latin typeface="Arial" panose="020B0604020202020204" pitchFamily="34" charset="0"/>
            </a:endParaRPr>
          </a:p>
          <a:p>
            <a:pPr>
              <a:buClrTx/>
            </a:pPr>
            <a:r>
              <a:rPr lang="en-US" altLang="x-none" dirty="0">
                <a:latin typeface="Arial" panose="020B0604020202020204" pitchFamily="34" charset="0"/>
                <a:sym typeface="+mn-ea"/>
              </a:rPr>
              <a:t>&lt;head&gt;--------&gt;</a:t>
            </a:r>
            <a:r>
              <a:rPr lang="en-US" altLang="x-none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&lt;head&gt;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头部部分</a:t>
            </a:r>
            <a:endParaRPr lang="en-US" altLang="x-none" dirty="0">
              <a:latin typeface="Arial" panose="020B0604020202020204" pitchFamily="34" charset="0"/>
            </a:endParaRPr>
          </a:p>
          <a:p>
            <a:pPr>
              <a:buClrTx/>
            </a:pPr>
            <a:r>
              <a:rPr lang="en-US" altLang="x-none" dirty="0">
                <a:latin typeface="Arial" panose="020B0604020202020204" pitchFamily="34" charset="0"/>
                <a:sym typeface="+mn-ea"/>
              </a:rPr>
              <a:t>&lt;title&gt;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我的第一个网页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x-none" dirty="0">
                <a:latin typeface="Arial" panose="020B0604020202020204" pitchFamily="34" charset="0"/>
                <a:sym typeface="+mn-ea"/>
              </a:rPr>
              <a:t>&lt;/title&gt;</a:t>
            </a:r>
            <a:endParaRPr lang="en-US" altLang="x-none" dirty="0">
              <a:latin typeface="Arial" panose="020B0604020202020204" pitchFamily="34" charset="0"/>
            </a:endParaRPr>
          </a:p>
          <a:p>
            <a:pPr>
              <a:buClrTx/>
            </a:pPr>
            <a:r>
              <a:rPr lang="en-US" altLang="x-none" dirty="0">
                <a:latin typeface="Arial" panose="020B0604020202020204" pitchFamily="34" charset="0"/>
                <a:sym typeface="+mn-ea"/>
              </a:rPr>
              <a:t>&lt;/head&gt;</a:t>
            </a:r>
            <a:endParaRPr lang="en-US" altLang="x-none" dirty="0">
              <a:latin typeface="Arial" panose="020B0604020202020204" pitchFamily="34" charset="0"/>
            </a:endParaRPr>
          </a:p>
          <a:p>
            <a:pPr>
              <a:buClrTx/>
            </a:pPr>
            <a:r>
              <a:rPr lang="en-US" altLang="x-none" dirty="0">
                <a:latin typeface="Arial" panose="020B0604020202020204" pitchFamily="34" charset="0"/>
                <a:sym typeface="+mn-ea"/>
              </a:rPr>
              <a:t>&lt;body &gt;-----&gt;</a:t>
            </a:r>
            <a:r>
              <a:rPr lang="en-US" altLang="x-none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&lt;body&gt;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主体部分</a:t>
            </a:r>
            <a:endParaRPr lang="en-US" altLang="x-none" dirty="0">
              <a:latin typeface="Arial" panose="020B0604020202020204" pitchFamily="34" charset="0"/>
              <a:sym typeface="+mn-ea"/>
            </a:endParaRPr>
          </a:p>
          <a:p>
            <a:pPr>
              <a:buClrTx/>
            </a:pPr>
            <a:r>
              <a:rPr lang="zh-CN" altLang="en-US" dirty="0">
                <a:latin typeface="Arial" panose="020B0604020202020204" pitchFamily="34" charset="0"/>
                <a:sym typeface="+mn-ea"/>
              </a:rPr>
              <a:t>你好</a:t>
            </a:r>
            <a:endParaRPr lang="zh-CN" altLang="en-US" dirty="0">
              <a:latin typeface="Arial" panose="020B0604020202020204" pitchFamily="34" charset="0"/>
              <a:sym typeface="+mn-ea"/>
            </a:endParaRPr>
          </a:p>
          <a:p>
            <a:pPr>
              <a:buClrTx/>
            </a:pPr>
            <a:r>
              <a:rPr lang="en-US" altLang="x-none" dirty="0">
                <a:latin typeface="Arial" panose="020B0604020202020204" pitchFamily="34" charset="0"/>
                <a:sym typeface="+mn-ea"/>
              </a:rPr>
              <a:t>&lt;/body&gt;</a:t>
            </a:r>
            <a:endParaRPr lang="en-US" altLang="x-none" dirty="0">
              <a:latin typeface="Arial" panose="020B0604020202020204" pitchFamily="34" charset="0"/>
            </a:endParaRPr>
          </a:p>
          <a:p>
            <a:pPr>
              <a:buClrTx/>
            </a:pPr>
            <a:r>
              <a:rPr lang="en-US" altLang="x-none" dirty="0">
                <a:latin typeface="Arial" panose="020B0604020202020204" pitchFamily="34" charset="0"/>
                <a:sym typeface="+mn-ea"/>
              </a:rPr>
              <a:t>&lt;/html&gt;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30388"/>
          <a:stretch>
            <a:fillRect/>
          </a:stretch>
        </p:blipFill>
        <p:spPr>
          <a:xfrm>
            <a:off x="5585079" y="1626941"/>
            <a:ext cx="5967411" cy="378904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322070" y="1081405"/>
            <a:ext cx="4262755" cy="888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x-none" sz="4000" b="0" dirty="0">
                <a:solidFill>
                  <a:schemeClr val="tx1">
                    <a:lumMod val="75000"/>
                  </a:schemeClr>
                </a:solidFill>
                <a:sym typeface="+mn-ea"/>
              </a:rPr>
              <a:t>HTML</a:t>
            </a:r>
            <a:r>
              <a:rPr lang="zh-CN" altLang="en-US" sz="4000" b="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sym typeface="+mn-ea"/>
              </a:rPr>
              <a:t>标签分类</a:t>
            </a:r>
            <a:endParaRPr lang="zh-CN" altLang="en-US" sz="4000" b="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+mj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78157" y="2625377"/>
            <a:ext cx="4262438" cy="381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505" indent="-357505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aseline="0"/>
            </a:lvl1pPr>
            <a:lvl2pPr marL="35560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幼圆" panose="02010509060101010101" pitchFamily="49" charset="-122"/>
              <a:buChar char=" "/>
              <a:defRPr sz="2000" baseline="0"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742950" lvl="1" indent="-28575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–"/>
            </a:pPr>
            <a:r>
              <a:rPr lang="zh-CN" altLang="en-US" sz="3200" i="1" dirty="0">
                <a:latin typeface="Arial" panose="020B0604020202020204" pitchFamily="34" charset="0"/>
                <a:sym typeface="+mn-ea"/>
              </a:rPr>
              <a:t>块级标签：显示为“块”状，前后隔一行</a:t>
            </a:r>
            <a:r>
              <a:rPr lang="en-US" altLang="x-none" sz="3200" i="1" dirty="0">
                <a:latin typeface="Arial" panose="020B0604020202020204" pitchFamily="34" charset="0"/>
                <a:sym typeface="+mn-ea"/>
              </a:rPr>
              <a:t> </a:t>
            </a:r>
            <a:endParaRPr lang="en-US" altLang="x-none" sz="3600" b="0" i="1" u="none" baseline="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pPr marL="742950" lvl="1" indent="-28575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–"/>
            </a:pPr>
            <a:r>
              <a:rPr lang="zh-CN" altLang="en-US" sz="3200" i="1" dirty="0">
                <a:latin typeface="Arial" panose="020B0604020202020204" pitchFamily="34" charset="0"/>
                <a:sym typeface="+mn-ea"/>
              </a:rPr>
              <a:t>行级标签：按行逐一显示 </a:t>
            </a:r>
            <a:endParaRPr lang="zh-CN" altLang="en-US" sz="3200" b="0" i="1" u="none" baseline="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  <a:p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60070" y="1102360"/>
            <a:ext cx="1824355" cy="1010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  <a:sym typeface="+mn-ea"/>
              </a:rPr>
              <a:t>标题标签</a:t>
            </a: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  <a:sym typeface="+mn-ea"/>
              </a:rPr>
              <a:t>: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2530" y="1842135"/>
            <a:ext cx="2744470" cy="22085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&lt;h1&gt;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标题</a:t>
            </a:r>
            <a:r>
              <a:rPr lang="en-US" altLang="x-none" sz="32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&lt;/h1&gt;</a:t>
            </a:r>
            <a:endParaRPr lang="en-US" altLang="x-none" sz="32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3200" dirty="0">
                <a:latin typeface="Arial" panose="020B0604020202020204" pitchFamily="34" charset="0"/>
                <a:sym typeface="+mn-ea"/>
              </a:rPr>
              <a:t>……</a:t>
            </a:r>
            <a:endParaRPr lang="en-US" altLang="x-none" sz="3200" dirty="0">
              <a:latin typeface="Arial" panose="020B0604020202020204" pitchFamily="34" charset="0"/>
              <a:sym typeface="+mn-ea"/>
            </a:endParaRPr>
          </a:p>
          <a:p>
            <a:pPr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&lt;h6&gt;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标题</a:t>
            </a:r>
            <a:r>
              <a:rPr lang="en-US" altLang="x-none" sz="32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&lt;/h6&gt;</a:t>
            </a:r>
            <a:endParaRPr lang="en-US" altLang="x-none" sz="32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32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85595" y="3596005"/>
            <a:ext cx="1605280" cy="15068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</a:pPr>
            <a:r>
              <a:rPr lang="en-US" altLang="x-none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h1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最大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h6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最小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前后隔行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02580" y="1102360"/>
            <a:ext cx="192151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>
                <a:sym typeface="+mn-ea"/>
              </a:rPr>
              <a:t>段落标签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32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06060" y="1937385"/>
            <a:ext cx="2113915" cy="1210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&lt;/p&gt;</a:t>
            </a:r>
            <a:r>
              <a:rPr lang="en-US" altLang="x-none" sz="2400" dirty="0">
                <a:latin typeface="Arial" panose="020B0604020202020204" pitchFamily="34" charset="0"/>
                <a:sym typeface="+mn-ea"/>
              </a:rPr>
              <a:t>……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&lt;/p&gt;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28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54930" y="2844165"/>
            <a:ext cx="2265045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前后换行，类似教材中的段落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17255" y="1102360"/>
            <a:ext cx="2327910" cy="1370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>
                <a:sym typeface="+mn-ea"/>
              </a:rPr>
              <a:t>水平线标签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32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42400" y="1842135"/>
            <a:ext cx="1111885" cy="1210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&lt;hr /&gt;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28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07070" y="2772410"/>
            <a:ext cx="2748915" cy="204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单个标签的闭合形式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横线用于内容分割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762000" y="1066800"/>
            <a:ext cx="2514600" cy="9302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>
                <a:sym typeface="+mn-ea"/>
              </a:rPr>
              <a:t>有序列表标签</a:t>
            </a:r>
            <a:r>
              <a:rPr lang="en-US" altLang="zh-CN" sz="2800" dirty="0">
                <a:sym typeface="+mn-ea"/>
              </a:rPr>
              <a:t>:</a:t>
            </a:r>
            <a:r>
              <a:rPr lang="zh-CN" altLang="en-US" sz="2800" dirty="0">
                <a:sym typeface="+mn-ea"/>
              </a:rPr>
              <a:t> 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9065" y="1997075"/>
            <a:ext cx="3585210" cy="2700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indent="0" algn="l">
              <a:buClrTx/>
            </a:pPr>
            <a:r>
              <a:rPr lang="en-US" altLang="x-none" sz="32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&lt;ol&gt;</a:t>
            </a:r>
            <a:endParaRPr lang="en-US" altLang="x-none" sz="32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&lt;li&gt;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列表项</a:t>
            </a:r>
            <a:r>
              <a:rPr lang="en-US" altLang="x-none" sz="32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1&lt;/li&gt; </a:t>
            </a:r>
            <a:endParaRPr lang="en-US" altLang="x-none" sz="32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en-US" altLang="x-none" sz="32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… …  </a:t>
            </a:r>
            <a:endParaRPr lang="en-US" altLang="x-none" sz="32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en-US" altLang="x-none" sz="32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&lt;/ol&gt;</a:t>
            </a:r>
            <a:endParaRPr lang="en-US" altLang="x-none" sz="32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32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3890" y="4335145"/>
            <a:ext cx="255778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charset="-122"/>
              </a:rPr>
              <a:t>排序有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charset="-122"/>
              </a:rPr>
              <a:t>1234.....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charset="-122"/>
              </a:rPr>
              <a:t>有顺序的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01185" y="1066800"/>
            <a:ext cx="2415540" cy="1210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>
                <a:sym typeface="+mn-ea"/>
              </a:rPr>
              <a:t>无序列表标签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17645" y="1960880"/>
            <a:ext cx="3183255" cy="23742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indent="0"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&lt;ul&gt;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&lt;li&gt;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列表项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1&lt;/li&gt; 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……  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&lt;/ul&gt;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28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30370" y="4251325"/>
            <a:ext cx="258635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charset="-122"/>
              </a:rPr>
              <a:t>排序是方格等无顺序的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26120" y="1066800"/>
            <a:ext cx="273431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dirty="0">
                <a:sym typeface="+mn-ea"/>
              </a:rPr>
              <a:t>定义描述标签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56575" y="1892300"/>
            <a:ext cx="3319145" cy="28054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indent="0"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&lt;dl&gt;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&lt;dt&gt;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标题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&lt;/dt&gt; 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&lt;dd&gt;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描述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1&lt;/dd&gt; 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……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&lt;/dl&gt;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28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60790" y="4490720"/>
            <a:ext cx="14020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charset="-122"/>
              </a:rPr>
              <a:t>描述用的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101340" y="1030605"/>
            <a:ext cx="993140" cy="1210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>
                <a:sym typeface="+mn-ea"/>
              </a:rPr>
              <a:t>表格</a:t>
            </a:r>
            <a:r>
              <a:rPr lang="en-US" altLang="zh-CN" sz="2800" dirty="0">
                <a:sym typeface="+mn-ea"/>
              </a:rPr>
              <a:t>:</a:t>
            </a:r>
            <a:endParaRPr lang="en-US" altLang="zh-CN" sz="28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96745" y="1511935"/>
            <a:ext cx="3090545" cy="3667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838200" lvl="1" indent="-381000" algn="l">
              <a:buNone/>
            </a:pPr>
            <a:r>
              <a:rPr lang="en-US" altLang="x-none" sz="2800" dirty="0">
                <a:sym typeface="+mn-ea"/>
              </a:rPr>
              <a:t>&lt;table&gt;</a:t>
            </a:r>
            <a:endParaRPr lang="en-US" altLang="x-none" sz="2800" dirty="0">
              <a:sym typeface="+mn-ea"/>
            </a:endParaRPr>
          </a:p>
          <a:p>
            <a:pPr marL="838200" lvl="1" indent="-381000" algn="l">
              <a:buNone/>
            </a:pPr>
            <a:r>
              <a:rPr lang="en-US" altLang="x-none" sz="2400" dirty="0">
                <a:sym typeface="+mn-ea"/>
              </a:rPr>
              <a:t>  &lt;tr&gt;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x-none" sz="2800" dirty="0">
                <a:sym typeface="+mn-ea"/>
              </a:rPr>
              <a:t> </a:t>
            </a:r>
            <a:endParaRPr lang="en-US" altLang="x-none" sz="2800" dirty="0">
              <a:sym typeface="+mn-ea"/>
            </a:endParaRPr>
          </a:p>
          <a:p>
            <a:pPr marL="838200" lvl="1" indent="-381000" algn="l">
              <a:buNone/>
            </a:pPr>
            <a:r>
              <a:rPr lang="en-US" altLang="x-none" sz="2400" dirty="0">
                <a:sym typeface="+mn-ea"/>
              </a:rPr>
              <a:t>     &lt;td&gt;666</a:t>
            </a:r>
            <a:r>
              <a:rPr lang="en-US" altLang="x-none" sz="2800" dirty="0">
                <a:sym typeface="+mn-ea"/>
              </a:rPr>
              <a:t>&lt;/td&gt; </a:t>
            </a:r>
            <a:endParaRPr lang="en-US" altLang="x-none" sz="2800" dirty="0">
              <a:sym typeface="+mn-ea"/>
            </a:endParaRPr>
          </a:p>
          <a:p>
            <a:pPr marL="838200" lvl="1" indent="-381000" algn="l">
              <a:buNone/>
            </a:pPr>
            <a:r>
              <a:rPr lang="en-US" altLang="x-none" sz="2400" dirty="0">
                <a:sym typeface="+mn-ea"/>
              </a:rPr>
              <a:t>     &lt;td&gt;111</a:t>
            </a:r>
            <a:r>
              <a:rPr lang="en-US" altLang="x-none" sz="2800" dirty="0">
                <a:sym typeface="+mn-ea"/>
              </a:rPr>
              <a:t>&lt;/td&gt;</a:t>
            </a:r>
            <a:endParaRPr lang="en-US" altLang="x-none" sz="2800" dirty="0">
              <a:sym typeface="+mn-ea"/>
            </a:endParaRPr>
          </a:p>
          <a:p>
            <a:pPr marL="838200" lvl="1" indent="-381000" algn="l">
              <a:buNone/>
            </a:pPr>
            <a:r>
              <a:rPr lang="en-US" altLang="x-none" sz="2400" dirty="0">
                <a:sym typeface="+mn-ea"/>
              </a:rPr>
              <a:t> &lt;/tr&gt;</a:t>
            </a:r>
            <a:r>
              <a:rPr lang="zh-CN" altLang="en-US" sz="2800" dirty="0">
                <a:sym typeface="+mn-ea"/>
              </a:rPr>
              <a:t> </a:t>
            </a:r>
            <a:endParaRPr lang="zh-CN" altLang="en-US" sz="2800" dirty="0">
              <a:sym typeface="+mn-ea"/>
            </a:endParaRPr>
          </a:p>
          <a:p>
            <a:pPr marL="838200" lvl="1" indent="-381000" algn="l">
              <a:buNone/>
            </a:pPr>
            <a:r>
              <a:rPr lang="en-US" altLang="x-none" sz="2800" dirty="0">
                <a:sym typeface="+mn-ea"/>
              </a:rPr>
              <a:t>……</a:t>
            </a:r>
            <a:endParaRPr lang="en-US" altLang="x-none" sz="2800" dirty="0">
              <a:sym typeface="+mn-ea"/>
            </a:endParaRPr>
          </a:p>
          <a:p>
            <a:pPr marL="838200" lvl="1" indent="-381000" algn="l">
              <a:buNone/>
            </a:pPr>
            <a:r>
              <a:rPr lang="en-US" altLang="x-none" sz="2800" dirty="0">
                <a:sym typeface="+mn-ea"/>
              </a:rPr>
              <a:t>&lt;/dl&gt;</a:t>
            </a:r>
            <a:endParaRPr lang="en-US" altLang="x-none" sz="28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x-none" sz="28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84070" y="4740910"/>
            <a:ext cx="3551555" cy="19437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&lt;table&gt;--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表格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&lt;tr&gt;      --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行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&lt;td&gt;     --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列（单元格）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386445" y="1030605"/>
            <a:ext cx="1092200" cy="9302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>
                <a:sym typeface="+mn-ea"/>
              </a:rPr>
              <a:t>表单</a:t>
            </a:r>
            <a:r>
              <a:rPr lang="en-US" altLang="zh-CN" sz="2800" dirty="0">
                <a:sym typeface="+mn-ea"/>
              </a:rPr>
              <a:t>:</a:t>
            </a:r>
            <a:r>
              <a:rPr lang="zh-CN" altLang="en-US" sz="2800" dirty="0">
                <a:sym typeface="+mn-ea"/>
              </a:rPr>
              <a:t> 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91780" y="1595120"/>
            <a:ext cx="176593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indent="0"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&lt;form&gt;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……  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&lt;/form&gt;</a:t>
            </a:r>
            <a:endParaRPr lang="en-US" altLang="x-none" sz="24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03515" y="2917190"/>
            <a:ext cx="2788285" cy="42640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一般和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table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使用：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fr-FR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&lt;form&gt;</a:t>
            </a:r>
            <a:endParaRPr lang="fr-FR" altLang="en-US" sz="24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fr-FR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&lt;table&gt;</a:t>
            </a:r>
            <a:endParaRPr lang="fr-FR" altLang="en-US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fr-FR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&lt;tr&gt;</a:t>
            </a:r>
            <a:endParaRPr lang="fr-FR" altLang="en-US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fr-FR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 &lt;td&gt;...&lt;/td&gt;</a:t>
            </a:r>
            <a:endParaRPr lang="fr-FR" altLang="en-US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fr-FR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 &lt;td&gt;...&lt;/td&gt;</a:t>
            </a:r>
            <a:endParaRPr lang="fr-FR" altLang="en-US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fr-FR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&lt;/tr&gt;</a:t>
            </a:r>
            <a:endParaRPr lang="fr-FR" altLang="en-US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fr-FR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.....</a:t>
            </a:r>
            <a:endParaRPr lang="fr-FR" altLang="en-US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lvl="1" indent="0" algn="l">
              <a:buClrTx/>
            </a:pPr>
            <a:r>
              <a:rPr lang="fr-FR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&lt;/table&gt;</a:t>
            </a:r>
            <a:endParaRPr lang="fr-FR" altLang="en-US" sz="24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fr-FR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&lt;/form&gt;</a:t>
            </a:r>
            <a:endParaRPr lang="fr-FR" altLang="en-US" sz="24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fr-FR" altLang="en-US" sz="24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822325" y="1699260"/>
            <a:ext cx="2735580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>
                <a:sym typeface="+mn-ea"/>
              </a:rPr>
              <a:t>分区标签</a:t>
            </a:r>
            <a:r>
              <a:rPr lang="en-US" altLang="x-none" sz="2400" dirty="0">
                <a:sym typeface="+mn-ea"/>
              </a:rPr>
              <a:t> &lt;div&gt;:</a:t>
            </a:r>
            <a:r>
              <a:rPr lang="zh-CN" altLang="en-US" sz="2400" dirty="0">
                <a:sym typeface="+mn-ea"/>
              </a:rPr>
              <a:t>其实就是一个划分逻辑区域的标签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常用作容器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4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234815" y="1699260"/>
            <a:ext cx="3213735" cy="2648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33400" indent="-533400" algn="l"/>
            <a:r>
              <a:rPr lang="zh-CN" altLang="en-US" sz="2400" dirty="0">
                <a:sym typeface="+mn-ea"/>
              </a:rPr>
              <a:t>图像标签</a:t>
            </a:r>
            <a:r>
              <a:rPr lang="en-US" altLang="zh-CN" sz="2400" dirty="0">
                <a:sym typeface="+mn-ea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&lt;img  src= "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图片地址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"  alt="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提示文字</a:t>
            </a:r>
            <a:r>
              <a:rPr lang="en-US" altLang="x-none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"   title="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提示文字</a:t>
            </a:r>
            <a:r>
              <a:rPr lang="en-US" altLang="x-none" sz="28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" /&gt;</a:t>
            </a:r>
            <a:endParaRPr lang="en-US" altLang="x-none" sz="28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marL="533400" indent="-533400" algn="l"/>
            <a:r>
              <a:rPr lang="zh-CN" altLang="en-US" sz="2400" dirty="0">
                <a:sym typeface="+mn-ea"/>
              </a:rPr>
              <a:t> </a:t>
            </a:r>
            <a:endParaRPr lang="zh-CN" altLang="en-US" sz="2400" dirty="0">
              <a:sym typeface="+mn-ea"/>
            </a:endParaRPr>
          </a:p>
          <a:p>
            <a:pPr marL="838200" lvl="1" indent="-381000" algn="l"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05115" y="1699260"/>
            <a:ext cx="3585845" cy="1663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33400" indent="-533400" algn="l"/>
            <a:r>
              <a:rPr lang="zh-CN" altLang="en-US" sz="2400" dirty="0">
                <a:sym typeface="+mn-ea"/>
              </a:rPr>
              <a:t>范围标签</a:t>
            </a:r>
            <a:r>
              <a:rPr lang="en-US" altLang="x-none" sz="2400" dirty="0">
                <a:sym typeface="+mn-ea"/>
              </a:rPr>
              <a:t>&lt;span&gt;</a:t>
            </a:r>
            <a:r>
              <a:rPr lang="zh-CN" altLang="en-US" sz="2800" dirty="0">
                <a:sym typeface="+mn-ea"/>
              </a:rPr>
              <a:t> ：显示某行内的独特样式</a:t>
            </a:r>
            <a:endParaRPr lang="zh-CN" altLang="en-US" sz="2800" dirty="0">
              <a:sym typeface="+mn-ea"/>
            </a:endParaRPr>
          </a:p>
          <a:p>
            <a:pPr marL="838200" lvl="1" indent="-381000" algn="l">
              <a:buNone/>
            </a:pPr>
            <a:endParaRPr lang="zh-CN" altLang="en-US" sz="28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63420" y="4347845"/>
            <a:ext cx="2647315" cy="1370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>
                <a:sym typeface="+mn-ea"/>
              </a:rPr>
              <a:t>换行标签 </a:t>
            </a:r>
            <a:r>
              <a:rPr lang="en-US" altLang="x-none" sz="2800" dirty="0">
                <a:sym typeface="+mn-ea"/>
              </a:rPr>
              <a:t>&lt;br/&gt;</a:t>
            </a:r>
            <a:r>
              <a:rPr lang="zh-CN" altLang="en-US" sz="3200" dirty="0">
                <a:sym typeface="+mn-ea"/>
              </a:rPr>
              <a:t> </a:t>
            </a:r>
            <a:endParaRPr lang="zh-CN" altLang="en-US" sz="3200" dirty="0"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3200" dirty="0" smtClean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773420" y="4144645"/>
            <a:ext cx="2966720" cy="1777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</a:pP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和</a:t>
            </a:r>
            <a:r>
              <a:rPr lang="en-US" altLang="x-none" sz="32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&lt;p&gt;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的区别</a:t>
            </a:r>
            <a:r>
              <a:rPr lang="zh-CN" altLang="en-US" sz="36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：</a:t>
            </a:r>
            <a:endParaRPr lang="zh-CN" altLang="en-US" sz="36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buClrTx/>
            </a:pP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前后不换行</a:t>
            </a:r>
            <a:endParaRPr lang="zh-CN" altLang="en-US" sz="3200" dirty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3200" dirty="0" smtClean="0"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80313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9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9*i*1"/>
  <p:tag name="KSO_WM_TEMPLATE_CATEGORY" val="custom"/>
  <p:tag name="KSO_WM_TEMPLATE_INDEX" val="16010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1"/>
  <p:tag name="KSO_WM_UNIT_TYPE" val="l_i"/>
  <p:tag name="KSO_WM_UNIT_INDEX" val="1_1"/>
  <p:tag name="KSO_WM_UNIT_ID" val="custom160107_9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1"/>
  <p:tag name="KSO_WM_UNIT_TYPE" val="l_h_f"/>
  <p:tag name="KSO_WM_UNIT_INDEX" val="1_1_1"/>
  <p:tag name="KSO_WM_UNIT_ID" val="custom160107_9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9*i*6"/>
  <p:tag name="KSO_WM_TEMPLATE_CATEGORY" val="custom"/>
  <p:tag name="KSO_WM_TEMPLATE_INDEX" val="16010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2"/>
  <p:tag name="KSO_WM_UNIT_ID" val="custom160107_9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2_1"/>
  <p:tag name="KSO_WM_UNIT_ID" val="custom160107_9*l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9*i*11"/>
  <p:tag name="KSO_WM_TEMPLATE_CATEGORY" val="custom"/>
  <p:tag name="KSO_WM_TEMPLATE_INDEX" val="16010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3"/>
  <p:tag name="KSO_WM_UNIT_TYPE" val="l_i"/>
  <p:tag name="KSO_WM_UNIT_INDEX" val="1_3"/>
  <p:tag name="KSO_WM_UNIT_ID" val="custom160107_9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3"/>
  <p:tag name="KSO_WM_UNIT_TYPE" val="l_h_f"/>
  <p:tag name="KSO_WM_UNIT_INDEX" val="1_3_1"/>
  <p:tag name="KSO_WM_UNIT_ID" val="custom160107_9*l_h_f*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07_9*i*16"/>
  <p:tag name="KSO_WM_TEMPLATE_CATEGORY" val="custom"/>
  <p:tag name="KSO_WM_TEMPLATE_INDEX" val="16010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4"/>
  <p:tag name="KSO_WM_UNIT_TYPE" val="l_i"/>
  <p:tag name="KSO_WM_UNIT_INDEX" val="1_4"/>
  <p:tag name="KSO_WM_UNIT_ID" val="custom160107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4"/>
  <p:tag name="KSO_WM_UNIT_TYPE" val="l_h_f"/>
  <p:tag name="KSO_WM_UNIT_INDEX" val="1_4_1"/>
  <p:tag name="KSO_WM_UNIT_ID" val="custom160107_9*l_h_f*1_4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23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d"/>
  <p:tag name="KSO_WM_UNIT_INDEX" val="1"/>
  <p:tag name="KSO_WM_UNIT_ID" val="custom160107_4*d*1"/>
  <p:tag name="KSO_WM_UNIT_CLEAR" val="0"/>
  <p:tag name="KSO_WM_UNIT_LAYERLEVEL" val="1"/>
  <p:tag name="KSO_WM_UNIT_VALUE" val="1500*1656"/>
  <p:tag name="KSO_WM_UNIT_HIGHLIGHT" val="0"/>
  <p:tag name="KSO_WM_UNIT_COMPATIBLE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4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4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50"/>
</p:tagLst>
</file>

<file path=ppt/tags/tag2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5"/>
  <p:tag name="KSO_WM_SLIDE_SIZE" val="847*425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d"/>
  <p:tag name="KSO_WM_UNIT_INDEX" val="1"/>
  <p:tag name="KSO_WM_UNIT_ID" val="custom160107_4*d*1"/>
  <p:tag name="KSO_WM_UNIT_CLEAR" val="0"/>
  <p:tag name="KSO_WM_UNIT_LAYERLEVEL" val="1"/>
  <p:tag name="KSO_WM_UNIT_VALUE" val="1500*1656"/>
  <p:tag name="KSO_WM_UNIT_HIGHLIGHT" val="0"/>
  <p:tag name="KSO_WM_UNIT_COMPATIBLE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4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MH" val="20151014092127"/>
  <p:tag name="MH_LIBRARY" val="GRAPHIC"/>
  <p:tag name="MH_ORDER" val="Freeform 3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4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50"/>
</p:tagLst>
</file>

<file path=ppt/tags/tag3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5"/>
  <p:tag name="KSO_WM_SLIDE_SIZE" val="847*425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d"/>
  <p:tag name="KSO_WM_UNIT_INDEX" val="1"/>
  <p:tag name="KSO_WM_UNIT_ID" val="custom160107_4*d*1"/>
  <p:tag name="KSO_WM_UNIT_CLEAR" val="0"/>
  <p:tag name="KSO_WM_UNIT_LAYERLEVEL" val="1"/>
  <p:tag name="KSO_WM_UNIT_VALUE" val="1500*1656"/>
  <p:tag name="KSO_WM_UNIT_HIGHLIGHT" val="0"/>
  <p:tag name="KSO_WM_UNIT_COMPATIBLE" val="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4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4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50"/>
</p:tagLst>
</file>

<file path=ppt/tags/tag3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4"/>
  <p:tag name="KSO_WM_SLIDE_INDEX" val="4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63*65"/>
  <p:tag name="KSO_WM_SLIDE_SIZE" val="847*425"/>
</p:tagLst>
</file>

<file path=ppt/tags/tag36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37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7*87"/>
  <p:tag name="KSO_WM_SLIDE_SIZE" val="826*431"/>
</p:tagLst>
</file>

<file path=ppt/tags/tag38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"/>
  <p:tag name="MH" val="20150924145130"/>
  <p:tag name="MH_LIBRARY" val="GRAPHIC"/>
  <p:tag name="KSO_WM_TEMPLATE_CATEGORY" val="custom"/>
  <p:tag name="KSO_WM_TEMPLATE_INDEX" val="160107"/>
  <p:tag name="KSO_WM_TAG_VERSION" val="1.0"/>
  <p:tag name="KSO_WM_SLIDE_ID" val="custom160107_21"/>
  <p:tag name="KSO_WM_SLIDE_INDEX" val="21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195*153"/>
  <p:tag name="KSO_WM_SLIDE_SIZE" val="586*297"/>
  <p:tag name="KSO_WM_DIAGRAM_GROUP_CODE" val="m1-2"/>
</p:tagLst>
</file>

<file path=ppt/tags/tag39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"/>
  <p:tag name="MH" val="20150924145130"/>
  <p:tag name="MH_LIBRARY" val="GRAPHIC"/>
  <p:tag name="KSO_WM_TEMPLATE_CATEGORY" val="custom"/>
  <p:tag name="KSO_WM_TEMPLATE_INDEX" val="160107"/>
  <p:tag name="KSO_WM_TAG_VERSION" val="1.0"/>
  <p:tag name="KSO_WM_SLIDE_ID" val="custom160107_22"/>
  <p:tag name="KSO_WM_SLIDE_INDEX" val="22"/>
  <p:tag name="KSO_WM_SLIDE_ITEM_CNT" val="2"/>
  <p:tag name="KSO_WM_SLIDE_LAYOUT" val="a_m"/>
  <p:tag name="KSO_WM_SLIDE_LAYOUT_CNT" val="1_1"/>
  <p:tag name="KSO_WM_SLIDE_TYPE" val="text"/>
  <p:tag name="KSO_WM_BEAUTIFY_FLAG" val="#wm#"/>
  <p:tag name="KSO_WM_SLIDE_POSITION" val="195*153"/>
  <p:tag name="KSO_WM_SLIDE_SIZE" val="586*297"/>
  <p:tag name="KSO_WM_DIAGRAM_GROUP_CODE" val="m1-2"/>
</p:tagLst>
</file>

<file path=ppt/tags/tag4.xml><?xml version="1.0" encoding="utf-8"?>
<p:tagLst xmlns:p="http://schemas.openxmlformats.org/presentationml/2006/main">
  <p:tag name="MH" val="20151014092127"/>
  <p:tag name="MH_LIBRARY" val="GRAPHIC"/>
  <p:tag name="MH_ORDER" val="Freeform 34"/>
</p:tagLst>
</file>

<file path=ppt/tags/tag40.xml><?xml version="1.0" encoding="utf-8"?>
<p:tagLst xmlns:p="http://schemas.openxmlformats.org/presentationml/2006/main">
  <p:tag name="MH_TYPE" val="#NeiR#"/>
  <p:tag name="MH_NUMBER" val="4"/>
  <p:tag name="MH_CATEGORY" val="#LiuChBZh#"/>
  <p:tag name="MH_LAYOUT" val="SubTitle"/>
  <p:tag name="MH" val="20150924145130"/>
  <p:tag name="MH_LIBRARY" val="GRAPHIC"/>
  <p:tag name="KSO_WM_TEMPLATE_CATEGORY" val="custom"/>
  <p:tag name="KSO_WM_TEMPLATE_INDEX" val="160107"/>
  <p:tag name="KSO_WM_TAG_VERSION" val="1.0"/>
  <p:tag name="KSO_WM_SLIDE_ID" val="custom160107_23"/>
  <p:tag name="KSO_WM_SLIDE_INDEX" val="23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195*153"/>
  <p:tag name="KSO_WM_SLIDE_SIZE" val="586*297"/>
  <p:tag name="KSO_WM_DIAGRAM_GROUP_CODE" val="m1-2"/>
</p:tagLst>
</file>

<file path=ppt/tags/tag41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3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7*87"/>
  <p:tag name="KSO_WM_SLIDE_SIZE" val="826*431"/>
</p:tagLst>
</file>

<file path=ppt/tags/tag4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4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7*87"/>
  <p:tag name="KSO_WM_SLIDE_SIZE" val="826*43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OTHERS"/>
  <p:tag name="ID" val="547126"/>
  <p:tag name="KSO_WM_UNIT_TYPE" val="a"/>
  <p:tag name="KSO_WM_UNIT_INDEX" val="1"/>
  <p:tag name="KSO_WM_UNIT_ID" val="custom160107_7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S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1"/>
  <p:tag name="KSO_WM_UNIT_TYPE" val="l_i"/>
  <p:tag name="KSO_WM_UNIT_INDEX" val="1_1"/>
  <p:tag name="KSO_WM_UNIT_ID" val="custom160107_7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1"/>
  <p:tag name="KSO_WM_UNIT_TYPE" val="l_h_f"/>
  <p:tag name="KSO_WM_UNIT_INDEX" val="1_1_1"/>
  <p:tag name="KSO_WM_UNIT_ID" val="custom160107_7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NUMBER"/>
  <p:tag name="ID" val="547126"/>
  <p:tag name="MH_ORDER" val="2"/>
  <p:tag name="KSO_WM_UNIT_TYPE" val="l_i"/>
  <p:tag name="KSO_WM_UNIT_INDEX" val="1_2"/>
  <p:tag name="KSO_WM_UNIT_ID" val="custom160107_7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5.xml><?xml version="1.0" encoding="utf-8"?>
<p:tagLst xmlns:p="http://schemas.openxmlformats.org/presentationml/2006/main">
  <p:tag name="MH" val="20151014092127"/>
  <p:tag name="MH_LIBRARY" val="GRAPHIC"/>
  <p:tag name="MH_ORDER" val="Freeform 35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MH" val="20150923180313"/>
  <p:tag name="MH_LIBRARY" val="CONTENTS"/>
  <p:tag name="MH_TYPE" val="ENTRY"/>
  <p:tag name="ID" val="547126"/>
  <p:tag name="MH_ORDER" val="2"/>
  <p:tag name="KSO_WM_UNIT_TYPE" val="l_h_f"/>
  <p:tag name="KSO_WM_UNIT_INDEX" val="1_2_1"/>
  <p:tag name="KSO_WM_UNIT_ID" val="custom160107_7*l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USESOURCEFORMAT_APPLY" val="1"/>
</p:tagLst>
</file>

<file path=ppt/tags/tag51.xml><?xml version="1.0" encoding="utf-8"?>
<p:tagLst xmlns:p="http://schemas.openxmlformats.org/presentationml/2006/main">
  <p:tag name="MH" val="20150923180313"/>
  <p:tag name="MH_LIBRARY" val="CONTENTS"/>
  <p:tag name="MH_AUTOCOLOR" val="TRUE"/>
  <p:tag name="MH_TYPE" val="CONTENTS"/>
  <p:tag name="ID" val="547126"/>
  <p:tag name="KSO_WM_TEMPLATE_CATEGORY" val="custom"/>
  <p:tag name="KSO_WM_TEMPLATE_INDEX" val="160107"/>
  <p:tag name="KSO_WM_TAG_VERSION" val="1.0"/>
  <p:tag name="KSO_WM_SLIDE_ID" val="custom160107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.xml><?xml version="1.0" encoding="utf-8"?>
<p:tagLst xmlns:p="http://schemas.openxmlformats.org/presentationml/2006/main">
  <p:tag name="MH" val="20151014092127"/>
  <p:tag name="MH_LIBRARY" val="GRAPHIC"/>
  <p:tag name="MH_ORDER" val="Freeform 3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3、8、14、18、23、24、25"/>
</p:tagLst>
</file>

<file path=ppt/theme/theme1.xml><?xml version="1.0" encoding="utf-8"?>
<a:theme xmlns:a="http://schemas.openxmlformats.org/drawingml/2006/main" name="A000120140530A99PPBG">
  <a:themeElements>
    <a:clrScheme name="自定义 679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B0F0"/>
      </a:accent1>
      <a:accent2>
        <a:srgbClr val="4868A2"/>
      </a:accent2>
      <a:accent3>
        <a:srgbClr val="59A47D"/>
      </a:accent3>
      <a:accent4>
        <a:srgbClr val="8B7FBF"/>
      </a:accent4>
      <a:accent5>
        <a:srgbClr val="A67E59"/>
      </a:accent5>
      <a:accent6>
        <a:srgbClr val="EA4D4D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1729</Words>
  <Application>WPS 演示</Application>
  <PresentationFormat>宽屏</PresentationFormat>
  <Paragraphs>275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黑体</vt:lpstr>
      <vt:lpstr>幼圆</vt:lpstr>
      <vt:lpstr>Times New Roman</vt:lpstr>
      <vt:lpstr>A000120140530A99PPBG</vt:lpstr>
      <vt:lpstr>LOREM IPSUM DOLOR LOREM </vt:lpstr>
      <vt:lpstr>PowerPoint 演示文稿</vt:lpstr>
      <vt:lpstr>LOREM IPSUM DOLOR</vt:lpstr>
      <vt:lpstr>LOREM IPSUM DOLOR</vt:lpstr>
      <vt:lpstr>LOREM IPSUM DOLOR</vt:lpstr>
      <vt:lpstr>LOREM IPSUM DOLOR</vt:lpstr>
      <vt:lpstr>LOREM IPSUM DOLOR</vt:lpstr>
      <vt:lpstr>PowerPoint 演示文稿</vt:lpstr>
      <vt:lpstr>PowerPoint 演示文稿</vt:lpstr>
      <vt:lpstr>PowerPoint 演示文稿</vt:lpstr>
      <vt:lpstr>PowerPoint 演示文稿</vt:lpstr>
      <vt:lpstr>LOREM IPSUM DOLOR</vt:lpstr>
      <vt:lpstr>LOREM IPSUM DOLOR</vt:lpstr>
      <vt:lpstr>LOREM IPSUM DOLOR</vt:lpstr>
      <vt:lpstr>LOREM IPSUM DOLOR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李昊霖御用</dc:creator>
  <cp:lastModifiedBy>qzuser</cp:lastModifiedBy>
  <cp:revision>2</cp:revision>
  <dcterms:created xsi:type="dcterms:W3CDTF">2018-01-02T11:29:10Z</dcterms:created>
  <dcterms:modified xsi:type="dcterms:W3CDTF">2018-01-02T12:57:08Z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