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93EB-2383-2845-944A-5D674B010819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 for your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600200"/>
            <a:ext cx="4212860" cy="489385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diagram explains how we’ll use </a:t>
            </a:r>
            <a:r>
              <a:rPr lang="en-US" dirty="0" err="1" smtClean="0"/>
              <a:t>GitHub</a:t>
            </a:r>
            <a:r>
              <a:rPr lang="en-US" dirty="0" smtClean="0"/>
              <a:t> to manage assignments</a:t>
            </a:r>
          </a:p>
          <a:p>
            <a:r>
              <a:rPr lang="en-US" dirty="0" smtClean="0"/>
              <a:t>There are 3 repositories you will need to work with.</a:t>
            </a:r>
          </a:p>
          <a:p>
            <a:r>
              <a:rPr lang="en-US" dirty="0" smtClean="0"/>
              <a:t>First, on your own machine, you have a loca</a:t>
            </a:r>
            <a:r>
              <a:rPr lang="en-US" dirty="0" smtClean="0"/>
              <a:t>l assignments repository.</a:t>
            </a:r>
          </a:p>
          <a:p>
            <a:pPr lvl="1"/>
            <a:r>
              <a:rPr lang="en-US" dirty="0" smtClean="0"/>
              <a:t>This is where you will keep your files for each week so that you can work on them.</a:t>
            </a:r>
          </a:p>
          <a:p>
            <a:pPr lvl="1"/>
            <a:r>
              <a:rPr lang="en-US" dirty="0" smtClean="0"/>
              <a:t>Assignments and your own code.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2631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3975" y="1843257"/>
            <a:ext cx="1641776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Assignment-Upstream</a:t>
            </a:r>
            <a:endParaRPr lang="en-US" dirty="0" smtClean="0"/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week_1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4493" y="1843257"/>
            <a:ext cx="1641776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Student-</a:t>
            </a:r>
            <a:r>
              <a:rPr lang="en-US" dirty="0" smtClean="0"/>
              <a:t>X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owned by you)</a:t>
            </a:r>
          </a:p>
          <a:p>
            <a:pPr algn="ctr"/>
            <a:r>
              <a:rPr lang="en-US" dirty="0" smtClean="0"/>
              <a:t>w</a:t>
            </a:r>
            <a:r>
              <a:rPr lang="en-US" dirty="0" smtClean="0"/>
              <a:t>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62180" y="4840959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ssignments</a:t>
            </a:r>
            <a:endParaRPr lang="en-US" dirty="0" smtClean="0"/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week_1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932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for your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270142"/>
            <a:ext cx="4212860" cy="558785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Your local repository is linked to 2 repositories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These are what you call remotes</a:t>
            </a:r>
            <a:endParaRPr lang="en-US" dirty="0"/>
          </a:p>
          <a:p>
            <a:r>
              <a:rPr lang="en-US" dirty="0" smtClean="0"/>
              <a:t>First, there’s a repository called Assignment-Upstream.</a:t>
            </a:r>
          </a:p>
          <a:p>
            <a:pPr lvl="1"/>
            <a:r>
              <a:rPr lang="en-US" dirty="0" smtClean="0"/>
              <a:t>This is owned by your instructors.</a:t>
            </a:r>
          </a:p>
          <a:p>
            <a:pPr lvl="1"/>
            <a:r>
              <a:rPr lang="en-US" dirty="0" smtClean="0"/>
              <a:t>All students have read access to this, but only the instructors have write access.</a:t>
            </a:r>
          </a:p>
          <a:p>
            <a:pPr lvl="1"/>
            <a:r>
              <a:rPr lang="en-US" dirty="0" smtClean="0"/>
              <a:t>This is your source for all assignments</a:t>
            </a:r>
          </a:p>
          <a:p>
            <a:pPr lvl="2"/>
            <a:r>
              <a:rPr lang="en-US" dirty="0" smtClean="0"/>
              <a:t>Your instructors will update it each week with new exercises</a:t>
            </a:r>
          </a:p>
          <a:p>
            <a:pPr lvl="1"/>
            <a:r>
              <a:rPr lang="en-US" dirty="0" smtClean="0"/>
              <a:t>Within your local repo, you will give this remote a name like “Upstream”</a:t>
            </a:r>
          </a:p>
          <a:p>
            <a:r>
              <a:rPr lang="en-US" dirty="0"/>
              <a:t>S</a:t>
            </a:r>
            <a:r>
              <a:rPr lang="en-US" dirty="0" smtClean="0"/>
              <a:t>econd, you have your own private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Here, labeled Student-X</a:t>
            </a:r>
          </a:p>
          <a:p>
            <a:pPr lvl="1"/>
            <a:r>
              <a:rPr lang="en-US" dirty="0" smtClean="0"/>
              <a:t>This is where you will upload all your complete solutions so your instructors can grade them.</a:t>
            </a:r>
          </a:p>
          <a:p>
            <a:pPr lvl="1"/>
            <a:r>
              <a:rPr lang="en-US" dirty="0" smtClean="0"/>
              <a:t>It’s only visible to you and your instructors</a:t>
            </a:r>
            <a:endParaRPr lang="en-US" dirty="0" smtClean="0"/>
          </a:p>
          <a:p>
            <a:pPr lvl="1"/>
            <a:r>
              <a:rPr lang="en-US" dirty="0" smtClean="0"/>
              <a:t>Within your local repo, you will give this remote a name like “Origin”</a:t>
            </a:r>
          </a:p>
          <a:p>
            <a:pPr lvl="2"/>
            <a:r>
              <a:rPr lang="en-US" dirty="0" smtClean="0"/>
              <a:t>That’s just the usual default name for a remote.</a:t>
            </a:r>
          </a:p>
          <a:p>
            <a:r>
              <a:rPr lang="en-US" dirty="0" smtClean="0"/>
              <a:t>We’ll give you instructions on how to create this structure.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2631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3975" y="1843257"/>
            <a:ext cx="1641776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Assignment-Upstream</a:t>
            </a:r>
            <a:endParaRPr lang="en-US" dirty="0" smtClean="0"/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week_1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4493" y="1843257"/>
            <a:ext cx="1641776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Student-</a:t>
            </a:r>
            <a:r>
              <a:rPr lang="en-US" dirty="0" smtClean="0"/>
              <a:t>X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owned by </a:t>
            </a:r>
            <a:r>
              <a:rPr lang="en-US" dirty="0" smtClean="0"/>
              <a:t>you, private)</a:t>
            </a:r>
            <a:endParaRPr lang="en-US" dirty="0" smtClean="0"/>
          </a:p>
          <a:p>
            <a:pPr algn="ctr"/>
            <a:r>
              <a:rPr lang="en-US" dirty="0" smtClean="0"/>
              <a:t>w</a:t>
            </a:r>
            <a:r>
              <a:rPr lang="en-US" dirty="0" smtClean="0"/>
              <a:t>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62180" y="4840959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ssignments</a:t>
            </a:r>
            <a:endParaRPr lang="en-US" dirty="0" smtClean="0"/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week_1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3" name="Straight Arrow Connector 2"/>
          <p:cNvCxnSpPr>
            <a:stCxn id="10" idx="0"/>
            <a:endCxn id="9" idx="2"/>
          </p:cNvCxnSpPr>
          <p:nvPr/>
        </p:nvCxnSpPr>
        <p:spPr>
          <a:xfrm flipH="1" flipV="1">
            <a:off x="5544863" y="4027285"/>
            <a:ext cx="1438205" cy="813674"/>
          </a:xfrm>
          <a:prstGeom prst="straightConnector1">
            <a:avLst/>
          </a:prstGeom>
          <a:ln w="6032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  <a:endCxn id="8" idx="2"/>
          </p:cNvCxnSpPr>
          <p:nvPr/>
        </p:nvCxnSpPr>
        <p:spPr>
          <a:xfrm flipV="1">
            <a:off x="6983068" y="4027285"/>
            <a:ext cx="942313" cy="813674"/>
          </a:xfrm>
          <a:prstGeom prst="straightConnector1">
            <a:avLst/>
          </a:prstGeom>
          <a:ln w="6032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3975" y="4135709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32444" y="4135709"/>
            <a:ext cx="72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2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270144"/>
            <a:ext cx="4212860" cy="550701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Let’s see how these repositories function in a normal week of the course:</a:t>
            </a:r>
          </a:p>
          <a:p>
            <a:r>
              <a:rPr lang="en-US" dirty="0" smtClean="0"/>
              <a:t>First, your instructors will update the Assignment-Upstream repository so it includes the new week’s exercises.</a:t>
            </a:r>
          </a:p>
          <a:p>
            <a:pPr lvl="1"/>
            <a:r>
              <a:rPr lang="en-US" dirty="0" smtClean="0"/>
              <a:t>It’s important that you “watch” this repository so tha</a:t>
            </a:r>
            <a:r>
              <a:rPr lang="en-US" dirty="0" smtClean="0"/>
              <a:t>t you’re alerted when this happens.</a:t>
            </a:r>
          </a:p>
          <a:p>
            <a:r>
              <a:rPr lang="en-US" dirty="0" smtClean="0"/>
              <a:t>To download the new material to your local repository, you have to execute a pull command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</a:p>
          <a:p>
            <a:pPr lvl="1"/>
            <a:r>
              <a:rPr lang="en-US" dirty="0" smtClean="0"/>
              <a:t>This means you want the master branch from the remote named upstream.</a:t>
            </a:r>
          </a:p>
          <a:p>
            <a:r>
              <a:rPr lang="en-US" dirty="0" smtClean="0"/>
              <a:t>Now you can complet</a:t>
            </a:r>
            <a:r>
              <a:rPr lang="en-US" dirty="0" smtClean="0"/>
              <a:t>e the assignment on your local machine.</a:t>
            </a:r>
          </a:p>
          <a:p>
            <a:pPr lvl="1"/>
            <a:r>
              <a:rPr lang="en-US" dirty="0" smtClean="0"/>
              <a:t>As you develop your solutions, you commit them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2631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3975" y="1843257"/>
            <a:ext cx="1641776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Assignment-Upstream</a:t>
            </a:r>
            <a:endParaRPr lang="en-US" dirty="0" smtClean="0"/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week_1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4493" y="1843257"/>
            <a:ext cx="1641776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Student-</a:t>
            </a:r>
            <a:r>
              <a:rPr lang="en-US" dirty="0" smtClean="0"/>
              <a:t>X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owned by you)</a:t>
            </a:r>
          </a:p>
          <a:p>
            <a:pPr algn="ctr"/>
            <a:r>
              <a:rPr lang="en-US" dirty="0" smtClean="0"/>
              <a:t>w</a:t>
            </a:r>
            <a:r>
              <a:rPr lang="en-US" dirty="0" smtClean="0"/>
              <a:t>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62180" y="4840959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ssignments</a:t>
            </a:r>
            <a:endParaRPr lang="en-US" dirty="0" smtClean="0"/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week_1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5544863" y="4027285"/>
            <a:ext cx="1438205" cy="813674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9609" y="4120219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0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270144"/>
            <a:ext cx="4212860" cy="550701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Finally, you need to upload your completed solution files to your private student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do this, make sure you committed everything, then execute a push command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r>
              <a:rPr lang="en-US" dirty="0" smtClean="0"/>
              <a:t>Here, origin is the name you’ll give your private student remote.</a:t>
            </a:r>
          </a:p>
          <a:p>
            <a:r>
              <a:rPr lang="en-US" dirty="0" smtClean="0"/>
              <a:t>Your instructors can access your repository so they can grade your submission.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will record a timestamp of when you pushed your last changes, so your instructors will be able to see how much you completed before the deadline.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2631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3975" y="1843257"/>
            <a:ext cx="1641776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Assignment-Upstream</a:t>
            </a:r>
            <a:endParaRPr lang="en-US" dirty="0" smtClean="0"/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week_1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4493" y="1843257"/>
            <a:ext cx="1641776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Student-</a:t>
            </a:r>
            <a:r>
              <a:rPr lang="en-US" dirty="0" smtClean="0"/>
              <a:t>X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owned by you)</a:t>
            </a:r>
          </a:p>
          <a:p>
            <a:pPr algn="ctr"/>
            <a:r>
              <a:rPr lang="en-US" dirty="0" smtClean="0"/>
              <a:t>w</a:t>
            </a:r>
            <a:r>
              <a:rPr lang="en-US" dirty="0" smtClean="0"/>
              <a:t>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62180" y="4840959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ssignments</a:t>
            </a:r>
            <a:endParaRPr lang="en-US" dirty="0" smtClean="0"/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week_1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eek_2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6954319" y="4027285"/>
            <a:ext cx="971062" cy="813674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03956" y="4135706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few things to keep in mind when you use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Your work must be kept private, it’s cheating to share your code with other students.</a:t>
            </a:r>
          </a:p>
          <a:p>
            <a:pPr lvl="1"/>
            <a:r>
              <a:rPr lang="en-US" dirty="0" smtClean="0"/>
              <a:t>This means that your personal repository must be private – never change this.</a:t>
            </a:r>
          </a:p>
          <a:p>
            <a:pPr lvl="1"/>
            <a:r>
              <a:rPr lang="en-US" dirty="0" smtClean="0"/>
              <a:t>Do not create a public fork of Assignment-Upstream or your personal Assignment repository.</a:t>
            </a:r>
          </a:p>
          <a:p>
            <a:pPr lvl="2"/>
            <a:r>
              <a:rPr lang="en-US" dirty="0" smtClean="0"/>
              <a:t>A fork is a way of copying a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public fork in particular would be searchable from the internet</a:t>
            </a:r>
          </a:p>
          <a:p>
            <a:pPr lvl="3"/>
            <a:r>
              <a:rPr lang="en-US" dirty="0" smtClean="0"/>
              <a:t>We don</a:t>
            </a:r>
            <a:r>
              <a:rPr lang="fr-FR" dirty="0" smtClean="0"/>
              <a:t>’</a:t>
            </a:r>
            <a:r>
              <a:rPr lang="en-US" dirty="0" smtClean="0"/>
              <a:t>t want that.</a:t>
            </a:r>
          </a:p>
          <a:p>
            <a:pPr lvl="1"/>
            <a:r>
              <a:rPr lang="en-US" dirty="0" smtClean="0"/>
              <a:t>Do not create a pull request to Assignment-Upstream</a:t>
            </a:r>
          </a:p>
          <a:p>
            <a:pPr lvl="2"/>
            <a:r>
              <a:rPr lang="en-US" dirty="0" smtClean="0"/>
              <a:t>A pull-request allows you to suggest changes to the owner of a repository, when you don’t have write access to it.</a:t>
            </a:r>
          </a:p>
          <a:p>
            <a:pPr lvl="2"/>
            <a:r>
              <a:rPr lang="en-US" dirty="0" smtClean="0"/>
              <a:t>Unfortunately, if you do this, other students will be able to see your work.</a:t>
            </a:r>
          </a:p>
          <a:p>
            <a:pPr lvl="2"/>
            <a:r>
              <a:rPr lang="en-US" dirty="0" smtClean="0"/>
              <a:t>Please be alert – do not pull request to Assignment-Upstream</a:t>
            </a:r>
          </a:p>
          <a:p>
            <a:pPr lvl="1"/>
            <a:r>
              <a:rPr lang="en-US" dirty="0" smtClean="0"/>
              <a:t>You can create a pull request to the Course-Syllabus and most other repositories, since we want you to be able to suggest changes to us.</a:t>
            </a:r>
          </a:p>
          <a:p>
            <a:r>
              <a:rPr lang="en-US" dirty="0" smtClean="0"/>
              <a:t>Follow these simple rules, and start practicing.  You’ll soon be using </a:t>
            </a:r>
            <a:r>
              <a:rPr lang="en-US" dirty="0" err="1" smtClean="0"/>
              <a:t>GitHub</a:t>
            </a:r>
            <a:r>
              <a:rPr lang="en-US" dirty="0" smtClean="0"/>
              <a:t> like an expert.</a:t>
            </a:r>
          </a:p>
        </p:txBody>
      </p:sp>
    </p:spTree>
    <p:extLst>
      <p:ext uri="{BB962C8B-B14F-4D97-AF65-F5344CB8AC3E}">
        <p14:creationId xmlns:p14="http://schemas.microsoft.com/office/powerpoint/2010/main" val="408581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774</Words>
  <Application>Microsoft Macintosh PowerPoint</Application>
  <PresentationFormat>On-screen Show (4:3)</PresentationFormat>
  <Paragraphs>123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Repositories for your Assignments</vt:lpstr>
      <vt:lpstr>Repositories for your Assignments</vt:lpstr>
      <vt:lpstr>The Course Workflow</vt:lpstr>
      <vt:lpstr>The Course Workflow</vt:lpstr>
      <vt:lpstr>PowerPoint Presentation</vt:lpstr>
    </vt:vector>
  </TitlesOfParts>
  <Company>School of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Course Workflow</dc:title>
  <dc:creator>Paul Laskowski</dc:creator>
  <cp:lastModifiedBy>Paul Laskowski</cp:lastModifiedBy>
  <cp:revision>23</cp:revision>
  <dcterms:created xsi:type="dcterms:W3CDTF">2015-08-24T23:36:28Z</dcterms:created>
  <dcterms:modified xsi:type="dcterms:W3CDTF">2016-05-23T04:48:04Z</dcterms:modified>
</cp:coreProperties>
</file>