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60" d="100"/>
          <a:sy n="60" d="100"/>
        </p:scale>
        <p:origin x="81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DED219-EB8A-3443-B90B-CC4B368728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37D8809-79EC-C943-BC5B-C95C619411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4548FF-1783-3846-988B-1804ADC23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A8925-A063-5340-9628-F96EC0A1DE68}" type="datetimeFigureOut">
              <a:rPr kumimoji="1" lang="zh-CN" altLang="en-US" smtClean="0"/>
              <a:t>2021/7/31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864405-3881-ED42-B0A6-F7B8645D8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DF4B82-9523-E045-88BC-5FF5090AB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37CAB-1A74-2241-985B-172ADBDB33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9133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E2FD23-68C7-E448-833A-021B3F0E6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5918F0-64D9-6443-9466-94794C971F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A72DF1-436E-4043-B969-03028BDB4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A8925-A063-5340-9628-F96EC0A1DE68}" type="datetimeFigureOut">
              <a:rPr kumimoji="1" lang="zh-CN" altLang="en-US" smtClean="0"/>
              <a:t>2021/7/31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A5F359-DD05-EC4A-83D4-8FD7BA492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7CD749-5926-1F4C-8A36-4B9E3BC94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37CAB-1A74-2241-985B-172ADBDB33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5072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C058D3D-9F1F-EB4E-86E9-B1ED734A49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993BE9-14E3-C648-B45A-D3CD430E1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653146-AAF3-AB43-83C7-E3C9E058A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A8925-A063-5340-9628-F96EC0A1DE68}" type="datetimeFigureOut">
              <a:rPr kumimoji="1" lang="zh-CN" altLang="en-US" smtClean="0"/>
              <a:t>2021/7/31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B6D40C-283B-9747-B4C7-4554E69C5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EC9355-491C-5841-92ED-58F1E1744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37CAB-1A74-2241-985B-172ADBDB33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852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5A4C68-8D12-CB4C-8180-C7AD2E981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578701-734E-914A-8BBC-D775FE70F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BF39AB-91BF-D94F-A05D-2A82C8AA9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A8925-A063-5340-9628-F96EC0A1DE68}" type="datetimeFigureOut">
              <a:rPr kumimoji="1" lang="zh-CN" altLang="en-US" smtClean="0"/>
              <a:t>2021/7/31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EB118B-C317-8046-928C-25083BD43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A117BE-AF9A-384D-8E26-F4CC7DCB0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37CAB-1A74-2241-985B-172ADBDB33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0195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BF5CD-F1E2-1A48-B82D-946B27ED4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E61944-4AE4-F645-9F30-7DBE55E2E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CE594D-4371-624B-995C-BC8C81263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A8925-A063-5340-9628-F96EC0A1DE68}" type="datetimeFigureOut">
              <a:rPr kumimoji="1" lang="zh-CN" altLang="en-US" smtClean="0"/>
              <a:t>2021/7/31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D0FCEB-59CF-8E47-9B78-C6B93BE19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4AB386-16FB-CE4D-8B7B-9FC9ABCFA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37CAB-1A74-2241-985B-172ADBDB33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669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0F74E4-9441-8442-8B22-F7BB6258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B91580-8022-1448-B380-842B2BC477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ACD708-F5B0-A140-AA47-CFC352BD3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1252D5-12A6-6F46-9DA7-94675836E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A8925-A063-5340-9628-F96EC0A1DE68}" type="datetimeFigureOut">
              <a:rPr kumimoji="1" lang="zh-CN" altLang="en-US" smtClean="0"/>
              <a:t>2021/7/31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BC9A97-D4AF-E040-9686-A56C09AF0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484D74-D1F8-2845-B0A3-53FA7558B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37CAB-1A74-2241-985B-172ADBDB33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7707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468A8-38F8-EB47-AECB-6BC602FF5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58EF3F-3179-184A-BC5D-E13A04301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6A4CCD-57E7-7D4F-AD69-901FDDE68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03366F-7A7D-7D45-90D7-551787749C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7661C05-A301-AA43-82F0-AF8935FF8F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C423607-B043-174A-9BA8-3DC795443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A8925-A063-5340-9628-F96EC0A1DE68}" type="datetimeFigureOut">
              <a:rPr kumimoji="1" lang="zh-CN" altLang="en-US" smtClean="0"/>
              <a:t>2021/7/31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2F3269F-4664-A846-B32B-8C7989FA4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E1E3928-DBEA-6040-B503-EFFC7F086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37CAB-1A74-2241-985B-172ADBDB33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4528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5A4FFE-0F4F-8648-96FD-6018C4CD1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DCFADA-A877-0A4C-B00F-46F66D941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A8925-A063-5340-9628-F96EC0A1DE68}" type="datetimeFigureOut">
              <a:rPr kumimoji="1" lang="zh-CN" altLang="en-US" smtClean="0"/>
              <a:t>2021/7/31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71971BF-1ABA-FC40-BEAF-E53CFA500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53E78F-1486-0F4D-AC69-2694B8396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37CAB-1A74-2241-985B-172ADBDB33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3477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A0A2B3C-58CC-5F45-B374-536864754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A8925-A063-5340-9628-F96EC0A1DE68}" type="datetimeFigureOut">
              <a:rPr kumimoji="1" lang="zh-CN" altLang="en-US" smtClean="0"/>
              <a:t>2021/7/31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0F04E3-A65C-9B4A-993A-DFE28329D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A38C90-3C87-6642-9FEA-16D69C06C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37CAB-1A74-2241-985B-172ADBDB33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730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8C770-4C25-E348-84AE-362F2174C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5EB765-1094-C940-9AC2-A5A13B67D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C3D1B3-2F5B-A44B-A70B-B8C2E8195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056A1A-4BA9-5740-A70E-2DF0891F1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A8925-A063-5340-9628-F96EC0A1DE68}" type="datetimeFigureOut">
              <a:rPr kumimoji="1" lang="zh-CN" altLang="en-US" smtClean="0"/>
              <a:t>2021/7/31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F401C6-1F95-6343-80B4-860943977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30703A-5AEC-BE40-990C-2B453FA62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37CAB-1A74-2241-985B-172ADBDB33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6011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FDCF26-4D5C-FF4A-B247-BB7A0D735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47A02A1-5A27-B648-BF43-7DE69277AB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126B81-D6E0-F74F-B344-0B6A8D01A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408874-ACC3-3F47-9D0C-29E841BF1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A8925-A063-5340-9628-F96EC0A1DE68}" type="datetimeFigureOut">
              <a:rPr kumimoji="1" lang="zh-CN" altLang="en-US" smtClean="0"/>
              <a:t>2021/7/31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8C59C2-ABFA-1346-8705-B142E005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72774F-5226-0B4F-B274-50D116633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37CAB-1A74-2241-985B-172ADBDB33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8744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8C001C4-2689-9742-900F-DDA09F430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BE4B7A-3BE4-9845-A67D-8D2A3B015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8E728A-CF73-AE4D-A95A-9977F9CD57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A8925-A063-5340-9628-F96EC0A1DE68}" type="datetimeFigureOut">
              <a:rPr kumimoji="1" lang="zh-CN" altLang="en-US" smtClean="0"/>
              <a:t>2021/7/31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21592D-1F7E-1540-8F64-7DFC0BEBA8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E90461-1A0C-C049-8CE2-86E78A25C3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37CAB-1A74-2241-985B-172ADBDB33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0813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7E9596-3566-C64A-9CB3-E27EFAA756BD}"/>
              </a:ext>
            </a:extLst>
          </p:cNvPr>
          <p:cNvSpPr txBox="1"/>
          <p:nvPr/>
        </p:nvSpPr>
        <p:spPr>
          <a:xfrm>
            <a:off x="4970060" y="2439117"/>
            <a:ext cx="2251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600" b="1" dirty="0"/>
              <a:t>报告 </a:t>
            </a:r>
            <a:r>
              <a:rPr kumimoji="1" lang="en-US" altLang="zh-CN" sz="3600" b="1" dirty="0"/>
              <a:t>0802</a:t>
            </a:r>
            <a:endParaRPr kumimoji="1" lang="zh-CN" altLang="en-US" sz="36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B3DEC75-AD07-7145-8037-6F248EEE2EDF}"/>
              </a:ext>
            </a:extLst>
          </p:cNvPr>
          <p:cNvSpPr txBox="1"/>
          <p:nvPr/>
        </p:nvSpPr>
        <p:spPr>
          <a:xfrm>
            <a:off x="2680137" y="3310888"/>
            <a:ext cx="73467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/>
              <a:t>已有成果：</a:t>
            </a:r>
            <a:r>
              <a:rPr kumimoji="1" lang="en-US" altLang="zh-CN" dirty="0"/>
              <a:t>Kinect</a:t>
            </a:r>
            <a:r>
              <a:rPr kumimoji="1" lang="zh-CN" altLang="en-US" dirty="0"/>
              <a:t>三维骨架重建</a:t>
            </a:r>
            <a:r>
              <a:rPr kumimoji="1" lang="en-US" altLang="zh-CN" dirty="0"/>
              <a:t>+DGNN+</a:t>
            </a:r>
            <a:r>
              <a:rPr kumimoji="1" lang="zh-CN" altLang="en-US" dirty="0"/>
              <a:t>迁移学习的人体姿态识别</a:t>
            </a:r>
            <a:endParaRPr kumimoji="1" lang="en-US" altLang="zh-CN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/>
              <a:t>目前思路：多目标多视角三维骨架重建</a:t>
            </a:r>
            <a:endParaRPr kumimoji="1" lang="en-US" altLang="zh-CN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/>
              <a:t>硬件准备</a:t>
            </a:r>
          </a:p>
        </p:txBody>
      </p:sp>
    </p:spTree>
    <p:extLst>
      <p:ext uri="{BB962C8B-B14F-4D97-AF65-F5344CB8AC3E}">
        <p14:creationId xmlns:p14="http://schemas.microsoft.com/office/powerpoint/2010/main" val="3046174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文本&#10;&#10;描述已自动生成">
            <a:extLst>
              <a:ext uri="{FF2B5EF4-FFF2-40B4-BE49-F238E27FC236}">
                <a16:creationId xmlns:a16="http://schemas.microsoft.com/office/drawing/2014/main" id="{46BE481D-B580-664E-8076-03D3FC772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49"/>
            <a:ext cx="12192000" cy="684790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D3A4B06-035C-F34F-816E-00FA1AF6780A}"/>
              </a:ext>
            </a:extLst>
          </p:cNvPr>
          <p:cNvSpPr txBox="1"/>
          <p:nvPr/>
        </p:nvSpPr>
        <p:spPr>
          <a:xfrm>
            <a:off x="4992414" y="5801710"/>
            <a:ext cx="623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/>
              <a:t>追踪目标数量非常有限，视场小，无法调焦</a:t>
            </a:r>
          </a:p>
        </p:txBody>
      </p:sp>
    </p:spTree>
    <p:extLst>
      <p:ext uri="{BB962C8B-B14F-4D97-AF65-F5344CB8AC3E}">
        <p14:creationId xmlns:p14="http://schemas.microsoft.com/office/powerpoint/2010/main" val="1726907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E485481-2E10-9E42-BC79-A6525F0164EB}"/>
              </a:ext>
            </a:extLst>
          </p:cNvPr>
          <p:cNvSpPr txBox="1"/>
          <p:nvPr/>
        </p:nvSpPr>
        <p:spPr>
          <a:xfrm>
            <a:off x="193963" y="207819"/>
            <a:ext cx="4403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多目标多视角三维骨架重建</a:t>
            </a:r>
            <a:r>
              <a:rPr kumimoji="1" lang="en-US" altLang="zh-CN" b="1" dirty="0"/>
              <a:t>——</a:t>
            </a:r>
            <a:r>
              <a:rPr kumimoji="1" lang="zh-CN" altLang="en-US" b="1" dirty="0"/>
              <a:t>文献调研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0F237B-27C7-4A32-A81B-77461A3796D3}"/>
              </a:ext>
            </a:extLst>
          </p:cNvPr>
          <p:cNvSpPr txBox="1"/>
          <p:nvPr/>
        </p:nvSpPr>
        <p:spPr>
          <a:xfrm>
            <a:off x="193963" y="854349"/>
            <a:ext cx="3483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/>
              <a:t>多阶段方法 </a:t>
            </a:r>
            <a:r>
              <a:rPr kumimoji="1" lang="en-US" altLang="zh-CN" dirty="0"/>
              <a:t>– </a:t>
            </a:r>
            <a:r>
              <a:rPr kumimoji="1" lang="zh-CN" altLang="en-US" dirty="0"/>
              <a:t>显式的</a:t>
            </a:r>
            <a:r>
              <a:rPr kumimoji="1" lang="zh-CN" altLang="en-US" b="1" dirty="0"/>
              <a:t>视角匹配</a:t>
            </a:r>
            <a:endParaRPr kumimoji="1" lang="en-US" altLang="zh-CN" b="1" dirty="0"/>
          </a:p>
          <a:p>
            <a:pPr marL="742950" lvl="1" indent="-285750">
              <a:buFont typeface="Wingdings" pitchFamily="2" charset="2"/>
              <a:buChar char="Ø"/>
            </a:pPr>
            <a:endParaRPr kumimoji="1" lang="en-US" altLang="zh-CN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41F4BAA-97C4-46DC-BE04-8B09D4402A13}"/>
              </a:ext>
            </a:extLst>
          </p:cNvPr>
          <p:cNvSpPr txBox="1"/>
          <p:nvPr/>
        </p:nvSpPr>
        <p:spPr>
          <a:xfrm>
            <a:off x="6096000" y="854349"/>
            <a:ext cx="371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/>
              <a:t>单阶段方法 </a:t>
            </a:r>
            <a:r>
              <a:rPr kumimoji="1" lang="en-US" altLang="zh-CN" dirty="0"/>
              <a:t>– </a:t>
            </a:r>
            <a:r>
              <a:rPr kumimoji="1" lang="zh-CN" altLang="en-US" dirty="0"/>
              <a:t>无显式的</a:t>
            </a:r>
            <a:r>
              <a:rPr kumimoji="1" lang="zh-CN" altLang="en-US" b="1" dirty="0"/>
              <a:t>视角匹配</a:t>
            </a:r>
            <a:endParaRPr kumimoji="1" lang="en-US" altLang="zh-CN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F92EB1F-165F-455B-A695-CCA7EB52C9DA}"/>
              </a:ext>
            </a:extLst>
          </p:cNvPr>
          <p:cNvSpPr txBox="1"/>
          <p:nvPr/>
        </p:nvSpPr>
        <p:spPr>
          <a:xfrm>
            <a:off x="6096000" y="207819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难点：需解决目标在不同视角中的匹配问题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EA80DEB-0E1C-49DA-B875-C827BC742752}"/>
              </a:ext>
            </a:extLst>
          </p:cNvPr>
          <p:cNvSpPr txBox="1"/>
          <p:nvPr/>
        </p:nvSpPr>
        <p:spPr>
          <a:xfrm>
            <a:off x="498763" y="1223681"/>
            <a:ext cx="57214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不同视角分别进行</a:t>
            </a:r>
            <a:r>
              <a:rPr kumimoji="1" lang="en-US" altLang="zh-CN" dirty="0"/>
              <a:t>2D</a:t>
            </a:r>
            <a:r>
              <a:rPr kumimoji="1" lang="zh-CN" altLang="en-US" dirty="0"/>
              <a:t>骨架估计</a:t>
            </a:r>
            <a:endParaRPr kumimoji="1" lang="en-US" altLang="zh-CN" dirty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确定单个目标在不同视角中的</a:t>
            </a:r>
            <a:r>
              <a:rPr kumimoji="1" lang="en-US" altLang="zh-CN" dirty="0"/>
              <a:t>2D</a:t>
            </a:r>
            <a:r>
              <a:rPr kumimoji="1" lang="zh-CN" altLang="en-US" dirty="0"/>
              <a:t>骨架 （</a:t>
            </a:r>
            <a:r>
              <a:rPr kumimoji="1" lang="zh-CN" altLang="en-US" b="1" dirty="0"/>
              <a:t>视角匹配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对每个单目标，由多视角的</a:t>
            </a:r>
            <a:r>
              <a:rPr kumimoji="1" lang="en-US" altLang="zh-CN" dirty="0"/>
              <a:t>2D</a:t>
            </a:r>
            <a:r>
              <a:rPr kumimoji="1" lang="zh-CN" altLang="en-US" dirty="0"/>
              <a:t>骨架估计</a:t>
            </a:r>
            <a:r>
              <a:rPr kumimoji="1" lang="en-US" altLang="zh-CN" dirty="0"/>
              <a:t>3D</a:t>
            </a:r>
            <a:r>
              <a:rPr kumimoji="1" lang="zh-CN" altLang="en-US" dirty="0"/>
              <a:t>骨架</a:t>
            </a:r>
            <a:endParaRPr kumimoji="1" lang="en-US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617CFC0-2870-4DA1-8B97-54318B5CE7A6}"/>
              </a:ext>
            </a:extLst>
          </p:cNvPr>
          <p:cNvSpPr txBox="1"/>
          <p:nvPr/>
        </p:nvSpPr>
        <p:spPr>
          <a:xfrm>
            <a:off x="193963" y="2384053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/>
              <a:t>视角匹配方法</a:t>
            </a:r>
            <a:endParaRPr kumimoji="1" lang="en-US" altLang="zh-CN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3DF6082-ED25-4767-8A28-B51B7B707614}"/>
              </a:ext>
            </a:extLst>
          </p:cNvPr>
          <p:cNvSpPr txBox="1"/>
          <p:nvPr/>
        </p:nvSpPr>
        <p:spPr>
          <a:xfrm>
            <a:off x="498763" y="2694226"/>
            <a:ext cx="201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b="1" dirty="0"/>
              <a:t>ReID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Feature</a:t>
            </a:r>
            <a:r>
              <a:rPr kumimoji="1" lang="en-US" altLang="zh-CN" b="1" baseline="30000" dirty="0"/>
              <a:t>[1]</a:t>
            </a:r>
            <a:endParaRPr kumimoji="1" lang="zh-CN" altLang="en-US" b="1" baseline="300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4FEE929-05A9-47E9-9A2D-B6E31E5EBA74}"/>
              </a:ext>
            </a:extLst>
          </p:cNvPr>
          <p:cNvSpPr txBox="1"/>
          <p:nvPr/>
        </p:nvSpPr>
        <p:spPr>
          <a:xfrm>
            <a:off x="498762" y="3009628"/>
            <a:ext cx="4035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B</a:t>
            </a:r>
            <a:r>
              <a:rPr lang="zh-CN" altLang="en-US" dirty="0"/>
              <a:t>ased on the epipolar constraint</a:t>
            </a:r>
            <a:r>
              <a:rPr lang="en-US" altLang="zh-CN" dirty="0"/>
              <a:t>s</a:t>
            </a:r>
            <a:r>
              <a:rPr lang="en-US" altLang="zh-CN" baseline="30000" dirty="0"/>
              <a:t>[2]</a:t>
            </a:r>
            <a:endParaRPr lang="zh-CN" altLang="en-US" baseline="300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B47B409-7BCD-4C4D-9500-80C2B740E961}"/>
              </a:ext>
            </a:extLst>
          </p:cNvPr>
          <p:cNvSpPr txBox="1"/>
          <p:nvPr/>
        </p:nvSpPr>
        <p:spPr>
          <a:xfrm>
            <a:off x="498761" y="3340557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Greedy clustering</a:t>
            </a:r>
            <a:r>
              <a:rPr lang="en-US" altLang="zh-CN" baseline="30000" dirty="0"/>
              <a:t>[3]</a:t>
            </a:r>
            <a:endParaRPr lang="zh-CN" altLang="en-US" baseline="30000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8C006755-B974-41CE-B652-92CCDDB7E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" y="3741052"/>
            <a:ext cx="5710238" cy="232410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2316204A-034F-4E2A-8F5F-8727D4314C21}"/>
              </a:ext>
            </a:extLst>
          </p:cNvPr>
          <p:cNvSpPr txBox="1"/>
          <p:nvPr/>
        </p:nvSpPr>
        <p:spPr>
          <a:xfrm>
            <a:off x="0" y="21278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b="1" dirty="0"/>
              <a:t>多目标 → 单目标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B8F1A710-7291-42B4-B462-F64BC477E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7154" y="1168415"/>
            <a:ext cx="6275905" cy="2160000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75BB2183-7346-4052-9AF2-69645C68E941}"/>
              </a:ext>
            </a:extLst>
          </p:cNvPr>
          <p:cNvSpPr txBox="1"/>
          <p:nvPr/>
        </p:nvSpPr>
        <p:spPr>
          <a:xfrm>
            <a:off x="5798296" y="3200228"/>
            <a:ext cx="6565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Back-project the heatmaps of all views to a common 3D space</a:t>
            </a:r>
            <a:r>
              <a:rPr lang="en-US" altLang="zh-CN" baseline="30000" dirty="0"/>
              <a:t>[4]</a:t>
            </a:r>
            <a:endParaRPr lang="zh-CN" altLang="en-US" baseline="30000" dirty="0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614BCC07-F314-4A56-BBD4-05442B2450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9654" y="3553621"/>
            <a:ext cx="4683403" cy="2972463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5A19610E-4083-401D-9E75-B0247ECCFD3A}"/>
              </a:ext>
            </a:extLst>
          </p:cNvPr>
          <p:cNvSpPr txBox="1"/>
          <p:nvPr/>
        </p:nvSpPr>
        <p:spPr>
          <a:xfrm>
            <a:off x="5796811" y="6313828"/>
            <a:ext cx="72954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B</a:t>
            </a:r>
            <a:r>
              <a:rPr lang="zh-CN" altLang="en-US" dirty="0"/>
              <a:t>ack-projecte </a:t>
            </a:r>
            <a:r>
              <a:rPr lang="en-US" altLang="zh-CN" dirty="0"/>
              <a:t>2D poses</a:t>
            </a:r>
            <a:r>
              <a:rPr lang="zh-CN" altLang="en-US" dirty="0"/>
              <a:t> to successive virtual depth planes</a:t>
            </a:r>
            <a:r>
              <a:rPr lang="en-US" altLang="zh-CN" baseline="30000" dirty="0"/>
              <a:t>[5]</a:t>
            </a:r>
            <a:endParaRPr lang="zh-CN" altLang="en-US" baseline="300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0E3D05B-32AF-4B6E-BC72-ED794FEB0159}"/>
              </a:ext>
            </a:extLst>
          </p:cNvPr>
          <p:cNvSpPr txBox="1"/>
          <p:nvPr/>
        </p:nvSpPr>
        <p:spPr>
          <a:xfrm>
            <a:off x="193963" y="5939317"/>
            <a:ext cx="656560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/>
              <a:t>[1] </a:t>
            </a:r>
            <a:r>
              <a:rPr lang="zh-CN" altLang="en-US" sz="1000" dirty="0"/>
              <a:t>Junting Dong, </a:t>
            </a:r>
            <a:r>
              <a:rPr lang="en-US" altLang="zh-CN" sz="1000" dirty="0"/>
              <a:t>et al. </a:t>
            </a:r>
            <a:r>
              <a:rPr lang="zh-CN" altLang="en-US" sz="1000" dirty="0"/>
              <a:t>Proceedings of the IEEE Conference on Computer Vision and Pattern Recognition</a:t>
            </a:r>
            <a:r>
              <a:rPr lang="en-US" altLang="zh-CN" sz="1000" dirty="0"/>
              <a:t>, 2019.</a:t>
            </a:r>
          </a:p>
          <a:p>
            <a:r>
              <a:rPr lang="en-US" altLang="zh-CN" sz="1000" dirty="0"/>
              <a:t>[2] </a:t>
            </a:r>
            <a:r>
              <a:rPr lang="en-US" altLang="zh-CN" sz="1000" dirty="0" err="1"/>
              <a:t>Abdolrahim</a:t>
            </a:r>
            <a:r>
              <a:rPr lang="en-US" altLang="zh-CN" sz="1000" dirty="0"/>
              <a:t> </a:t>
            </a:r>
            <a:r>
              <a:rPr lang="en-US" altLang="zh-CN" sz="1000" dirty="0" err="1"/>
              <a:t>Kadkhodamohammadi</a:t>
            </a:r>
            <a:r>
              <a:rPr lang="en-US" altLang="zh-CN" sz="1000" dirty="0"/>
              <a:t> et al. Machine Vision and Applications, 2020.</a:t>
            </a:r>
          </a:p>
          <a:p>
            <a:r>
              <a:rPr lang="en-US" altLang="zh-CN" sz="1000" dirty="0"/>
              <a:t>[3] </a:t>
            </a:r>
            <a:r>
              <a:rPr lang="en-US" altLang="zh-CN" sz="1000" dirty="0" err="1"/>
              <a:t>Congzhentao</a:t>
            </a:r>
            <a:r>
              <a:rPr lang="en-US" altLang="zh-CN" sz="1000" dirty="0"/>
              <a:t> et al. Proceedings of the European Conference on Computer Vision, 2020.</a:t>
            </a:r>
          </a:p>
          <a:p>
            <a:r>
              <a:rPr lang="en-US" altLang="zh-CN" sz="1000" dirty="0"/>
              <a:t>[4] Tu H, et al. Computer Vision–ECCV 2020: 16th European Conference, 2020.</a:t>
            </a:r>
          </a:p>
          <a:p>
            <a:r>
              <a:rPr lang="en-US" altLang="zh-CN" sz="1000" dirty="0"/>
              <a:t>[5] Lin J, et al. Proceedings of the IEEE/CVF Conference on Computer Vision and Pattern Recognition. 2021.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9145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E485481-2E10-9E42-BC79-A6525F0164EB}"/>
              </a:ext>
            </a:extLst>
          </p:cNvPr>
          <p:cNvSpPr txBox="1"/>
          <p:nvPr/>
        </p:nvSpPr>
        <p:spPr>
          <a:xfrm>
            <a:off x="193963" y="207819"/>
            <a:ext cx="430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多目标多视角三维骨架重建</a:t>
            </a:r>
            <a:r>
              <a:rPr kumimoji="1" lang="en-US" altLang="zh-CN" b="1" dirty="0"/>
              <a:t>——</a:t>
            </a:r>
            <a:r>
              <a:rPr kumimoji="1" lang="zh-CN" altLang="en-US" b="1" dirty="0"/>
              <a:t>技术思路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BEE2664-1765-9146-82B2-19E67E5B96C6}"/>
              </a:ext>
            </a:extLst>
          </p:cNvPr>
          <p:cNvSpPr txBox="1"/>
          <p:nvPr/>
        </p:nvSpPr>
        <p:spPr>
          <a:xfrm>
            <a:off x="193963" y="738846"/>
            <a:ext cx="4628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/>
              <a:t>获得高精度的双目图片（涉及相机同步）</a:t>
            </a:r>
            <a:endParaRPr kumimoji="1"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9B1C6DD-394B-E841-83DD-527983A3B983}"/>
              </a:ext>
            </a:extLst>
          </p:cNvPr>
          <p:cNvSpPr txBox="1"/>
          <p:nvPr/>
        </p:nvSpPr>
        <p:spPr>
          <a:xfrm>
            <a:off x="193963" y="1768636"/>
            <a:ext cx="3823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dirty="0"/>
              <a:t>2D</a:t>
            </a:r>
            <a:r>
              <a:rPr kumimoji="1" lang="zh-CN" altLang="en-US" dirty="0"/>
              <a:t> </a:t>
            </a:r>
            <a:r>
              <a:rPr kumimoji="1" lang="en-US" altLang="zh-CN" dirty="0"/>
              <a:t>pose</a:t>
            </a:r>
            <a:r>
              <a:rPr kumimoji="1" lang="zh-CN" altLang="en-US" dirty="0"/>
              <a:t> </a:t>
            </a:r>
            <a:r>
              <a:rPr kumimoji="1" lang="en-US" altLang="zh-CN" dirty="0"/>
              <a:t>estimation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detection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8B2DAB6-3CBE-1447-A331-DD47C9D9B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582" y="2299663"/>
            <a:ext cx="3512011" cy="221672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6FFCD87-8E2F-954B-A82D-CD1C784C36A4}"/>
              </a:ext>
            </a:extLst>
          </p:cNvPr>
          <p:cNvSpPr txBox="1"/>
          <p:nvPr/>
        </p:nvSpPr>
        <p:spPr>
          <a:xfrm>
            <a:off x="193963" y="4839780"/>
            <a:ext cx="281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dirty="0"/>
              <a:t>People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correspondence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C10D370-6017-9148-8FE5-B1C1C1B04F06}"/>
              </a:ext>
            </a:extLst>
          </p:cNvPr>
          <p:cNvSpPr txBox="1"/>
          <p:nvPr/>
        </p:nvSpPr>
        <p:spPr>
          <a:xfrm>
            <a:off x="498763" y="5347836"/>
            <a:ext cx="174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ReID</a:t>
            </a:r>
            <a:r>
              <a:rPr kumimoji="1" lang="zh-CN" altLang="en-US" dirty="0"/>
              <a:t> </a:t>
            </a:r>
            <a:r>
              <a:rPr kumimoji="1" lang="en-US" altLang="zh-CN" dirty="0"/>
              <a:t>Feature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6750261-2A17-314F-B902-68D1AB125976}"/>
              </a:ext>
            </a:extLst>
          </p:cNvPr>
          <p:cNvSpPr txBox="1"/>
          <p:nvPr/>
        </p:nvSpPr>
        <p:spPr>
          <a:xfrm>
            <a:off x="852798" y="5855892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对人的特征描述，视角、尺度不变</a:t>
            </a:r>
            <a:endParaRPr kumimoji="1" lang="en-US" altLang="zh-CN" dirty="0"/>
          </a:p>
          <a:p>
            <a:r>
              <a:rPr kumimoji="1" lang="zh-CN" altLang="en-US" dirty="0"/>
              <a:t>且不同人差异巨大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65149F9-47A8-D643-8ABC-08ACBCA9792A}"/>
              </a:ext>
            </a:extLst>
          </p:cNvPr>
          <p:cNvSpPr txBox="1"/>
          <p:nvPr/>
        </p:nvSpPr>
        <p:spPr>
          <a:xfrm>
            <a:off x="5453392" y="337065"/>
            <a:ext cx="2303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 err="1"/>
              <a:t>Epipolar</a:t>
            </a:r>
            <a:r>
              <a:rPr kumimoji="1" lang="zh-CN" altLang="en-US" dirty="0"/>
              <a:t> </a:t>
            </a:r>
            <a:r>
              <a:rPr kumimoji="1" lang="en-US" altLang="zh-CN" dirty="0"/>
              <a:t>geometry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3F823AB-C6AD-F849-95DC-F405518CF91E}"/>
              </a:ext>
            </a:extLst>
          </p:cNvPr>
          <p:cNvSpPr txBox="1"/>
          <p:nvPr/>
        </p:nvSpPr>
        <p:spPr>
          <a:xfrm>
            <a:off x="498763" y="1145276"/>
            <a:ext cx="174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ReID</a:t>
            </a:r>
            <a:r>
              <a:rPr kumimoji="1" lang="zh-CN" altLang="en-US" dirty="0"/>
              <a:t> </a:t>
            </a:r>
            <a:r>
              <a:rPr kumimoji="1" lang="en-US" altLang="zh-CN" dirty="0"/>
              <a:t>Feature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F61C81-89B1-5E43-8845-BAF1CD7C7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3392" y="738846"/>
            <a:ext cx="6364536" cy="246273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86CAA82-45F7-C342-922E-C092237566D2}"/>
              </a:ext>
            </a:extLst>
          </p:cNvPr>
          <p:cNvSpPr txBox="1"/>
          <p:nvPr/>
        </p:nvSpPr>
        <p:spPr>
          <a:xfrm>
            <a:off x="5453392" y="3201580"/>
            <a:ext cx="3978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Optimization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algorithm</a:t>
            </a:r>
            <a:r>
              <a:rPr kumimoji="1" lang="zh-CN" altLang="en-US" dirty="0"/>
              <a:t> </a:t>
            </a:r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necessary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996BFF5-3011-434A-9EF9-C13BE292E9AA}"/>
              </a:ext>
            </a:extLst>
          </p:cNvPr>
          <p:cNvSpPr txBox="1"/>
          <p:nvPr/>
        </p:nvSpPr>
        <p:spPr>
          <a:xfrm>
            <a:off x="5095558" y="3925356"/>
            <a:ext cx="278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dirty="0"/>
              <a:t>3D</a:t>
            </a:r>
            <a:r>
              <a:rPr kumimoji="1" lang="zh-CN" altLang="en-US" dirty="0"/>
              <a:t> </a:t>
            </a:r>
            <a:r>
              <a:rPr kumimoji="1" lang="en-US" altLang="zh-CN" dirty="0"/>
              <a:t>pose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reconstruction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1560738-8E81-0044-9612-1F0D3E1E81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8715" y="3849346"/>
            <a:ext cx="2632969" cy="2719532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FEE8B03A-6336-7047-883B-0EC764EFBBBF}"/>
              </a:ext>
            </a:extLst>
          </p:cNvPr>
          <p:cNvSpPr txBox="1"/>
          <p:nvPr/>
        </p:nvSpPr>
        <p:spPr>
          <a:xfrm>
            <a:off x="5471576" y="4422903"/>
            <a:ext cx="3012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利用相机信息的朴素重建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9FD49DE-1FAD-3B47-8260-0773CE23291C}"/>
              </a:ext>
            </a:extLst>
          </p:cNvPr>
          <p:cNvSpPr txBox="1"/>
          <p:nvPr/>
        </p:nvSpPr>
        <p:spPr>
          <a:xfrm>
            <a:off x="5471576" y="492045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计算极大似然</a:t>
            </a:r>
            <a:endParaRPr kumimoji="1" lang="en-US" altLang="zh-CN" dirty="0"/>
          </a:p>
          <a:p>
            <a:r>
              <a:rPr kumimoji="1" lang="zh-CN" altLang="en-US" dirty="0"/>
              <a:t>（多目相机情况）</a:t>
            </a:r>
            <a:endParaRPr kumimoji="1" lang="en-US" altLang="zh-CN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7F01C7E-23E3-B540-A6E1-13BB20BE71BF}"/>
              </a:ext>
            </a:extLst>
          </p:cNvPr>
          <p:cNvSpPr txBox="1"/>
          <p:nvPr/>
        </p:nvSpPr>
        <p:spPr>
          <a:xfrm>
            <a:off x="5471576" y="5622818"/>
            <a:ext cx="255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或直接利用神经网络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2187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347</Words>
  <Application>Microsoft Office PowerPoint</Application>
  <PresentationFormat>宽屏</PresentationFormat>
  <Paragraphs>39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浩伟</dc:creator>
  <cp:lastModifiedBy>Yang Kunda</cp:lastModifiedBy>
  <cp:revision>6</cp:revision>
  <dcterms:created xsi:type="dcterms:W3CDTF">2021-07-27T08:40:32Z</dcterms:created>
  <dcterms:modified xsi:type="dcterms:W3CDTF">2021-07-31T12:03:17Z</dcterms:modified>
</cp:coreProperties>
</file>