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E147-FD8B-D64E-A30F-7341E216E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30615-76DE-8E47-BB6B-836A6FC7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A7B6-4C36-B946-BC42-A8BE34B7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ECB9A-C6AF-1F4A-A4F1-C8034097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C774-E70E-8741-9F20-C9F02A2C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03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1DA0-2A99-2D4E-9AB8-8D4BD096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6BE6-E7F0-724F-BA01-90B67380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026E-5861-1D47-9318-54518753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9C14-20E3-8B4C-A08D-93B6DEA8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FDE2-F25C-0341-A532-C5498B7A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79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3EB7D-5F2C-A347-8B71-6C9D28D8B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6F5E-0C86-2244-8606-941F5EC3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471F-F039-2A4C-B1D9-F5CF00ED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5B9D-0928-D74F-82EC-0E914CA6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5251-F1CA-804C-B17D-98EBD004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324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0FE3-E742-2546-8ABB-05B61022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BABA-4CC2-F049-8893-E34AA06B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2BD4-0B35-264F-BCDF-09D01ED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20FE-0037-8D40-8078-8705F6D6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C43F-677C-5241-B7F7-F715704D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01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FA-DFAF-0045-9107-47584850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25A6-8EC6-FE4F-964B-66738BF1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80F9-F50B-E74A-9249-51445BCB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95D4-FC41-9A42-A4D5-2D88CBF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1C16-9E66-924A-A199-CA6F2F0E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81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6BC1-C2F2-4A43-8B36-22394D50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8CF5-F605-8947-851C-4664A8924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89CF-7C7C-A240-8867-A3CC98EF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B62A-67F9-6549-AC36-AEE25016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A67D-76FA-0D4D-86BA-092A3AAE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E643F-60A1-3849-8EE6-F20C8255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15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AB2E-5213-C144-BC6C-E647FF78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7DD9A-2FF1-A343-AEB4-5292FC29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CFCE7-38AB-0148-B0AF-B9FB907A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5060A-7635-C644-A6FA-347613F42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04BB-AE00-0D45-A474-795392AD2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B0F9D-D331-2C49-BF64-7AC2108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56AAE-7A7E-794F-81AD-463A5A5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34FC1-7F65-D144-8D67-268FCDFB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19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C6EF-A4B2-EB4D-82BB-78BCB4AC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F1FE7-3247-784D-A135-23D562FE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A4F7-BB4C-C94A-9261-A7FF61F9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56BBB-2F2A-264F-A780-03622542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034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1370-D2C6-4249-AA0A-5B7A5C69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1D4E-E94A-DB4C-9251-45EF6FED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5BDE-CEAB-7247-863E-23F3A3DF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134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623-C59B-5346-822E-C4484FB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8E9B-4038-D14F-BEA2-AFFBF4F6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8F99-BECF-7E48-885A-B56E9427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79D2-6D2E-0048-AEE5-1BCB121C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3A7E-C1A8-2B44-8CE5-ABFD408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7BE49-6BB5-5E4F-ABBA-ADD7565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828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75B-F084-7243-9E6C-5629DB4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42E71-08A9-B340-BFC9-6FC7B016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4509-4D62-DD46-9500-31C1E30C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09C2-0412-634F-991E-1B4E41E6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F052-C14D-054A-9179-2E494EEC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D138-88CE-2A44-B1D1-A3CB7F5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6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29F09-AF7B-4B49-8C3A-59CF586D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39B7-9864-2043-BA24-5E40C8FA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A3E4-ECDF-A140-A3C4-3DBF3DE91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5F8E-EAAE-EF47-923A-CD9021D209D8}" type="datetimeFigureOut">
              <a:rPr lang="en-VN" smtClean="0"/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CE10-C7D6-5144-8828-546EE7A5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ED91B-0C00-B04E-93F3-4BA8A3B1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90AA-096D-1048-B4F7-1231F9BCF3A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29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02web.zoom.us/j/86230796223?pwd=dUgrUFN4WHJ4NnlsODArb0dWWngzdz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tBRgvtYcRjugKXxo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310C-3977-5646-BB0B-1583783CD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DD528-FCD8-484A-A61B-F4097C540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Luu Minh Sao Khue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DA0AC66-2A10-0B4E-A7AA-AECE6A9E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0671" y="736600"/>
            <a:ext cx="2730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E3C-F932-C249-A550-AB33F42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08B-2F50-2845-9AD4-9B94BF08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  <a:r>
              <a:rPr lang="en-VN" dirty="0"/>
              <a:t>et to know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VN" dirty="0"/>
              <a:t>Course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VN" dirty="0"/>
              <a:t>Syllabus</a:t>
            </a:r>
          </a:p>
          <a:p>
            <a:pPr marL="514350" indent="-514350">
              <a:buFont typeface="+mj-lt"/>
              <a:buAutoNum type="arabicPeriod"/>
            </a:pPr>
            <a:r>
              <a:rPr lang="en-VN" dirty="0"/>
              <a:t>Grading 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VN" dirty="0"/>
              <a:t>Teaching style</a:t>
            </a:r>
          </a:p>
          <a:p>
            <a:pPr marL="514350" indent="-514350">
              <a:buFont typeface="+mj-lt"/>
              <a:buAutoNum type="arabicPeriod"/>
            </a:pPr>
            <a:r>
              <a:rPr lang="en-VN" dirty="0"/>
              <a:t>Placement Quiz</a:t>
            </a:r>
          </a:p>
          <a:p>
            <a:endParaRPr lang="en-VN" dirty="0"/>
          </a:p>
          <a:p>
            <a:endParaRPr lang="en-V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DB10FD-3C9B-974F-A804-EB4CC32B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E3C-F932-C249-A550-AB33F42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08B-2F50-2845-9AD4-9B94BF08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Objectives and Goals</a:t>
            </a:r>
          </a:p>
          <a:p>
            <a:pPr lvl="1"/>
            <a:r>
              <a:rPr lang="en-US" dirty="0"/>
              <a:t>Master Python programming fundamentals.</a:t>
            </a:r>
          </a:p>
          <a:p>
            <a:pPr lvl="1"/>
            <a:r>
              <a:rPr lang="en-US" dirty="0"/>
              <a:t>Build real-world applications.</a:t>
            </a:r>
          </a:p>
          <a:p>
            <a:r>
              <a:rPr lang="en-US" dirty="0"/>
              <a:t>What You'll Learn:</a:t>
            </a:r>
          </a:p>
          <a:p>
            <a:pPr lvl="1"/>
            <a:r>
              <a:rPr lang="en-US" dirty="0"/>
              <a:t>Python syntax and core concepts.</a:t>
            </a:r>
          </a:p>
          <a:p>
            <a:pPr lvl="1"/>
            <a:r>
              <a:rPr lang="en-US" dirty="0"/>
              <a:t>Data science with Python libraries.</a:t>
            </a:r>
          </a:p>
          <a:p>
            <a:pPr lvl="1"/>
            <a:r>
              <a:rPr lang="en-US" dirty="0"/>
              <a:t>Web development with Python frameworks.</a:t>
            </a:r>
          </a:p>
          <a:p>
            <a:r>
              <a:rPr lang="en-US" dirty="0"/>
              <a:t>Course duration and hours:</a:t>
            </a:r>
          </a:p>
          <a:p>
            <a:pPr lvl="1"/>
            <a:r>
              <a:rPr lang="en-US" dirty="0"/>
              <a:t>11.09.2023 – 29.10.2023</a:t>
            </a:r>
          </a:p>
          <a:p>
            <a:pPr lvl="1"/>
            <a:r>
              <a:rPr lang="en-US" dirty="0"/>
              <a:t>Monday: 16:20 – 20:00, room 4214 and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  <a:p>
            <a:pPr lvl="1"/>
            <a:r>
              <a:rPr lang="en-US" dirty="0"/>
              <a:t>Thursday: 10:50 – 12:40, room 4211 and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  <a:p>
            <a:endParaRPr lang="en-V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DB10FD-3C9B-974F-A804-EB4CC32B9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E3C-F932-C249-A550-AB33F42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08B-2F50-2845-9AD4-9B94BF08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Homework and Assignments (30%)</a:t>
            </a:r>
          </a:p>
          <a:p>
            <a:pPr lvl="1"/>
            <a:r>
              <a:rPr lang="en-US" dirty="0"/>
              <a:t>Completion: Did you submit all assignments on time?</a:t>
            </a:r>
          </a:p>
          <a:p>
            <a:pPr lvl="1"/>
            <a:r>
              <a:rPr lang="en-US" dirty="0"/>
              <a:t>Correctness: Were the solutions accurate and functional?</a:t>
            </a:r>
          </a:p>
          <a:p>
            <a:pPr lvl="1"/>
            <a:r>
              <a:rPr lang="en-US" dirty="0"/>
              <a:t>Code Quality: Did you follow best practices in coding and documentation?</a:t>
            </a:r>
          </a:p>
          <a:p>
            <a:pPr marL="0" indent="0">
              <a:buNone/>
            </a:pPr>
            <a:r>
              <a:rPr lang="en-US" dirty="0"/>
              <a:t>2. Midterm Exam (20%)</a:t>
            </a:r>
          </a:p>
          <a:p>
            <a:pPr lvl="1"/>
            <a:r>
              <a:rPr lang="en-US" dirty="0"/>
              <a:t>Mastery of Core Concepts: Did you demonstrate a solid understanding of Python fundamentals?</a:t>
            </a:r>
          </a:p>
          <a:p>
            <a:pPr lvl="1"/>
            <a:r>
              <a:rPr lang="en-US" dirty="0"/>
              <a:t>Problem Solving: Could you apply Python to solve complex problems?</a:t>
            </a:r>
          </a:p>
          <a:p>
            <a:pPr marL="0" indent="0">
              <a:buNone/>
            </a:pPr>
            <a:r>
              <a:rPr lang="en-US" dirty="0"/>
              <a:t>3. Final Project (50%)</a:t>
            </a:r>
          </a:p>
          <a:p>
            <a:pPr lvl="1"/>
            <a:r>
              <a:rPr lang="en-US" dirty="0"/>
              <a:t>Creativity: Did the project demonstrate creativity and innovation?</a:t>
            </a:r>
          </a:p>
          <a:p>
            <a:pPr lvl="1"/>
            <a:r>
              <a:rPr lang="en-US" dirty="0"/>
              <a:t>Documentation: Was the project well-documented and easy to understand?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DB10FD-3C9B-974F-A804-EB4CC32B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E3C-F932-C249-A550-AB33F42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08B-2F50-2845-9AD4-9B94BF08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 . Extra Credit</a:t>
            </a:r>
          </a:p>
          <a:p>
            <a:pPr lvl="1"/>
            <a:r>
              <a:rPr lang="en-US" dirty="0"/>
              <a:t>Outstanding contributions to the class community, such as assisting peers or sharing valuable resources.</a:t>
            </a:r>
          </a:p>
          <a:p>
            <a:pPr lvl="1"/>
            <a:r>
              <a:rPr lang="en-US" dirty="0"/>
              <a:t>Regular Attendance &amp; punctuality</a:t>
            </a:r>
          </a:p>
          <a:p>
            <a:pPr marL="0" indent="0">
              <a:buNone/>
            </a:pPr>
            <a:r>
              <a:rPr lang="en-US" dirty="0"/>
              <a:t>5. Penalty</a:t>
            </a:r>
          </a:p>
          <a:p>
            <a:pPr lvl="1"/>
            <a:r>
              <a:rPr lang="en-US" dirty="0"/>
              <a:t>Penalty for unethical behavior, such as dishonesty.</a:t>
            </a:r>
          </a:p>
          <a:p>
            <a:pPr lvl="1"/>
            <a:r>
              <a:rPr lang="en-US" dirty="0"/>
              <a:t>Late submission:</a:t>
            </a:r>
          </a:p>
          <a:p>
            <a:pPr lvl="2"/>
            <a:r>
              <a:rPr lang="en-US" dirty="0"/>
              <a:t>Minus 10% of your score per late day.</a:t>
            </a:r>
          </a:p>
          <a:p>
            <a:endParaRPr lang="en-V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DB10FD-3C9B-974F-A804-EB4CC32B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5BE-9675-894E-B11B-6ED84C5C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52CA-A8D5-8940-B9D5-32994E553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5280" cy="4351338"/>
          </a:xfrm>
        </p:spPr>
        <p:txBody>
          <a:bodyPr/>
          <a:lstStyle/>
          <a:p>
            <a:r>
              <a:rPr lang="en-US" dirty="0"/>
              <a:t>Syllabus: </a:t>
            </a:r>
          </a:p>
          <a:p>
            <a:pPr lvl="1"/>
            <a:r>
              <a:rPr lang="en-US" dirty="0"/>
              <a:t>Lectures and Lab activities</a:t>
            </a:r>
          </a:p>
          <a:p>
            <a:pPr lvl="1"/>
            <a:r>
              <a:rPr lang="en-US" dirty="0"/>
              <a:t>Official syllabus will be provided by next Monday.</a:t>
            </a:r>
          </a:p>
          <a:p>
            <a:r>
              <a:rPr lang="en-US" dirty="0"/>
              <a:t>Topics Covered: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Python basic: syntax, data structures, read write files,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Science with Python: </a:t>
            </a:r>
            <a:r>
              <a:rPr lang="en-US" dirty="0" err="1"/>
              <a:t>numpy</a:t>
            </a:r>
            <a:r>
              <a:rPr lang="en-US" dirty="0"/>
              <a:t>, pandas, matplotlib, scikit-learn,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Web Development: Flask</a:t>
            </a:r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EFAB9-6637-2E47-8357-4672F8FE54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24678D2-15DA-ED4F-B508-F3C55B80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E3C-F932-C249-A550-AB33F42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708B-2F50-2845-9AD4-9B94BF08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Lecture vs. Hands-on Exercises: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Mix of interactive lectures and hands-on coding.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Emphasis on Practice and Experimentation: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Learn by doing; coding assignments reinforce concepts.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DB10FD-3C9B-974F-A804-EB4CC32B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8CD8-4D0B-7944-951F-E23F7C44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Placement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5D99-64BD-5541-B73C-649BC83E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30 MCQ covers a wide range of Python topics, </a:t>
            </a:r>
            <a:r>
              <a:rPr lang="en-VN" dirty="0">
                <a:hlinkClick r:id="rId2"/>
              </a:rPr>
              <a:t>link</a:t>
            </a:r>
            <a:r>
              <a:rPr lang="en-VN" dirty="0"/>
              <a:t>.</a:t>
            </a:r>
          </a:p>
          <a:p>
            <a:r>
              <a:rPr lang="en-VN" dirty="0"/>
              <a:t>You have to finish them in class.</a:t>
            </a:r>
          </a:p>
          <a:p>
            <a:r>
              <a:rPr lang="en-VN" dirty="0"/>
              <a:t>The results will not be counted towards your GPA.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89A487-9AC4-6B46-BE87-6B1DFBAF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8734" y="418516"/>
            <a:ext cx="1660056" cy="5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357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Python Programming</vt:lpstr>
      <vt:lpstr>Outline</vt:lpstr>
      <vt:lpstr>Course Overview</vt:lpstr>
      <vt:lpstr>Grading Criteria</vt:lpstr>
      <vt:lpstr>Grading Criteria</vt:lpstr>
      <vt:lpstr>Syllabus</vt:lpstr>
      <vt:lpstr>Teaching Style</vt:lpstr>
      <vt:lpstr>Placement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Khue Luu</dc:creator>
  <cp:lastModifiedBy>Khue Luu</cp:lastModifiedBy>
  <cp:revision>6</cp:revision>
  <dcterms:created xsi:type="dcterms:W3CDTF">2023-09-11T06:19:53Z</dcterms:created>
  <dcterms:modified xsi:type="dcterms:W3CDTF">2023-09-16T05:37:30Z</dcterms:modified>
</cp:coreProperties>
</file>