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5"/>
  </p:notesMasterIdLst>
  <p:sldIdLst>
    <p:sldId id="265" r:id="rId2"/>
    <p:sldId id="266" r:id="rId3"/>
    <p:sldId id="267" r:id="rId4"/>
    <p:sldId id="262" r:id="rId5"/>
    <p:sldId id="269" r:id="rId6"/>
    <p:sldId id="271" r:id="rId7"/>
    <p:sldId id="272" r:id="rId8"/>
    <p:sldId id="270" r:id="rId9"/>
    <p:sldId id="372" r:id="rId10"/>
    <p:sldId id="273" r:id="rId11"/>
    <p:sldId id="274" r:id="rId12"/>
    <p:sldId id="275" r:id="rId13"/>
    <p:sldId id="276" r:id="rId14"/>
    <p:sldId id="277" r:id="rId15"/>
    <p:sldId id="278" r:id="rId16"/>
    <p:sldId id="279" r:id="rId17"/>
    <p:sldId id="281" r:id="rId18"/>
    <p:sldId id="280" r:id="rId19"/>
    <p:sldId id="283" r:id="rId20"/>
    <p:sldId id="284" r:id="rId21"/>
    <p:sldId id="286" r:id="rId22"/>
    <p:sldId id="285" r:id="rId23"/>
    <p:sldId id="287" r:id="rId24"/>
    <p:sldId id="288" r:id="rId25"/>
    <p:sldId id="289" r:id="rId26"/>
    <p:sldId id="290" r:id="rId27"/>
    <p:sldId id="291" r:id="rId28"/>
    <p:sldId id="292" r:id="rId29"/>
    <p:sldId id="294" r:id="rId30"/>
    <p:sldId id="293" r:id="rId31"/>
    <p:sldId id="295" r:id="rId32"/>
    <p:sldId id="297" r:id="rId33"/>
    <p:sldId id="298" r:id="rId34"/>
    <p:sldId id="299" r:id="rId35"/>
    <p:sldId id="300" r:id="rId36"/>
    <p:sldId id="301" r:id="rId37"/>
    <p:sldId id="302" r:id="rId38"/>
    <p:sldId id="303" r:id="rId39"/>
    <p:sldId id="304" r:id="rId40"/>
    <p:sldId id="366" r:id="rId41"/>
    <p:sldId id="305" r:id="rId42"/>
    <p:sldId id="306" r:id="rId43"/>
    <p:sldId id="307" r:id="rId44"/>
    <p:sldId id="308" r:id="rId45"/>
    <p:sldId id="309" r:id="rId46"/>
    <p:sldId id="310" r:id="rId47"/>
    <p:sldId id="311" r:id="rId48"/>
    <p:sldId id="312" r:id="rId49"/>
    <p:sldId id="379" r:id="rId50"/>
    <p:sldId id="367" r:id="rId51"/>
    <p:sldId id="371" r:id="rId52"/>
    <p:sldId id="313" r:id="rId53"/>
    <p:sldId id="315" r:id="rId54"/>
    <p:sldId id="380" r:id="rId55"/>
    <p:sldId id="316" r:id="rId56"/>
    <p:sldId id="314" r:id="rId57"/>
    <p:sldId id="317" r:id="rId58"/>
    <p:sldId id="318" r:id="rId59"/>
    <p:sldId id="378" r:id="rId60"/>
    <p:sldId id="323" r:id="rId61"/>
    <p:sldId id="324" r:id="rId62"/>
    <p:sldId id="376" r:id="rId63"/>
    <p:sldId id="374" r:id="rId64"/>
    <p:sldId id="375" r:id="rId65"/>
    <p:sldId id="320" r:id="rId66"/>
    <p:sldId id="373" r:id="rId67"/>
    <p:sldId id="325" r:id="rId68"/>
    <p:sldId id="321" r:id="rId69"/>
    <p:sldId id="322" r:id="rId70"/>
    <p:sldId id="377" r:id="rId71"/>
    <p:sldId id="326" r:id="rId72"/>
    <p:sldId id="327" r:id="rId73"/>
    <p:sldId id="329" r:id="rId74"/>
    <p:sldId id="328" r:id="rId75"/>
    <p:sldId id="330" r:id="rId76"/>
    <p:sldId id="331" r:id="rId77"/>
    <p:sldId id="332" r:id="rId78"/>
    <p:sldId id="333" r:id="rId79"/>
    <p:sldId id="369" r:id="rId80"/>
    <p:sldId id="368" r:id="rId81"/>
    <p:sldId id="334" r:id="rId82"/>
    <p:sldId id="335" r:id="rId83"/>
    <p:sldId id="337" r:id="rId84"/>
    <p:sldId id="338" r:id="rId85"/>
    <p:sldId id="339" r:id="rId86"/>
    <p:sldId id="340" r:id="rId87"/>
    <p:sldId id="344" r:id="rId88"/>
    <p:sldId id="341" r:id="rId89"/>
    <p:sldId id="342" r:id="rId90"/>
    <p:sldId id="343"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1" r:id="rId105"/>
    <p:sldId id="360" r:id="rId106"/>
    <p:sldId id="362" r:id="rId107"/>
    <p:sldId id="363" r:id="rId108"/>
    <p:sldId id="364" r:id="rId109"/>
    <p:sldId id="365" r:id="rId110"/>
    <p:sldId id="345" r:id="rId111"/>
    <p:sldId id="336" r:id="rId112"/>
    <p:sldId id="370" r:id="rId113"/>
    <p:sldId id="268" r:id="rId1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645" autoAdjust="0"/>
  </p:normalViewPr>
  <p:slideViewPr>
    <p:cSldViewPr snapToGrid="0">
      <p:cViewPr varScale="1">
        <p:scale>
          <a:sx n="50" d="100"/>
          <a:sy n="50" d="100"/>
        </p:scale>
        <p:origin x="22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a:t>
            </a:fld>
            <a:endParaRPr lang="zh-CN" altLang="en-US"/>
          </a:p>
        </p:txBody>
      </p:sp>
    </p:spTree>
    <p:extLst>
      <p:ext uri="{BB962C8B-B14F-4D97-AF65-F5344CB8AC3E}">
        <p14:creationId xmlns:p14="http://schemas.microsoft.com/office/powerpoint/2010/main" val="2234461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vbooks</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a:t>
            </a:r>
            <a:r>
              <a:rPr lang="en-US" altLang="zh-CN" dirty="0"/>
              <a:t>bookstore</a:t>
            </a:r>
            <a:r>
              <a:rPr lang="zh-CN" altLang="en-US" dirty="0"/>
              <a:t>的子元素的数组</a:t>
            </a:r>
            <a:endParaRPr lang="en-US" altLang="zh-CN" dirty="0"/>
          </a:p>
          <a:p>
            <a:endParaRPr lang="en-US" altLang="zh-CN" dirty="0"/>
          </a:p>
          <a:p>
            <a:r>
              <a:rPr lang="zh-CN" altLang="en-US" dirty="0"/>
              <a:t>参考资料：</a:t>
            </a:r>
            <a:r>
              <a:rPr lang="en-US" altLang="zh-CN" dirty="0"/>
              <a:t>https://blog.csdn.net/weixin_43353685/article/details/130335222</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55</a:t>
            </a:fld>
            <a:endParaRPr lang="zh-CN" altLang="en-US"/>
          </a:p>
        </p:txBody>
      </p:sp>
    </p:spTree>
    <p:extLst>
      <p:ext uri="{BB962C8B-B14F-4D97-AF65-F5344CB8AC3E}">
        <p14:creationId xmlns:p14="http://schemas.microsoft.com/office/powerpoint/2010/main" val="3205502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61</a:t>
            </a:fld>
            <a:endParaRPr lang="zh-CN" altLang="en-US"/>
          </a:p>
        </p:txBody>
      </p:sp>
    </p:spTree>
    <p:extLst>
      <p:ext uri="{BB962C8B-B14F-4D97-AF65-F5344CB8AC3E}">
        <p14:creationId xmlns:p14="http://schemas.microsoft.com/office/powerpoint/2010/main" val="3423441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https://blog.csdn.net/wuyu92877/article/details/79729612</a:t>
            </a:r>
          </a:p>
          <a:p>
            <a:endParaRPr lang="en-US" altLang="zh-CN" dirty="0"/>
          </a:p>
          <a:p>
            <a:r>
              <a:rPr lang="en-US" altLang="zh-CN" sz="1200" b="1" i="0" kern="1200" dirty="0">
                <a:solidFill>
                  <a:schemeClr val="tx1"/>
                </a:solidFill>
                <a:effectLst/>
                <a:latin typeface="+mn-lt"/>
                <a:ea typeface="+mn-ea"/>
                <a:cs typeface="+mn-cs"/>
              </a:rPr>
              <a:t>XPath</a:t>
            </a:r>
            <a:r>
              <a:rPr lang="zh-CN" altLang="en-US" sz="1200" b="1" i="0" kern="1200" dirty="0">
                <a:solidFill>
                  <a:schemeClr val="tx1"/>
                </a:solidFill>
                <a:effectLst/>
                <a:latin typeface="+mn-lt"/>
                <a:ea typeface="+mn-ea"/>
                <a:cs typeface="+mn-cs"/>
              </a:rPr>
              <a:t>上下文基本有以下几种</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当前节点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表示选择当前节点下的</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节点集合（等同于下面所讲的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特定元素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父节点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表示选择当前节点的父节点下的</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节点集合</a:t>
            </a:r>
          </a:p>
          <a:p>
            <a:r>
              <a:rPr lang="zh-CN" altLang="en-US" sz="1200" b="0" i="0" kern="1200" dirty="0">
                <a:solidFill>
                  <a:schemeClr val="tx1"/>
                </a:solidFill>
                <a:effectLst/>
                <a:latin typeface="+mn-lt"/>
                <a:ea typeface="+mn-ea"/>
                <a:cs typeface="+mn-cs"/>
              </a:rPr>
              <a:t>根元素（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表示选择从文档根节点下的</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节点集合</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根节点（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这里的*是代表所有节点，但是根元素只有一个，所以这里表示根节点。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的返回结果和</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返回的结果一样都是</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节点。</a:t>
            </a:r>
          </a:p>
          <a:p>
            <a:r>
              <a:rPr lang="zh-CN" altLang="en-US" sz="1200" b="0" i="0" kern="1200" dirty="0">
                <a:solidFill>
                  <a:schemeClr val="tx1"/>
                </a:solidFill>
                <a:effectLst/>
                <a:latin typeface="+mn-lt"/>
                <a:ea typeface="+mn-ea"/>
                <a:cs typeface="+mn-cs"/>
              </a:rPr>
              <a:t>递归下降（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如当前上下文是</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节点。则</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将返回以下结果：</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/messages//sender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&lt;sender&gt;gkt1980@gmail.com&lt;/sender&gt;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&lt;sender&gt;111@gmail.com&lt;/sender&gt;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&lt;sender&gt;333@gmail.com&lt;/sender&gt;</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/messages/message[1]//sender:</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&lt;sender&gt;gkt1980@gmail.com&lt;/sender&gt;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&lt;sender&gt;111@gmail.com&lt;/sender&gt;</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可以看出</a:t>
            </a:r>
            <a:r>
              <a:rPr lang="en-US" altLang="zh-CN" sz="1200" b="0" i="0" kern="1200" dirty="0">
                <a:solidFill>
                  <a:schemeClr val="tx1"/>
                </a:solidFill>
                <a:effectLst/>
                <a:latin typeface="+mn-lt"/>
                <a:ea typeface="+mn-ea"/>
                <a:cs typeface="+mn-cs"/>
              </a:rPr>
              <a:t>XPath</a:t>
            </a:r>
            <a:r>
              <a:rPr lang="zh-CN" altLang="en-US" sz="1200" b="0" i="0" kern="1200" dirty="0">
                <a:solidFill>
                  <a:schemeClr val="tx1"/>
                </a:solidFill>
                <a:effectLst/>
                <a:latin typeface="+mn-lt"/>
                <a:ea typeface="+mn-ea"/>
                <a:cs typeface="+mn-cs"/>
              </a:rPr>
              <a:t>表达式返回的结果是：从当前节点开始递归步进搜索当前节点下的所有子节点找到满足条件的节点集。</a:t>
            </a:r>
          </a:p>
          <a:p>
            <a:r>
              <a:rPr lang="zh-CN" altLang="en-US" sz="1200" b="0" i="0" kern="1200" dirty="0">
                <a:solidFill>
                  <a:schemeClr val="tx1"/>
                </a:solidFill>
                <a:effectLst/>
                <a:latin typeface="+mn-lt"/>
                <a:ea typeface="+mn-ea"/>
                <a:cs typeface="+mn-cs"/>
              </a:rPr>
              <a:t>特定元素</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：表示选择当前节点下的</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节点集合，等同于（</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62</a:t>
            </a:fld>
            <a:endParaRPr lang="zh-CN" altLang="en-US"/>
          </a:p>
        </p:txBody>
      </p:sp>
    </p:spTree>
    <p:extLst>
      <p:ext uri="{BB962C8B-B14F-4D97-AF65-F5344CB8AC3E}">
        <p14:creationId xmlns:p14="http://schemas.microsoft.com/office/powerpoint/2010/main" val="1203215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https://blog.csdn.net/wuyu92877/article/details/79729612</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65</a:t>
            </a:fld>
            <a:endParaRPr lang="zh-CN" altLang="en-US"/>
          </a:p>
        </p:txBody>
      </p:sp>
    </p:spTree>
    <p:extLst>
      <p:ext uri="{BB962C8B-B14F-4D97-AF65-F5344CB8AC3E}">
        <p14:creationId xmlns:p14="http://schemas.microsoft.com/office/powerpoint/2010/main" val="1580424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https://blog.csdn.net/weixin_44090305/article/details/92185565?utm_medium=distribute.pc_relevant.none-task-blog-baidujs_baidulandingword-3&amp;spm=1001.2101.3001.4242</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67</a:t>
            </a:fld>
            <a:endParaRPr lang="zh-CN" altLang="en-US"/>
          </a:p>
        </p:txBody>
      </p:sp>
    </p:spTree>
    <p:extLst>
      <p:ext uri="{BB962C8B-B14F-4D97-AF65-F5344CB8AC3E}">
        <p14:creationId xmlns:p14="http://schemas.microsoft.com/office/powerpoint/2010/main" val="3411578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69</a:t>
            </a:fld>
            <a:endParaRPr lang="zh-CN" altLang="en-US"/>
          </a:p>
        </p:txBody>
      </p:sp>
    </p:spTree>
    <p:extLst>
      <p:ext uri="{BB962C8B-B14F-4D97-AF65-F5344CB8AC3E}">
        <p14:creationId xmlns:p14="http://schemas.microsoft.com/office/powerpoint/2010/main" val="2441319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https://blog.csdn.net/weixin_44090305/article/details/92185565?utm_medium=distribute.pc_relevant.none-task-blog-baidujs_baidulandingword-3&amp;spm=1001.2101.3001.4242</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70</a:t>
            </a:fld>
            <a:endParaRPr lang="zh-CN" altLang="en-US"/>
          </a:p>
        </p:txBody>
      </p:sp>
    </p:spTree>
    <p:extLst>
      <p:ext uri="{BB962C8B-B14F-4D97-AF65-F5344CB8AC3E}">
        <p14:creationId xmlns:p14="http://schemas.microsoft.com/office/powerpoint/2010/main" val="5138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Fname</a:t>
            </a:r>
            <a:r>
              <a:rPr lang="en-US" altLang="zh-CN" dirty="0"/>
              <a:t>=George</a:t>
            </a:r>
          </a:p>
          <a:p>
            <a:r>
              <a:rPr lang="en-US" altLang="zh-CN" dirty="0" err="1"/>
              <a:t>Lname</a:t>
            </a:r>
            <a:r>
              <a:rPr lang="en-US" altLang="zh-CN" dirty="0"/>
              <a:t>=Bush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HTML</a:t>
            </a:r>
            <a:r>
              <a:rPr lang="zh-CN" altLang="en-US" sz="1200" b="1" i="0" kern="1200" dirty="0">
                <a:solidFill>
                  <a:schemeClr val="tx1"/>
                </a:solidFill>
                <a:effectLst/>
                <a:latin typeface="+mn-lt"/>
                <a:ea typeface="+mn-ea"/>
                <a:cs typeface="+mn-cs"/>
              </a:rPr>
              <a:t>数组序号</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javascript</a:t>
            </a:r>
            <a:r>
              <a:rPr lang="zh-CN" altLang="en-US" sz="1200" b="1" i="0" kern="1200" dirty="0">
                <a:solidFill>
                  <a:schemeClr val="tx1"/>
                </a:solidFill>
                <a:effectLst/>
                <a:latin typeface="+mn-lt"/>
                <a:ea typeface="+mn-ea"/>
                <a:cs typeface="+mn-cs"/>
              </a:rPr>
              <a:t>数组下标从</a:t>
            </a:r>
            <a:r>
              <a:rPr lang="en-US" altLang="zh-CN" sz="1200" b="1" i="0" kern="1200" dirty="0">
                <a:solidFill>
                  <a:schemeClr val="tx1"/>
                </a:solidFill>
                <a:effectLst/>
                <a:latin typeface="+mn-lt"/>
                <a:ea typeface="+mn-ea"/>
                <a:cs typeface="+mn-cs"/>
              </a:rPr>
              <a:t>0</a:t>
            </a:r>
            <a:r>
              <a:rPr lang="zh-CN" altLang="en-US" sz="1200" b="1" i="0" kern="1200" dirty="0">
                <a:solidFill>
                  <a:schemeClr val="tx1"/>
                </a:solidFill>
                <a:effectLst/>
                <a:latin typeface="+mn-lt"/>
                <a:ea typeface="+mn-ea"/>
                <a:cs typeface="+mn-cs"/>
              </a:rPr>
              <a:t>开始</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74</a:t>
            </a:fld>
            <a:endParaRPr lang="zh-CN" altLang="en-US"/>
          </a:p>
        </p:txBody>
      </p:sp>
    </p:spTree>
    <p:extLst>
      <p:ext uri="{BB962C8B-B14F-4D97-AF65-F5344CB8AC3E}">
        <p14:creationId xmlns:p14="http://schemas.microsoft.com/office/powerpoint/2010/main" val="4096759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75</a:t>
            </a:fld>
            <a:endParaRPr lang="zh-CN" altLang="en-US"/>
          </a:p>
        </p:txBody>
      </p:sp>
    </p:spTree>
    <p:extLst>
      <p:ext uri="{BB962C8B-B14F-4D97-AF65-F5344CB8AC3E}">
        <p14:creationId xmlns:p14="http://schemas.microsoft.com/office/powerpoint/2010/main" val="3592422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递归下降查找（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遍历所有的子节点</a:t>
            </a:r>
            <a:br>
              <a:rPr lang="en-US" altLang="zh-CN"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81</a:t>
            </a:fld>
            <a:endParaRPr lang="zh-CN" altLang="en-US"/>
          </a:p>
        </p:txBody>
      </p:sp>
    </p:spTree>
    <p:extLst>
      <p:ext uri="{BB962C8B-B14F-4D97-AF65-F5344CB8AC3E}">
        <p14:creationId xmlns:p14="http://schemas.microsoft.com/office/powerpoint/2010/main" val="367729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https://blog.csdn.net/iteye_11002/article/details/82094313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a:t>
            </a:fld>
            <a:endParaRPr lang="zh-CN" altLang="en-US"/>
          </a:p>
        </p:txBody>
      </p:sp>
    </p:spTree>
    <p:extLst>
      <p:ext uri="{BB962C8B-B14F-4D97-AF65-F5344CB8AC3E}">
        <p14:creationId xmlns:p14="http://schemas.microsoft.com/office/powerpoint/2010/main" val="1131685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MongoDB</a:t>
            </a:r>
            <a:r>
              <a:rPr lang="zh-CN" altLang="en-US" dirty="0"/>
              <a:t>系统结构层次分明，包括应用层、查询语言层、数据模型层、数据存储层。</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85</a:t>
            </a:fld>
            <a:endParaRPr lang="zh-CN" altLang="en-US"/>
          </a:p>
        </p:txBody>
      </p:sp>
    </p:spTree>
    <p:extLst>
      <p:ext uri="{BB962C8B-B14F-4D97-AF65-F5344CB8AC3E}">
        <p14:creationId xmlns:p14="http://schemas.microsoft.com/office/powerpoint/2010/main" val="135712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104</a:t>
            </a:fld>
            <a:endParaRPr lang="zh-CN" altLang="en-US"/>
          </a:p>
        </p:txBody>
      </p:sp>
    </p:spTree>
    <p:extLst>
      <p:ext uri="{BB962C8B-B14F-4D97-AF65-F5344CB8AC3E}">
        <p14:creationId xmlns:p14="http://schemas.microsoft.com/office/powerpoint/2010/main" val="149013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https://blog.csdn.net/weixin_44399264/article/details/128760106</a:t>
            </a:r>
          </a:p>
          <a:p>
            <a:r>
              <a:rPr lang="en-US" altLang="zh-CN" sz="1200" b="1" i="0" kern="1200" dirty="0">
                <a:solidFill>
                  <a:schemeClr val="tx1"/>
                </a:solidFill>
                <a:effectLst/>
                <a:latin typeface="+mn-lt"/>
                <a:ea typeface="+mn-ea"/>
                <a:cs typeface="+mn-cs"/>
              </a:rPr>
              <a:t>$Project</a:t>
            </a:r>
            <a:r>
              <a:rPr lang="zh-CN" altLang="en-US" sz="1200" b="1" i="0" kern="1200" dirty="0">
                <a:solidFill>
                  <a:schemeClr val="tx1"/>
                </a:solidFill>
                <a:effectLst/>
                <a:latin typeface="+mn-lt"/>
                <a:ea typeface="+mn-ea"/>
                <a:cs typeface="+mn-cs"/>
              </a:rPr>
              <a:t>简介</a:t>
            </a:r>
          </a:p>
          <a:p>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mangodb</a:t>
            </a:r>
            <a:r>
              <a:rPr lang="zh-CN" altLang="en-US" sz="1200" b="0" i="0" kern="1200" dirty="0">
                <a:solidFill>
                  <a:schemeClr val="tx1"/>
                </a:solidFill>
                <a:effectLst/>
                <a:latin typeface="+mn-lt"/>
                <a:ea typeface="+mn-ea"/>
                <a:cs typeface="+mn-cs"/>
              </a:rPr>
              <a:t>中的投影操作，类似于</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as</a:t>
            </a:r>
            <a:r>
              <a:rPr lang="zh-CN" altLang="en-US" sz="1200" b="0" i="0" kern="1200" dirty="0">
                <a:solidFill>
                  <a:schemeClr val="tx1"/>
                </a:solidFill>
                <a:effectLst/>
                <a:latin typeface="+mn-lt"/>
                <a:ea typeface="+mn-ea"/>
                <a:cs typeface="+mn-cs"/>
              </a:rPr>
              <a:t>一样，将原始字段投影成自定名称，例如：</a:t>
            </a:r>
            <a:r>
              <a:rPr lang="en-US" altLang="zh-CN" sz="1200" b="0" i="0" kern="1200" dirty="0" err="1">
                <a:solidFill>
                  <a:schemeClr val="tx1"/>
                </a:solidFill>
                <a:effectLst/>
                <a:latin typeface="+mn-lt"/>
                <a:ea typeface="+mn-ea"/>
                <a:cs typeface="+mn-cs"/>
              </a:rPr>
              <a:t>db.books.aggregate</a:t>
            </a:r>
            <a:r>
              <a:rPr lang="en-US" altLang="zh-CN" sz="1200" b="0" i="0" kern="1200" dirty="0">
                <a:solidFill>
                  <a:schemeClr val="tx1"/>
                </a:solidFill>
                <a:effectLst/>
                <a:latin typeface="+mn-lt"/>
                <a:ea typeface="+mn-ea"/>
                <a:cs typeface="+mn-cs"/>
              </a:rPr>
              <a:t>([{$project:{name:"$title"}}]),</a:t>
            </a:r>
            <a:r>
              <a:rPr lang="zh-CN" altLang="en-US" sz="1200" b="0" i="0" kern="1200" dirty="0">
                <a:solidFill>
                  <a:schemeClr val="tx1"/>
                </a:solidFill>
                <a:effectLst/>
                <a:latin typeface="+mn-lt"/>
                <a:ea typeface="+mn-ea"/>
                <a:cs typeface="+mn-cs"/>
              </a:rPr>
              <a:t>这里</a:t>
            </a:r>
            <a:r>
              <a:rPr lang="en-US" altLang="zh-CN" sz="1200" b="0" i="0" kern="1200" dirty="0">
                <a:solidFill>
                  <a:schemeClr val="tx1"/>
                </a:solidFill>
                <a:effectLst/>
                <a:latin typeface="+mn-lt"/>
                <a:ea typeface="+mn-ea"/>
                <a:cs typeface="+mn-cs"/>
              </a:rPr>
              <a:t>$title</a:t>
            </a:r>
            <a:r>
              <a:rPr lang="zh-CN" altLang="en-US" sz="1200" b="0" i="0" kern="1200" dirty="0">
                <a:solidFill>
                  <a:schemeClr val="tx1"/>
                </a:solidFill>
                <a:effectLst/>
                <a:latin typeface="+mn-lt"/>
                <a:ea typeface="+mn-ea"/>
                <a:cs typeface="+mn-cs"/>
              </a:rPr>
              <a:t>代表原始字段，被替换为了</a:t>
            </a:r>
            <a:r>
              <a:rPr lang="en-US" altLang="zh-CN" sz="1200" b="0" i="0" kern="1200" dirty="0">
                <a:solidFill>
                  <a:schemeClr val="tx1"/>
                </a:solidFill>
                <a:effectLst/>
                <a:latin typeface="+mn-lt"/>
                <a:ea typeface="+mn-ea"/>
                <a:cs typeface="+mn-cs"/>
              </a:rPr>
              <a:t>name</a:t>
            </a:r>
            <a:r>
              <a:rPr lang="zh-CN" altLang="en-US" sz="1200" b="0" i="0" kern="1200" dirty="0">
                <a:solidFill>
                  <a:schemeClr val="tx1"/>
                </a:solidFill>
                <a:effectLst/>
                <a:latin typeface="+mn-lt"/>
                <a:ea typeface="+mn-ea"/>
                <a:cs typeface="+mn-cs"/>
              </a:rPr>
              <a:t>显示。</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106</a:t>
            </a:fld>
            <a:endParaRPr lang="zh-CN" altLang="en-US"/>
          </a:p>
        </p:txBody>
      </p:sp>
    </p:spTree>
    <p:extLst>
      <p:ext uri="{BB962C8B-B14F-4D97-AF65-F5344CB8AC3E}">
        <p14:creationId xmlns:p14="http://schemas.microsoft.com/office/powerpoint/2010/main" val="3817322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https://www.runoob.com/mongodb/mongodb-regular-expression.html</a:t>
            </a:r>
          </a:p>
          <a:p>
            <a:endParaRPr lang="en-US" altLang="zh-CN" dirty="0"/>
          </a:p>
          <a:p>
            <a:r>
              <a:rPr lang="en-US" altLang="zh-CN" sz="1200" b="1" i="0" kern="1200" dirty="0">
                <a:solidFill>
                  <a:schemeClr val="tx1"/>
                </a:solidFill>
                <a:effectLst/>
                <a:latin typeface="+mn-lt"/>
                <a:ea typeface="+mn-ea"/>
                <a:cs typeface="+mn-cs"/>
              </a:rPr>
              <a:t>$regex</a:t>
            </a:r>
            <a:r>
              <a:rPr lang="zh-CN" altLang="en-US" sz="1200" b="1" i="0" kern="1200" dirty="0">
                <a:solidFill>
                  <a:schemeClr val="tx1"/>
                </a:solidFill>
                <a:effectLst/>
                <a:latin typeface="+mn-lt"/>
                <a:ea typeface="+mn-ea"/>
                <a:cs typeface="+mn-cs"/>
              </a:rPr>
              <a:t>操作符的使用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$regex</a:t>
            </a:r>
            <a:r>
              <a:rPr lang="zh-CN" altLang="en-US" sz="1200" b="0" i="0" kern="1200" dirty="0">
                <a:solidFill>
                  <a:schemeClr val="tx1"/>
                </a:solidFill>
                <a:effectLst/>
                <a:latin typeface="+mn-lt"/>
                <a:ea typeface="+mn-ea"/>
                <a:cs typeface="+mn-cs"/>
              </a:rPr>
              <a:t>操作符中的</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选项可以改变正则匹配的默认行为，它包括</a:t>
            </a:r>
            <a:r>
              <a:rPr lang="en-US" altLang="zh-CN" sz="1200" b="0" i="0" kern="1200" dirty="0">
                <a:solidFill>
                  <a:schemeClr val="tx1"/>
                </a:solidFill>
                <a:effectLst/>
                <a:latin typeface="+mn-lt"/>
                <a:ea typeface="+mn-ea"/>
                <a:cs typeface="+mn-cs"/>
              </a:rPr>
              <a:t>i, m, x</a:t>
            </a:r>
            <a:r>
              <a:rPr lang="zh-CN" altLang="en-US" sz="1200" b="0" i="0" kern="1200" dirty="0">
                <a:solidFill>
                  <a:schemeClr val="tx1"/>
                </a:solidFill>
                <a:effectLst/>
                <a:latin typeface="+mn-lt"/>
                <a:ea typeface="+mn-ea"/>
                <a:cs typeface="+mn-cs"/>
              </a:rPr>
              <a:t>以及</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四个选项，其含义如下</a:t>
            </a:r>
          </a:p>
          <a:p>
            <a:r>
              <a:rPr lang="en-US" altLang="zh-CN" sz="1200" b="0" i="0" kern="1200" dirty="0">
                <a:solidFill>
                  <a:schemeClr val="tx1"/>
                </a:solidFill>
                <a:effectLst/>
                <a:latin typeface="+mn-lt"/>
                <a:ea typeface="+mn-ea"/>
                <a:cs typeface="+mn-cs"/>
              </a:rPr>
              <a:t>i </a:t>
            </a:r>
            <a:r>
              <a:rPr lang="zh-CN" altLang="en-US" sz="1200" b="0" i="0" kern="1200" dirty="0">
                <a:solidFill>
                  <a:schemeClr val="tx1"/>
                </a:solidFill>
                <a:effectLst/>
                <a:latin typeface="+mn-lt"/>
                <a:ea typeface="+mn-ea"/>
                <a:cs typeface="+mn-cs"/>
              </a:rPr>
              <a:t>忽略大小写，</a:t>
            </a:r>
            <a:r>
              <a:rPr lang="en-US" altLang="zh-CN" sz="1200" b="0" i="0" kern="1200" dirty="0">
                <a:solidFill>
                  <a:schemeClr val="tx1"/>
                </a:solidFill>
                <a:effectLst/>
                <a:latin typeface="+mn-lt"/>
                <a:ea typeface="+mn-ea"/>
                <a:cs typeface="+mn-cs"/>
              </a:rPr>
              <a:t>{&lt;field&gt;{$regex/pattern/i}}</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选项后，模式中的字母会进行大小写不敏感匹配。</a:t>
            </a:r>
          </a:p>
          <a:p>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多行匹配模式，</a:t>
            </a:r>
            <a:r>
              <a:rPr lang="en-US" altLang="zh-CN" sz="1200" b="0" i="0" kern="1200" dirty="0">
                <a:solidFill>
                  <a:schemeClr val="tx1"/>
                </a:solidFill>
                <a:effectLst/>
                <a:latin typeface="+mn-lt"/>
                <a:ea typeface="+mn-ea"/>
                <a:cs typeface="+mn-cs"/>
              </a:rPr>
              <a:t>{&lt;field&gt;{$regex/pattern/,$</a:t>
            </a:r>
            <a:r>
              <a:rPr lang="en-US" altLang="zh-CN" sz="1200" b="0" i="0" kern="1200" dirty="0" err="1">
                <a:solidFill>
                  <a:schemeClr val="tx1"/>
                </a:solidFill>
                <a:effectLst/>
                <a:latin typeface="+mn-lt"/>
                <a:ea typeface="+mn-ea"/>
                <a:cs typeface="+mn-cs"/>
              </a:rPr>
              <a:t>options:'m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选项会更改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元字符的默认行为，分别使用与行的开头和结尾匹配，而不是与输入字符串的开头和结尾匹配。</a:t>
            </a:r>
          </a:p>
          <a:p>
            <a:r>
              <a:rPr lang="en-US" altLang="zh-CN" sz="1200" b="0" i="0" kern="1200" dirty="0">
                <a:solidFill>
                  <a:schemeClr val="tx1"/>
                </a:solidFill>
                <a:effectLst/>
                <a:latin typeface="+mn-lt"/>
                <a:ea typeface="+mn-ea"/>
                <a:cs typeface="+mn-cs"/>
              </a:rPr>
              <a:t>x </a:t>
            </a:r>
            <a:r>
              <a:rPr lang="zh-CN" altLang="en-US" sz="1200" b="0" i="0" kern="1200" dirty="0">
                <a:solidFill>
                  <a:schemeClr val="tx1"/>
                </a:solidFill>
                <a:effectLst/>
                <a:latin typeface="+mn-lt"/>
                <a:ea typeface="+mn-ea"/>
                <a:cs typeface="+mn-cs"/>
              </a:rPr>
              <a:t>忽略非转义的空白字符，</a:t>
            </a:r>
            <a:r>
              <a:rPr lang="en-US" altLang="zh-CN" sz="1200" b="0" i="0" kern="1200" dirty="0">
                <a:solidFill>
                  <a:schemeClr val="tx1"/>
                </a:solidFill>
                <a:effectLst/>
                <a:latin typeface="+mn-lt"/>
                <a:ea typeface="+mn-ea"/>
                <a:cs typeface="+mn-cs"/>
              </a:rPr>
              <a:t>{&lt;field&gt;:{$regex:/pattern/,$</a:t>
            </a:r>
            <a:r>
              <a:rPr lang="en-US" altLang="zh-CN" sz="1200" b="0" i="0" kern="1200" dirty="0" err="1">
                <a:solidFill>
                  <a:schemeClr val="tx1"/>
                </a:solidFill>
                <a:effectLst/>
                <a:latin typeface="+mn-lt"/>
                <a:ea typeface="+mn-ea"/>
                <a:cs typeface="+mn-cs"/>
              </a:rPr>
              <a:t>options:'m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选项后，正则表达式中的非转义的空白字符将被忽略，同时井号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被解释为注释的开头注，只能显式位于</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选项中。</a:t>
            </a:r>
          </a:p>
          <a:p>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单行匹配模式</a:t>
            </a:r>
            <a:r>
              <a:rPr lang="en-US" altLang="zh-CN" sz="1200" b="0" i="0" kern="1200" dirty="0">
                <a:solidFill>
                  <a:schemeClr val="tx1"/>
                </a:solidFill>
                <a:effectLst/>
                <a:latin typeface="+mn-lt"/>
                <a:ea typeface="+mn-ea"/>
                <a:cs typeface="+mn-cs"/>
              </a:rPr>
              <a:t>{&lt;field&gt;:{$regex:/pattern/,$</a:t>
            </a:r>
            <a:r>
              <a:rPr lang="en-US" altLang="zh-CN" sz="1200" b="0" i="0" kern="1200" dirty="0" err="1">
                <a:solidFill>
                  <a:schemeClr val="tx1"/>
                </a:solidFill>
                <a:effectLst/>
                <a:latin typeface="+mn-lt"/>
                <a:ea typeface="+mn-ea"/>
                <a:cs typeface="+mn-cs"/>
              </a:rPr>
              <a:t>options:'s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选项后，会改变模式中的点号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元字符的默认行为，它会匹配所有字符，包括换行符</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，只能显式位于</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选项中。</a:t>
            </a: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$regex</a:t>
            </a:r>
            <a:r>
              <a:rPr lang="zh-CN" altLang="en-US" sz="1200" b="0" i="0" kern="1200" dirty="0">
                <a:solidFill>
                  <a:schemeClr val="tx1"/>
                </a:solidFill>
                <a:effectLst/>
                <a:latin typeface="+mn-lt"/>
                <a:ea typeface="+mn-ea"/>
                <a:cs typeface="+mn-cs"/>
              </a:rPr>
              <a:t>操作符时，需要注意下面几个问题</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可以组合使用，例如</a:t>
            </a:r>
            <a:r>
              <a:rPr lang="en-US" altLang="zh-CN" sz="1200" b="0" i="0" kern="1200" dirty="0">
                <a:solidFill>
                  <a:schemeClr val="tx1"/>
                </a:solidFill>
                <a:effectLst/>
                <a:latin typeface="+mn-lt"/>
                <a:ea typeface="+mn-ea"/>
                <a:cs typeface="+mn-cs"/>
              </a:rPr>
              <a:t>:{name:{$regex:/j*k/,$options:"</a:t>
            </a:r>
            <a:r>
              <a:rPr lang="en-US" altLang="zh-CN" sz="1200" b="0" i="0" kern="1200" dirty="0" err="1">
                <a:solidFill>
                  <a:schemeClr val="tx1"/>
                </a:solidFill>
                <a:effectLst/>
                <a:latin typeface="+mn-lt"/>
                <a:ea typeface="+mn-ea"/>
                <a:cs typeface="+mn-cs"/>
              </a:rPr>
              <a:t>si</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在设置索引的字段上进行正则匹配可以提高查询速度，而且当正则表达式使用的是前缀表达式时，查询速度会进一步提高，例如</a:t>
            </a:r>
            <a:r>
              <a:rPr lang="en-US" altLang="zh-CN" sz="1200" b="0" i="0" kern="1200" dirty="0">
                <a:solidFill>
                  <a:schemeClr val="tx1"/>
                </a:solidFill>
                <a:effectLst/>
                <a:latin typeface="+mn-lt"/>
                <a:ea typeface="+mn-ea"/>
                <a:cs typeface="+mn-cs"/>
              </a:rPr>
              <a:t>:{name:{$regex: /^joe/}</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107</a:t>
            </a:fld>
            <a:endParaRPr lang="zh-CN" altLang="en-US"/>
          </a:p>
        </p:txBody>
      </p:sp>
    </p:spTree>
    <p:extLst>
      <p:ext uri="{BB962C8B-B14F-4D97-AF65-F5344CB8AC3E}">
        <p14:creationId xmlns:p14="http://schemas.microsoft.com/office/powerpoint/2010/main" val="964483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zhyoulun/article/details/68060108?ops_request_misc=%257B%2522request%255Fid%2522%253A%2522161410030816780264013895%2522%252C%2522scm%2522%253A%252220140713.130102334.pc%255Fall.%2522%257D&amp;request_id=161410030816780264013895&amp;biz_id=0&amp;utm_medium=distribute.pc_search_result.none-task-blog-2~all~first_rank_v2~rank_v29-1-68060108.pc_search_result_hbase_insert&amp;utm_term=mongoDB%E6%95%B0%E6%8D%AE%E7%AE%A1%E9%81%93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108</a:t>
            </a:fld>
            <a:endParaRPr lang="zh-CN" altLang="en-US"/>
          </a:p>
        </p:txBody>
      </p:sp>
    </p:spTree>
    <p:extLst>
      <p:ext uri="{BB962C8B-B14F-4D97-AF65-F5344CB8AC3E}">
        <p14:creationId xmlns:p14="http://schemas.microsoft.com/office/powerpoint/2010/main" val="630952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zhyoulun/article/details/68060108?ops_request_misc=%257B%2522request%255Fid%2522%253A%2522161410030816780264013895%2522%252C%2522scm%2522%253A%252220140713.130102334.pc%255Fall.%2522%257D&amp;request_id=161410030816780264013895&amp;biz_id=0&amp;utm_medium=distribute.pc_search_result.none-task-blog-2~all~first_rank_v2~rank_v29-1-68060108.pc_search_result_hbase_insert&amp;utm_term=mongoDB%E6%95%B0%E6%8D%AE%E7%AE%A1%E9%81%93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109</a:t>
            </a:fld>
            <a:endParaRPr lang="zh-CN" altLang="en-US"/>
          </a:p>
        </p:txBody>
      </p:sp>
    </p:spTree>
    <p:extLst>
      <p:ext uri="{BB962C8B-B14F-4D97-AF65-F5344CB8AC3E}">
        <p14:creationId xmlns:p14="http://schemas.microsoft.com/office/powerpoint/2010/main" val="884362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https://blog.csdn.net/huanruiqi/article/details/51272789</a:t>
            </a:r>
          </a:p>
          <a:p>
            <a:r>
              <a:rPr lang="en-US" altLang="zh-CN" dirty="0"/>
              <a:t>2.ROLAP</a:t>
            </a:r>
            <a:r>
              <a:rPr lang="zh-CN" altLang="en-US" dirty="0"/>
              <a:t>、</a:t>
            </a:r>
            <a:r>
              <a:rPr lang="en-US" altLang="zh-CN" dirty="0"/>
              <a:t>MOLAP</a:t>
            </a:r>
            <a:r>
              <a:rPr lang="zh-CN" altLang="en-US" dirty="0"/>
              <a:t>、</a:t>
            </a:r>
            <a:r>
              <a:rPr lang="en-US" altLang="zh-CN" dirty="0"/>
              <a:t>HOLAP</a:t>
            </a:r>
          </a:p>
          <a:p>
            <a:r>
              <a:rPr lang="zh-CN" altLang="en-US" dirty="0"/>
              <a:t>名称	                      描述	                                 细节数据存储位置	     聚合后的数据存储位置</a:t>
            </a:r>
            <a:endParaRPr lang="en-US" altLang="zh-CN" dirty="0"/>
          </a:p>
          <a:p>
            <a:r>
              <a:rPr lang="en-US" altLang="zh-CN" dirty="0"/>
              <a:t>ROLAP(Relational OLAP)	</a:t>
            </a:r>
            <a:r>
              <a:rPr lang="zh-CN" altLang="en-US" dirty="0">
                <a:solidFill>
                  <a:srgbClr val="FF0000"/>
                </a:solidFill>
              </a:rPr>
              <a:t>基于关系数据库的</a:t>
            </a:r>
            <a:r>
              <a:rPr lang="en-US" altLang="zh-CN" dirty="0">
                <a:solidFill>
                  <a:srgbClr val="FF0000"/>
                </a:solidFill>
              </a:rPr>
              <a:t>OLAP</a:t>
            </a:r>
            <a:r>
              <a:rPr lang="zh-CN" altLang="en-US" dirty="0">
                <a:solidFill>
                  <a:srgbClr val="FF0000"/>
                </a:solidFill>
              </a:rPr>
              <a:t>实现</a:t>
            </a:r>
            <a:r>
              <a:rPr lang="zh-CN" altLang="en-US" dirty="0"/>
              <a:t>	           关系型数据库            	     关系型数据库</a:t>
            </a:r>
            <a:endParaRPr lang="en-US" altLang="zh-CN" dirty="0"/>
          </a:p>
          <a:p>
            <a:endParaRPr lang="en-US" altLang="zh-CN" dirty="0"/>
          </a:p>
          <a:p>
            <a:r>
              <a:rPr lang="en-US" altLang="zh-CN" dirty="0"/>
              <a:t>MOLAP</a:t>
            </a:r>
          </a:p>
          <a:p>
            <a:r>
              <a:rPr lang="en-US" altLang="zh-CN" dirty="0"/>
              <a:t>(Multidimensional OLAP)	</a:t>
            </a:r>
            <a:r>
              <a:rPr lang="zh-CN" altLang="en-US" dirty="0">
                <a:solidFill>
                  <a:srgbClr val="FF0000"/>
                </a:solidFill>
              </a:rPr>
              <a:t>基于多维数据组织的</a:t>
            </a:r>
            <a:r>
              <a:rPr lang="en-US" altLang="zh-CN" dirty="0">
                <a:solidFill>
                  <a:srgbClr val="FF0000"/>
                </a:solidFill>
              </a:rPr>
              <a:t>OLAP</a:t>
            </a:r>
            <a:r>
              <a:rPr lang="zh-CN" altLang="en-US" dirty="0">
                <a:solidFill>
                  <a:srgbClr val="FF0000"/>
                </a:solidFill>
              </a:rPr>
              <a:t>实现</a:t>
            </a:r>
            <a:r>
              <a:rPr lang="zh-CN" altLang="en-US" dirty="0"/>
              <a:t>         数据立方体	     数据立方体</a:t>
            </a:r>
            <a:endParaRPr lang="en-US" altLang="zh-CN" dirty="0"/>
          </a:p>
          <a:p>
            <a:endParaRPr lang="en-US" altLang="zh-CN" dirty="0"/>
          </a:p>
          <a:p>
            <a:r>
              <a:rPr lang="en-US" altLang="zh-CN" dirty="0"/>
              <a:t>HOLAP(Hybrid OLAP)	</a:t>
            </a:r>
            <a:r>
              <a:rPr lang="zh-CN" altLang="en-US" dirty="0"/>
              <a:t>基于混合数据组织的</a:t>
            </a:r>
            <a:r>
              <a:rPr lang="en-US" altLang="zh-CN" dirty="0"/>
              <a:t>OLAP</a:t>
            </a:r>
            <a:r>
              <a:rPr lang="zh-CN" altLang="en-US" dirty="0"/>
              <a:t>实现         关系型数据库	     数据立方体</a:t>
            </a:r>
          </a:p>
          <a:p>
            <a:r>
              <a:rPr lang="en-US" altLang="zh-CN" dirty="0"/>
              <a:t>————————————————</a:t>
            </a:r>
          </a:p>
          <a:p>
            <a:r>
              <a:rPr lang="zh-CN" altLang="en-US" dirty="0"/>
              <a:t>版权声明：本文为</a:t>
            </a:r>
            <a:r>
              <a:rPr lang="en-US" altLang="zh-CN" dirty="0"/>
              <a:t>CSDN</a:t>
            </a:r>
            <a:r>
              <a:rPr lang="zh-CN" altLang="en-US" dirty="0"/>
              <a:t>博主「</a:t>
            </a:r>
            <a:r>
              <a:rPr lang="en-US" altLang="zh-CN" dirty="0" err="1"/>
              <a:t>huanruiqi</a:t>
            </a:r>
            <a:r>
              <a:rPr lang="zh-CN" altLang="en-US" dirty="0"/>
              <a:t>」的原创文章，遵循</a:t>
            </a:r>
            <a:r>
              <a:rPr lang="en-US" altLang="zh-CN" dirty="0"/>
              <a:t>CC 4.0 BY-SA</a:t>
            </a:r>
            <a:r>
              <a:rPr lang="zh-CN" altLang="en-US" dirty="0"/>
              <a:t>版权协议，转载请附上原文出处链接及本声明。</a:t>
            </a:r>
          </a:p>
          <a:p>
            <a:r>
              <a:rPr lang="zh-CN" altLang="en-US" dirty="0"/>
              <a:t>原文链接：</a:t>
            </a:r>
            <a:r>
              <a:rPr lang="en-US" altLang="zh-CN" dirty="0"/>
              <a:t>https://blog.csdn.net/huanruiqi/article/details/51272789</a:t>
            </a:r>
          </a:p>
          <a:p>
            <a:endParaRPr lang="en-US" altLang="zh-CN" dirty="0"/>
          </a:p>
          <a:p>
            <a:endParaRPr lang="en-US" altLang="zh-CN" dirty="0"/>
          </a:p>
          <a:p>
            <a:r>
              <a:rPr lang="zh-CN" altLang="en-US" sz="1200" b="0" i="0" u="none" strike="noStrike" kern="1200" baseline="0" dirty="0">
                <a:solidFill>
                  <a:schemeClr val="tx1"/>
                </a:solidFill>
                <a:latin typeface="+mn-lt"/>
                <a:ea typeface="+mn-ea"/>
                <a:cs typeface="+mn-cs"/>
              </a:rPr>
              <a:t>超模型与其他数据模型一样</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超模型由一组超实体以及定义在它们上面的关系和约束组成</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其差别是</a:t>
            </a:r>
            <a:r>
              <a:rPr lang="zh-CN" altLang="en-US" sz="1200" b="1" i="0" u="none" strike="noStrike" kern="1200" baseline="0" dirty="0">
                <a:solidFill>
                  <a:srgbClr val="FF0000"/>
                </a:solidFill>
                <a:latin typeface="+mn-lt"/>
                <a:ea typeface="+mn-ea"/>
                <a:cs typeface="+mn-cs"/>
              </a:rPr>
              <a:t>超模</a:t>
            </a:r>
          </a:p>
          <a:p>
            <a:r>
              <a:rPr lang="zh-CN" altLang="en-US" sz="1200" b="1" i="0" u="none" strike="noStrike" kern="1200" baseline="0" dirty="0">
                <a:solidFill>
                  <a:srgbClr val="FF0000"/>
                </a:solidFill>
                <a:latin typeface="+mn-lt"/>
                <a:ea typeface="+mn-ea"/>
                <a:cs typeface="+mn-cs"/>
              </a:rPr>
              <a:t>型必须由一个或多个模型来实现</a:t>
            </a:r>
            <a:r>
              <a:rPr lang="en-US" altLang="zh-CN" sz="1200" b="1" i="0" u="none" strike="noStrike" kern="1200" baseline="0" dirty="0">
                <a:solidFill>
                  <a:srgbClr val="FF0000"/>
                </a:solidFill>
                <a:latin typeface="+mn-lt"/>
                <a:ea typeface="+mn-ea"/>
                <a:cs typeface="+mn-cs"/>
              </a:rPr>
              <a:t>.</a:t>
            </a:r>
            <a:r>
              <a:rPr lang="zh-CN" altLang="en-US" sz="1200" b="0" i="0" u="none" strike="noStrike" kern="1200" baseline="0" dirty="0">
                <a:solidFill>
                  <a:srgbClr val="FF0000"/>
                </a:solidFill>
                <a:latin typeface="+mn-lt"/>
                <a:ea typeface="+mn-ea"/>
                <a:cs typeface="+mn-cs"/>
              </a:rPr>
              <a:t>其中</a:t>
            </a:r>
            <a:r>
              <a:rPr lang="en-US" altLang="zh-CN" sz="1200" b="0" i="0" u="none" strike="noStrike" kern="1200" baseline="0" dirty="0">
                <a:solidFill>
                  <a:srgbClr val="FF0000"/>
                </a:solidFill>
                <a:latin typeface="+mn-lt"/>
                <a:ea typeface="+mn-ea"/>
                <a:cs typeface="+mn-cs"/>
              </a:rPr>
              <a:t>,</a:t>
            </a:r>
            <a:r>
              <a:rPr lang="zh-CN" altLang="en-US" sz="1200" b="0" i="0" u="none" strike="noStrike" kern="1200" baseline="0" dirty="0">
                <a:solidFill>
                  <a:srgbClr val="FF0000"/>
                </a:solidFill>
                <a:latin typeface="+mn-lt"/>
                <a:ea typeface="+mn-ea"/>
                <a:cs typeface="+mn-cs"/>
              </a:rPr>
              <a:t>超实体被定义为实体或超实体类型的集合</a:t>
            </a:r>
            <a:r>
              <a:rPr lang="en-US" altLang="zh-CN" sz="1200" b="0" i="0" u="none" strike="noStrike" kern="1200" baseline="0" dirty="0">
                <a:solidFill>
                  <a:srgbClr val="FF0000"/>
                </a:solidFill>
                <a:latin typeface="+mn-lt"/>
                <a:ea typeface="+mn-ea"/>
                <a:cs typeface="+mn-cs"/>
              </a:rPr>
              <a:t>.</a:t>
            </a:r>
          </a:p>
          <a:p>
            <a:r>
              <a:rPr lang="zh-CN" altLang="en-US" sz="1200" b="1" i="0" u="none" strike="noStrike" kern="1200" baseline="0" dirty="0">
                <a:solidFill>
                  <a:schemeClr val="tx1"/>
                </a:solidFill>
                <a:latin typeface="+mn-lt"/>
                <a:ea typeface="+mn-ea"/>
                <a:cs typeface="+mn-cs"/>
              </a:rPr>
              <a:t>超实体</a:t>
            </a:r>
            <a:r>
              <a:rPr lang="zh-CN" altLang="en-US" sz="1200" b="0" i="0" u="none" strike="noStrike" kern="1200" baseline="0" dirty="0">
                <a:solidFill>
                  <a:schemeClr val="tx1"/>
                </a:solidFill>
                <a:latin typeface="+mn-lt"/>
                <a:ea typeface="+mn-ea"/>
                <a:cs typeface="+mn-cs"/>
              </a:rPr>
              <a:t>像实体一样</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除试图捕获更高级的信息以外</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它</a:t>
            </a:r>
            <a:r>
              <a:rPr lang="zh-CN" altLang="en-US" sz="1200" b="1" i="0" u="none" strike="noStrike" kern="1200" baseline="0" dirty="0">
                <a:solidFill>
                  <a:schemeClr val="tx1"/>
                </a:solidFill>
                <a:latin typeface="+mn-lt"/>
                <a:ea typeface="+mn-ea"/>
                <a:cs typeface="+mn-cs"/>
              </a:rPr>
              <a:t>还可以有属性、协议以及参加各种关系</a:t>
            </a:r>
            <a:r>
              <a:rPr lang="zh-CN" altLang="en-US" sz="1200" b="0" i="0" u="none" strike="noStrike" kern="1200" baseline="0" dirty="0">
                <a:solidFill>
                  <a:schemeClr val="tx1"/>
                </a:solidFill>
                <a:latin typeface="+mn-lt"/>
                <a:ea typeface="+mn-ea"/>
                <a:cs typeface="+mn-cs"/>
              </a:rPr>
              <a:t>等</a:t>
            </a:r>
            <a:r>
              <a:rPr lang="en-US" altLang="zh-CN" sz="1200" b="0" i="0" u="none" strike="noStrike" kern="1200" baseline="0" dirty="0">
                <a:solidFill>
                  <a:schemeClr val="tx1"/>
                </a:solidFill>
                <a:latin typeface="+mn-lt"/>
                <a:ea typeface="+mn-ea"/>
                <a:cs typeface="+mn-cs"/>
              </a:rPr>
              <a:t>.</a:t>
            </a:r>
          </a:p>
          <a:p>
            <a:r>
              <a:rPr lang="zh-CN" altLang="en-US" sz="1200" b="0" i="0" u="none" strike="noStrike" kern="1200" baseline="0" dirty="0">
                <a:solidFill>
                  <a:schemeClr val="tx1"/>
                </a:solidFill>
                <a:latin typeface="+mn-lt"/>
                <a:ea typeface="+mn-ea"/>
                <a:cs typeface="+mn-cs"/>
              </a:rPr>
              <a:t>超模型为复杂的实体模型建模提供了快捷的方法。</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举例：</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err="1">
                <a:solidFill>
                  <a:schemeClr val="tx1"/>
                </a:solidFill>
                <a:latin typeface="+mn-lt"/>
                <a:ea typeface="+mn-ea"/>
                <a:cs typeface="+mn-cs"/>
              </a:rPr>
              <a:t>Hyperentity</a:t>
            </a:r>
            <a:r>
              <a:rPr lang="en-US" altLang="zh-CN" sz="1200" b="0" i="0" u="none" strike="noStrike" kern="1200" baseline="0" dirty="0">
                <a:solidFill>
                  <a:schemeClr val="tx1"/>
                </a:solidFill>
                <a:latin typeface="+mn-lt"/>
                <a:ea typeface="+mn-ea"/>
                <a:cs typeface="+mn-cs"/>
              </a:rPr>
              <a:t> Type&lt;</a:t>
            </a:r>
            <a:r>
              <a:rPr lang="zh-CN" altLang="en-US" sz="1200" b="0" i="0" u="none" strike="noStrike" kern="1200" baseline="0" dirty="0">
                <a:solidFill>
                  <a:schemeClr val="tx1"/>
                </a:solidFill>
                <a:latin typeface="+mn-lt"/>
                <a:ea typeface="+mn-ea"/>
                <a:cs typeface="+mn-cs"/>
              </a:rPr>
              <a:t>类型名</a:t>
            </a:r>
            <a:r>
              <a:rPr lang="en-US" altLang="zh-CN" sz="1200" b="0" i="0" u="none" strike="noStrike" kern="1200" baseline="0" dirty="0">
                <a:solidFill>
                  <a:schemeClr val="tx1"/>
                </a:solidFill>
                <a:latin typeface="+mn-lt"/>
                <a:ea typeface="+mn-ea"/>
                <a:cs typeface="+mn-cs"/>
              </a:rPr>
              <a:t>&gt; = {</a:t>
            </a:r>
          </a:p>
          <a:p>
            <a:r>
              <a:rPr lang="en-US" altLang="zh-CN" sz="1200" b="0" i="0" u="none" strike="noStrike" kern="1200" baseline="0" dirty="0">
                <a:solidFill>
                  <a:schemeClr val="tx1"/>
                </a:solidFill>
                <a:latin typeface="+mn-lt"/>
                <a:ea typeface="+mn-ea"/>
                <a:cs typeface="+mn-cs"/>
              </a:rPr>
              <a:t>Abstraction { &lt;</a:t>
            </a:r>
            <a:r>
              <a:rPr lang="zh-CN" altLang="en-US" sz="1200" b="0" i="0" u="none" strike="noStrike" kern="1200" baseline="0" dirty="0">
                <a:solidFill>
                  <a:schemeClr val="tx1"/>
                </a:solidFill>
                <a:latin typeface="+mn-lt"/>
                <a:ea typeface="+mn-ea"/>
                <a:cs typeface="+mn-cs"/>
              </a:rPr>
              <a:t>实体类型表</a:t>
            </a:r>
            <a:r>
              <a:rPr lang="en-US" altLang="zh-CN" sz="1200" b="0" i="0" u="none" strike="noStrike" kern="1200" baseline="0" dirty="0">
                <a:solidFill>
                  <a:schemeClr val="tx1"/>
                </a:solidFill>
                <a:latin typeface="+mn-lt"/>
                <a:ea typeface="+mn-ea"/>
                <a:cs typeface="+mn-cs"/>
              </a:rPr>
              <a:t>&gt; }</a:t>
            </a:r>
          </a:p>
          <a:p>
            <a:r>
              <a:rPr lang="en-US" altLang="zh-CN" sz="1200" b="0" i="0" u="none" strike="noStrike" kern="1200" baseline="0" dirty="0">
                <a:solidFill>
                  <a:schemeClr val="tx1"/>
                </a:solidFill>
                <a:latin typeface="+mn-lt"/>
                <a:ea typeface="+mn-ea"/>
                <a:cs typeface="+mn-cs"/>
              </a:rPr>
              <a:t>Attributes (</a:t>
            </a:r>
            <a:r>
              <a:rPr lang="zh-CN" altLang="en-US" sz="1200" b="0" i="0" u="none" strike="noStrike" kern="1200" baseline="0" dirty="0">
                <a:solidFill>
                  <a:schemeClr val="tx1"/>
                </a:solidFill>
                <a:latin typeface="+mn-lt"/>
                <a:ea typeface="+mn-ea"/>
                <a:cs typeface="+mn-cs"/>
              </a:rPr>
              <a:t>属性表</a:t>
            </a:r>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Protocol(</a:t>
            </a:r>
            <a:r>
              <a:rPr lang="zh-CN" altLang="en-US" sz="1200" b="0" i="0" u="none" strike="noStrike" kern="1200" baseline="0" dirty="0">
                <a:solidFill>
                  <a:schemeClr val="tx1"/>
                </a:solidFill>
                <a:latin typeface="+mn-lt"/>
                <a:ea typeface="+mn-ea"/>
                <a:cs typeface="+mn-cs"/>
              </a:rPr>
              <a:t>方法描述表</a:t>
            </a:r>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Fig.9 Super entity representation</a:t>
            </a:r>
          </a:p>
          <a:p>
            <a:r>
              <a:rPr lang="zh-CN" altLang="en-US" sz="1200" b="0" i="0" u="none" strike="noStrike" kern="1200" baseline="0" dirty="0">
                <a:solidFill>
                  <a:schemeClr val="tx1"/>
                </a:solidFill>
                <a:latin typeface="+mn-lt"/>
                <a:ea typeface="+mn-ea"/>
                <a:cs typeface="+mn-cs"/>
              </a:rPr>
              <a:t>图</a:t>
            </a:r>
            <a:r>
              <a:rPr lang="en-US" altLang="zh-CN" sz="1200" b="0" i="0" u="none" strike="noStrike" kern="1200" baseline="0" dirty="0">
                <a:solidFill>
                  <a:schemeClr val="tx1"/>
                </a:solidFill>
                <a:latin typeface="+mn-lt"/>
                <a:ea typeface="+mn-ea"/>
                <a:cs typeface="+mn-cs"/>
              </a:rPr>
              <a:t>9 </a:t>
            </a:r>
            <a:r>
              <a:rPr lang="zh-CN" altLang="en-US" sz="1200" b="0" i="0" u="none" strike="noStrike" kern="1200" baseline="0" dirty="0">
                <a:solidFill>
                  <a:schemeClr val="tx1"/>
                </a:solidFill>
                <a:latin typeface="+mn-lt"/>
                <a:ea typeface="+mn-ea"/>
                <a:cs typeface="+mn-cs"/>
              </a:rPr>
              <a:t>超实体表示形式</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a:t>
            </a:fld>
            <a:endParaRPr lang="zh-CN" altLang="en-US"/>
          </a:p>
        </p:txBody>
      </p:sp>
    </p:spTree>
    <p:extLst>
      <p:ext uri="{BB962C8B-B14F-4D97-AF65-F5344CB8AC3E}">
        <p14:creationId xmlns:p14="http://schemas.microsoft.com/office/powerpoint/2010/main" val="40019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a:t>
            </a:fld>
            <a:endParaRPr lang="zh-CN" altLang="en-US"/>
          </a:p>
        </p:txBody>
      </p:sp>
    </p:spTree>
    <p:extLst>
      <p:ext uri="{BB962C8B-B14F-4D97-AF65-F5344CB8AC3E}">
        <p14:creationId xmlns:p14="http://schemas.microsoft.com/office/powerpoint/2010/main" val="139642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中编写注释的语法与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的语法很相似。</a:t>
            </a:r>
          </a:p>
          <a:p>
            <a:r>
              <a:rPr lang="en-US" altLang="zh-CN" sz="1200" kern="1200" dirty="0">
                <a:solidFill>
                  <a:schemeClr val="tx1"/>
                </a:solidFill>
                <a:effectLst/>
                <a:latin typeface="+mn-lt"/>
                <a:ea typeface="+mn-ea"/>
                <a:cs typeface="+mn-cs"/>
              </a:rPr>
              <a:t>&lt;!-- This is a comment --&gt;</a:t>
            </a: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13</a:t>
            </a:fld>
            <a:endParaRPr lang="zh-CN" altLang="en-US"/>
          </a:p>
        </p:txBody>
      </p:sp>
    </p:spTree>
    <p:extLst>
      <p:ext uri="{BB962C8B-B14F-4D97-AF65-F5344CB8AC3E}">
        <p14:creationId xmlns:p14="http://schemas.microsoft.com/office/powerpoint/2010/main" val="250647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PCDATA </a:t>
            </a:r>
            <a:r>
              <a:rPr lang="zh-CN" altLang="en-US" sz="1200" b="0" i="0" kern="1200" dirty="0">
                <a:solidFill>
                  <a:schemeClr val="tx1"/>
                </a:solidFill>
                <a:effectLst/>
                <a:latin typeface="+mn-lt"/>
                <a:ea typeface="+mn-ea"/>
                <a:cs typeface="+mn-cs"/>
              </a:rPr>
              <a:t>的意思是被解析的字符数据（</a:t>
            </a:r>
            <a:r>
              <a:rPr lang="en-US" altLang="zh-CN" sz="1200" b="0" i="0" kern="1200" dirty="0">
                <a:solidFill>
                  <a:schemeClr val="tx1"/>
                </a:solidFill>
                <a:effectLst/>
                <a:latin typeface="+mn-lt"/>
                <a:ea typeface="+mn-ea"/>
                <a:cs typeface="+mn-cs"/>
              </a:rPr>
              <a:t>parsed character data</a:t>
            </a:r>
            <a:r>
              <a:rPr lang="zh-CN" altLang="en-US" sz="1200" b="0" i="0" kern="1200" dirty="0">
                <a:solidFill>
                  <a:schemeClr val="tx1"/>
                </a:solidFill>
                <a:effectLst/>
                <a:latin typeface="+mn-lt"/>
                <a:ea typeface="+mn-ea"/>
                <a:cs typeface="+mn-cs"/>
              </a:rPr>
              <a:t>）。可把字符数据想象为 </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元素的开始标签与结束标签之间的文本。</a:t>
            </a:r>
            <a:r>
              <a:rPr lang="en-US" altLang="zh-CN" sz="1200" b="0" i="0" kern="1200" dirty="0">
                <a:solidFill>
                  <a:schemeClr val="tx1"/>
                </a:solidFill>
                <a:effectLst/>
                <a:latin typeface="+mn-lt"/>
                <a:ea typeface="+mn-ea"/>
                <a:cs typeface="+mn-cs"/>
              </a:rPr>
              <a:t>PCDATA </a:t>
            </a:r>
            <a:r>
              <a:rPr lang="zh-CN" altLang="en-US" sz="1200" b="0" i="0" kern="1200" dirty="0">
                <a:solidFill>
                  <a:schemeClr val="tx1"/>
                </a:solidFill>
                <a:effectLst/>
                <a:latin typeface="+mn-lt"/>
                <a:ea typeface="+mn-ea"/>
                <a:cs typeface="+mn-cs"/>
              </a:rPr>
              <a:t>是会被解析器解析的文本。这些文本将被解析器检查实体以及标记。文本中的标签会被当作标记来处理，而实体会被展开。</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CDATA </a:t>
            </a:r>
            <a:r>
              <a:rPr lang="zh-CN" altLang="en-US" sz="1200" b="0" i="0" kern="1200" dirty="0">
                <a:solidFill>
                  <a:schemeClr val="tx1"/>
                </a:solidFill>
                <a:effectLst/>
                <a:latin typeface="+mn-lt"/>
                <a:ea typeface="+mn-ea"/>
                <a:cs typeface="+mn-cs"/>
              </a:rPr>
              <a:t>的意思是字符数据（</a:t>
            </a:r>
            <a:r>
              <a:rPr lang="en-US" altLang="zh-CN" sz="1200" b="0" i="0" kern="1200" dirty="0">
                <a:solidFill>
                  <a:schemeClr val="tx1"/>
                </a:solidFill>
                <a:effectLst/>
                <a:latin typeface="+mn-lt"/>
                <a:ea typeface="+mn-ea"/>
                <a:cs typeface="+mn-cs"/>
              </a:rPr>
              <a:t>character data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CDATA </a:t>
            </a:r>
            <a:r>
              <a:rPr lang="zh-CN" altLang="en-US" sz="1200" b="0" i="0" kern="1200" dirty="0">
                <a:solidFill>
                  <a:schemeClr val="tx1"/>
                </a:solidFill>
                <a:effectLst/>
                <a:latin typeface="+mn-lt"/>
                <a:ea typeface="+mn-ea"/>
                <a:cs typeface="+mn-cs"/>
              </a:rPr>
              <a:t>是不会被解析器解析的文本。在这些文本中的标签不会被当作标记来对待，其中的实体也不会被展开。</a:t>
            </a:r>
            <a:r>
              <a:rPr lang="en-US" altLang="zh-CN" sz="1200" b="0" i="0" kern="1200" dirty="0">
                <a:solidFill>
                  <a:schemeClr val="tx1"/>
                </a:solidFill>
                <a:effectLst/>
                <a:latin typeface="+mn-lt"/>
                <a:ea typeface="+mn-ea"/>
                <a:cs typeface="+mn-cs"/>
              </a:rPr>
              <a:t>CDATA</a:t>
            </a:r>
            <a:r>
              <a:rPr lang="zh-CN" altLang="en-US" sz="1200" b="0" i="0" kern="1200" dirty="0">
                <a:solidFill>
                  <a:schemeClr val="tx1"/>
                </a:solidFill>
                <a:effectLst/>
                <a:latin typeface="+mn-lt"/>
                <a:ea typeface="+mn-ea"/>
                <a:cs typeface="+mn-cs"/>
              </a:rPr>
              <a:t>用来告诉浏览器，这部分内容不用解析，是给其他程序用的，比如</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代码等。</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16</a:t>
            </a:fld>
            <a:endParaRPr lang="zh-CN" altLang="en-US"/>
          </a:p>
        </p:txBody>
      </p:sp>
    </p:spTree>
    <p:extLst>
      <p:ext uri="{BB962C8B-B14F-4D97-AF65-F5344CB8AC3E}">
        <p14:creationId xmlns:p14="http://schemas.microsoft.com/office/powerpoint/2010/main" val="47881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41</a:t>
            </a:fld>
            <a:endParaRPr lang="zh-CN" altLang="en-US"/>
          </a:p>
        </p:txBody>
      </p:sp>
    </p:spTree>
    <p:extLst>
      <p:ext uri="{BB962C8B-B14F-4D97-AF65-F5344CB8AC3E}">
        <p14:creationId xmlns:p14="http://schemas.microsoft.com/office/powerpoint/2010/main" val="323789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52</a:t>
            </a:fld>
            <a:endParaRPr lang="zh-CN" altLang="en-US"/>
          </a:p>
        </p:txBody>
      </p:sp>
    </p:spTree>
    <p:extLst>
      <p:ext uri="{BB962C8B-B14F-4D97-AF65-F5344CB8AC3E}">
        <p14:creationId xmlns:p14="http://schemas.microsoft.com/office/powerpoint/2010/main" val="382095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54</a:t>
            </a:fld>
            <a:endParaRPr lang="zh-CN" altLang="en-US"/>
          </a:p>
        </p:txBody>
      </p:sp>
    </p:spTree>
    <p:extLst>
      <p:ext uri="{BB962C8B-B14F-4D97-AF65-F5344CB8AC3E}">
        <p14:creationId xmlns:p14="http://schemas.microsoft.com/office/powerpoint/2010/main" val="394626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a:t>大数据管理</a:t>
            </a:r>
            <a:endParaRPr lang="zh-CN" altLang="en-US" dirty="0"/>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4</a:t>
            </a:r>
            <a:r>
              <a:rPr lang="zh-CN" altLang="en-US" dirty="0">
                <a:solidFill>
                  <a:schemeClr val="accent5">
                    <a:lumMod val="75000"/>
                  </a:schemeClr>
                </a:solidFill>
              </a:rPr>
              <a:t>章 文档模型与查询语言</a:t>
            </a:r>
          </a:p>
          <a:p>
            <a:endParaRPr lang="zh-CN" altLang="en-US" dirty="0"/>
          </a:p>
        </p:txBody>
      </p:sp>
    </p:spTree>
    <p:extLst>
      <p:ext uri="{BB962C8B-B14F-4D97-AF65-F5344CB8AC3E}">
        <p14:creationId xmlns:p14="http://schemas.microsoft.com/office/powerpoint/2010/main" val="220088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文档结构</a:t>
            </a:r>
          </a:p>
        </p:txBody>
      </p:sp>
      <p:sp>
        <p:nvSpPr>
          <p:cNvPr id="3" name="内容占位符 2"/>
          <p:cNvSpPr>
            <a:spLocks noGrp="1"/>
          </p:cNvSpPr>
          <p:nvPr>
            <p:ph idx="1"/>
          </p:nvPr>
        </p:nvSpPr>
        <p:spPr>
          <a:xfrm>
            <a:off x="838200" y="1285462"/>
            <a:ext cx="10515600" cy="5070888"/>
          </a:xfrm>
        </p:spPr>
        <p:txBody>
          <a:bodyPr/>
          <a:lstStyle/>
          <a:p>
            <a:pPr>
              <a:lnSpc>
                <a:spcPct val="100000"/>
              </a:lnSpc>
            </a:pPr>
            <a:r>
              <a:rPr lang="zh-CN" altLang="en-US" dirty="0">
                <a:latin typeface="等线" pitchFamily="2" charset="-122"/>
                <a:ea typeface="等线" pitchFamily="2" charset="-122"/>
              </a:rPr>
              <a:t>       结合当前代表性的存储、处理和传输文档数据的系统和方法，本章主要学习半结构化数据文档模型的表示和操作。</a:t>
            </a:r>
            <a:endParaRPr lang="en-US" altLang="zh-CN" dirty="0">
              <a:latin typeface="等线" pitchFamily="2" charset="-122"/>
              <a:ea typeface="等线" pitchFamily="2" charset="-122"/>
            </a:endParaRPr>
          </a:p>
          <a:p>
            <a:pPr>
              <a:lnSpc>
                <a:spcPct val="100000"/>
              </a:lnSpc>
            </a:pPr>
            <a:r>
              <a:rPr lang="en-US" altLang="zh-CN" b="1" dirty="0"/>
              <a:t>   XML</a:t>
            </a:r>
            <a:r>
              <a:rPr lang="zh-CN" altLang="zh-CN" b="1" dirty="0"/>
              <a:t>结构</a:t>
            </a:r>
            <a:endParaRPr lang="en-US" altLang="zh-CN" b="1" dirty="0">
              <a:solidFill>
                <a:srgbClr val="000000"/>
              </a:solidFill>
            </a:endParaRP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数据模式</a:t>
            </a:r>
            <a:r>
              <a:rPr lang="en-US" altLang="zh-CN" dirty="0">
                <a:solidFill>
                  <a:srgbClr val="000000"/>
                </a:solidFill>
                <a:latin typeface="等线" pitchFamily="2" charset="-122"/>
                <a:ea typeface="等线" pitchFamily="2" charset="-122"/>
              </a:rPr>
              <a:t>DTD</a:t>
            </a:r>
            <a:r>
              <a:rPr lang="zh-CN" altLang="en-US" dirty="0">
                <a:solidFill>
                  <a:srgbClr val="000000"/>
                </a:solidFill>
                <a:latin typeface="等线" pitchFamily="2" charset="-122"/>
                <a:ea typeface="等线" pitchFamily="2" charset="-122"/>
              </a:rPr>
              <a:t>：逻辑结构、语法等</a:t>
            </a: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数据转换</a:t>
            </a:r>
            <a:r>
              <a:rPr lang="zh-CN" altLang="zh-CN" dirty="0">
                <a:solidFill>
                  <a:srgbClr val="000000"/>
                </a:solidFill>
                <a:latin typeface="等线" pitchFamily="2" charset="-122"/>
                <a:ea typeface="等线" pitchFamily="2" charset="-122"/>
              </a:rPr>
              <a:t>XSL</a:t>
            </a:r>
            <a:r>
              <a:rPr lang="zh-CN" altLang="en-US" dirty="0">
                <a:solidFill>
                  <a:srgbClr val="000000"/>
                </a:solidFill>
                <a:latin typeface="等线" pitchFamily="2" charset="-122"/>
                <a:ea typeface="等线" pitchFamily="2" charset="-122"/>
              </a:rPr>
              <a:t>：样式语言，数据表示</a:t>
            </a:r>
            <a:endParaRPr lang="en-US" altLang="zh-CN" dirty="0">
              <a:solidFill>
                <a:srgbClr val="000000"/>
              </a:solidFill>
              <a:latin typeface="等线" pitchFamily="2" charset="-122"/>
              <a:ea typeface="等线" pitchFamily="2" charset="-122"/>
            </a:endParaRP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数据引用</a:t>
            </a:r>
            <a:r>
              <a:rPr lang="en-US" altLang="zh-CN" dirty="0">
                <a:solidFill>
                  <a:srgbClr val="000000"/>
                </a:solidFill>
                <a:latin typeface="等线" pitchFamily="2" charset="-122"/>
                <a:ea typeface="等线" pitchFamily="2" charset="-122"/>
              </a:rPr>
              <a:t>XLL</a:t>
            </a:r>
            <a:r>
              <a:rPr lang="zh-CN" altLang="en-US" dirty="0">
                <a:solidFill>
                  <a:srgbClr val="000000"/>
                </a:solidFill>
                <a:latin typeface="等线" pitchFamily="2" charset="-122"/>
                <a:ea typeface="等线" pitchFamily="2" charset="-122"/>
              </a:rPr>
              <a:t>：</a:t>
            </a:r>
            <a:r>
              <a:rPr lang="zh-CN" altLang="zh-CN" dirty="0">
                <a:solidFill>
                  <a:srgbClr val="000000"/>
                </a:solidFill>
                <a:latin typeface="等线" pitchFamily="2" charset="-122"/>
                <a:ea typeface="等线" pitchFamily="2" charset="-122"/>
              </a:rPr>
              <a:t>数据交叉引用</a:t>
            </a:r>
            <a:r>
              <a:rPr lang="zh-CN" altLang="en-US" dirty="0">
                <a:solidFill>
                  <a:srgbClr val="000000"/>
                </a:solidFill>
                <a:latin typeface="等线" pitchFamily="2" charset="-122"/>
                <a:ea typeface="等线" pitchFamily="2" charset="-122"/>
              </a:rPr>
              <a:t>，链接</a:t>
            </a:r>
            <a:endParaRPr lang="en-US" altLang="zh-CN" dirty="0">
              <a:solidFill>
                <a:srgbClr val="000000"/>
              </a:solidFill>
              <a:latin typeface="等线" pitchFamily="2" charset="-122"/>
              <a:ea typeface="等线" pitchFamily="2" charset="-122"/>
            </a:endParaRPr>
          </a:p>
          <a:p>
            <a:pPr>
              <a:lnSpc>
                <a:spcPct val="100000"/>
              </a:lnSpc>
            </a:pPr>
            <a:r>
              <a:rPr lang="en-US" altLang="zh-CN" b="1" dirty="0"/>
              <a:t>   JSON</a:t>
            </a:r>
            <a:r>
              <a:rPr lang="zh-CN" altLang="zh-CN" b="1" dirty="0"/>
              <a:t>结构</a:t>
            </a:r>
            <a:endParaRPr lang="en-US" altLang="zh-CN" b="1" dirty="0"/>
          </a:p>
          <a:p>
            <a:pPr marL="342900" lvl="1" indent="-84138">
              <a:lnSpc>
                <a:spcPct val="100000"/>
              </a:lnSpc>
              <a:buFont typeface="Wingdings" panose="05000000000000000000" pitchFamily="2" charset="2"/>
              <a:buChar char="Ø"/>
            </a:pPr>
            <a:r>
              <a:rPr lang="en-US" altLang="zh-CN" dirty="0">
                <a:latin typeface="等线" pitchFamily="2" charset="-122"/>
                <a:ea typeface="等线" pitchFamily="2" charset="-122"/>
              </a:rPr>
              <a:t>JS</a:t>
            </a:r>
            <a:r>
              <a:rPr lang="zh-CN" altLang="zh-CN" dirty="0">
                <a:latin typeface="等线" pitchFamily="2" charset="-122"/>
                <a:ea typeface="等线" pitchFamily="2" charset="-122"/>
              </a:rPr>
              <a:t>对象序列化成</a:t>
            </a:r>
            <a:r>
              <a:rPr lang="zh-CN" altLang="en-US" dirty="0">
                <a:latin typeface="等线" pitchFamily="2" charset="-122"/>
                <a:ea typeface="等线" pitchFamily="2" charset="-122"/>
              </a:rPr>
              <a:t>的</a:t>
            </a:r>
            <a:r>
              <a:rPr lang="zh-CN" altLang="zh-CN" dirty="0">
                <a:latin typeface="等线" pitchFamily="2" charset="-122"/>
                <a:ea typeface="等线" pitchFamily="2" charset="-122"/>
              </a:rPr>
              <a:t>格式字符串</a:t>
            </a:r>
            <a:endParaRPr lang="en-US" altLang="zh-CN" dirty="0">
              <a:latin typeface="等线" pitchFamily="2" charset="-122"/>
              <a:ea typeface="等线" pitchFamily="2" charset="-122"/>
            </a:endParaRPr>
          </a:p>
          <a:p>
            <a:pPr marL="342900" lvl="1" indent="-84138">
              <a:lnSpc>
                <a:spcPct val="100000"/>
              </a:lnSpc>
              <a:buFont typeface="Wingdings" panose="05000000000000000000" pitchFamily="2" charset="2"/>
              <a:buChar char="Ø"/>
            </a:pPr>
            <a:r>
              <a:rPr lang="zh-CN" altLang="zh-CN" dirty="0">
                <a:latin typeface="等线" pitchFamily="2" charset="-122"/>
                <a:ea typeface="等线" pitchFamily="2" charset="-122"/>
              </a:rPr>
              <a:t>对象</a:t>
            </a:r>
            <a:r>
              <a:rPr lang="zh-CN" altLang="en-US" dirty="0">
                <a:latin typeface="等线" pitchFamily="2" charset="-122"/>
                <a:ea typeface="等线" pitchFamily="2" charset="-122"/>
              </a:rPr>
              <a:t>：</a:t>
            </a:r>
            <a:r>
              <a:rPr lang="zh-CN" altLang="zh-CN" dirty="0">
                <a:solidFill>
                  <a:srgbClr val="000000"/>
                </a:solidFill>
                <a:latin typeface="等线" pitchFamily="2" charset="-122"/>
                <a:ea typeface="等线" pitchFamily="2" charset="-122"/>
              </a:rPr>
              <a:t>&lt;名称, 值&gt;对(name-value pair)</a:t>
            </a:r>
            <a:r>
              <a:rPr lang="zh-CN" altLang="en-US" dirty="0">
                <a:solidFill>
                  <a:srgbClr val="000000"/>
                </a:solidFill>
                <a:latin typeface="等线" pitchFamily="2" charset="-122"/>
                <a:ea typeface="等线" pitchFamily="2" charset="-122"/>
              </a:rPr>
              <a:t>的集合</a:t>
            </a:r>
          </a:p>
          <a:p>
            <a:pPr marL="342900" lvl="1" indent="-84138">
              <a:lnSpc>
                <a:spcPct val="100000"/>
              </a:lnSpc>
              <a:buFont typeface="Wingdings" panose="05000000000000000000" pitchFamily="2" charset="2"/>
              <a:buChar char="Ø"/>
            </a:pPr>
            <a:r>
              <a:rPr lang="zh-CN" altLang="zh-CN" dirty="0">
                <a:latin typeface="等线" pitchFamily="2" charset="-122"/>
                <a:ea typeface="等线" pitchFamily="2" charset="-122"/>
              </a:rPr>
              <a:t>数组</a:t>
            </a:r>
            <a:r>
              <a:rPr lang="zh-CN" altLang="en-US" dirty="0">
                <a:latin typeface="等线" pitchFamily="2" charset="-122"/>
                <a:ea typeface="等线" pitchFamily="2" charset="-122"/>
              </a:rPr>
              <a:t>：</a:t>
            </a:r>
            <a:r>
              <a:rPr lang="zh-CN" altLang="zh-CN" dirty="0">
                <a:solidFill>
                  <a:srgbClr val="000000"/>
                </a:solidFill>
                <a:latin typeface="等线" pitchFamily="2" charset="-122"/>
                <a:ea typeface="等线" pitchFamily="2" charset="-122"/>
              </a:rPr>
              <a:t>值(value)的</a:t>
            </a:r>
            <a:r>
              <a:rPr lang="zh-CN" altLang="en-US" dirty="0">
                <a:solidFill>
                  <a:srgbClr val="000000"/>
                </a:solidFill>
                <a:latin typeface="等线" pitchFamily="2" charset="-122"/>
                <a:ea typeface="等线" pitchFamily="2" charset="-122"/>
              </a:rPr>
              <a:t>有序组合</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Tree>
    <p:extLst>
      <p:ext uri="{BB962C8B-B14F-4D97-AF65-F5344CB8AC3E}">
        <p14:creationId xmlns:p14="http://schemas.microsoft.com/office/powerpoint/2010/main" val="13858065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60"/>
            <a:ext cx="11089341" cy="1210234"/>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en-US" altLang="zh-CN" sz="2400" dirty="0"/>
              <a:t>MongoDB</a:t>
            </a:r>
            <a:r>
              <a:rPr lang="zh-CN" altLang="en-US" sz="2400" dirty="0"/>
              <a:t>的</a:t>
            </a:r>
            <a:r>
              <a:rPr lang="en-US" altLang="zh-CN" sz="2400" dirty="0"/>
              <a:t>where</a:t>
            </a:r>
            <a:r>
              <a:rPr lang="zh-CN" altLang="en-US" sz="2400" dirty="0"/>
              <a:t>语句</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100</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50068947"/>
              </p:ext>
            </p:extLst>
          </p:nvPr>
        </p:nvGraphicFramePr>
        <p:xfrm>
          <a:off x="4594410" y="1104273"/>
          <a:ext cx="4885766" cy="4176312"/>
        </p:xfrm>
        <a:graphic>
          <a:graphicData uri="http://schemas.openxmlformats.org/drawingml/2006/table">
            <a:tbl>
              <a:tblPr/>
              <a:tblGrid>
                <a:gridCol w="2250143">
                  <a:extLst>
                    <a:ext uri="{9D8B030D-6E8A-4147-A177-3AD203B41FA5}">
                      <a16:colId xmlns:a16="http://schemas.microsoft.com/office/drawing/2014/main" val="3395550931"/>
                    </a:ext>
                  </a:extLst>
                </a:gridCol>
                <a:gridCol w="2635623">
                  <a:extLst>
                    <a:ext uri="{9D8B030D-6E8A-4147-A177-3AD203B41FA5}">
                      <a16:colId xmlns:a16="http://schemas.microsoft.com/office/drawing/2014/main" val="92603771"/>
                    </a:ext>
                  </a:extLst>
                </a:gridCol>
              </a:tblGrid>
              <a:tr h="596616">
                <a:tc>
                  <a:txBody>
                    <a:bodyPr/>
                    <a:lstStyle/>
                    <a:p>
                      <a:pPr fontAlgn="ctr" latinLnBrk="0"/>
                      <a:r>
                        <a:rPr lang="zh-CN" altLang="en-US" sz="2400" b="1" dirty="0">
                          <a:solidFill>
                            <a:schemeClr val="tx1"/>
                          </a:solidFill>
                          <a:effectLst/>
                          <a:latin typeface="微软雅黑" panose="020B0503020204020204" pitchFamily="34" charset="-122"/>
                          <a:ea typeface="微软雅黑" panose="020B0503020204020204" pitchFamily="34" charset="-122"/>
                        </a:rPr>
                        <a:t>操作</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2400" b="1">
                          <a:solidFill>
                            <a:schemeClr val="tx1"/>
                          </a:solidFill>
                          <a:effectLst/>
                          <a:latin typeface="微软雅黑" panose="020B0503020204020204" pitchFamily="34" charset="-122"/>
                          <a:ea typeface="微软雅黑" panose="020B0503020204020204" pitchFamily="34" charset="-122"/>
                        </a:rPr>
                        <a:t>格式</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542717779"/>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400" b="0" dirty="0">
                          <a:solidFill>
                            <a:schemeClr val="tx1"/>
                          </a:solidFill>
                          <a:effectLst/>
                          <a:latin typeface="微软雅黑" panose="020B0503020204020204" pitchFamily="34" charset="-122"/>
                          <a:ea typeface="微软雅黑" panose="020B0503020204020204" pitchFamily="34" charset="-122"/>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1307972"/>
                  </a:ext>
                </a:extLst>
              </a:tr>
              <a:tr h="596616">
                <a:tc>
                  <a:txBody>
                    <a:bodyPr/>
                    <a:lstStyle/>
                    <a:p>
                      <a:pPr fontAlgn="ctr" latinLnBrk="0"/>
                      <a:r>
                        <a:rPr lang="zh-CN" altLang="en-US" sz="2400" b="0" dirty="0">
                          <a:solidFill>
                            <a:schemeClr val="tx1"/>
                          </a:solidFill>
                          <a:effectLst/>
                          <a:latin typeface="微软雅黑" panose="020B0503020204020204" pitchFamily="34" charset="-122"/>
                          <a:ea typeface="微软雅黑" panose="020B0503020204020204" pitchFamily="34" charset="-122"/>
                        </a:rPr>
                        <a:t>小于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{:{$lt:}}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272583999"/>
                  </a:ext>
                </a:extLst>
              </a:tr>
              <a:tr h="596616">
                <a:tc>
                  <a:txBody>
                    <a:bodyPr/>
                    <a:lstStyle/>
                    <a:p>
                      <a:pPr fontAlgn="ctr" latinLnBrk="0"/>
                      <a:r>
                        <a:rPr lang="zh-CN" altLang="en-US" sz="2400" b="0" dirty="0">
                          <a:solidFill>
                            <a:schemeClr val="tx1"/>
                          </a:solidFill>
                          <a:effectLst/>
                          <a:latin typeface="微软雅黑" panose="020B0503020204020204" pitchFamily="34" charset="-122"/>
                          <a:ea typeface="微软雅黑" panose="020B0503020204020204" pitchFamily="34" charset="-122"/>
                        </a:rPr>
                        <a:t>小于或等于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{:{$lte:}}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43007251"/>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大于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164061336"/>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大于或等于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{:{$gte:}}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07299164"/>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不等于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{:{$ne:}}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062700986"/>
                  </a:ext>
                </a:extLst>
              </a:tr>
            </a:tbl>
          </a:graphicData>
        </a:graphic>
      </p:graphicFrame>
      <p:sp>
        <p:nvSpPr>
          <p:cNvPr id="6" name="矩形 5"/>
          <p:cNvSpPr/>
          <p:nvPr/>
        </p:nvSpPr>
        <p:spPr>
          <a:xfrm>
            <a:off x="977152" y="5525353"/>
            <a:ext cx="9659471"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db.tb_user.find({</a:t>
            </a:r>
            <a:r>
              <a:rPr lang="en-US" altLang="zh-CN" sz="2400" dirty="0">
                <a:solidFill>
                  <a:srgbClr val="009900"/>
                </a:solidFill>
                <a:latin typeface="微软雅黑" panose="020B0503020204020204" pitchFamily="34" charset="-122"/>
                <a:ea typeface="微软雅黑" panose="020B0503020204020204" pitchFamily="34" charset="-122"/>
              </a:rPr>
              <a:t>'user_id'</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$lt</a:t>
            </a:r>
            <a:r>
              <a:rPr lang="en-US" altLang="zh-CN" sz="2400" dirty="0">
                <a:solidFill>
                  <a:srgbClr val="4F4F4F"/>
                </a:solidFill>
                <a:latin typeface="微软雅黑" panose="020B0503020204020204" pitchFamily="34" charset="-122"/>
                <a:ea typeface="微软雅黑" panose="020B0503020204020204" pitchFamily="34" charset="-122"/>
              </a:rPr>
              <a:t>:</a:t>
            </a:r>
            <a:r>
              <a:rPr lang="en-US" altLang="zh-CN" sz="2400" dirty="0">
                <a:solidFill>
                  <a:srgbClr val="006666"/>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 </a:t>
            </a:r>
            <a:r>
              <a:rPr lang="en-US" altLang="zh-CN" sz="2400" i="1" dirty="0">
                <a:solidFill>
                  <a:srgbClr val="00B0F0"/>
                </a:solidFill>
                <a:latin typeface="微软雅黑" panose="020B0503020204020204" pitchFamily="34" charset="-122"/>
                <a:ea typeface="微软雅黑" panose="020B0503020204020204" pitchFamily="34" charset="-122"/>
              </a:rPr>
              <a:t># </a:t>
            </a:r>
            <a:r>
              <a:rPr lang="zh-CN" altLang="en-US" sz="2400" i="1" dirty="0">
                <a:solidFill>
                  <a:srgbClr val="00B0F0"/>
                </a:solidFill>
                <a:latin typeface="微软雅黑" panose="020B0503020204020204" pitchFamily="34" charset="-122"/>
                <a:ea typeface="微软雅黑" panose="020B0503020204020204" pitchFamily="34" charset="-122"/>
              </a:rPr>
              <a:t>查询</a:t>
            </a:r>
            <a:r>
              <a:rPr lang="en-US" altLang="zh-CN" sz="2400" i="1" dirty="0">
                <a:solidFill>
                  <a:srgbClr val="00B0F0"/>
                </a:solidFill>
                <a:latin typeface="微软雅黑" panose="020B0503020204020204" pitchFamily="34" charset="-122"/>
                <a:ea typeface="微软雅黑" panose="020B0503020204020204" pitchFamily="34" charset="-122"/>
              </a:rPr>
              <a:t>user_id</a:t>
            </a:r>
            <a:r>
              <a:rPr lang="zh-CN" altLang="en-US" sz="2400" i="1" dirty="0">
                <a:solidFill>
                  <a:srgbClr val="00B0F0"/>
                </a:solidFill>
                <a:latin typeface="微软雅黑" panose="020B0503020204020204" pitchFamily="34" charset="-122"/>
                <a:ea typeface="微软雅黑" panose="020B0503020204020204" pitchFamily="34" charset="-122"/>
              </a:rPr>
              <a:t>小于</a:t>
            </a:r>
            <a:r>
              <a:rPr lang="en-US" altLang="zh-CN" sz="2400" i="1" dirty="0">
                <a:solidFill>
                  <a:srgbClr val="00B0F0"/>
                </a:solidFill>
                <a:latin typeface="微软雅黑" panose="020B0503020204020204" pitchFamily="34" charset="-122"/>
                <a:ea typeface="微软雅黑" panose="020B0503020204020204" pitchFamily="34" charset="-122"/>
              </a:rPr>
              <a:t>3</a:t>
            </a:r>
            <a:r>
              <a:rPr lang="zh-CN" altLang="en-US" sz="2400" i="1" dirty="0">
                <a:solidFill>
                  <a:srgbClr val="00B0F0"/>
                </a:solidFill>
                <a:latin typeface="微软雅黑" panose="020B0503020204020204" pitchFamily="34" charset="-122"/>
                <a:ea typeface="微软雅黑" panose="020B0503020204020204" pitchFamily="34" charset="-122"/>
              </a:rPr>
              <a:t>的文档</a:t>
            </a:r>
            <a:endParaRPr lang="en-US" altLang="zh-CN" sz="2400" i="1" dirty="0">
              <a:solidFill>
                <a:srgbClr val="00B0F0"/>
              </a:solidFill>
              <a:latin typeface="微软雅黑" panose="020B0503020204020204" pitchFamily="34" charset="-122"/>
              <a:ea typeface="微软雅黑" panose="020B0503020204020204" pitchFamily="34" charset="-122"/>
            </a:endParaRPr>
          </a:p>
          <a:p>
            <a:pPr latinLnBrk="1"/>
            <a:r>
              <a:rPr lang="en-US" altLang="zh-CN" sz="2400" b="1" dirty="0">
                <a:solidFill>
                  <a:srgbClr val="FF0000"/>
                </a:solidFill>
                <a:latin typeface="微软雅黑" panose="020B0503020204020204" pitchFamily="34" charset="-122"/>
                <a:ea typeface="微软雅黑" panose="020B0503020204020204" pitchFamily="34" charset="-122"/>
              </a:rPr>
              <a:t>In</a:t>
            </a:r>
            <a:r>
              <a:rPr lang="zh-CN" altLang="en-US" sz="2400" b="1" dirty="0">
                <a:solidFill>
                  <a:srgbClr val="FF0000"/>
                </a:solidFill>
                <a:latin typeface="微软雅黑" panose="020B0503020204020204" pitchFamily="34" charset="-122"/>
                <a:ea typeface="微软雅黑" panose="020B0503020204020204" pitchFamily="34" charset="-122"/>
              </a:rPr>
              <a:t>查询</a:t>
            </a:r>
            <a:endParaRPr lang="en-US" altLang="zh-CN" sz="2400" b="1" dirty="0">
              <a:solidFill>
                <a:srgbClr val="FF0000"/>
              </a:solidFill>
              <a:latin typeface="微软雅黑" panose="020B0503020204020204" pitchFamily="34" charset="-122"/>
              <a:ea typeface="微软雅黑" panose="020B0503020204020204" pitchFamily="34" charset="-122"/>
            </a:endParaRPr>
          </a:p>
          <a:p>
            <a:pPr latinLnBrk="1"/>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db.tb_user.find({‘</a:t>
            </a:r>
            <a:r>
              <a:rPr lang="en-US" altLang="zh-CN" sz="2400" dirty="0">
                <a:solidFill>
                  <a:srgbClr val="009900"/>
                </a:solidFill>
                <a:latin typeface="微软雅黑" panose="020B0503020204020204" pitchFamily="34" charset="-122"/>
                <a:ea typeface="微软雅黑" panose="020B0503020204020204" pitchFamily="34" charset="-122"/>
              </a:rPr>
              <a:t>age’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9900"/>
                </a:solidFill>
                <a:latin typeface="微软雅黑" panose="020B0503020204020204" pitchFamily="34" charset="-122"/>
                <a:ea typeface="微软雅黑" panose="020B0503020204020204" pitchFamily="34" charset="-122"/>
              </a:rPr>
              <a:t>$in</a:t>
            </a:r>
            <a:r>
              <a:rPr lang="en-US" altLang="zh-CN" sz="2400" dirty="0">
                <a:latin typeface="微软雅黑" panose="020B0503020204020204" pitchFamily="34" charset="-122"/>
                <a:ea typeface="微软雅黑" panose="020B0503020204020204" pitchFamily="34" charset="-122"/>
              </a:rPr>
              <a:t>:  [16, 17]}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15093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6360458"/>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en-US" altLang="zh-CN" sz="2400" b="1" dirty="0"/>
              <a:t>MongoDB</a:t>
            </a:r>
            <a:r>
              <a:rPr lang="zh-CN" altLang="en-US" sz="2400" b="1" dirty="0"/>
              <a:t>的</a:t>
            </a:r>
            <a:r>
              <a:rPr lang="en-US" altLang="zh-CN" sz="2400" b="1" dirty="0"/>
              <a:t>and</a:t>
            </a:r>
            <a:r>
              <a:rPr lang="zh-CN" altLang="en-US" sz="2400" b="1" dirty="0"/>
              <a:t>条件</a:t>
            </a:r>
            <a:endParaRPr lang="en-US" altLang="zh-CN" sz="2400" b="1" dirty="0"/>
          </a:p>
          <a:p>
            <a:pPr latinLnBrk="1"/>
            <a:r>
              <a:rPr lang="zh-CN" altLang="en-US" sz="2400" dirty="0"/>
              <a:t>例：</a:t>
            </a:r>
            <a:r>
              <a:rPr lang="en-US" altLang="zh-CN" sz="2400" dirty="0"/>
              <a:t> </a:t>
            </a:r>
            <a:r>
              <a:rPr lang="zh-CN" altLang="en-US" sz="2400" dirty="0"/>
              <a:t>查询</a:t>
            </a:r>
            <a:r>
              <a:rPr lang="en-US" altLang="zh-CN" sz="2400" dirty="0"/>
              <a:t>user_id</a:t>
            </a:r>
            <a:r>
              <a:rPr lang="zh-CN" altLang="en-US" sz="2400" dirty="0"/>
              <a:t>不为</a:t>
            </a:r>
            <a:r>
              <a:rPr lang="en-US" altLang="zh-CN" sz="2400" dirty="0"/>
              <a:t>1</a:t>
            </a:r>
            <a:r>
              <a:rPr lang="zh-CN" altLang="en-US" sz="2400" dirty="0"/>
              <a:t>，且</a:t>
            </a:r>
            <a:r>
              <a:rPr lang="en-US" altLang="zh-CN" sz="2400" dirty="0"/>
              <a:t>password</a:t>
            </a:r>
            <a:r>
              <a:rPr lang="zh-CN" altLang="en-US" sz="2400" dirty="0"/>
              <a:t>为</a:t>
            </a:r>
            <a:r>
              <a:rPr lang="en-US" altLang="zh-CN" sz="2400" dirty="0"/>
              <a:t>123456</a:t>
            </a:r>
            <a:r>
              <a:rPr lang="zh-CN" altLang="en-US" sz="2400" dirty="0"/>
              <a:t>的数据</a:t>
            </a:r>
            <a:endParaRPr lang="en-US" altLang="zh-CN" sz="2400" dirty="0"/>
          </a:p>
          <a:p>
            <a:pPr latinLnBrk="1"/>
            <a:r>
              <a:rPr lang="en-US" altLang="zh-CN" sz="2400" dirty="0"/>
              <a:t>db.tb_user.find({'user_id':{$ne:1}, 'password':123456})</a:t>
            </a:r>
          </a:p>
          <a:p>
            <a:pPr latinLnBrk="1"/>
            <a:r>
              <a:rPr lang="en-US" altLang="zh-CN" sz="2400" b="1" dirty="0"/>
              <a:t>or</a:t>
            </a:r>
            <a:r>
              <a:rPr lang="zh-CN" altLang="en-US" sz="2400" b="1" dirty="0"/>
              <a:t>条件</a:t>
            </a:r>
            <a:endParaRPr lang="en-US" altLang="zh-CN" sz="2400" b="1" dirty="0"/>
          </a:p>
          <a:p>
            <a:pPr latinLnBrk="1"/>
            <a:r>
              <a:rPr lang="zh-CN" altLang="en-US" sz="2400" dirty="0"/>
              <a:t>命令格式</a:t>
            </a:r>
            <a:r>
              <a:rPr lang="en-US" altLang="zh-CN" sz="2400" dirty="0"/>
              <a:t>db.collection.find(    { </a:t>
            </a:r>
            <a:r>
              <a:rPr lang="en-US" altLang="zh-CN" sz="2400" dirty="0">
                <a:solidFill>
                  <a:srgbClr val="FF0000"/>
                </a:solidFill>
              </a:rPr>
              <a:t>$or:[</a:t>
            </a:r>
            <a:r>
              <a:rPr lang="en-US" altLang="zh-CN" sz="2400" dirty="0"/>
              <a:t> {key1:value1}, {key2:value2} </a:t>
            </a:r>
            <a:r>
              <a:rPr lang="en-US" altLang="zh-CN" sz="2400" dirty="0">
                <a:solidFill>
                  <a:srgbClr val="FF0000"/>
                </a:solidFill>
              </a:rPr>
              <a:t>]</a:t>
            </a:r>
            <a:r>
              <a:rPr lang="en-US" altLang="zh-CN" sz="2400" dirty="0"/>
              <a:t> }    )</a:t>
            </a:r>
          </a:p>
          <a:p>
            <a:pPr latinLnBrk="1"/>
            <a:r>
              <a:rPr lang="en-US" altLang="zh-CN" sz="2400" b="1" dirty="0"/>
              <a:t>and </a:t>
            </a:r>
            <a:r>
              <a:rPr lang="zh-CN" altLang="en-US" sz="2400" b="1" dirty="0"/>
              <a:t>和 </a:t>
            </a:r>
            <a:r>
              <a:rPr lang="en-US" altLang="zh-CN" sz="2400" b="1" dirty="0"/>
              <a:t>or</a:t>
            </a:r>
            <a:r>
              <a:rPr lang="zh-CN" altLang="en-US" sz="2400" b="1" dirty="0"/>
              <a:t>联合使用</a:t>
            </a:r>
            <a:endParaRPr lang="en-US" altLang="zh-CN" sz="2400" b="1" dirty="0"/>
          </a:p>
          <a:p>
            <a:pPr latinLnBrk="1">
              <a:lnSpc>
                <a:spcPct val="100000"/>
              </a:lnSpc>
            </a:pPr>
            <a:r>
              <a:rPr lang="zh-CN" altLang="en-US" sz="2400" dirty="0"/>
              <a:t>例：查询</a:t>
            </a:r>
            <a:r>
              <a:rPr lang="en-US" altLang="zh-CN" sz="2400" dirty="0"/>
              <a:t>password</a:t>
            </a:r>
            <a:r>
              <a:rPr lang="zh-CN" altLang="en-US" sz="2400" dirty="0"/>
              <a:t>等于</a:t>
            </a:r>
            <a:r>
              <a:rPr lang="en-US" altLang="zh-CN" sz="2400" dirty="0"/>
              <a:t>1234567</a:t>
            </a:r>
            <a:r>
              <a:rPr lang="zh-CN" altLang="en-US" sz="2400" dirty="0"/>
              <a:t>，且</a:t>
            </a:r>
            <a:r>
              <a:rPr lang="en-US" altLang="zh-CN" sz="2400" dirty="0"/>
              <a:t>user_id</a:t>
            </a:r>
            <a:r>
              <a:rPr lang="zh-CN" altLang="en-US" sz="2400" dirty="0"/>
              <a:t>小于</a:t>
            </a:r>
            <a:r>
              <a:rPr lang="en-US" altLang="zh-CN" sz="2400" dirty="0"/>
              <a:t>7</a:t>
            </a:r>
            <a:r>
              <a:rPr lang="zh-CN" altLang="en-US" sz="2400" dirty="0"/>
              <a:t>或大于等于</a:t>
            </a:r>
            <a:r>
              <a:rPr lang="en-US" altLang="zh-CN" sz="2400" dirty="0"/>
              <a:t>10</a:t>
            </a:r>
            <a:r>
              <a:rPr lang="zh-CN" altLang="en-US" sz="2400" dirty="0"/>
              <a:t>的文档数据 </a:t>
            </a:r>
            <a:endParaRPr lang="en-US" altLang="zh-CN" sz="2400" dirty="0"/>
          </a:p>
          <a:p>
            <a:pPr latinLnBrk="1">
              <a:lnSpc>
                <a:spcPct val="100000"/>
              </a:lnSpc>
            </a:pPr>
            <a:r>
              <a:rPr lang="en-US" altLang="zh-CN" sz="2400" dirty="0"/>
              <a:t>db.tb_user.find(  </a:t>
            </a:r>
          </a:p>
          <a:p>
            <a:pPr latinLnBrk="1">
              <a:lnSpc>
                <a:spcPct val="100000"/>
              </a:lnSpc>
            </a:pPr>
            <a:r>
              <a:rPr lang="en-US" altLang="zh-CN" sz="2400" dirty="0"/>
              <a:t>   {'password':1234567}, </a:t>
            </a:r>
          </a:p>
          <a:p>
            <a:pPr latinLnBrk="1">
              <a:lnSpc>
                <a:spcPct val="100000"/>
              </a:lnSpc>
            </a:pPr>
            <a:r>
              <a:rPr lang="en-US" altLang="zh-CN" sz="2400" dirty="0"/>
              <a:t>     $or:[{'user_id':{$lt:7}},{'user_id':{$gte:10}}] </a:t>
            </a:r>
          </a:p>
          <a:p>
            <a:pPr latinLnBrk="1">
              <a:lnSpc>
                <a:spcPct val="100000"/>
              </a:lnSpc>
            </a:pPr>
            <a:r>
              <a:rPr lang="en-US" altLang="zh-CN" sz="2400" dirty="0"/>
              <a:t>   })</a:t>
            </a:r>
            <a:endParaRPr lang="en-US" altLang="zh-CN"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101</a:t>
            </a:fld>
            <a:endParaRPr lang="zh-CN" altLang="en-US" dirty="0"/>
          </a:p>
        </p:txBody>
      </p:sp>
    </p:spTree>
    <p:extLst>
      <p:ext uri="{BB962C8B-B14F-4D97-AF65-F5344CB8AC3E}">
        <p14:creationId xmlns:p14="http://schemas.microsoft.com/office/powerpoint/2010/main" val="33434973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4760258"/>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限定结果数量</a:t>
            </a:r>
            <a:endParaRPr lang="en-US" altLang="zh-CN" sz="2400" b="1" dirty="0"/>
          </a:p>
          <a:p>
            <a:pPr latinLnBrk="1"/>
            <a:r>
              <a:rPr lang="en-US" altLang="zh-CN" sz="2400" dirty="0"/>
              <a:t>db.collection.find( ).</a:t>
            </a:r>
            <a:r>
              <a:rPr lang="en-US" altLang="zh-CN" sz="2400" dirty="0">
                <a:solidFill>
                  <a:srgbClr val="FF0000"/>
                </a:solidFill>
              </a:rPr>
              <a:t>limit(number)</a:t>
            </a:r>
          </a:p>
          <a:p>
            <a:pPr latinLnBrk="1"/>
            <a:r>
              <a:rPr lang="zh-CN" altLang="en-US" sz="2400" dirty="0"/>
              <a:t>例：</a:t>
            </a:r>
            <a:r>
              <a:rPr lang="en-US" altLang="zh-CN" sz="2400" dirty="0"/>
              <a:t> </a:t>
            </a:r>
            <a:r>
              <a:rPr lang="zh-CN" altLang="en-US" sz="2400" dirty="0"/>
              <a:t>显示不超过</a:t>
            </a:r>
            <a:r>
              <a:rPr lang="en-US" altLang="zh-CN" sz="2400" dirty="0"/>
              <a:t>3</a:t>
            </a:r>
            <a:r>
              <a:rPr lang="zh-CN" altLang="en-US" sz="2400" dirty="0"/>
              <a:t>个文档</a:t>
            </a:r>
            <a:endParaRPr lang="en-US" altLang="zh-CN" sz="2400" dirty="0"/>
          </a:p>
          <a:p>
            <a:pPr latinLnBrk="1"/>
            <a:r>
              <a:rPr lang="en-US" altLang="zh-CN" sz="2400" dirty="0"/>
              <a:t>db.tb_user.find( ).</a:t>
            </a:r>
            <a:r>
              <a:rPr lang="en-US" altLang="zh-CN" sz="2400" dirty="0">
                <a:solidFill>
                  <a:srgbClr val="FF0000"/>
                </a:solidFill>
              </a:rPr>
              <a:t>limit(3)</a:t>
            </a:r>
          </a:p>
          <a:p>
            <a:pPr latinLnBrk="1"/>
            <a:r>
              <a:rPr lang="zh-CN" altLang="en-US" sz="2400" b="1" dirty="0"/>
              <a:t>跳过指定数量的数据：</a:t>
            </a:r>
            <a:r>
              <a:rPr lang="en-US" altLang="zh-CN" sz="2400" dirty="0">
                <a:solidFill>
                  <a:srgbClr val="FF0000"/>
                </a:solidFill>
              </a:rPr>
              <a:t>skip(number)</a:t>
            </a:r>
          </a:p>
          <a:p>
            <a:pPr latinLnBrk="1"/>
            <a:r>
              <a:rPr lang="zh-CN" altLang="en-US" sz="2400" dirty="0"/>
              <a:t>例：查询</a:t>
            </a:r>
            <a:r>
              <a:rPr lang="en-US" altLang="zh-CN" sz="2400" dirty="0"/>
              <a:t>3</a:t>
            </a:r>
            <a:r>
              <a:rPr lang="zh-CN" altLang="en-US" sz="2400" dirty="0"/>
              <a:t>条数据，跳过第</a:t>
            </a:r>
            <a:r>
              <a:rPr lang="en-US" altLang="zh-CN" sz="2400" dirty="0"/>
              <a:t>1</a:t>
            </a:r>
            <a:r>
              <a:rPr lang="zh-CN" altLang="en-US" sz="2400" dirty="0"/>
              <a:t>条和第</a:t>
            </a:r>
            <a:r>
              <a:rPr lang="en-US" altLang="zh-CN" sz="2400" dirty="0"/>
              <a:t>2</a:t>
            </a:r>
            <a:r>
              <a:rPr lang="zh-CN" altLang="en-US" sz="2400" dirty="0"/>
              <a:t>条</a:t>
            </a:r>
            <a:endParaRPr lang="en-US" altLang="zh-CN" sz="2400" dirty="0"/>
          </a:p>
          <a:p>
            <a:pPr latinLnBrk="1"/>
            <a:r>
              <a:rPr lang="en-US" altLang="zh-CN" sz="2400" dirty="0"/>
              <a:t>db.tb_user.find( ).</a:t>
            </a:r>
            <a:r>
              <a:rPr lang="en-US" altLang="zh-CN" sz="2400" dirty="0">
                <a:solidFill>
                  <a:srgbClr val="FF0000"/>
                </a:solidFill>
              </a:rPr>
              <a:t>limit(3).skip(2)</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102</a:t>
            </a:fld>
            <a:endParaRPr lang="zh-CN" altLang="en-US" dirty="0"/>
          </a:p>
        </p:txBody>
      </p:sp>
    </p:spTree>
    <p:extLst>
      <p:ext uri="{BB962C8B-B14F-4D97-AF65-F5344CB8AC3E}">
        <p14:creationId xmlns:p14="http://schemas.microsoft.com/office/powerpoint/2010/main" val="4911925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5526740"/>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排序：</a:t>
            </a:r>
            <a:r>
              <a:rPr lang="en-US" altLang="zh-CN" sz="2400" dirty="0"/>
              <a:t>db.collection.find( ).</a:t>
            </a:r>
            <a:r>
              <a:rPr lang="en-US" altLang="zh-CN" sz="2400" dirty="0">
                <a:solidFill>
                  <a:srgbClr val="FF0000"/>
                </a:solidFill>
              </a:rPr>
              <a:t>sort({key:1})</a:t>
            </a:r>
            <a:r>
              <a:rPr lang="en-US" altLang="zh-CN" sz="2400" dirty="0">
                <a:solidFill>
                  <a:srgbClr val="00B0F0"/>
                </a:solidFill>
              </a:rPr>
              <a:t>#</a:t>
            </a:r>
            <a:r>
              <a:rPr lang="zh-CN" altLang="en-US" sz="2400" dirty="0">
                <a:solidFill>
                  <a:srgbClr val="00B0F0"/>
                </a:solidFill>
              </a:rPr>
              <a:t>参数为</a:t>
            </a:r>
            <a:r>
              <a:rPr lang="en-US" altLang="zh-CN" sz="2400" dirty="0">
                <a:solidFill>
                  <a:srgbClr val="00B0F0"/>
                </a:solidFill>
              </a:rPr>
              <a:t>-1</a:t>
            </a:r>
            <a:r>
              <a:rPr lang="zh-CN" altLang="en-US" sz="2400" dirty="0">
                <a:solidFill>
                  <a:srgbClr val="00B0F0"/>
                </a:solidFill>
              </a:rPr>
              <a:t>则降序排序</a:t>
            </a:r>
            <a:endParaRPr lang="en-US" altLang="zh-CN" sz="2400" dirty="0">
              <a:solidFill>
                <a:srgbClr val="00B0F0"/>
              </a:solidFill>
            </a:endParaRPr>
          </a:p>
          <a:p>
            <a:pPr latinLnBrk="1"/>
            <a:r>
              <a:rPr lang="zh-CN" altLang="en-US" sz="2400" dirty="0"/>
              <a:t>例：按照学生年龄升序对学生表排序</a:t>
            </a:r>
            <a:endParaRPr lang="en-US" altLang="zh-CN" sz="2400" dirty="0"/>
          </a:p>
          <a:p>
            <a:pPr latinLnBrk="1"/>
            <a:r>
              <a:rPr lang="en-US" altLang="zh-CN" sz="2400" dirty="0"/>
              <a:t>db.students.find( ).</a:t>
            </a:r>
            <a:r>
              <a:rPr lang="en-US" altLang="zh-CN" sz="2400" dirty="0">
                <a:solidFill>
                  <a:srgbClr val="FF0000"/>
                </a:solidFill>
              </a:rPr>
              <a:t>sort({‘age’:1})   </a:t>
            </a:r>
            <a:r>
              <a:rPr lang="en-US" altLang="zh-CN" sz="2400" dirty="0">
                <a:solidFill>
                  <a:srgbClr val="00B0F0"/>
                </a:solidFill>
              </a:rPr>
              <a:t>//-1</a:t>
            </a:r>
            <a:r>
              <a:rPr lang="zh-CN" altLang="en-US" sz="2400" dirty="0">
                <a:solidFill>
                  <a:srgbClr val="00B0F0"/>
                </a:solidFill>
              </a:rPr>
              <a:t>则为降序排序</a:t>
            </a:r>
            <a:endParaRPr lang="en-US" altLang="zh-CN" sz="2400" dirty="0">
              <a:solidFill>
                <a:srgbClr val="00B0F0"/>
              </a:solidFill>
            </a:endParaRPr>
          </a:p>
          <a:p>
            <a:pPr latinLnBrk="1"/>
            <a:r>
              <a:rPr lang="zh-CN" altLang="en-US" sz="2400" b="1" dirty="0"/>
              <a:t>建索引：</a:t>
            </a:r>
            <a:endParaRPr lang="en-US" altLang="zh-CN" sz="2400" b="1" dirty="0"/>
          </a:p>
          <a:p>
            <a:pPr latinLnBrk="1"/>
            <a:r>
              <a:rPr lang="en-US" altLang="zh-CN" sz="2400" dirty="0"/>
              <a:t>db.collection.</a:t>
            </a:r>
            <a:r>
              <a:rPr lang="en-US" altLang="zh-CN" sz="2400" dirty="0">
                <a:solidFill>
                  <a:srgbClr val="FF0000"/>
                </a:solidFill>
              </a:rPr>
              <a:t>ensureIndex({key:1/-1}) </a:t>
            </a:r>
          </a:p>
          <a:p>
            <a:pPr latinLnBrk="1"/>
            <a:r>
              <a:rPr lang="zh-CN" altLang="en-US" sz="2400" dirty="0"/>
              <a:t>如果设置的</a:t>
            </a:r>
            <a:r>
              <a:rPr lang="en-US" altLang="zh-CN" sz="2400" dirty="0"/>
              <a:t>key</a:t>
            </a:r>
            <a:r>
              <a:rPr lang="zh-CN" altLang="en-US" sz="2400" dirty="0"/>
              <a:t>为</a:t>
            </a:r>
            <a:r>
              <a:rPr lang="en-US" altLang="zh-CN" sz="2400" dirty="0"/>
              <a:t>1</a:t>
            </a:r>
            <a:r>
              <a:rPr lang="zh-CN" altLang="en-US" sz="2400" dirty="0"/>
              <a:t>，表示升序，</a:t>
            </a:r>
            <a:r>
              <a:rPr lang="en-US" altLang="zh-CN" sz="2400" dirty="0"/>
              <a:t>-1</a:t>
            </a:r>
            <a:r>
              <a:rPr lang="zh-CN" altLang="en-US" sz="2400" dirty="0"/>
              <a:t>表示降序</a:t>
            </a:r>
            <a:endParaRPr lang="en-US" altLang="zh-CN" sz="2400" b="1" dirty="0"/>
          </a:p>
          <a:p>
            <a:pPr latinLnBrk="1"/>
            <a:r>
              <a:rPr lang="zh-CN" altLang="en-US" sz="2400" dirty="0"/>
              <a:t>例：在学生集合的姓名属性上创建索引</a:t>
            </a:r>
            <a:endParaRPr lang="en-US" altLang="zh-CN" sz="2400" dirty="0"/>
          </a:p>
          <a:p>
            <a:pPr latinLnBrk="1"/>
            <a:r>
              <a:rPr lang="en-US" altLang="zh-CN" sz="2400" dirty="0"/>
              <a:t>db.students.</a:t>
            </a:r>
            <a:r>
              <a:rPr lang="en-US" altLang="zh-CN" sz="2400" dirty="0">
                <a:solidFill>
                  <a:srgbClr val="FF0000"/>
                </a:solidFill>
              </a:rPr>
              <a:t>ensureIndex({‘name’:1})</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103</a:t>
            </a:fld>
            <a:endParaRPr lang="zh-CN" altLang="en-US" dirty="0"/>
          </a:p>
        </p:txBody>
      </p:sp>
    </p:spTree>
    <p:extLst>
      <p:ext uri="{BB962C8B-B14F-4D97-AF65-F5344CB8AC3E}">
        <p14:creationId xmlns:p14="http://schemas.microsoft.com/office/powerpoint/2010/main" val="314848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5526740"/>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聚合</a:t>
            </a:r>
            <a:r>
              <a:rPr lang="zh-CN" altLang="en-US" sz="2400" dirty="0"/>
              <a:t> </a:t>
            </a:r>
            <a:r>
              <a:rPr lang="en-US" altLang="zh-CN" sz="2400" dirty="0"/>
              <a:t>(aggregate)</a:t>
            </a:r>
            <a:r>
              <a:rPr lang="zh-CN" altLang="en-US" sz="2400" dirty="0"/>
              <a:t>：用于处理数据统计（如求平均值、求和等</a:t>
            </a:r>
            <a:r>
              <a:rPr lang="en-US" altLang="zh-CN" sz="2400" dirty="0"/>
              <a:t>)</a:t>
            </a:r>
            <a:r>
              <a:rPr lang="zh-CN" altLang="en-US" sz="2400" dirty="0"/>
              <a:t>，并返回计算后的数据结果，类似</a:t>
            </a:r>
            <a:r>
              <a:rPr lang="en-US" altLang="zh-CN" sz="2400" dirty="0"/>
              <a:t>sql</a:t>
            </a:r>
            <a:r>
              <a:rPr lang="zh-CN" altLang="en-US" sz="2400" dirty="0"/>
              <a:t>中的 </a:t>
            </a:r>
            <a:r>
              <a:rPr lang="en-US" altLang="zh-CN" sz="2400" dirty="0"/>
              <a:t>count(*)</a:t>
            </a:r>
            <a:r>
              <a:rPr lang="zh-CN" altLang="en-US" sz="2400" dirty="0"/>
              <a:t>。</a:t>
            </a:r>
            <a:endParaRPr lang="en-US" altLang="zh-CN" sz="2400" dirty="0"/>
          </a:p>
          <a:p>
            <a:pPr latinLnBrk="1"/>
            <a:r>
              <a:rPr lang="en-US" altLang="zh-CN" sz="2400" dirty="0"/>
              <a:t>db.collection.</a:t>
            </a:r>
            <a:r>
              <a:rPr lang="en-US" altLang="zh-CN" sz="2400" dirty="0">
                <a:solidFill>
                  <a:srgbClr val="FF0000"/>
                </a:solidFill>
              </a:rPr>
              <a:t>aggregate(AGGREGATE_OPERATION)</a:t>
            </a:r>
          </a:p>
          <a:p>
            <a:pPr latinLnBrk="1"/>
            <a:r>
              <a:rPr lang="zh-CN" altLang="en-US" sz="2400" dirty="0"/>
              <a:t>例：根据学生性别统计人数</a:t>
            </a:r>
            <a:endParaRPr lang="en-US" altLang="zh-CN" sz="2400" dirty="0"/>
          </a:p>
          <a:p>
            <a:pPr latinLnBrk="1"/>
            <a:r>
              <a:rPr lang="en-US" altLang="zh-CN" sz="2400" dirty="0"/>
              <a:t>db.students.</a:t>
            </a:r>
            <a:r>
              <a:rPr lang="en-US" altLang="zh-CN" sz="2400" dirty="0">
                <a:solidFill>
                  <a:srgbClr val="FF0000"/>
                </a:solidFill>
              </a:rPr>
              <a:t>aggregate( [{$group:{_id:’$sex’,count:{$sum:1}  }  }  ]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104</a:t>
            </a:fld>
            <a:endParaRPr lang="zh-CN" altLang="en-US" dirty="0"/>
          </a:p>
        </p:txBody>
      </p:sp>
      <p:sp>
        <p:nvSpPr>
          <p:cNvPr id="5" name="圆角矩形标注 4"/>
          <p:cNvSpPr/>
          <p:nvPr/>
        </p:nvSpPr>
        <p:spPr>
          <a:xfrm>
            <a:off x="6963508" y="5054170"/>
            <a:ext cx="914400" cy="612648"/>
          </a:xfrm>
          <a:prstGeom prst="wedgeRoundRectCallout">
            <a:avLst>
              <a:gd name="adj1" fmla="val 279167"/>
              <a:gd name="adj2" fmla="val -273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group</a:t>
            </a:r>
            <a:endParaRPr lang="zh-CN" altLang="en-US" dirty="0"/>
          </a:p>
        </p:txBody>
      </p:sp>
      <p:sp>
        <p:nvSpPr>
          <p:cNvPr id="6" name="圆角矩形标注 5"/>
          <p:cNvSpPr/>
          <p:nvPr/>
        </p:nvSpPr>
        <p:spPr>
          <a:xfrm>
            <a:off x="9067799" y="5054170"/>
            <a:ext cx="1922585" cy="448525"/>
          </a:xfrm>
          <a:prstGeom prst="wedgeRoundRectCallout">
            <a:avLst>
              <a:gd name="adj1" fmla="val 14955"/>
              <a:gd name="adj2" fmla="val -361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aggregate</a:t>
            </a:r>
            <a:endParaRPr lang="zh-CN" altLang="en-US" dirty="0"/>
          </a:p>
        </p:txBody>
      </p:sp>
      <p:sp>
        <p:nvSpPr>
          <p:cNvPr id="7" name="圆角矩形标注 6"/>
          <p:cNvSpPr/>
          <p:nvPr/>
        </p:nvSpPr>
        <p:spPr>
          <a:xfrm>
            <a:off x="9067799" y="5054170"/>
            <a:ext cx="1922585" cy="448525"/>
          </a:xfrm>
          <a:prstGeom prst="wedgeRoundRectCallout">
            <a:avLst>
              <a:gd name="adj1" fmla="val -279557"/>
              <a:gd name="adj2" fmla="val -3499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aggregate</a:t>
            </a:r>
            <a:endParaRPr lang="zh-CN" altLang="en-US" dirty="0"/>
          </a:p>
        </p:txBody>
      </p:sp>
      <p:sp>
        <p:nvSpPr>
          <p:cNvPr id="8" name="圆角矩形标注 7"/>
          <p:cNvSpPr/>
          <p:nvPr/>
        </p:nvSpPr>
        <p:spPr>
          <a:xfrm>
            <a:off x="6963508" y="5054170"/>
            <a:ext cx="914400" cy="612648"/>
          </a:xfrm>
          <a:prstGeom prst="wedgeRoundRectCallout">
            <a:avLst>
              <a:gd name="adj1" fmla="val -168910"/>
              <a:gd name="adj2" fmla="val -273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group</a:t>
            </a:r>
            <a:endParaRPr lang="zh-CN" altLang="en-US" dirty="0"/>
          </a:p>
        </p:txBody>
      </p:sp>
      <p:sp>
        <p:nvSpPr>
          <p:cNvPr id="9" name="圆角矩形标注 8"/>
          <p:cNvSpPr/>
          <p:nvPr/>
        </p:nvSpPr>
        <p:spPr>
          <a:xfrm>
            <a:off x="9261232" y="2094093"/>
            <a:ext cx="1588476" cy="612648"/>
          </a:xfrm>
          <a:prstGeom prst="wedgeRoundRectCallout">
            <a:avLst>
              <a:gd name="adj1" fmla="val -126262"/>
              <a:gd name="adj2" fmla="val 1428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结果属性名</a:t>
            </a:r>
          </a:p>
        </p:txBody>
      </p:sp>
    </p:spTree>
    <p:extLst>
      <p:ext uri="{BB962C8B-B14F-4D97-AF65-F5344CB8AC3E}">
        <p14:creationId xmlns:p14="http://schemas.microsoft.com/office/powerpoint/2010/main" val="27700436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en-US" altLang="zh-CN" sz="2400" b="1" dirty="0"/>
              <a:t>aggregate</a:t>
            </a:r>
            <a:r>
              <a:rPr lang="zh-CN" altLang="en-US" sz="2400" b="1" dirty="0"/>
              <a:t>常见操作</a:t>
            </a:r>
            <a:endParaRPr lang="en-US" altLang="zh-CN" sz="2400" b="1" dirty="0"/>
          </a:p>
          <a:p>
            <a:pPr latinLnBrk="1"/>
            <a:r>
              <a:rPr lang="zh-CN" altLang="en-US" sz="2400" b="1" dirty="0"/>
              <a:t>  查找条件匹配</a:t>
            </a:r>
            <a:r>
              <a:rPr lang="en-US" altLang="zh-CN" sz="2400" dirty="0"/>
              <a:t>  </a:t>
            </a:r>
            <a:r>
              <a:rPr lang="en-US" altLang="zh-CN" sz="2400" dirty="0">
                <a:solidFill>
                  <a:srgbClr val="FF0000"/>
                </a:solidFill>
              </a:rPr>
              <a:t>$match</a:t>
            </a:r>
          </a:p>
          <a:p>
            <a:pPr latinLnBrk="1"/>
            <a:r>
              <a:rPr lang="zh-CN" altLang="en-US" sz="2400" b="1" dirty="0"/>
              <a:t>  字段筛选</a:t>
            </a:r>
            <a:r>
              <a:rPr lang="en-US" altLang="zh-CN" sz="2400" dirty="0">
                <a:solidFill>
                  <a:srgbClr val="FF0000"/>
                </a:solidFill>
              </a:rPr>
              <a:t>$project</a:t>
            </a:r>
            <a:r>
              <a:rPr lang="zh-CN" altLang="en-US" sz="2400" dirty="0"/>
              <a:t>，也可以用来重命名字段 </a:t>
            </a:r>
            <a:endParaRPr lang="en-US" altLang="zh-CN" sz="2400" dirty="0"/>
          </a:p>
          <a:p>
            <a:pPr latinLnBrk="1"/>
            <a:r>
              <a:rPr lang="zh-CN" altLang="en-US" sz="2400" dirty="0"/>
              <a:t>例：查找 </a:t>
            </a:r>
            <a:r>
              <a:rPr lang="en-US" altLang="zh-CN" sz="2400" dirty="0"/>
              <a:t>user_id </a:t>
            </a:r>
            <a:r>
              <a:rPr lang="zh-CN" altLang="en-US" sz="2400" dirty="0"/>
              <a:t>为</a:t>
            </a:r>
            <a:r>
              <a:rPr lang="en-US" altLang="zh-CN" sz="2400" dirty="0"/>
              <a:t>1002</a:t>
            </a:r>
            <a:r>
              <a:rPr lang="zh-CN" altLang="en-US" sz="2400" dirty="0"/>
              <a:t>的文档，只保留</a:t>
            </a:r>
            <a:r>
              <a:rPr lang="en-US" altLang="zh-CN" sz="2400" dirty="0"/>
              <a:t>event_id </a:t>
            </a:r>
            <a:r>
              <a:rPr lang="zh-CN" altLang="en-US" sz="2400" dirty="0"/>
              <a:t>字段</a:t>
            </a:r>
            <a:endParaRPr lang="en-US" altLang="zh-CN" sz="2400" dirty="0"/>
          </a:p>
          <a:p>
            <a:pPr latinLnBrk="1"/>
            <a:r>
              <a:rPr lang="en-US" altLang="zh-CN" sz="2400" dirty="0"/>
              <a:t>&gt; db.event.aggregate([ </a:t>
            </a:r>
          </a:p>
          <a:p>
            <a:pPr latinLnBrk="1"/>
            <a:r>
              <a:rPr lang="en-US" altLang="zh-CN" sz="2400" dirty="0"/>
              <a:t>{</a:t>
            </a:r>
            <a:r>
              <a:rPr lang="en-US" altLang="zh-CN" sz="2400" dirty="0">
                <a:solidFill>
                  <a:srgbClr val="FF0000"/>
                </a:solidFill>
              </a:rPr>
              <a:t>$match: {"user_id": 1002}</a:t>
            </a:r>
            <a:r>
              <a:rPr lang="en-US" altLang="zh-CN" sz="2400" dirty="0"/>
              <a:t>}, {</a:t>
            </a:r>
            <a:r>
              <a:rPr lang="en-US" altLang="zh-CN" sz="2400" dirty="0">
                <a:solidFill>
                  <a:srgbClr val="FF0000"/>
                </a:solidFill>
              </a:rPr>
              <a:t>$project: {"_id": 0, "event_id": 1}  </a:t>
            </a:r>
            <a:r>
              <a:rPr lang="en-US" altLang="zh-CN" sz="2400" dirty="0"/>
              <a:t>}   ]) </a:t>
            </a:r>
          </a:p>
          <a:p>
            <a:pPr latinLnBrk="1"/>
            <a:r>
              <a:rPr lang="en-US" altLang="zh-CN" sz="2400" i="1" dirty="0">
                <a:solidFill>
                  <a:srgbClr val="00B0F0"/>
                </a:solidFill>
              </a:rPr>
              <a:t>#</a:t>
            </a:r>
            <a:r>
              <a:rPr lang="zh-CN" altLang="en-US" sz="2400" i="1" dirty="0">
                <a:solidFill>
                  <a:srgbClr val="00B0F0"/>
                </a:solidFill>
              </a:rPr>
              <a:t>结果</a:t>
            </a:r>
            <a:endParaRPr lang="en-US" altLang="zh-CN" sz="2400" i="1" dirty="0">
              <a:solidFill>
                <a:srgbClr val="00B0F0"/>
              </a:solidFill>
            </a:endParaRPr>
          </a:p>
          <a:p>
            <a:pPr latinLnBrk="1"/>
            <a:r>
              <a:rPr lang="en-US" altLang="zh-CN" sz="2400" dirty="0"/>
              <a:t>    { "event_id" : 1 }</a:t>
            </a:r>
          </a:p>
          <a:p>
            <a:pPr latinLnBrk="1"/>
            <a:r>
              <a:rPr lang="en-US" altLang="zh-CN" sz="2400" dirty="0"/>
              <a:t>    { "event_id" : 2 } </a:t>
            </a:r>
          </a:p>
          <a:p>
            <a:pPr latinLnBrk="1"/>
            <a:r>
              <a:rPr lang="en-US" altLang="zh-CN" sz="2400" dirty="0"/>
              <a:t>    { "event_id" : 3 }</a:t>
            </a:r>
          </a:p>
          <a:p>
            <a:pPr latinLnBrk="1"/>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105</a:t>
            </a:fld>
            <a:endParaRPr lang="zh-CN" altLang="en-US" dirty="0"/>
          </a:p>
        </p:txBody>
      </p:sp>
    </p:spTree>
    <p:extLst>
      <p:ext uri="{BB962C8B-B14F-4D97-AF65-F5344CB8AC3E}">
        <p14:creationId xmlns:p14="http://schemas.microsoft.com/office/powerpoint/2010/main" val="30352595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聚合</a:t>
            </a:r>
            <a:r>
              <a:rPr lang="zh-CN" altLang="en-US" sz="2400" dirty="0"/>
              <a:t> </a:t>
            </a:r>
            <a:r>
              <a:rPr lang="en-US" altLang="zh-CN" sz="2400" dirty="0"/>
              <a:t>(aggregate)</a:t>
            </a:r>
            <a:r>
              <a:rPr lang="zh-CN" altLang="en-US" sz="2400" dirty="0"/>
              <a:t>（续）</a:t>
            </a:r>
            <a:endParaRPr lang="en-US" altLang="zh-CN" sz="2400" dirty="0"/>
          </a:p>
          <a:p>
            <a:pPr latinLnBrk="1"/>
            <a:r>
              <a:rPr lang="zh-CN" altLang="en-US" sz="2400" dirty="0"/>
              <a:t>例：分别统计每个</a:t>
            </a:r>
            <a:r>
              <a:rPr lang="en-US" altLang="zh-CN" sz="2400" dirty="0"/>
              <a:t>event_id</a:t>
            </a:r>
            <a:r>
              <a:rPr lang="zh-CN" altLang="en-US" sz="2400" dirty="0"/>
              <a:t>的记录总数，按数量由多到少排序，结果显示</a:t>
            </a:r>
            <a:r>
              <a:rPr lang="en-US" altLang="zh-CN" sz="2400" dirty="0"/>
              <a:t>event_id </a:t>
            </a:r>
            <a:r>
              <a:rPr lang="zh-CN" altLang="en-US" sz="2400" dirty="0"/>
              <a:t>、及其记录总数。</a:t>
            </a:r>
            <a:endParaRPr lang="en-US" altLang="zh-CN" sz="2400" dirty="0"/>
          </a:p>
          <a:p>
            <a:pPr latinLnBrk="1"/>
            <a:r>
              <a:rPr lang="en-US" altLang="zh-CN" sz="2400" dirty="0"/>
              <a:t>&gt; db.event.aggregate([ </a:t>
            </a:r>
          </a:p>
          <a:p>
            <a:pPr latinLnBrk="1"/>
            <a:r>
              <a:rPr lang="en-US" altLang="zh-CN" sz="2400" dirty="0"/>
              <a:t>{$group: {"_id": "$event_id", count: {$sum: 1}}}, </a:t>
            </a:r>
          </a:p>
          <a:p>
            <a:pPr latinLnBrk="1"/>
            <a:r>
              <a:rPr lang="en-US" altLang="zh-CN" sz="2400" dirty="0"/>
              <a:t>{$project: {"_id": 0, "event_id": "$_id", "count": 1}}, </a:t>
            </a:r>
          </a:p>
          <a:p>
            <a:pPr latinLnBrk="1"/>
            <a:r>
              <a:rPr lang="en-US" altLang="zh-CN" sz="2400" dirty="0"/>
              <a:t>{$sort: {"count": -1}}     ]) </a:t>
            </a:r>
          </a:p>
          <a:p>
            <a:pPr latinLnBrk="1"/>
            <a:r>
              <a:rPr lang="en-US" altLang="zh-CN" sz="2400" i="1" dirty="0">
                <a:solidFill>
                  <a:srgbClr val="00B0F0"/>
                </a:solidFill>
              </a:rPr>
              <a:t>#</a:t>
            </a:r>
            <a:r>
              <a:rPr lang="zh-CN" altLang="en-US" sz="2400" i="1" dirty="0">
                <a:solidFill>
                  <a:srgbClr val="00B0F0"/>
                </a:solidFill>
              </a:rPr>
              <a:t>结果</a:t>
            </a:r>
            <a:endParaRPr lang="en-US" altLang="zh-CN" sz="2400" dirty="0"/>
          </a:p>
          <a:p>
            <a:pPr latinLnBrk="1">
              <a:lnSpc>
                <a:spcPct val="100000"/>
              </a:lnSpc>
            </a:pPr>
            <a:r>
              <a:rPr lang="en-US" altLang="zh-CN" sz="2400" dirty="0"/>
              <a:t>  {“event_id”: 1, "count" : 3 }</a:t>
            </a:r>
            <a:r>
              <a:rPr lang="en-US" altLang="zh-CN" sz="2400" i="1" dirty="0">
                <a:solidFill>
                  <a:srgbClr val="00B0F0"/>
                </a:solidFill>
              </a:rPr>
              <a:t> </a:t>
            </a:r>
          </a:p>
          <a:p>
            <a:pPr latinLnBrk="1">
              <a:lnSpc>
                <a:spcPct val="100000"/>
              </a:lnSpc>
            </a:pPr>
            <a:r>
              <a:rPr lang="en-US" altLang="zh-CN" sz="2400" dirty="0"/>
              <a:t>  {"event_id" : 3 , "count" : 2 }</a:t>
            </a:r>
          </a:p>
          <a:p>
            <a:pPr latinLnBrk="1">
              <a:lnSpc>
                <a:spcPct val="100000"/>
              </a:lnSpc>
            </a:pPr>
            <a:r>
              <a:rPr lang="en-US" altLang="zh-CN" sz="2400" dirty="0"/>
              <a:t>  {"event_id" : 2, "count" : 1  }</a:t>
            </a:r>
            <a:endParaRPr lang="en-US" altLang="zh-CN"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106</a:t>
            </a:fld>
            <a:endParaRPr lang="zh-CN" altLang="en-US" dirty="0"/>
          </a:p>
        </p:txBody>
      </p:sp>
    </p:spTree>
    <p:extLst>
      <p:ext uri="{BB962C8B-B14F-4D97-AF65-F5344CB8AC3E}">
        <p14:creationId xmlns:p14="http://schemas.microsoft.com/office/powerpoint/2010/main" val="8877967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lnSpc>
                <a:spcPct val="100000"/>
              </a:lnSpc>
            </a:pPr>
            <a:r>
              <a:rPr lang="zh-CN" altLang="en-US" sz="2400" b="1" dirty="0"/>
              <a:t>（</a:t>
            </a:r>
            <a:r>
              <a:rPr lang="en-US" altLang="zh-CN" sz="2400" b="1" dirty="0"/>
              <a:t>6</a:t>
            </a:r>
            <a:r>
              <a:rPr lang="zh-CN" altLang="en-US" sz="2400" b="1" dirty="0"/>
              <a:t>）查询（续）</a:t>
            </a:r>
          </a:p>
          <a:p>
            <a:pPr latinLnBrk="1">
              <a:lnSpc>
                <a:spcPct val="100000"/>
              </a:lnSpc>
            </a:pPr>
            <a:r>
              <a:rPr lang="zh-CN" altLang="en-US" sz="2400" b="1" dirty="0"/>
              <a:t>模糊查询（正则运算）</a:t>
            </a:r>
            <a:endParaRPr lang="en-US" altLang="zh-CN" sz="2400" b="1" dirty="0"/>
          </a:p>
          <a:p>
            <a:pPr>
              <a:lnSpc>
                <a:spcPct val="100000"/>
              </a:lnSpc>
            </a:pPr>
            <a:r>
              <a:rPr lang="zh-CN" altLang="en-US" sz="2400" dirty="0"/>
              <a:t>    使用</a:t>
            </a:r>
            <a:r>
              <a:rPr lang="en-US" altLang="zh-CN" sz="2400" dirty="0"/>
              <a:t>Perl</a:t>
            </a:r>
            <a:r>
              <a:rPr lang="zh-CN" altLang="en-US" sz="2400" dirty="0"/>
              <a:t>语言兼容的正则表达式形式，基础语法：</a:t>
            </a:r>
            <a:r>
              <a:rPr lang="en-US" altLang="zh-CN" sz="2400" dirty="0">
                <a:solidFill>
                  <a:srgbClr val="FF0000"/>
                </a:solidFill>
              </a:rPr>
              <a:t>{key:</a:t>
            </a:r>
            <a:r>
              <a:rPr lang="zh-CN" altLang="en-US" sz="2400" dirty="0">
                <a:solidFill>
                  <a:srgbClr val="FF0000"/>
                </a:solidFill>
              </a:rPr>
              <a:t>正则标记</a:t>
            </a:r>
            <a:r>
              <a:rPr lang="en-US" altLang="zh-CN" sz="2400" dirty="0">
                <a:solidFill>
                  <a:srgbClr val="FF0000"/>
                </a:solidFill>
              </a:rPr>
              <a:t>}</a:t>
            </a:r>
            <a:r>
              <a:rPr lang="zh-CN" altLang="en-US" sz="2400" dirty="0"/>
              <a:t>；</a:t>
            </a:r>
          </a:p>
          <a:p>
            <a:pPr>
              <a:lnSpc>
                <a:spcPct val="100000"/>
              </a:lnSpc>
            </a:pPr>
            <a:r>
              <a:rPr lang="zh-CN" altLang="en-US" sz="2400" dirty="0"/>
              <a:t>完整语法：</a:t>
            </a:r>
            <a:r>
              <a:rPr lang="en-US" altLang="zh-CN" sz="2400" dirty="0">
                <a:solidFill>
                  <a:srgbClr val="FF0000"/>
                </a:solidFill>
              </a:rPr>
              <a:t>{key:{"$regex":</a:t>
            </a:r>
            <a:r>
              <a:rPr lang="zh-CN" altLang="en-US" sz="2400" dirty="0">
                <a:solidFill>
                  <a:srgbClr val="FF0000"/>
                </a:solidFill>
              </a:rPr>
              <a:t>正则标记</a:t>
            </a:r>
            <a:r>
              <a:rPr lang="en-US" altLang="zh-CN" sz="2400" dirty="0">
                <a:solidFill>
                  <a:srgbClr val="FF0000"/>
                </a:solidFill>
              </a:rPr>
              <a:t>,"$options":</a:t>
            </a:r>
            <a:r>
              <a:rPr lang="zh-CN" altLang="en-US" sz="2400" dirty="0">
                <a:solidFill>
                  <a:srgbClr val="FF0000"/>
                </a:solidFill>
              </a:rPr>
              <a:t>选项</a:t>
            </a:r>
            <a:r>
              <a:rPr lang="en-US" altLang="zh-CN" sz="2400" dirty="0">
                <a:solidFill>
                  <a:srgbClr val="FF0000"/>
                </a:solidFill>
              </a:rPr>
              <a:t>}}</a:t>
            </a:r>
            <a:r>
              <a:rPr lang="zh-CN" altLang="en-US" sz="2400" dirty="0"/>
              <a:t>。</a:t>
            </a:r>
          </a:p>
          <a:p>
            <a:pPr>
              <a:lnSpc>
                <a:spcPct val="100000"/>
              </a:lnSpc>
            </a:pPr>
            <a:r>
              <a:rPr lang="zh-CN" altLang="en-US" sz="2400" dirty="0"/>
              <a:t>    </a:t>
            </a:r>
            <a:r>
              <a:rPr lang="en-US" altLang="zh-CN" sz="2400" dirty="0"/>
              <a:t>options</a:t>
            </a:r>
            <a:r>
              <a:rPr lang="zh-CN" altLang="en-US" sz="2400" dirty="0"/>
              <a:t>主要是该正则的信息查询的标记；</a:t>
            </a:r>
          </a:p>
          <a:p>
            <a:pPr>
              <a:lnSpc>
                <a:spcPct val="100000"/>
              </a:lnSpc>
            </a:pPr>
            <a:r>
              <a:rPr lang="zh-CN" altLang="en-US" sz="2400" dirty="0"/>
              <a:t>  “</a:t>
            </a:r>
            <a:r>
              <a:rPr lang="en-US" altLang="zh-CN" sz="2400" dirty="0"/>
              <a:t>i” </a:t>
            </a:r>
            <a:r>
              <a:rPr lang="zh-CN" altLang="en-US" sz="2400" dirty="0"/>
              <a:t>：忽略字母大小写；         “</a:t>
            </a:r>
            <a:r>
              <a:rPr lang="en-US" altLang="zh-CN" sz="2400" dirty="0"/>
              <a:t>m”</a:t>
            </a:r>
            <a:r>
              <a:rPr lang="zh-CN" altLang="en-US" sz="2400" dirty="0"/>
              <a:t>：多行查找；</a:t>
            </a:r>
          </a:p>
          <a:p>
            <a:pPr>
              <a:lnSpc>
                <a:spcPct val="100000"/>
              </a:lnSpc>
            </a:pPr>
            <a:r>
              <a:rPr lang="zh-CN" altLang="en-US" sz="2400" dirty="0"/>
              <a:t>  “</a:t>
            </a:r>
            <a:r>
              <a:rPr lang="en-US" altLang="zh-CN" sz="2400" dirty="0"/>
              <a:t>x”</a:t>
            </a:r>
            <a:r>
              <a:rPr lang="zh-CN" altLang="en-US" sz="2400" dirty="0"/>
              <a:t>：忽略空白字符串（除了被转义的，井号</a:t>
            </a:r>
            <a:r>
              <a:rPr lang="en-US" altLang="zh-CN" sz="2400" dirty="0"/>
              <a:t>(#)</a:t>
            </a:r>
            <a:r>
              <a:rPr lang="zh-CN" altLang="en-US" sz="2400" dirty="0"/>
              <a:t>被解释为注释的开头）；</a:t>
            </a:r>
          </a:p>
          <a:p>
            <a:pPr>
              <a:lnSpc>
                <a:spcPct val="100000"/>
              </a:lnSpc>
            </a:pPr>
            <a:r>
              <a:rPr lang="zh-CN" altLang="en-US" sz="2400" dirty="0"/>
              <a:t>  “</a:t>
            </a:r>
            <a:r>
              <a:rPr lang="en-US" altLang="zh-CN" sz="2400" dirty="0"/>
              <a:t>s”</a:t>
            </a:r>
            <a:r>
              <a:rPr lang="zh-CN" altLang="en-US" sz="2400" dirty="0"/>
              <a:t>：匹配所有的字符（圆点、“</a:t>
            </a:r>
            <a:r>
              <a:rPr lang="en-US" altLang="zh-CN" sz="2400" dirty="0"/>
              <a:t>.”</a:t>
            </a:r>
            <a:r>
              <a:rPr lang="zh-CN" altLang="en-US" sz="2400" dirty="0"/>
              <a:t>），包括换行内容。</a:t>
            </a:r>
          </a:p>
          <a:p>
            <a:pPr>
              <a:lnSpc>
                <a:spcPct val="100000"/>
              </a:lnSpc>
            </a:pPr>
            <a:r>
              <a:rPr lang="zh-CN" altLang="en-US" sz="2400" dirty="0">
                <a:solidFill>
                  <a:srgbClr val="FF0000"/>
                </a:solidFill>
              </a:rPr>
              <a:t>注意：</a:t>
            </a:r>
            <a:r>
              <a:rPr lang="zh-CN" altLang="en-US" sz="2400" dirty="0"/>
              <a:t>如果是直接使用（</a:t>
            </a:r>
            <a:r>
              <a:rPr lang="en-US" altLang="zh-CN" sz="2400" dirty="0"/>
              <a:t>javascript</a:t>
            </a:r>
            <a:r>
              <a:rPr lang="zh-CN" altLang="en-US" sz="2400" dirty="0"/>
              <a:t>），那么只能使用“</a:t>
            </a:r>
            <a:r>
              <a:rPr lang="en-US" altLang="zh-CN" sz="2400" dirty="0"/>
              <a:t>i”</a:t>
            </a:r>
            <a:r>
              <a:rPr lang="zh-CN" altLang="en-US" sz="2400" dirty="0"/>
              <a:t>和“</a:t>
            </a:r>
            <a:r>
              <a:rPr lang="en-US" altLang="zh-CN" sz="2400" dirty="0"/>
              <a:t>m”</a:t>
            </a:r>
            <a:r>
              <a:rPr lang="zh-CN" altLang="en-US" sz="2400" dirty="0"/>
              <a:t>，而要使用“</a:t>
            </a:r>
            <a:r>
              <a:rPr lang="en-US" altLang="zh-CN" sz="2400" dirty="0"/>
              <a:t>x”</a:t>
            </a:r>
            <a:r>
              <a:rPr lang="zh-CN" altLang="en-US" sz="2400" dirty="0"/>
              <a:t>和“</a:t>
            </a:r>
            <a:r>
              <a:rPr lang="en-US" altLang="zh-CN" sz="2400" dirty="0"/>
              <a:t>s”</a:t>
            </a:r>
            <a:r>
              <a:rPr lang="zh-CN" altLang="en-US" sz="2400" dirty="0"/>
              <a:t>则必须使用“</a:t>
            </a:r>
            <a:r>
              <a:rPr lang="en-US" altLang="zh-CN" sz="2400" dirty="0"/>
              <a:t>$regex”</a:t>
            </a:r>
            <a:r>
              <a:rPr lang="zh-CN" altLang="en-US" sz="2400" dirty="0"/>
              <a:t>。</a:t>
            </a:r>
          </a:p>
          <a:p>
            <a:pPr>
              <a:lnSpc>
                <a:spcPct val="100000"/>
              </a:lnSpc>
            </a:pPr>
            <a:r>
              <a:rPr lang="zh-CN" altLang="en-US" sz="2400" dirty="0"/>
              <a:t>例：查询以 “</a:t>
            </a:r>
            <a:r>
              <a:rPr lang="en-US" altLang="zh-CN" sz="2400" dirty="0"/>
              <a:t>a</a:t>
            </a:r>
            <a:r>
              <a:rPr lang="zh-CN" altLang="en-US" sz="2400" dirty="0"/>
              <a:t>” 开头的姓名，不区分大小写</a:t>
            </a:r>
          </a:p>
          <a:p>
            <a:pPr latinLnBrk="1">
              <a:lnSpc>
                <a:spcPct val="100000"/>
              </a:lnSpc>
            </a:pPr>
            <a:r>
              <a:rPr lang="zh-CN" altLang="en-US" sz="2400" dirty="0">
                <a:solidFill>
                  <a:srgbClr val="00B0F0"/>
                </a:solidFill>
              </a:rPr>
              <a:t>基础写法：</a:t>
            </a:r>
            <a:r>
              <a:rPr lang="en-US" altLang="zh-CN" sz="2400" dirty="0"/>
              <a:t>db.students.find({"name":/a/})</a:t>
            </a:r>
          </a:p>
          <a:p>
            <a:r>
              <a:rPr lang="zh-CN" altLang="en-US" sz="2400" dirty="0">
                <a:solidFill>
                  <a:srgbClr val="00B0F0"/>
                </a:solidFill>
              </a:rPr>
              <a:t>完整写法：</a:t>
            </a:r>
            <a:r>
              <a:rPr lang="en-US" altLang="zh-CN" sz="2400" dirty="0"/>
              <a:t>db.students.find({"name":{"$regex":/a/i}})</a:t>
            </a:r>
          </a:p>
          <a:p>
            <a:pPr latinLnBrk="1">
              <a:lnSpc>
                <a:spcPct val="100000"/>
              </a:lnSpc>
            </a:pPr>
            <a:endParaRPr lang="en-US" altLang="zh-CN"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107</a:t>
            </a:fld>
            <a:endParaRPr lang="zh-CN" altLang="en-US" dirty="0"/>
          </a:p>
        </p:txBody>
      </p:sp>
    </p:spTree>
    <p:extLst>
      <p:ext uri="{BB962C8B-B14F-4D97-AF65-F5344CB8AC3E}">
        <p14:creationId xmlns:p14="http://schemas.microsoft.com/office/powerpoint/2010/main" val="11743098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管道</a:t>
            </a:r>
            <a:r>
              <a:rPr lang="zh-CN" altLang="en-US" sz="2400" dirty="0"/>
              <a:t>：</a:t>
            </a:r>
            <a:r>
              <a:rPr lang="zh-CN" altLang="en-US" sz="2400" dirty="0">
                <a:solidFill>
                  <a:srgbClr val="FF0000"/>
                </a:solidFill>
              </a:rPr>
              <a:t>用于将当前命令的输出结果作为下一个命令的参数。</a:t>
            </a:r>
            <a:r>
              <a:rPr lang="en-US" altLang="zh-CN" sz="2400" dirty="0"/>
              <a:t>MongoDB</a:t>
            </a:r>
            <a:r>
              <a:rPr lang="zh-CN" altLang="en-US" sz="2400" dirty="0"/>
              <a:t>在聚合框架中支持类似的概念，每一组输出可作为另一组文档的输入，并生成一组文档</a:t>
            </a:r>
            <a:r>
              <a:rPr lang="en-US" altLang="zh-CN" sz="2400" dirty="0"/>
              <a:t>(</a:t>
            </a:r>
            <a:r>
              <a:rPr lang="zh-CN" altLang="en-US" sz="2400" dirty="0"/>
              <a:t>或最终生成的</a:t>
            </a:r>
            <a:r>
              <a:rPr lang="en-US" altLang="zh-CN" sz="2400" dirty="0"/>
              <a:t>JSON</a:t>
            </a:r>
            <a:r>
              <a:rPr lang="zh-CN" altLang="en-US" sz="2400" dirty="0"/>
              <a:t>文档在管道的末尾</a:t>
            </a:r>
            <a:r>
              <a:rPr lang="en-US" altLang="zh-CN" sz="2400" dirty="0"/>
              <a:t>)</a:t>
            </a:r>
            <a:r>
              <a:rPr lang="zh-CN" altLang="en-US" sz="2400" dirty="0"/>
              <a:t>，这样就可以再次用于下一阶段。管道操作可以重复，</a:t>
            </a:r>
            <a:r>
              <a:rPr lang="zh-CN" altLang="en-US" sz="2400" dirty="0">
                <a:solidFill>
                  <a:srgbClr val="FF0000"/>
                </a:solidFill>
              </a:rPr>
              <a:t>表达式无状态，只能用于计算当前聚合管道的文档，不能处理其它的文档。</a:t>
            </a:r>
            <a:endParaRPr lang="en-US" altLang="zh-CN" sz="2400" dirty="0">
              <a:solidFill>
                <a:srgbClr val="FF0000"/>
              </a:solidFill>
            </a:endParaRPr>
          </a:p>
          <a:p>
            <a:pPr latinLnBrk="1">
              <a:lnSpc>
                <a:spcPct val="100000"/>
              </a:lnSpc>
            </a:pPr>
            <a:r>
              <a:rPr lang="zh-CN" altLang="en-US" sz="2400" dirty="0"/>
              <a:t>例：对于一个保存书籍信息的集合，要查看投票数量最多的书籍，可按如下步骤创建管道</a:t>
            </a:r>
            <a:endParaRPr lang="en-US" altLang="zh-CN" sz="2400" dirty="0"/>
          </a:p>
          <a:p>
            <a:pPr marL="342900" lvl="0" indent="-342900">
              <a:lnSpc>
                <a:spcPct val="100000"/>
              </a:lnSpc>
              <a:buFont typeface="Wingdings" panose="05000000000000000000" pitchFamily="2" charset="2"/>
              <a:buChar char="Ø"/>
            </a:pPr>
            <a:r>
              <a:rPr lang="zh-CN" altLang="zh-CN" sz="2400" dirty="0"/>
              <a:t>将每个书籍信息中的书名和投票投射出来</a:t>
            </a:r>
            <a:r>
              <a:rPr lang="en-US" altLang="zh-CN" sz="2400" dirty="0"/>
              <a:t>{"$project":{"title":1,"vote_num":1}}</a:t>
            </a:r>
            <a:endParaRPr lang="zh-CN" altLang="zh-CN" sz="2400" dirty="0"/>
          </a:p>
          <a:p>
            <a:pPr marL="342900" lvl="0" indent="-342900">
              <a:lnSpc>
                <a:spcPct val="100000"/>
              </a:lnSpc>
              <a:buFont typeface="Wingdings" panose="05000000000000000000" pitchFamily="2" charset="2"/>
              <a:buChar char="Ø"/>
            </a:pPr>
            <a:r>
              <a:rPr lang="zh-CN" altLang="zh-CN" sz="2400" dirty="0"/>
              <a:t>统计每个书名所有的投票数（书名可能重复）</a:t>
            </a:r>
            <a:r>
              <a:rPr lang="en-US" altLang="zh-CN" sz="2400" dirty="0"/>
              <a:t>{"$group":{"_id":"$title","</a:t>
            </a:r>
            <a:r>
              <a:rPr lang="en-US" altLang="zh-CN" sz="2400" dirty="0" err="1"/>
              <a:t>vote_num</a:t>
            </a:r>
            <a:r>
              <a:rPr lang="en-US" altLang="zh-CN" sz="2400" dirty="0"/>
              <a:t>":{"$sum":"$</a:t>
            </a:r>
            <a:r>
              <a:rPr lang="en-US" altLang="zh-CN" sz="2400" dirty="0" err="1"/>
              <a:t>vote_num</a:t>
            </a:r>
            <a:r>
              <a:rPr lang="en-US" altLang="zh-CN" sz="2400" dirty="0"/>
              <a:t>"}}}</a:t>
            </a:r>
            <a:endParaRPr lang="zh-CN" altLang="zh-CN" sz="2400" dirty="0"/>
          </a:p>
          <a:p>
            <a:pPr marL="342900" lvl="0" indent="-342900">
              <a:lnSpc>
                <a:spcPct val="100000"/>
              </a:lnSpc>
              <a:buFont typeface="Wingdings" panose="05000000000000000000" pitchFamily="2" charset="2"/>
              <a:buChar char="Ø"/>
            </a:pPr>
            <a:r>
              <a:rPr lang="zh-CN" altLang="zh-CN" sz="2400" dirty="0"/>
              <a:t>按照投票数降序排列</a:t>
            </a:r>
            <a:r>
              <a:rPr lang="en-US" altLang="zh-CN" sz="2400" dirty="0"/>
              <a:t>{"$sort":{"</a:t>
            </a:r>
            <a:r>
              <a:rPr lang="en-US" altLang="zh-CN" sz="2400" dirty="0" err="1"/>
              <a:t>vote_num</a:t>
            </a:r>
            <a:r>
              <a:rPr lang="en-US" altLang="zh-CN" sz="2400" dirty="0"/>
              <a:t>":-1}}</a:t>
            </a:r>
            <a:endParaRPr lang="zh-CN" altLang="zh-CN" sz="2400" dirty="0"/>
          </a:p>
          <a:p>
            <a:pPr marL="342900" lvl="0" indent="-342900">
              <a:lnSpc>
                <a:spcPct val="100000"/>
              </a:lnSpc>
              <a:buFont typeface="Wingdings" panose="05000000000000000000" pitchFamily="2" charset="2"/>
              <a:buChar char="Ø"/>
            </a:pPr>
            <a:r>
              <a:rPr lang="zh-CN" altLang="zh-CN" sz="2400" dirty="0"/>
              <a:t>将返回结果限制为前</a:t>
            </a:r>
            <a:r>
              <a:rPr lang="en-US" altLang="zh-CN" sz="2400" dirty="0"/>
              <a:t>5</a:t>
            </a:r>
            <a:r>
              <a:rPr lang="zh-CN" altLang="zh-CN" sz="2400" dirty="0"/>
              <a:t>个</a:t>
            </a:r>
            <a:r>
              <a:rPr lang="en-US" altLang="zh-CN" sz="2400" dirty="0"/>
              <a:t>{"$limit":5}</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108</a:t>
            </a:fld>
            <a:endParaRPr lang="zh-CN" altLang="en-US" dirty="0"/>
          </a:p>
        </p:txBody>
      </p:sp>
    </p:spTree>
    <p:extLst>
      <p:ext uri="{BB962C8B-B14F-4D97-AF65-F5344CB8AC3E}">
        <p14:creationId xmlns:p14="http://schemas.microsoft.com/office/powerpoint/2010/main" val="6140454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管道（续）</a:t>
            </a:r>
            <a:endParaRPr lang="en-US" altLang="zh-CN" sz="2400" b="1" dirty="0"/>
          </a:p>
          <a:p>
            <a:pPr latinLnBrk="1"/>
            <a:r>
              <a:rPr lang="en-US" altLang="zh-CN" sz="2400" dirty="0"/>
              <a:t>&gt;db.book_info.aggregate( {"$project":{"title":1,"vote_num":1}},</a:t>
            </a:r>
          </a:p>
          <a:p>
            <a:pPr latinLnBrk="1"/>
            <a:r>
              <a:rPr lang="en-US" altLang="zh-CN" sz="2400" dirty="0"/>
              <a:t>      {"$group":{"_id":"$title","vote_num":{"$sum":"$vote_num"}}},</a:t>
            </a:r>
          </a:p>
          <a:p>
            <a:pPr latinLnBrk="1"/>
            <a:r>
              <a:rPr lang="en-US" altLang="zh-CN" sz="2400" dirty="0"/>
              <a:t>      {"$sort":{"vote_num":-1}},</a:t>
            </a:r>
          </a:p>
          <a:p>
            <a:pPr latinLnBrk="1"/>
            <a:r>
              <a:rPr lang="en-US" altLang="zh-CN" sz="2400" dirty="0"/>
              <a:t>      {"$limit":5})</a:t>
            </a:r>
            <a:endParaRPr lang="zh-CN" altLang="zh-CN" sz="2400" dirty="0"/>
          </a:p>
          <a:p>
            <a:r>
              <a:rPr lang="zh-CN" altLang="zh-CN" sz="2400" dirty="0"/>
              <a:t>结果</a:t>
            </a:r>
          </a:p>
          <a:p>
            <a:pPr>
              <a:lnSpc>
                <a:spcPct val="100000"/>
              </a:lnSpc>
            </a:pPr>
            <a:r>
              <a:rPr lang="en-US" altLang="zh-CN" sz="2400" dirty="0"/>
              <a:t>{ "_id" : "</a:t>
            </a:r>
            <a:r>
              <a:rPr lang="zh-CN" altLang="zh-CN" sz="2400" dirty="0"/>
              <a:t>小王子</a:t>
            </a:r>
            <a:r>
              <a:rPr lang="en-US" altLang="zh-CN" sz="2400" dirty="0"/>
              <a:t>", "vote_num" : 265438 }</a:t>
            </a:r>
            <a:endParaRPr lang="zh-CN" altLang="zh-CN" sz="2400" dirty="0"/>
          </a:p>
          <a:p>
            <a:pPr>
              <a:lnSpc>
                <a:spcPct val="100000"/>
              </a:lnSpc>
            </a:pPr>
            <a:r>
              <a:rPr lang="en-US" altLang="zh-CN" sz="2400" dirty="0"/>
              <a:t>{ "_id" : "</a:t>
            </a:r>
            <a:r>
              <a:rPr lang="zh-CN" altLang="zh-CN" sz="2400" dirty="0"/>
              <a:t>活着</a:t>
            </a:r>
            <a:r>
              <a:rPr lang="en-US" altLang="zh-CN" sz="2400" dirty="0"/>
              <a:t>", "vote_num" : 263733 }</a:t>
            </a:r>
            <a:endParaRPr lang="zh-CN" altLang="zh-CN" sz="2400" dirty="0"/>
          </a:p>
          <a:p>
            <a:pPr>
              <a:lnSpc>
                <a:spcPct val="100000"/>
              </a:lnSpc>
            </a:pPr>
            <a:r>
              <a:rPr lang="en-US" altLang="zh-CN" sz="2400" dirty="0"/>
              <a:t>{ "_id" : "</a:t>
            </a:r>
            <a:r>
              <a:rPr lang="zh-CN" altLang="zh-CN" sz="2400" dirty="0"/>
              <a:t>追风筝的人</a:t>
            </a:r>
            <a:r>
              <a:rPr lang="en-US" altLang="zh-CN" sz="2400" dirty="0"/>
              <a:t>", "vote_num" : 253532 }</a:t>
            </a:r>
            <a:endParaRPr lang="zh-CN" altLang="zh-CN" sz="2400" dirty="0"/>
          </a:p>
          <a:p>
            <a:pPr>
              <a:lnSpc>
                <a:spcPct val="100000"/>
              </a:lnSpc>
            </a:pPr>
            <a:r>
              <a:rPr lang="en-US" altLang="zh-CN" sz="2400" dirty="0"/>
              <a:t>{ "_id" : "</a:t>
            </a:r>
            <a:r>
              <a:rPr lang="zh-CN" altLang="zh-CN" sz="2400" dirty="0"/>
              <a:t>白夜行</a:t>
            </a:r>
            <a:r>
              <a:rPr lang="en-US" altLang="zh-CN" sz="2400" dirty="0"/>
              <a:t>", "vote_num" : 232564 }</a:t>
            </a:r>
            <a:endParaRPr lang="zh-CN" altLang="zh-CN" sz="2400" dirty="0"/>
          </a:p>
          <a:p>
            <a:pPr>
              <a:lnSpc>
                <a:spcPct val="100000"/>
              </a:lnSpc>
            </a:pPr>
            <a:r>
              <a:rPr lang="en-US" altLang="zh-CN" sz="2400" dirty="0"/>
              <a:t>{ "_id" : "</a:t>
            </a:r>
            <a:r>
              <a:rPr lang="zh-CN" altLang="zh-CN" sz="2400" dirty="0"/>
              <a:t>梦里花落知多少</a:t>
            </a:r>
            <a:r>
              <a:rPr lang="en-US" altLang="zh-CN" sz="2400" dirty="0"/>
              <a:t>", "vote_num" : 204792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109</a:t>
            </a:fld>
            <a:endParaRPr lang="zh-CN" altLang="en-US" dirty="0"/>
          </a:p>
        </p:txBody>
      </p:sp>
      <p:sp>
        <p:nvSpPr>
          <p:cNvPr id="7" name="任意多边形: 形状 6">
            <a:extLst>
              <a:ext uri="{FF2B5EF4-FFF2-40B4-BE49-F238E27FC236}">
                <a16:creationId xmlns:a16="http://schemas.microsoft.com/office/drawing/2014/main" id="{83AC43EB-33CB-4902-AB04-41926A0B8F16}"/>
              </a:ext>
            </a:extLst>
          </p:cNvPr>
          <p:cNvSpPr/>
          <p:nvPr/>
        </p:nvSpPr>
        <p:spPr>
          <a:xfrm>
            <a:off x="9538010" y="2153711"/>
            <a:ext cx="721112" cy="54230"/>
          </a:xfrm>
          <a:custGeom>
            <a:avLst/>
            <a:gdLst>
              <a:gd name="connsiteX0" fmla="*/ 0 w 721112"/>
              <a:gd name="connsiteY0" fmla="*/ 17060 h 54230"/>
              <a:gd name="connsiteX1" fmla="*/ 37170 w 721112"/>
              <a:gd name="connsiteY1" fmla="*/ 31928 h 54230"/>
              <a:gd name="connsiteX2" fmla="*/ 89210 w 721112"/>
              <a:gd name="connsiteY2" fmla="*/ 39362 h 54230"/>
              <a:gd name="connsiteX3" fmla="*/ 126380 w 721112"/>
              <a:gd name="connsiteY3" fmla="*/ 46796 h 54230"/>
              <a:gd name="connsiteX4" fmla="*/ 230458 w 721112"/>
              <a:gd name="connsiteY4" fmla="*/ 39362 h 54230"/>
              <a:gd name="connsiteX5" fmla="*/ 267629 w 721112"/>
              <a:gd name="connsiteY5" fmla="*/ 24494 h 54230"/>
              <a:gd name="connsiteX6" fmla="*/ 304800 w 721112"/>
              <a:gd name="connsiteY6" fmla="*/ 17060 h 54230"/>
              <a:gd name="connsiteX7" fmla="*/ 327102 w 721112"/>
              <a:gd name="connsiteY7" fmla="*/ 2191 h 54230"/>
              <a:gd name="connsiteX8" fmla="*/ 438614 w 721112"/>
              <a:gd name="connsiteY8" fmla="*/ 24494 h 54230"/>
              <a:gd name="connsiteX9" fmla="*/ 505522 w 721112"/>
              <a:gd name="connsiteY9" fmla="*/ 46796 h 54230"/>
              <a:gd name="connsiteX10" fmla="*/ 527824 w 721112"/>
              <a:gd name="connsiteY10" fmla="*/ 54230 h 54230"/>
              <a:gd name="connsiteX11" fmla="*/ 669073 w 721112"/>
              <a:gd name="connsiteY11" fmla="*/ 39362 h 54230"/>
              <a:gd name="connsiteX12" fmla="*/ 691375 w 721112"/>
              <a:gd name="connsiteY12" fmla="*/ 31928 h 54230"/>
              <a:gd name="connsiteX13" fmla="*/ 721112 w 721112"/>
              <a:gd name="connsiteY13" fmla="*/ 24494 h 5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112" h="54230">
                <a:moveTo>
                  <a:pt x="0" y="17060"/>
                </a:moveTo>
                <a:cubicBezTo>
                  <a:pt x="12390" y="22016"/>
                  <a:pt x="24224" y="28692"/>
                  <a:pt x="37170" y="31928"/>
                </a:cubicBezTo>
                <a:cubicBezTo>
                  <a:pt x="54170" y="36178"/>
                  <a:pt x="71926" y="36481"/>
                  <a:pt x="89210" y="39362"/>
                </a:cubicBezTo>
                <a:cubicBezTo>
                  <a:pt x="101673" y="41439"/>
                  <a:pt x="113990" y="44318"/>
                  <a:pt x="126380" y="46796"/>
                </a:cubicBezTo>
                <a:cubicBezTo>
                  <a:pt x="161073" y="44318"/>
                  <a:pt x="196103" y="44786"/>
                  <a:pt x="230458" y="39362"/>
                </a:cubicBezTo>
                <a:cubicBezTo>
                  <a:pt x="243639" y="37281"/>
                  <a:pt x="254847" y="28328"/>
                  <a:pt x="267629" y="24494"/>
                </a:cubicBezTo>
                <a:cubicBezTo>
                  <a:pt x="279732" y="20863"/>
                  <a:pt x="292410" y="19538"/>
                  <a:pt x="304800" y="17060"/>
                </a:cubicBezTo>
                <a:cubicBezTo>
                  <a:pt x="312234" y="12104"/>
                  <a:pt x="318190" y="2828"/>
                  <a:pt x="327102" y="2191"/>
                </a:cubicBezTo>
                <a:cubicBezTo>
                  <a:pt x="416359" y="-4184"/>
                  <a:pt x="385836" y="3383"/>
                  <a:pt x="438614" y="24494"/>
                </a:cubicBezTo>
                <a:cubicBezTo>
                  <a:pt x="438622" y="24497"/>
                  <a:pt x="494367" y="43078"/>
                  <a:pt x="505522" y="46796"/>
                </a:cubicBezTo>
                <a:lnTo>
                  <a:pt x="527824" y="54230"/>
                </a:lnTo>
                <a:cubicBezTo>
                  <a:pt x="610365" y="48727"/>
                  <a:pt x="613937" y="55115"/>
                  <a:pt x="669073" y="39362"/>
                </a:cubicBezTo>
                <a:cubicBezTo>
                  <a:pt x="676608" y="37209"/>
                  <a:pt x="683840" y="34081"/>
                  <a:pt x="691375" y="31928"/>
                </a:cubicBezTo>
                <a:cubicBezTo>
                  <a:pt x="701199" y="29121"/>
                  <a:pt x="721112" y="24494"/>
                  <a:pt x="721112" y="244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CF3BFD5B-316A-42AE-B94B-E3B889EF9301}"/>
              </a:ext>
            </a:extLst>
          </p:cNvPr>
          <p:cNvSpPr/>
          <p:nvPr/>
        </p:nvSpPr>
        <p:spPr>
          <a:xfrm>
            <a:off x="9794488" y="2716873"/>
            <a:ext cx="721112" cy="54230"/>
          </a:xfrm>
          <a:custGeom>
            <a:avLst/>
            <a:gdLst>
              <a:gd name="connsiteX0" fmla="*/ 0 w 721112"/>
              <a:gd name="connsiteY0" fmla="*/ 17060 h 54230"/>
              <a:gd name="connsiteX1" fmla="*/ 37170 w 721112"/>
              <a:gd name="connsiteY1" fmla="*/ 31928 h 54230"/>
              <a:gd name="connsiteX2" fmla="*/ 89210 w 721112"/>
              <a:gd name="connsiteY2" fmla="*/ 39362 h 54230"/>
              <a:gd name="connsiteX3" fmla="*/ 126380 w 721112"/>
              <a:gd name="connsiteY3" fmla="*/ 46796 h 54230"/>
              <a:gd name="connsiteX4" fmla="*/ 230458 w 721112"/>
              <a:gd name="connsiteY4" fmla="*/ 39362 h 54230"/>
              <a:gd name="connsiteX5" fmla="*/ 267629 w 721112"/>
              <a:gd name="connsiteY5" fmla="*/ 24494 h 54230"/>
              <a:gd name="connsiteX6" fmla="*/ 304800 w 721112"/>
              <a:gd name="connsiteY6" fmla="*/ 17060 h 54230"/>
              <a:gd name="connsiteX7" fmla="*/ 327102 w 721112"/>
              <a:gd name="connsiteY7" fmla="*/ 2191 h 54230"/>
              <a:gd name="connsiteX8" fmla="*/ 438614 w 721112"/>
              <a:gd name="connsiteY8" fmla="*/ 24494 h 54230"/>
              <a:gd name="connsiteX9" fmla="*/ 505522 w 721112"/>
              <a:gd name="connsiteY9" fmla="*/ 46796 h 54230"/>
              <a:gd name="connsiteX10" fmla="*/ 527824 w 721112"/>
              <a:gd name="connsiteY10" fmla="*/ 54230 h 54230"/>
              <a:gd name="connsiteX11" fmla="*/ 669073 w 721112"/>
              <a:gd name="connsiteY11" fmla="*/ 39362 h 54230"/>
              <a:gd name="connsiteX12" fmla="*/ 691375 w 721112"/>
              <a:gd name="connsiteY12" fmla="*/ 31928 h 54230"/>
              <a:gd name="connsiteX13" fmla="*/ 721112 w 721112"/>
              <a:gd name="connsiteY13" fmla="*/ 24494 h 5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112" h="54230">
                <a:moveTo>
                  <a:pt x="0" y="17060"/>
                </a:moveTo>
                <a:cubicBezTo>
                  <a:pt x="12390" y="22016"/>
                  <a:pt x="24224" y="28692"/>
                  <a:pt x="37170" y="31928"/>
                </a:cubicBezTo>
                <a:cubicBezTo>
                  <a:pt x="54170" y="36178"/>
                  <a:pt x="71926" y="36481"/>
                  <a:pt x="89210" y="39362"/>
                </a:cubicBezTo>
                <a:cubicBezTo>
                  <a:pt x="101673" y="41439"/>
                  <a:pt x="113990" y="44318"/>
                  <a:pt x="126380" y="46796"/>
                </a:cubicBezTo>
                <a:cubicBezTo>
                  <a:pt x="161073" y="44318"/>
                  <a:pt x="196103" y="44786"/>
                  <a:pt x="230458" y="39362"/>
                </a:cubicBezTo>
                <a:cubicBezTo>
                  <a:pt x="243639" y="37281"/>
                  <a:pt x="254847" y="28328"/>
                  <a:pt x="267629" y="24494"/>
                </a:cubicBezTo>
                <a:cubicBezTo>
                  <a:pt x="279732" y="20863"/>
                  <a:pt x="292410" y="19538"/>
                  <a:pt x="304800" y="17060"/>
                </a:cubicBezTo>
                <a:cubicBezTo>
                  <a:pt x="312234" y="12104"/>
                  <a:pt x="318190" y="2828"/>
                  <a:pt x="327102" y="2191"/>
                </a:cubicBezTo>
                <a:cubicBezTo>
                  <a:pt x="416359" y="-4184"/>
                  <a:pt x="385836" y="3383"/>
                  <a:pt x="438614" y="24494"/>
                </a:cubicBezTo>
                <a:cubicBezTo>
                  <a:pt x="438622" y="24497"/>
                  <a:pt x="494367" y="43078"/>
                  <a:pt x="505522" y="46796"/>
                </a:cubicBezTo>
                <a:lnTo>
                  <a:pt x="527824" y="54230"/>
                </a:lnTo>
                <a:cubicBezTo>
                  <a:pt x="610365" y="48727"/>
                  <a:pt x="613937" y="55115"/>
                  <a:pt x="669073" y="39362"/>
                </a:cubicBezTo>
                <a:cubicBezTo>
                  <a:pt x="676608" y="37209"/>
                  <a:pt x="683840" y="34081"/>
                  <a:pt x="691375" y="31928"/>
                </a:cubicBezTo>
                <a:cubicBezTo>
                  <a:pt x="701199" y="29121"/>
                  <a:pt x="721112" y="24494"/>
                  <a:pt x="721112" y="244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9546D047-4E68-4DB4-8C3B-7127EC9211ED}"/>
              </a:ext>
            </a:extLst>
          </p:cNvPr>
          <p:cNvSpPr/>
          <p:nvPr/>
        </p:nvSpPr>
        <p:spPr>
          <a:xfrm>
            <a:off x="4910254" y="3257682"/>
            <a:ext cx="721112" cy="54230"/>
          </a:xfrm>
          <a:custGeom>
            <a:avLst/>
            <a:gdLst>
              <a:gd name="connsiteX0" fmla="*/ 0 w 721112"/>
              <a:gd name="connsiteY0" fmla="*/ 17060 h 54230"/>
              <a:gd name="connsiteX1" fmla="*/ 37170 w 721112"/>
              <a:gd name="connsiteY1" fmla="*/ 31928 h 54230"/>
              <a:gd name="connsiteX2" fmla="*/ 89210 w 721112"/>
              <a:gd name="connsiteY2" fmla="*/ 39362 h 54230"/>
              <a:gd name="connsiteX3" fmla="*/ 126380 w 721112"/>
              <a:gd name="connsiteY3" fmla="*/ 46796 h 54230"/>
              <a:gd name="connsiteX4" fmla="*/ 230458 w 721112"/>
              <a:gd name="connsiteY4" fmla="*/ 39362 h 54230"/>
              <a:gd name="connsiteX5" fmla="*/ 267629 w 721112"/>
              <a:gd name="connsiteY5" fmla="*/ 24494 h 54230"/>
              <a:gd name="connsiteX6" fmla="*/ 304800 w 721112"/>
              <a:gd name="connsiteY6" fmla="*/ 17060 h 54230"/>
              <a:gd name="connsiteX7" fmla="*/ 327102 w 721112"/>
              <a:gd name="connsiteY7" fmla="*/ 2191 h 54230"/>
              <a:gd name="connsiteX8" fmla="*/ 438614 w 721112"/>
              <a:gd name="connsiteY8" fmla="*/ 24494 h 54230"/>
              <a:gd name="connsiteX9" fmla="*/ 505522 w 721112"/>
              <a:gd name="connsiteY9" fmla="*/ 46796 h 54230"/>
              <a:gd name="connsiteX10" fmla="*/ 527824 w 721112"/>
              <a:gd name="connsiteY10" fmla="*/ 54230 h 54230"/>
              <a:gd name="connsiteX11" fmla="*/ 669073 w 721112"/>
              <a:gd name="connsiteY11" fmla="*/ 39362 h 54230"/>
              <a:gd name="connsiteX12" fmla="*/ 691375 w 721112"/>
              <a:gd name="connsiteY12" fmla="*/ 31928 h 54230"/>
              <a:gd name="connsiteX13" fmla="*/ 721112 w 721112"/>
              <a:gd name="connsiteY13" fmla="*/ 24494 h 5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112" h="54230">
                <a:moveTo>
                  <a:pt x="0" y="17060"/>
                </a:moveTo>
                <a:cubicBezTo>
                  <a:pt x="12390" y="22016"/>
                  <a:pt x="24224" y="28692"/>
                  <a:pt x="37170" y="31928"/>
                </a:cubicBezTo>
                <a:cubicBezTo>
                  <a:pt x="54170" y="36178"/>
                  <a:pt x="71926" y="36481"/>
                  <a:pt x="89210" y="39362"/>
                </a:cubicBezTo>
                <a:cubicBezTo>
                  <a:pt x="101673" y="41439"/>
                  <a:pt x="113990" y="44318"/>
                  <a:pt x="126380" y="46796"/>
                </a:cubicBezTo>
                <a:cubicBezTo>
                  <a:pt x="161073" y="44318"/>
                  <a:pt x="196103" y="44786"/>
                  <a:pt x="230458" y="39362"/>
                </a:cubicBezTo>
                <a:cubicBezTo>
                  <a:pt x="243639" y="37281"/>
                  <a:pt x="254847" y="28328"/>
                  <a:pt x="267629" y="24494"/>
                </a:cubicBezTo>
                <a:cubicBezTo>
                  <a:pt x="279732" y="20863"/>
                  <a:pt x="292410" y="19538"/>
                  <a:pt x="304800" y="17060"/>
                </a:cubicBezTo>
                <a:cubicBezTo>
                  <a:pt x="312234" y="12104"/>
                  <a:pt x="318190" y="2828"/>
                  <a:pt x="327102" y="2191"/>
                </a:cubicBezTo>
                <a:cubicBezTo>
                  <a:pt x="416359" y="-4184"/>
                  <a:pt x="385836" y="3383"/>
                  <a:pt x="438614" y="24494"/>
                </a:cubicBezTo>
                <a:cubicBezTo>
                  <a:pt x="438622" y="24497"/>
                  <a:pt x="494367" y="43078"/>
                  <a:pt x="505522" y="46796"/>
                </a:cubicBezTo>
                <a:lnTo>
                  <a:pt x="527824" y="54230"/>
                </a:lnTo>
                <a:cubicBezTo>
                  <a:pt x="610365" y="48727"/>
                  <a:pt x="613937" y="55115"/>
                  <a:pt x="669073" y="39362"/>
                </a:cubicBezTo>
                <a:cubicBezTo>
                  <a:pt x="676608" y="37209"/>
                  <a:pt x="683840" y="34081"/>
                  <a:pt x="691375" y="31928"/>
                </a:cubicBezTo>
                <a:cubicBezTo>
                  <a:pt x="701199" y="29121"/>
                  <a:pt x="721112" y="24494"/>
                  <a:pt x="721112" y="244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180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a:t>
            </a:r>
          </a:p>
        </p:txBody>
      </p:sp>
      <p:sp>
        <p:nvSpPr>
          <p:cNvPr id="3" name="内容占位符 2"/>
          <p:cNvSpPr>
            <a:spLocks noGrp="1"/>
          </p:cNvSpPr>
          <p:nvPr>
            <p:ph idx="1"/>
          </p:nvPr>
        </p:nvSpPr>
        <p:spPr>
          <a:xfrm>
            <a:off x="838200" y="1285461"/>
            <a:ext cx="10515600" cy="5436013"/>
          </a:xfrm>
        </p:spPr>
        <p:txBody>
          <a:bodyPr>
            <a:normAutofit/>
          </a:bodyPr>
          <a:lstStyle/>
          <a:p>
            <a:pPr lvl="1"/>
            <a:r>
              <a:rPr lang="en-US" altLang="zh-CN" b="1" dirty="0"/>
              <a:t>XML</a:t>
            </a:r>
            <a:r>
              <a:rPr lang="zh-CN" altLang="en-US" b="1" dirty="0"/>
              <a:t>（</a:t>
            </a:r>
            <a:r>
              <a:rPr lang="en-US" altLang="zh-CN" b="1" dirty="0"/>
              <a:t>E</a:t>
            </a:r>
            <a:r>
              <a:rPr lang="en-US" altLang="zh-CN" b="1" dirty="0">
                <a:solidFill>
                  <a:srgbClr val="FF0000"/>
                </a:solidFill>
              </a:rPr>
              <a:t>x</a:t>
            </a:r>
            <a:r>
              <a:rPr lang="en-US" altLang="zh-CN" b="1" dirty="0"/>
              <a:t>tensible </a:t>
            </a:r>
            <a:r>
              <a:rPr lang="en-US" altLang="zh-CN" b="1" dirty="0">
                <a:solidFill>
                  <a:srgbClr val="FF0000"/>
                </a:solidFill>
              </a:rPr>
              <a:t>M</a:t>
            </a:r>
            <a:r>
              <a:rPr lang="en-US" altLang="zh-CN" b="1" dirty="0"/>
              <a:t>arkup </a:t>
            </a:r>
            <a:r>
              <a:rPr lang="en-US" altLang="zh-CN" b="1" dirty="0">
                <a:solidFill>
                  <a:srgbClr val="FF0000"/>
                </a:solidFill>
              </a:rPr>
              <a:t>L</a:t>
            </a:r>
            <a:r>
              <a:rPr lang="en-US" altLang="zh-CN" b="1" dirty="0"/>
              <a:t>anguage</a:t>
            </a:r>
            <a:r>
              <a:rPr lang="zh-CN" altLang="en-US" b="1" dirty="0"/>
              <a:t>），可扩展标记语言</a:t>
            </a:r>
            <a:endParaRPr lang="en-US" altLang="zh-CN" b="1" dirty="0"/>
          </a:p>
          <a:p>
            <a:pPr lvl="1">
              <a:buFont typeface="Wingdings" panose="05000000000000000000" pitchFamily="2" charset="2"/>
              <a:buChar char="Ø"/>
            </a:pPr>
            <a:r>
              <a:rPr lang="en-US" altLang="zh-CN" dirty="0"/>
              <a:t>W3C</a:t>
            </a:r>
            <a:r>
              <a:rPr lang="zh-CN" altLang="en-US" dirty="0"/>
              <a:t>发布，定义了可读的文档编码规则集。</a:t>
            </a:r>
            <a:endParaRPr lang="en-US" altLang="zh-CN" dirty="0"/>
          </a:p>
          <a:p>
            <a:pPr lvl="1">
              <a:buFont typeface="Wingdings" panose="05000000000000000000" pitchFamily="2" charset="2"/>
              <a:buChar char="Ø"/>
            </a:pPr>
            <a:r>
              <a:rPr lang="zh-CN" altLang="en-US" dirty="0"/>
              <a:t>类似于</a:t>
            </a:r>
            <a:r>
              <a:rPr lang="en-US" altLang="zh-CN" dirty="0"/>
              <a:t>HTML</a:t>
            </a:r>
            <a:r>
              <a:rPr lang="zh-CN" altLang="en-US" dirty="0"/>
              <a:t>，是</a:t>
            </a:r>
            <a:r>
              <a:rPr lang="en-US" altLang="zh-CN" dirty="0"/>
              <a:t>SGML</a:t>
            </a:r>
            <a:r>
              <a:rPr lang="zh-CN" altLang="en-US" dirty="0"/>
              <a:t>（</a:t>
            </a:r>
            <a:r>
              <a:rPr lang="en-US" altLang="zh-CN" dirty="0"/>
              <a:t>Standard Generalized Markup Language</a:t>
            </a:r>
            <a:r>
              <a:rPr lang="zh-CN" altLang="en-US" dirty="0"/>
              <a:t>）的一个简化子集，结合了</a:t>
            </a:r>
            <a:r>
              <a:rPr lang="en-US" altLang="zh-CN" dirty="0"/>
              <a:t>SGML</a:t>
            </a:r>
            <a:r>
              <a:rPr lang="zh-CN" altLang="en-US" dirty="0"/>
              <a:t>的丰富功能与</a:t>
            </a:r>
            <a:r>
              <a:rPr lang="en-US" altLang="zh-CN" dirty="0"/>
              <a:t>HTML</a:t>
            </a:r>
            <a:r>
              <a:rPr lang="zh-CN" altLang="en-US" dirty="0"/>
              <a:t>的易用性。</a:t>
            </a:r>
            <a:endParaRPr lang="en-US" altLang="zh-CN" dirty="0"/>
          </a:p>
          <a:p>
            <a:pPr lvl="1">
              <a:buFont typeface="Wingdings" panose="05000000000000000000" pitchFamily="2" charset="2"/>
              <a:buChar char="Ø"/>
            </a:pPr>
            <a:r>
              <a:rPr lang="zh-CN" altLang="en-US" dirty="0"/>
              <a:t>采用</a:t>
            </a:r>
            <a:r>
              <a:rPr lang="zh-CN" altLang="en-US" dirty="0">
                <a:solidFill>
                  <a:srgbClr val="FF0000"/>
                </a:solidFill>
              </a:rPr>
              <a:t>自描述方式</a:t>
            </a:r>
            <a:r>
              <a:rPr lang="zh-CN" altLang="en-US" dirty="0"/>
              <a:t>来定义文档数据的结构，即描述数据</a:t>
            </a:r>
            <a:r>
              <a:rPr lang="zh-CN" altLang="en-US" dirty="0">
                <a:solidFill>
                  <a:srgbClr val="FF0000"/>
                </a:solidFill>
              </a:rPr>
              <a:t>内容</a:t>
            </a:r>
            <a:r>
              <a:rPr lang="zh-CN" altLang="en-US" dirty="0"/>
              <a:t>的同时也给出</a:t>
            </a:r>
            <a:r>
              <a:rPr lang="zh-CN" altLang="en-US" dirty="0">
                <a:solidFill>
                  <a:srgbClr val="FF0000"/>
                </a:solidFill>
              </a:rPr>
              <a:t>结构描述</a:t>
            </a:r>
            <a:r>
              <a:rPr lang="zh-CN" altLang="en-US" dirty="0"/>
              <a:t>，体现数据之间的关系。</a:t>
            </a:r>
            <a:endParaRPr lang="en-US" altLang="zh-CN" dirty="0"/>
          </a:p>
          <a:p>
            <a:pPr lvl="1">
              <a:buFont typeface="Wingdings" panose="05000000000000000000" pitchFamily="2" charset="2"/>
              <a:buChar char="Ø"/>
            </a:pPr>
            <a:r>
              <a:rPr lang="zh-CN" altLang="en-US" dirty="0"/>
              <a:t>元标记语言，即定义了“用于定义其他特定领域有关语义的、结构化的”标记语言，这些标记语言将文档分成许多部件，并对这些部件加以标识。</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spTree>
    <p:extLst>
      <p:ext uri="{BB962C8B-B14F-4D97-AF65-F5344CB8AC3E}">
        <p14:creationId xmlns:p14="http://schemas.microsoft.com/office/powerpoint/2010/main" val="873581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364"/>
            <a:ext cx="10515600" cy="666899"/>
          </a:xfrm>
        </p:spPr>
        <p:txBody>
          <a:bodyPr>
            <a:normAutofit/>
          </a:bodyPr>
          <a:lstStyle/>
          <a:p>
            <a:r>
              <a:rPr lang="en-US" altLang="zh-CN" sz="2400" b="1" dirty="0"/>
              <a:t>4.4.2.6 MongoDB</a:t>
            </a:r>
            <a:r>
              <a:rPr lang="zh-CN" altLang="en-US" sz="2400" b="1" dirty="0"/>
              <a:t>大数据支持</a:t>
            </a:r>
          </a:p>
        </p:txBody>
      </p:sp>
      <p:sp>
        <p:nvSpPr>
          <p:cNvPr id="3" name="内容占位符 2"/>
          <p:cNvSpPr>
            <a:spLocks noGrp="1"/>
          </p:cNvSpPr>
          <p:nvPr>
            <p:ph idx="1"/>
          </p:nvPr>
        </p:nvSpPr>
        <p:spPr>
          <a:xfrm>
            <a:off x="838200" y="828263"/>
            <a:ext cx="10515600" cy="5707007"/>
          </a:xfrm>
        </p:spPr>
        <p:txBody>
          <a:bodyPr>
            <a:noAutofit/>
          </a:bodyPr>
          <a:lstStyle/>
          <a:p>
            <a:r>
              <a:rPr lang="zh-CN" altLang="en-US" sz="2400" dirty="0"/>
              <a:t>（</a:t>
            </a:r>
            <a:r>
              <a:rPr lang="en-US" altLang="zh-CN" sz="2400" dirty="0"/>
              <a:t>1</a:t>
            </a:r>
            <a:r>
              <a:rPr lang="zh-CN" altLang="en-US" sz="2400" dirty="0"/>
              <a:t>）大规模</a:t>
            </a:r>
            <a:endParaRPr lang="en-US" altLang="zh-CN" sz="2400" dirty="0"/>
          </a:p>
          <a:p>
            <a:r>
              <a:rPr lang="en-US" altLang="zh-CN" sz="2400" dirty="0"/>
              <a:t>        </a:t>
            </a:r>
            <a:r>
              <a:rPr lang="zh-CN" altLang="en-US" sz="2400" dirty="0"/>
              <a:t>支持自动分片，支持云级别的伸缩性</a:t>
            </a:r>
            <a:endParaRPr lang="en-US" altLang="zh-CN" sz="2400" dirty="0"/>
          </a:p>
          <a:p>
            <a:r>
              <a:rPr lang="zh-CN" altLang="en-US" sz="2400" dirty="0"/>
              <a:t>（</a:t>
            </a:r>
            <a:r>
              <a:rPr lang="en-US" altLang="zh-CN" sz="2400" dirty="0"/>
              <a:t>2</a:t>
            </a:r>
            <a:r>
              <a:rPr lang="zh-CN" altLang="en-US" sz="2400" dirty="0"/>
              <a:t>）多样性</a:t>
            </a:r>
            <a:endParaRPr lang="en-US" altLang="zh-CN" sz="2400" dirty="0"/>
          </a:p>
          <a:p>
            <a:r>
              <a:rPr lang="en-US" altLang="zh-CN" sz="2400" dirty="0"/>
              <a:t>        </a:t>
            </a:r>
            <a:r>
              <a:rPr lang="zh-CN" altLang="en-US" sz="2400" dirty="0"/>
              <a:t>支持</a:t>
            </a:r>
            <a:r>
              <a:rPr lang="en-US" altLang="zh-CN" sz="2400" dirty="0"/>
              <a:t>BSON</a:t>
            </a:r>
            <a:r>
              <a:rPr lang="zh-CN" altLang="en-US" sz="2400" dirty="0"/>
              <a:t>，具有灵活性</a:t>
            </a:r>
            <a:endParaRPr lang="en-US" altLang="zh-CN" sz="2400" dirty="0"/>
          </a:p>
          <a:p>
            <a:r>
              <a:rPr lang="zh-CN" altLang="en-US" sz="2400" dirty="0"/>
              <a:t>（</a:t>
            </a:r>
            <a:r>
              <a:rPr lang="en-US" altLang="zh-CN" sz="2400" dirty="0"/>
              <a:t>3</a:t>
            </a:r>
            <a:r>
              <a:rPr lang="zh-CN" altLang="en-US" sz="2400" dirty="0"/>
              <a:t>）访问速率</a:t>
            </a:r>
            <a:endParaRPr lang="en-US" altLang="zh-CN" sz="2400" dirty="0"/>
          </a:p>
          <a:p>
            <a:r>
              <a:rPr lang="en-US" altLang="zh-CN" sz="2400" dirty="0"/>
              <a:t>        </a:t>
            </a:r>
            <a:r>
              <a:rPr lang="zh-CN" altLang="en-US" sz="2400" dirty="0"/>
              <a:t>内置</a:t>
            </a:r>
            <a:r>
              <a:rPr lang="en-US" altLang="zh-CN" sz="2400" dirty="0"/>
              <a:t>MapReduce</a:t>
            </a:r>
            <a:r>
              <a:rPr lang="zh-CN" altLang="en-US" sz="2400" dirty="0"/>
              <a:t>机制，查询能达到</a:t>
            </a:r>
            <a:r>
              <a:rPr lang="zh-CN" altLang="en-US" sz="2400" dirty="0">
                <a:solidFill>
                  <a:srgbClr val="FF0000"/>
                </a:solidFill>
              </a:rPr>
              <a:t>毫秒级</a:t>
            </a:r>
            <a:r>
              <a:rPr lang="zh-CN" altLang="en-US" sz="2400" dirty="0"/>
              <a:t>响应。</a:t>
            </a:r>
            <a:endParaRPr lang="en-US" altLang="zh-CN" sz="2400" dirty="0"/>
          </a:p>
          <a:p>
            <a:r>
              <a:rPr lang="zh-CN" altLang="en-US" sz="2400" dirty="0"/>
              <a:t>（</a:t>
            </a:r>
            <a:r>
              <a:rPr lang="en-US" altLang="zh-CN" sz="2400" dirty="0"/>
              <a:t>4</a:t>
            </a:r>
            <a:r>
              <a:rPr lang="zh-CN" altLang="en-US" sz="2400" dirty="0"/>
              <a:t>）数据价值</a:t>
            </a:r>
            <a:endParaRPr lang="en-US" altLang="zh-CN" sz="2400" dirty="0"/>
          </a:p>
          <a:p>
            <a:r>
              <a:rPr lang="en-US" altLang="zh-CN" sz="2400" dirty="0"/>
              <a:t>        </a:t>
            </a:r>
            <a:r>
              <a:rPr lang="zh-CN" altLang="en-US" sz="2400" dirty="0"/>
              <a:t>能够通过</a:t>
            </a:r>
            <a:r>
              <a:rPr lang="en-US" altLang="zh-CN" sz="2400" dirty="0"/>
              <a:t>BSON</a:t>
            </a:r>
            <a:r>
              <a:rPr lang="zh-CN" altLang="en-US" sz="2400" dirty="0"/>
              <a:t>与应用程序兼容。</a:t>
            </a:r>
            <a:endParaRPr lang="en-US" altLang="zh-CN" sz="2400" dirty="0"/>
          </a:p>
          <a:p>
            <a:r>
              <a:rPr lang="en-US" altLang="zh-CN" sz="2400" b="1" dirty="0">
                <a:solidFill>
                  <a:srgbClr val="00B0F0"/>
                </a:solidFill>
              </a:rPr>
              <a:t>MongoDB</a:t>
            </a:r>
            <a:r>
              <a:rPr lang="zh-CN" altLang="en-US" sz="2400" b="1" dirty="0">
                <a:solidFill>
                  <a:srgbClr val="00B0F0"/>
                </a:solidFill>
              </a:rPr>
              <a:t>集群体系架构将在第</a:t>
            </a:r>
            <a:r>
              <a:rPr lang="en-US" altLang="zh-CN" sz="2400" b="1" dirty="0">
                <a:solidFill>
                  <a:srgbClr val="00B0F0"/>
                </a:solidFill>
              </a:rPr>
              <a:t>6</a:t>
            </a:r>
            <a:r>
              <a:rPr lang="zh-CN" altLang="en-US" sz="2400" b="1" dirty="0">
                <a:solidFill>
                  <a:srgbClr val="00B0F0"/>
                </a:solidFill>
              </a:rPr>
              <a:t>章学习（</a:t>
            </a:r>
            <a:r>
              <a:rPr lang="en-US" altLang="zh-CN" sz="2400" b="1" dirty="0">
                <a:solidFill>
                  <a:srgbClr val="00B0F0"/>
                </a:solidFill>
              </a:rPr>
              <a:t>ConfigServer</a:t>
            </a:r>
            <a:r>
              <a:rPr lang="zh-CN" altLang="en-US" sz="2400" b="1" dirty="0">
                <a:solidFill>
                  <a:srgbClr val="00B0F0"/>
                </a:solidFill>
              </a:rPr>
              <a:t>、</a:t>
            </a:r>
            <a:r>
              <a:rPr lang="en-US" altLang="zh-CN" sz="2400" b="1" dirty="0">
                <a:solidFill>
                  <a:srgbClr val="00B0F0"/>
                </a:solidFill>
              </a:rPr>
              <a:t>Router</a:t>
            </a:r>
            <a:r>
              <a:rPr lang="zh-CN" altLang="en-US" sz="2400" b="1" dirty="0">
                <a:solidFill>
                  <a:srgbClr val="00B0F0"/>
                </a:solidFill>
              </a:rPr>
              <a:t>、主副本节点</a:t>
            </a:r>
            <a:r>
              <a:rPr lang="en-US" altLang="zh-CN" sz="2400" b="1" dirty="0">
                <a:solidFill>
                  <a:srgbClr val="00B0F0"/>
                </a:solidFill>
              </a:rPr>
              <a:t>M</a:t>
            </a:r>
            <a:r>
              <a:rPr lang="zh-CN" altLang="en-US" sz="2400" b="1" dirty="0">
                <a:solidFill>
                  <a:srgbClr val="00B0F0"/>
                </a:solidFill>
              </a:rPr>
              <a:t>、从副本节点</a:t>
            </a:r>
            <a:r>
              <a:rPr lang="en-US" altLang="zh-CN" sz="2400" b="1" dirty="0">
                <a:solidFill>
                  <a:srgbClr val="00B0F0"/>
                </a:solidFill>
              </a:rPr>
              <a:t>S</a:t>
            </a:r>
            <a:r>
              <a:rPr lang="zh-CN" altLang="en-US" sz="2400" b="1" dirty="0">
                <a:solidFill>
                  <a:srgbClr val="00B0F0"/>
                </a:solidFill>
              </a:rPr>
              <a:t>、仲裁节点</a:t>
            </a:r>
            <a:r>
              <a:rPr lang="en-US" altLang="zh-CN" sz="2400" b="1" dirty="0">
                <a:solidFill>
                  <a:srgbClr val="00B0F0"/>
                </a:solidFill>
              </a:rPr>
              <a:t>A</a:t>
            </a:r>
            <a:r>
              <a:rPr lang="zh-CN" altLang="en-US" sz="2400" b="1" dirty="0">
                <a:solidFill>
                  <a:srgbClr val="00B0F0"/>
                </a:solidFill>
              </a:rPr>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110</a:t>
            </a:fld>
            <a:endParaRPr lang="zh-CN" altLang="en-US" dirty="0"/>
          </a:p>
        </p:txBody>
      </p:sp>
    </p:spTree>
    <p:extLst>
      <p:ext uri="{BB962C8B-B14F-4D97-AF65-F5344CB8AC3E}">
        <p14:creationId xmlns:p14="http://schemas.microsoft.com/office/powerpoint/2010/main" val="22309479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4.5 </a:t>
            </a:r>
            <a:r>
              <a:rPr lang="zh-CN" altLang="en-US" b="1" dirty="0"/>
              <a:t>拓展阅读建议</a:t>
            </a:r>
          </a:p>
        </p:txBody>
      </p:sp>
      <p:sp>
        <p:nvSpPr>
          <p:cNvPr id="3" name="内容占位符 2"/>
          <p:cNvSpPr>
            <a:spLocks noGrp="1"/>
          </p:cNvSpPr>
          <p:nvPr>
            <p:ph idx="1"/>
          </p:nvPr>
        </p:nvSpPr>
        <p:spPr/>
        <p:txBody>
          <a:bodyPr/>
          <a:lstStyle/>
          <a:p>
            <a:r>
              <a:rPr lang="zh-CN" altLang="en-US" dirty="0"/>
              <a:t>其他重要的开源文档数据库</a:t>
            </a:r>
          </a:p>
          <a:p>
            <a:r>
              <a:rPr lang="en-US" altLang="zh-CN" dirty="0"/>
              <a:t>BerkeleyDB/XML</a:t>
            </a:r>
            <a:r>
              <a:rPr lang="zh-CN" altLang="en-US" dirty="0"/>
              <a:t>、</a:t>
            </a:r>
            <a:r>
              <a:rPr lang="en-US" altLang="zh-CN" dirty="0"/>
              <a:t>XMLDB</a:t>
            </a:r>
            <a:r>
              <a:rPr lang="zh-CN" altLang="en-US" dirty="0"/>
              <a:t>、</a:t>
            </a:r>
            <a:r>
              <a:rPr lang="en-US" altLang="zh-CN" dirty="0"/>
              <a:t>CouchDB</a:t>
            </a:r>
            <a:r>
              <a:rPr lang="zh-CN" altLang="en-US" dirty="0"/>
              <a:t>等</a:t>
            </a:r>
          </a:p>
          <a:p>
            <a:r>
              <a:rPr lang="zh-CN" altLang="en-US" dirty="0"/>
              <a:t>官方网站</a:t>
            </a:r>
            <a:r>
              <a:rPr lang="en-US" altLang="zh-CN" dirty="0"/>
              <a:t>+</a:t>
            </a:r>
            <a:r>
              <a:rPr lang="zh-CN" altLang="en-US" dirty="0"/>
              <a:t>有关技术文档。</a:t>
            </a:r>
          </a:p>
          <a:p>
            <a:endParaRPr lang="zh-CN" altLang="en-US" dirty="0"/>
          </a:p>
          <a:p>
            <a:r>
              <a:rPr lang="zh-CN" altLang="en-US" dirty="0"/>
              <a:t>相关概念及例子</a:t>
            </a:r>
            <a:r>
              <a:rPr lang="en-US" altLang="zh-CN" dirty="0"/>
              <a:t>@</a:t>
            </a:r>
            <a:r>
              <a:rPr lang="zh-CN" altLang="en-US" dirty="0"/>
              <a:t>维基百科</a:t>
            </a:r>
          </a:p>
          <a:p>
            <a:r>
              <a:rPr lang="en-US" altLang="zh-CN" dirty="0"/>
              <a:t>http://en.wikipedia.org/wiki</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111</a:t>
            </a:fld>
            <a:endParaRPr lang="zh-CN" altLang="en-US" dirty="0"/>
          </a:p>
        </p:txBody>
      </p:sp>
    </p:spTree>
    <p:extLst>
      <p:ext uri="{BB962C8B-B14F-4D97-AF65-F5344CB8AC3E}">
        <p14:creationId xmlns:p14="http://schemas.microsoft.com/office/powerpoint/2010/main" val="9838024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C53F-F1F9-4EF5-83C5-877F18CD05BD}"/>
              </a:ext>
            </a:extLst>
          </p:cNvPr>
          <p:cNvSpPr>
            <a:spLocks noGrp="1"/>
          </p:cNvSpPr>
          <p:nvPr>
            <p:ph type="title"/>
          </p:nvPr>
        </p:nvSpPr>
        <p:spPr/>
        <p:txBody>
          <a:bodyPr/>
          <a:lstStyle/>
          <a:p>
            <a:r>
              <a:rPr lang="zh-CN" altLang="en-US" dirty="0"/>
              <a:t>知识与社会</a:t>
            </a:r>
          </a:p>
        </p:txBody>
      </p:sp>
      <p:sp>
        <p:nvSpPr>
          <p:cNvPr id="3" name="内容占位符 2">
            <a:extLst>
              <a:ext uri="{FF2B5EF4-FFF2-40B4-BE49-F238E27FC236}">
                <a16:creationId xmlns:a16="http://schemas.microsoft.com/office/drawing/2014/main" id="{DF42E005-E157-4366-80A9-57F380E89571}"/>
              </a:ext>
            </a:extLst>
          </p:cNvPr>
          <p:cNvSpPr>
            <a:spLocks noGrp="1"/>
          </p:cNvSpPr>
          <p:nvPr>
            <p:ph idx="1"/>
          </p:nvPr>
        </p:nvSpPr>
        <p:spPr>
          <a:xfrm>
            <a:off x="838200" y="1285461"/>
            <a:ext cx="10515600" cy="5270321"/>
          </a:xfrm>
        </p:spPr>
        <p:txBody>
          <a:bodyPr>
            <a:normAutofit fontScale="85000" lnSpcReduction="20000"/>
          </a:bodyPr>
          <a:lstStyle/>
          <a:p>
            <a:r>
              <a:rPr lang="zh-CN" altLang="en-US" dirty="0"/>
              <a:t>       在学习针对</a:t>
            </a:r>
            <a:r>
              <a:rPr lang="en-US" altLang="zh-CN" dirty="0"/>
              <a:t>XML</a:t>
            </a:r>
            <a:r>
              <a:rPr lang="zh-CN" altLang="en-US" dirty="0"/>
              <a:t>文档</a:t>
            </a:r>
            <a:r>
              <a:rPr lang="en-US" altLang="zh-CN" dirty="0"/>
              <a:t>Xpath</a:t>
            </a:r>
            <a:r>
              <a:rPr lang="zh-CN" altLang="en-US" dirty="0"/>
              <a:t>路径语言时，通过</a:t>
            </a:r>
            <a:r>
              <a:rPr lang="en-US" altLang="zh-CN" dirty="0"/>
              <a:t>wikipedia</a:t>
            </a:r>
            <a:r>
              <a:rPr lang="zh-CN" altLang="en-US" dirty="0"/>
              <a:t>的案例学习，了解文档型数据在当今互联网环境下的重要性，了解到</a:t>
            </a:r>
            <a:r>
              <a:rPr lang="en-US" altLang="zh-CN" dirty="0"/>
              <a:t>XML</a:t>
            </a:r>
            <a:r>
              <a:rPr lang="zh-CN" altLang="en-US" dirty="0"/>
              <a:t>数据格式对于数据和资源的交流与整合提供了有力的支撑，也了解到百科网站</a:t>
            </a:r>
            <a:r>
              <a:rPr lang="zh-CN" altLang="en-US" dirty="0">
                <a:solidFill>
                  <a:srgbClr val="FF0000"/>
                </a:solidFill>
              </a:rPr>
              <a:t>不仅仅是数据库的层次链接</a:t>
            </a:r>
            <a:r>
              <a:rPr lang="zh-CN" altLang="en-US" dirty="0"/>
              <a:t>，而是包含了复杂关联甚至语义逻辑的知识的服务，</a:t>
            </a:r>
            <a:r>
              <a:rPr lang="zh-CN" altLang="en-US" dirty="0">
                <a:solidFill>
                  <a:srgbClr val="FF0000"/>
                </a:solidFill>
              </a:rPr>
              <a:t>能有效汇聚地理、历史、人文的全方位知识，能更好的服务社会</a:t>
            </a:r>
            <a:r>
              <a:rPr lang="zh-CN" altLang="en-US" dirty="0"/>
              <a:t>。</a:t>
            </a:r>
            <a:endParaRPr lang="en-US" altLang="zh-CN" dirty="0"/>
          </a:p>
          <a:p>
            <a:r>
              <a:rPr lang="en-US" altLang="zh-CN" dirty="0"/>
              <a:t>       </a:t>
            </a:r>
            <a:r>
              <a:rPr lang="zh-CN" altLang="en-US" dirty="0"/>
              <a:t>对比维基百科数据库，国内也有不止一家互联网企业在</a:t>
            </a:r>
            <a:r>
              <a:rPr lang="zh-CN" altLang="en-US" dirty="0">
                <a:solidFill>
                  <a:srgbClr val="FF0000"/>
                </a:solidFill>
              </a:rPr>
              <a:t>打造自己的中文百科数据平台</a:t>
            </a:r>
            <a:r>
              <a:rPr lang="zh-CN" altLang="en-US" dirty="0"/>
              <a:t>，并且已经产生了</a:t>
            </a:r>
            <a:r>
              <a:rPr lang="zh-CN" altLang="en-US" dirty="0">
                <a:solidFill>
                  <a:srgbClr val="FF0000"/>
                </a:solidFill>
              </a:rPr>
              <a:t>良好应用效果</a:t>
            </a:r>
            <a:r>
              <a:rPr lang="zh-CN" altLang="en-US" dirty="0"/>
              <a:t>。</a:t>
            </a:r>
            <a:endParaRPr lang="en-US" altLang="zh-CN" dirty="0"/>
          </a:p>
          <a:p>
            <a:r>
              <a:rPr lang="zh-CN" altLang="en-US" dirty="0"/>
              <a:t>       一种技术的价值，</a:t>
            </a:r>
            <a:r>
              <a:rPr lang="zh-CN" altLang="en-US" dirty="0">
                <a:solidFill>
                  <a:srgbClr val="FF0000"/>
                </a:solidFill>
              </a:rPr>
              <a:t>不仅仅体现在软件和硬件的资源整合上，还体现在如何为有社会文化背景的应用需求提供所需的服务</a:t>
            </a:r>
            <a:r>
              <a:rPr lang="zh-CN" altLang="en-US" dirty="0"/>
              <a:t>。在学习文档型数据库与和</a:t>
            </a:r>
            <a:r>
              <a:rPr lang="en-US" altLang="zh-CN" dirty="0"/>
              <a:t>XML</a:t>
            </a:r>
            <a:r>
              <a:rPr lang="zh-CN" altLang="en-US" dirty="0"/>
              <a:t>数据处理方法的过程中，应积极思考如何更好的</a:t>
            </a:r>
            <a:r>
              <a:rPr lang="zh-CN" altLang="en-US" dirty="0">
                <a:solidFill>
                  <a:srgbClr val="FF0000"/>
                </a:solidFill>
              </a:rPr>
              <a:t>建设</a:t>
            </a:r>
            <a:r>
              <a:rPr lang="zh-CN" altLang="en-US">
                <a:solidFill>
                  <a:srgbClr val="FF0000"/>
                </a:solidFill>
              </a:rPr>
              <a:t>符合中华文化</a:t>
            </a:r>
            <a:r>
              <a:rPr lang="zh-CN" altLang="en-US" dirty="0">
                <a:solidFill>
                  <a:srgbClr val="FF0000"/>
                </a:solidFill>
              </a:rPr>
              <a:t>习惯的百科数据</a:t>
            </a:r>
            <a:r>
              <a:rPr lang="zh-CN" altLang="en-US" dirty="0"/>
              <a:t>，如何更好的用文档数据库支撑我们自己的百科数据，更进一步，如何建设我们自主设计的文档数据库，切实践行</a:t>
            </a:r>
            <a:r>
              <a:rPr lang="zh-CN" altLang="en-US" dirty="0">
                <a:solidFill>
                  <a:srgbClr val="FF0000"/>
                </a:solidFill>
              </a:rPr>
              <a:t>大国工匠</a:t>
            </a:r>
            <a:r>
              <a:rPr lang="zh-CN" altLang="en-US" dirty="0"/>
              <a:t>精神和</a:t>
            </a:r>
            <a:r>
              <a:rPr lang="zh-CN" altLang="en-US" dirty="0">
                <a:solidFill>
                  <a:srgbClr val="FF0000"/>
                </a:solidFill>
              </a:rPr>
              <a:t>科研报国</a:t>
            </a:r>
            <a:r>
              <a:rPr lang="zh-CN" altLang="en-US" dirty="0"/>
              <a:t>情怀。</a:t>
            </a:r>
          </a:p>
        </p:txBody>
      </p:sp>
      <p:sp>
        <p:nvSpPr>
          <p:cNvPr id="4" name="灯片编号占位符 3">
            <a:extLst>
              <a:ext uri="{FF2B5EF4-FFF2-40B4-BE49-F238E27FC236}">
                <a16:creationId xmlns:a16="http://schemas.microsoft.com/office/drawing/2014/main" id="{508D3052-1720-4FF6-B51E-33D57A8385E4}"/>
              </a:ext>
            </a:extLst>
          </p:cNvPr>
          <p:cNvSpPr>
            <a:spLocks noGrp="1"/>
          </p:cNvSpPr>
          <p:nvPr>
            <p:ph type="sldNum" sz="quarter" idx="12"/>
          </p:nvPr>
        </p:nvSpPr>
        <p:spPr/>
        <p:txBody>
          <a:bodyPr/>
          <a:lstStyle/>
          <a:p>
            <a:fld id="{C464E751-8DDD-48F4-87DB-3D6A7AC74B40}" type="slidenum">
              <a:rPr lang="zh-CN" altLang="en-US" smtClean="0"/>
              <a:pPr/>
              <a:t>112</a:t>
            </a:fld>
            <a:endParaRPr lang="zh-CN" altLang="en-US" dirty="0"/>
          </a:p>
        </p:txBody>
      </p:sp>
    </p:spTree>
    <p:extLst>
      <p:ext uri="{BB962C8B-B14F-4D97-AF65-F5344CB8AC3E}">
        <p14:creationId xmlns:p14="http://schemas.microsoft.com/office/powerpoint/2010/main" val="29504403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b="1" dirty="0"/>
              <a:t>本章小结</a:t>
            </a:r>
          </a:p>
        </p:txBody>
      </p:sp>
      <p:sp>
        <p:nvSpPr>
          <p:cNvPr id="3" name="内容占位符 2"/>
          <p:cNvSpPr>
            <a:spLocks noGrp="1"/>
          </p:cNvSpPr>
          <p:nvPr>
            <p:ph idx="1"/>
          </p:nvPr>
        </p:nvSpPr>
        <p:spPr>
          <a:xfrm>
            <a:off x="838200" y="814388"/>
            <a:ext cx="10515600" cy="6043612"/>
          </a:xfrm>
        </p:spPr>
        <p:txBody>
          <a:bodyPr>
            <a:normAutofit fontScale="92500" lnSpcReduction="10000"/>
          </a:bodyPr>
          <a:lstStyle/>
          <a:p>
            <a:pPr>
              <a:lnSpc>
                <a:spcPct val="150000"/>
              </a:lnSpc>
            </a:pPr>
            <a:r>
              <a:rPr lang="en-US" altLang="zh-CN" dirty="0"/>
              <a:t>- </a:t>
            </a:r>
            <a:r>
              <a:rPr lang="zh-CN" altLang="en-US" dirty="0"/>
              <a:t>文档是文本数据的集合</a:t>
            </a:r>
            <a:endParaRPr lang="en-US" altLang="zh-CN" dirty="0"/>
          </a:p>
          <a:p>
            <a:pPr marL="742950" lvl="1" indent="-342900">
              <a:lnSpc>
                <a:spcPct val="150000"/>
              </a:lnSpc>
            </a:pPr>
            <a:r>
              <a:rPr lang="zh-CN" altLang="en-US" dirty="0"/>
              <a:t>数据编码 </a:t>
            </a:r>
            <a:r>
              <a:rPr lang="en-US" altLang="zh-CN" dirty="0"/>
              <a:t>+ </a:t>
            </a:r>
            <a:r>
              <a:rPr lang="zh-CN" altLang="en-US" dirty="0"/>
              <a:t>组织结构</a:t>
            </a:r>
            <a:endParaRPr lang="en-US" altLang="zh-CN" dirty="0"/>
          </a:p>
          <a:p>
            <a:pPr>
              <a:lnSpc>
                <a:spcPct val="150000"/>
              </a:lnSpc>
            </a:pPr>
            <a:r>
              <a:rPr lang="en-US" altLang="zh-CN" dirty="0"/>
              <a:t>- </a:t>
            </a:r>
            <a:r>
              <a:rPr lang="zh-CN" altLang="en-US" dirty="0"/>
              <a:t>文档结构是数据的组织方式</a:t>
            </a:r>
            <a:endParaRPr lang="en-US" altLang="zh-CN" dirty="0"/>
          </a:p>
          <a:p>
            <a:pPr marL="742950" lvl="1" indent="-342900">
              <a:lnSpc>
                <a:spcPct val="150000"/>
              </a:lnSpc>
            </a:pPr>
            <a:r>
              <a:rPr lang="zh-CN" altLang="en-US" dirty="0"/>
              <a:t>关注：无结构</a:t>
            </a:r>
            <a:r>
              <a:rPr lang="en-US" altLang="zh-CN" dirty="0"/>
              <a:t>(</a:t>
            </a:r>
            <a:r>
              <a:rPr lang="zh-CN" altLang="en-US" dirty="0"/>
              <a:t>隐结构</a:t>
            </a:r>
            <a:r>
              <a:rPr lang="en-US" altLang="zh-CN" dirty="0"/>
              <a:t>)</a:t>
            </a:r>
            <a:r>
              <a:rPr lang="zh-CN" altLang="en-US" dirty="0"/>
              <a:t>、半结构</a:t>
            </a:r>
          </a:p>
          <a:p>
            <a:pPr>
              <a:lnSpc>
                <a:spcPct val="150000"/>
              </a:lnSpc>
            </a:pPr>
            <a:r>
              <a:rPr lang="en-US" altLang="zh-CN" dirty="0"/>
              <a:t>- </a:t>
            </a:r>
            <a:r>
              <a:rPr lang="zh-CN" altLang="en-US" dirty="0"/>
              <a:t>半结构文档数据</a:t>
            </a:r>
            <a:endParaRPr lang="en-US" altLang="zh-CN" dirty="0"/>
          </a:p>
          <a:p>
            <a:pPr marL="742950" lvl="1" indent="-342900">
              <a:lnSpc>
                <a:spcPct val="150000"/>
              </a:lnSpc>
            </a:pPr>
            <a:r>
              <a:rPr lang="en-US" altLang="zh-CN" dirty="0">
                <a:solidFill>
                  <a:srgbClr val="FF0000"/>
                </a:solidFill>
              </a:rPr>
              <a:t>XML vs. JSON(BSON)</a:t>
            </a:r>
          </a:p>
          <a:p>
            <a:pPr>
              <a:lnSpc>
                <a:spcPct val="150000"/>
              </a:lnSpc>
            </a:pPr>
            <a:r>
              <a:rPr lang="en-US" altLang="zh-CN" dirty="0"/>
              <a:t>- </a:t>
            </a:r>
            <a:r>
              <a:rPr lang="zh-CN" altLang="en-US" dirty="0"/>
              <a:t>查询语言</a:t>
            </a:r>
            <a:endParaRPr lang="en-US" altLang="zh-CN" dirty="0"/>
          </a:p>
          <a:p>
            <a:pPr marL="742950" lvl="1" indent="-342900">
              <a:lnSpc>
                <a:spcPct val="150000"/>
              </a:lnSpc>
            </a:pPr>
            <a:r>
              <a:rPr lang="en-US" altLang="zh-CN" dirty="0">
                <a:solidFill>
                  <a:srgbClr val="FF0000"/>
                </a:solidFill>
              </a:rPr>
              <a:t>DOM</a:t>
            </a:r>
            <a:r>
              <a:rPr lang="zh-CN" altLang="en-US" dirty="0">
                <a:solidFill>
                  <a:srgbClr val="FF0000"/>
                </a:solidFill>
              </a:rPr>
              <a:t>、</a:t>
            </a:r>
            <a:r>
              <a:rPr lang="en-US" altLang="zh-CN" dirty="0">
                <a:solidFill>
                  <a:srgbClr val="FF0000"/>
                </a:solidFill>
              </a:rPr>
              <a:t>XQuery</a:t>
            </a:r>
            <a:r>
              <a:rPr lang="zh-CN" altLang="en-US" dirty="0">
                <a:solidFill>
                  <a:srgbClr val="FF0000"/>
                </a:solidFill>
              </a:rPr>
              <a:t>、</a:t>
            </a:r>
            <a:r>
              <a:rPr lang="en-US" altLang="zh-CN" dirty="0">
                <a:solidFill>
                  <a:srgbClr val="FF0000"/>
                </a:solidFill>
              </a:rPr>
              <a:t>JSON Api</a:t>
            </a:r>
          </a:p>
          <a:p>
            <a:pPr>
              <a:lnSpc>
                <a:spcPct val="150000"/>
              </a:lnSpc>
            </a:pPr>
            <a:r>
              <a:rPr lang="en-US" altLang="zh-CN" dirty="0"/>
              <a:t>- </a:t>
            </a:r>
            <a:r>
              <a:rPr lang="zh-CN" altLang="en-US" dirty="0"/>
              <a:t>文档数据库实例</a:t>
            </a:r>
            <a:endParaRPr lang="en-US" altLang="zh-CN" dirty="0"/>
          </a:p>
          <a:p>
            <a:pPr marL="742950" lvl="1" indent="-342900">
              <a:lnSpc>
                <a:spcPct val="150000"/>
              </a:lnSpc>
            </a:pPr>
            <a:r>
              <a:rPr lang="en-US" altLang="zh-CN" dirty="0"/>
              <a:t>eXistdb(XML) + MongoDB(BSON)</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851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2"/>
            <a:ext cx="10515600" cy="4108342"/>
          </a:xfrm>
        </p:spPr>
        <p:txBody>
          <a:bodyPr>
            <a:normAutofit/>
          </a:bodyPr>
          <a:lstStyle/>
          <a:p>
            <a:pPr lvl="1"/>
            <a:r>
              <a:rPr lang="en-US" altLang="zh-CN" b="1" dirty="0"/>
              <a:t>XML VS. HTML</a:t>
            </a:r>
          </a:p>
          <a:p>
            <a:pPr lvl="1">
              <a:buFont typeface="Wingdings" panose="05000000000000000000" pitchFamily="2" charset="2"/>
              <a:buChar char="Ø"/>
            </a:pPr>
            <a:r>
              <a:rPr lang="en-US" altLang="zh-CN" dirty="0"/>
              <a:t>HTML</a:t>
            </a:r>
            <a:r>
              <a:rPr lang="zh-CN" altLang="en-US" dirty="0"/>
              <a:t>对页面的</a:t>
            </a:r>
            <a:r>
              <a:rPr lang="zh-CN" altLang="en-US" dirty="0">
                <a:solidFill>
                  <a:srgbClr val="FF0000"/>
                </a:solidFill>
              </a:rPr>
              <a:t>展示方式</a:t>
            </a:r>
            <a:r>
              <a:rPr lang="zh-CN" altLang="en-US" dirty="0"/>
              <a:t>（视觉效果）进行标记，</a:t>
            </a:r>
            <a:r>
              <a:rPr lang="zh-CN" altLang="en-US" dirty="0">
                <a:solidFill>
                  <a:srgbClr val="FF0000"/>
                </a:solidFill>
              </a:rPr>
              <a:t>数据本身和其显示效果</a:t>
            </a:r>
            <a:r>
              <a:rPr lang="zh-CN" altLang="en-US" dirty="0"/>
              <a:t>混合在一起</a:t>
            </a:r>
            <a:endParaRPr lang="en-US" altLang="zh-CN" dirty="0"/>
          </a:p>
          <a:p>
            <a:pPr lvl="1">
              <a:buFont typeface="Wingdings" panose="05000000000000000000" pitchFamily="2" charset="2"/>
              <a:buChar char="Ø"/>
            </a:pPr>
            <a:r>
              <a:rPr lang="en-US" altLang="zh-CN" dirty="0"/>
              <a:t>XML</a:t>
            </a:r>
            <a:r>
              <a:rPr lang="zh-CN" altLang="en-US" dirty="0"/>
              <a:t>对文档</a:t>
            </a:r>
            <a:r>
              <a:rPr lang="zh-CN" altLang="en-US" dirty="0">
                <a:solidFill>
                  <a:srgbClr val="FF0000"/>
                </a:solidFill>
              </a:rPr>
              <a:t>内容</a:t>
            </a:r>
            <a:r>
              <a:rPr lang="zh-CN" altLang="en-US" dirty="0"/>
              <a:t>进行描述，而不是标记如何显示文档信息，</a:t>
            </a:r>
            <a:r>
              <a:rPr lang="en-US" altLang="zh-CN" dirty="0"/>
              <a:t>XML</a:t>
            </a:r>
            <a:r>
              <a:rPr lang="zh-CN" altLang="en-US" dirty="0"/>
              <a:t>的“显示”由</a:t>
            </a:r>
            <a:r>
              <a:rPr lang="zh-CN" altLang="en-US" dirty="0">
                <a:solidFill>
                  <a:srgbClr val="FF0000"/>
                </a:solidFill>
              </a:rPr>
              <a:t>层叠样式表</a:t>
            </a:r>
            <a:r>
              <a:rPr lang="en-US" altLang="zh-CN" dirty="0">
                <a:solidFill>
                  <a:srgbClr val="FF0000"/>
                </a:solidFill>
              </a:rPr>
              <a:t>CSS</a:t>
            </a:r>
            <a:r>
              <a:rPr lang="zh-CN" altLang="en-US" dirty="0"/>
              <a:t>和</a:t>
            </a:r>
            <a:r>
              <a:rPr lang="zh-CN" altLang="en-US" dirty="0">
                <a:solidFill>
                  <a:srgbClr val="FF0000"/>
                </a:solidFill>
              </a:rPr>
              <a:t>样式表语言转换</a:t>
            </a:r>
            <a:r>
              <a:rPr lang="en-US" altLang="zh-CN" dirty="0">
                <a:solidFill>
                  <a:srgbClr val="FF0000"/>
                </a:solidFill>
              </a:rPr>
              <a:t>XSLT</a:t>
            </a:r>
            <a:r>
              <a:rPr lang="zh-CN" altLang="en-US" dirty="0"/>
              <a:t>负责</a:t>
            </a:r>
            <a:endParaRPr lang="en-US" altLang="zh-CN" dirty="0"/>
          </a:p>
          <a:p>
            <a:pPr lvl="1">
              <a:buFont typeface="Wingdings" panose="05000000000000000000" pitchFamily="2" charset="2"/>
              <a:buChar char="Ø"/>
            </a:pPr>
            <a:r>
              <a:rPr lang="en-US" altLang="zh-CN" dirty="0"/>
              <a:t>HTML</a:t>
            </a:r>
            <a:r>
              <a:rPr lang="zh-CN" altLang="en-US" dirty="0">
                <a:solidFill>
                  <a:srgbClr val="FF0000"/>
                </a:solidFill>
              </a:rPr>
              <a:t>不可扩展</a:t>
            </a:r>
            <a:r>
              <a:rPr lang="zh-CN" altLang="en-US" dirty="0"/>
              <a:t>，预先已定义好“标签”</a:t>
            </a:r>
            <a:endParaRPr lang="en-US" altLang="zh-CN" dirty="0"/>
          </a:p>
          <a:p>
            <a:pPr lvl="1">
              <a:buFont typeface="Wingdings" panose="05000000000000000000" pitchFamily="2" charset="2"/>
              <a:buChar char="Ø"/>
            </a:pPr>
            <a:r>
              <a:rPr lang="en-US" altLang="zh-CN" dirty="0"/>
              <a:t>XML</a:t>
            </a:r>
            <a:r>
              <a:rPr lang="zh-CN" altLang="en-US" dirty="0">
                <a:solidFill>
                  <a:srgbClr val="FF0000"/>
                </a:solidFill>
              </a:rPr>
              <a:t>可自由创建富含“语义”信息的独特标签</a:t>
            </a:r>
            <a:r>
              <a:rPr lang="zh-CN" altLang="en-US" dirty="0"/>
              <a:t>，体现其“</a:t>
            </a:r>
            <a:r>
              <a:rPr lang="en-US" altLang="zh-CN" dirty="0"/>
              <a:t>Extensible</a:t>
            </a:r>
            <a:r>
              <a:rPr lang="zh-CN" altLang="en-US" dirty="0"/>
              <a:t>”特性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spTree>
    <p:extLst>
      <p:ext uri="{BB962C8B-B14F-4D97-AF65-F5344CB8AC3E}">
        <p14:creationId xmlns:p14="http://schemas.microsoft.com/office/powerpoint/2010/main" val="171240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823"/>
            <a:ext cx="10515600" cy="920336"/>
          </a:xfrm>
        </p:spPr>
        <p:txBody>
          <a:bodyPr/>
          <a:lstStyle/>
          <a:p>
            <a:r>
              <a:rPr lang="en-US" altLang="zh-CN" dirty="0"/>
              <a:t>4.2.1 </a:t>
            </a:r>
            <a:r>
              <a:rPr lang="zh-CN" altLang="en-US" dirty="0"/>
              <a:t>文档结构</a:t>
            </a:r>
            <a:r>
              <a:rPr lang="en-US" altLang="zh-CN" dirty="0"/>
              <a:t>—— XML</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sp>
        <p:nvSpPr>
          <p:cNvPr id="5" name="内容占位符 2"/>
          <p:cNvSpPr>
            <a:spLocks noGrp="1"/>
          </p:cNvSpPr>
          <p:nvPr>
            <p:ph idx="1"/>
          </p:nvPr>
        </p:nvSpPr>
        <p:spPr>
          <a:xfrm>
            <a:off x="1183341" y="789739"/>
            <a:ext cx="4760259" cy="5540188"/>
          </a:xfrm>
        </p:spPr>
        <p:txBody>
          <a:bodyPr>
            <a:noAutofit/>
          </a:bodyPr>
          <a:lstStyle/>
          <a:p>
            <a:pPr marL="0" indent="0">
              <a:lnSpc>
                <a:spcPct val="80000"/>
              </a:lnSpc>
              <a:buNone/>
            </a:pPr>
            <a:r>
              <a:rPr lang="zh-CN" altLang="en-US" dirty="0">
                <a:latin typeface="等线" pitchFamily="2" charset="-122"/>
                <a:ea typeface="等线" pitchFamily="2" charset="-122"/>
              </a:rPr>
              <a:t>构成</a:t>
            </a:r>
            <a:endParaRPr lang="en-US" altLang="zh-CN" dirty="0">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a:t>
            </a:r>
            <a:r>
              <a:rPr lang="zh-CN" altLang="en-US" dirty="0">
                <a:solidFill>
                  <a:srgbClr val="FF0000"/>
                </a:solidFill>
                <a:latin typeface="等线" pitchFamily="2" charset="-122"/>
                <a:ea typeface="等线" pitchFamily="2" charset="-122"/>
              </a:rPr>
              <a:t>序言（</a:t>
            </a:r>
            <a:r>
              <a:rPr lang="en-US" altLang="zh-CN" dirty="0">
                <a:solidFill>
                  <a:srgbClr val="FF0000"/>
                </a:solidFill>
                <a:latin typeface="等线" pitchFamily="2" charset="-122"/>
                <a:ea typeface="等线" pitchFamily="2" charset="-122"/>
              </a:rPr>
              <a:t>Prolog</a:t>
            </a:r>
            <a:r>
              <a:rPr lang="zh-CN" altLang="en-US" dirty="0">
                <a:solidFill>
                  <a:srgbClr val="FF0000"/>
                </a:solidFill>
                <a:latin typeface="等线" pitchFamily="2" charset="-122"/>
                <a:ea typeface="等线" pitchFamily="2" charset="-122"/>
              </a:rPr>
              <a:t>）</a:t>
            </a:r>
            <a:endParaRPr lang="en-US" altLang="zh-CN" dirty="0">
              <a:solidFill>
                <a:srgbClr val="FF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     </a:t>
            </a:r>
            <a:r>
              <a:rPr lang="zh-CN" altLang="en-US" dirty="0">
                <a:solidFill>
                  <a:srgbClr val="000000"/>
                </a:solidFill>
                <a:latin typeface="等线" pitchFamily="2" charset="-122"/>
                <a:ea typeface="等线" pitchFamily="2" charset="-122"/>
              </a:rPr>
              <a:t>版本等声明信息，告知解析器约定的</a:t>
            </a:r>
            <a:r>
              <a:rPr lang="en-US" altLang="zh-CN" dirty="0">
                <a:solidFill>
                  <a:srgbClr val="000000"/>
                </a:solidFill>
                <a:latin typeface="等线" pitchFamily="2" charset="-122"/>
                <a:ea typeface="等线" pitchFamily="2" charset="-122"/>
              </a:rPr>
              <a:t>XML</a:t>
            </a:r>
            <a:r>
              <a:rPr lang="zh-CN" altLang="en-US" dirty="0">
                <a:solidFill>
                  <a:srgbClr val="000000"/>
                </a:solidFill>
                <a:latin typeface="等线" pitchFamily="2" charset="-122"/>
                <a:ea typeface="等线" pitchFamily="2" charset="-122"/>
              </a:rPr>
              <a:t>解析规则</a:t>
            </a:r>
            <a:endParaRPr lang="en-US" altLang="zh-CN" dirty="0">
              <a:solidFill>
                <a:srgbClr val="00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a:t>
            </a:r>
            <a:r>
              <a:rPr lang="zh-CN" altLang="en-US" dirty="0">
                <a:solidFill>
                  <a:srgbClr val="00B050"/>
                </a:solidFill>
                <a:latin typeface="等线" pitchFamily="2" charset="-122"/>
                <a:ea typeface="等线" pitchFamily="2" charset="-122"/>
              </a:rPr>
              <a:t>元素（</a:t>
            </a:r>
            <a:r>
              <a:rPr lang="en-US" altLang="zh-CN" dirty="0">
                <a:solidFill>
                  <a:srgbClr val="00B050"/>
                </a:solidFill>
                <a:latin typeface="等线" pitchFamily="2" charset="-122"/>
                <a:ea typeface="等线" pitchFamily="2" charset="-122"/>
              </a:rPr>
              <a:t>Elements</a:t>
            </a:r>
            <a:r>
              <a:rPr lang="zh-CN" altLang="en-US" dirty="0">
                <a:solidFill>
                  <a:srgbClr val="00B050"/>
                </a:solidFill>
                <a:latin typeface="等线" pitchFamily="2" charset="-122"/>
                <a:ea typeface="等线" pitchFamily="2" charset="-122"/>
              </a:rPr>
              <a:t>）</a:t>
            </a:r>
            <a:endParaRPr lang="en-US" altLang="zh-CN" dirty="0">
              <a:solidFill>
                <a:srgbClr val="00B050"/>
              </a:solidFill>
              <a:latin typeface="等线" pitchFamily="2" charset="-122"/>
              <a:ea typeface="等线" pitchFamily="2" charset="-122"/>
            </a:endParaRPr>
          </a:p>
          <a:p>
            <a:pPr marL="625475" lvl="2" indent="231775">
              <a:lnSpc>
                <a:spcPct val="80000"/>
              </a:lnSpc>
            </a:pPr>
            <a:r>
              <a:rPr lang="zh-CN" altLang="en-US" dirty="0">
                <a:solidFill>
                  <a:srgbClr val="000000"/>
                </a:solidFill>
                <a:latin typeface="等线" pitchFamily="2" charset="-122"/>
                <a:ea typeface="等线" pitchFamily="2" charset="-122"/>
              </a:rPr>
              <a:t>至少一个</a:t>
            </a:r>
            <a:r>
              <a:rPr lang="zh-CN" altLang="en-US" dirty="0">
                <a:solidFill>
                  <a:srgbClr val="FF0000"/>
                </a:solidFill>
                <a:latin typeface="等线" pitchFamily="2" charset="-122"/>
                <a:ea typeface="等线" pitchFamily="2" charset="-122"/>
              </a:rPr>
              <a:t>根元素</a:t>
            </a:r>
            <a:r>
              <a:rPr lang="zh-CN" altLang="en-US" dirty="0">
                <a:solidFill>
                  <a:srgbClr val="000000"/>
                </a:solidFill>
                <a:latin typeface="等线" pitchFamily="2" charset="-122"/>
                <a:ea typeface="等线" pitchFamily="2" charset="-122"/>
              </a:rPr>
              <a:t>，是文档中最外层的标签，其余元素是其</a:t>
            </a:r>
            <a:r>
              <a:rPr lang="zh-CN" altLang="en-US" dirty="0">
                <a:solidFill>
                  <a:srgbClr val="FF0000"/>
                </a:solidFill>
                <a:latin typeface="等线" pitchFamily="2" charset="-122"/>
                <a:ea typeface="等线" pitchFamily="2" charset="-122"/>
              </a:rPr>
              <a:t>子元素或后代</a:t>
            </a:r>
            <a:r>
              <a:rPr lang="zh-CN" altLang="en-US" dirty="0">
                <a:solidFill>
                  <a:srgbClr val="000000"/>
                </a:solidFill>
                <a:latin typeface="等线" pitchFamily="2" charset="-122"/>
                <a:ea typeface="等线" pitchFamily="2" charset="-122"/>
              </a:rPr>
              <a:t>。</a:t>
            </a:r>
            <a:endParaRPr lang="en-US" altLang="zh-CN" dirty="0">
              <a:solidFill>
                <a:srgbClr val="000000"/>
              </a:solidFill>
              <a:latin typeface="等线" pitchFamily="2" charset="-122"/>
              <a:ea typeface="等线" pitchFamily="2" charset="-122"/>
            </a:endParaRPr>
          </a:p>
          <a:p>
            <a:pPr marL="1200150" lvl="2" indent="-342900">
              <a:lnSpc>
                <a:spcPct val="80000"/>
              </a:lnSpc>
            </a:pPr>
            <a:r>
              <a:rPr lang="en-US" altLang="zh-CN" dirty="0">
                <a:solidFill>
                  <a:srgbClr val="000000"/>
                </a:solidFill>
                <a:latin typeface="等线" pitchFamily="2" charset="-122"/>
                <a:ea typeface="等线" pitchFamily="2" charset="-122"/>
              </a:rPr>
              <a:t>-</a:t>
            </a:r>
            <a:r>
              <a:rPr lang="zh-CN" altLang="en-US" dirty="0">
                <a:solidFill>
                  <a:srgbClr val="000000"/>
                </a:solidFill>
                <a:latin typeface="等线" pitchFamily="2" charset="-122"/>
                <a:ea typeface="等线" pitchFamily="2" charset="-122"/>
              </a:rPr>
              <a:t>数据元素</a:t>
            </a:r>
            <a:endParaRPr lang="en-US" altLang="zh-CN" dirty="0">
              <a:solidFill>
                <a:srgbClr val="000000"/>
              </a:solidFill>
              <a:latin typeface="等线" pitchFamily="2" charset="-122"/>
              <a:ea typeface="等线" pitchFamily="2" charset="-122"/>
            </a:endParaRPr>
          </a:p>
          <a:p>
            <a:pPr marL="1200150" lvl="2" indent="-342900">
              <a:lnSpc>
                <a:spcPct val="80000"/>
              </a:lnSpc>
            </a:pPr>
            <a:r>
              <a:rPr lang="en-US" altLang="zh-CN" dirty="0">
                <a:solidFill>
                  <a:srgbClr val="000000"/>
                </a:solidFill>
                <a:latin typeface="等线" pitchFamily="2" charset="-122"/>
                <a:ea typeface="等线" pitchFamily="2" charset="-122"/>
              </a:rPr>
              <a:t>    </a:t>
            </a:r>
            <a:r>
              <a:rPr lang="zh-CN" altLang="en-US" dirty="0">
                <a:solidFill>
                  <a:srgbClr val="000000"/>
                </a:solidFill>
                <a:latin typeface="等线" pitchFamily="2" charset="-122"/>
                <a:ea typeface="等线" pitchFamily="2" charset="-122"/>
              </a:rPr>
              <a:t>名字</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属性</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文本</a:t>
            </a:r>
            <a:endParaRPr lang="en-US" altLang="zh-CN" dirty="0">
              <a:solidFill>
                <a:srgbClr val="000000"/>
              </a:solidFill>
              <a:latin typeface="等线" pitchFamily="2" charset="-122"/>
              <a:ea typeface="等线" pitchFamily="2" charset="-122"/>
            </a:endParaRPr>
          </a:p>
          <a:p>
            <a:pPr marL="1390650" lvl="2" indent="-533400">
              <a:lnSpc>
                <a:spcPct val="80000"/>
              </a:lnSpc>
            </a:pPr>
            <a:r>
              <a:rPr lang="en-US" altLang="zh-CN" dirty="0">
                <a:solidFill>
                  <a:srgbClr val="000000"/>
                </a:solidFill>
                <a:latin typeface="等线" pitchFamily="2" charset="-122"/>
                <a:ea typeface="等线" pitchFamily="2" charset="-122"/>
              </a:rPr>
              <a:t>-</a:t>
            </a:r>
            <a:r>
              <a:rPr lang="zh-CN" altLang="en-US" dirty="0">
                <a:solidFill>
                  <a:srgbClr val="000000"/>
                </a:solidFill>
                <a:latin typeface="等线" pitchFamily="2" charset="-122"/>
                <a:ea typeface="等线" pitchFamily="2" charset="-122"/>
              </a:rPr>
              <a:t>非数据元素</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注释</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处理指令</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字符数据节。。。</a:t>
            </a:r>
            <a:endParaRPr lang="en-US" altLang="zh-CN" dirty="0">
              <a:solidFill>
                <a:srgbClr val="00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a:t>
            </a:r>
            <a:r>
              <a:rPr lang="zh-CN" altLang="en-US" dirty="0">
                <a:solidFill>
                  <a:srgbClr val="000000"/>
                </a:solidFill>
                <a:latin typeface="等线" pitchFamily="2" charset="-122"/>
                <a:ea typeface="等线" pitchFamily="2" charset="-122"/>
              </a:rPr>
              <a:t>杂项（</a:t>
            </a:r>
            <a:r>
              <a:rPr lang="en-US" altLang="zh-CN" dirty="0" err="1">
                <a:solidFill>
                  <a:srgbClr val="000000"/>
                </a:solidFill>
                <a:latin typeface="等线" pitchFamily="2" charset="-122"/>
                <a:ea typeface="等线" pitchFamily="2" charset="-122"/>
              </a:rPr>
              <a:t>Misc</a:t>
            </a:r>
            <a:r>
              <a:rPr lang="zh-CN" altLang="en-US" dirty="0">
                <a:solidFill>
                  <a:srgbClr val="000000"/>
                </a:solidFill>
                <a:latin typeface="等线" pitchFamily="2" charset="-122"/>
                <a:ea typeface="等线" pitchFamily="2" charset="-122"/>
              </a:rPr>
              <a:t>）</a:t>
            </a:r>
          </a:p>
          <a:p>
            <a:pPr marL="457200" lvl="1" indent="0">
              <a:buNone/>
            </a:pPr>
            <a:endParaRPr kumimoji="1" lang="zh-CN" altLang="en-US" sz="2000" b="1" dirty="0">
              <a:latin typeface="等线" pitchFamily="2" charset="-122"/>
              <a:ea typeface="等线"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69770"/>
              </p:ext>
            </p:extLst>
          </p:nvPr>
        </p:nvGraphicFramePr>
        <p:xfrm>
          <a:off x="6024282" y="789740"/>
          <a:ext cx="5253319" cy="5871490"/>
        </p:xfrm>
        <a:graphic>
          <a:graphicData uri="http://schemas.openxmlformats.org/drawingml/2006/table">
            <a:tbl>
              <a:tblPr/>
              <a:tblGrid>
                <a:gridCol w="5253319">
                  <a:extLst>
                    <a:ext uri="{9D8B030D-6E8A-4147-A177-3AD203B41FA5}">
                      <a16:colId xmlns:a16="http://schemas.microsoft.com/office/drawing/2014/main" val="20000"/>
                    </a:ext>
                  </a:extLst>
                </a:gridCol>
              </a:tblGrid>
              <a:tr h="5871490">
                <a:tc>
                  <a:txBody>
                    <a:bodyPr/>
                    <a:lstStyle/>
                    <a:p>
                      <a:pPr indent="266700">
                        <a:lnSpc>
                          <a:spcPct val="100000"/>
                        </a:lnSpc>
                        <a:spcAft>
                          <a:spcPts val="0"/>
                        </a:spcAft>
                      </a:pPr>
                      <a:r>
                        <a:rPr lang="en-US" sz="1800" kern="100" dirty="0">
                          <a:solidFill>
                            <a:srgbClr val="FF0000"/>
                          </a:solidFill>
                          <a:latin typeface="Times New Roman"/>
                          <a:ea typeface="宋体"/>
                          <a:cs typeface="Times New Roman"/>
                        </a:rPr>
                        <a:t>&lt;?xml version="1.0" encoding="ISO-8859-1"?&gt;</a:t>
                      </a:r>
                      <a:endParaRPr lang="zh-CN" sz="1800" kern="100" dirty="0">
                        <a:solidFill>
                          <a:srgbClr val="FF000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&lt;bookstore&gt;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category="COOKING"&gt;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lang="en"&gt;</a:t>
                      </a:r>
                      <a:r>
                        <a:rPr lang="en-US" sz="1800" b="1" kern="100" dirty="0">
                          <a:solidFill>
                            <a:srgbClr val="00B050"/>
                          </a:solidFill>
                          <a:latin typeface="Times New Roman"/>
                          <a:ea typeface="宋体"/>
                          <a:cs typeface="Times New Roman"/>
                        </a:rPr>
                        <a:t>Everyday Italian</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&lt;author&gt;Giada De Laurentiis&lt;/author&gt;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&lt;year&gt;2005&lt;/year&gt;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&lt;price&gt;30.00&lt;/price&gt;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category="CHILDREN"&gt;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lang="en"&gt;</a:t>
                      </a:r>
                      <a:r>
                        <a:rPr lang="en-US" sz="1800" b="1" kern="100" dirty="0">
                          <a:solidFill>
                            <a:srgbClr val="00B050"/>
                          </a:solidFill>
                          <a:latin typeface="Times New Roman"/>
                          <a:ea typeface="宋体"/>
                          <a:cs typeface="Times New Roman"/>
                        </a:rPr>
                        <a:t>Harry Potter</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&lt;author&gt;J K. Rowling&lt;/author&gt;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&lt;year&gt;2005&lt;/year&gt;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&lt;price&gt;29.99&lt;/price&gt;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category="WEB"&gt;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lang="en"&gt;</a:t>
                      </a:r>
                      <a:r>
                        <a:rPr lang="en-US" sz="1800" b="1" kern="100" dirty="0">
                          <a:solidFill>
                            <a:srgbClr val="00B050"/>
                          </a:solidFill>
                          <a:latin typeface="Times New Roman"/>
                          <a:ea typeface="宋体"/>
                          <a:cs typeface="Times New Roman"/>
                        </a:rPr>
                        <a:t>Learning XML</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&lt;author&gt;Erik T. Ray&lt;/author&gt;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&lt;year&gt;2003&lt;/year&gt;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&lt;price&gt;39.95&lt;/price&gt;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&lt;/bookstore&gt;</a:t>
                      </a:r>
                      <a:endParaRPr lang="zh-CN" sz="1800" kern="100" dirty="0">
                        <a:solidFill>
                          <a:srgbClr val="00B050"/>
                        </a:solidFill>
                        <a:latin typeface="Times New Roman"/>
                        <a:ea typeface="宋体"/>
                        <a:cs typeface="Times New Roman"/>
                      </a:endParaRP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203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t_nodetree1"/>
          <p:cNvPicPr>
            <a:picLocks noChangeAspect="1" noChangeArrowheads="1"/>
          </p:cNvPicPr>
          <p:nvPr/>
        </p:nvPicPr>
        <p:blipFill>
          <a:blip r:embed="rId2">
            <a:extLst>
              <a:ext uri="{28A0092B-C50C-407E-A947-70E740481C1C}">
                <a14:useLocalDpi xmlns:a14="http://schemas.microsoft.com/office/drawing/2010/main" val="0"/>
              </a:ext>
            </a:extLst>
          </a:blip>
          <a:srcRect b="7292"/>
          <a:stretch>
            <a:fillRect/>
          </a:stretch>
        </p:blipFill>
        <p:spPr bwMode="auto">
          <a:xfrm>
            <a:off x="657334" y="1391056"/>
            <a:ext cx="733933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57334" y="365126"/>
            <a:ext cx="10515600" cy="920336"/>
          </a:xfrm>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657334" y="1285462"/>
            <a:ext cx="1623646" cy="895030"/>
          </a:xfrm>
        </p:spPr>
        <p:txBody>
          <a:bodyPr/>
          <a:lstStyle/>
          <a:p>
            <a:r>
              <a:rPr lang="zh-CN" altLang="en-US" dirty="0"/>
              <a:t>例：</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4242038141"/>
              </p:ext>
            </p:extLst>
          </p:nvPr>
        </p:nvGraphicFramePr>
        <p:xfrm>
          <a:off x="8130649" y="986510"/>
          <a:ext cx="3960872" cy="5871490"/>
        </p:xfrm>
        <a:graphic>
          <a:graphicData uri="http://schemas.openxmlformats.org/drawingml/2006/table">
            <a:tbl>
              <a:tblPr/>
              <a:tblGrid>
                <a:gridCol w="3960872">
                  <a:extLst>
                    <a:ext uri="{9D8B030D-6E8A-4147-A177-3AD203B41FA5}">
                      <a16:colId xmlns:a16="http://schemas.microsoft.com/office/drawing/2014/main" val="20000"/>
                    </a:ext>
                  </a:extLst>
                </a:gridCol>
              </a:tblGrid>
              <a:tr h="5871490">
                <a:tc>
                  <a:txBody>
                    <a:bodyPr/>
                    <a:lstStyle/>
                    <a:p>
                      <a:pPr marL="0" indent="0">
                        <a:lnSpc>
                          <a:spcPct val="100000"/>
                        </a:lnSpc>
                        <a:spcAft>
                          <a:spcPts val="0"/>
                        </a:spcAft>
                      </a:pPr>
                      <a:r>
                        <a:rPr lang="en-US" sz="1600" kern="100" dirty="0">
                          <a:solidFill>
                            <a:srgbClr val="FF0000"/>
                          </a:solidFill>
                          <a:latin typeface="Times New Roman"/>
                          <a:ea typeface="宋体"/>
                          <a:cs typeface="Times New Roman"/>
                        </a:rPr>
                        <a:t>&lt;?xml version="1.0" encoding="ISO-8859-1"?&gt;</a:t>
                      </a:r>
                      <a:endParaRPr lang="zh-CN" sz="1600" kern="100" dirty="0">
                        <a:solidFill>
                          <a:srgbClr val="FF000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&lt;bookstore&gt;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 category="COOKING"&gt;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&lt;title lang="en"&gt;</a:t>
                      </a:r>
                      <a:r>
                        <a:rPr lang="en-US" sz="1600" b="1" kern="100" dirty="0">
                          <a:solidFill>
                            <a:srgbClr val="00B050"/>
                          </a:solidFill>
                          <a:latin typeface="Times New Roman"/>
                          <a:ea typeface="宋体"/>
                          <a:cs typeface="Times New Roman"/>
                        </a:rPr>
                        <a:t>Everyday Italian</a:t>
                      </a:r>
                      <a:r>
                        <a:rPr lang="en-US" sz="1600" kern="100" dirty="0">
                          <a:solidFill>
                            <a:srgbClr val="00B050"/>
                          </a:solidFill>
                          <a:latin typeface="Times New Roman"/>
                          <a:ea typeface="宋体"/>
                          <a:cs typeface="Times New Roman"/>
                        </a:rPr>
                        <a:t>&lt;/title&gt;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&lt;author&gt;Giada De Laurentiis&lt;/author&gt;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&lt;year&gt;2005&lt;/year&gt;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&lt;price&gt;30.00&lt;/price&gt;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 category="CHILDREN"&gt;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&lt;title lang="en"&gt;</a:t>
                      </a:r>
                      <a:r>
                        <a:rPr lang="en-US" sz="1600" b="1" kern="100" dirty="0">
                          <a:solidFill>
                            <a:srgbClr val="00B050"/>
                          </a:solidFill>
                          <a:latin typeface="Times New Roman"/>
                          <a:ea typeface="宋体"/>
                          <a:cs typeface="Times New Roman"/>
                        </a:rPr>
                        <a:t>Harry Potter</a:t>
                      </a:r>
                      <a:r>
                        <a:rPr lang="en-US" sz="1600" kern="100" dirty="0">
                          <a:solidFill>
                            <a:srgbClr val="00B050"/>
                          </a:solidFill>
                          <a:latin typeface="Times New Roman"/>
                          <a:ea typeface="宋体"/>
                          <a:cs typeface="Times New Roman"/>
                        </a:rPr>
                        <a:t>&lt;/title&gt;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&lt;author&gt;J K. Rowling&lt;/author&gt;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&lt;year&gt;2005&lt;/year&gt;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&lt;price&gt;29.99&lt;/price&gt;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 category="WEB"&gt;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&lt;title lang="en"&gt;</a:t>
                      </a:r>
                      <a:r>
                        <a:rPr lang="en-US" sz="1600" b="1" kern="100" dirty="0">
                          <a:solidFill>
                            <a:srgbClr val="00B050"/>
                          </a:solidFill>
                          <a:latin typeface="Times New Roman"/>
                          <a:ea typeface="宋体"/>
                          <a:cs typeface="Times New Roman"/>
                        </a:rPr>
                        <a:t>Learning XML</a:t>
                      </a:r>
                      <a:r>
                        <a:rPr lang="en-US" sz="1600" kern="100" dirty="0">
                          <a:solidFill>
                            <a:srgbClr val="00B050"/>
                          </a:solidFill>
                          <a:latin typeface="Times New Roman"/>
                          <a:ea typeface="宋体"/>
                          <a:cs typeface="Times New Roman"/>
                        </a:rPr>
                        <a:t>&lt;/title&gt;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&lt;author&gt;Erik T. Ray&lt;/author&gt;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&lt;year&gt;2003&lt;/year&gt;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&lt;price&gt;39.95&lt;/price&gt;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&lt;/bookstore&gt;</a:t>
                      </a:r>
                      <a:endParaRPr lang="zh-CN" sz="1600" kern="100" dirty="0">
                        <a:solidFill>
                          <a:srgbClr val="00B050"/>
                        </a:solidFill>
                        <a:latin typeface="Times New Roman"/>
                        <a:ea typeface="宋体"/>
                        <a:cs typeface="Times New Roman"/>
                      </a:endParaRP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284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p:txBody>
          <a:bodyPr>
            <a:normAutofit fontScale="92500" lnSpcReduction="10000"/>
          </a:bodyPr>
          <a:lstStyle/>
          <a:p>
            <a:r>
              <a:rPr lang="zh-CN" altLang="en-US" sz="3000" b="1" dirty="0"/>
              <a:t>丰富的管理能力</a:t>
            </a:r>
            <a:endParaRPr lang="en-US" altLang="zh-CN" sz="3000" b="1" dirty="0"/>
          </a:p>
          <a:p>
            <a:pPr lvl="1">
              <a:buFont typeface="Wingdings" panose="05000000000000000000" pitchFamily="2" charset="2"/>
              <a:buChar char="Ø"/>
            </a:pPr>
            <a:r>
              <a:rPr lang="zh-CN" altLang="en-US" sz="2600" dirty="0">
                <a:latin typeface="等线" pitchFamily="2" charset="-122"/>
              </a:rPr>
              <a:t>文档模式描述：文档</a:t>
            </a:r>
            <a:r>
              <a:rPr lang="zh-CN" altLang="en-US" sz="2600" dirty="0">
                <a:solidFill>
                  <a:srgbClr val="FF0000"/>
                </a:solidFill>
                <a:latin typeface="等线" pitchFamily="2" charset="-122"/>
              </a:rPr>
              <a:t>类型定义</a:t>
            </a:r>
            <a:r>
              <a:rPr lang="zh-CN" altLang="en-US" sz="2600" dirty="0">
                <a:latin typeface="等线" pitchFamily="2" charset="-122"/>
              </a:rPr>
              <a:t>（</a:t>
            </a:r>
            <a:r>
              <a:rPr lang="en-US" altLang="zh-CN" sz="2600" dirty="0">
                <a:latin typeface="等线" pitchFamily="2" charset="-122"/>
              </a:rPr>
              <a:t>DTD</a:t>
            </a:r>
            <a:r>
              <a:rPr lang="zh-CN" altLang="en-US" sz="2600" dirty="0">
                <a:latin typeface="等线" pitchFamily="2" charset="-122"/>
              </a:rPr>
              <a:t>，</a:t>
            </a:r>
            <a:r>
              <a:rPr lang="en-US" altLang="zh-CN" sz="2600" dirty="0">
                <a:latin typeface="等线" pitchFamily="2" charset="-122"/>
              </a:rPr>
              <a:t>Document Type Definition</a:t>
            </a:r>
            <a:r>
              <a:rPr lang="zh-CN" altLang="en-US" sz="2600" dirty="0">
                <a:latin typeface="等线" pitchFamily="2" charset="-122"/>
              </a:rPr>
              <a:t>）</a:t>
            </a:r>
            <a:endParaRPr lang="en-US" altLang="zh-CN" sz="2600" dirty="0">
              <a:latin typeface="等线" pitchFamily="2" charset="-122"/>
            </a:endParaRPr>
          </a:p>
          <a:p>
            <a:pPr lvl="1">
              <a:buFont typeface="Wingdings" panose="05000000000000000000" pitchFamily="2" charset="2"/>
              <a:buChar char="Ø"/>
            </a:pPr>
            <a:r>
              <a:rPr lang="zh-CN" altLang="en-US" sz="2600" dirty="0">
                <a:latin typeface="等线" pitchFamily="2" charset="-122"/>
              </a:rPr>
              <a:t>数据展示：可扩展的</a:t>
            </a:r>
            <a:r>
              <a:rPr lang="zh-CN" altLang="en-US" sz="2600" dirty="0">
                <a:solidFill>
                  <a:srgbClr val="FF0000"/>
                </a:solidFill>
                <a:latin typeface="等线" pitchFamily="2" charset="-122"/>
              </a:rPr>
              <a:t>样式语言</a:t>
            </a:r>
            <a:r>
              <a:rPr lang="zh-CN" altLang="en-US" sz="2600" dirty="0">
                <a:latin typeface="等线" pitchFamily="2" charset="-122"/>
              </a:rPr>
              <a:t>（</a:t>
            </a:r>
            <a:r>
              <a:rPr lang="en-US" altLang="zh-CN" sz="2600" dirty="0">
                <a:latin typeface="等线" pitchFamily="2" charset="-122"/>
              </a:rPr>
              <a:t>XSL, eXtensible Style Language</a:t>
            </a:r>
            <a:r>
              <a:rPr lang="zh-CN" altLang="en-US" sz="2600" dirty="0">
                <a:latin typeface="等线" pitchFamily="2" charset="-122"/>
              </a:rPr>
              <a:t>）</a:t>
            </a:r>
            <a:endParaRPr lang="en-US" altLang="zh-CN" sz="2600" dirty="0">
              <a:latin typeface="等线" pitchFamily="2" charset="-122"/>
            </a:endParaRPr>
          </a:p>
          <a:p>
            <a:pPr lvl="1">
              <a:buFont typeface="Wingdings" panose="05000000000000000000" pitchFamily="2" charset="2"/>
              <a:buChar char="Ø"/>
            </a:pPr>
            <a:r>
              <a:rPr lang="zh-CN" altLang="en-US" sz="2600" dirty="0">
                <a:latin typeface="等线" pitchFamily="2" charset="-122"/>
              </a:rPr>
              <a:t>参考引用：可扩展</a:t>
            </a:r>
            <a:r>
              <a:rPr lang="zh-CN" altLang="en-US" sz="2600" dirty="0">
                <a:solidFill>
                  <a:srgbClr val="FF0000"/>
                </a:solidFill>
                <a:latin typeface="等线" pitchFamily="2" charset="-122"/>
              </a:rPr>
              <a:t>链接语言</a:t>
            </a:r>
            <a:r>
              <a:rPr lang="zh-CN" altLang="en-US" sz="2600" dirty="0">
                <a:latin typeface="等线" pitchFamily="2" charset="-122"/>
              </a:rPr>
              <a:t>（</a:t>
            </a:r>
            <a:r>
              <a:rPr lang="en-US" altLang="zh-CN" sz="2600" dirty="0">
                <a:latin typeface="等线" pitchFamily="2" charset="-122"/>
              </a:rPr>
              <a:t>XLL, eXtensible Link Language</a:t>
            </a:r>
            <a:r>
              <a:rPr lang="zh-CN" altLang="en-US" sz="2600" dirty="0">
                <a:latin typeface="等线" pitchFamily="2" charset="-122"/>
              </a:rPr>
              <a:t>）</a:t>
            </a:r>
            <a:endParaRPr lang="en-US" altLang="zh-CN" sz="2600" dirty="0">
              <a:latin typeface="等线" pitchFamily="2" charset="-122"/>
            </a:endParaRPr>
          </a:p>
          <a:p>
            <a:r>
              <a:rPr lang="en-US" altLang="zh-CN" b="1" dirty="0"/>
              <a:t>4.2.1.1 DTD</a:t>
            </a:r>
          </a:p>
          <a:p>
            <a:r>
              <a:rPr lang="en-US" altLang="zh-CN" dirty="0"/>
              <a:t>   </a:t>
            </a:r>
            <a:r>
              <a:rPr lang="en-US" altLang="zh-CN" sz="2600" dirty="0"/>
              <a:t>XML</a:t>
            </a:r>
            <a:r>
              <a:rPr lang="zh-CN" altLang="en-US" sz="2600" dirty="0"/>
              <a:t>支持自描述，不需要使用固定的标签，数据可随意使用标签；同时，也支持预先定义文档内部数据的模式，即预先定义内容、元素、属性及实体的格式，实现方法可以是</a:t>
            </a:r>
            <a:r>
              <a:rPr lang="en-US" altLang="zh-CN" sz="2600" dirty="0"/>
              <a:t>DTD</a:t>
            </a:r>
            <a:r>
              <a:rPr lang="zh-CN" altLang="en-US" sz="2600" dirty="0"/>
              <a:t>或者</a:t>
            </a:r>
            <a:r>
              <a:rPr lang="en-US" altLang="zh-CN" sz="2600" dirty="0"/>
              <a:t>XML schema</a:t>
            </a:r>
            <a:r>
              <a:rPr lang="zh-CN" altLang="en-US" sz="2600" dirty="0"/>
              <a:t>（</a:t>
            </a:r>
            <a:r>
              <a:rPr lang="en-US" altLang="zh-CN" sz="2600" dirty="0"/>
              <a:t>XSD</a:t>
            </a:r>
            <a:r>
              <a:rPr lang="zh-CN" altLang="en-US" sz="2600" dirty="0"/>
              <a:t>），其中</a:t>
            </a:r>
            <a:r>
              <a:rPr lang="en-US" altLang="zh-CN" sz="2600" dirty="0"/>
              <a:t>DTD</a:t>
            </a:r>
            <a:r>
              <a:rPr lang="zh-CN" altLang="en-US" sz="2600" dirty="0"/>
              <a:t>分为内部</a:t>
            </a:r>
            <a:r>
              <a:rPr lang="en-US" altLang="zh-CN" sz="2600" dirty="0"/>
              <a:t>DTD</a:t>
            </a:r>
            <a:r>
              <a:rPr lang="zh-CN" altLang="en-US" sz="2600" dirty="0"/>
              <a:t>（用于检查文档数据）和外部</a:t>
            </a:r>
            <a:r>
              <a:rPr lang="en-US" altLang="zh-CN" sz="2600" dirty="0"/>
              <a:t>DTD</a:t>
            </a:r>
            <a:r>
              <a:rPr lang="zh-CN" altLang="en-US" sz="2600" dirty="0"/>
              <a:t>（可以和其他</a:t>
            </a:r>
            <a:r>
              <a:rPr lang="en-US" altLang="zh-CN" sz="2600" dirty="0"/>
              <a:t>XML</a:t>
            </a:r>
            <a:r>
              <a:rPr lang="zh-CN" altLang="en-US" sz="2600" dirty="0"/>
              <a:t>文档共享）。</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sp>
        <p:nvSpPr>
          <p:cNvPr id="5" name="圆角矩形标注 4"/>
          <p:cNvSpPr/>
          <p:nvPr/>
        </p:nvSpPr>
        <p:spPr>
          <a:xfrm>
            <a:off x="1080405" y="5743702"/>
            <a:ext cx="9329196" cy="612648"/>
          </a:xfrm>
          <a:prstGeom prst="wedgeRoundRectCallout">
            <a:avLst>
              <a:gd name="adj1" fmla="val -35160"/>
              <a:gd name="adj2" fmla="val -841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文档数据变化时，为确保数据形式良好，可能需要进行</a:t>
            </a:r>
            <a:r>
              <a:rPr lang="zh-CN" altLang="en-US" sz="2000" dirty="0">
                <a:solidFill>
                  <a:srgbClr val="FF0000"/>
                </a:solidFill>
                <a:latin typeface="微软雅黑" panose="020B0503020204020204" pitchFamily="34" charset="-122"/>
                <a:ea typeface="微软雅黑" panose="020B0503020204020204" pitchFamily="34" charset="-122"/>
              </a:rPr>
              <a:t>符合性检查</a:t>
            </a:r>
            <a:r>
              <a:rPr lang="zh-CN" altLang="en-US" sz="2000" dirty="0">
                <a:latin typeface="微软雅黑" panose="020B0503020204020204" pitchFamily="34" charset="-122"/>
                <a:ea typeface="微软雅黑" panose="020B0503020204020204" pitchFamily="34" charset="-122"/>
              </a:rPr>
              <a:t>（非强制性）</a:t>
            </a:r>
          </a:p>
        </p:txBody>
      </p:sp>
    </p:spTree>
    <p:extLst>
      <p:ext uri="{BB962C8B-B14F-4D97-AF65-F5344CB8AC3E}">
        <p14:creationId xmlns:p14="http://schemas.microsoft.com/office/powerpoint/2010/main" val="25729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782"/>
            <a:ext cx="10515600" cy="641871"/>
          </a:xfrm>
        </p:spPr>
        <p:txBody>
          <a:bodyPr>
            <a:normAutofit/>
          </a:bodyPr>
          <a:lstStyle/>
          <a:p>
            <a:r>
              <a:rPr lang="en-US" altLang="zh-CN" sz="2800" b="1" dirty="0"/>
              <a:t>4.2.1.1 DTD</a:t>
            </a:r>
            <a:r>
              <a:rPr lang="zh-CN" altLang="en-US" sz="2800" b="1" dirty="0"/>
              <a:t>（续）</a:t>
            </a:r>
          </a:p>
        </p:txBody>
      </p:sp>
      <p:sp>
        <p:nvSpPr>
          <p:cNvPr id="3" name="内容占位符 2"/>
          <p:cNvSpPr>
            <a:spLocks noGrp="1"/>
          </p:cNvSpPr>
          <p:nvPr>
            <p:ph idx="1"/>
          </p:nvPr>
        </p:nvSpPr>
        <p:spPr>
          <a:xfrm>
            <a:off x="838200" y="798653"/>
            <a:ext cx="10515600" cy="6059348"/>
          </a:xfrm>
        </p:spPr>
        <p:txBody>
          <a:bodyPr>
            <a:normAutofit fontScale="85000" lnSpcReduction="20000"/>
          </a:bodyPr>
          <a:lstStyle/>
          <a:p>
            <a:r>
              <a:rPr lang="zh-CN" altLang="en-US" sz="2400" dirty="0"/>
              <a:t>例：</a:t>
            </a:r>
            <a:r>
              <a:rPr lang="en-US" altLang="zh-CN" sz="2400" dirty="0">
                <a:solidFill>
                  <a:srgbClr val="FF0000"/>
                </a:solidFill>
              </a:rPr>
              <a:t>example.dtd </a:t>
            </a:r>
          </a:p>
          <a:p>
            <a:r>
              <a:rPr lang="en-US" altLang="zh-CN" sz="2400" dirty="0"/>
              <a:t>&lt;</a:t>
            </a:r>
            <a:r>
              <a:rPr lang="en-US" altLang="zh-CN" sz="2400" dirty="0">
                <a:solidFill>
                  <a:srgbClr val="FF0000"/>
                </a:solidFill>
              </a:rPr>
              <a:t>!ELEMENT </a:t>
            </a:r>
            <a:r>
              <a:rPr lang="en-US" altLang="zh-CN" sz="2400" dirty="0" err="1"/>
              <a:t>people_list</a:t>
            </a:r>
            <a:r>
              <a:rPr lang="en-US" altLang="zh-CN" sz="2400" dirty="0"/>
              <a:t>(person)*&gt;</a:t>
            </a:r>
          </a:p>
          <a:p>
            <a:r>
              <a:rPr lang="en-US" altLang="zh-CN" sz="2400" dirty="0"/>
              <a:t>&lt;</a:t>
            </a:r>
            <a:r>
              <a:rPr lang="en-US" altLang="zh-CN" sz="2400" dirty="0">
                <a:solidFill>
                  <a:srgbClr val="FF0000"/>
                </a:solidFill>
              </a:rPr>
              <a:t>!ELEMENT </a:t>
            </a:r>
            <a:r>
              <a:rPr lang="en-US" altLang="zh-CN" sz="2400" dirty="0"/>
              <a:t>person (name, birthdate?, gender?)&gt;</a:t>
            </a:r>
            <a:endParaRPr lang="zh-CN" altLang="en-US" sz="2400" dirty="0"/>
          </a:p>
          <a:p>
            <a:r>
              <a:rPr lang="en-US" altLang="zh-CN" sz="2400" dirty="0"/>
              <a:t>&lt;</a:t>
            </a:r>
            <a:r>
              <a:rPr lang="en-US" altLang="zh-CN" sz="2400" dirty="0">
                <a:solidFill>
                  <a:srgbClr val="FF0000"/>
                </a:solidFill>
              </a:rPr>
              <a:t>!ELEMENT </a:t>
            </a:r>
            <a:r>
              <a:rPr lang="en-US" altLang="zh-CN" sz="2400" dirty="0"/>
              <a:t>name (#PCDATA)&gt;</a:t>
            </a:r>
            <a:endParaRPr lang="zh-CN" altLang="en-US" sz="2400" dirty="0"/>
          </a:p>
          <a:p>
            <a:r>
              <a:rPr lang="en-US" altLang="zh-CN" sz="2400" dirty="0"/>
              <a:t>&lt;</a:t>
            </a:r>
            <a:r>
              <a:rPr lang="en-US" altLang="zh-CN" sz="2400" dirty="0">
                <a:solidFill>
                  <a:srgbClr val="FF0000"/>
                </a:solidFill>
              </a:rPr>
              <a:t>!ELEMENT </a:t>
            </a:r>
            <a:r>
              <a:rPr lang="en-US" altLang="zh-CN" sz="2400" dirty="0"/>
              <a:t>birthdate (#PCDATA)&gt;</a:t>
            </a:r>
            <a:endParaRPr lang="zh-CN" altLang="en-US" sz="2400" dirty="0"/>
          </a:p>
          <a:p>
            <a:r>
              <a:rPr lang="en-US" altLang="zh-CN" sz="2400" dirty="0"/>
              <a:t>&lt;</a:t>
            </a:r>
            <a:r>
              <a:rPr lang="en-US" altLang="zh-CN" sz="2400" dirty="0">
                <a:solidFill>
                  <a:srgbClr val="FF0000"/>
                </a:solidFill>
              </a:rPr>
              <a:t>!ELEMENT </a:t>
            </a:r>
            <a:r>
              <a:rPr lang="en-US" altLang="zh-CN" sz="2400" dirty="0"/>
              <a:t>gender (#PCDATA)&gt;</a:t>
            </a:r>
            <a:endParaRPr lang="zh-CN" altLang="en-US" sz="2400" dirty="0"/>
          </a:p>
          <a:p>
            <a:r>
              <a:rPr lang="en-US" altLang="zh-CN" sz="2400" dirty="0"/>
              <a:t>&lt;?xml version=“1.0” encoding=“UTF-8” standalone=“no”?&gt;</a:t>
            </a:r>
          </a:p>
          <a:p>
            <a:r>
              <a:rPr lang="en-US" altLang="zh-CN" sz="2400" dirty="0"/>
              <a:t>&lt;!</a:t>
            </a:r>
            <a:r>
              <a:rPr lang="en-US" altLang="zh-CN" sz="2400" dirty="0">
                <a:solidFill>
                  <a:srgbClr val="FF0000"/>
                </a:solidFill>
              </a:rPr>
              <a:t>DOCTYPE</a:t>
            </a:r>
            <a:r>
              <a:rPr lang="en-US" altLang="zh-CN" sz="2400" dirty="0"/>
              <a:t> people_list </a:t>
            </a:r>
            <a:r>
              <a:rPr lang="en-US" altLang="zh-CN" sz="2400" dirty="0">
                <a:solidFill>
                  <a:srgbClr val="FF0000"/>
                </a:solidFill>
              </a:rPr>
              <a:t>SYSTEM</a:t>
            </a:r>
            <a:r>
              <a:rPr lang="en-US" altLang="zh-CN" sz="2400" dirty="0"/>
              <a:t> “example.dtd”&gt;</a:t>
            </a:r>
          </a:p>
          <a:p>
            <a:r>
              <a:rPr lang="en-US" altLang="zh-CN" sz="2400" dirty="0"/>
              <a:t>&lt;people_list&gt;</a:t>
            </a:r>
          </a:p>
          <a:p>
            <a:r>
              <a:rPr lang="en-US" altLang="zh-CN" sz="2400" dirty="0"/>
              <a:t>   &lt;person&gt;</a:t>
            </a:r>
          </a:p>
          <a:p>
            <a:r>
              <a:rPr lang="en-US" altLang="zh-CN" sz="2400" dirty="0"/>
              <a:t>    &lt;name&gt;</a:t>
            </a:r>
            <a:r>
              <a:rPr lang="zh-CN" altLang="en-US" sz="2400" dirty="0"/>
              <a:t>张三</a:t>
            </a:r>
            <a:r>
              <a:rPr lang="en-US" altLang="zh-CN" sz="2400" dirty="0"/>
              <a:t>&lt;/name&gt; </a:t>
            </a:r>
          </a:p>
          <a:p>
            <a:r>
              <a:rPr lang="en-US" altLang="zh-CN" sz="2400" dirty="0"/>
              <a:t>    &lt;birthdate&gt;2020-01-02 &lt;/birthdate&gt;</a:t>
            </a:r>
          </a:p>
          <a:p>
            <a:r>
              <a:rPr lang="en-US" altLang="zh-CN" sz="2400" dirty="0"/>
              <a:t>   &lt;/person&gt;</a:t>
            </a:r>
          </a:p>
          <a:p>
            <a:r>
              <a:rPr lang="en-US" altLang="zh-CN" sz="2400" dirty="0"/>
              <a:t>&lt;/people_list&gt;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
        <p:nvSpPr>
          <p:cNvPr id="5" name="矩形 4"/>
          <p:cNvSpPr/>
          <p:nvPr/>
        </p:nvSpPr>
        <p:spPr>
          <a:xfrm>
            <a:off x="659757" y="3356658"/>
            <a:ext cx="10266745" cy="81023"/>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6904300" y="4133086"/>
            <a:ext cx="4471685" cy="763929"/>
          </a:xfrm>
          <a:prstGeom prst="wedgeRoundRectCallout">
            <a:avLst>
              <a:gd name="adj1" fmla="val -61212"/>
              <a:gd name="adj2" fmla="val -45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微软雅黑" panose="020B0503020204020204" pitchFamily="34" charset="-122"/>
                <a:ea typeface="微软雅黑" panose="020B0503020204020204" pitchFamily="34" charset="-122"/>
              </a:rPr>
              <a:t>DOCTYPE</a:t>
            </a:r>
            <a:r>
              <a:rPr lang="zh-CN" altLang="en-US" sz="2000" dirty="0">
                <a:latin typeface="微软雅黑" panose="020B0503020204020204" pitchFamily="34" charset="-122"/>
                <a:ea typeface="微软雅黑" panose="020B0503020204020204" pitchFamily="34" charset="-122"/>
              </a:rPr>
              <a:t>标识加</a:t>
            </a:r>
            <a:r>
              <a:rPr lang="en-US" altLang="zh-CN" sz="2000" dirty="0">
                <a:latin typeface="微软雅黑" panose="020B0503020204020204" pitchFamily="34" charset="-122"/>
                <a:ea typeface="微软雅黑" panose="020B0503020204020204" pitchFamily="34" charset="-122"/>
              </a:rPr>
              <a:t>SYSTEM</a:t>
            </a:r>
            <a:r>
              <a:rPr lang="zh-CN" altLang="en-US" sz="2000" dirty="0">
                <a:latin typeface="微软雅黑" panose="020B0503020204020204" pitchFamily="34" charset="-122"/>
                <a:ea typeface="微软雅黑" panose="020B0503020204020204" pitchFamily="34" charset="-122"/>
              </a:rPr>
              <a:t>关键字用于在</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文件中引用</a:t>
            </a:r>
            <a:r>
              <a:rPr lang="en-US" altLang="zh-CN" sz="2000" dirty="0">
                <a:latin typeface="微软雅黑" panose="020B0503020204020204" pitchFamily="34" charset="-122"/>
                <a:ea typeface="微软雅黑" panose="020B0503020204020204" pitchFamily="34" charset="-122"/>
              </a:rPr>
              <a:t>dtd</a:t>
            </a:r>
            <a:r>
              <a:rPr lang="zh-CN" altLang="en-US" sz="2000" dirty="0">
                <a:latin typeface="微软雅黑" panose="020B0503020204020204" pitchFamily="34" charset="-122"/>
                <a:ea typeface="微软雅黑" panose="020B0503020204020204" pitchFamily="34" charset="-122"/>
              </a:rPr>
              <a:t>文件</a:t>
            </a:r>
          </a:p>
        </p:txBody>
      </p:sp>
      <p:sp>
        <p:nvSpPr>
          <p:cNvPr id="7" name="圆角矩形标注 6"/>
          <p:cNvSpPr/>
          <p:nvPr/>
        </p:nvSpPr>
        <p:spPr>
          <a:xfrm>
            <a:off x="7202474" y="1093344"/>
            <a:ext cx="4471685" cy="763929"/>
          </a:xfrm>
          <a:prstGeom prst="wedgeRoundRectCallout">
            <a:avLst>
              <a:gd name="adj1" fmla="val -52416"/>
              <a:gd name="adj2" fmla="val 2252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微软雅黑" panose="020B0503020204020204" pitchFamily="34" charset="-122"/>
                <a:ea typeface="微软雅黑" panose="020B0503020204020204" pitchFamily="34" charset="-122"/>
              </a:rPr>
              <a:t>DTD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文档实例的关系可看成类和对象的关系</a:t>
            </a:r>
          </a:p>
        </p:txBody>
      </p:sp>
      <p:sp>
        <p:nvSpPr>
          <p:cNvPr id="8" name="对话气泡: 圆角矩形 7">
            <a:extLst>
              <a:ext uri="{FF2B5EF4-FFF2-40B4-BE49-F238E27FC236}">
                <a16:creationId xmlns:a16="http://schemas.microsoft.com/office/drawing/2014/main" id="{62835861-971B-4D4D-8935-AFB24B6A7A6B}"/>
              </a:ext>
            </a:extLst>
          </p:cNvPr>
          <p:cNvSpPr/>
          <p:nvPr/>
        </p:nvSpPr>
        <p:spPr>
          <a:xfrm>
            <a:off x="6656522" y="286719"/>
            <a:ext cx="1844298" cy="612648"/>
          </a:xfrm>
          <a:prstGeom prst="wedgeRoundRectCallout">
            <a:avLst>
              <a:gd name="adj1" fmla="val -112494"/>
              <a:gd name="adj2" fmla="val 173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？表示可选</a:t>
            </a:r>
          </a:p>
        </p:txBody>
      </p:sp>
      <p:sp>
        <p:nvSpPr>
          <p:cNvPr id="9" name="对话气泡: 圆角矩形 7">
            <a:extLst>
              <a:ext uri="{FF2B5EF4-FFF2-40B4-BE49-F238E27FC236}">
                <a16:creationId xmlns:a16="http://schemas.microsoft.com/office/drawing/2014/main" id="{62835861-971B-4D4D-8935-AFB24B6A7A6B}"/>
              </a:ext>
            </a:extLst>
          </p:cNvPr>
          <p:cNvSpPr/>
          <p:nvPr/>
        </p:nvSpPr>
        <p:spPr>
          <a:xfrm>
            <a:off x="3803542" y="692628"/>
            <a:ext cx="1652713" cy="413477"/>
          </a:xfrm>
          <a:prstGeom prst="wedgeRoundRectCallout">
            <a:avLst>
              <a:gd name="adj1" fmla="val -81825"/>
              <a:gd name="adj2" fmla="val 294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外部</a:t>
            </a:r>
            <a:r>
              <a:rPr lang="en-US" altLang="zh-CN" dirty="0">
                <a:solidFill>
                  <a:schemeClr val="bg1"/>
                </a:solidFill>
              </a:rPr>
              <a:t>DTD</a:t>
            </a:r>
            <a:r>
              <a:rPr lang="zh-CN" altLang="en-US" dirty="0">
                <a:solidFill>
                  <a:schemeClr val="bg1"/>
                </a:solidFill>
              </a:rPr>
              <a:t>文件</a:t>
            </a:r>
          </a:p>
        </p:txBody>
      </p:sp>
    </p:spTree>
    <p:extLst>
      <p:ext uri="{BB962C8B-B14F-4D97-AF65-F5344CB8AC3E}">
        <p14:creationId xmlns:p14="http://schemas.microsoft.com/office/powerpoint/2010/main" val="267579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483"/>
            <a:ext cx="10515600" cy="549274"/>
          </a:xfrm>
        </p:spPr>
        <p:txBody>
          <a:bodyPr>
            <a:normAutofit/>
          </a:bodyPr>
          <a:lstStyle/>
          <a:p>
            <a:r>
              <a:rPr lang="en-US" altLang="zh-CN" sz="2400" dirty="0"/>
              <a:t>DTD</a:t>
            </a:r>
            <a:r>
              <a:rPr lang="zh-CN" altLang="en-US" sz="2400" dirty="0"/>
              <a:t>举例：</a:t>
            </a:r>
            <a:r>
              <a:rPr lang="en-US" altLang="zh-CN" sz="2400" dirty="0">
                <a:ea typeface="黑体" panose="02010609060101010101" pitchFamily="49" charset="-122"/>
              </a:rPr>
              <a:t> Example5.dtd</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
        <p:nvSpPr>
          <p:cNvPr id="6" name="Rectangle 9"/>
          <p:cNvSpPr>
            <a:spLocks noChangeArrowheads="1"/>
          </p:cNvSpPr>
          <p:nvPr/>
        </p:nvSpPr>
        <p:spPr bwMode="auto">
          <a:xfrm>
            <a:off x="924011" y="682906"/>
            <a:ext cx="8210550" cy="2141317"/>
          </a:xfrm>
          <a:prstGeom prst="rect">
            <a:avLst/>
          </a:prstGeom>
          <a:gradFill rotWithShape="1">
            <a:gsLst>
              <a:gs pos="0">
                <a:srgbClr val="FFFFCC"/>
              </a:gs>
              <a:gs pos="100000">
                <a:srgbClr val="FFFFFF"/>
              </a:gs>
            </a:gsLst>
            <a:lin ang="5400000" scaled="1"/>
          </a:gra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GB" altLang="zh-CN" dirty="0">
                <a:ea typeface="黑体" panose="02010609060101010101" pitchFamily="49" charset="-122"/>
              </a:rPr>
              <a:t>&lt;?xml version="1.0"?&gt;</a:t>
            </a:r>
          </a:p>
          <a:p>
            <a:r>
              <a:rPr lang="en-GB" altLang="zh-CN" dirty="0">
                <a:ea typeface="黑体" panose="02010609060101010101" pitchFamily="49" charset="-122"/>
              </a:rPr>
              <a:t>&lt;!ELEMENT movies (movie+)&gt;</a:t>
            </a:r>
          </a:p>
          <a:p>
            <a:r>
              <a:rPr lang="en-GB" altLang="zh-CN" dirty="0">
                <a:ea typeface="黑体" panose="02010609060101010101" pitchFamily="49" charset="-122"/>
              </a:rPr>
              <a:t>&lt;!ELEMENT movie (title, actor+, rating)&gt;</a:t>
            </a:r>
          </a:p>
          <a:p>
            <a:r>
              <a:rPr lang="en-GB" altLang="zh-CN" dirty="0">
                <a:ea typeface="黑体" panose="02010609060101010101" pitchFamily="49" charset="-122"/>
              </a:rPr>
              <a:t>&lt;!ELEMENT title (#PCDATA)&gt;</a:t>
            </a:r>
          </a:p>
          <a:p>
            <a:r>
              <a:rPr lang="en-GB" altLang="zh-CN" dirty="0">
                <a:ea typeface="黑体" panose="02010609060101010101" pitchFamily="49" charset="-122"/>
              </a:rPr>
              <a:t>&lt;!ELEMENT actor (#PCDATA)&gt;</a:t>
            </a:r>
          </a:p>
          <a:p>
            <a:r>
              <a:rPr lang="en-GB" altLang="zh-CN" dirty="0">
                <a:ea typeface="黑体" panose="02010609060101010101" pitchFamily="49" charset="-122"/>
              </a:rPr>
              <a:t>&lt;!ELEMENT rating (#PCDATA)&gt;</a:t>
            </a:r>
          </a:p>
          <a:p>
            <a:r>
              <a:rPr lang="en-GB" altLang="zh-CN" dirty="0">
                <a:ea typeface="黑体" panose="02010609060101010101" pitchFamily="49" charset="-122"/>
              </a:rPr>
              <a:t>&lt;</a:t>
            </a:r>
            <a:r>
              <a:rPr lang="en-GB" altLang="zh-CN" dirty="0">
                <a:solidFill>
                  <a:srgbClr val="FF0000"/>
                </a:solidFill>
                <a:ea typeface="黑体" panose="02010609060101010101" pitchFamily="49" charset="-122"/>
              </a:rPr>
              <a:t>!ATTLIST </a:t>
            </a:r>
            <a:r>
              <a:rPr lang="en-GB" altLang="zh-CN" dirty="0">
                <a:ea typeface="黑体" panose="02010609060101010101" pitchFamily="49" charset="-122"/>
              </a:rPr>
              <a:t>movie type CDATA #IMPLIED&gt;</a:t>
            </a:r>
            <a:endParaRPr lang="en-US" altLang="zh-CN" dirty="0">
              <a:ea typeface="黑体" panose="02010609060101010101" pitchFamily="49" charset="-122"/>
            </a:endParaRPr>
          </a:p>
        </p:txBody>
      </p:sp>
      <p:sp>
        <p:nvSpPr>
          <p:cNvPr id="5" name="Rectangle 5"/>
          <p:cNvSpPr>
            <a:spLocks noChangeArrowheads="1"/>
          </p:cNvSpPr>
          <p:nvPr/>
        </p:nvSpPr>
        <p:spPr bwMode="auto">
          <a:xfrm>
            <a:off x="5732277" y="2307780"/>
            <a:ext cx="6063788" cy="4231132"/>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dirty="0">
                <a:ea typeface="黑体" panose="02010609060101010101" pitchFamily="49" charset="-122"/>
              </a:rPr>
              <a:t>&lt;?xml version="1.0" encoding="gb2312" ?&gt;</a:t>
            </a:r>
          </a:p>
          <a:p>
            <a:r>
              <a:rPr lang="en-US" altLang="zh-CN" dirty="0">
                <a:ea typeface="黑体" panose="02010609060101010101" pitchFamily="49" charset="-122"/>
              </a:rPr>
              <a:t>&lt;!DOCTYPE movies </a:t>
            </a:r>
            <a:r>
              <a:rPr lang="en-US" altLang="zh-CN" dirty="0">
                <a:solidFill>
                  <a:srgbClr val="FF0000"/>
                </a:solidFill>
                <a:ea typeface="黑体" panose="02010609060101010101" pitchFamily="49" charset="-122"/>
              </a:rPr>
              <a:t>SYSTEM "Example5.dtd"</a:t>
            </a:r>
            <a:r>
              <a:rPr lang="en-US" altLang="zh-CN" dirty="0">
                <a:ea typeface="黑体" panose="02010609060101010101" pitchFamily="49" charset="-122"/>
              </a:rPr>
              <a:t>&gt;</a:t>
            </a:r>
          </a:p>
          <a:p>
            <a:r>
              <a:rPr lang="en-US" altLang="zh-CN" dirty="0">
                <a:ea typeface="黑体" panose="02010609060101010101" pitchFamily="49" charset="-122"/>
              </a:rPr>
              <a:t>&lt;movies&gt;</a:t>
            </a:r>
          </a:p>
          <a:p>
            <a:r>
              <a:rPr lang="en-US" altLang="zh-CN" dirty="0">
                <a:ea typeface="黑体" panose="02010609060101010101" pitchFamily="49" charset="-122"/>
              </a:rPr>
              <a:t>     &lt;</a:t>
            </a:r>
            <a:r>
              <a:rPr lang="en-US" altLang="zh-CN" dirty="0">
                <a:solidFill>
                  <a:srgbClr val="FF0000"/>
                </a:solidFill>
                <a:ea typeface="黑体" panose="02010609060101010101" pitchFamily="49" charset="-122"/>
              </a:rPr>
              <a:t>movie</a:t>
            </a:r>
            <a:r>
              <a:rPr lang="en-US" altLang="zh-CN" dirty="0">
                <a:ea typeface="黑体" panose="02010609060101010101" pitchFamily="49" charset="-122"/>
              </a:rPr>
              <a:t> type="</a:t>
            </a:r>
            <a:r>
              <a:rPr lang="en-US" altLang="zh-CN" dirty="0" err="1">
                <a:ea typeface="黑体" panose="02010609060101010101" pitchFamily="49" charset="-122"/>
              </a:rPr>
              <a:t>冒险片</a:t>
            </a:r>
            <a:r>
              <a:rPr lang="en-US" altLang="zh-CN" dirty="0">
                <a:ea typeface="黑体" panose="02010609060101010101" pitchFamily="49" charset="-122"/>
              </a:rPr>
              <a:t>"&gt;</a:t>
            </a:r>
          </a:p>
          <a:p>
            <a:r>
              <a:rPr lang="en-US" altLang="zh-CN" dirty="0">
                <a:ea typeface="黑体" panose="02010609060101010101" pitchFamily="49" charset="-122"/>
              </a:rPr>
              <a:t>	   &lt;title&gt; </a:t>
            </a:r>
            <a:r>
              <a:rPr lang="en-US" altLang="zh-CN" dirty="0" err="1">
                <a:ea typeface="黑体" panose="02010609060101010101" pitchFamily="49" charset="-122"/>
              </a:rPr>
              <a:t>空中监狱</a:t>
            </a:r>
            <a:r>
              <a:rPr lang="en-US" altLang="zh-CN" dirty="0">
                <a:ea typeface="黑体" panose="02010609060101010101" pitchFamily="49" charset="-122"/>
              </a:rPr>
              <a:t> &lt;/title&gt;</a:t>
            </a:r>
          </a:p>
          <a:p>
            <a:r>
              <a:rPr lang="en-US" altLang="zh-CN" dirty="0">
                <a:ea typeface="黑体" panose="02010609060101010101" pitchFamily="49" charset="-122"/>
              </a:rPr>
              <a:t>	   &lt;actor&gt; </a:t>
            </a:r>
            <a:r>
              <a:rPr lang="en-US" altLang="zh-CN" dirty="0" err="1">
                <a:ea typeface="黑体" panose="02010609060101010101" pitchFamily="49" charset="-122"/>
              </a:rPr>
              <a:t>尼古拉斯</a:t>
            </a:r>
            <a:r>
              <a:rPr lang="en-US" altLang="zh-CN" dirty="0">
                <a:ea typeface="黑体" panose="02010609060101010101" pitchFamily="49" charset="-122"/>
              </a:rPr>
              <a:t> </a:t>
            </a:r>
            <a:r>
              <a:rPr lang="en-US" altLang="zh-CN" dirty="0" err="1">
                <a:ea typeface="黑体" panose="02010609060101010101" pitchFamily="49" charset="-122"/>
              </a:rPr>
              <a:t>凯奇</a:t>
            </a:r>
            <a:r>
              <a:rPr lang="en-US" altLang="zh-CN" dirty="0">
                <a:ea typeface="黑体" panose="02010609060101010101" pitchFamily="49" charset="-122"/>
              </a:rPr>
              <a:t>&lt;/actor&gt;</a:t>
            </a:r>
          </a:p>
          <a:p>
            <a:r>
              <a:rPr lang="en-US" altLang="zh-CN" dirty="0">
                <a:ea typeface="黑体" panose="02010609060101010101" pitchFamily="49" charset="-122"/>
              </a:rPr>
              <a:t>	   &lt;rating&gt;</a:t>
            </a:r>
            <a:r>
              <a:rPr lang="en-US" altLang="zh-CN" dirty="0" err="1">
                <a:ea typeface="黑体" panose="02010609060101010101" pitchFamily="49" charset="-122"/>
              </a:rPr>
              <a:t>家长指引</a:t>
            </a:r>
            <a:r>
              <a:rPr lang="en-US" altLang="zh-CN" dirty="0">
                <a:ea typeface="黑体" panose="02010609060101010101" pitchFamily="49" charset="-122"/>
              </a:rPr>
              <a:t>&lt;/rating&gt;</a:t>
            </a:r>
          </a:p>
          <a:p>
            <a:r>
              <a:rPr lang="en-US" altLang="zh-CN" dirty="0">
                <a:solidFill>
                  <a:srgbClr val="FF0000"/>
                </a:solidFill>
                <a:ea typeface="黑体" panose="02010609060101010101" pitchFamily="49" charset="-122"/>
              </a:rPr>
              <a:t>     &lt;/movie&gt;</a:t>
            </a:r>
          </a:p>
          <a:p>
            <a:r>
              <a:rPr lang="en-US" altLang="zh-CN" dirty="0">
                <a:ea typeface="黑体" panose="02010609060101010101" pitchFamily="49" charset="-122"/>
              </a:rPr>
              <a:t>     &lt;</a:t>
            </a:r>
            <a:r>
              <a:rPr lang="en-US" altLang="zh-CN" dirty="0">
                <a:solidFill>
                  <a:srgbClr val="FF0000"/>
                </a:solidFill>
                <a:ea typeface="黑体" panose="02010609060101010101" pitchFamily="49" charset="-122"/>
              </a:rPr>
              <a:t>movie</a:t>
            </a:r>
            <a:r>
              <a:rPr lang="en-US" altLang="zh-CN" dirty="0">
                <a:ea typeface="黑体" panose="02010609060101010101" pitchFamily="49" charset="-122"/>
              </a:rPr>
              <a:t> type="</a:t>
            </a:r>
            <a:r>
              <a:rPr lang="en-US" altLang="zh-CN" dirty="0" err="1">
                <a:ea typeface="黑体" panose="02010609060101010101" pitchFamily="49" charset="-122"/>
              </a:rPr>
              <a:t>恐怖片</a:t>
            </a:r>
            <a:r>
              <a:rPr lang="en-US" altLang="zh-CN" dirty="0">
                <a:ea typeface="黑体" panose="02010609060101010101" pitchFamily="49" charset="-122"/>
              </a:rPr>
              <a:t>"&gt;</a:t>
            </a:r>
          </a:p>
          <a:p>
            <a:r>
              <a:rPr lang="en-US" altLang="zh-CN" dirty="0">
                <a:ea typeface="黑体" panose="02010609060101010101" pitchFamily="49" charset="-122"/>
              </a:rPr>
              <a:t>	   &lt;title&gt; </a:t>
            </a:r>
            <a:r>
              <a:rPr lang="en-US" altLang="zh-CN" dirty="0" err="1">
                <a:ea typeface="黑体" panose="02010609060101010101" pitchFamily="49" charset="-122"/>
              </a:rPr>
              <a:t>幽灵</a:t>
            </a:r>
            <a:r>
              <a:rPr lang="en-US" altLang="zh-CN" dirty="0">
                <a:ea typeface="黑体" panose="02010609060101010101" pitchFamily="49" charset="-122"/>
              </a:rPr>
              <a:t> &lt;/title&gt;</a:t>
            </a:r>
          </a:p>
          <a:p>
            <a:r>
              <a:rPr lang="en-US" altLang="zh-CN" dirty="0">
                <a:ea typeface="黑体" panose="02010609060101010101" pitchFamily="49" charset="-122"/>
              </a:rPr>
              <a:t>	   &lt;actor&gt; </a:t>
            </a:r>
            <a:r>
              <a:rPr lang="en-US" altLang="zh-CN" dirty="0" err="1">
                <a:ea typeface="黑体" panose="02010609060101010101" pitchFamily="49" charset="-122"/>
              </a:rPr>
              <a:t>黛米</a:t>
            </a:r>
            <a:r>
              <a:rPr lang="en-US" altLang="zh-CN" dirty="0">
                <a:ea typeface="黑体" panose="02010609060101010101" pitchFamily="49" charset="-122"/>
              </a:rPr>
              <a:t> </a:t>
            </a:r>
            <a:r>
              <a:rPr lang="en-US" altLang="zh-CN" dirty="0" err="1">
                <a:ea typeface="黑体" panose="02010609060101010101" pitchFamily="49" charset="-122"/>
              </a:rPr>
              <a:t>摩尔</a:t>
            </a:r>
            <a:r>
              <a:rPr lang="en-US" altLang="zh-CN" dirty="0">
                <a:ea typeface="黑体" panose="02010609060101010101" pitchFamily="49" charset="-122"/>
              </a:rPr>
              <a:t>&lt;/actor&gt;</a:t>
            </a:r>
          </a:p>
          <a:p>
            <a:r>
              <a:rPr lang="en-US" altLang="zh-CN" dirty="0">
                <a:ea typeface="黑体" panose="02010609060101010101" pitchFamily="49" charset="-122"/>
              </a:rPr>
              <a:t>	   &lt;actor&gt; </a:t>
            </a:r>
            <a:r>
              <a:rPr lang="en-US" altLang="zh-CN" dirty="0" err="1">
                <a:ea typeface="黑体" panose="02010609060101010101" pitchFamily="49" charset="-122"/>
              </a:rPr>
              <a:t>帕特里克</a:t>
            </a:r>
            <a:r>
              <a:rPr lang="en-US" altLang="zh-CN" dirty="0">
                <a:ea typeface="黑体" panose="02010609060101010101" pitchFamily="49" charset="-122"/>
              </a:rPr>
              <a:t> </a:t>
            </a:r>
            <a:r>
              <a:rPr lang="en-US" altLang="zh-CN" dirty="0" err="1">
                <a:ea typeface="黑体" panose="02010609060101010101" pitchFamily="49" charset="-122"/>
              </a:rPr>
              <a:t>斯韦兹</a:t>
            </a:r>
            <a:r>
              <a:rPr lang="en-US" altLang="zh-CN" dirty="0">
                <a:ea typeface="黑体" panose="02010609060101010101" pitchFamily="49" charset="-122"/>
              </a:rPr>
              <a:t>&lt;/actor&gt;</a:t>
            </a:r>
          </a:p>
          <a:p>
            <a:r>
              <a:rPr lang="en-US" altLang="zh-CN" dirty="0">
                <a:ea typeface="黑体" panose="02010609060101010101" pitchFamily="49" charset="-122"/>
              </a:rPr>
              <a:t>	   &lt;rating&gt;</a:t>
            </a:r>
            <a:r>
              <a:rPr lang="en-US" altLang="zh-CN" dirty="0" err="1">
                <a:ea typeface="黑体" panose="02010609060101010101" pitchFamily="49" charset="-122"/>
              </a:rPr>
              <a:t>家长指引</a:t>
            </a:r>
            <a:r>
              <a:rPr lang="en-US" altLang="zh-CN" dirty="0">
                <a:ea typeface="黑体" panose="02010609060101010101" pitchFamily="49" charset="-122"/>
              </a:rPr>
              <a:t>&lt;/rating&gt;</a:t>
            </a:r>
          </a:p>
          <a:p>
            <a:r>
              <a:rPr lang="en-US" altLang="zh-CN" dirty="0">
                <a:ea typeface="黑体" panose="02010609060101010101" pitchFamily="49" charset="-122"/>
              </a:rPr>
              <a:t>     </a:t>
            </a:r>
            <a:r>
              <a:rPr lang="en-US" altLang="zh-CN" dirty="0">
                <a:solidFill>
                  <a:srgbClr val="FF0000"/>
                </a:solidFill>
                <a:ea typeface="黑体" panose="02010609060101010101" pitchFamily="49" charset="-122"/>
              </a:rPr>
              <a:t>&lt;/movie&gt;</a:t>
            </a:r>
          </a:p>
          <a:p>
            <a:r>
              <a:rPr lang="en-US" altLang="zh-CN" dirty="0">
                <a:ea typeface="黑体" panose="02010609060101010101" pitchFamily="49" charset="-122"/>
              </a:rPr>
              <a:t>&lt;/movies&gt;</a:t>
            </a:r>
          </a:p>
        </p:txBody>
      </p:sp>
    </p:spTree>
    <p:extLst>
      <p:ext uri="{BB962C8B-B14F-4D97-AF65-F5344CB8AC3E}">
        <p14:creationId xmlns:p14="http://schemas.microsoft.com/office/powerpoint/2010/main" val="355688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a:t>4.2.1.2 XSL</a:t>
            </a:r>
            <a:r>
              <a:rPr lang="zh-CN" altLang="en-US" b="1" dirty="0"/>
              <a:t>可扩展的样式语言</a:t>
            </a:r>
            <a:endParaRPr lang="en-US" altLang="zh-CN" b="1" dirty="0"/>
          </a:p>
          <a:p>
            <a:r>
              <a:rPr lang="en-US" altLang="zh-CN" sz="2400" dirty="0"/>
              <a:t>       XML</a:t>
            </a:r>
            <a:r>
              <a:rPr lang="zh-CN" altLang="en-US" sz="2400" dirty="0">
                <a:solidFill>
                  <a:srgbClr val="FF0000"/>
                </a:solidFill>
              </a:rPr>
              <a:t>通过</a:t>
            </a:r>
            <a:r>
              <a:rPr lang="en-US" altLang="zh-CN" sz="2400" dirty="0">
                <a:solidFill>
                  <a:srgbClr val="FF0000"/>
                </a:solidFill>
              </a:rPr>
              <a:t>XSL</a:t>
            </a:r>
            <a:r>
              <a:rPr lang="zh-CN" altLang="en-US" sz="2400" dirty="0">
                <a:solidFill>
                  <a:srgbClr val="FF0000"/>
                </a:solidFill>
              </a:rPr>
              <a:t>（</a:t>
            </a:r>
            <a:r>
              <a:rPr lang="en-US" altLang="zh-CN" sz="2400" dirty="0">
                <a:solidFill>
                  <a:srgbClr val="FF0000"/>
                </a:solidFill>
              </a:rPr>
              <a:t>extensible stylesheet language</a:t>
            </a:r>
            <a:r>
              <a:rPr lang="zh-CN" altLang="en-US" sz="2400" dirty="0">
                <a:solidFill>
                  <a:srgbClr val="FF0000"/>
                </a:solidFill>
              </a:rPr>
              <a:t>）语言描述来规定文档的展示样式</a:t>
            </a:r>
            <a:r>
              <a:rPr lang="zh-CN" altLang="en-US" sz="2400" dirty="0"/>
              <a:t>，即数据的应用视图，从而有效分离数据结构和数据显示。</a:t>
            </a:r>
            <a:r>
              <a:rPr lang="en-US" altLang="zh-CN" sz="2400" dirty="0"/>
              <a:t>XSL</a:t>
            </a:r>
            <a:r>
              <a:rPr lang="zh-CN" altLang="en-US" sz="2400" dirty="0"/>
              <a:t>能</a:t>
            </a:r>
            <a:r>
              <a:rPr lang="zh-CN" altLang="en-US" sz="2400" dirty="0">
                <a:solidFill>
                  <a:srgbClr val="FF0000"/>
                </a:solidFill>
              </a:rPr>
              <a:t>使</a:t>
            </a:r>
            <a:r>
              <a:rPr lang="en-US" altLang="zh-CN" sz="2400" dirty="0">
                <a:solidFill>
                  <a:srgbClr val="FF0000"/>
                </a:solidFill>
              </a:rPr>
              <a:t>web</a:t>
            </a:r>
            <a:r>
              <a:rPr lang="zh-CN" altLang="en-US" sz="2400" dirty="0">
                <a:solidFill>
                  <a:srgbClr val="FF0000"/>
                </a:solidFill>
              </a:rPr>
              <a:t>浏览器改变原有</a:t>
            </a:r>
            <a:r>
              <a:rPr lang="en-US" altLang="zh-CN" sz="2400" dirty="0">
                <a:solidFill>
                  <a:srgbClr val="FF0000"/>
                </a:solidFill>
              </a:rPr>
              <a:t>XML</a:t>
            </a:r>
            <a:r>
              <a:rPr lang="zh-CN" altLang="en-US" sz="2400" dirty="0">
                <a:solidFill>
                  <a:srgbClr val="FF0000"/>
                </a:solidFill>
              </a:rPr>
              <a:t>文档的表示，</a:t>
            </a:r>
            <a:r>
              <a:rPr lang="zh-CN" altLang="en-US" sz="2400" dirty="0"/>
              <a:t>例如改变数据的显示顺序、只显示最外的一层等等。</a:t>
            </a:r>
            <a:endParaRPr lang="en-US" altLang="zh-CN" sz="2400" dirty="0"/>
          </a:p>
          <a:p>
            <a:r>
              <a:rPr lang="en-US" altLang="zh-CN" sz="2400" dirty="0"/>
              <a:t>       W3C</a:t>
            </a:r>
            <a:r>
              <a:rPr lang="zh-CN" altLang="en-US" sz="2400" dirty="0"/>
              <a:t>为</a:t>
            </a:r>
            <a:r>
              <a:rPr lang="en-US" altLang="zh-CN" sz="2400" dirty="0"/>
              <a:t>XML</a:t>
            </a:r>
            <a:r>
              <a:rPr lang="zh-CN" altLang="en-US" sz="2400" dirty="0"/>
              <a:t>数据显示发布了两个建议规范：</a:t>
            </a:r>
            <a:endParaRPr lang="en-US" altLang="zh-CN" sz="2400" dirty="0"/>
          </a:p>
          <a:p>
            <a:pPr marL="536575" indent="361950">
              <a:buFont typeface="Wingdings" panose="05000000000000000000" pitchFamily="2" charset="2"/>
              <a:buChar char="Ø"/>
              <a:tabLst>
                <a:tab pos="536575" algn="l"/>
              </a:tabLst>
            </a:pPr>
            <a:r>
              <a:rPr lang="en-US" altLang="zh-CN" sz="2400" dirty="0"/>
              <a:t>XSL</a:t>
            </a:r>
          </a:p>
          <a:p>
            <a:pPr marL="536575" indent="361950">
              <a:buFont typeface="Wingdings" panose="05000000000000000000" pitchFamily="2" charset="2"/>
              <a:buChar char="Ø"/>
              <a:tabLst>
                <a:tab pos="536575" algn="l"/>
              </a:tabLst>
            </a:pPr>
            <a:r>
              <a:rPr lang="en-US" altLang="zh-CN" sz="2400" dirty="0"/>
              <a:t>CSS</a:t>
            </a:r>
            <a:r>
              <a:rPr lang="zh-CN" altLang="en-US" sz="2400" dirty="0"/>
              <a:t>（</a:t>
            </a:r>
            <a:r>
              <a:rPr lang="en-US" altLang="zh-CN" sz="2400" dirty="0"/>
              <a:t>Cascading Style Sheets</a:t>
            </a:r>
            <a:r>
              <a:rPr lang="zh-CN" altLang="en-US" sz="2400" dirty="0"/>
              <a:t>，层迭样式表）</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3670679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1714"/>
            <a:ext cx="10515600" cy="920336"/>
          </a:xfrm>
        </p:spPr>
        <p:txBody>
          <a:bodyPr>
            <a:normAutofit/>
          </a:bodyPr>
          <a:lstStyle/>
          <a:p>
            <a:r>
              <a:rPr lang="en-US" altLang="zh-CN" sz="2800" b="1" dirty="0"/>
              <a:t>4.2.1.2 XSL</a:t>
            </a:r>
            <a:r>
              <a:rPr lang="zh-CN" altLang="en-US" sz="2800" b="1" dirty="0"/>
              <a:t>可扩展的样式语言</a:t>
            </a:r>
            <a:r>
              <a:rPr lang="zh-CN" altLang="en-US" sz="2800" dirty="0"/>
              <a:t>（续）</a:t>
            </a:r>
          </a:p>
        </p:txBody>
      </p:sp>
      <p:sp>
        <p:nvSpPr>
          <p:cNvPr id="3" name="内容占位符 2"/>
          <p:cNvSpPr>
            <a:spLocks noGrp="1"/>
          </p:cNvSpPr>
          <p:nvPr>
            <p:ph idx="1"/>
          </p:nvPr>
        </p:nvSpPr>
        <p:spPr>
          <a:xfrm>
            <a:off x="838200" y="937549"/>
            <a:ext cx="10515600" cy="5783925"/>
          </a:xfrm>
        </p:spPr>
        <p:txBody>
          <a:bodyPr>
            <a:normAutofit/>
          </a:bodyPr>
          <a:lstStyle/>
          <a:p>
            <a:r>
              <a:rPr lang="en-US" altLang="zh-CN" sz="2400" b="1" dirty="0"/>
              <a:t>XSL </a:t>
            </a:r>
            <a:r>
              <a:rPr lang="en-US" altLang="zh-CN" sz="2400" b="1" i="1" dirty="0"/>
              <a:t>vs.</a:t>
            </a:r>
            <a:r>
              <a:rPr lang="en-US" altLang="zh-CN" sz="2400" b="1" dirty="0"/>
              <a:t> CSS</a:t>
            </a:r>
            <a:r>
              <a:rPr lang="zh-CN" altLang="en-US" sz="2400" b="1" dirty="0"/>
              <a:t>： </a:t>
            </a:r>
          </a:p>
          <a:p>
            <a:pPr marL="342900" lvl="1" indent="-342900">
              <a:buFont typeface="Wingdings" panose="05000000000000000000" pitchFamily="2" charset="2"/>
              <a:buChar char="Ø"/>
            </a:pPr>
            <a:r>
              <a:rPr lang="en-US" altLang="zh-CN" dirty="0"/>
              <a:t>CSS</a:t>
            </a:r>
            <a:r>
              <a:rPr lang="zh-CN" altLang="en-US" dirty="0"/>
              <a:t>不能</a:t>
            </a:r>
            <a:r>
              <a:rPr lang="zh-CN" altLang="en-US" dirty="0">
                <a:solidFill>
                  <a:srgbClr val="FF0000"/>
                </a:solidFill>
              </a:rPr>
              <a:t>重新排序文档中的元素</a:t>
            </a:r>
            <a:r>
              <a:rPr lang="zh-CN" altLang="en-US" dirty="0"/>
              <a:t>；</a:t>
            </a:r>
          </a:p>
          <a:p>
            <a:pPr marL="342900" lvl="1" indent="-342900">
              <a:buFont typeface="Wingdings" panose="05000000000000000000" pitchFamily="2" charset="2"/>
              <a:buChar char="Ø"/>
            </a:pPr>
            <a:r>
              <a:rPr lang="en-US" altLang="zh-CN" dirty="0"/>
              <a:t>CSS</a:t>
            </a:r>
            <a:r>
              <a:rPr lang="zh-CN" altLang="en-US" dirty="0"/>
              <a:t>不能</a:t>
            </a:r>
            <a:r>
              <a:rPr lang="zh-CN" altLang="en-US" dirty="0">
                <a:solidFill>
                  <a:srgbClr val="FF0000"/>
                </a:solidFill>
              </a:rPr>
              <a:t>判断和控制哪个元素是否被显示</a:t>
            </a:r>
            <a:r>
              <a:rPr lang="zh-CN" altLang="en-US" dirty="0"/>
              <a:t>；</a:t>
            </a:r>
          </a:p>
          <a:p>
            <a:pPr marL="342900" lvl="1" indent="-342900">
              <a:buFont typeface="Wingdings" panose="05000000000000000000" pitchFamily="2" charset="2"/>
              <a:buChar char="Ø"/>
            </a:pPr>
            <a:r>
              <a:rPr lang="en-US" altLang="zh-CN" dirty="0"/>
              <a:t>CSS</a:t>
            </a:r>
            <a:r>
              <a:rPr lang="zh-CN" altLang="en-US" dirty="0"/>
              <a:t>不能</a:t>
            </a:r>
            <a:r>
              <a:rPr lang="zh-CN" altLang="en-US" dirty="0">
                <a:solidFill>
                  <a:srgbClr val="FF0000"/>
                </a:solidFill>
              </a:rPr>
              <a:t>统计、计算元素中的数据</a:t>
            </a:r>
            <a:r>
              <a:rPr lang="zh-CN" altLang="en-US" dirty="0"/>
              <a:t>； </a:t>
            </a:r>
            <a:endParaRPr lang="en-US" altLang="zh-CN" dirty="0"/>
          </a:p>
          <a:p>
            <a:pPr lvl="1"/>
            <a:r>
              <a:rPr lang="en-US" altLang="zh-CN" dirty="0">
                <a:solidFill>
                  <a:srgbClr val="00B0F0"/>
                </a:solidFill>
              </a:rPr>
              <a:t>       XSL</a:t>
            </a:r>
            <a:r>
              <a:rPr lang="zh-CN" altLang="en-US" dirty="0">
                <a:solidFill>
                  <a:srgbClr val="00B0F0"/>
                </a:solidFill>
              </a:rPr>
              <a:t>提供了比</a:t>
            </a:r>
            <a:r>
              <a:rPr lang="en-US" altLang="zh-CN" dirty="0">
                <a:solidFill>
                  <a:srgbClr val="00B0F0"/>
                </a:solidFill>
              </a:rPr>
              <a:t>CSS</a:t>
            </a:r>
            <a:r>
              <a:rPr lang="zh-CN" altLang="en-US" dirty="0">
                <a:solidFill>
                  <a:srgbClr val="00B0F0"/>
                </a:solidFill>
              </a:rPr>
              <a:t>更强大的显示数据的能力，利用可扩展的样式表语言转换</a:t>
            </a:r>
            <a:r>
              <a:rPr lang="en-US" altLang="zh-CN" dirty="0">
                <a:solidFill>
                  <a:srgbClr val="00B0F0"/>
                </a:solidFill>
              </a:rPr>
              <a:t>XSLT</a:t>
            </a:r>
            <a:r>
              <a:rPr lang="zh-CN" altLang="en-US" dirty="0">
                <a:solidFill>
                  <a:srgbClr val="00B0F0"/>
                </a:solidFill>
              </a:rPr>
              <a:t>（</a:t>
            </a:r>
            <a:r>
              <a:rPr lang="en-US" altLang="zh-CN" dirty="0">
                <a:solidFill>
                  <a:srgbClr val="00B0F0"/>
                </a:solidFill>
              </a:rPr>
              <a:t>extensible stylesheet language transformations</a:t>
            </a:r>
            <a:r>
              <a:rPr lang="zh-CN" altLang="en-US" dirty="0">
                <a:solidFill>
                  <a:srgbClr val="00B0F0"/>
                </a:solidFill>
              </a:rPr>
              <a:t>），能为</a:t>
            </a:r>
            <a:r>
              <a:rPr lang="en-US" altLang="zh-CN" dirty="0">
                <a:solidFill>
                  <a:srgbClr val="00B0F0"/>
                </a:solidFill>
              </a:rPr>
              <a:t>XML</a:t>
            </a:r>
            <a:r>
              <a:rPr lang="zh-CN" altLang="en-US" dirty="0">
                <a:solidFill>
                  <a:srgbClr val="00B0F0"/>
                </a:solidFill>
              </a:rPr>
              <a:t>提供像</a:t>
            </a:r>
            <a:r>
              <a:rPr lang="en-US" altLang="zh-CN" dirty="0">
                <a:solidFill>
                  <a:srgbClr val="00B0F0"/>
                </a:solidFill>
              </a:rPr>
              <a:t>HTML</a:t>
            </a:r>
            <a:r>
              <a:rPr lang="zh-CN" altLang="en-US" dirty="0">
                <a:solidFill>
                  <a:srgbClr val="00B0F0"/>
                </a:solidFill>
              </a:rPr>
              <a:t>那样美观的数据显示。</a:t>
            </a:r>
            <a:endParaRPr lang="zh-CN" altLang="en-US" dirty="0"/>
          </a:p>
          <a:p>
            <a:pPr algn="just"/>
            <a:r>
              <a:rPr lang="en-US" altLang="zh-CN" sz="2400" b="1" dirty="0"/>
              <a:t>XSL</a:t>
            </a:r>
            <a:r>
              <a:rPr lang="zh-CN" altLang="en-US" sz="2400" b="1" dirty="0"/>
              <a:t>转换</a:t>
            </a:r>
            <a:r>
              <a:rPr lang="zh-CN" altLang="en-US" sz="2400" b="1" dirty="0">
                <a:latin typeface="宋体" panose="02010600030101010101" pitchFamily="2" charset="-122"/>
              </a:rPr>
              <a:t>的基本步骤</a:t>
            </a:r>
            <a:r>
              <a:rPr lang="en-US" altLang="zh-CN" sz="2400" b="1" dirty="0">
                <a:latin typeface="宋体" panose="02010600030101010101" pitchFamily="2" charset="-122"/>
              </a:rPr>
              <a:t>:</a:t>
            </a:r>
            <a:endParaRPr lang="en-US" altLang="zh-CN" sz="2400" b="1" dirty="0">
              <a:latin typeface="Times New Roman" panose="02020603050405020304" pitchFamily="18" charset="0"/>
            </a:endParaRPr>
          </a:p>
          <a:p>
            <a:pPr algn="just"/>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）依据</a:t>
            </a:r>
            <a:r>
              <a:rPr lang="en-US" altLang="zh-CN" sz="2400" dirty="0"/>
              <a:t>XSL</a:t>
            </a:r>
            <a:r>
              <a:rPr lang="zh-CN" altLang="en-US" sz="2400" dirty="0">
                <a:latin typeface="Times New Roman" panose="02020603050405020304" pitchFamily="18" charset="0"/>
              </a:rPr>
              <a:t>变换语言为</a:t>
            </a:r>
            <a:r>
              <a:rPr lang="en-US" altLang="zh-CN" sz="2400" dirty="0"/>
              <a:t>XML</a:t>
            </a:r>
            <a:r>
              <a:rPr lang="zh-CN" altLang="en-US" sz="2400" dirty="0">
                <a:latin typeface="Times New Roman" panose="02020603050405020304" pitchFamily="18" charset="0"/>
              </a:rPr>
              <a:t>文件编写一个称作</a:t>
            </a:r>
            <a:r>
              <a:rPr lang="en-US" altLang="zh-CN" sz="2400" dirty="0">
                <a:solidFill>
                  <a:srgbClr val="FF0000"/>
                </a:solidFill>
              </a:rPr>
              <a:t>XSL</a:t>
            </a:r>
            <a:r>
              <a:rPr lang="zh-CN" altLang="en-US" sz="2400" dirty="0">
                <a:solidFill>
                  <a:srgbClr val="FF0000"/>
                </a:solidFill>
                <a:latin typeface="Times New Roman" panose="02020603050405020304" pitchFamily="18" charset="0"/>
              </a:rPr>
              <a:t>样式表的文件</a:t>
            </a:r>
            <a:r>
              <a:rPr lang="zh-CN" altLang="en-US" sz="2400" dirty="0">
                <a:latin typeface="Times New Roman" panose="02020603050405020304" pitchFamily="18" charset="0"/>
              </a:rPr>
              <a:t>；</a:t>
            </a:r>
            <a:endParaRPr lang="zh-CN" altLang="en-US" sz="2400" dirty="0"/>
          </a:p>
          <a:p>
            <a:pPr algn="just"/>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）把需要用</a:t>
            </a:r>
            <a:r>
              <a:rPr lang="en-US" altLang="zh-CN" sz="2400" dirty="0"/>
              <a:t>XSL</a:t>
            </a:r>
            <a:r>
              <a:rPr lang="zh-CN" altLang="en-US" sz="2400" dirty="0">
                <a:latin typeface="Times New Roman" panose="02020603050405020304" pitchFamily="18" charset="0"/>
              </a:rPr>
              <a:t>样式表显示数据的</a:t>
            </a:r>
            <a:r>
              <a:rPr lang="en-US" altLang="zh-CN" sz="2400" dirty="0">
                <a:solidFill>
                  <a:srgbClr val="FF0000"/>
                </a:solidFill>
              </a:rPr>
              <a:t>XML</a:t>
            </a:r>
            <a:r>
              <a:rPr lang="zh-CN" altLang="en-US" sz="2400" dirty="0">
                <a:solidFill>
                  <a:srgbClr val="FF0000"/>
                </a:solidFill>
                <a:latin typeface="Times New Roman" panose="02020603050405020304" pitchFamily="18" charset="0"/>
              </a:rPr>
              <a:t>文件关联到该</a:t>
            </a:r>
            <a:r>
              <a:rPr lang="en-US" altLang="zh-CN" sz="2400" dirty="0">
                <a:solidFill>
                  <a:srgbClr val="FF0000"/>
                </a:solidFill>
              </a:rPr>
              <a:t>XSL</a:t>
            </a:r>
            <a:r>
              <a:rPr lang="zh-CN" altLang="en-US" sz="2400" dirty="0">
                <a:solidFill>
                  <a:srgbClr val="FF0000"/>
                </a:solidFill>
                <a:latin typeface="Times New Roman" panose="02020603050405020304" pitchFamily="18" charset="0"/>
              </a:rPr>
              <a:t>样式表</a:t>
            </a:r>
            <a:r>
              <a:rPr lang="zh-CN" altLang="en-US" sz="2400" dirty="0">
                <a:latin typeface="Times New Roman" panose="02020603050405020304" pitchFamily="18" charset="0"/>
              </a:rPr>
              <a:t>；</a:t>
            </a:r>
            <a:endParaRPr lang="zh-CN" altLang="en-US" sz="2400" dirty="0"/>
          </a:p>
          <a:p>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a:t>
            </a:r>
            <a:r>
              <a:rPr lang="zh-CN" altLang="en-US" sz="2400" dirty="0">
                <a:solidFill>
                  <a:srgbClr val="FF0000"/>
                </a:solidFill>
                <a:latin typeface="宋体" panose="02010600030101010101" pitchFamily="2" charset="-122"/>
              </a:rPr>
              <a:t>使用应用程序</a:t>
            </a:r>
            <a:r>
              <a:rPr lang="zh-CN" altLang="en-US" sz="2400" dirty="0">
                <a:latin typeface="宋体" panose="02010600030101010101" pitchFamily="2" charset="-122"/>
              </a:rPr>
              <a:t>将</a:t>
            </a:r>
            <a:r>
              <a:rPr lang="en-US" altLang="zh-CN" sz="2400" dirty="0"/>
              <a:t>XSL</a:t>
            </a:r>
            <a:r>
              <a:rPr lang="zh-CN" altLang="en-US" sz="2400" dirty="0">
                <a:latin typeface="宋体" panose="02010600030101010101" pitchFamily="2" charset="-122"/>
              </a:rPr>
              <a:t>样式表文件变换为一个</a:t>
            </a:r>
            <a:r>
              <a:rPr lang="en-US" altLang="zh-CN" sz="2400" dirty="0"/>
              <a:t>HTML</a:t>
            </a:r>
            <a:r>
              <a:rPr lang="zh-CN" altLang="en-US" sz="2400" dirty="0">
                <a:latin typeface="宋体" panose="02010600030101010101" pitchFamily="2" charset="-122"/>
              </a:rPr>
              <a:t>。</a:t>
            </a:r>
            <a:r>
              <a:rPr lang="zh-CN" altLang="en-US" sz="2400" dirty="0"/>
              <a:t>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264984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4</a:t>
            </a:r>
            <a:r>
              <a:rPr lang="zh-CN" altLang="en-US" dirty="0"/>
              <a:t>章 文档模型与查询语言</a:t>
            </a:r>
          </a:p>
        </p:txBody>
      </p:sp>
      <p:sp>
        <p:nvSpPr>
          <p:cNvPr id="3" name="内容占位符 2"/>
          <p:cNvSpPr>
            <a:spLocks noGrp="1"/>
          </p:cNvSpPr>
          <p:nvPr>
            <p:ph idx="1"/>
          </p:nvPr>
        </p:nvSpPr>
        <p:spPr>
          <a:xfrm>
            <a:off x="838200" y="1285462"/>
            <a:ext cx="10515600" cy="5070888"/>
          </a:xfrm>
        </p:spPr>
        <p:txBody>
          <a:bodyPr>
            <a:normAutofit fontScale="92500"/>
          </a:bodyPr>
          <a:lstStyle/>
          <a:p>
            <a:pPr>
              <a:lnSpc>
                <a:spcPct val="145000"/>
              </a:lnSpc>
            </a:pPr>
            <a:r>
              <a:rPr lang="zh-CN" altLang="en-US" b="1" dirty="0">
                <a:solidFill>
                  <a:srgbClr val="C00000"/>
                </a:solidFill>
              </a:rPr>
              <a:t>教学内容</a:t>
            </a:r>
            <a:endParaRPr lang="en-US" altLang="zh-CN" b="1" dirty="0">
              <a:solidFill>
                <a:srgbClr val="C00000"/>
              </a:solidFill>
            </a:endParaRPr>
          </a:p>
          <a:p>
            <a:pPr lvl="1">
              <a:lnSpc>
                <a:spcPct val="145000"/>
              </a:lnSpc>
            </a:pPr>
            <a:r>
              <a:rPr lang="zh-CN" altLang="en-US" dirty="0"/>
              <a:t>       本章讲述管理大数据时可以使用的文档模型、有关的查询语言，以及实例文档数据库。文档模型重点讨论半结构化数据的模型；语言或接口围绕</a:t>
            </a:r>
            <a:r>
              <a:rPr lang="en-US" altLang="zh-CN" dirty="0"/>
              <a:t>DOM</a:t>
            </a:r>
            <a:r>
              <a:rPr lang="zh-CN" altLang="en-US" dirty="0"/>
              <a:t>、</a:t>
            </a:r>
            <a:r>
              <a:rPr lang="en-US" altLang="zh-CN" dirty="0"/>
              <a:t>XQuery</a:t>
            </a:r>
            <a:r>
              <a:rPr lang="zh-CN" altLang="en-US" dirty="0"/>
              <a:t>、</a:t>
            </a:r>
            <a:r>
              <a:rPr lang="en-US" altLang="zh-CN" dirty="0"/>
              <a:t>JSON</a:t>
            </a:r>
            <a:r>
              <a:rPr lang="zh-CN" altLang="en-US" dirty="0"/>
              <a:t>介绍；实例数据库选择开源文档数据库</a:t>
            </a:r>
            <a:r>
              <a:rPr lang="en-US" altLang="zh-CN" dirty="0"/>
              <a:t>eXistdb(XML) </a:t>
            </a:r>
            <a:r>
              <a:rPr lang="zh-CN" altLang="en-US" dirty="0"/>
              <a:t>和</a:t>
            </a:r>
            <a:r>
              <a:rPr lang="en-US" altLang="zh-CN" dirty="0"/>
              <a:t>MongoDB(BSON)</a:t>
            </a:r>
            <a:r>
              <a:rPr lang="zh-CN" altLang="en-US" dirty="0"/>
              <a:t>加以介绍。</a:t>
            </a:r>
            <a:endParaRPr lang="en-US" altLang="zh-CN" dirty="0"/>
          </a:p>
          <a:p>
            <a:pPr>
              <a:lnSpc>
                <a:spcPct val="145000"/>
              </a:lnSpc>
            </a:pPr>
            <a:r>
              <a:rPr lang="zh-CN" altLang="en-US" b="1" dirty="0">
                <a:solidFill>
                  <a:srgbClr val="C00000"/>
                </a:solidFill>
              </a:rPr>
              <a:t>教学目标</a:t>
            </a:r>
            <a:endParaRPr lang="en-US" altLang="zh-CN" b="1" dirty="0">
              <a:solidFill>
                <a:srgbClr val="C00000"/>
              </a:solidFill>
            </a:endParaRPr>
          </a:p>
          <a:p>
            <a:pPr lvl="1">
              <a:lnSpc>
                <a:spcPct val="145000"/>
              </a:lnSpc>
            </a:pPr>
            <a:r>
              <a:rPr lang="en-US" altLang="zh-CN" dirty="0"/>
              <a:t>- </a:t>
            </a:r>
            <a:r>
              <a:rPr lang="zh-CN" altLang="en-US" dirty="0"/>
              <a:t>了解文档模型及其查询语言的</a:t>
            </a:r>
            <a:r>
              <a:rPr lang="zh-CN" altLang="en-US" dirty="0">
                <a:solidFill>
                  <a:srgbClr val="FF0000"/>
                </a:solidFill>
              </a:rPr>
              <a:t>基本术语和概念</a:t>
            </a:r>
            <a:r>
              <a:rPr lang="zh-CN" altLang="en-US" dirty="0"/>
              <a:t>。</a:t>
            </a:r>
          </a:p>
          <a:p>
            <a:pPr lvl="1">
              <a:lnSpc>
                <a:spcPct val="145000"/>
              </a:lnSpc>
            </a:pPr>
            <a:r>
              <a:rPr lang="en-US" altLang="zh-CN" dirty="0"/>
              <a:t>- </a:t>
            </a:r>
            <a:r>
              <a:rPr lang="zh-CN" altLang="en-US" dirty="0"/>
              <a:t>掌握典型文档数据</a:t>
            </a:r>
            <a:r>
              <a:rPr lang="zh-CN" altLang="en-US" dirty="0">
                <a:solidFill>
                  <a:srgbClr val="FF0000"/>
                </a:solidFill>
              </a:rPr>
              <a:t>查询接口或语言</a:t>
            </a:r>
            <a:r>
              <a:rPr lang="zh-CN" altLang="en-US" dirty="0"/>
              <a:t>，具有</a:t>
            </a:r>
            <a:r>
              <a:rPr lang="zh-CN" altLang="en-US" dirty="0">
                <a:solidFill>
                  <a:srgbClr val="FF0000"/>
                </a:solidFill>
              </a:rPr>
              <a:t>编写简单程序的能力</a:t>
            </a:r>
            <a:r>
              <a:rPr lang="zh-CN" altLang="en-US" dirty="0"/>
              <a:t>。</a:t>
            </a:r>
            <a:endParaRPr lang="en-US" altLang="zh-CN" dirty="0"/>
          </a:p>
          <a:p>
            <a:pPr lvl="1">
              <a:lnSpc>
                <a:spcPct val="145000"/>
              </a:lnSpc>
            </a:pPr>
            <a:r>
              <a:rPr lang="en-US" altLang="zh-CN" dirty="0"/>
              <a:t>- </a:t>
            </a:r>
            <a:r>
              <a:rPr lang="zh-CN" altLang="en-US" dirty="0"/>
              <a:t>比较全面地了解代表性</a:t>
            </a:r>
            <a:r>
              <a:rPr lang="zh-CN" altLang="en-US" dirty="0">
                <a:solidFill>
                  <a:srgbClr val="FF0000"/>
                </a:solidFill>
              </a:rPr>
              <a:t>文档数据库系统</a:t>
            </a:r>
            <a:r>
              <a:rPr lang="zh-CN" altLang="en-US" dirty="0"/>
              <a:t>，能够使用某个文档数据库开发简单应用。</a:t>
            </a:r>
            <a:endParaRPr lang="en-US" altLang="zh-CN"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892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1285462"/>
            <a:ext cx="10515600" cy="589637"/>
          </a:xfrm>
        </p:spPr>
        <p:txBody>
          <a:bodyPr>
            <a:normAutofit/>
          </a:bodyPr>
          <a:lstStyle/>
          <a:p>
            <a:r>
              <a:rPr lang="en-US" altLang="zh-CN" dirty="0"/>
              <a:t>XSL</a:t>
            </a:r>
            <a:r>
              <a:rPr lang="zh-CN" altLang="en-US" dirty="0"/>
              <a:t>常用语句 </a:t>
            </a:r>
            <a:endParaRPr lang="en-US" altLang="zh-CN"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graphicFrame>
        <p:nvGraphicFramePr>
          <p:cNvPr id="6" name="Group 39"/>
          <p:cNvGraphicFramePr>
            <a:graphicFrameLocks noGrp="1"/>
          </p:cNvGraphicFramePr>
          <p:nvPr>
            <p:extLst>
              <p:ext uri="{D42A27DB-BD31-4B8C-83A1-F6EECF244321}">
                <p14:modId xmlns:p14="http://schemas.microsoft.com/office/powerpoint/2010/main" val="2198041224"/>
              </p:ext>
            </p:extLst>
          </p:nvPr>
        </p:nvGraphicFramePr>
        <p:xfrm>
          <a:off x="838200" y="2026277"/>
          <a:ext cx="9914681" cy="3940020"/>
        </p:xfrm>
        <a:graphic>
          <a:graphicData uri="http://schemas.openxmlformats.org/drawingml/2006/table">
            <a:tbl>
              <a:tblPr>
                <a:tableStyleId>{16D9F66E-5EB9-4882-86FB-DCBF35E3C3E4}</a:tableStyleId>
              </a:tblPr>
              <a:tblGrid>
                <a:gridCol w="3957599">
                  <a:extLst>
                    <a:ext uri="{9D8B030D-6E8A-4147-A177-3AD203B41FA5}">
                      <a16:colId xmlns:a16="http://schemas.microsoft.com/office/drawing/2014/main" val="3135134241"/>
                    </a:ext>
                  </a:extLst>
                </a:gridCol>
                <a:gridCol w="5957082">
                  <a:extLst>
                    <a:ext uri="{9D8B030D-6E8A-4147-A177-3AD203B41FA5}">
                      <a16:colId xmlns:a16="http://schemas.microsoft.com/office/drawing/2014/main" val="3191746875"/>
                    </a:ext>
                  </a:extLst>
                </a:gridCol>
              </a:tblGrid>
              <a:tr h="548268">
                <a:tc>
                  <a:txBody>
                    <a:bodyPr/>
                    <a:lstStyle>
                      <a:lvl1pPr marL="342900" indent="-34290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主要语句</a:t>
                      </a:r>
                      <a:endParaRPr kumimoji="1"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含  义</a:t>
                      </a:r>
                      <a:endParaRPr kumimoji="1"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179294535"/>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xsl:stylesheet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声明语句</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447554556"/>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xsl:template</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相当于编程中</a:t>
                      </a: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函数</a:t>
                      </a: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的概念</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3149158291"/>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a:t>
                      </a:r>
                      <a:r>
                        <a:rPr kumimoji="1" lang="en-US" altLang="zh-CN"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template match</a:t>
                      </a: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相当于</a:t>
                      </a: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函数调用</a:t>
                      </a: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，说明在与引号中条件匹配的</a:t>
                      </a: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节点调用该</a:t>
                      </a:r>
                      <a:r>
                        <a:rPr kumimoji="1" lang="en-US" altLang="zh-CN"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template</a:t>
                      </a:r>
                      <a:endParaRPr kumimoji="1"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955409402"/>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xsl:apply-templates</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应用模板</a:t>
                      </a: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函数</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786115809"/>
                  </a:ext>
                </a:extLst>
              </a:tr>
              <a:tr h="497642">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a:t>
                      </a:r>
                      <a:r>
                        <a:rPr kumimoji="1" lang="en-US" altLang="zh-CN"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apply-templates select</a:t>
                      </a: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应用模板函数的调用，跳转到引号中指定的模板</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946192380"/>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xsl:for-each select=""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循环语句，遍历与引号中的属性值相同的节点</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893235383"/>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xsl:value-of select=""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取出引号中指定的属性值，用于赋值的语句中</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443454879"/>
                  </a:ext>
                </a:extLst>
              </a:tr>
            </a:tbl>
          </a:graphicData>
        </a:graphic>
      </p:graphicFrame>
    </p:spTree>
    <p:extLst>
      <p:ext uri="{BB962C8B-B14F-4D97-AF65-F5344CB8AC3E}">
        <p14:creationId xmlns:p14="http://schemas.microsoft.com/office/powerpoint/2010/main" val="2516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8"/>
            <a:ext cx="10515600" cy="665021"/>
          </a:xfrm>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579404"/>
            <a:ext cx="10515600" cy="5995016"/>
          </a:xfrm>
        </p:spPr>
        <p:txBody>
          <a:bodyPr>
            <a:normAutofit fontScale="85000" lnSpcReduction="20000"/>
          </a:bodyPr>
          <a:lstStyle/>
          <a:p>
            <a:r>
              <a:rPr lang="zh-CN" altLang="en-US" b="1" dirty="0"/>
              <a:t>例：</a:t>
            </a:r>
            <a:r>
              <a:rPr lang="en-US" altLang="zh-CN" b="1" dirty="0"/>
              <a:t>XLST</a:t>
            </a:r>
            <a:r>
              <a:rPr lang="zh-CN" altLang="en-US" b="1" dirty="0"/>
              <a:t>样式表实例</a:t>
            </a:r>
            <a:endParaRPr lang="en-US" altLang="zh-CN" b="1" dirty="0"/>
          </a:p>
          <a:p>
            <a:r>
              <a:rPr lang="zh-CN" altLang="en-US" dirty="0"/>
              <a:t>原</a:t>
            </a:r>
            <a:r>
              <a:rPr lang="en-US" altLang="zh-CN" dirty="0"/>
              <a:t>XML</a:t>
            </a:r>
            <a:r>
              <a:rPr lang="zh-CN" altLang="en-US" dirty="0"/>
              <a:t>文档</a:t>
            </a:r>
            <a:endParaRPr lang="en-US" altLang="zh-CN" dirty="0"/>
          </a:p>
          <a:p>
            <a:r>
              <a:rPr lang="en-US" altLang="zh-CN" dirty="0"/>
              <a:t>&lt;persons&gt;</a:t>
            </a:r>
          </a:p>
          <a:p>
            <a:r>
              <a:rPr lang="en-US" altLang="zh-CN" dirty="0"/>
              <a:t>  &lt;</a:t>
            </a:r>
            <a:r>
              <a:rPr lang="en-US" altLang="zh-CN" dirty="0">
                <a:solidFill>
                  <a:srgbClr val="FF0000"/>
                </a:solidFill>
              </a:rPr>
              <a:t>person</a:t>
            </a:r>
            <a:r>
              <a:rPr lang="en-US" altLang="zh-CN" dirty="0"/>
              <a:t> username=“JS1”&gt;</a:t>
            </a:r>
          </a:p>
          <a:p>
            <a:r>
              <a:rPr lang="en-US" altLang="zh-CN" dirty="0"/>
              <a:t>     &lt;</a:t>
            </a:r>
            <a:r>
              <a:rPr lang="en-US" altLang="zh-CN" dirty="0">
                <a:solidFill>
                  <a:srgbClr val="FF0000"/>
                </a:solidFill>
              </a:rPr>
              <a:t>name</a:t>
            </a:r>
            <a:r>
              <a:rPr lang="en-US" altLang="zh-CN" dirty="0"/>
              <a:t>&gt;John&lt;/name&gt;</a:t>
            </a:r>
          </a:p>
          <a:p>
            <a:r>
              <a:rPr lang="en-US" altLang="zh-CN" dirty="0"/>
              <a:t>     &lt;family-name&gt; Smith &lt;/family-name&gt; </a:t>
            </a:r>
          </a:p>
          <a:p>
            <a:r>
              <a:rPr lang="en-US" altLang="zh-CN" dirty="0"/>
              <a:t>  &lt;/person&gt;</a:t>
            </a:r>
          </a:p>
          <a:p>
            <a:r>
              <a:rPr lang="en-US" altLang="zh-CN" dirty="0"/>
              <a:t> &lt;</a:t>
            </a:r>
            <a:r>
              <a:rPr lang="en-US" altLang="zh-CN" dirty="0">
                <a:solidFill>
                  <a:srgbClr val="FF0000"/>
                </a:solidFill>
              </a:rPr>
              <a:t>person</a:t>
            </a:r>
            <a:r>
              <a:rPr lang="en-US" altLang="zh-CN" dirty="0"/>
              <a:t> username=“MI1”&gt;</a:t>
            </a:r>
          </a:p>
          <a:p>
            <a:r>
              <a:rPr lang="en-US" altLang="zh-CN" dirty="0"/>
              <a:t>     &lt;</a:t>
            </a:r>
            <a:r>
              <a:rPr lang="en-US" altLang="zh-CN" dirty="0">
                <a:solidFill>
                  <a:srgbClr val="FF0000"/>
                </a:solidFill>
              </a:rPr>
              <a:t>name</a:t>
            </a:r>
            <a:r>
              <a:rPr lang="en-US" altLang="zh-CN" dirty="0"/>
              <a:t>&gt;</a:t>
            </a:r>
            <a:r>
              <a:rPr lang="en-US" altLang="zh-CN" dirty="0" err="1"/>
              <a:t>Morka</a:t>
            </a:r>
            <a:r>
              <a:rPr lang="en-US" altLang="zh-CN" dirty="0"/>
              <a:t>&lt;/name&gt;</a:t>
            </a:r>
          </a:p>
          <a:p>
            <a:r>
              <a:rPr lang="en-US" altLang="zh-CN" dirty="0"/>
              <a:t>     &lt;family-name&gt;</a:t>
            </a:r>
            <a:r>
              <a:rPr lang="en-US" altLang="zh-CN" dirty="0" err="1"/>
              <a:t>Ismincius</a:t>
            </a:r>
            <a:r>
              <a:rPr lang="en-US" altLang="zh-CN" dirty="0"/>
              <a:t>&lt;/family-name&gt; </a:t>
            </a:r>
          </a:p>
          <a:p>
            <a:r>
              <a:rPr lang="en-US" altLang="zh-CN" dirty="0"/>
              <a:t>  &lt;/person&gt;</a:t>
            </a:r>
          </a:p>
          <a:p>
            <a:r>
              <a:rPr lang="en-US" altLang="zh-CN" dirty="0"/>
              <a:t>&lt;/persons&gt;</a:t>
            </a:r>
          </a:p>
          <a:p>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205855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9"/>
            <a:ext cx="10515600" cy="526796"/>
          </a:xfrm>
        </p:spPr>
        <p:txBody>
          <a:bodyPr>
            <a:normAutofit/>
          </a:bodyPr>
          <a:lstStyle/>
          <a:p>
            <a:r>
              <a:rPr lang="en-US" altLang="zh-CN" sz="2400" b="1" dirty="0"/>
              <a:t>4.2.1.2 XSL</a:t>
            </a:r>
            <a:r>
              <a:rPr lang="zh-CN" altLang="en-US" sz="2400" b="1" dirty="0"/>
              <a:t>可扩展的样式语言</a:t>
            </a:r>
            <a:r>
              <a:rPr lang="zh-CN" altLang="en-US" sz="2400" dirty="0"/>
              <a:t>（续）</a:t>
            </a:r>
          </a:p>
        </p:txBody>
      </p:sp>
      <p:sp>
        <p:nvSpPr>
          <p:cNvPr id="3" name="内容占位符 2"/>
          <p:cNvSpPr>
            <a:spLocks noGrp="1"/>
          </p:cNvSpPr>
          <p:nvPr>
            <p:ph idx="1"/>
          </p:nvPr>
        </p:nvSpPr>
        <p:spPr>
          <a:xfrm>
            <a:off x="838200" y="428263"/>
            <a:ext cx="10515600" cy="6429737"/>
          </a:xfrm>
        </p:spPr>
        <p:txBody>
          <a:bodyPr>
            <a:normAutofit fontScale="62500" lnSpcReduction="20000"/>
          </a:bodyPr>
          <a:lstStyle/>
          <a:p>
            <a:r>
              <a:rPr lang="zh-CN" altLang="en-US" b="1" dirty="0"/>
              <a:t>可用于上述</a:t>
            </a:r>
            <a:r>
              <a:rPr lang="en-US" altLang="zh-CN" b="1" dirty="0"/>
              <a:t>XML</a:t>
            </a:r>
            <a:r>
              <a:rPr lang="zh-CN" altLang="en-US" b="1" dirty="0"/>
              <a:t>文档的</a:t>
            </a:r>
            <a:r>
              <a:rPr lang="en-US" altLang="zh-CN" b="1" dirty="0"/>
              <a:t>XLST</a:t>
            </a:r>
            <a:r>
              <a:rPr lang="zh-CN" altLang="en-US" b="1" dirty="0"/>
              <a:t>样式表</a:t>
            </a:r>
            <a:endParaRPr lang="en-US" altLang="zh-CN" b="1" dirty="0"/>
          </a:p>
          <a:p>
            <a:r>
              <a:rPr lang="en-US" altLang="zh-CN" dirty="0"/>
              <a:t>&lt;?xml version=“1.0” encoding=“UTF-8”&gt;</a:t>
            </a:r>
          </a:p>
          <a:p>
            <a:r>
              <a:rPr lang="en-US" altLang="zh-CN" dirty="0"/>
              <a:t>&lt;xsl:</a:t>
            </a:r>
            <a:r>
              <a:rPr lang="en-US" altLang="zh-CN" dirty="0">
                <a:solidFill>
                  <a:srgbClr val="FF0000"/>
                </a:solidFill>
              </a:rPr>
              <a:t>stylesheet </a:t>
            </a:r>
          </a:p>
          <a:p>
            <a:r>
              <a:rPr lang="en-US" altLang="zh-CN" dirty="0"/>
              <a:t>   xmlns:xsl=http://www.w3.org/1999/XSL/Transform” version=“1.0” &gt;</a:t>
            </a:r>
          </a:p>
          <a:p>
            <a:r>
              <a:rPr lang="en-US" altLang="zh-CN" dirty="0"/>
              <a:t>   xsl:output method=“xml”indent=“yes”/&gt;</a:t>
            </a:r>
          </a:p>
          <a:p>
            <a:r>
              <a:rPr lang="en-US" altLang="zh-CN" dirty="0"/>
              <a:t>   &lt;xsl:</a:t>
            </a:r>
            <a:r>
              <a:rPr lang="en-US" altLang="zh-CN" dirty="0">
                <a:solidFill>
                  <a:srgbClr val="FF0000"/>
                </a:solidFill>
              </a:rPr>
              <a:t>template</a:t>
            </a:r>
            <a:r>
              <a:rPr lang="en-US" altLang="zh-CN" dirty="0"/>
              <a:t> </a:t>
            </a:r>
            <a:r>
              <a:rPr lang="en-US" altLang="zh-CN" dirty="0">
                <a:solidFill>
                  <a:srgbClr val="FF0000"/>
                </a:solidFill>
              </a:rPr>
              <a:t>match</a:t>
            </a:r>
            <a:r>
              <a:rPr lang="en-US" altLang="zh-CN" dirty="0"/>
              <a:t>=“/persons”&gt;</a:t>
            </a:r>
          </a:p>
          <a:p>
            <a:r>
              <a:rPr lang="en-US" altLang="zh-CN" dirty="0"/>
              <a:t>       &lt;root&gt;</a:t>
            </a:r>
          </a:p>
          <a:p>
            <a:r>
              <a:rPr lang="en-US" altLang="zh-CN" dirty="0"/>
              <a:t>           &lt;xsl:</a:t>
            </a:r>
            <a:r>
              <a:rPr lang="en-US" altLang="zh-CN" dirty="0">
                <a:solidFill>
                  <a:srgbClr val="FF0000"/>
                </a:solidFill>
              </a:rPr>
              <a:t>apply-tempates select</a:t>
            </a:r>
            <a:r>
              <a:rPr lang="en-US" altLang="zh-CN" dirty="0"/>
              <a:t>=“person”/&gt;</a:t>
            </a:r>
          </a:p>
          <a:p>
            <a:r>
              <a:rPr lang="en-US" altLang="zh-CN" dirty="0"/>
              <a:t>       &lt;/root&gt;</a:t>
            </a:r>
          </a:p>
          <a:p>
            <a:r>
              <a:rPr lang="en-US" altLang="zh-CN" dirty="0">
                <a:solidFill>
                  <a:srgbClr val="FF0000"/>
                </a:solidFill>
              </a:rPr>
              <a:t>   &lt;/xsl:template&gt;</a:t>
            </a:r>
          </a:p>
          <a:p>
            <a:r>
              <a:rPr lang="en-US" altLang="zh-CN" dirty="0"/>
              <a:t>   &lt;xsl:</a:t>
            </a:r>
            <a:r>
              <a:rPr lang="en-US" altLang="zh-CN" dirty="0">
                <a:solidFill>
                  <a:srgbClr val="FF0000"/>
                </a:solidFill>
              </a:rPr>
              <a:t>template match</a:t>
            </a:r>
            <a:r>
              <a:rPr lang="en-US" altLang="zh-CN" dirty="0"/>
              <a:t>=“/person”&gt;</a:t>
            </a:r>
          </a:p>
          <a:p>
            <a:r>
              <a:rPr lang="en-US" altLang="zh-CN" dirty="0"/>
              <a:t>       &lt;name username=“{@username}”&gt;</a:t>
            </a:r>
          </a:p>
          <a:p>
            <a:r>
              <a:rPr lang="en-US" altLang="zh-CN" dirty="0"/>
              <a:t>           &lt;xsl:</a:t>
            </a:r>
            <a:r>
              <a:rPr lang="en-US" altLang="zh-CN" dirty="0">
                <a:solidFill>
                  <a:srgbClr val="FF0000"/>
                </a:solidFill>
              </a:rPr>
              <a:t>value-of select</a:t>
            </a:r>
            <a:r>
              <a:rPr lang="en-US" altLang="zh-CN" dirty="0"/>
              <a:t>=“name”/&gt;</a:t>
            </a:r>
          </a:p>
          <a:p>
            <a:r>
              <a:rPr lang="en-US" altLang="zh-CN" dirty="0"/>
              <a:t>       &lt;/name&gt;</a:t>
            </a:r>
          </a:p>
          <a:p>
            <a:r>
              <a:rPr lang="en-US" altLang="zh-CN" dirty="0">
                <a:solidFill>
                  <a:srgbClr val="FF0000"/>
                </a:solidFill>
              </a:rPr>
              <a:t>   &lt;/xsl:template&gt;</a:t>
            </a:r>
          </a:p>
          <a:p>
            <a:r>
              <a:rPr lang="en-US" altLang="zh-CN" dirty="0"/>
              <a:t>&lt;</a:t>
            </a:r>
            <a:r>
              <a:rPr lang="en-US" altLang="zh-CN" dirty="0">
                <a:solidFill>
                  <a:srgbClr val="FF0000"/>
                </a:solidFill>
              </a:rPr>
              <a:t>/xsl:stylesheet</a:t>
            </a:r>
            <a:r>
              <a:rPr lang="en-US" altLang="zh-CN" dirty="0"/>
              <a:t>&gt;</a:t>
            </a:r>
          </a:p>
          <a:p>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
        <p:nvSpPr>
          <p:cNvPr id="5" name="圆角矩形标注 4">
            <a:extLst>
              <a:ext uri="{FF2B5EF4-FFF2-40B4-BE49-F238E27FC236}">
                <a16:creationId xmlns:a16="http://schemas.microsoft.com/office/drawing/2014/main" id="{129BD848-4896-412F-ABD3-14609371C6FF}"/>
              </a:ext>
            </a:extLst>
          </p:cNvPr>
          <p:cNvSpPr/>
          <p:nvPr/>
        </p:nvSpPr>
        <p:spPr>
          <a:xfrm>
            <a:off x="6856844" y="2991216"/>
            <a:ext cx="5124852" cy="2806356"/>
          </a:xfrm>
          <a:prstGeom prst="wedgeRoundRectCallout">
            <a:avLst>
              <a:gd name="adj1" fmla="val -59196"/>
              <a:gd name="adj2" fmla="val -364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去掉外层</a:t>
            </a:r>
            <a:r>
              <a:rPr lang="en-US" altLang="zh-CN" sz="2400" dirty="0"/>
              <a:t>persons</a:t>
            </a:r>
            <a:r>
              <a:rPr lang="zh-CN" altLang="en-US" sz="2400" dirty="0"/>
              <a:t>，</a:t>
            </a:r>
            <a:r>
              <a:rPr lang="en-US" altLang="zh-CN" sz="2400" dirty="0"/>
              <a:t>person</a:t>
            </a:r>
            <a:r>
              <a:rPr lang="zh-CN" altLang="en-US" sz="2400" dirty="0"/>
              <a:t>转化为</a:t>
            </a:r>
            <a:r>
              <a:rPr lang="en-US" altLang="zh-CN" sz="2400" dirty="0"/>
              <a:t>root</a:t>
            </a:r>
            <a:r>
              <a:rPr lang="zh-CN" altLang="en-US" sz="2400" dirty="0"/>
              <a:t>，</a:t>
            </a:r>
            <a:endParaRPr lang="en-US" altLang="zh-CN" sz="2400" dirty="0"/>
          </a:p>
          <a:p>
            <a:endParaRPr lang="en-US" altLang="zh-CN" sz="2400" dirty="0"/>
          </a:p>
          <a:p>
            <a:endParaRPr lang="en-US" altLang="zh-CN" sz="2400" dirty="0"/>
          </a:p>
          <a:p>
            <a:r>
              <a:rPr lang="zh-CN" altLang="en-US" sz="2400" dirty="0"/>
              <a:t>设置标签</a:t>
            </a:r>
            <a:r>
              <a:rPr lang="en-US" altLang="zh-CN" sz="2400" dirty="0"/>
              <a:t>name</a:t>
            </a:r>
            <a:r>
              <a:rPr lang="zh-CN" altLang="en-US" sz="2400" dirty="0"/>
              <a:t>，属性</a:t>
            </a:r>
            <a:r>
              <a:rPr lang="en-US" altLang="zh-CN" sz="2400" dirty="0"/>
              <a:t>username</a:t>
            </a:r>
            <a:r>
              <a:rPr lang="zh-CN" altLang="en-US" sz="2400" dirty="0"/>
              <a:t>，取值为原</a:t>
            </a:r>
            <a:r>
              <a:rPr lang="en-US" altLang="zh-CN" sz="2400" dirty="0"/>
              <a:t>name</a:t>
            </a:r>
            <a:r>
              <a:rPr lang="zh-CN" altLang="en-US" sz="2400" dirty="0"/>
              <a:t>属性的值</a:t>
            </a:r>
          </a:p>
        </p:txBody>
      </p:sp>
    </p:spTree>
    <p:extLst>
      <p:ext uri="{BB962C8B-B14F-4D97-AF65-F5344CB8AC3E}">
        <p14:creationId xmlns:p14="http://schemas.microsoft.com/office/powerpoint/2010/main" val="232620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8"/>
            <a:ext cx="10515600" cy="665021"/>
          </a:xfrm>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579404"/>
            <a:ext cx="10515600" cy="5995016"/>
          </a:xfrm>
        </p:spPr>
        <p:txBody>
          <a:bodyPr>
            <a:normAutofit/>
          </a:bodyPr>
          <a:lstStyle/>
          <a:p>
            <a:r>
              <a:rPr lang="zh-CN" altLang="en-US" dirty="0"/>
              <a:t>上述</a:t>
            </a:r>
            <a:r>
              <a:rPr lang="en-US" altLang="zh-CN" dirty="0"/>
              <a:t>XML</a:t>
            </a:r>
            <a:r>
              <a:rPr lang="zh-CN" altLang="en-US" dirty="0"/>
              <a:t>文档应用</a:t>
            </a:r>
            <a:r>
              <a:rPr lang="en-US" altLang="zh-CN" dirty="0"/>
              <a:t>XLST</a:t>
            </a:r>
            <a:r>
              <a:rPr lang="zh-CN" altLang="en-US" dirty="0"/>
              <a:t>样式表后得到另外的</a:t>
            </a:r>
            <a:r>
              <a:rPr lang="en-US" altLang="zh-CN" dirty="0"/>
              <a:t>XML</a:t>
            </a:r>
            <a:r>
              <a:rPr lang="zh-CN" altLang="en-US" dirty="0"/>
              <a:t>文档</a:t>
            </a:r>
            <a:endParaRPr lang="en-US" altLang="zh-CN" dirty="0"/>
          </a:p>
          <a:p>
            <a:r>
              <a:rPr lang="en-US" altLang="zh-CN" sz="2400" dirty="0"/>
              <a:t>&lt;?xml version=“1.0” encoding=“UTF-8”&gt;</a:t>
            </a:r>
          </a:p>
          <a:p>
            <a:r>
              <a:rPr lang="en-US" altLang="zh-CN" sz="2400" dirty="0"/>
              <a:t>&lt;root&gt;</a:t>
            </a:r>
          </a:p>
          <a:p>
            <a:r>
              <a:rPr lang="en-US" altLang="zh-CN" sz="2400" dirty="0"/>
              <a:t>      &lt;name username=“JS1”&gt;John&lt;/name&gt;</a:t>
            </a:r>
          </a:p>
          <a:p>
            <a:r>
              <a:rPr lang="en-US" altLang="zh-CN" sz="2400" dirty="0"/>
              <a:t>      &lt;name username=“MI1”&gt;</a:t>
            </a:r>
            <a:r>
              <a:rPr lang="en-US" altLang="zh-CN" sz="2400" dirty="0" err="1"/>
              <a:t>Morka</a:t>
            </a:r>
            <a:r>
              <a:rPr lang="en-US" altLang="zh-CN" sz="2400" dirty="0"/>
              <a:t>&lt;/name&gt;</a:t>
            </a:r>
          </a:p>
          <a:p>
            <a:r>
              <a:rPr lang="en-US" altLang="zh-CN" sz="2400" dirty="0"/>
              <a:t>&lt;/root&gt;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sp>
        <p:nvSpPr>
          <p:cNvPr id="5" name="圆角矩形标注 4"/>
          <p:cNvSpPr/>
          <p:nvPr/>
        </p:nvSpPr>
        <p:spPr>
          <a:xfrm>
            <a:off x="2040834" y="4200940"/>
            <a:ext cx="8001800" cy="1010213"/>
          </a:xfrm>
          <a:prstGeom prst="wedgeRoundRectCallout">
            <a:avLst>
              <a:gd name="adj1" fmla="val -36855"/>
              <a:gd name="adj2" fmla="val -791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去掉外层</a:t>
            </a:r>
            <a:r>
              <a:rPr lang="en-US" altLang="zh-CN" sz="2400" dirty="0"/>
              <a:t>persons</a:t>
            </a:r>
            <a:r>
              <a:rPr lang="zh-CN" altLang="en-US" sz="2400" dirty="0"/>
              <a:t>，</a:t>
            </a:r>
            <a:r>
              <a:rPr lang="en-US" altLang="zh-CN" sz="2400" dirty="0"/>
              <a:t>person</a:t>
            </a:r>
            <a:r>
              <a:rPr lang="zh-CN" altLang="en-US" sz="2400" dirty="0"/>
              <a:t>转化为</a:t>
            </a:r>
            <a:r>
              <a:rPr lang="en-US" altLang="zh-CN" sz="2400" dirty="0"/>
              <a:t>root</a:t>
            </a:r>
            <a:r>
              <a:rPr lang="zh-CN" altLang="en-US" sz="2400" dirty="0"/>
              <a:t>，</a:t>
            </a:r>
            <a:endParaRPr lang="en-US" altLang="zh-CN" sz="2400" dirty="0"/>
          </a:p>
          <a:p>
            <a:r>
              <a:rPr lang="zh-CN" altLang="en-US" sz="2400" dirty="0"/>
              <a:t>设置标签</a:t>
            </a:r>
            <a:r>
              <a:rPr lang="en-US" altLang="zh-CN" sz="2400" dirty="0"/>
              <a:t>name</a:t>
            </a:r>
            <a:r>
              <a:rPr lang="zh-CN" altLang="en-US" sz="2400" dirty="0"/>
              <a:t>，属性</a:t>
            </a:r>
            <a:r>
              <a:rPr lang="en-US" altLang="zh-CN" sz="2400" dirty="0"/>
              <a:t>username</a:t>
            </a:r>
            <a:r>
              <a:rPr lang="zh-CN" altLang="en-US" sz="2400" dirty="0"/>
              <a:t>，取值为原</a:t>
            </a:r>
            <a:r>
              <a:rPr lang="en-US" altLang="zh-CN" sz="2400" dirty="0"/>
              <a:t>name</a:t>
            </a:r>
            <a:r>
              <a:rPr lang="zh-CN" altLang="en-US" sz="2400" dirty="0"/>
              <a:t>属性的值</a:t>
            </a:r>
          </a:p>
        </p:txBody>
      </p:sp>
    </p:spTree>
    <p:extLst>
      <p:ext uri="{BB962C8B-B14F-4D97-AF65-F5344CB8AC3E}">
        <p14:creationId xmlns:p14="http://schemas.microsoft.com/office/powerpoint/2010/main" val="303451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a:t>4.2.1.3 XML</a:t>
            </a:r>
            <a:r>
              <a:rPr lang="zh-CN" altLang="en-US" b="1" dirty="0"/>
              <a:t>数据引用</a:t>
            </a:r>
            <a:r>
              <a:rPr lang="en-US" altLang="zh-CN" b="1" dirty="0"/>
              <a:t>XLL</a:t>
            </a:r>
          </a:p>
          <a:p>
            <a:r>
              <a:rPr lang="en-US" altLang="zh-CN" sz="2400" dirty="0"/>
              <a:t>       XML</a:t>
            </a:r>
            <a:r>
              <a:rPr lang="zh-CN" altLang="en-US" sz="2400" dirty="0"/>
              <a:t>文档可以引用其他数据资源，类似</a:t>
            </a:r>
            <a:r>
              <a:rPr lang="en-US" altLang="zh-CN" sz="2400" dirty="0"/>
              <a:t>HTML</a:t>
            </a:r>
            <a:r>
              <a:rPr lang="zh-CN" altLang="en-US" sz="2400" dirty="0"/>
              <a:t>文档中的超链接，但是</a:t>
            </a:r>
            <a:r>
              <a:rPr lang="en-US" altLang="zh-CN" sz="2400" dirty="0"/>
              <a:t>XML</a:t>
            </a:r>
            <a:r>
              <a:rPr lang="zh-CN" altLang="en-US" sz="2400" dirty="0"/>
              <a:t>更为规范，通过可扩展链接语言</a:t>
            </a:r>
            <a:r>
              <a:rPr lang="en-US" altLang="zh-CN" sz="2400" dirty="0"/>
              <a:t>XLL</a:t>
            </a:r>
            <a:r>
              <a:rPr lang="zh-CN" altLang="en-US" sz="2400" dirty="0"/>
              <a:t>定义交叉引用。</a:t>
            </a:r>
            <a:endParaRPr lang="en-US" altLang="zh-CN" sz="2400" dirty="0"/>
          </a:p>
          <a:p>
            <a:r>
              <a:rPr lang="en-US" altLang="zh-CN" sz="2400" dirty="0"/>
              <a:t>       XML</a:t>
            </a:r>
            <a:r>
              <a:rPr lang="zh-CN" altLang="en-US" sz="2400" dirty="0"/>
              <a:t>数据的基本组成包括了数据引用的表示，用于体现数据之间可能存在的参照关系。</a:t>
            </a:r>
            <a:endParaRPr lang="en-US" altLang="zh-CN" sz="2400" dirty="0"/>
          </a:p>
          <a:p>
            <a:r>
              <a:rPr lang="en-US" altLang="zh-CN" sz="2400" b="1" dirty="0"/>
              <a:t>XLL</a:t>
            </a:r>
            <a:r>
              <a:rPr lang="zh-CN" altLang="en-US" sz="2400" b="1" dirty="0"/>
              <a:t>可以使用多种引用方式：</a:t>
            </a:r>
            <a:endParaRPr lang="en-US" altLang="zh-CN" sz="2400" b="1" dirty="0"/>
          </a:p>
          <a:p>
            <a:pPr marL="342900" indent="-342900">
              <a:buFont typeface="Wingdings" panose="05000000000000000000" pitchFamily="2" charset="2"/>
              <a:buChar char="Ø"/>
            </a:pPr>
            <a:r>
              <a:rPr lang="en-US" altLang="zh-CN" sz="2400" dirty="0"/>
              <a:t>XLink</a:t>
            </a:r>
            <a:r>
              <a:rPr lang="zh-CN" altLang="en-US" sz="2400" dirty="0"/>
              <a:t>引用</a:t>
            </a:r>
            <a:r>
              <a:rPr lang="zh-CN" altLang="en-US" sz="2400" dirty="0">
                <a:solidFill>
                  <a:srgbClr val="FF0000"/>
                </a:solidFill>
              </a:rPr>
              <a:t>另外的</a:t>
            </a:r>
            <a:r>
              <a:rPr lang="en-US" altLang="zh-CN" sz="2400" dirty="0">
                <a:solidFill>
                  <a:srgbClr val="FF0000"/>
                </a:solidFill>
              </a:rPr>
              <a:t>XML</a:t>
            </a:r>
            <a:r>
              <a:rPr lang="zh-CN" altLang="en-US" sz="2400" dirty="0">
                <a:solidFill>
                  <a:srgbClr val="FF0000"/>
                </a:solidFill>
              </a:rPr>
              <a:t>文档</a:t>
            </a:r>
            <a:r>
              <a:rPr lang="zh-CN" altLang="en-US" sz="2400" dirty="0"/>
              <a:t>，</a:t>
            </a:r>
            <a:endParaRPr lang="en-US" altLang="zh-CN" sz="2400" dirty="0"/>
          </a:p>
          <a:p>
            <a:pPr marL="342900" indent="-342900">
              <a:buFont typeface="Wingdings" panose="05000000000000000000" pitchFamily="2" charset="2"/>
              <a:buChar char="Ø"/>
            </a:pPr>
            <a:r>
              <a:rPr lang="en-US" altLang="zh-CN" sz="2400" dirty="0"/>
              <a:t>XPointer</a:t>
            </a:r>
            <a:r>
              <a:rPr lang="zh-CN" altLang="en-US" sz="2400" dirty="0"/>
              <a:t>访问</a:t>
            </a:r>
            <a:r>
              <a:rPr lang="zh-CN" altLang="en-US" sz="2400" dirty="0">
                <a:solidFill>
                  <a:srgbClr val="FF0000"/>
                </a:solidFill>
              </a:rPr>
              <a:t>文档内部</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2309793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a:t>XLL</a:t>
            </a:r>
            <a:r>
              <a:rPr lang="zh-CN" altLang="en-US" dirty="0"/>
              <a:t>（续）</a:t>
            </a:r>
          </a:p>
        </p:txBody>
      </p:sp>
      <p:sp>
        <p:nvSpPr>
          <p:cNvPr id="3" name="内容占位符 2"/>
          <p:cNvSpPr>
            <a:spLocks noGrp="1"/>
          </p:cNvSpPr>
          <p:nvPr>
            <p:ph idx="1"/>
          </p:nvPr>
        </p:nvSpPr>
        <p:spPr>
          <a:xfrm>
            <a:off x="838200" y="1285461"/>
            <a:ext cx="10624930" cy="5436013"/>
          </a:xfrm>
        </p:spPr>
        <p:txBody>
          <a:bodyPr>
            <a:normAutofit/>
          </a:bodyPr>
          <a:lstStyle/>
          <a:p>
            <a:r>
              <a:rPr lang="en-US" altLang="zh-CN" b="1" dirty="0"/>
              <a:t>XLink</a:t>
            </a:r>
          </a:p>
          <a:p>
            <a:pPr lvl="1" latinLnBrk="1"/>
            <a:r>
              <a:rPr lang="en-US" altLang="zh-CN" dirty="0"/>
              <a:t>       XLink </a:t>
            </a:r>
            <a:r>
              <a:rPr lang="zh-CN" altLang="en-US" dirty="0"/>
              <a:t>是 </a:t>
            </a:r>
            <a:r>
              <a:rPr lang="en-US" altLang="zh-CN" dirty="0"/>
              <a:t>XML </a:t>
            </a:r>
            <a:r>
              <a:rPr lang="zh-CN" altLang="en-US" dirty="0"/>
              <a:t>链接语言（</a:t>
            </a:r>
            <a:r>
              <a:rPr lang="en-US" altLang="zh-CN" dirty="0"/>
              <a:t>XML Linking Language</a:t>
            </a:r>
            <a:r>
              <a:rPr lang="zh-CN" altLang="en-US" dirty="0"/>
              <a:t>）的缩写，是用于在 </a:t>
            </a:r>
            <a:r>
              <a:rPr lang="en-US" altLang="zh-CN" dirty="0"/>
              <a:t>XML </a:t>
            </a:r>
            <a:r>
              <a:rPr lang="zh-CN" altLang="en-US" dirty="0"/>
              <a:t>文档中创建超级链接的语言，</a:t>
            </a:r>
            <a:r>
              <a:rPr lang="en-US" altLang="zh-CN" dirty="0"/>
              <a:t>XLink </a:t>
            </a:r>
            <a:r>
              <a:rPr lang="zh-CN" altLang="en-US" dirty="0"/>
              <a:t>是 </a:t>
            </a:r>
            <a:r>
              <a:rPr lang="en-US" altLang="zh-CN" dirty="0"/>
              <a:t>W3C </a:t>
            </a:r>
            <a:r>
              <a:rPr lang="zh-CN" altLang="en-US" dirty="0"/>
              <a:t>推荐标准。</a:t>
            </a:r>
          </a:p>
          <a:p>
            <a:pPr lvl="1" latinLnBrk="1"/>
            <a:endParaRPr lang="en-US" altLang="zh-CN" dirty="0"/>
          </a:p>
          <a:p>
            <a:pPr lvl="1" latinLnBrk="1"/>
            <a:r>
              <a:rPr lang="en-US" altLang="zh-CN" dirty="0"/>
              <a:t>XLink</a:t>
            </a:r>
            <a:r>
              <a:rPr lang="zh-CN" altLang="en-US" dirty="0"/>
              <a:t>具有下述特点：</a:t>
            </a:r>
            <a:endParaRPr lang="en-US" altLang="zh-CN" dirty="0"/>
          </a:p>
          <a:p>
            <a:pPr marL="342900" lvl="1" indent="-342900" latinLnBrk="1">
              <a:buFont typeface="Wingdings" panose="05000000000000000000" pitchFamily="2" charset="2"/>
              <a:buChar char="Ø"/>
            </a:pPr>
            <a:r>
              <a:rPr lang="en-US" altLang="zh-CN" dirty="0"/>
              <a:t>XML </a:t>
            </a:r>
            <a:r>
              <a:rPr lang="zh-CN" altLang="en-US" dirty="0"/>
              <a:t>文档中的任何元素均可成为 </a:t>
            </a:r>
            <a:r>
              <a:rPr lang="en-US" altLang="zh-CN" dirty="0"/>
              <a:t>XLink</a:t>
            </a:r>
            <a:r>
              <a:rPr lang="zh-CN" altLang="en-US" dirty="0"/>
              <a:t>；</a:t>
            </a:r>
            <a:endParaRPr lang="en-US" altLang="zh-CN" dirty="0"/>
          </a:p>
          <a:p>
            <a:pPr marL="342900" lvl="1" indent="-342900" latinLnBrk="1">
              <a:buFont typeface="Wingdings" panose="05000000000000000000" pitchFamily="2" charset="2"/>
              <a:buChar char="Ø"/>
            </a:pPr>
            <a:r>
              <a:rPr lang="en-US" altLang="zh-CN" dirty="0"/>
              <a:t>XLink </a:t>
            </a:r>
            <a:r>
              <a:rPr lang="zh-CN" altLang="en-US" dirty="0"/>
              <a:t>类似于 </a:t>
            </a:r>
            <a:r>
              <a:rPr lang="en-US" altLang="zh-CN" dirty="0"/>
              <a:t>HTML </a:t>
            </a:r>
            <a:r>
              <a:rPr lang="zh-CN" altLang="en-US" dirty="0"/>
              <a:t>链接 ，但是更为强大，既支持简易链接，也支持可将多重资源链接在一起的扩展链接；</a:t>
            </a:r>
          </a:p>
          <a:p>
            <a:pPr marL="342900" lvl="1" indent="-342900" latinLnBrk="1">
              <a:buFont typeface="Wingdings" panose="05000000000000000000" pitchFamily="2" charset="2"/>
              <a:buChar char="Ø"/>
            </a:pPr>
            <a:r>
              <a:rPr lang="zh-CN" altLang="en-US" dirty="0"/>
              <a:t>通过 </a:t>
            </a:r>
            <a:r>
              <a:rPr lang="en-US" altLang="zh-CN" dirty="0"/>
              <a:t>XLink</a:t>
            </a:r>
            <a:r>
              <a:rPr lang="zh-CN" altLang="en-US" dirty="0"/>
              <a:t>，链接可在被链接文件外进行定义。</a:t>
            </a:r>
          </a:p>
          <a:p>
            <a:pPr lvl="1" latinLnBrk="1"/>
            <a:r>
              <a:rPr lang="en-US" altLang="zh-CN" dirty="0">
                <a:solidFill>
                  <a:srgbClr val="00B0F0"/>
                </a:solidFill>
              </a:rPr>
              <a:t>XML</a:t>
            </a:r>
            <a:r>
              <a:rPr lang="zh-CN" altLang="en-US" dirty="0">
                <a:solidFill>
                  <a:srgbClr val="00B0F0"/>
                </a:solidFill>
              </a:rPr>
              <a:t>的目标是支持多种典型的超文本链接机制，包括与位置无关命名、双向和多向链接、元超链接（如环路、多窗口）、集合链接（多来源）等。</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3742596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a:t>XLL</a:t>
            </a:r>
            <a:r>
              <a:rPr lang="zh-CN" altLang="en-US" dirty="0"/>
              <a:t>（续）</a:t>
            </a:r>
          </a:p>
        </p:txBody>
      </p:sp>
      <p:sp>
        <p:nvSpPr>
          <p:cNvPr id="3" name="内容占位符 2"/>
          <p:cNvSpPr>
            <a:spLocks noGrp="1"/>
          </p:cNvSpPr>
          <p:nvPr>
            <p:ph idx="1"/>
          </p:nvPr>
        </p:nvSpPr>
        <p:spPr>
          <a:xfrm>
            <a:off x="838200" y="1285461"/>
            <a:ext cx="10515600" cy="5436013"/>
          </a:xfrm>
        </p:spPr>
        <p:txBody>
          <a:bodyPr>
            <a:normAutofit/>
          </a:bodyPr>
          <a:lstStyle/>
          <a:p>
            <a:pPr lvl="0">
              <a:lnSpc>
                <a:spcPct val="90000"/>
              </a:lnSpc>
            </a:pPr>
            <a:r>
              <a:rPr lang="en-US" altLang="zh-CN" sz="2600" dirty="0">
                <a:solidFill>
                  <a:prstClr val="black"/>
                </a:solidFill>
                <a:latin typeface="等线" panose="020F0502020204030204"/>
                <a:ea typeface="等线" panose="02010600030101010101" pitchFamily="2" charset="-122"/>
              </a:rPr>
              <a:t>&lt;?xml version="1.0" encoding="ISO-8859-1"?&gt;</a:t>
            </a:r>
            <a:br>
              <a:rPr lang="en-US" altLang="zh-CN" sz="2600" dirty="0">
                <a:solidFill>
                  <a:prstClr val="black"/>
                </a:solidFill>
                <a:latin typeface="等线" panose="020F0502020204030204"/>
                <a:ea typeface="等线" panose="02010600030101010101" pitchFamily="2" charset="-122"/>
              </a:rPr>
            </a:b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&lt;bookstore </a:t>
            </a:r>
            <a:r>
              <a:rPr lang="en-US" altLang="zh-CN" sz="2600" dirty="0">
                <a:solidFill>
                  <a:srgbClr val="FF0000"/>
                </a:solidFill>
                <a:latin typeface="等线" panose="020F0502020204030204"/>
                <a:ea typeface="等线" panose="02010600030101010101" pitchFamily="2" charset="-122"/>
              </a:rPr>
              <a:t>xmlns:xlink="http://www.w3.org/1999/xlink"</a:t>
            </a:r>
            <a:r>
              <a:rPr lang="en-US" altLang="zh-CN" sz="2600" dirty="0">
                <a:solidFill>
                  <a:prstClr val="black"/>
                </a:solidFill>
                <a:latin typeface="等线" panose="020F0502020204030204"/>
                <a:ea typeface="等线" panose="02010600030101010101" pitchFamily="2" charset="-122"/>
              </a:rPr>
              <a:t>&gt;</a:t>
            </a:r>
            <a:br>
              <a:rPr lang="en-US" altLang="zh-CN" sz="2600" dirty="0">
                <a:solidFill>
                  <a:prstClr val="black"/>
                </a:solidFill>
                <a:latin typeface="等线" panose="020F0502020204030204"/>
                <a:ea typeface="等线" panose="02010600030101010101" pitchFamily="2" charset="-122"/>
              </a:rPr>
            </a:b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 title="Harry Potter"&gt;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&lt;description</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a:solidFill>
                  <a:srgbClr val="FF0000"/>
                </a:solidFill>
                <a:latin typeface="等线" panose="020F0502020204030204"/>
                <a:ea typeface="等线" panose="02010600030101010101" pitchFamily="2" charset="-122"/>
              </a:rPr>
              <a:t>xlink:</a:t>
            </a:r>
            <a:r>
              <a:rPr lang="en-US" altLang="zh-CN" sz="2600" dirty="0">
                <a:solidFill>
                  <a:prstClr val="black"/>
                </a:solidFill>
                <a:latin typeface="等线" panose="020F0502020204030204"/>
                <a:ea typeface="等线" panose="02010600030101010101" pitchFamily="2" charset="-122"/>
              </a:rPr>
              <a:t>type="simple"</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a:solidFill>
                  <a:srgbClr val="FF0000"/>
                </a:solidFill>
                <a:latin typeface="等线" panose="020F0502020204030204"/>
                <a:ea typeface="等线" panose="02010600030101010101" pitchFamily="2" charset="-122"/>
              </a:rPr>
              <a:t>xlink:href="http://book.com/images/HPotter.gif"</a:t>
            </a:r>
            <a:br>
              <a:rPr lang="en-US" altLang="zh-CN" sz="2600" dirty="0">
                <a:solidFill>
                  <a:srgbClr val="FF0000"/>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a:solidFill>
                  <a:srgbClr val="FF0000"/>
                </a:solidFill>
                <a:latin typeface="等线" panose="020F0502020204030204"/>
                <a:ea typeface="等线" panose="02010600030101010101" pitchFamily="2" charset="-122"/>
              </a:rPr>
              <a:t>xlink:</a:t>
            </a:r>
            <a:r>
              <a:rPr lang="en-US" altLang="zh-CN" sz="2600" dirty="0">
                <a:solidFill>
                  <a:prstClr val="black"/>
                </a:solidFill>
                <a:latin typeface="等线" panose="020F0502020204030204"/>
                <a:ea typeface="等线" panose="02010600030101010101" pitchFamily="2" charset="-122"/>
              </a:rPr>
              <a:t>show="new"&gt;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As his fifth year at Hogwarts School of Witchcraft and</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Wizardry approaches, 15-year-old Harry Potter is.......</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&lt;/description&gt;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&lt;/book&gt;</a:t>
            </a:r>
            <a:endParaRPr lang="zh-CN" altLang="en-US" sz="2600" dirty="0">
              <a:solidFill>
                <a:prstClr val="black"/>
              </a:solidFill>
              <a:latin typeface="等线" panose="020F0502020204030204"/>
              <a:ea typeface="等线" panose="02010600030101010101" pitchFamily="2" charset="-122"/>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363105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a:t>XLL</a:t>
            </a:r>
            <a:r>
              <a:rPr lang="zh-CN" altLang="en-US" dirty="0"/>
              <a:t>（续）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a:t>XPointer</a:t>
            </a:r>
          </a:p>
          <a:p>
            <a:pPr lvl="1" latinLnBrk="1"/>
            <a:r>
              <a:rPr lang="en-US" altLang="zh-CN" dirty="0"/>
              <a:t>       XPointer </a:t>
            </a:r>
            <a:r>
              <a:rPr lang="zh-CN" altLang="en-US" dirty="0"/>
              <a:t>是 </a:t>
            </a:r>
            <a:r>
              <a:rPr lang="en-US" altLang="zh-CN" dirty="0"/>
              <a:t>XML </a:t>
            </a:r>
            <a:r>
              <a:rPr lang="zh-CN" altLang="en-US" dirty="0"/>
              <a:t>指针（</a:t>
            </a:r>
            <a:r>
              <a:rPr lang="en-US" altLang="zh-CN" dirty="0"/>
              <a:t>XML Pointer Language</a:t>
            </a:r>
            <a:r>
              <a:rPr lang="zh-CN" altLang="en-US" dirty="0"/>
              <a:t>）的缩写，是 </a:t>
            </a:r>
            <a:r>
              <a:rPr lang="en-US" altLang="zh-CN" dirty="0"/>
              <a:t>W3C </a:t>
            </a:r>
            <a:r>
              <a:rPr lang="zh-CN" altLang="en-US" dirty="0"/>
              <a:t>推荐标准。</a:t>
            </a:r>
          </a:p>
          <a:p>
            <a:pPr marL="342900" lvl="1" indent="-342900" latinLnBrk="1">
              <a:buFont typeface="Wingdings" panose="05000000000000000000" pitchFamily="2" charset="2"/>
              <a:buChar char="Ø"/>
            </a:pPr>
            <a:r>
              <a:rPr lang="zh-CN" altLang="en-US" dirty="0"/>
              <a:t>使超级链接可以指向 </a:t>
            </a:r>
            <a:r>
              <a:rPr lang="en-US" altLang="zh-CN" dirty="0"/>
              <a:t>XML </a:t>
            </a:r>
            <a:r>
              <a:rPr lang="zh-CN" altLang="en-US" dirty="0"/>
              <a:t>文档中更多具体的部分（片段）；</a:t>
            </a:r>
          </a:p>
          <a:p>
            <a:pPr marL="342900" lvl="1" indent="-342900" latinLnBrk="1">
              <a:buFont typeface="Wingdings" panose="05000000000000000000" pitchFamily="2" charset="2"/>
              <a:buChar char="Ø"/>
            </a:pPr>
            <a:r>
              <a:rPr lang="zh-CN" altLang="en-US" dirty="0"/>
              <a:t>可使用 </a:t>
            </a:r>
            <a:r>
              <a:rPr lang="en-US" altLang="zh-CN" dirty="0"/>
              <a:t>XPath </a:t>
            </a:r>
            <a:r>
              <a:rPr lang="zh-CN" altLang="en-US" dirty="0"/>
              <a:t>表达式在 </a:t>
            </a:r>
            <a:r>
              <a:rPr lang="en-US" altLang="zh-CN" dirty="0"/>
              <a:t>XML </a:t>
            </a:r>
            <a:r>
              <a:rPr lang="zh-CN" altLang="en-US" dirty="0"/>
              <a:t>文档中进行定位。</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spTree>
    <p:extLst>
      <p:ext uri="{BB962C8B-B14F-4D97-AF65-F5344CB8AC3E}">
        <p14:creationId xmlns:p14="http://schemas.microsoft.com/office/powerpoint/2010/main" val="746820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举例（源文档</a:t>
            </a:r>
            <a:r>
              <a:rPr lang="en-US" altLang="zh-CN" b="1" dirty="0"/>
              <a:t>9-20.xml</a:t>
            </a:r>
            <a:r>
              <a:rPr lang="zh-CN" altLang="en-US" b="1" dirty="0"/>
              <a:t>）</a:t>
            </a:r>
            <a:endParaRPr lang="zh-CN" altLang="en-US" dirty="0"/>
          </a:p>
        </p:txBody>
      </p:sp>
      <p:sp>
        <p:nvSpPr>
          <p:cNvPr id="3" name="内容占位符 2"/>
          <p:cNvSpPr>
            <a:spLocks noGrp="1"/>
          </p:cNvSpPr>
          <p:nvPr>
            <p:ph idx="1"/>
          </p:nvPr>
        </p:nvSpPr>
        <p:spPr>
          <a:xfrm>
            <a:off x="838200" y="868101"/>
            <a:ext cx="10515600" cy="5989898"/>
          </a:xfrm>
        </p:spPr>
        <p:txBody>
          <a:bodyPr>
            <a:normAutofit fontScale="85000" lnSpcReduction="20000"/>
          </a:bodyPr>
          <a:lstStyle/>
          <a:p>
            <a:r>
              <a:rPr lang="en-US" altLang="zh-CN" i="1" dirty="0"/>
              <a:t>&lt;?xml version="1.0"?&gt;</a:t>
            </a:r>
            <a:endParaRPr lang="zh-CN" altLang="en-US" dirty="0"/>
          </a:p>
          <a:p>
            <a:r>
              <a:rPr lang="en-US" altLang="zh-CN" i="1" dirty="0"/>
              <a:t>&lt;</a:t>
            </a:r>
            <a:r>
              <a:rPr lang="zh-CN" altLang="en-US" dirty="0"/>
              <a:t>图书馆</a:t>
            </a:r>
            <a:r>
              <a:rPr lang="en-US" altLang="zh-CN" i="1" dirty="0"/>
              <a:t>&gt;</a:t>
            </a:r>
            <a:endParaRPr lang="zh-CN" altLang="en-US" dirty="0"/>
          </a:p>
          <a:p>
            <a:r>
              <a:rPr lang="zh-CN" altLang="en-US" i="1" dirty="0"/>
              <a:t> </a:t>
            </a:r>
            <a:endParaRPr lang="zh-CN" altLang="en-US" dirty="0"/>
          </a:p>
          <a:p>
            <a:r>
              <a:rPr lang="en-US" altLang="zh-CN" i="1" dirty="0"/>
              <a:t>&lt;</a:t>
            </a:r>
            <a:r>
              <a:rPr lang="zh-CN" altLang="en-US" dirty="0"/>
              <a:t>图书 书名</a:t>
            </a:r>
            <a:r>
              <a:rPr lang="en-US" altLang="zh-CN" i="1" dirty="0"/>
              <a:t>="C#</a:t>
            </a:r>
            <a:r>
              <a:rPr lang="zh-CN" altLang="en-US" dirty="0"/>
              <a:t>技术内幕</a:t>
            </a:r>
            <a:r>
              <a:rPr lang="en-US" altLang="zh-CN" i="1" dirty="0"/>
              <a:t>" </a:t>
            </a:r>
            <a:r>
              <a:rPr lang="en-US" altLang="zh-CN" i="1" dirty="0">
                <a:solidFill>
                  <a:srgbClr val="FF0000"/>
                </a:solidFill>
              </a:rPr>
              <a:t>id="1101</a:t>
            </a:r>
            <a:r>
              <a:rPr lang="en-US" altLang="zh-CN" i="1" dirty="0"/>
              <a:t>"&gt;</a:t>
            </a:r>
            <a:endParaRPr lang="zh-CN" altLang="en-US" dirty="0"/>
          </a:p>
          <a:p>
            <a:r>
              <a:rPr lang="zh-CN" altLang="en-US" i="1" dirty="0"/>
              <a:t>  </a:t>
            </a:r>
            <a:r>
              <a:rPr lang="en-US" altLang="zh-CN" i="1" dirty="0"/>
              <a:t>&lt;</a:t>
            </a:r>
            <a:r>
              <a:rPr lang="zh-CN" altLang="en-US" dirty="0"/>
              <a:t>封面</a:t>
            </a:r>
            <a:r>
              <a:rPr lang="zh-CN" altLang="en-US" i="1" dirty="0"/>
              <a:t> </a:t>
            </a:r>
            <a:r>
              <a:rPr lang="en-US" altLang="zh-CN" i="1" dirty="0" err="1"/>
              <a:t>url</a:t>
            </a:r>
            <a:r>
              <a:rPr lang="en-US" altLang="zh-CN" i="1" dirty="0"/>
              <a:t>="http://www.itzcn.net/book/cover01.jpg" /&gt;</a:t>
            </a:r>
            <a:endParaRPr lang="zh-CN" altLang="en-US" dirty="0"/>
          </a:p>
          <a:p>
            <a:r>
              <a:rPr lang="zh-CN" altLang="en-US" i="1" dirty="0"/>
              <a:t>  </a:t>
            </a:r>
            <a:r>
              <a:rPr lang="en-US" altLang="zh-CN" i="1" dirty="0"/>
              <a:t>&lt;</a:t>
            </a:r>
            <a:r>
              <a:rPr lang="zh-CN" altLang="en-US" dirty="0"/>
              <a:t>出版社</a:t>
            </a:r>
            <a:r>
              <a:rPr lang="en-US" altLang="zh-CN" i="1" dirty="0"/>
              <a:t>&gt;</a:t>
            </a:r>
            <a:r>
              <a:rPr lang="zh-CN" altLang="en-US" dirty="0"/>
              <a:t>机械工业出版社</a:t>
            </a:r>
            <a:r>
              <a:rPr lang="en-US" altLang="zh-CN" i="1" dirty="0"/>
              <a:t>&lt;/</a:t>
            </a:r>
            <a:r>
              <a:rPr lang="zh-CN" altLang="en-US" dirty="0"/>
              <a:t>出版社</a:t>
            </a:r>
            <a:r>
              <a:rPr lang="en-US" altLang="zh-CN" i="1" dirty="0"/>
              <a:t>&gt;</a:t>
            </a:r>
            <a:endParaRPr lang="zh-CN" altLang="en-US" dirty="0"/>
          </a:p>
          <a:p>
            <a:r>
              <a:rPr lang="zh-CN" altLang="en-US" i="1" dirty="0"/>
              <a:t>  </a:t>
            </a:r>
            <a:r>
              <a:rPr lang="en-US" altLang="zh-CN" i="1" dirty="0"/>
              <a:t>&lt;</a:t>
            </a:r>
            <a:r>
              <a:rPr lang="zh-CN" altLang="en-US" dirty="0"/>
              <a:t>简介</a:t>
            </a:r>
            <a:r>
              <a:rPr lang="en-US" altLang="zh-CN" i="1" dirty="0"/>
              <a:t>&gt;</a:t>
            </a:r>
            <a:endParaRPr lang="zh-CN" altLang="en-US" dirty="0"/>
          </a:p>
          <a:p>
            <a:r>
              <a:rPr lang="zh-CN" altLang="en-US" dirty="0"/>
              <a:t>这是一本</a:t>
            </a:r>
            <a:r>
              <a:rPr lang="en-US" altLang="zh-CN" i="1" dirty="0"/>
              <a:t>C#</a:t>
            </a:r>
            <a:r>
              <a:rPr lang="zh-CN" altLang="en-US" dirty="0"/>
              <a:t>编程语言的指南和参考书。</a:t>
            </a:r>
            <a:r>
              <a:rPr lang="en-US" altLang="zh-CN" i="1" dirty="0"/>
              <a:t>C#</a:t>
            </a:r>
            <a:r>
              <a:rPr lang="zh-CN" altLang="en-US" dirty="0"/>
              <a:t>是一种崭新的面向对象</a:t>
            </a:r>
          </a:p>
          <a:p>
            <a:r>
              <a:rPr lang="zh-CN" altLang="en-US" dirty="0"/>
              <a:t>的编程语言。它强调以组件为基础的软件开发方法。</a:t>
            </a:r>
          </a:p>
          <a:p>
            <a:r>
              <a:rPr lang="zh-CN" altLang="en-US" i="1" dirty="0"/>
              <a:t>  </a:t>
            </a:r>
            <a:r>
              <a:rPr lang="en-US" altLang="zh-CN" i="1" dirty="0"/>
              <a:t>&lt;/</a:t>
            </a:r>
            <a:r>
              <a:rPr lang="zh-CN" altLang="en-US" dirty="0"/>
              <a:t>简介</a:t>
            </a:r>
            <a:r>
              <a:rPr lang="en-US" altLang="zh-CN" i="1" dirty="0"/>
              <a:t>&gt;</a:t>
            </a:r>
            <a:endParaRPr lang="zh-CN" altLang="en-US" dirty="0"/>
          </a:p>
          <a:p>
            <a:r>
              <a:rPr lang="en-US" altLang="zh-CN" i="1" dirty="0"/>
              <a:t>&lt;/</a:t>
            </a:r>
            <a:r>
              <a:rPr lang="zh-CN" altLang="en-US" dirty="0"/>
              <a:t>图书</a:t>
            </a:r>
            <a:r>
              <a:rPr lang="en-US" altLang="zh-CN" i="1" dirty="0"/>
              <a:t>&gt;</a:t>
            </a:r>
            <a:endParaRPr lang="zh-CN" altLang="en-US" dirty="0"/>
          </a:p>
          <a:p>
            <a:r>
              <a:rPr lang="zh-CN" altLang="en-US" i="1" dirty="0"/>
              <a:t> 。。。</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3114424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举例（源文档</a:t>
            </a:r>
            <a:r>
              <a:rPr lang="en-US" altLang="zh-CN" b="1" dirty="0"/>
              <a:t>9-20.xml </a:t>
            </a:r>
            <a:r>
              <a:rPr lang="zh-CN" altLang="en-US" b="1" dirty="0"/>
              <a:t>）</a:t>
            </a:r>
            <a:endParaRPr lang="zh-CN" altLang="en-US" dirty="0"/>
          </a:p>
        </p:txBody>
      </p:sp>
      <p:sp>
        <p:nvSpPr>
          <p:cNvPr id="3" name="内容占位符 2"/>
          <p:cNvSpPr>
            <a:spLocks noGrp="1"/>
          </p:cNvSpPr>
          <p:nvPr>
            <p:ph idx="1"/>
          </p:nvPr>
        </p:nvSpPr>
        <p:spPr>
          <a:xfrm>
            <a:off x="838200" y="705271"/>
            <a:ext cx="10515600" cy="5833641"/>
          </a:xfrm>
        </p:spPr>
        <p:txBody>
          <a:bodyPr>
            <a:noAutofit/>
          </a:bodyPr>
          <a:lstStyle/>
          <a:p>
            <a:r>
              <a:rPr lang="zh-CN" altLang="en-US" sz="2400" i="1" dirty="0"/>
              <a:t>。。。</a:t>
            </a:r>
            <a:endParaRPr lang="en-US" altLang="zh-CN" sz="2400" i="1" dirty="0"/>
          </a:p>
          <a:p>
            <a:r>
              <a:rPr lang="en-US" altLang="zh-CN" sz="2400" i="1" dirty="0"/>
              <a:t>&lt;</a:t>
            </a:r>
            <a:r>
              <a:rPr lang="zh-CN" altLang="en-US" sz="2400" dirty="0"/>
              <a:t>图书 书名</a:t>
            </a:r>
            <a:r>
              <a:rPr lang="en-US" altLang="zh-CN" sz="2400" i="1" dirty="0"/>
              <a:t>="</a:t>
            </a:r>
            <a:r>
              <a:rPr lang="zh-CN" altLang="en-US" sz="2400" dirty="0"/>
              <a:t>时间简史</a:t>
            </a:r>
            <a:r>
              <a:rPr lang="en-US" altLang="zh-CN" sz="2400" i="1" dirty="0"/>
              <a:t>" </a:t>
            </a:r>
            <a:r>
              <a:rPr lang="en-US" altLang="zh-CN" sz="2400" i="1" dirty="0">
                <a:solidFill>
                  <a:srgbClr val="FF0000"/>
                </a:solidFill>
              </a:rPr>
              <a:t>id="5105"</a:t>
            </a:r>
            <a:r>
              <a:rPr lang="en-US" altLang="zh-CN" sz="2400" i="1" dirty="0"/>
              <a:t>&gt;</a:t>
            </a:r>
            <a:endParaRPr lang="zh-CN" altLang="en-US" sz="2400" dirty="0"/>
          </a:p>
          <a:p>
            <a:r>
              <a:rPr lang="zh-CN" altLang="en-US" sz="2400" i="1" dirty="0"/>
              <a:t>  </a:t>
            </a:r>
            <a:r>
              <a:rPr lang="en-US" altLang="zh-CN" sz="2400" i="1" dirty="0"/>
              <a:t>&lt;</a:t>
            </a:r>
            <a:r>
              <a:rPr lang="zh-CN" altLang="en-US" sz="2400" dirty="0"/>
              <a:t>封面</a:t>
            </a:r>
            <a:r>
              <a:rPr lang="zh-CN" altLang="en-US" sz="2400" i="1" dirty="0"/>
              <a:t> </a:t>
            </a:r>
            <a:r>
              <a:rPr lang="en-US" altLang="zh-CN" sz="2400" i="1" dirty="0" err="1"/>
              <a:t>url</a:t>
            </a:r>
            <a:r>
              <a:rPr lang="en-US" altLang="zh-CN" sz="2400" i="1" dirty="0"/>
              <a:t>="http://www.itzcn.net/book/cover51.jpg" /&gt;</a:t>
            </a:r>
            <a:endParaRPr lang="zh-CN" altLang="en-US" sz="2400" dirty="0"/>
          </a:p>
          <a:p>
            <a:r>
              <a:rPr lang="zh-CN" altLang="en-US" sz="2400" i="1" dirty="0"/>
              <a:t>  </a:t>
            </a:r>
            <a:r>
              <a:rPr lang="en-US" altLang="zh-CN" sz="2400" i="1" dirty="0"/>
              <a:t>&lt;</a:t>
            </a:r>
            <a:r>
              <a:rPr lang="zh-CN" altLang="en-US" sz="2400" dirty="0"/>
              <a:t>出版社</a:t>
            </a:r>
            <a:r>
              <a:rPr lang="en-US" altLang="zh-CN" sz="2400" i="1" dirty="0"/>
              <a:t>&gt;</a:t>
            </a:r>
            <a:r>
              <a:rPr lang="zh-CN" altLang="en-US" sz="2400" dirty="0"/>
              <a:t>湖南科学技术出版社</a:t>
            </a:r>
            <a:r>
              <a:rPr lang="en-US" altLang="zh-CN" sz="2400" i="1" dirty="0"/>
              <a:t>&lt;/</a:t>
            </a:r>
            <a:r>
              <a:rPr lang="zh-CN" altLang="en-US" sz="2400" dirty="0"/>
              <a:t>出版社</a:t>
            </a:r>
            <a:r>
              <a:rPr lang="en-US" altLang="zh-CN" sz="2400" i="1" dirty="0"/>
              <a:t>&gt;</a:t>
            </a:r>
            <a:endParaRPr lang="zh-CN" altLang="en-US" sz="2400" dirty="0"/>
          </a:p>
          <a:p>
            <a:r>
              <a:rPr lang="zh-CN" altLang="en-US" sz="2400" i="1" dirty="0"/>
              <a:t>  </a:t>
            </a:r>
            <a:r>
              <a:rPr lang="en-US" altLang="zh-CN" sz="2400" i="1" dirty="0"/>
              <a:t>&lt;</a:t>
            </a:r>
            <a:r>
              <a:rPr lang="zh-CN" altLang="en-US" sz="2400" dirty="0"/>
              <a:t>简介</a:t>
            </a:r>
            <a:r>
              <a:rPr lang="en-US" altLang="zh-CN" sz="2400" i="1" dirty="0"/>
              <a:t>&gt;</a:t>
            </a:r>
            <a:endParaRPr lang="zh-CN" altLang="en-US" sz="2400" dirty="0"/>
          </a:p>
          <a:p>
            <a:r>
              <a:rPr lang="en-US" altLang="zh-CN" sz="2400" dirty="0"/>
              <a:t>《</a:t>
            </a:r>
            <a:r>
              <a:rPr lang="zh-CN" altLang="en-US" sz="2400" dirty="0"/>
              <a:t>时间简史</a:t>
            </a:r>
            <a:r>
              <a:rPr lang="en-US" altLang="zh-CN" sz="2400" dirty="0"/>
              <a:t>》</a:t>
            </a:r>
            <a:r>
              <a:rPr lang="zh-CN" altLang="en-US" sz="2400" dirty="0"/>
              <a:t>以最通俗的语言，对一些最古老的问题做了阐述，</a:t>
            </a:r>
          </a:p>
          <a:p>
            <a:r>
              <a:rPr lang="zh-CN" altLang="en-US" sz="2400" i="1" dirty="0"/>
              <a:t>    </a:t>
            </a:r>
            <a:r>
              <a:rPr lang="zh-CN" altLang="en-US" sz="2400" dirty="0"/>
              <a:t>向人们介绍了什么是宇宙论，以及宇宙论最新的发展状况。</a:t>
            </a:r>
          </a:p>
          <a:p>
            <a:r>
              <a:rPr lang="zh-CN" altLang="en-US" sz="2400" dirty="0"/>
              <a:t>  </a:t>
            </a:r>
            <a:r>
              <a:rPr lang="en-US" altLang="zh-CN" sz="2400" dirty="0"/>
              <a:t>&lt;/</a:t>
            </a:r>
            <a:r>
              <a:rPr lang="zh-CN" altLang="en-US" sz="2400" dirty="0"/>
              <a:t>简介</a:t>
            </a:r>
            <a:r>
              <a:rPr lang="en-US" altLang="zh-CN" sz="2400" dirty="0"/>
              <a:t>&gt;</a:t>
            </a:r>
            <a:endParaRPr lang="zh-CN" altLang="en-US" sz="2400" dirty="0"/>
          </a:p>
          <a:p>
            <a:r>
              <a:rPr lang="en-US" altLang="zh-CN" sz="2400" dirty="0"/>
              <a:t>&lt;/</a:t>
            </a:r>
            <a:r>
              <a:rPr lang="zh-CN" altLang="en-US" sz="2400" dirty="0"/>
              <a:t>图书</a:t>
            </a:r>
            <a:r>
              <a:rPr lang="en-US" altLang="zh-CN" sz="2400" dirty="0"/>
              <a:t>&gt;</a:t>
            </a:r>
            <a:endParaRPr lang="zh-CN" altLang="en-US" sz="2400" dirty="0"/>
          </a:p>
          <a:p>
            <a:r>
              <a:rPr lang="zh-CN" altLang="en-US" sz="2400" dirty="0"/>
              <a:t> </a:t>
            </a:r>
            <a:r>
              <a:rPr lang="en-US" altLang="zh-CN" sz="2400" dirty="0"/>
              <a:t>&lt;, /</a:t>
            </a:r>
            <a:r>
              <a:rPr lang="en-US" altLang="zh-CN" sz="2400" dirty="0" err="1"/>
              <a:t>o:p</a:t>
            </a:r>
            <a:r>
              <a:rPr lang="en-US" altLang="zh-CN" sz="2400" dirty="0"/>
              <a:t>&gt;</a:t>
            </a:r>
            <a:endParaRPr lang="zh-CN" altLang="en-US" sz="2400" dirty="0"/>
          </a:p>
          <a:p>
            <a:r>
              <a:rPr lang="en-US" altLang="zh-CN" sz="2400" dirty="0"/>
              <a:t>&lt;/</a:t>
            </a:r>
            <a:r>
              <a:rPr lang="zh-CN" altLang="en-US" sz="2400" dirty="0"/>
              <a:t>图书馆</a:t>
            </a:r>
            <a:r>
              <a:rPr lang="en-US" altLang="zh-CN" sz="2400" dirty="0"/>
              <a:t>&gt;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87817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4</a:t>
            </a:r>
            <a:r>
              <a:rPr lang="zh-CN" altLang="en-US" dirty="0"/>
              <a:t>章 文档模型与查询语言</a:t>
            </a:r>
          </a:p>
        </p:txBody>
      </p:sp>
      <p:sp>
        <p:nvSpPr>
          <p:cNvPr id="3" name="内容占位符 2"/>
          <p:cNvSpPr>
            <a:spLocks noGrp="1"/>
          </p:cNvSpPr>
          <p:nvPr>
            <p:ph idx="1"/>
          </p:nvPr>
        </p:nvSpPr>
        <p:spPr/>
        <p:txBody>
          <a:bodyPr>
            <a:normAutofit/>
          </a:bodyPr>
          <a:lstStyle/>
          <a:p>
            <a:r>
              <a:rPr lang="en-US" altLang="zh-CN" dirty="0">
                <a:cs typeface="等线" panose="02010600030101010101" charset="-122"/>
              </a:rPr>
              <a:t>4.1 </a:t>
            </a:r>
            <a:r>
              <a:rPr lang="zh-CN" altLang="en-US" dirty="0">
                <a:cs typeface="等线" panose="02010600030101010101" charset="-122"/>
              </a:rPr>
              <a:t>概述</a:t>
            </a:r>
          </a:p>
          <a:p>
            <a:r>
              <a:rPr lang="en-US" altLang="zh-CN" dirty="0">
                <a:cs typeface="等线" panose="02010600030101010101" charset="-122"/>
              </a:rPr>
              <a:t>4.2 </a:t>
            </a:r>
            <a:r>
              <a:rPr lang="zh-CN" altLang="en-US" dirty="0">
                <a:cs typeface="等线" panose="02010600030101010101" charset="-122"/>
              </a:rPr>
              <a:t>文档结构</a:t>
            </a:r>
          </a:p>
          <a:p>
            <a:r>
              <a:rPr lang="en-US" altLang="zh-CN" dirty="0">
                <a:cs typeface="等线" panose="02010600030101010101" charset="-122"/>
              </a:rPr>
              <a:t>4.3 </a:t>
            </a:r>
            <a:r>
              <a:rPr lang="zh-CN" altLang="en-US" dirty="0">
                <a:cs typeface="等线" panose="02010600030101010101" charset="-122"/>
              </a:rPr>
              <a:t>查询语言</a:t>
            </a:r>
          </a:p>
          <a:p>
            <a:r>
              <a:rPr lang="en-US" altLang="zh-CN" dirty="0">
                <a:cs typeface="等线" panose="02010600030101010101" charset="-122"/>
              </a:rPr>
              <a:t>4.4 </a:t>
            </a:r>
            <a:r>
              <a:rPr lang="zh-CN" altLang="en-US" dirty="0">
                <a:cs typeface="等线" panose="02010600030101010101" charset="-122"/>
              </a:rPr>
              <a:t>文档数据库举例</a:t>
            </a:r>
          </a:p>
          <a:p>
            <a:r>
              <a:rPr lang="en-US" altLang="zh-CN" dirty="0">
                <a:cs typeface="等线" panose="02010600030101010101" charset="-122"/>
              </a:rPr>
              <a:t>4.5 </a:t>
            </a:r>
            <a:r>
              <a:rPr lang="zh-CN" altLang="en-US" dirty="0">
                <a:cs typeface="等线" panose="02010600030101010101" charset="-122"/>
              </a:rPr>
              <a:t>拓展阅读建议</a:t>
            </a:r>
          </a:p>
          <a:p>
            <a:r>
              <a:rPr lang="en-US" altLang="zh-CN" dirty="0">
                <a:cs typeface="等线" panose="02010600030101010101" charset="-122"/>
              </a:rPr>
              <a:t>4.6 </a:t>
            </a:r>
            <a:r>
              <a:rPr lang="zh-CN" altLang="en-US" dirty="0">
                <a:cs typeface="等线" panose="02010600030101010101" charset="-122"/>
              </a:rPr>
              <a:t>小结</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864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举例（引用）</a:t>
            </a:r>
            <a:endParaRPr lang="zh-CN" altLang="en-US" dirty="0"/>
          </a:p>
        </p:txBody>
      </p:sp>
      <p:sp>
        <p:nvSpPr>
          <p:cNvPr id="3" name="内容占位符 2"/>
          <p:cNvSpPr>
            <a:spLocks noGrp="1"/>
          </p:cNvSpPr>
          <p:nvPr>
            <p:ph idx="1"/>
          </p:nvPr>
        </p:nvSpPr>
        <p:spPr>
          <a:xfrm>
            <a:off x="838200" y="798653"/>
            <a:ext cx="10515600" cy="6059347"/>
          </a:xfrm>
        </p:spPr>
        <p:txBody>
          <a:bodyPr>
            <a:normAutofit fontScale="85000" lnSpcReduction="20000"/>
          </a:bodyPr>
          <a:lstStyle/>
          <a:p>
            <a:r>
              <a:rPr lang="nn-NO" altLang="zh-CN" i="1" dirty="0"/>
              <a:t>&lt;?xml version="1.0"?&gt;</a:t>
            </a:r>
            <a:endParaRPr lang="nn-NO" altLang="zh-CN" dirty="0"/>
          </a:p>
          <a:p>
            <a:r>
              <a:rPr lang="nn-NO" altLang="zh-CN" i="1" dirty="0"/>
              <a:t>&lt;</a:t>
            </a:r>
            <a:r>
              <a:rPr lang="zh-CN" altLang="nn-NO" dirty="0"/>
              <a:t>图书借阅</a:t>
            </a:r>
            <a:r>
              <a:rPr lang="nn-NO" altLang="zh-CN" i="1" dirty="0"/>
              <a:t> </a:t>
            </a:r>
            <a:r>
              <a:rPr lang="nn-NO" altLang="zh-CN" i="1" dirty="0">
                <a:solidFill>
                  <a:srgbClr val="FF0000"/>
                </a:solidFill>
              </a:rPr>
              <a:t>xmlns:xlink="http://www.w3.org/1999/xlink"</a:t>
            </a:r>
            <a:r>
              <a:rPr lang="nn-NO" altLang="zh-CN" i="1" dirty="0"/>
              <a:t>&gt;</a:t>
            </a:r>
            <a:endParaRPr lang="nn-NO" altLang="zh-CN" dirty="0"/>
          </a:p>
          <a:p>
            <a:r>
              <a:rPr lang="nn-NO" altLang="zh-CN" i="1" dirty="0"/>
              <a:t> </a:t>
            </a:r>
            <a:endParaRPr lang="nn-NO" altLang="zh-CN" dirty="0"/>
          </a:p>
          <a:p>
            <a:r>
              <a:rPr lang="nn-NO" altLang="zh-CN" i="1" dirty="0"/>
              <a:t>&lt;</a:t>
            </a:r>
            <a:r>
              <a:rPr lang="zh-CN" altLang="nn-NO" dirty="0"/>
              <a:t>图书</a:t>
            </a:r>
            <a:r>
              <a:rPr lang="nn-NO" altLang="zh-CN" i="1" dirty="0"/>
              <a:t> xlink:type="simple"</a:t>
            </a:r>
            <a:endParaRPr lang="nn-NO" altLang="zh-CN" dirty="0"/>
          </a:p>
          <a:p>
            <a:r>
              <a:rPr lang="nn-NO" altLang="zh-CN" i="1" dirty="0"/>
              <a:t>  </a:t>
            </a:r>
            <a:r>
              <a:rPr lang="nn-NO" altLang="zh-CN" i="1" dirty="0">
                <a:solidFill>
                  <a:srgbClr val="FF0000"/>
                </a:solidFill>
              </a:rPr>
              <a:t>xlink:href="http://www.itzcn.net/book/9-20.xml#xpointer(id('1101'))"</a:t>
            </a:r>
            <a:r>
              <a:rPr lang="nn-NO" altLang="zh-CN" i="1" dirty="0"/>
              <a:t>&gt;</a:t>
            </a:r>
            <a:endParaRPr lang="nn-NO" altLang="zh-CN" dirty="0"/>
          </a:p>
          <a:p>
            <a:r>
              <a:rPr lang="nn-NO" altLang="zh-CN" i="1" dirty="0"/>
              <a:t>  &lt;</a:t>
            </a:r>
            <a:r>
              <a:rPr lang="zh-CN" altLang="nn-NO" dirty="0"/>
              <a:t>描述</a:t>
            </a:r>
            <a:r>
              <a:rPr lang="nn-NO" altLang="zh-CN" i="1" dirty="0"/>
              <a:t> xlink:type="simple"</a:t>
            </a:r>
            <a:endParaRPr lang="nn-NO" altLang="zh-CN" dirty="0"/>
          </a:p>
          <a:p>
            <a:r>
              <a:rPr lang="nn-NO" altLang="zh-CN" i="1" dirty="0"/>
              <a:t>  xlink:href="http://www.itzcn.net/book/cover01.jpg"&gt;</a:t>
            </a:r>
            <a:endParaRPr lang="nn-NO" altLang="zh-CN" dirty="0"/>
          </a:p>
          <a:p>
            <a:r>
              <a:rPr lang="nn-NO" altLang="zh-CN" i="1" dirty="0"/>
              <a:t>  </a:t>
            </a:r>
            <a:r>
              <a:rPr lang="zh-CN" altLang="nn-NO" dirty="0"/>
              <a:t>学习</a:t>
            </a:r>
            <a:r>
              <a:rPr lang="nn-NO" altLang="zh-CN" i="1" dirty="0"/>
              <a:t>C#</a:t>
            </a:r>
            <a:r>
              <a:rPr lang="zh-CN" altLang="nn-NO" dirty="0"/>
              <a:t>的书籍</a:t>
            </a:r>
            <a:endParaRPr lang="nn-NO" altLang="zh-CN" dirty="0"/>
          </a:p>
          <a:p>
            <a:r>
              <a:rPr lang="nn-NO" altLang="zh-CN" i="1" dirty="0"/>
              <a:t>  &lt;/ </a:t>
            </a:r>
            <a:r>
              <a:rPr lang="zh-CN" altLang="nn-NO" dirty="0"/>
              <a:t>描述</a:t>
            </a:r>
            <a:r>
              <a:rPr lang="nn-NO" altLang="zh-CN" i="1" dirty="0"/>
              <a:t>&gt;</a:t>
            </a:r>
            <a:endParaRPr lang="nn-NO" altLang="zh-CN" dirty="0"/>
          </a:p>
          <a:p>
            <a:r>
              <a:rPr lang="nn-NO" altLang="zh-CN" i="1" dirty="0"/>
              <a:t>&lt;/ </a:t>
            </a:r>
            <a:r>
              <a:rPr lang="zh-CN" altLang="nn-NO" dirty="0"/>
              <a:t>图书</a:t>
            </a:r>
            <a:r>
              <a:rPr lang="nn-NO" altLang="zh-CN" i="1" dirty="0"/>
              <a:t>&gt;</a:t>
            </a:r>
            <a:endParaRPr lang="nn-NO" altLang="zh-CN" dirty="0"/>
          </a:p>
          <a:p>
            <a:r>
              <a:rPr lang="nn-NO" altLang="zh-CN" i="1" dirty="0"/>
              <a:t> </a:t>
            </a:r>
            <a:r>
              <a:rPr lang="en-US" altLang="zh-CN" i="1" dirty="0"/>
              <a:t>…</a:t>
            </a:r>
            <a:endParaRPr lang="nn-NO"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
        <p:nvSpPr>
          <p:cNvPr id="5" name="圆角矩形标注 4"/>
          <p:cNvSpPr/>
          <p:nvPr/>
        </p:nvSpPr>
        <p:spPr>
          <a:xfrm>
            <a:off x="5289629" y="4734045"/>
            <a:ext cx="6412375" cy="1191383"/>
          </a:xfrm>
          <a:prstGeom prst="wedgeRoundRectCallout">
            <a:avLst>
              <a:gd name="adj1" fmla="val -51518"/>
              <a:gd name="adj2" fmla="val -618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通过属性</a:t>
            </a:r>
            <a:r>
              <a:rPr lang="en-US" altLang="zh-CN" sz="2000" i="1" dirty="0" err="1">
                <a:latin typeface="微软雅黑" panose="020B0503020204020204" pitchFamily="34" charset="-122"/>
                <a:ea typeface="微软雅黑" panose="020B0503020204020204" pitchFamily="34" charset="-122"/>
              </a:rPr>
              <a:t>xlink:href</a:t>
            </a:r>
            <a:r>
              <a:rPr lang="zh-CN" altLang="en-US" sz="2000" dirty="0">
                <a:latin typeface="微软雅黑" panose="020B0503020204020204" pitchFamily="34" charset="-122"/>
                <a:ea typeface="微软雅黑" panose="020B0503020204020204" pitchFamily="34" charset="-122"/>
              </a:rPr>
              <a:t>指定的目标文档</a:t>
            </a:r>
            <a:r>
              <a:rPr lang="en-US" altLang="zh-CN" sz="2000" i="1" dirty="0">
                <a:latin typeface="微软雅黑" panose="020B0503020204020204" pitchFamily="34" charset="-122"/>
                <a:ea typeface="微软雅黑" panose="020B0503020204020204" pitchFamily="34" charset="-122"/>
              </a:rPr>
              <a:t>9-20.xml</a:t>
            </a:r>
            <a:r>
              <a:rPr lang="zh-CN" altLang="en-US" sz="2000" i="1" dirty="0">
                <a:latin typeface="微软雅黑" panose="020B0503020204020204" pitchFamily="34" charset="-122"/>
                <a:ea typeface="微软雅黑" panose="020B0503020204020204" pitchFamily="34" charset="-122"/>
              </a:rPr>
              <a:t>，</a:t>
            </a:r>
            <a:endParaRPr lang="en-US" altLang="zh-CN" sz="2000" i="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使用</a:t>
            </a:r>
            <a:r>
              <a:rPr lang="en-US" altLang="zh-CN" sz="2000" i="1" dirty="0">
                <a:latin typeface="微软雅黑" panose="020B0503020204020204" pitchFamily="34" charset="-122"/>
                <a:ea typeface="微软雅黑" panose="020B0503020204020204" pitchFamily="34" charset="-122"/>
              </a:rPr>
              <a:t>XPointer</a:t>
            </a:r>
            <a:r>
              <a:rPr lang="zh-CN" altLang="en-US" sz="2000" dirty="0">
                <a:latin typeface="微软雅黑" panose="020B0503020204020204" pitchFamily="34" charset="-122"/>
                <a:ea typeface="微软雅黑" panose="020B0503020204020204" pitchFamily="34" charset="-122"/>
              </a:rPr>
              <a:t>链接到目标文档</a:t>
            </a:r>
            <a:r>
              <a:rPr lang="en-US" altLang="zh-CN" sz="2000" i="1"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为</a:t>
            </a:r>
            <a:r>
              <a:rPr lang="en-US" altLang="zh-CN" sz="2000" i="1" dirty="0">
                <a:latin typeface="微软雅黑" panose="020B0503020204020204" pitchFamily="34" charset="-122"/>
                <a:ea typeface="微软雅黑" panose="020B0503020204020204" pitchFamily="34" charset="-122"/>
              </a:rPr>
              <a:t>1101</a:t>
            </a:r>
            <a:r>
              <a:rPr lang="zh-CN" altLang="en-US" sz="2000" dirty="0">
                <a:latin typeface="微软雅黑" panose="020B0503020204020204" pitchFamily="34" charset="-122"/>
                <a:ea typeface="微软雅黑" panose="020B0503020204020204" pitchFamily="34" charset="-122"/>
              </a:rPr>
              <a:t>的元素，从而显示该元素所包含的信息。</a:t>
            </a:r>
          </a:p>
        </p:txBody>
      </p:sp>
    </p:spTree>
    <p:extLst>
      <p:ext uri="{BB962C8B-B14F-4D97-AF65-F5344CB8AC3E}">
        <p14:creationId xmlns:p14="http://schemas.microsoft.com/office/powerpoint/2010/main" val="1464817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举例（引用）</a:t>
            </a:r>
            <a:endParaRPr lang="zh-CN" altLang="en-US" dirty="0"/>
          </a:p>
        </p:txBody>
      </p:sp>
      <p:sp>
        <p:nvSpPr>
          <p:cNvPr id="3" name="内容占位符 2"/>
          <p:cNvSpPr>
            <a:spLocks noGrp="1"/>
          </p:cNvSpPr>
          <p:nvPr>
            <p:ph idx="1"/>
          </p:nvPr>
        </p:nvSpPr>
        <p:spPr>
          <a:xfrm>
            <a:off x="838200" y="798653"/>
            <a:ext cx="10515600" cy="6059347"/>
          </a:xfrm>
        </p:spPr>
        <p:txBody>
          <a:bodyPr>
            <a:normAutofit fontScale="92500" lnSpcReduction="10000"/>
          </a:bodyPr>
          <a:lstStyle/>
          <a:p>
            <a:r>
              <a:rPr lang="en-US" altLang="zh-CN" i="1" dirty="0"/>
              <a:t>…</a:t>
            </a:r>
            <a:endParaRPr lang="nn-NO" altLang="zh-CN" dirty="0"/>
          </a:p>
          <a:p>
            <a:r>
              <a:rPr lang="nn-NO" altLang="zh-CN" i="1" dirty="0"/>
              <a:t>&lt;</a:t>
            </a:r>
            <a:r>
              <a:rPr lang="zh-CN" altLang="nn-NO" dirty="0"/>
              <a:t>图书</a:t>
            </a:r>
            <a:r>
              <a:rPr lang="nn-NO" altLang="zh-CN" i="1" dirty="0"/>
              <a:t> xlink:type="simple"</a:t>
            </a:r>
            <a:endParaRPr lang="nn-NO" altLang="zh-CN" dirty="0"/>
          </a:p>
          <a:p>
            <a:r>
              <a:rPr lang="nn-NO" altLang="zh-CN" i="1" dirty="0"/>
              <a:t>  </a:t>
            </a:r>
            <a:r>
              <a:rPr lang="nn-NO" altLang="zh-CN" i="1" dirty="0">
                <a:solidFill>
                  <a:srgbClr val="FF0000"/>
                </a:solidFill>
              </a:rPr>
              <a:t>xlink:href="http://www.itzcn.net/book/9-21.xml#xpointer(id('5105'))"</a:t>
            </a:r>
            <a:r>
              <a:rPr lang="nn-NO" altLang="zh-CN" i="1" dirty="0"/>
              <a:t>&gt;</a:t>
            </a:r>
            <a:endParaRPr lang="nn-NO" altLang="zh-CN" dirty="0"/>
          </a:p>
          <a:p>
            <a:r>
              <a:rPr lang="nn-NO" altLang="zh-CN" i="1" dirty="0"/>
              <a:t>  &lt;</a:t>
            </a:r>
            <a:r>
              <a:rPr lang="zh-CN" altLang="nn-NO" dirty="0"/>
              <a:t>描述</a:t>
            </a:r>
            <a:r>
              <a:rPr lang="nn-NO" altLang="zh-CN" i="1" dirty="0"/>
              <a:t> xlink:type="simple"</a:t>
            </a:r>
            <a:endParaRPr lang="nn-NO" altLang="zh-CN" dirty="0"/>
          </a:p>
          <a:p>
            <a:r>
              <a:rPr lang="nn-NO" altLang="zh-CN" i="1" dirty="0"/>
              <a:t>  </a:t>
            </a:r>
            <a:r>
              <a:rPr lang="nn-NO" altLang="zh-CN" i="1" dirty="0">
                <a:solidFill>
                  <a:srgbClr val="FF0000"/>
                </a:solidFill>
              </a:rPr>
              <a:t>xlink:href="http://www.itzcn.net/book/cover51.jpg"&gt;</a:t>
            </a:r>
            <a:endParaRPr lang="nn-NO" altLang="zh-CN" dirty="0">
              <a:solidFill>
                <a:srgbClr val="FF0000"/>
              </a:solidFill>
            </a:endParaRPr>
          </a:p>
          <a:p>
            <a:r>
              <a:rPr lang="nn-NO" altLang="zh-CN" i="1" dirty="0"/>
              <a:t>  </a:t>
            </a:r>
            <a:r>
              <a:rPr lang="zh-CN" altLang="nn-NO" dirty="0"/>
              <a:t>科技图书</a:t>
            </a:r>
            <a:endParaRPr lang="nn-NO" altLang="zh-CN" dirty="0"/>
          </a:p>
          <a:p>
            <a:r>
              <a:rPr lang="nn-NO" altLang="zh-CN" i="1" dirty="0"/>
              <a:t>  &lt;/ </a:t>
            </a:r>
            <a:r>
              <a:rPr lang="zh-CN" altLang="nn-NO" dirty="0"/>
              <a:t>描述</a:t>
            </a:r>
            <a:r>
              <a:rPr lang="nn-NO" altLang="zh-CN" i="1" dirty="0"/>
              <a:t>&gt;</a:t>
            </a:r>
            <a:endParaRPr lang="nn-NO" altLang="zh-CN" dirty="0"/>
          </a:p>
          <a:p>
            <a:r>
              <a:rPr lang="nn-NO" altLang="zh-CN" i="1" dirty="0"/>
              <a:t>&lt;/ </a:t>
            </a:r>
            <a:r>
              <a:rPr lang="zh-CN" altLang="nn-NO" dirty="0"/>
              <a:t>图书</a:t>
            </a:r>
            <a:r>
              <a:rPr lang="nn-NO" altLang="zh-CN" i="1" dirty="0"/>
              <a:t>&gt;</a:t>
            </a:r>
            <a:endParaRPr lang="nn-NO" altLang="zh-CN" dirty="0"/>
          </a:p>
          <a:p>
            <a:r>
              <a:rPr lang="nn-NO" altLang="zh-CN" i="1" dirty="0"/>
              <a:t> </a:t>
            </a:r>
            <a:endParaRPr lang="nn-NO" altLang="zh-CN" dirty="0"/>
          </a:p>
          <a:p>
            <a:r>
              <a:rPr lang="nn-NO" altLang="zh-CN" i="1" dirty="0"/>
              <a:t>&lt;/ </a:t>
            </a:r>
            <a:r>
              <a:rPr lang="zh-CN" altLang="nn-NO" dirty="0"/>
              <a:t>图书借阅</a:t>
            </a:r>
            <a:r>
              <a:rPr lang="nn-NO" altLang="zh-CN" i="1" dirty="0"/>
              <a:t>&gt;</a:t>
            </a:r>
            <a:endParaRPr lang="nn-NO"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1358524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939399"/>
            <a:ext cx="10515600" cy="5782075"/>
          </a:xfrm>
        </p:spPr>
        <p:txBody>
          <a:bodyPr>
            <a:noAutofit/>
          </a:bodyPr>
          <a:lstStyle/>
          <a:p>
            <a:pPr>
              <a:lnSpc>
                <a:spcPct val="100000"/>
              </a:lnSpc>
            </a:pPr>
            <a:r>
              <a:rPr lang="en-US" altLang="zh-CN" sz="2400" b="1" dirty="0"/>
              <a:t>JSON</a:t>
            </a:r>
            <a:r>
              <a:rPr lang="zh-CN" altLang="en-US" sz="2400" b="1" dirty="0"/>
              <a:t>（</a:t>
            </a:r>
            <a:r>
              <a:rPr lang="en-US" altLang="zh-CN" sz="2400" b="1" dirty="0"/>
              <a:t>JavaScript Object Notation</a:t>
            </a:r>
            <a:r>
              <a:rPr lang="zh-CN" altLang="en-US" sz="2400" b="1" dirty="0"/>
              <a:t>，</a:t>
            </a:r>
            <a:r>
              <a:rPr lang="en-US" altLang="zh-CN" sz="2400" b="1" dirty="0"/>
              <a:t>JS</a:t>
            </a:r>
            <a:r>
              <a:rPr lang="zh-CN" altLang="en-US" sz="2400" b="1" dirty="0"/>
              <a:t>对象标记）</a:t>
            </a:r>
            <a:endParaRPr lang="en-US" altLang="zh-CN" sz="2400" b="1" dirty="0"/>
          </a:p>
          <a:p>
            <a:pPr lvl="1">
              <a:lnSpc>
                <a:spcPct val="100000"/>
              </a:lnSpc>
              <a:buFont typeface="Wingdings" panose="05000000000000000000" pitchFamily="2" charset="2"/>
              <a:buChar char="Ø"/>
            </a:pPr>
            <a:r>
              <a:rPr lang="zh-CN" altLang="en-US" dirty="0">
                <a:solidFill>
                  <a:srgbClr val="FF0000"/>
                </a:solidFill>
              </a:rPr>
              <a:t>轻量级</a:t>
            </a:r>
            <a:r>
              <a:rPr lang="zh-CN" altLang="en-US" dirty="0"/>
              <a:t>数据交换格式</a:t>
            </a:r>
            <a:endParaRPr lang="en-US" altLang="zh-CN" dirty="0"/>
          </a:p>
          <a:p>
            <a:pPr lvl="1">
              <a:lnSpc>
                <a:spcPct val="100000"/>
              </a:lnSpc>
              <a:buFont typeface="Wingdings" panose="05000000000000000000" pitchFamily="2" charset="2"/>
              <a:buChar char="Ø"/>
            </a:pPr>
            <a:r>
              <a:rPr lang="zh-CN" altLang="en-US" dirty="0"/>
              <a:t>基于</a:t>
            </a:r>
            <a:r>
              <a:rPr lang="en-US" altLang="zh-CN" dirty="0"/>
              <a:t>ECMAScript</a:t>
            </a:r>
            <a:r>
              <a:rPr lang="zh-CN" altLang="en-US" dirty="0"/>
              <a:t>的一个子集</a:t>
            </a:r>
            <a:endParaRPr lang="en-US" altLang="zh-CN" dirty="0"/>
          </a:p>
          <a:p>
            <a:pPr lvl="1">
              <a:lnSpc>
                <a:spcPct val="100000"/>
              </a:lnSpc>
              <a:buFont typeface="Wingdings" panose="05000000000000000000" pitchFamily="2" charset="2"/>
              <a:buChar char="Ø"/>
            </a:pPr>
            <a:r>
              <a:rPr lang="zh-CN" altLang="en-US" dirty="0"/>
              <a:t>采用</a:t>
            </a:r>
            <a:r>
              <a:rPr lang="zh-CN" altLang="en-US" dirty="0">
                <a:solidFill>
                  <a:srgbClr val="FF0000"/>
                </a:solidFill>
              </a:rPr>
              <a:t>独立于编程语言的文本格式</a:t>
            </a:r>
            <a:r>
              <a:rPr lang="zh-CN" altLang="en-US" dirty="0"/>
              <a:t>来存储和表示数据</a:t>
            </a:r>
            <a:endParaRPr lang="en-US" altLang="zh-CN" dirty="0"/>
          </a:p>
          <a:p>
            <a:pPr lvl="1">
              <a:lnSpc>
                <a:spcPct val="100000"/>
              </a:lnSpc>
              <a:buFont typeface="Wingdings" panose="05000000000000000000" pitchFamily="2" charset="2"/>
              <a:buChar char="Ø"/>
            </a:pPr>
            <a:r>
              <a:rPr lang="zh-CN" altLang="en-US" dirty="0">
                <a:solidFill>
                  <a:srgbClr val="FF0000"/>
                </a:solidFill>
              </a:rPr>
              <a:t>简单的层次结构</a:t>
            </a:r>
            <a:r>
              <a:rPr lang="zh-CN" altLang="en-US" dirty="0"/>
              <a:t>易于掌握、阅读和编写</a:t>
            </a:r>
            <a:endParaRPr lang="en-US" altLang="zh-CN" dirty="0"/>
          </a:p>
          <a:p>
            <a:pPr lvl="1">
              <a:lnSpc>
                <a:spcPct val="100000"/>
              </a:lnSpc>
              <a:buFont typeface="Wingdings" panose="05000000000000000000" pitchFamily="2" charset="2"/>
              <a:buChar char="Ø"/>
            </a:pPr>
            <a:r>
              <a:rPr lang="zh-CN" altLang="en-US" dirty="0">
                <a:solidFill>
                  <a:srgbClr val="FF0000"/>
                </a:solidFill>
              </a:rPr>
              <a:t>可有效提升网络传输效率</a:t>
            </a:r>
            <a:endParaRPr lang="en-US" altLang="zh-CN" dirty="0">
              <a:solidFill>
                <a:srgbClr val="FF0000"/>
              </a:solidFill>
            </a:endParaRPr>
          </a:p>
          <a:p>
            <a:pPr lvl="1">
              <a:lnSpc>
                <a:spcPct val="100000"/>
              </a:lnSpc>
            </a:pPr>
            <a:r>
              <a:rPr lang="zh-CN" altLang="en-US" dirty="0">
                <a:solidFill>
                  <a:srgbClr val="00B0F0"/>
                </a:solidFill>
              </a:rPr>
              <a:t>       由于</a:t>
            </a:r>
            <a:r>
              <a:rPr lang="en-US" altLang="zh-CN" dirty="0">
                <a:solidFill>
                  <a:srgbClr val="00B0F0"/>
                </a:solidFill>
              </a:rPr>
              <a:t>JSON</a:t>
            </a:r>
            <a:r>
              <a:rPr lang="zh-CN" altLang="en-US" dirty="0">
                <a:solidFill>
                  <a:srgbClr val="00B0F0"/>
                </a:solidFill>
              </a:rPr>
              <a:t>实际上是</a:t>
            </a:r>
            <a:r>
              <a:rPr lang="en-US" altLang="zh-CN" dirty="0">
                <a:solidFill>
                  <a:srgbClr val="00B0F0"/>
                </a:solidFill>
              </a:rPr>
              <a:t>JavaScript</a:t>
            </a:r>
            <a:r>
              <a:rPr lang="zh-CN" altLang="en-US" dirty="0">
                <a:solidFill>
                  <a:srgbClr val="00B0F0"/>
                </a:solidFill>
              </a:rPr>
              <a:t>的子集，支持将任何</a:t>
            </a:r>
            <a:r>
              <a:rPr lang="en-US" altLang="zh-CN" dirty="0">
                <a:solidFill>
                  <a:srgbClr val="00B0F0"/>
                </a:solidFill>
              </a:rPr>
              <a:t>JavaScript</a:t>
            </a:r>
            <a:r>
              <a:rPr lang="zh-CN" altLang="en-US" dirty="0">
                <a:solidFill>
                  <a:srgbClr val="00B0F0"/>
                </a:solidFill>
              </a:rPr>
              <a:t>的对象序列化为一个</a:t>
            </a:r>
            <a:r>
              <a:rPr lang="en-US" altLang="zh-CN" dirty="0">
                <a:solidFill>
                  <a:srgbClr val="00B0F0"/>
                </a:solidFill>
              </a:rPr>
              <a:t>JSON</a:t>
            </a:r>
            <a:r>
              <a:rPr lang="zh-CN" altLang="en-US" dirty="0">
                <a:solidFill>
                  <a:srgbClr val="00B0F0"/>
                </a:solidFill>
              </a:rPr>
              <a:t>格式的字符串，反之亦然，</a:t>
            </a:r>
            <a:r>
              <a:rPr lang="en-US" altLang="zh-CN" dirty="0">
                <a:solidFill>
                  <a:srgbClr val="00B0F0"/>
                </a:solidFill>
              </a:rPr>
              <a:t>JSON</a:t>
            </a:r>
            <a:r>
              <a:rPr lang="zh-CN" altLang="en-US" dirty="0">
                <a:solidFill>
                  <a:srgbClr val="00B0F0"/>
                </a:solidFill>
              </a:rPr>
              <a:t>格式对象反序列化后可以在</a:t>
            </a:r>
            <a:r>
              <a:rPr lang="en-US" altLang="zh-CN" dirty="0">
                <a:solidFill>
                  <a:srgbClr val="00B0F0"/>
                </a:solidFill>
              </a:rPr>
              <a:t>JavaScript</a:t>
            </a:r>
            <a:r>
              <a:rPr lang="zh-CN" altLang="en-US" dirty="0">
                <a:solidFill>
                  <a:srgbClr val="00B0F0"/>
                </a:solidFill>
              </a:rPr>
              <a:t>中直接使用。</a:t>
            </a:r>
          </a:p>
          <a:p>
            <a:pPr>
              <a:lnSpc>
                <a:spcPct val="100000"/>
              </a:lnSpc>
            </a:pPr>
            <a:r>
              <a:rPr lang="en-US" altLang="zh-CN" sz="2400" b="1" dirty="0"/>
              <a:t>JSON</a:t>
            </a:r>
            <a:r>
              <a:rPr lang="zh-CN" altLang="en-US" sz="2400" b="1" dirty="0"/>
              <a:t> 有类似</a:t>
            </a:r>
            <a:r>
              <a:rPr lang="en-US" altLang="zh-CN" sz="2400" b="1" dirty="0"/>
              <a:t>XML</a:t>
            </a:r>
            <a:r>
              <a:rPr lang="zh-CN" altLang="en-US" sz="2400" b="1" dirty="0"/>
              <a:t>之处：</a:t>
            </a:r>
            <a:endParaRPr lang="en-US" altLang="zh-CN" sz="2400" b="1" dirty="0"/>
          </a:p>
          <a:p>
            <a:pPr>
              <a:lnSpc>
                <a:spcPct val="100000"/>
              </a:lnSpc>
            </a:pPr>
            <a:r>
              <a:rPr lang="zh-CN" altLang="en-US" sz="2400" dirty="0"/>
              <a:t>都是</a:t>
            </a:r>
            <a:r>
              <a:rPr lang="zh-CN" altLang="en-US" sz="2400" dirty="0">
                <a:solidFill>
                  <a:srgbClr val="FF0000"/>
                </a:solidFill>
              </a:rPr>
              <a:t>“自描述的”</a:t>
            </a:r>
            <a:r>
              <a:rPr lang="zh-CN" altLang="en-US" sz="2400" dirty="0"/>
              <a:t>；     都是</a:t>
            </a:r>
            <a:r>
              <a:rPr lang="zh-CN" altLang="en-US" sz="2400" dirty="0">
                <a:solidFill>
                  <a:srgbClr val="FF0000"/>
                </a:solidFill>
              </a:rPr>
              <a:t>分级的</a:t>
            </a:r>
            <a:r>
              <a:rPr lang="zh-CN" altLang="en-US" sz="2400" dirty="0"/>
              <a:t>（值中有值）；</a:t>
            </a:r>
          </a:p>
          <a:p>
            <a:pPr>
              <a:lnSpc>
                <a:spcPct val="100000"/>
              </a:lnSpc>
            </a:pPr>
            <a:r>
              <a:rPr lang="zh-CN" altLang="en-US" sz="2400" dirty="0"/>
              <a:t>都能被大量编程语言</a:t>
            </a:r>
            <a:r>
              <a:rPr lang="zh-CN" altLang="en-US" sz="2400" dirty="0">
                <a:solidFill>
                  <a:srgbClr val="FF0000"/>
                </a:solidFill>
              </a:rPr>
              <a:t>解析和使用</a:t>
            </a:r>
            <a:r>
              <a:rPr lang="zh-CN" altLang="en-US" sz="2400" dirty="0"/>
              <a:t>；    都适合进行</a:t>
            </a:r>
            <a:r>
              <a:rPr lang="en-US" altLang="zh-CN" sz="2400" dirty="0">
                <a:solidFill>
                  <a:srgbClr val="FF0000"/>
                </a:solidFill>
              </a:rPr>
              <a:t>Web</a:t>
            </a:r>
            <a:r>
              <a:rPr lang="zh-CN" altLang="en-US" sz="2400" dirty="0">
                <a:solidFill>
                  <a:srgbClr val="FF0000"/>
                </a:solidFill>
              </a:rPr>
              <a:t>传输</a:t>
            </a:r>
            <a:r>
              <a:rPr lang="zh-CN" altLang="en-US" sz="2400" dirty="0"/>
              <a:t>；</a:t>
            </a:r>
            <a:endParaRPr lang="en-US" altLang="zh-CN" sz="2400" dirty="0"/>
          </a:p>
          <a:p>
            <a:pPr>
              <a:lnSpc>
                <a:spcPct val="100000"/>
              </a:lnSpc>
            </a:pPr>
            <a:r>
              <a:rPr lang="zh-CN" altLang="en-US" sz="2400" dirty="0"/>
              <a:t>都能</a:t>
            </a:r>
            <a:r>
              <a:rPr lang="zh-CN" altLang="en-US" sz="2400" dirty="0">
                <a:solidFill>
                  <a:srgbClr val="FF0000"/>
                </a:solidFill>
              </a:rPr>
              <a:t>“跨平台”</a:t>
            </a:r>
            <a:r>
              <a:rPr lang="zh-CN" altLang="en-US" sz="2400" dirty="0"/>
              <a:t>交换数据。</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Tree>
    <p:extLst>
      <p:ext uri="{BB962C8B-B14F-4D97-AF65-F5344CB8AC3E}">
        <p14:creationId xmlns:p14="http://schemas.microsoft.com/office/powerpoint/2010/main" val="3407800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3" name="内容占位符 2"/>
          <p:cNvSpPr>
            <a:spLocks noGrp="1"/>
          </p:cNvSpPr>
          <p:nvPr>
            <p:ph idx="1"/>
          </p:nvPr>
        </p:nvSpPr>
        <p:spPr>
          <a:xfrm>
            <a:off x="838200" y="939399"/>
            <a:ext cx="10515600" cy="5782075"/>
          </a:xfrm>
        </p:spPr>
        <p:txBody>
          <a:bodyPr>
            <a:noAutofit/>
          </a:bodyPr>
          <a:lstStyle/>
          <a:p>
            <a:pPr>
              <a:lnSpc>
                <a:spcPct val="100000"/>
              </a:lnSpc>
            </a:pPr>
            <a:r>
              <a:rPr lang="en-US" altLang="zh-CN" sz="2400" b="1" dirty="0"/>
              <a:t>JSON </a:t>
            </a:r>
            <a:r>
              <a:rPr lang="zh-CN" altLang="en-US" sz="2400" b="1" dirty="0"/>
              <a:t>和</a:t>
            </a:r>
            <a:r>
              <a:rPr lang="en-US" altLang="zh-CN" sz="2400" b="1" dirty="0"/>
              <a:t>XML</a:t>
            </a:r>
            <a:r>
              <a:rPr lang="zh-CN" altLang="en-US" sz="2400" b="1" dirty="0"/>
              <a:t>差异</a:t>
            </a:r>
            <a:endParaRPr lang="en-US" altLang="zh-CN" sz="2400" b="1" dirty="0"/>
          </a:p>
          <a:p>
            <a:pPr>
              <a:buFont typeface="Wingdings" panose="05000000000000000000" pitchFamily="2" charset="2"/>
              <a:buChar char="Ø"/>
            </a:pPr>
            <a:r>
              <a:rPr lang="en-US" altLang="zh-CN" sz="2400" dirty="0"/>
              <a:t>XML</a:t>
            </a:r>
            <a:r>
              <a:rPr lang="zh-CN" altLang="en-US" sz="2400" dirty="0">
                <a:solidFill>
                  <a:srgbClr val="FF0000"/>
                </a:solidFill>
              </a:rPr>
              <a:t>格式统一</a:t>
            </a:r>
            <a:r>
              <a:rPr lang="zh-CN" altLang="en-US" sz="2400" dirty="0"/>
              <a:t>，可</a:t>
            </a:r>
            <a:r>
              <a:rPr lang="zh-CN" altLang="en-US" sz="2400" dirty="0">
                <a:solidFill>
                  <a:srgbClr val="FF0000"/>
                </a:solidFill>
              </a:rPr>
              <a:t>自定义标签</a:t>
            </a:r>
            <a:r>
              <a:rPr lang="zh-CN" altLang="en-US" sz="2400" dirty="0"/>
              <a:t>，</a:t>
            </a:r>
            <a:r>
              <a:rPr lang="zh-CN" altLang="en-US" sz="2400" dirty="0">
                <a:solidFill>
                  <a:srgbClr val="FF0000"/>
                </a:solidFill>
              </a:rPr>
              <a:t>可扩展性</a:t>
            </a:r>
            <a:r>
              <a:rPr lang="zh-CN" altLang="en-US" sz="2400" dirty="0"/>
              <a:t>更好；</a:t>
            </a:r>
          </a:p>
          <a:p>
            <a:pPr>
              <a:buFont typeface="Wingdings" panose="05000000000000000000" pitchFamily="2" charset="2"/>
              <a:buChar char="Ø"/>
            </a:pPr>
            <a:r>
              <a:rPr lang="en-US" altLang="zh-CN" sz="2400" dirty="0"/>
              <a:t>XML</a:t>
            </a:r>
            <a:r>
              <a:rPr lang="zh-CN" altLang="en-US" sz="2400" dirty="0"/>
              <a:t>是</a:t>
            </a:r>
            <a:r>
              <a:rPr lang="zh-CN" altLang="en-US" sz="2400" dirty="0">
                <a:solidFill>
                  <a:srgbClr val="FF0000"/>
                </a:solidFill>
              </a:rPr>
              <a:t>规范的标签形式</a:t>
            </a:r>
            <a:r>
              <a:rPr lang="zh-CN" altLang="en-US" sz="2400" dirty="0"/>
              <a:t>，一般认为</a:t>
            </a:r>
            <a:r>
              <a:rPr lang="en-US" altLang="zh-CN" sz="2400" dirty="0">
                <a:solidFill>
                  <a:srgbClr val="FF0000"/>
                </a:solidFill>
              </a:rPr>
              <a:t>XML</a:t>
            </a:r>
            <a:r>
              <a:rPr lang="zh-CN" altLang="en-US" sz="2400" dirty="0">
                <a:solidFill>
                  <a:srgbClr val="FF0000"/>
                </a:solidFill>
              </a:rPr>
              <a:t>可读性较好，</a:t>
            </a:r>
            <a:r>
              <a:rPr lang="en-US" altLang="zh-CN" sz="2400" dirty="0"/>
              <a:t> JSON</a:t>
            </a:r>
            <a:r>
              <a:rPr lang="zh-CN" altLang="en-US" sz="2400" dirty="0"/>
              <a:t>采用</a:t>
            </a:r>
            <a:r>
              <a:rPr lang="zh-CN" altLang="en-US" sz="2400" dirty="0">
                <a:solidFill>
                  <a:srgbClr val="FF0000"/>
                </a:solidFill>
              </a:rPr>
              <a:t>“简易的语法”；</a:t>
            </a:r>
            <a:endParaRPr lang="en-US" altLang="zh-CN" sz="2400" dirty="0">
              <a:solidFill>
                <a:srgbClr val="FF0000"/>
              </a:solidFill>
            </a:endParaRPr>
          </a:p>
          <a:p>
            <a:pPr>
              <a:buFont typeface="Wingdings" panose="05000000000000000000" pitchFamily="2" charset="2"/>
              <a:buChar char="Ø"/>
            </a:pPr>
            <a:r>
              <a:rPr lang="zh-CN" altLang="en-US" sz="2400" dirty="0"/>
              <a:t>数据文件格式“简单”</a:t>
            </a:r>
            <a:r>
              <a:rPr lang="en-US" altLang="zh-CN" sz="2400" i="1" dirty="0"/>
              <a:t>VS.</a:t>
            </a:r>
            <a:r>
              <a:rPr lang="zh-CN" altLang="en-US" sz="2400" dirty="0"/>
              <a:t>“复杂”（轻量级 </a:t>
            </a:r>
            <a:r>
              <a:rPr lang="en-US" altLang="zh-CN" sz="2400" i="1" dirty="0"/>
              <a:t>VS.</a:t>
            </a:r>
            <a:r>
              <a:rPr lang="en-US" altLang="zh-CN" sz="2400" dirty="0"/>
              <a:t> </a:t>
            </a:r>
            <a:r>
              <a:rPr lang="zh-CN" altLang="en-US" sz="2400" dirty="0"/>
              <a:t>重量级），导致对数据的“描述”或表示能力、数据体量、处理效率、传输效率和带宽、编码难度存在偏差</a:t>
            </a:r>
            <a:endParaRPr lang="en-US" altLang="zh-CN" sz="2400" dirty="0"/>
          </a:p>
          <a:p>
            <a:pPr>
              <a:buFont typeface="Wingdings" panose="05000000000000000000" pitchFamily="2" charset="2"/>
              <a:buChar char="Ø"/>
            </a:pPr>
            <a:r>
              <a:rPr lang="zh-CN" altLang="en-US" sz="2400" dirty="0"/>
              <a:t>由于</a:t>
            </a:r>
            <a:r>
              <a:rPr lang="zh-CN" altLang="en-US" sz="2400" dirty="0">
                <a:solidFill>
                  <a:srgbClr val="FF0000"/>
                </a:solidFill>
              </a:rPr>
              <a:t>“层次”</a:t>
            </a:r>
            <a:r>
              <a:rPr lang="zh-CN" altLang="en-US" sz="2400" dirty="0"/>
              <a:t>的问题，</a:t>
            </a:r>
            <a:r>
              <a:rPr lang="en-US" altLang="zh-CN" sz="2400" dirty="0">
                <a:solidFill>
                  <a:srgbClr val="FF0000"/>
                </a:solidFill>
              </a:rPr>
              <a:t>XML</a:t>
            </a:r>
            <a:r>
              <a:rPr lang="zh-CN" altLang="en-US" sz="2400" dirty="0">
                <a:solidFill>
                  <a:srgbClr val="FF0000"/>
                </a:solidFill>
              </a:rPr>
              <a:t>更难以解析</a:t>
            </a:r>
            <a:r>
              <a:rPr lang="zh-CN" altLang="en-US" sz="2400" dirty="0"/>
              <a:t>，而</a:t>
            </a:r>
            <a:r>
              <a:rPr lang="en-US" altLang="zh-CN" sz="2400" dirty="0"/>
              <a:t>JSON</a:t>
            </a:r>
            <a:r>
              <a:rPr lang="zh-CN" altLang="en-US" sz="2400" dirty="0"/>
              <a:t>更易于与</a:t>
            </a:r>
            <a:r>
              <a:rPr lang="en-US" altLang="zh-CN" sz="2400" dirty="0"/>
              <a:t>JavaScript  </a:t>
            </a:r>
            <a:r>
              <a:rPr lang="zh-CN" altLang="en-US" sz="2400" dirty="0"/>
              <a:t>对象进行交互和被解析</a:t>
            </a:r>
            <a:endParaRPr lang="en-US" altLang="zh-CN" sz="2400" dirty="0"/>
          </a:p>
          <a:p>
            <a:pPr>
              <a:buFont typeface="Wingdings" panose="05000000000000000000" pitchFamily="2" charset="2"/>
              <a:buChar char="Ø"/>
            </a:pPr>
            <a:r>
              <a:rPr lang="en-US" altLang="zh-CN" sz="2400" dirty="0">
                <a:solidFill>
                  <a:srgbClr val="FF0000"/>
                </a:solidFill>
              </a:rPr>
              <a:t>JSON </a:t>
            </a:r>
            <a:r>
              <a:rPr lang="zh-CN" altLang="en-US" sz="2400" dirty="0">
                <a:solidFill>
                  <a:srgbClr val="FF0000"/>
                </a:solidFill>
              </a:rPr>
              <a:t>可使用数组</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1440432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3" name="内容占位符 2"/>
          <p:cNvSpPr>
            <a:spLocks noGrp="1"/>
          </p:cNvSpPr>
          <p:nvPr>
            <p:ph idx="1"/>
          </p:nvPr>
        </p:nvSpPr>
        <p:spPr>
          <a:xfrm>
            <a:off x="838200" y="939399"/>
            <a:ext cx="10515600" cy="5782075"/>
          </a:xfrm>
        </p:spPr>
        <p:txBody>
          <a:bodyPr>
            <a:noAutofit/>
          </a:bodyPr>
          <a:lstStyle/>
          <a:p>
            <a:r>
              <a:rPr lang="en-US" altLang="zh-CN" sz="2400" dirty="0"/>
              <a:t>JSON</a:t>
            </a:r>
            <a:r>
              <a:rPr lang="zh-CN" altLang="en-US" sz="2400" dirty="0"/>
              <a:t>基于两种结构：</a:t>
            </a:r>
          </a:p>
          <a:p>
            <a:pPr>
              <a:buFont typeface="Wingdings" panose="05000000000000000000" pitchFamily="2" charset="2"/>
              <a:buChar char="Ø"/>
            </a:pPr>
            <a:r>
              <a:rPr lang="zh-CN" altLang="en-US" sz="2400" dirty="0">
                <a:solidFill>
                  <a:srgbClr val="FF0000"/>
                </a:solidFill>
              </a:rPr>
              <a:t>“名称</a:t>
            </a:r>
            <a:r>
              <a:rPr lang="en-US" altLang="zh-CN" sz="2400" dirty="0">
                <a:solidFill>
                  <a:srgbClr val="FF0000"/>
                </a:solidFill>
              </a:rPr>
              <a:t>/</a:t>
            </a:r>
            <a:r>
              <a:rPr lang="zh-CN" altLang="en-US" sz="2400" dirty="0">
                <a:solidFill>
                  <a:srgbClr val="FF0000"/>
                </a:solidFill>
              </a:rPr>
              <a:t>值”对的集合</a:t>
            </a:r>
            <a:r>
              <a:rPr lang="zh-CN" altLang="en-US" sz="2400" dirty="0"/>
              <a:t>（</a:t>
            </a:r>
            <a:r>
              <a:rPr lang="en-US" altLang="zh-CN" sz="2400" dirty="0"/>
              <a:t>A collection of name/value pairs</a:t>
            </a:r>
            <a:r>
              <a:rPr lang="zh-CN" altLang="en-US" sz="2400" dirty="0"/>
              <a:t>）。不同的编程语言中，它被理解为：</a:t>
            </a:r>
            <a:r>
              <a:rPr lang="zh-CN" altLang="en-US" sz="2400" i="1" dirty="0"/>
              <a:t>对象（</a:t>
            </a:r>
            <a:r>
              <a:rPr lang="en-US" altLang="zh-CN" sz="2400" i="1" dirty="0"/>
              <a:t>object</a:t>
            </a:r>
            <a:r>
              <a:rPr lang="zh-CN" altLang="en-US" sz="2400" i="1" dirty="0"/>
              <a:t>）、纪录（</a:t>
            </a:r>
            <a:r>
              <a:rPr lang="en-US" altLang="zh-CN" sz="2400" i="1" dirty="0"/>
              <a:t>record</a:t>
            </a:r>
            <a:r>
              <a:rPr lang="zh-CN" altLang="en-US" sz="2400" i="1" dirty="0"/>
              <a:t>）、结构（</a:t>
            </a:r>
            <a:r>
              <a:rPr lang="en-US" altLang="zh-CN" sz="2400" i="1" dirty="0"/>
              <a:t>struct</a:t>
            </a:r>
            <a:r>
              <a:rPr lang="zh-CN" altLang="en-US" sz="2400" i="1" dirty="0"/>
              <a:t>）、字典（</a:t>
            </a:r>
            <a:r>
              <a:rPr lang="en-US" altLang="zh-CN" sz="2400" i="1" dirty="0"/>
              <a:t>dictionary</a:t>
            </a:r>
            <a:r>
              <a:rPr lang="zh-CN" altLang="en-US" sz="2400" i="1" dirty="0"/>
              <a:t>）、哈希表（</a:t>
            </a:r>
            <a:r>
              <a:rPr lang="en-US" altLang="zh-CN" sz="2400" i="1" dirty="0"/>
              <a:t>hash table</a:t>
            </a:r>
            <a:r>
              <a:rPr lang="zh-CN" altLang="en-US" sz="2400" i="1" dirty="0"/>
              <a:t>）、有键列表（</a:t>
            </a:r>
            <a:r>
              <a:rPr lang="en-US" altLang="zh-CN" sz="2400" i="1" dirty="0"/>
              <a:t>keyed list</a:t>
            </a:r>
            <a:r>
              <a:rPr lang="zh-CN" altLang="en-US" sz="2400" i="1" dirty="0"/>
              <a:t>），或者关联数组 （</a:t>
            </a:r>
            <a:r>
              <a:rPr lang="en-US" altLang="zh-CN" sz="2400" i="1" dirty="0"/>
              <a:t>associative array</a:t>
            </a:r>
            <a:r>
              <a:rPr lang="zh-CN" altLang="en-US" sz="2400" i="1" dirty="0"/>
              <a:t>）</a:t>
            </a:r>
            <a:r>
              <a:rPr lang="zh-CN" altLang="en-US" sz="2400" dirty="0"/>
              <a:t>。</a:t>
            </a:r>
          </a:p>
          <a:p>
            <a:pPr>
              <a:buFont typeface="Wingdings" panose="05000000000000000000" pitchFamily="2" charset="2"/>
              <a:buChar char="Ø"/>
            </a:pPr>
            <a:r>
              <a:rPr lang="zh-CN" altLang="en-US" sz="2400" dirty="0">
                <a:solidFill>
                  <a:srgbClr val="FF0000"/>
                </a:solidFill>
              </a:rPr>
              <a:t>值的有序列表</a:t>
            </a:r>
            <a:r>
              <a:rPr lang="zh-CN" altLang="en-US" sz="2400" dirty="0"/>
              <a:t>（</a:t>
            </a:r>
            <a:r>
              <a:rPr lang="en-US" altLang="zh-CN" sz="2400" dirty="0"/>
              <a:t>An ordered list of values</a:t>
            </a:r>
            <a:r>
              <a:rPr lang="zh-CN" altLang="en-US" sz="2400" dirty="0"/>
              <a:t>）。在大部分语言中，它被实现为数组（</a:t>
            </a:r>
            <a:r>
              <a:rPr lang="en-US" altLang="zh-CN" sz="2400" dirty="0"/>
              <a:t>array</a:t>
            </a:r>
            <a:r>
              <a:rPr lang="zh-CN" altLang="en-US" sz="2400" dirty="0"/>
              <a:t>）、矢量（</a:t>
            </a:r>
            <a:r>
              <a:rPr lang="en-US" altLang="zh-CN" sz="2400" dirty="0"/>
              <a:t>vector</a:t>
            </a:r>
            <a:r>
              <a:rPr lang="zh-CN" altLang="en-US" sz="2400" dirty="0"/>
              <a:t>）、列表（</a:t>
            </a:r>
            <a:r>
              <a:rPr lang="en-US" altLang="zh-CN" sz="2400" dirty="0"/>
              <a:t>list</a:t>
            </a:r>
            <a:r>
              <a:rPr lang="zh-CN" altLang="en-US" sz="2400" dirty="0"/>
              <a:t>）、序列（</a:t>
            </a:r>
            <a:r>
              <a:rPr lang="en-US" altLang="zh-CN" sz="2400" dirty="0"/>
              <a:t>sequence</a:t>
            </a:r>
            <a:r>
              <a:rPr lang="zh-CN" altLang="en-US" sz="2400" dirty="0"/>
              <a:t>）。</a:t>
            </a:r>
          </a:p>
          <a:p>
            <a:endParaRPr lang="en-US" altLang="zh-CN" sz="2400" dirty="0"/>
          </a:p>
          <a:p>
            <a:r>
              <a:rPr lang="zh-CN" altLang="en-US" sz="2400" dirty="0"/>
              <a:t>       目前，绝大部分编程语言都以某种形式支持它们。这也使得在各种编程语言之间交换同样格式的数据成为可能。</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Tree>
    <p:extLst>
      <p:ext uri="{BB962C8B-B14F-4D97-AF65-F5344CB8AC3E}">
        <p14:creationId xmlns:p14="http://schemas.microsoft.com/office/powerpoint/2010/main" val="3444459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
        <p:nvSpPr>
          <p:cNvPr id="5" name="Rectangle 3"/>
          <p:cNvSpPr txBox="1">
            <a:spLocks noChangeArrowheads="1"/>
          </p:cNvSpPr>
          <p:nvPr/>
        </p:nvSpPr>
        <p:spPr>
          <a:xfrm>
            <a:off x="811193" y="984755"/>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对象（</a:t>
            </a:r>
            <a:r>
              <a:rPr lang="en-US" altLang="zh-CN" b="1" i="1" dirty="0"/>
              <a:t>object</a:t>
            </a:r>
            <a:r>
              <a:rPr lang="zh-CN" altLang="en-US" b="1" dirty="0"/>
              <a:t>）</a:t>
            </a:r>
            <a:r>
              <a:rPr lang="zh-CN" altLang="en-US" dirty="0"/>
              <a:t> 是一个</a:t>
            </a:r>
            <a:r>
              <a:rPr lang="zh-CN" altLang="en-US" dirty="0">
                <a:solidFill>
                  <a:srgbClr val="FF0000"/>
                </a:solidFill>
              </a:rPr>
              <a:t>无序的“‘名称</a:t>
            </a:r>
            <a:r>
              <a:rPr lang="en-US" altLang="zh-CN" dirty="0">
                <a:solidFill>
                  <a:srgbClr val="FF0000"/>
                </a:solidFill>
              </a:rPr>
              <a:t>/</a:t>
            </a:r>
            <a:r>
              <a:rPr lang="zh-CN" altLang="en-US" dirty="0">
                <a:solidFill>
                  <a:srgbClr val="FF0000"/>
                </a:solidFill>
              </a:rPr>
              <a:t>值’对”集合</a:t>
            </a:r>
            <a:r>
              <a:rPr lang="zh-CN" altLang="en-US" dirty="0"/>
              <a:t>。一个对象以“</a:t>
            </a:r>
            <a:r>
              <a:rPr lang="en-US" altLang="zh-CN" dirty="0"/>
              <a:t>{”</a:t>
            </a:r>
            <a:r>
              <a:rPr lang="zh-CN" altLang="en-US" dirty="0"/>
              <a:t>（左括号）开始，“</a:t>
            </a:r>
            <a:r>
              <a:rPr lang="en-US" altLang="zh-CN" dirty="0"/>
              <a:t>}”</a:t>
            </a:r>
            <a:r>
              <a:rPr lang="zh-CN" altLang="en-US" dirty="0"/>
              <a:t>（右括号）结束。每个“名称”后跟一个“</a:t>
            </a:r>
            <a:r>
              <a:rPr lang="en-US" altLang="zh-CN" dirty="0"/>
              <a:t>:”</a:t>
            </a:r>
            <a:r>
              <a:rPr lang="zh-CN" altLang="en-US" dirty="0"/>
              <a:t>（冒号）；“‘名称</a:t>
            </a:r>
            <a:r>
              <a:rPr lang="en-US" altLang="zh-CN" dirty="0"/>
              <a:t>/</a:t>
            </a:r>
            <a:r>
              <a:rPr lang="zh-CN" altLang="en-US" dirty="0"/>
              <a:t>值’ 对”之间使用“</a:t>
            </a:r>
            <a:r>
              <a:rPr lang="en-US" altLang="zh-CN" dirty="0"/>
              <a:t>,”</a:t>
            </a:r>
            <a:r>
              <a:rPr lang="zh-CN" altLang="en-US" dirty="0"/>
              <a:t>（逗号）分隔。</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488" y="2384385"/>
            <a:ext cx="6894353" cy="1302779"/>
          </a:xfrm>
          <a:prstGeom prst="rect">
            <a:avLst/>
          </a:prstGeom>
        </p:spPr>
      </p:pic>
      <p:sp>
        <p:nvSpPr>
          <p:cNvPr id="7" name="Rectangle 3"/>
          <p:cNvSpPr txBox="1">
            <a:spLocks noChangeArrowheads="1"/>
          </p:cNvSpPr>
          <p:nvPr/>
        </p:nvSpPr>
        <p:spPr>
          <a:xfrm>
            <a:off x="811193" y="3839981"/>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数组（</a:t>
            </a:r>
            <a:r>
              <a:rPr lang="en-US" altLang="zh-CN" b="1" i="1" dirty="0"/>
              <a:t>array</a:t>
            </a:r>
            <a:r>
              <a:rPr lang="zh-CN" altLang="en-US" b="1" dirty="0"/>
              <a:t>）</a:t>
            </a:r>
            <a:r>
              <a:rPr lang="zh-CN" altLang="en-US" dirty="0"/>
              <a:t> 是</a:t>
            </a:r>
            <a:r>
              <a:rPr lang="zh-CN" altLang="en-US" dirty="0">
                <a:solidFill>
                  <a:srgbClr val="FF0000"/>
                </a:solidFill>
              </a:rPr>
              <a:t>值（</a:t>
            </a:r>
            <a:r>
              <a:rPr lang="en-US" altLang="zh-CN" dirty="0">
                <a:solidFill>
                  <a:srgbClr val="FF0000"/>
                </a:solidFill>
              </a:rPr>
              <a:t>value</a:t>
            </a:r>
            <a:r>
              <a:rPr lang="zh-CN" altLang="en-US" dirty="0">
                <a:solidFill>
                  <a:srgbClr val="FF0000"/>
                </a:solidFill>
              </a:rPr>
              <a:t>）的有序集合</a:t>
            </a:r>
            <a:r>
              <a:rPr lang="zh-CN" altLang="en-US" dirty="0"/>
              <a:t>。一个数组以“</a:t>
            </a:r>
            <a:r>
              <a:rPr lang="en-US" altLang="zh-CN" dirty="0"/>
              <a:t>[”</a:t>
            </a:r>
            <a:r>
              <a:rPr lang="zh-CN" altLang="en-US" dirty="0"/>
              <a:t>（左中括号）开始，“</a:t>
            </a:r>
            <a:r>
              <a:rPr lang="en-US" altLang="zh-CN" dirty="0"/>
              <a:t>]”</a:t>
            </a:r>
            <a:r>
              <a:rPr lang="zh-CN" altLang="en-US" dirty="0"/>
              <a:t>（右中括号）结束。值之间使用“</a:t>
            </a:r>
            <a:r>
              <a:rPr lang="en-US" altLang="zh-CN" dirty="0"/>
              <a:t>,”</a:t>
            </a:r>
            <a:r>
              <a:rPr lang="zh-CN" altLang="en-US" dirty="0"/>
              <a:t>（逗号）分隔。</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489" y="4881055"/>
            <a:ext cx="6913002" cy="1306303"/>
          </a:xfrm>
          <a:prstGeom prst="rect">
            <a:avLst/>
          </a:prstGeom>
        </p:spPr>
      </p:pic>
    </p:spTree>
    <p:extLst>
      <p:ext uri="{BB962C8B-B14F-4D97-AF65-F5344CB8AC3E}">
        <p14:creationId xmlns:p14="http://schemas.microsoft.com/office/powerpoint/2010/main" val="3340782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
        <p:nvSpPr>
          <p:cNvPr id="9" name="Rectangle 3"/>
          <p:cNvSpPr txBox="1">
            <a:spLocks noChangeArrowheads="1"/>
          </p:cNvSpPr>
          <p:nvPr/>
        </p:nvSpPr>
        <p:spPr>
          <a:xfrm>
            <a:off x="753319" y="1076447"/>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值（</a:t>
            </a:r>
            <a:r>
              <a:rPr lang="en-US" altLang="zh-CN" b="1" dirty="0"/>
              <a:t>value</a:t>
            </a:r>
            <a:r>
              <a:rPr lang="zh-CN" altLang="en-US" b="1" dirty="0"/>
              <a:t>） </a:t>
            </a:r>
            <a:r>
              <a:rPr lang="zh-CN" altLang="en-US" dirty="0"/>
              <a:t>可以是双引号括起来的字符串（</a:t>
            </a:r>
            <a:r>
              <a:rPr lang="en-US" altLang="zh-CN" dirty="0"/>
              <a:t>string</a:t>
            </a:r>
            <a:r>
              <a:rPr lang="zh-CN" altLang="en-US" dirty="0"/>
              <a:t>）、数值</a:t>
            </a:r>
            <a:r>
              <a:rPr lang="en-US" altLang="zh-CN" dirty="0"/>
              <a:t>(number)</a:t>
            </a:r>
            <a:r>
              <a:rPr lang="zh-CN" altLang="en-US" dirty="0"/>
              <a:t>、布尔值（</a:t>
            </a:r>
            <a:r>
              <a:rPr lang="en-US" altLang="zh-CN" dirty="0"/>
              <a:t>true/false</a:t>
            </a:r>
            <a:r>
              <a:rPr lang="zh-CN" altLang="en-US" dirty="0"/>
              <a:t>）、 对象（</a:t>
            </a:r>
            <a:r>
              <a:rPr lang="en-US" altLang="zh-CN" dirty="0"/>
              <a:t>object</a:t>
            </a:r>
            <a:r>
              <a:rPr lang="zh-CN" altLang="en-US" dirty="0"/>
              <a:t>）、数组（</a:t>
            </a:r>
            <a:r>
              <a:rPr lang="en-US" altLang="zh-CN" dirty="0"/>
              <a:t>array</a:t>
            </a:r>
            <a:r>
              <a:rPr lang="zh-CN" altLang="en-US" dirty="0"/>
              <a:t>） 、</a:t>
            </a:r>
            <a:r>
              <a:rPr lang="en-US" altLang="zh-CN" dirty="0"/>
              <a:t>null</a:t>
            </a:r>
            <a:r>
              <a:rPr lang="zh-CN" altLang="en-US" dirty="0"/>
              <a:t> 。</a:t>
            </a:r>
            <a:endParaRPr lang="en-US" altLang="zh-CN" dirty="0"/>
          </a:p>
          <a:p>
            <a:pPr marL="0" indent="0">
              <a:buNone/>
            </a:pPr>
            <a:r>
              <a:rPr lang="zh-CN" altLang="en-US" dirty="0">
                <a:solidFill>
                  <a:srgbClr val="00B0F0"/>
                </a:solidFill>
              </a:rPr>
              <a:t>这些结构可以嵌套。</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023" y="2849222"/>
            <a:ext cx="7544110" cy="3507128"/>
          </a:xfrm>
          <a:prstGeom prst="rect">
            <a:avLst/>
          </a:prstGeom>
        </p:spPr>
      </p:pic>
    </p:spTree>
    <p:extLst>
      <p:ext uri="{BB962C8B-B14F-4D97-AF65-F5344CB8AC3E}">
        <p14:creationId xmlns:p14="http://schemas.microsoft.com/office/powerpoint/2010/main" val="2629250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15"/>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
        <p:nvSpPr>
          <p:cNvPr id="6" name="Rectangle 3"/>
          <p:cNvSpPr txBox="1">
            <a:spLocks noChangeArrowheads="1"/>
          </p:cNvSpPr>
          <p:nvPr/>
        </p:nvSpPr>
        <p:spPr>
          <a:xfrm>
            <a:off x="730169" y="816236"/>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字符串（</a:t>
            </a:r>
            <a:r>
              <a:rPr lang="en-US" altLang="zh-CN" b="1" i="1" dirty="0"/>
              <a:t>string</a:t>
            </a:r>
            <a:r>
              <a:rPr lang="zh-CN" altLang="en-US" b="1" dirty="0"/>
              <a:t>）</a:t>
            </a:r>
            <a:r>
              <a:rPr lang="en-US" altLang="zh-CN" dirty="0"/>
              <a:t> </a:t>
            </a:r>
            <a:r>
              <a:rPr lang="zh-CN" altLang="en-US" dirty="0"/>
              <a:t>是</a:t>
            </a:r>
            <a:r>
              <a:rPr lang="zh-CN" altLang="en-US" dirty="0">
                <a:solidFill>
                  <a:srgbClr val="FF0000"/>
                </a:solidFill>
              </a:rPr>
              <a:t>由双引号包围</a:t>
            </a:r>
            <a:r>
              <a:rPr lang="zh-CN" altLang="en-US" dirty="0"/>
              <a:t>的任意数量</a:t>
            </a:r>
            <a:r>
              <a:rPr lang="en-US" altLang="zh-CN" dirty="0"/>
              <a:t>Unicode</a:t>
            </a:r>
            <a:r>
              <a:rPr lang="zh-CN" altLang="en-US" dirty="0"/>
              <a:t>字符的集合，</a:t>
            </a:r>
            <a:r>
              <a:rPr lang="zh-CN" altLang="en-US" dirty="0">
                <a:solidFill>
                  <a:srgbClr val="FF0000"/>
                </a:solidFill>
              </a:rPr>
              <a:t>使用反斜线转义</a:t>
            </a:r>
            <a:r>
              <a:rPr lang="zh-CN" altLang="en-US" dirty="0"/>
              <a:t>。一个字符（</a:t>
            </a:r>
            <a:r>
              <a:rPr lang="en-US" altLang="zh-CN" dirty="0"/>
              <a:t>character</a:t>
            </a:r>
            <a:r>
              <a:rPr lang="zh-CN" altLang="en-US" dirty="0"/>
              <a:t>）即一个单独的字符串（</a:t>
            </a:r>
            <a:r>
              <a:rPr lang="en-US" altLang="zh-CN" dirty="0"/>
              <a:t>character string</a:t>
            </a:r>
            <a:r>
              <a:rPr lang="zh-CN" altLang="en-US" dirty="0"/>
              <a:t>）。</a:t>
            </a:r>
          </a:p>
          <a:p>
            <a:pPr marL="0" indent="0">
              <a:buNone/>
            </a:pPr>
            <a:r>
              <a:rPr lang="en-US" altLang="zh-CN" dirty="0"/>
              <a:t>JSON</a:t>
            </a:r>
            <a:r>
              <a:rPr lang="zh-CN" altLang="en-US" dirty="0"/>
              <a:t>的字符串（</a:t>
            </a:r>
            <a:r>
              <a:rPr lang="en-US" altLang="zh-CN" i="1" dirty="0"/>
              <a:t>string</a:t>
            </a:r>
            <a:r>
              <a:rPr lang="zh-CN" altLang="en-US" dirty="0"/>
              <a:t>）与</a:t>
            </a:r>
            <a:r>
              <a:rPr lang="en-US" altLang="zh-CN" dirty="0"/>
              <a:t>C</a:t>
            </a:r>
            <a:r>
              <a:rPr lang="zh-CN" altLang="en-US" dirty="0"/>
              <a:t>或者</a:t>
            </a:r>
            <a:r>
              <a:rPr lang="en-US" altLang="zh-CN" dirty="0"/>
              <a:t>Java</a:t>
            </a:r>
            <a:r>
              <a:rPr lang="zh-CN" altLang="en-US" dirty="0"/>
              <a:t>的字符串非常相似。</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731" y="2827862"/>
            <a:ext cx="5835405" cy="4030138"/>
          </a:xfrm>
          <a:prstGeom prst="rect">
            <a:avLst/>
          </a:prstGeom>
        </p:spPr>
      </p:pic>
    </p:spTree>
    <p:extLst>
      <p:ext uri="{BB962C8B-B14F-4D97-AF65-F5344CB8AC3E}">
        <p14:creationId xmlns:p14="http://schemas.microsoft.com/office/powerpoint/2010/main" val="4127136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sp>
        <p:nvSpPr>
          <p:cNvPr id="8" name="Rectangle 3"/>
          <p:cNvSpPr txBox="1">
            <a:spLocks noChangeArrowheads="1"/>
          </p:cNvSpPr>
          <p:nvPr/>
        </p:nvSpPr>
        <p:spPr>
          <a:xfrm>
            <a:off x="741744" y="1076447"/>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数值（</a:t>
            </a:r>
            <a:r>
              <a:rPr lang="en-US" altLang="zh-CN" b="1" i="1" dirty="0"/>
              <a:t>number</a:t>
            </a:r>
            <a:r>
              <a:rPr lang="zh-CN" altLang="en-US" b="1" dirty="0"/>
              <a:t>）</a:t>
            </a:r>
            <a:r>
              <a:rPr lang="zh-CN" altLang="en-US" dirty="0"/>
              <a:t> 也与</a:t>
            </a:r>
            <a:r>
              <a:rPr lang="en-US" altLang="zh-CN" dirty="0"/>
              <a:t>C</a:t>
            </a:r>
            <a:r>
              <a:rPr lang="zh-CN" altLang="en-US" dirty="0"/>
              <a:t>或者</a:t>
            </a:r>
            <a:r>
              <a:rPr lang="en-US" altLang="zh-CN" dirty="0"/>
              <a:t>Java</a:t>
            </a:r>
            <a:r>
              <a:rPr lang="zh-CN" altLang="en-US" dirty="0"/>
              <a:t>的数值非常相似。只是</a:t>
            </a:r>
            <a:r>
              <a:rPr lang="en-US" altLang="zh-CN" dirty="0"/>
              <a:t>JSON</a:t>
            </a:r>
            <a:r>
              <a:rPr lang="zh-CN" altLang="en-US" dirty="0"/>
              <a:t>的数值没有使用八进制与十六进制格式。</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993" y="1996783"/>
            <a:ext cx="8495611" cy="3778984"/>
          </a:xfrm>
          <a:prstGeom prst="rect">
            <a:avLst/>
          </a:prstGeom>
        </p:spPr>
      </p:pic>
    </p:spTree>
    <p:extLst>
      <p:ext uri="{BB962C8B-B14F-4D97-AF65-F5344CB8AC3E}">
        <p14:creationId xmlns:p14="http://schemas.microsoft.com/office/powerpoint/2010/main" val="1866863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109"/>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673179"/>
            <a:ext cx="10515600" cy="5683171"/>
          </a:xfrm>
        </p:spPr>
        <p:txBody>
          <a:bodyPr>
            <a:noAutofit/>
          </a:bodyPr>
          <a:lstStyle/>
          <a:p>
            <a:pPr>
              <a:lnSpc>
                <a:spcPct val="150000"/>
              </a:lnSpc>
            </a:pPr>
            <a:r>
              <a:rPr lang="en-US" altLang="zh-CN" sz="2400" b="1" dirty="0"/>
              <a:t>4.2.2.1 JSON</a:t>
            </a:r>
            <a:r>
              <a:rPr lang="zh-CN" altLang="en-US" sz="2400" b="1" dirty="0"/>
              <a:t>数据模式（</a:t>
            </a:r>
            <a:r>
              <a:rPr lang="en-US" altLang="zh-CN" sz="2400" b="1" dirty="0"/>
              <a:t>JSON Schema</a:t>
            </a:r>
            <a:r>
              <a:rPr lang="zh-CN" altLang="en-US" sz="2400" b="1" dirty="0"/>
              <a:t>）</a:t>
            </a:r>
          </a:p>
          <a:p>
            <a:pPr lvl="0">
              <a:lnSpc>
                <a:spcPct val="150000"/>
              </a:lnSpc>
            </a:pPr>
            <a:r>
              <a:rPr lang="en-US" altLang="zh-CN" sz="2400" dirty="0">
                <a:solidFill>
                  <a:srgbClr val="000000"/>
                </a:solidFill>
              </a:rPr>
              <a:t>       JSON Schema</a:t>
            </a:r>
            <a:r>
              <a:rPr lang="zh-CN" altLang="en-US" sz="2400" dirty="0">
                <a:solidFill>
                  <a:srgbClr val="000000"/>
                </a:solidFill>
              </a:rPr>
              <a:t>定义了</a:t>
            </a:r>
            <a:r>
              <a:rPr lang="zh-CN" altLang="en-US" sz="2400" dirty="0">
                <a:solidFill>
                  <a:srgbClr val="FF0000"/>
                </a:solidFill>
              </a:rPr>
              <a:t>一套词汇和规则，用来定义</a:t>
            </a:r>
            <a:r>
              <a:rPr lang="en-US" altLang="zh-CN" sz="2400" b="1" dirty="0">
                <a:solidFill>
                  <a:srgbClr val="FF0000"/>
                </a:solidFill>
              </a:rPr>
              <a:t>JSON</a:t>
            </a:r>
            <a:r>
              <a:rPr lang="zh-CN" altLang="en-US" sz="2400" b="1" dirty="0">
                <a:solidFill>
                  <a:srgbClr val="FF0000"/>
                </a:solidFill>
              </a:rPr>
              <a:t>元数据</a:t>
            </a:r>
            <a:r>
              <a:rPr lang="zh-CN" altLang="en-US" sz="2400" dirty="0">
                <a:solidFill>
                  <a:srgbClr val="000000"/>
                </a:solidFill>
              </a:rPr>
              <a:t>，且元数据</a:t>
            </a:r>
            <a:r>
              <a:rPr lang="zh-CN" altLang="en-US" sz="2400" dirty="0">
                <a:solidFill>
                  <a:srgbClr val="FF0000"/>
                </a:solidFill>
              </a:rPr>
              <a:t>也是通过</a:t>
            </a:r>
            <a:r>
              <a:rPr lang="en-US" altLang="zh-CN" sz="2400" dirty="0">
                <a:solidFill>
                  <a:srgbClr val="FF0000"/>
                </a:solidFill>
              </a:rPr>
              <a:t>Json</a:t>
            </a:r>
            <a:r>
              <a:rPr lang="zh-CN" altLang="en-US" sz="2400" dirty="0">
                <a:solidFill>
                  <a:srgbClr val="FF0000"/>
                </a:solidFill>
              </a:rPr>
              <a:t>数据形式表达的</a:t>
            </a:r>
            <a:r>
              <a:rPr lang="zh-CN" altLang="en-US" sz="2400" dirty="0">
                <a:solidFill>
                  <a:srgbClr val="000000"/>
                </a:solidFill>
              </a:rPr>
              <a:t>。</a:t>
            </a:r>
            <a:endParaRPr lang="en-US" altLang="zh-CN" sz="2400" dirty="0">
              <a:solidFill>
                <a:srgbClr val="000000"/>
              </a:solidFill>
            </a:endParaRPr>
          </a:p>
          <a:p>
            <a:pPr lvl="0">
              <a:lnSpc>
                <a:spcPct val="150000"/>
              </a:lnSpc>
            </a:pPr>
            <a:r>
              <a:rPr lang="en-US" altLang="zh-CN" sz="2400" dirty="0">
                <a:solidFill>
                  <a:srgbClr val="000000"/>
                </a:solidFill>
              </a:rPr>
              <a:t>       JSON</a:t>
            </a:r>
            <a:r>
              <a:rPr lang="zh-CN" altLang="en-US" sz="2400" dirty="0">
                <a:solidFill>
                  <a:srgbClr val="000000"/>
                </a:solidFill>
              </a:rPr>
              <a:t>元数据定义了</a:t>
            </a:r>
            <a:r>
              <a:rPr lang="en-US" altLang="zh-CN" sz="2400" dirty="0">
                <a:solidFill>
                  <a:srgbClr val="000000"/>
                </a:solidFill>
              </a:rPr>
              <a:t>JSON</a:t>
            </a:r>
            <a:r>
              <a:rPr lang="zh-CN" altLang="en-US" sz="2400" dirty="0">
                <a:solidFill>
                  <a:srgbClr val="000000"/>
                </a:solidFill>
              </a:rPr>
              <a:t>数据需要满足的规范，包括成员、结构、类型、约束等。</a:t>
            </a:r>
            <a:endParaRPr lang="en-US" altLang="zh-CN" sz="2400" dirty="0">
              <a:solidFill>
                <a:srgbClr val="000000"/>
              </a:solidFill>
            </a:endParaRPr>
          </a:p>
          <a:p>
            <a:pPr lvl="0">
              <a:lnSpc>
                <a:spcPct val="150000"/>
              </a:lnSpc>
            </a:pPr>
            <a:r>
              <a:rPr lang="en-US" altLang="zh-CN" sz="2400" dirty="0">
                <a:solidFill>
                  <a:srgbClr val="000000"/>
                </a:solidFill>
              </a:rPr>
              <a:t>       JSON Schema</a:t>
            </a:r>
            <a:r>
              <a:rPr lang="zh-CN" altLang="en-US" sz="2400" dirty="0">
                <a:solidFill>
                  <a:srgbClr val="000000"/>
                </a:solidFill>
              </a:rPr>
              <a:t>也可用于对</a:t>
            </a:r>
            <a:r>
              <a:rPr lang="en-US" altLang="zh-CN" sz="2400" dirty="0">
                <a:solidFill>
                  <a:srgbClr val="000000"/>
                </a:solidFill>
              </a:rPr>
              <a:t>JSON</a:t>
            </a:r>
            <a:r>
              <a:rPr lang="zh-CN" altLang="en-US" sz="2400" dirty="0">
                <a:solidFill>
                  <a:srgbClr val="000000"/>
                </a:solidFill>
              </a:rPr>
              <a:t>数据的规则验证、文档化以及交互控制。</a:t>
            </a:r>
            <a:endParaRPr lang="en-US" altLang="zh-CN" sz="2400" dirty="0">
              <a:solidFill>
                <a:srgbClr val="000000"/>
              </a:solidFill>
            </a:endParaRPr>
          </a:p>
          <a:p>
            <a:pPr lvl="0">
              <a:lnSpc>
                <a:spcPct val="150000"/>
              </a:lnSpc>
            </a:pPr>
            <a:r>
              <a:rPr lang="en-US" altLang="zh-CN" sz="2400" dirty="0">
                <a:solidFill>
                  <a:srgbClr val="000000"/>
                </a:solidFill>
              </a:rPr>
              <a:t>2019-09</a:t>
            </a:r>
            <a:r>
              <a:rPr lang="zh-CN" altLang="en-US" sz="2400" dirty="0">
                <a:solidFill>
                  <a:srgbClr val="000000"/>
                </a:solidFill>
              </a:rPr>
              <a:t>发布第八版（</a:t>
            </a:r>
            <a:r>
              <a:rPr lang="en-US" altLang="zh-CN" sz="2400" dirty="0">
                <a:solidFill>
                  <a:srgbClr val="000000"/>
                </a:solidFill>
              </a:rPr>
              <a:t>Draft-08</a:t>
            </a:r>
            <a:r>
              <a:rPr lang="zh-CN" altLang="en-US" sz="2400" dirty="0">
                <a:solidFill>
                  <a:srgbClr val="000000"/>
                </a:solidFill>
              </a:rPr>
              <a:t>），</a:t>
            </a:r>
            <a:r>
              <a:rPr lang="zh-CN" altLang="en-US" sz="2400" dirty="0">
                <a:solidFill>
                  <a:srgbClr val="FF0000"/>
                </a:solidFill>
              </a:rPr>
              <a:t>如果不指定</a:t>
            </a:r>
            <a:r>
              <a:rPr lang="en-US" altLang="zh-CN" sz="2400" dirty="0">
                <a:solidFill>
                  <a:srgbClr val="FF0000"/>
                </a:solidFill>
              </a:rPr>
              <a:t>Schema</a:t>
            </a:r>
            <a:r>
              <a:rPr lang="zh-CN" altLang="en-US" sz="2400" dirty="0">
                <a:solidFill>
                  <a:srgbClr val="FF0000"/>
                </a:solidFill>
              </a:rPr>
              <a:t>文件，即为无模式（</a:t>
            </a:r>
            <a:r>
              <a:rPr lang="en-US" altLang="zh-CN" sz="2400" dirty="0">
                <a:solidFill>
                  <a:srgbClr val="FF0000"/>
                </a:solidFill>
              </a:rPr>
              <a:t>Schemaless</a:t>
            </a:r>
            <a:r>
              <a:rPr lang="zh-CN" altLang="en-US" sz="2400" dirty="0">
                <a:solidFill>
                  <a:srgbClr val="FF0000"/>
                </a:solidFill>
              </a:rPr>
              <a:t>）</a:t>
            </a:r>
            <a:r>
              <a:rPr lang="zh-CN" altLang="en-US" sz="2400" dirty="0">
                <a:solidFill>
                  <a:srgbClr val="000000"/>
                </a:solidFill>
              </a:rPr>
              <a:t>，则数据的类型</a:t>
            </a:r>
            <a:r>
              <a:rPr lang="zh-CN" altLang="en-US" sz="2400" dirty="0">
                <a:solidFill>
                  <a:srgbClr val="FF0000"/>
                </a:solidFill>
              </a:rPr>
              <a:t>按照</a:t>
            </a:r>
            <a:r>
              <a:rPr lang="en-US" altLang="zh-CN" sz="2400" dirty="0">
                <a:solidFill>
                  <a:srgbClr val="FF0000"/>
                </a:solidFill>
              </a:rPr>
              <a:t>JavaScript</a:t>
            </a:r>
            <a:r>
              <a:rPr lang="zh-CN" altLang="en-US" sz="2400" dirty="0">
                <a:solidFill>
                  <a:srgbClr val="FF0000"/>
                </a:solidFill>
              </a:rPr>
              <a:t>解析规则</a:t>
            </a:r>
            <a:r>
              <a:rPr lang="zh-CN" altLang="en-US" sz="2400" dirty="0">
                <a:solidFill>
                  <a:srgbClr val="000000"/>
                </a:solidFill>
              </a:rPr>
              <a:t>来解释。</a:t>
            </a:r>
            <a:endParaRPr lang="en-US" altLang="zh-CN" sz="2400"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244407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46"/>
            <a:ext cx="10515600" cy="920336"/>
          </a:xfrm>
        </p:spPr>
        <p:txBody>
          <a:bodyPr/>
          <a:lstStyle/>
          <a:p>
            <a:r>
              <a:rPr lang="en-US" altLang="zh-CN" dirty="0"/>
              <a:t>4.1 </a:t>
            </a:r>
            <a:r>
              <a:rPr lang="zh-CN" altLang="en-US" dirty="0"/>
              <a:t>概述</a:t>
            </a:r>
          </a:p>
        </p:txBody>
      </p:sp>
      <p:sp>
        <p:nvSpPr>
          <p:cNvPr id="3" name="内容占位符 2"/>
          <p:cNvSpPr>
            <a:spLocks noGrp="1"/>
          </p:cNvSpPr>
          <p:nvPr>
            <p:ph idx="1"/>
          </p:nvPr>
        </p:nvSpPr>
        <p:spPr>
          <a:xfrm>
            <a:off x="838200" y="1014883"/>
            <a:ext cx="10515600" cy="5706591"/>
          </a:xfrm>
        </p:spPr>
        <p:txBody>
          <a:bodyPr>
            <a:normAutofit/>
          </a:bodyPr>
          <a:lstStyle/>
          <a:p>
            <a:pPr lvl="0">
              <a:lnSpc>
                <a:spcPct val="80000"/>
              </a:lnSpc>
            </a:pPr>
            <a:r>
              <a:rPr lang="zh-CN" altLang="en-US" dirty="0">
                <a:solidFill>
                  <a:srgbClr val="000000"/>
                </a:solidFill>
                <a:latin typeface="等线" pitchFamily="2" charset="-122"/>
                <a:ea typeface="等线" pitchFamily="2" charset="-122"/>
              </a:rPr>
              <a:t>文档</a:t>
            </a:r>
            <a:endParaRPr lang="en-US" altLang="zh-CN" dirty="0">
              <a:solidFill>
                <a:srgbClr val="000000"/>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文档是按照通用或特定</a:t>
            </a:r>
            <a:r>
              <a:rPr lang="zh-CN" altLang="zh-CN" dirty="0">
                <a:solidFill>
                  <a:srgbClr val="FF0000"/>
                </a:solidFill>
                <a:latin typeface="等线" pitchFamily="2" charset="-122"/>
                <a:ea typeface="等线" pitchFamily="2" charset="-122"/>
              </a:rPr>
              <a:t>格式</a:t>
            </a:r>
            <a:r>
              <a:rPr lang="zh-CN" altLang="zh-CN" dirty="0">
                <a:solidFill>
                  <a:prstClr val="black"/>
                </a:solidFill>
                <a:latin typeface="等线" pitchFamily="2" charset="-122"/>
                <a:ea typeface="等线" pitchFamily="2" charset="-122"/>
              </a:rPr>
              <a:t>组织在一起的数据。</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文档格式种类多样，</a:t>
            </a:r>
            <a:r>
              <a:rPr lang="zh-CN" altLang="zh-CN" dirty="0">
                <a:solidFill>
                  <a:srgbClr val="FF0000"/>
                </a:solidFill>
                <a:latin typeface="等线" pitchFamily="2" charset="-122"/>
                <a:ea typeface="等线" pitchFamily="2" charset="-122"/>
              </a:rPr>
              <a:t>文本</a:t>
            </a:r>
            <a:r>
              <a:rPr lang="zh-CN" altLang="zh-CN" dirty="0">
                <a:solidFill>
                  <a:prstClr val="black"/>
                </a:solidFill>
                <a:latin typeface="等线" pitchFamily="2" charset="-122"/>
                <a:ea typeface="等线" pitchFamily="2" charset="-122"/>
              </a:rPr>
              <a:t>文档是大数据的重要来源之一。</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在</a:t>
            </a:r>
            <a:r>
              <a:rPr lang="en-US" altLang="zh-CN" dirty="0">
                <a:solidFill>
                  <a:prstClr val="black"/>
                </a:solidFill>
                <a:latin typeface="等线" pitchFamily="2" charset="-122"/>
                <a:ea typeface="等线" pitchFamily="2" charset="-122"/>
              </a:rPr>
              <a:t>NoSQL</a:t>
            </a:r>
            <a:r>
              <a:rPr lang="zh-CN" altLang="en-US" dirty="0">
                <a:solidFill>
                  <a:prstClr val="black"/>
                </a:solidFill>
                <a:latin typeface="等线" pitchFamily="2" charset="-122"/>
                <a:ea typeface="等线" pitchFamily="2" charset="-122"/>
              </a:rPr>
              <a:t>框架内，文档可以看做</a:t>
            </a:r>
            <a:r>
              <a:rPr lang="zh-CN" altLang="en-US" dirty="0">
                <a:solidFill>
                  <a:srgbClr val="FF0000"/>
                </a:solidFill>
                <a:latin typeface="等线" pitchFamily="2" charset="-122"/>
                <a:ea typeface="等线" pitchFamily="2" charset="-122"/>
              </a:rPr>
              <a:t>键值存储的一个子类</a:t>
            </a:r>
            <a:r>
              <a:rPr lang="zh-CN" altLang="en-US" dirty="0">
                <a:solidFill>
                  <a:prstClr val="black"/>
                </a:solidFill>
                <a:latin typeface="等线" pitchFamily="2" charset="-122"/>
                <a:ea typeface="等线" pitchFamily="2" charset="-122"/>
              </a:rPr>
              <a:t>。</a:t>
            </a:r>
            <a:r>
              <a:rPr lang="zh-CN" altLang="zh-CN" dirty="0">
                <a:solidFill>
                  <a:prstClr val="black"/>
                </a:solidFill>
                <a:latin typeface="等线" pitchFamily="2" charset="-122"/>
                <a:ea typeface="等线" pitchFamily="2" charset="-122"/>
              </a:rPr>
              <a:t> </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在通用键值存储中，数据本身对数据库是透明的，而</a:t>
            </a:r>
            <a:r>
              <a:rPr lang="zh-CN" altLang="en-US" dirty="0">
                <a:solidFill>
                  <a:srgbClr val="FF0000"/>
                </a:solidFill>
                <a:latin typeface="等线" pitchFamily="2" charset="-122"/>
                <a:ea typeface="等线" pitchFamily="2" charset="-122"/>
              </a:rPr>
              <a:t>面向文档的系统则能依赖文档的内部结构提取用于优化的元数据</a:t>
            </a:r>
            <a:r>
              <a:rPr lang="zh-CN" altLang="en-US" dirty="0">
                <a:solidFill>
                  <a:prstClr val="black"/>
                </a:solidFill>
                <a:latin typeface="等线" pitchFamily="2" charset="-122"/>
                <a:ea typeface="等线" pitchFamily="2" charset="-122"/>
              </a:rPr>
              <a:t>。</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文档数据库一般将</a:t>
            </a:r>
            <a:r>
              <a:rPr lang="zh-CN" altLang="en-US" dirty="0">
                <a:solidFill>
                  <a:srgbClr val="FF0000"/>
                </a:solidFill>
                <a:latin typeface="等线" pitchFamily="2" charset="-122"/>
                <a:ea typeface="等线" pitchFamily="2" charset="-122"/>
              </a:rPr>
              <a:t>给定对象的所有信息存储在单个文档对象中</a:t>
            </a:r>
            <a:endParaRPr lang="en-US" altLang="zh-CN" dirty="0">
              <a:solidFill>
                <a:srgbClr val="FF0000"/>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文档数据</a:t>
            </a:r>
            <a:r>
              <a:rPr lang="zh-CN" altLang="en-US" dirty="0">
                <a:solidFill>
                  <a:srgbClr val="FF0000"/>
                </a:solidFill>
                <a:latin typeface="等线" pitchFamily="2" charset="-122"/>
                <a:ea typeface="等线" pitchFamily="2" charset="-122"/>
              </a:rPr>
              <a:t>支持嵌套结构</a:t>
            </a:r>
            <a:r>
              <a:rPr lang="zh-CN" altLang="en-US" dirty="0">
                <a:solidFill>
                  <a:prstClr val="black"/>
                </a:solidFill>
                <a:latin typeface="等线" pitchFamily="2" charset="-122"/>
                <a:ea typeface="等线" pitchFamily="2" charset="-122"/>
              </a:rPr>
              <a:t>，支持</a:t>
            </a:r>
            <a:r>
              <a:rPr lang="zh-CN" altLang="en-US" dirty="0">
                <a:solidFill>
                  <a:srgbClr val="FF0000"/>
                </a:solidFill>
                <a:latin typeface="等线" pitchFamily="2" charset="-122"/>
                <a:ea typeface="等线" pitchFamily="2" charset="-122"/>
              </a:rPr>
              <a:t>嵌套查询、路径查询</a:t>
            </a:r>
            <a:r>
              <a:rPr lang="zh-CN" altLang="en-US" dirty="0">
                <a:solidFill>
                  <a:prstClr val="black"/>
                </a:solidFill>
                <a:latin typeface="等线" pitchFamily="2" charset="-122"/>
                <a:ea typeface="等线" pitchFamily="2" charset="-122"/>
              </a:rPr>
              <a:t>。</a:t>
            </a:r>
            <a:endParaRPr lang="en-US" altLang="zh-CN" dirty="0">
              <a:solidFill>
                <a:prstClr val="black"/>
              </a:solidFill>
              <a:latin typeface="等线" pitchFamily="2" charset="-122"/>
              <a:ea typeface="等线" pitchFamily="2" charset="-122"/>
            </a:endParaRPr>
          </a:p>
          <a:p>
            <a:pPr lvl="0">
              <a:lnSpc>
                <a:spcPct val="80000"/>
              </a:lnSpc>
            </a:pPr>
            <a:r>
              <a:rPr lang="zh-CN" altLang="zh-CN" dirty="0">
                <a:solidFill>
                  <a:srgbClr val="000000"/>
                </a:solidFill>
                <a:latin typeface="等线" pitchFamily="2" charset="-122"/>
                <a:ea typeface="等线" pitchFamily="2" charset="-122"/>
              </a:rPr>
              <a:t>文本文档</a:t>
            </a:r>
            <a:endParaRPr lang="en-US" altLang="zh-CN" dirty="0">
              <a:solidFill>
                <a:srgbClr val="000000"/>
              </a:solidFill>
              <a:latin typeface="等线" pitchFamily="2" charset="-122"/>
              <a:ea typeface="等线" pitchFamily="2" charset="-122"/>
            </a:endParaRPr>
          </a:p>
          <a:p>
            <a:pPr marL="400050" lvl="1"/>
            <a:r>
              <a:rPr lang="zh-CN" altLang="zh-CN" dirty="0">
                <a:solidFill>
                  <a:prstClr val="black"/>
                </a:solidFill>
                <a:latin typeface="等线" pitchFamily="2" charset="-122"/>
                <a:ea typeface="等线" pitchFamily="2" charset="-122"/>
              </a:rPr>
              <a:t>文档内容是字符型文本数据。</a:t>
            </a:r>
            <a:endParaRPr lang="en-US" altLang="zh-CN" dirty="0">
              <a:solidFill>
                <a:prstClr val="black"/>
              </a:solidFill>
              <a:latin typeface="等线" pitchFamily="2" charset="-122"/>
              <a:ea typeface="等线" pitchFamily="2" charset="-122"/>
            </a:endParaRPr>
          </a:p>
          <a:p>
            <a:pPr marL="400050" lvl="1"/>
            <a:r>
              <a:rPr lang="zh-CN" altLang="en-US" dirty="0">
                <a:solidFill>
                  <a:prstClr val="black"/>
                </a:solidFill>
                <a:latin typeface="等线" pitchFamily="2" charset="-122"/>
                <a:ea typeface="等线" pitchFamily="2" charset="-122"/>
              </a:rPr>
              <a:t>例</a:t>
            </a:r>
            <a:r>
              <a:rPr lang="zh-CN" altLang="zh-CN" dirty="0">
                <a:solidFill>
                  <a:prstClr val="black"/>
                </a:solidFill>
                <a:latin typeface="等线" pitchFamily="2" charset="-122"/>
                <a:ea typeface="等线" pitchFamily="2" charset="-122"/>
              </a:rPr>
              <a:t>如</a:t>
            </a:r>
            <a:r>
              <a:rPr lang="en-US" altLang="zh-CN" dirty="0">
                <a:solidFill>
                  <a:prstClr val="black"/>
                </a:solidFill>
                <a:latin typeface="等线" pitchFamily="2" charset="-122"/>
                <a:ea typeface="等线" pitchFamily="2" charset="-122"/>
              </a:rPr>
              <a:t>txt</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html</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xml</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csv</a:t>
            </a:r>
            <a:r>
              <a:rPr lang="zh-CN" altLang="en-US"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JSON</a:t>
            </a:r>
            <a:r>
              <a:rPr lang="zh-CN" altLang="zh-CN" dirty="0">
                <a:solidFill>
                  <a:prstClr val="black"/>
                </a:solidFill>
                <a:latin typeface="等线" pitchFamily="2" charset="-122"/>
                <a:ea typeface="等线" pitchFamily="2" charset="-122"/>
              </a:rPr>
              <a:t>等多种格式的文档。</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109"/>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673179"/>
            <a:ext cx="10515600" cy="6184821"/>
          </a:xfrm>
        </p:spPr>
        <p:txBody>
          <a:bodyPr>
            <a:noAutofit/>
          </a:bodyPr>
          <a:lstStyle/>
          <a:p>
            <a:pPr>
              <a:lnSpc>
                <a:spcPct val="100000"/>
              </a:lnSpc>
            </a:pPr>
            <a:r>
              <a:rPr lang="en-US" altLang="zh-CN" sz="2400" b="1" dirty="0"/>
              <a:t>4.2.2.1 JSON</a:t>
            </a:r>
            <a:r>
              <a:rPr lang="zh-CN" altLang="en-US" sz="2400" b="1" dirty="0"/>
              <a:t>数据模式（</a:t>
            </a:r>
            <a:r>
              <a:rPr lang="en-US" altLang="zh-CN" sz="2400" b="1" dirty="0"/>
              <a:t>JSON Schema</a:t>
            </a:r>
            <a:r>
              <a:rPr lang="zh-CN" altLang="en-US" sz="2400" b="1" dirty="0"/>
              <a:t>）</a:t>
            </a:r>
          </a:p>
          <a:p>
            <a:pPr lvl="0">
              <a:lnSpc>
                <a:spcPct val="110000"/>
              </a:lnSpc>
            </a:pPr>
            <a:r>
              <a:rPr lang="zh-CN" altLang="en-US" sz="2400" b="1" dirty="0">
                <a:solidFill>
                  <a:srgbClr val="000000"/>
                </a:solidFill>
              </a:rPr>
              <a:t>主要语法元素</a:t>
            </a:r>
            <a:endParaRPr lang="en-US" altLang="zh-CN" sz="2400" b="1"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类型关键字（</a:t>
            </a:r>
            <a:r>
              <a:rPr lang="en-US" altLang="zh-CN" dirty="0">
                <a:solidFill>
                  <a:prstClr val="black"/>
                </a:solidFill>
              </a:rPr>
              <a:t> {"type":"string“| "object" |"number" |"integer" |"array" | "boolean“| "null"} </a:t>
            </a:r>
            <a:r>
              <a:rPr lang="zh-CN" altLang="en-US" dirty="0">
                <a:solidFill>
                  <a:srgbClr val="000000"/>
                </a:solidFill>
              </a:rPr>
              <a:t>）</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简单类型（字符串，数值，布尔值，空值）</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复合类型（数组，对象）</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逻辑组合（</a:t>
            </a:r>
            <a:r>
              <a:rPr lang="en-US" altLang="zh-CN" dirty="0">
                <a:solidFill>
                  <a:srgbClr val="000000"/>
                </a:solidFill>
              </a:rPr>
              <a:t>All of</a:t>
            </a:r>
            <a:r>
              <a:rPr lang="zh-CN" altLang="en-US" dirty="0">
                <a:solidFill>
                  <a:srgbClr val="000000"/>
                </a:solidFill>
              </a:rPr>
              <a:t>，</a:t>
            </a:r>
            <a:r>
              <a:rPr lang="en-US" altLang="zh-CN" dirty="0">
                <a:solidFill>
                  <a:srgbClr val="000000"/>
                </a:solidFill>
              </a:rPr>
              <a:t>Any of</a:t>
            </a:r>
            <a:r>
              <a:rPr lang="zh-CN" altLang="en-US" dirty="0">
                <a:solidFill>
                  <a:srgbClr val="000000"/>
                </a:solidFill>
              </a:rPr>
              <a:t>， </a:t>
            </a:r>
            <a:r>
              <a:rPr lang="en-US" altLang="zh-CN" dirty="0">
                <a:solidFill>
                  <a:srgbClr val="000000"/>
                </a:solidFill>
              </a:rPr>
              <a:t>One of</a:t>
            </a:r>
            <a:r>
              <a:rPr lang="zh-CN" altLang="en-US" dirty="0">
                <a:solidFill>
                  <a:srgbClr val="000000"/>
                </a:solidFill>
              </a:rPr>
              <a:t>，</a:t>
            </a:r>
            <a:r>
              <a:rPr lang="en-US" altLang="zh-CN" dirty="0">
                <a:solidFill>
                  <a:srgbClr val="000000"/>
                </a:solidFill>
              </a:rPr>
              <a:t>Not</a:t>
            </a:r>
            <a:r>
              <a:rPr lang="zh-CN" altLang="en-US" dirty="0">
                <a:solidFill>
                  <a:srgbClr val="000000"/>
                </a:solidFill>
              </a:rPr>
              <a:t>）</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复杂结构（定义，引用）</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通用关键字（</a:t>
            </a:r>
            <a:r>
              <a:rPr lang="en-US" altLang="zh-CN" b="1" dirty="0">
                <a:solidFill>
                  <a:prstClr val="black"/>
                </a:solidFill>
              </a:rPr>
              <a:t> </a:t>
            </a:r>
            <a:r>
              <a:rPr lang="en-US" altLang="zh-CN" dirty="0">
                <a:solidFill>
                  <a:srgbClr val="000000"/>
                </a:solidFill>
              </a:rPr>
              <a:t>enum</a:t>
            </a:r>
            <a:r>
              <a:rPr lang="zh-CN" altLang="en-US" dirty="0">
                <a:solidFill>
                  <a:srgbClr val="000000"/>
                </a:solidFill>
              </a:rPr>
              <a:t>，</a:t>
            </a:r>
            <a:r>
              <a:rPr lang="en-US" altLang="zh-CN" dirty="0">
                <a:solidFill>
                  <a:srgbClr val="000000"/>
                </a:solidFill>
              </a:rPr>
              <a:t> metadata</a:t>
            </a:r>
            <a:r>
              <a:rPr lang="zh-CN" altLang="en-US" dirty="0">
                <a:solidFill>
                  <a:srgbClr val="000000"/>
                </a:solidFill>
              </a:rPr>
              <a:t>）</a:t>
            </a:r>
            <a:endParaRPr lang="en-US" altLang="zh-CN"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Tree>
    <p:extLst>
      <p:ext uri="{BB962C8B-B14F-4D97-AF65-F5344CB8AC3E}">
        <p14:creationId xmlns:p14="http://schemas.microsoft.com/office/powerpoint/2010/main" val="112853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4.2.2.1 JSON</a:t>
            </a:r>
            <a:r>
              <a:rPr lang="zh-CN" altLang="en-US" sz="2400" b="1" dirty="0"/>
              <a:t>数据模式（</a:t>
            </a:r>
            <a:r>
              <a:rPr lang="en-US" altLang="zh-CN" sz="2400" b="1" dirty="0"/>
              <a:t>JSON Schema</a:t>
            </a:r>
            <a:r>
              <a:rPr lang="zh-CN" altLang="en-US" sz="2400" b="1" dirty="0"/>
              <a:t>）（续）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
        <p:nvSpPr>
          <p:cNvPr id="5" name="Rectangle 3"/>
          <p:cNvSpPr txBox="1">
            <a:spLocks noChangeArrowheads="1"/>
          </p:cNvSpPr>
          <p:nvPr/>
        </p:nvSpPr>
        <p:spPr>
          <a:xfrm>
            <a:off x="533400" y="1308847"/>
            <a:ext cx="5423647"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zh-CN" b="1" dirty="0">
                <a:latin typeface="微软雅黑" panose="020B0503020204020204" pitchFamily="34" charset="-122"/>
                <a:ea typeface="微软雅黑" panose="020B0503020204020204" pitchFamily="34" charset="-122"/>
              </a:rPr>
              <a:t>JS</a:t>
            </a:r>
            <a:r>
              <a:rPr lang="zh-CN" altLang="zh-CN" b="1" dirty="0">
                <a:latin typeface="微软雅黑" panose="020B0503020204020204" pitchFamily="34" charset="-122"/>
                <a:ea typeface="微软雅黑" panose="020B0503020204020204" pitchFamily="34" charset="-122"/>
              </a:rPr>
              <a:t>对象序列化成</a:t>
            </a:r>
            <a:r>
              <a:rPr lang="zh-CN" altLang="en-US" b="1" dirty="0">
                <a:latin typeface="微软雅黑" panose="020B0503020204020204" pitchFamily="34" charset="-122"/>
                <a:ea typeface="微软雅黑" panose="020B0503020204020204" pitchFamily="34" charset="-122"/>
              </a:rPr>
              <a:t>的</a:t>
            </a:r>
            <a:r>
              <a:rPr lang="zh-CN" altLang="zh-CN" b="1" dirty="0">
                <a:latin typeface="微软雅黑" panose="020B0503020204020204" pitchFamily="34" charset="-122"/>
                <a:ea typeface="微软雅黑" panose="020B0503020204020204" pitchFamily="34" charset="-122"/>
              </a:rPr>
              <a:t>格式字符串</a:t>
            </a:r>
            <a:endParaRPr lang="en-US" altLang="zh-CN" b="1" dirty="0">
              <a:latin typeface="微软雅黑" panose="020B0503020204020204" pitchFamily="34" charset="-122"/>
              <a:ea typeface="微软雅黑" panose="020B0503020204020204" pitchFamily="34" charset="-122"/>
            </a:endParaRPr>
          </a:p>
          <a:p>
            <a:pPr marL="0" indent="0">
              <a:lnSpc>
                <a:spcPct val="80000"/>
              </a:lnSpc>
              <a:buNone/>
            </a:pPr>
            <a:r>
              <a:rPr lang="zh-CN" altLang="en-US" dirty="0">
                <a:latin typeface="微软雅黑" panose="020B0503020204020204" pitchFamily="34" charset="-122"/>
                <a:ea typeface="微软雅黑" panose="020B0503020204020204" pitchFamily="34" charset="-122"/>
              </a:rPr>
              <a:t>基本结构</a:t>
            </a:r>
            <a:endParaRPr lang="en-US" altLang="zh-CN" dirty="0">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对象</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390650" lvl="2" indent="-533400">
              <a:lnSpc>
                <a:spcPct val="80000"/>
              </a:lnSpc>
              <a:buFontTx/>
              <a:buNone/>
            </a:pPr>
            <a:r>
              <a:rPr lang="zh-CN" altLang="zh-CN" sz="2400" dirty="0">
                <a:solidFill>
                  <a:srgbClr val="000000"/>
                </a:solidFill>
                <a:latin typeface="微软雅黑" panose="020B0503020204020204" pitchFamily="34" charset="-122"/>
                <a:ea typeface="微软雅黑" panose="020B0503020204020204" pitchFamily="34" charset="-122"/>
              </a:rPr>
              <a:t>&lt;名称, 值&gt;对(name-value pair)</a:t>
            </a:r>
            <a:endParaRPr lang="en-US" altLang="zh-CN" sz="2400" dirty="0">
              <a:solidFill>
                <a:srgbClr val="000000"/>
              </a:solidFill>
              <a:latin typeface="微软雅黑" panose="020B0503020204020204" pitchFamily="34" charset="-122"/>
              <a:ea typeface="微软雅黑" panose="020B0503020204020204" pitchFamily="34" charset="-122"/>
            </a:endParaRPr>
          </a:p>
          <a:p>
            <a:pPr marL="1390650" lvl="2" indent="-533400">
              <a:lnSpc>
                <a:spcPct val="80000"/>
              </a:lnSpc>
              <a:buFontTx/>
              <a:buNone/>
            </a:pPr>
            <a:r>
              <a:rPr lang="en-US" altLang="zh-CN" sz="2400" dirty="0">
                <a:solidFill>
                  <a:srgbClr val="000000"/>
                </a:solidFill>
                <a:latin typeface="微软雅黑" panose="020B0503020204020204" pitchFamily="34" charset="-122"/>
                <a:ea typeface="微软雅黑" panose="020B0503020204020204" pitchFamily="34" charset="-122"/>
              </a:rPr>
              <a:t>	{name:value}</a:t>
            </a:r>
          </a:p>
          <a:p>
            <a:pPr marL="1390650" lvl="2" indent="-533400">
              <a:lnSpc>
                <a:spcPct val="80000"/>
              </a:lnSpc>
              <a:buFontTx/>
              <a:buNone/>
            </a:pPr>
            <a:r>
              <a:rPr lang="en-US" altLang="zh-CN" sz="2400" dirty="0">
                <a:solidFill>
                  <a:srgbClr val="000000"/>
                </a:solidFill>
                <a:latin typeface="微软雅黑" panose="020B0503020204020204" pitchFamily="34" charset="-122"/>
                <a:ea typeface="微软雅黑" panose="020B0503020204020204" pitchFamily="34" charset="-122"/>
              </a:rPr>
              <a:t>	 {key1: value1, key2: value2, ...} 	</a:t>
            </a:r>
            <a:endParaRPr lang="zh-CN" altLang="en-US" sz="2400" dirty="0">
              <a:solidFill>
                <a:srgbClr val="00000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数组</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390650" lvl="2" indent="-533400">
              <a:lnSpc>
                <a:spcPct val="80000"/>
              </a:lnSpc>
              <a:buFontTx/>
              <a:buNone/>
            </a:pPr>
            <a:r>
              <a:rPr lang="zh-CN" altLang="zh-CN" sz="2400" dirty="0">
                <a:solidFill>
                  <a:srgbClr val="000000"/>
                </a:solidFill>
                <a:latin typeface="微软雅黑" panose="020B0503020204020204" pitchFamily="34" charset="-122"/>
                <a:ea typeface="微软雅黑" panose="020B0503020204020204" pitchFamily="34" charset="-122"/>
              </a:rPr>
              <a:t>值(value)的</a:t>
            </a:r>
            <a:r>
              <a:rPr lang="zh-CN" altLang="en-US" sz="2400" dirty="0">
                <a:solidFill>
                  <a:srgbClr val="000000"/>
                </a:solidFill>
                <a:latin typeface="微软雅黑" panose="020B0503020204020204" pitchFamily="34" charset="-122"/>
                <a:ea typeface="微软雅黑" panose="020B0503020204020204" pitchFamily="34" charset="-122"/>
              </a:rPr>
              <a:t>有序</a:t>
            </a:r>
            <a:r>
              <a:rPr lang="zh-CN" altLang="zh-CN" sz="2400" dirty="0">
                <a:solidFill>
                  <a:srgbClr val="000000"/>
                </a:solidFill>
                <a:latin typeface="微软雅黑" panose="020B0503020204020204" pitchFamily="34" charset="-122"/>
                <a:ea typeface="微软雅黑" panose="020B0503020204020204" pitchFamily="34" charset="-122"/>
              </a:rPr>
              <a:t>集合</a:t>
            </a:r>
            <a:endParaRPr lang="zh-CN" altLang="en-US" sz="2400" dirty="0">
              <a:solidFill>
                <a:srgbClr val="000000"/>
              </a:solidFill>
              <a:latin typeface="微软雅黑" panose="020B0503020204020204" pitchFamily="34" charset="-122"/>
              <a:ea typeface="微软雅黑" panose="020B0503020204020204" pitchFamily="34" charset="-122"/>
            </a:endParaRPr>
          </a:p>
          <a:p>
            <a:pPr marL="1390650" lvl="2" indent="-533400">
              <a:lnSpc>
                <a:spcPct val="80000"/>
              </a:lnSpc>
              <a:buFontTx/>
              <a:buNone/>
            </a:pPr>
            <a:r>
              <a:rPr lang="en-US" altLang="zh-CN" sz="2400" dirty="0">
                <a:solidFill>
                  <a:srgbClr val="000000"/>
                </a:solidFill>
                <a:latin typeface="微软雅黑" panose="020B0503020204020204" pitchFamily="34" charset="-122"/>
                <a:ea typeface="微软雅黑" panose="020B0503020204020204" pitchFamily="34" charset="-122"/>
              </a:rPr>
              <a:t>	[ value, value, ... ] 		</a:t>
            </a:r>
            <a:endParaRPr lang="zh-CN" altLang="en-US" sz="2400" dirty="0">
              <a:solidFill>
                <a:srgbClr val="000000"/>
              </a:solidFill>
              <a:latin typeface="微软雅黑" panose="020B0503020204020204" pitchFamily="34" charset="-122"/>
              <a:ea typeface="微软雅黑" panose="020B0503020204020204" pitchFamily="34" charset="-122"/>
            </a:endParaRPr>
          </a:p>
          <a:p>
            <a:pPr marL="609600" indent="-609600">
              <a:lnSpc>
                <a:spcPct val="80000"/>
              </a:lnSpc>
            </a:pP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929982815"/>
              </p:ext>
            </p:extLst>
          </p:nvPr>
        </p:nvGraphicFramePr>
        <p:xfrm>
          <a:off x="6494930" y="1295400"/>
          <a:ext cx="4435925" cy="5107192"/>
        </p:xfrm>
        <a:graphic>
          <a:graphicData uri="http://schemas.openxmlformats.org/drawingml/2006/table">
            <a:tbl>
              <a:tblPr/>
              <a:tblGrid>
                <a:gridCol w="4435925">
                  <a:extLst>
                    <a:ext uri="{9D8B030D-6E8A-4147-A177-3AD203B41FA5}">
                      <a16:colId xmlns:a16="http://schemas.microsoft.com/office/drawing/2014/main" val="20000"/>
                    </a:ext>
                  </a:extLst>
                </a:gridCol>
              </a:tblGrid>
              <a:tr h="5107192">
                <a:tc>
                  <a:txBody>
                    <a:bodyPr/>
                    <a:lstStyle/>
                    <a:p>
                      <a:pPr indent="1778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"id"</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1</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"name"</a:t>
                      </a: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"Foo"</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"price"</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123</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"tags"</a:t>
                      </a: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"Bar"</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"Eek"</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"stock"</a:t>
                      </a: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"warehouse"</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300</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"retail"</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20</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778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0026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0336"/>
          </a:xfrm>
        </p:spPr>
        <p:txBody>
          <a:bodyPr>
            <a:normAutofit/>
          </a:bodyPr>
          <a:lstStyle/>
          <a:p>
            <a:r>
              <a:rPr lang="en-US" altLang="zh-CN" sz="2400" b="1" dirty="0"/>
              <a:t>4.2.2.1 JSON</a:t>
            </a:r>
            <a:r>
              <a:rPr lang="zh-CN" altLang="en-US" sz="2400" b="1" dirty="0"/>
              <a:t>数据模式（</a:t>
            </a:r>
            <a:r>
              <a:rPr lang="en-US" altLang="zh-CN" sz="2400" b="1" dirty="0"/>
              <a:t>JSON Schema</a:t>
            </a:r>
            <a:r>
              <a:rPr lang="zh-CN" altLang="en-US" sz="2400" b="1" dirty="0"/>
              <a:t>）（续）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
        <p:nvSpPr>
          <p:cNvPr id="7" name="Rectangle 3"/>
          <p:cNvSpPr txBox="1">
            <a:spLocks noChangeArrowheads="1"/>
          </p:cNvSpPr>
          <p:nvPr/>
        </p:nvSpPr>
        <p:spPr>
          <a:xfrm>
            <a:off x="838201" y="920336"/>
            <a:ext cx="2749952" cy="5436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solidFill>
                  <a:srgbClr val="000000"/>
                </a:solidFill>
                <a:latin typeface="微软雅黑" panose="020B0503020204020204" pitchFamily="34" charset="-122"/>
                <a:ea typeface="微软雅黑" panose="020B0503020204020204" pitchFamily="34" charset="-122"/>
              </a:rPr>
              <a:t>JSON</a:t>
            </a:r>
            <a:r>
              <a:rPr lang="zh-CN" altLang="en-US" sz="2400" dirty="0">
                <a:solidFill>
                  <a:srgbClr val="000000"/>
                </a:solidFill>
                <a:latin typeface="微软雅黑" panose="020B0503020204020204" pitchFamily="34" charset="-122"/>
                <a:ea typeface="微软雅黑" panose="020B0503020204020204" pitchFamily="34" charset="-122"/>
              </a:rPr>
              <a:t>模式的描述也是一个</a:t>
            </a:r>
            <a:r>
              <a:rPr lang="en-US" altLang="zh-CN" sz="2400" dirty="0">
                <a:solidFill>
                  <a:srgbClr val="000000"/>
                </a:solidFill>
                <a:latin typeface="微软雅黑" panose="020B0503020204020204" pitchFamily="34" charset="-122"/>
                <a:ea typeface="微软雅黑" panose="020B0503020204020204" pitchFamily="34" charset="-122"/>
              </a:rPr>
              <a:t>JSON</a:t>
            </a:r>
            <a:r>
              <a:rPr lang="zh-CN" altLang="en-US" sz="2400" dirty="0">
                <a:solidFill>
                  <a:srgbClr val="000000"/>
                </a:solidFill>
                <a:latin typeface="微软雅黑" panose="020B0503020204020204" pitchFamily="34" charset="-122"/>
                <a:ea typeface="微软雅黑" panose="020B0503020204020204" pitchFamily="34" charset="-122"/>
              </a:rPr>
              <a:t>数据格式，其中规定了合法</a:t>
            </a:r>
            <a:r>
              <a:rPr lang="en-US" altLang="zh-CN" sz="2400" dirty="0">
                <a:solidFill>
                  <a:srgbClr val="000000"/>
                </a:solidFill>
                <a:latin typeface="微软雅黑" panose="020B0503020204020204" pitchFamily="34" charset="-122"/>
                <a:ea typeface="微软雅黑" panose="020B0503020204020204" pitchFamily="34" charset="-122"/>
              </a:rPr>
              <a:t>{name:value}</a:t>
            </a:r>
            <a:r>
              <a:rPr lang="zh-CN" altLang="en-US" sz="2400" dirty="0">
                <a:solidFill>
                  <a:srgbClr val="000000"/>
                </a:solidFill>
                <a:latin typeface="微软雅黑" panose="020B0503020204020204" pitchFamily="34" charset="-122"/>
                <a:ea typeface="微软雅黑" panose="020B0503020204020204" pitchFamily="34" charset="-122"/>
              </a:rPr>
              <a:t>对所应使用的名字和值的约束情况，因此，可以用于测试上述例子中</a:t>
            </a:r>
            <a:r>
              <a:rPr lang="en-US" altLang="zh-CN" sz="2400" dirty="0">
                <a:solidFill>
                  <a:srgbClr val="000000"/>
                </a:solidFill>
                <a:latin typeface="微软雅黑" panose="020B0503020204020204" pitchFamily="34" charset="-122"/>
                <a:ea typeface="微软雅黑" panose="020B0503020204020204" pitchFamily="34" charset="-122"/>
              </a:rPr>
              <a:t>JSON</a:t>
            </a:r>
            <a:r>
              <a:rPr lang="zh-CN" altLang="en-US" sz="2400" dirty="0">
                <a:solidFill>
                  <a:srgbClr val="000000"/>
                </a:solidFill>
                <a:latin typeface="微软雅黑" panose="020B0503020204020204" pitchFamily="34" charset="-122"/>
                <a:ea typeface="微软雅黑" panose="020B0503020204020204" pitchFamily="34" charset="-122"/>
              </a:rPr>
              <a:t>数据的合法性。</a:t>
            </a:r>
            <a:r>
              <a:rPr lang="en-US" altLang="zh-CN" sz="2400" dirty="0">
                <a:solidFill>
                  <a:srgbClr val="000000"/>
                </a:solidFill>
                <a:latin typeface="微软雅黑" panose="020B0503020204020204" pitchFamily="34" charset="-122"/>
                <a:ea typeface="微软雅黑" panose="020B0503020204020204" pitchFamily="34" charset="-122"/>
              </a:rPr>
              <a:t>	</a:t>
            </a:r>
            <a:endParaRPr lang="zh-CN" altLang="en-US" sz="2400" dirty="0">
              <a:solidFill>
                <a:srgbClr val="000000"/>
              </a:solidFill>
              <a:latin typeface="微软雅黑" panose="020B0503020204020204" pitchFamily="34" charset="-122"/>
              <a:ea typeface="微软雅黑" panose="020B0503020204020204" pitchFamily="34" charset="-122"/>
            </a:endParaRPr>
          </a:p>
          <a:p>
            <a:pPr marL="609600" indent="-609600">
              <a:lnSpc>
                <a:spcPct val="80000"/>
              </a:lnSpc>
            </a:pPr>
            <a:endParaRPr lang="zh-CN" altLang="en-US" sz="2400" dirty="0">
              <a:solidFill>
                <a:srgbClr val="000000"/>
              </a:solidFill>
              <a:latin typeface="Arial" pitchFamily="34" charset="0"/>
              <a:ea typeface="隶书"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40312899"/>
              </p:ext>
            </p:extLst>
          </p:nvPr>
        </p:nvGraphicFramePr>
        <p:xfrm>
          <a:off x="3993266" y="717549"/>
          <a:ext cx="6308202" cy="5903169"/>
        </p:xfrm>
        <a:graphic>
          <a:graphicData uri="http://schemas.openxmlformats.org/drawingml/2006/table">
            <a:tbl>
              <a:tblPr/>
              <a:tblGrid>
                <a:gridCol w="6308202">
                  <a:extLst>
                    <a:ext uri="{9D8B030D-6E8A-4147-A177-3AD203B41FA5}">
                      <a16:colId xmlns:a16="http://schemas.microsoft.com/office/drawing/2014/main" val="20000"/>
                    </a:ext>
                  </a:extLst>
                </a:gridCol>
              </a:tblGrid>
              <a:tr h="5903169">
                <a:tc>
                  <a:txBody>
                    <a:bodyPr/>
                    <a:lstStyle/>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"$schema"</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"http://json-schema.org/schema#"</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"title"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"Product"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"object"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"required"</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"id"</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"name"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"price"</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"properties"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"id"</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"description"</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"Product identifier"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"name"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"string"</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"description"</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"Name of the product"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"price"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"minimum"</a:t>
                      </a:r>
                      <a:r>
                        <a:rPr lang="en-US" sz="1600" kern="0" dirty="0">
                          <a:solidFill>
                            <a:srgbClr val="000000"/>
                          </a:solidFill>
                          <a:latin typeface="Courier New"/>
                          <a:ea typeface="宋体"/>
                          <a:cs typeface="Times New Roman"/>
                        </a:rPr>
                        <a:t>: </a:t>
                      </a:r>
                      <a:r>
                        <a:rPr lang="en-US" sz="1600" kern="0" dirty="0">
                          <a:solidFill>
                            <a:srgbClr val="666666"/>
                          </a:solidFill>
                          <a:latin typeface="Courier New"/>
                          <a:ea typeface="宋体"/>
                          <a:cs typeface="Times New Roman"/>
                        </a:rPr>
                        <a:t>0</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"tags"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"array"</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"items"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"string"</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"stock"</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"object"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"properties"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"warehouse"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"retail"</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txBody>
                  <a:tcPr marL="31382" marR="31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椭圆 2"/>
          <p:cNvSpPr/>
          <p:nvPr/>
        </p:nvSpPr>
        <p:spPr>
          <a:xfrm>
            <a:off x="5533697" y="677917"/>
            <a:ext cx="4572000" cy="40990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39962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4.2.2.1 JSON</a:t>
            </a:r>
            <a:r>
              <a:rPr lang="zh-CN" altLang="en-US" sz="2400" b="1" dirty="0"/>
              <a:t>数据表示</a:t>
            </a:r>
            <a:endParaRPr lang="zh-CN" altLang="en-US" sz="2400" dirty="0"/>
          </a:p>
        </p:txBody>
      </p:sp>
      <p:sp>
        <p:nvSpPr>
          <p:cNvPr id="3" name="内容占位符 2"/>
          <p:cNvSpPr>
            <a:spLocks noGrp="1"/>
          </p:cNvSpPr>
          <p:nvPr>
            <p:ph idx="1"/>
          </p:nvPr>
        </p:nvSpPr>
        <p:spPr/>
        <p:txBody>
          <a:bodyPr>
            <a:noAutofit/>
          </a:bodyPr>
          <a:lstStyle/>
          <a:p>
            <a:pPr>
              <a:lnSpc>
                <a:spcPct val="100000"/>
              </a:lnSpc>
            </a:pPr>
            <a:r>
              <a:rPr lang="en-US" altLang="zh-CN" sz="2400" dirty="0">
                <a:solidFill>
                  <a:srgbClr val="000000"/>
                </a:solidFill>
              </a:rPr>
              <a:t>       JSON</a:t>
            </a:r>
            <a:r>
              <a:rPr lang="zh-CN" altLang="en-US" sz="2400" dirty="0">
                <a:solidFill>
                  <a:srgbClr val="000000"/>
                </a:solidFill>
              </a:rPr>
              <a:t>数据表示很简单，使用</a:t>
            </a:r>
            <a:r>
              <a:rPr lang="en-US" altLang="zh-CN" sz="2400" dirty="0">
                <a:solidFill>
                  <a:srgbClr val="000000"/>
                </a:solidFill>
              </a:rPr>
              <a:t>DOM</a:t>
            </a:r>
            <a:r>
              <a:rPr lang="zh-CN" altLang="en-US" sz="2400" dirty="0">
                <a:solidFill>
                  <a:srgbClr val="000000"/>
                </a:solidFill>
              </a:rPr>
              <a:t>进行解析。只要符合</a:t>
            </a:r>
            <a:r>
              <a:rPr lang="en-US" altLang="zh-CN" sz="2400" dirty="0">
                <a:solidFill>
                  <a:srgbClr val="000000"/>
                </a:solidFill>
              </a:rPr>
              <a:t>JavaScript</a:t>
            </a:r>
            <a:r>
              <a:rPr lang="zh-CN" altLang="en-US" sz="2400" dirty="0">
                <a:solidFill>
                  <a:srgbClr val="000000"/>
                </a:solidFill>
              </a:rPr>
              <a:t>声明规范，</a:t>
            </a:r>
            <a:r>
              <a:rPr lang="en-US" altLang="zh-CN" sz="2400" dirty="0">
                <a:solidFill>
                  <a:srgbClr val="000000"/>
                </a:solidFill>
              </a:rPr>
              <a:t>JavaScript</a:t>
            </a:r>
            <a:r>
              <a:rPr lang="zh-CN" altLang="en-US" sz="2400" dirty="0">
                <a:solidFill>
                  <a:srgbClr val="000000"/>
                </a:solidFill>
              </a:rPr>
              <a:t>的反序列化方法会自动解析</a:t>
            </a:r>
            <a:r>
              <a:rPr lang="en-US" altLang="zh-CN" sz="2400" dirty="0">
                <a:solidFill>
                  <a:srgbClr val="000000"/>
                </a:solidFill>
              </a:rPr>
              <a:t>JSON</a:t>
            </a:r>
            <a:r>
              <a:rPr lang="zh-CN" altLang="en-US" sz="2400" dirty="0">
                <a:solidFill>
                  <a:srgbClr val="000000"/>
                </a:solidFill>
              </a:rPr>
              <a:t>字符串。</a:t>
            </a:r>
            <a:endParaRPr lang="en-US" altLang="zh-CN" sz="2400" dirty="0">
              <a:solidFill>
                <a:srgbClr val="000000"/>
              </a:solidFill>
            </a:endParaRPr>
          </a:p>
          <a:p>
            <a:pPr>
              <a:lnSpc>
                <a:spcPct val="100000"/>
              </a:lnSpc>
            </a:pPr>
            <a:endParaRPr lang="en-US" altLang="zh-CN" sz="2400" dirty="0"/>
          </a:p>
          <a:p>
            <a:pPr>
              <a:lnSpc>
                <a:spcPct val="100000"/>
              </a:lnSpc>
            </a:pPr>
            <a:r>
              <a:rPr lang="zh-CN" altLang="en-US" sz="2400" dirty="0"/>
              <a:t>例如</a:t>
            </a:r>
            <a:r>
              <a:rPr lang="en-US" altLang="zh-CN" sz="2400" dirty="0"/>
              <a:t>Ajax</a:t>
            </a:r>
            <a:r>
              <a:rPr lang="zh-CN" altLang="en-US" sz="2400" dirty="0"/>
              <a:t>中使用</a:t>
            </a:r>
            <a:r>
              <a:rPr lang="en-US" altLang="zh-CN" sz="2400" dirty="0"/>
              <a:t>JSON </a:t>
            </a:r>
            <a:r>
              <a:rPr lang="zh-CN" altLang="en-US" sz="2400" dirty="0"/>
              <a:t>数据的基本方法：</a:t>
            </a:r>
            <a:endParaRPr lang="en-US" altLang="zh-CN" sz="2400" dirty="0"/>
          </a:p>
          <a:p>
            <a:pPr>
              <a:lnSpc>
                <a:spcPct val="100000"/>
              </a:lnSpc>
            </a:pPr>
            <a:r>
              <a:rPr lang="zh-CN" altLang="en-US" sz="2400" dirty="0"/>
              <a:t>       直接载入后台服务器声明的</a:t>
            </a:r>
            <a:r>
              <a:rPr lang="en-US" altLang="zh-CN" sz="2400" dirty="0"/>
              <a:t>JS</a:t>
            </a:r>
            <a:r>
              <a:rPr lang="zh-CN" altLang="en-US" sz="2400" dirty="0"/>
              <a:t>对象字符串，用</a:t>
            </a:r>
            <a:r>
              <a:rPr lang="en-US" altLang="zh-CN" sz="2400" dirty="0"/>
              <a:t>eval()</a:t>
            </a:r>
            <a:r>
              <a:rPr lang="zh-CN" altLang="en-US" sz="2400" dirty="0"/>
              <a:t>方法，将其转为</a:t>
            </a:r>
            <a:r>
              <a:rPr lang="en-US" altLang="zh-CN" sz="2400" dirty="0"/>
              <a:t>JavaScript </a:t>
            </a:r>
            <a:r>
              <a:rPr lang="zh-CN" altLang="en-US" sz="2400" dirty="0"/>
              <a:t>对象，最后通过</a:t>
            </a:r>
            <a:r>
              <a:rPr lang="en-US" altLang="zh-CN" sz="2400" dirty="0"/>
              <a:t>DHTML</a:t>
            </a:r>
            <a:r>
              <a:rPr lang="zh-CN" altLang="en-US" sz="2400" dirty="0"/>
              <a:t>更新页面信息。</a:t>
            </a:r>
            <a:endParaRPr lang="en-US" altLang="zh-CN" sz="2400" dirty="0"/>
          </a:p>
          <a:p>
            <a:pPr>
              <a:lnSpc>
                <a:spcPct val="100000"/>
              </a:lnSpc>
            </a:pPr>
            <a:r>
              <a:rPr lang="en-US" altLang="zh-CN" sz="2400" dirty="0">
                <a:solidFill>
                  <a:srgbClr val="00B0F0"/>
                </a:solidFill>
              </a:rPr>
              <a:t>JSON</a:t>
            </a:r>
            <a:r>
              <a:rPr lang="zh-CN" altLang="en-US" sz="2400" dirty="0">
                <a:solidFill>
                  <a:srgbClr val="00B0F0"/>
                </a:solidFill>
              </a:rPr>
              <a:t>减少了</a:t>
            </a:r>
            <a:r>
              <a:rPr lang="en-US" altLang="zh-CN" sz="2400" dirty="0">
                <a:solidFill>
                  <a:srgbClr val="00B0F0"/>
                </a:solidFill>
              </a:rPr>
              <a:t>XML</a:t>
            </a:r>
            <a:r>
              <a:rPr lang="zh-CN" altLang="en-US" sz="2400" dirty="0">
                <a:solidFill>
                  <a:srgbClr val="00B0F0"/>
                </a:solidFill>
              </a:rPr>
              <a:t>解析所带来的性能和兼容性问题，且</a:t>
            </a:r>
            <a:r>
              <a:rPr lang="en-US" altLang="zh-CN" sz="2400" dirty="0">
                <a:solidFill>
                  <a:srgbClr val="00B0F0"/>
                </a:solidFill>
              </a:rPr>
              <a:t>JavaScript</a:t>
            </a:r>
            <a:r>
              <a:rPr lang="zh-CN" altLang="en-US" sz="2400" dirty="0">
                <a:solidFill>
                  <a:srgbClr val="00B0F0"/>
                </a:solidFill>
              </a:rPr>
              <a:t>易于使用，可读性好，也具备了一些结构化数据的性质。</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spTree>
    <p:extLst>
      <p:ext uri="{BB962C8B-B14F-4D97-AF65-F5344CB8AC3E}">
        <p14:creationId xmlns:p14="http://schemas.microsoft.com/office/powerpoint/2010/main" val="955508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cs typeface="等线 Light" panose="02010600030101010101" charset="-122"/>
              </a:rPr>
              <a:t>4.3 </a:t>
            </a:r>
            <a:r>
              <a:rPr lang="zh-CN" altLang="en-US" dirty="0">
                <a:cs typeface="等线 Light" panose="02010600030101010101" charset="-122"/>
              </a:rPr>
              <a:t>文档查询语言</a:t>
            </a:r>
            <a:endParaRPr lang="zh-CN" altLang="en-US" dirty="0"/>
          </a:p>
        </p:txBody>
      </p:sp>
      <p:sp>
        <p:nvSpPr>
          <p:cNvPr id="3" name="内容占位符 2"/>
          <p:cNvSpPr>
            <a:spLocks noGrp="1"/>
          </p:cNvSpPr>
          <p:nvPr>
            <p:ph idx="1"/>
          </p:nvPr>
        </p:nvSpPr>
        <p:spPr/>
        <p:txBody>
          <a:bodyPr>
            <a:normAutofit/>
          </a:bodyPr>
          <a:lstStyle/>
          <a:p>
            <a:pPr lvl="0">
              <a:lnSpc>
                <a:spcPct val="100000"/>
              </a:lnSpc>
            </a:pPr>
            <a:r>
              <a:rPr lang="zh-CN" altLang="en-US" sz="2400" b="1" dirty="0">
                <a:solidFill>
                  <a:prstClr val="black"/>
                </a:solidFill>
              </a:rPr>
              <a:t>（</a:t>
            </a:r>
            <a:r>
              <a:rPr lang="en-US" altLang="zh-CN" sz="2400" b="1" dirty="0">
                <a:solidFill>
                  <a:prstClr val="black"/>
                </a:solidFill>
              </a:rPr>
              <a:t>1</a:t>
            </a:r>
            <a:r>
              <a:rPr lang="zh-CN" altLang="en-US" sz="2400" b="1" dirty="0">
                <a:solidFill>
                  <a:prstClr val="black"/>
                </a:solidFill>
              </a:rPr>
              <a:t>）文档对象模型</a:t>
            </a:r>
            <a:r>
              <a:rPr lang="en-US" altLang="zh-CN" sz="2400" b="1" dirty="0">
                <a:solidFill>
                  <a:prstClr val="black"/>
                </a:solidFill>
              </a:rPr>
              <a:t>(Document Object Model, DOM)</a:t>
            </a:r>
            <a:r>
              <a:rPr lang="zh-CN" altLang="en-US" sz="2400" b="1" dirty="0">
                <a:solidFill>
                  <a:prstClr val="black"/>
                </a:solidFill>
              </a:rPr>
              <a:t>接口</a:t>
            </a:r>
            <a:endParaRPr lang="en-US" altLang="zh-CN" sz="2400" b="1" dirty="0">
              <a:solidFill>
                <a:prstClr val="black"/>
              </a:solidFill>
            </a:endParaRPr>
          </a:p>
          <a:p>
            <a:pPr marL="400050" lvl="1">
              <a:lnSpc>
                <a:spcPct val="100000"/>
              </a:lnSpc>
            </a:pPr>
            <a:r>
              <a:rPr lang="zh-CN" altLang="en-US" dirty="0">
                <a:solidFill>
                  <a:prstClr val="black"/>
                </a:solidFill>
              </a:rPr>
              <a:t>例：</a:t>
            </a:r>
            <a:r>
              <a:rPr lang="en-US" altLang="zh-CN" dirty="0">
                <a:solidFill>
                  <a:prstClr val="black"/>
                </a:solidFill>
              </a:rPr>
              <a:t>xmlDoc.getElementsByTagName("title");  </a:t>
            </a:r>
          </a:p>
          <a:p>
            <a:pPr lvl="0">
              <a:lnSpc>
                <a:spcPct val="100000"/>
              </a:lnSpc>
            </a:pPr>
            <a:r>
              <a:rPr lang="zh-CN" altLang="en-US" sz="2400" b="1" dirty="0">
                <a:solidFill>
                  <a:prstClr val="black"/>
                </a:solidFill>
              </a:rPr>
              <a:t>（</a:t>
            </a:r>
            <a:r>
              <a:rPr lang="en-US" altLang="zh-CN" sz="2400" b="1" dirty="0">
                <a:solidFill>
                  <a:prstClr val="black"/>
                </a:solidFill>
              </a:rPr>
              <a:t>2</a:t>
            </a:r>
            <a:r>
              <a:rPr lang="zh-CN" altLang="en-US" sz="2400" b="1" dirty="0">
                <a:solidFill>
                  <a:prstClr val="black"/>
                </a:solidFill>
              </a:rPr>
              <a:t>）</a:t>
            </a:r>
            <a:r>
              <a:rPr lang="en-US" altLang="zh-CN" sz="2400" b="1" dirty="0">
                <a:solidFill>
                  <a:prstClr val="black"/>
                </a:solidFill>
              </a:rPr>
              <a:t>XQuery</a:t>
            </a:r>
            <a:endParaRPr lang="en-US" altLang="zh-CN" sz="2400" b="1" dirty="0">
              <a:solidFill>
                <a:srgbClr val="000000"/>
              </a:solidFill>
            </a:endParaRPr>
          </a:p>
          <a:p>
            <a:pPr marL="742950" lvl="1" indent="-342900">
              <a:lnSpc>
                <a:spcPct val="100000"/>
              </a:lnSpc>
              <a:buFont typeface="Wingdings" panose="05000000000000000000" pitchFamily="2" charset="2"/>
              <a:buChar char="Ø"/>
            </a:pPr>
            <a:r>
              <a:rPr lang="en-US" altLang="zh-CN" b="1" dirty="0">
                <a:solidFill>
                  <a:srgbClr val="FF0000"/>
                </a:solidFill>
              </a:rPr>
              <a:t>FLWOR</a:t>
            </a:r>
          </a:p>
          <a:p>
            <a:pPr marL="800100" lvl="2">
              <a:lnSpc>
                <a:spcPct val="100000"/>
              </a:lnSpc>
            </a:pPr>
            <a:r>
              <a:rPr lang="zh-CN" altLang="zh-CN" b="1" dirty="0">
                <a:solidFill>
                  <a:prstClr val="black"/>
                </a:solidFill>
              </a:rPr>
              <a:t>F</a:t>
            </a:r>
            <a:r>
              <a:rPr lang="zh-CN" altLang="zh-CN" dirty="0">
                <a:solidFill>
                  <a:prstClr val="black"/>
                </a:solidFill>
              </a:rPr>
              <a:t>or, </a:t>
            </a:r>
            <a:r>
              <a:rPr lang="zh-CN" altLang="zh-CN" b="1" dirty="0">
                <a:solidFill>
                  <a:prstClr val="black"/>
                </a:solidFill>
              </a:rPr>
              <a:t>L</a:t>
            </a:r>
            <a:r>
              <a:rPr lang="zh-CN" altLang="zh-CN" dirty="0">
                <a:solidFill>
                  <a:prstClr val="black"/>
                </a:solidFill>
              </a:rPr>
              <a:t>et,</a:t>
            </a:r>
            <a:r>
              <a:rPr lang="zh-CN" altLang="zh-CN" b="1" dirty="0">
                <a:solidFill>
                  <a:prstClr val="black"/>
                </a:solidFill>
              </a:rPr>
              <a:t> W</a:t>
            </a:r>
            <a:r>
              <a:rPr lang="zh-CN" altLang="zh-CN" dirty="0">
                <a:solidFill>
                  <a:prstClr val="black"/>
                </a:solidFill>
              </a:rPr>
              <a:t>here, </a:t>
            </a:r>
            <a:r>
              <a:rPr lang="zh-CN" altLang="zh-CN" b="1" dirty="0">
                <a:solidFill>
                  <a:prstClr val="black"/>
                </a:solidFill>
              </a:rPr>
              <a:t>O</a:t>
            </a:r>
            <a:r>
              <a:rPr lang="zh-CN" altLang="zh-CN" dirty="0">
                <a:solidFill>
                  <a:prstClr val="black"/>
                </a:solidFill>
              </a:rPr>
              <a:t>rder by, </a:t>
            </a:r>
            <a:r>
              <a:rPr lang="zh-CN" altLang="zh-CN" b="1" dirty="0">
                <a:solidFill>
                  <a:prstClr val="black"/>
                </a:solidFill>
              </a:rPr>
              <a:t>R</a:t>
            </a:r>
            <a:r>
              <a:rPr lang="zh-CN" altLang="zh-CN" dirty="0">
                <a:solidFill>
                  <a:prstClr val="black"/>
                </a:solidFill>
              </a:rPr>
              <a:t>eturn</a:t>
            </a:r>
            <a:endParaRPr lang="zh-CN" altLang="en-US" dirty="0">
              <a:solidFill>
                <a:srgbClr val="000000"/>
              </a:solidFill>
            </a:endParaRPr>
          </a:p>
          <a:p>
            <a:pPr marL="742950" lvl="1" indent="-342900">
              <a:lnSpc>
                <a:spcPct val="100000"/>
              </a:lnSpc>
              <a:buFont typeface="Wingdings" panose="05000000000000000000" pitchFamily="2" charset="2"/>
              <a:buChar char="Ø"/>
            </a:pPr>
            <a:r>
              <a:rPr lang="en-US" altLang="zh-CN" b="1" dirty="0">
                <a:solidFill>
                  <a:srgbClr val="FF0000"/>
                </a:solidFill>
              </a:rPr>
              <a:t>XPATH</a:t>
            </a:r>
          </a:p>
          <a:p>
            <a:pPr marL="400050" lvl="1">
              <a:lnSpc>
                <a:spcPct val="100000"/>
              </a:lnSpc>
            </a:pPr>
            <a:r>
              <a:rPr lang="en-US" altLang="zh-CN" b="1" dirty="0">
                <a:solidFill>
                  <a:srgbClr val="FF0000"/>
                </a:solidFill>
              </a:rPr>
              <a:t>     </a:t>
            </a:r>
            <a:r>
              <a:rPr lang="zh-CN" altLang="en-US" dirty="0">
                <a:solidFill>
                  <a:srgbClr val="000000"/>
                </a:solidFill>
              </a:rPr>
              <a:t>确定</a:t>
            </a:r>
            <a:r>
              <a:rPr lang="en-US" altLang="zh-CN" dirty="0">
                <a:solidFill>
                  <a:srgbClr val="000000"/>
                </a:solidFill>
              </a:rPr>
              <a:t>XML</a:t>
            </a:r>
            <a:r>
              <a:rPr lang="zh-CN" altLang="en-US" dirty="0">
                <a:solidFill>
                  <a:srgbClr val="000000"/>
                </a:solidFill>
              </a:rPr>
              <a:t>文档中某部分位置</a:t>
            </a:r>
            <a:endParaRPr lang="en-US" altLang="zh-CN" dirty="0">
              <a:solidFill>
                <a:srgbClr val="000000"/>
              </a:solidFill>
            </a:endParaRPr>
          </a:p>
          <a:p>
            <a:pPr lvl="0">
              <a:lnSpc>
                <a:spcPct val="100000"/>
              </a:lnSpc>
            </a:pPr>
            <a:r>
              <a:rPr lang="zh-CN" altLang="en-US" sz="2400" b="1" dirty="0">
                <a:solidFill>
                  <a:prstClr val="black"/>
                </a:solidFill>
              </a:rPr>
              <a:t>（</a:t>
            </a:r>
            <a:r>
              <a:rPr lang="en-US" altLang="zh-CN" sz="2400" b="1" dirty="0">
                <a:solidFill>
                  <a:prstClr val="black"/>
                </a:solidFill>
              </a:rPr>
              <a:t>3</a:t>
            </a:r>
            <a:r>
              <a:rPr lang="zh-CN" altLang="en-US" sz="2400" b="1" dirty="0">
                <a:solidFill>
                  <a:prstClr val="black"/>
                </a:solidFill>
              </a:rPr>
              <a:t>）</a:t>
            </a:r>
            <a:r>
              <a:rPr lang="en-US" altLang="zh-CN" sz="2400" b="1" dirty="0">
                <a:solidFill>
                  <a:prstClr val="black"/>
                </a:solidFill>
              </a:rPr>
              <a:t>JSON API</a:t>
            </a:r>
          </a:p>
          <a:p>
            <a:pPr marL="400050" lvl="1">
              <a:lnSpc>
                <a:spcPct val="100000"/>
              </a:lnSpc>
            </a:pPr>
            <a:r>
              <a:rPr lang="en-US" altLang="zh-CN" dirty="0">
                <a:solidFill>
                  <a:prstClr val="black"/>
                </a:solidFill>
              </a:rPr>
              <a:t>JS</a:t>
            </a:r>
            <a:r>
              <a:rPr lang="zh-CN" altLang="zh-CN" dirty="0">
                <a:solidFill>
                  <a:prstClr val="black"/>
                </a:solidFill>
              </a:rPr>
              <a:t>对象</a:t>
            </a:r>
            <a:r>
              <a:rPr lang="zh-CN" altLang="en-US" dirty="0">
                <a:solidFill>
                  <a:prstClr val="black"/>
                </a:solidFill>
              </a:rPr>
              <a:t>的方法</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1833231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4.3.1 </a:t>
            </a:r>
            <a:r>
              <a:rPr lang="zh-CN" altLang="en-US" dirty="0"/>
              <a:t>查询语言</a:t>
            </a:r>
            <a:r>
              <a:rPr lang="en-US" altLang="zh-CN" dirty="0"/>
              <a:t>——DOM</a:t>
            </a:r>
            <a:r>
              <a:rPr lang="zh-CN" altLang="en-US" dirty="0"/>
              <a:t>接口</a:t>
            </a:r>
          </a:p>
        </p:txBody>
      </p:sp>
      <p:sp>
        <p:nvSpPr>
          <p:cNvPr id="3" name="内容占位符 2"/>
          <p:cNvSpPr>
            <a:spLocks noGrp="1"/>
          </p:cNvSpPr>
          <p:nvPr>
            <p:ph idx="1"/>
          </p:nvPr>
        </p:nvSpPr>
        <p:spPr>
          <a:xfrm>
            <a:off x="838201" y="1285461"/>
            <a:ext cx="10293990" cy="5436014"/>
          </a:xfrm>
        </p:spPr>
        <p:txBody>
          <a:bodyPr>
            <a:noAutofit/>
          </a:bodyPr>
          <a:lstStyle/>
          <a:p>
            <a:pPr>
              <a:lnSpc>
                <a:spcPct val="110000"/>
              </a:lnSpc>
            </a:pPr>
            <a:r>
              <a:rPr lang="zh-CN" altLang="en-US" sz="2200" dirty="0"/>
              <a:t>概述：</a:t>
            </a:r>
            <a:r>
              <a:rPr lang="zh-CN" altLang="en-US" sz="2200" dirty="0">
                <a:solidFill>
                  <a:srgbClr val="FF0000"/>
                </a:solidFill>
              </a:rPr>
              <a:t>文档对象模型</a:t>
            </a:r>
            <a:r>
              <a:rPr lang="zh-CN" altLang="en-US" sz="2200" dirty="0"/>
              <a:t>（</a:t>
            </a:r>
            <a:r>
              <a:rPr lang="en-US" altLang="zh-CN" sz="2200" dirty="0"/>
              <a:t>Document Object Model, DOM</a:t>
            </a:r>
            <a:r>
              <a:rPr lang="zh-CN" altLang="en-US" sz="2200" dirty="0"/>
              <a:t>），由</a:t>
            </a:r>
            <a:r>
              <a:rPr lang="en-US" altLang="zh-CN" sz="2200" dirty="0"/>
              <a:t>W3C</a:t>
            </a:r>
            <a:r>
              <a:rPr lang="zh-CN" altLang="en-US" sz="2200" dirty="0"/>
              <a:t>（</a:t>
            </a:r>
            <a:r>
              <a:rPr lang="en-US" altLang="zh-CN" sz="2200" dirty="0"/>
              <a:t>https://</a:t>
            </a:r>
          </a:p>
          <a:p>
            <a:pPr>
              <a:lnSpc>
                <a:spcPct val="110000"/>
              </a:lnSpc>
            </a:pPr>
            <a:r>
              <a:rPr lang="en-US" altLang="zh-CN" sz="2200" dirty="0"/>
              <a:t>www.w3.org/</a:t>
            </a:r>
            <a:r>
              <a:rPr lang="zh-CN" altLang="en-US" sz="2200" dirty="0"/>
              <a:t>）</a:t>
            </a:r>
            <a:r>
              <a:rPr lang="en-US" altLang="zh-CN" sz="2200" dirty="0"/>
              <a:t>1998</a:t>
            </a:r>
            <a:r>
              <a:rPr lang="zh-CN" altLang="en-US" sz="2200" dirty="0"/>
              <a:t>年首次发布。</a:t>
            </a:r>
            <a:r>
              <a:rPr lang="en-US" altLang="zh-CN" sz="2200" dirty="0"/>
              <a:t>DOM</a:t>
            </a:r>
            <a:r>
              <a:rPr lang="zh-CN" altLang="en-US" sz="2200" dirty="0"/>
              <a:t>技术最初是</a:t>
            </a:r>
            <a:r>
              <a:rPr lang="zh-CN" altLang="en-US" sz="2200" dirty="0">
                <a:solidFill>
                  <a:srgbClr val="FF0000"/>
                </a:solidFill>
              </a:rPr>
              <a:t>一种让</a:t>
            </a:r>
            <a:r>
              <a:rPr lang="en-US" altLang="zh-CN" sz="2200" dirty="0">
                <a:solidFill>
                  <a:srgbClr val="FF0000"/>
                </a:solidFill>
              </a:rPr>
              <a:t>JavaScript</a:t>
            </a:r>
            <a:r>
              <a:rPr lang="zh-CN" altLang="en-US" sz="2200" dirty="0">
                <a:solidFill>
                  <a:srgbClr val="FF0000"/>
                </a:solidFill>
              </a:rPr>
              <a:t>在浏览器间可移植的方法</a:t>
            </a:r>
            <a:r>
              <a:rPr lang="zh-CN" altLang="en-US" sz="2200" dirty="0"/>
              <a:t>，使用户页面可以动态变化，例如动态显示、隐藏、改变元素属性、增加元素等，增强了页面交互性。</a:t>
            </a:r>
            <a:endParaRPr lang="en-US" altLang="zh-CN" sz="2200" dirty="0"/>
          </a:p>
          <a:p>
            <a:pPr latinLnBrk="1">
              <a:lnSpc>
                <a:spcPct val="110000"/>
              </a:lnSpc>
              <a:buFont typeface="Wingdings" panose="05000000000000000000" pitchFamily="2" charset="2"/>
              <a:buChar char="Ø"/>
            </a:pPr>
            <a:r>
              <a:rPr lang="zh-CN" altLang="en-US" sz="2200" dirty="0"/>
              <a:t>以</a:t>
            </a:r>
            <a:r>
              <a:rPr lang="zh-CN" altLang="en-US" sz="2200" dirty="0">
                <a:solidFill>
                  <a:srgbClr val="FF0000"/>
                </a:solidFill>
              </a:rPr>
              <a:t>对象管理组织（</a:t>
            </a:r>
            <a:r>
              <a:rPr lang="en-US" altLang="zh-CN" sz="2200" dirty="0">
                <a:solidFill>
                  <a:srgbClr val="FF0000"/>
                </a:solidFill>
              </a:rPr>
              <a:t>OMG</a:t>
            </a:r>
            <a:r>
              <a:rPr lang="zh-CN" altLang="en-US" sz="2200" dirty="0">
                <a:solidFill>
                  <a:srgbClr val="FF0000"/>
                </a:solidFill>
              </a:rPr>
              <a:t>）的规范</a:t>
            </a:r>
            <a:r>
              <a:rPr lang="zh-CN" altLang="en-US" sz="2200" dirty="0"/>
              <a:t>为基础，可用于任何编程语言。</a:t>
            </a:r>
            <a:endParaRPr lang="en-US" altLang="zh-CN" sz="2200" dirty="0"/>
          </a:p>
          <a:p>
            <a:pPr latinLnBrk="1">
              <a:lnSpc>
                <a:spcPct val="110000"/>
              </a:lnSpc>
              <a:buFont typeface="Wingdings" panose="05000000000000000000" pitchFamily="2" charset="2"/>
              <a:buChar char="Ø"/>
            </a:pPr>
            <a:r>
              <a:rPr lang="zh-CN" altLang="en-US" sz="2200" dirty="0"/>
              <a:t>以</a:t>
            </a:r>
            <a:r>
              <a:rPr lang="zh-CN" altLang="en-US" sz="2200" dirty="0">
                <a:solidFill>
                  <a:srgbClr val="FF0000"/>
                </a:solidFill>
              </a:rPr>
              <a:t>独立于平台和语言</a:t>
            </a:r>
            <a:r>
              <a:rPr lang="zh-CN" altLang="en-US" sz="2200" dirty="0"/>
              <a:t>的方式访问和修改文档内容及结构。</a:t>
            </a:r>
            <a:endParaRPr lang="en-US" altLang="zh-CN" sz="2200" dirty="0"/>
          </a:p>
          <a:p>
            <a:pPr latinLnBrk="1">
              <a:lnSpc>
                <a:spcPct val="110000"/>
              </a:lnSpc>
              <a:buFont typeface="Wingdings" panose="05000000000000000000" pitchFamily="2" charset="2"/>
              <a:buChar char="Ø"/>
            </a:pPr>
            <a:r>
              <a:rPr lang="zh-CN" altLang="en-US" sz="2200" dirty="0"/>
              <a:t>是一个</a:t>
            </a:r>
            <a:r>
              <a:rPr lang="zh-CN" altLang="en-US" sz="2200" dirty="0">
                <a:solidFill>
                  <a:srgbClr val="FF0000"/>
                </a:solidFill>
              </a:rPr>
              <a:t>使程序和脚本有能力动态访问和更新文档的</a:t>
            </a:r>
            <a:r>
              <a:rPr lang="zh-CN" altLang="en-US" sz="2200" b="1" dirty="0">
                <a:solidFill>
                  <a:srgbClr val="FF0000"/>
                </a:solidFill>
              </a:rPr>
              <a:t>内容、结构以及样式</a:t>
            </a:r>
            <a:r>
              <a:rPr lang="zh-CN" altLang="en-US" sz="2200" dirty="0">
                <a:solidFill>
                  <a:srgbClr val="FF0000"/>
                </a:solidFill>
              </a:rPr>
              <a:t>的接口</a:t>
            </a:r>
            <a:r>
              <a:rPr lang="zh-CN" altLang="en-US" sz="2200" dirty="0"/>
              <a:t>。</a:t>
            </a:r>
            <a:r>
              <a:rPr lang="en-US" altLang="zh-CN" sz="2200" dirty="0"/>
              <a:t>DOM </a:t>
            </a:r>
            <a:r>
              <a:rPr lang="zh-CN" altLang="en-US" sz="2200" dirty="0"/>
              <a:t>被分为 </a:t>
            </a:r>
            <a:r>
              <a:rPr lang="en-US" altLang="zh-CN" sz="2200" dirty="0"/>
              <a:t>3 </a:t>
            </a:r>
            <a:r>
              <a:rPr lang="zh-CN" altLang="en-US" sz="2200" dirty="0"/>
              <a:t>个不同的部分（级别）：</a:t>
            </a:r>
          </a:p>
          <a:p>
            <a:pPr marL="531813" lvl="1" latinLnBrk="1">
              <a:lnSpc>
                <a:spcPct val="110000"/>
              </a:lnSpc>
              <a:buFont typeface="Wingdings" panose="05000000000000000000" pitchFamily="2" charset="2"/>
              <a:buChar char="Ø"/>
            </a:pPr>
            <a:r>
              <a:rPr lang="zh-CN" altLang="en-US" sz="2200" dirty="0">
                <a:solidFill>
                  <a:srgbClr val="FF0000"/>
                </a:solidFill>
              </a:rPr>
              <a:t>核心</a:t>
            </a:r>
            <a:r>
              <a:rPr lang="zh-CN" altLang="en-US" sz="2200" dirty="0"/>
              <a:t> </a:t>
            </a:r>
            <a:r>
              <a:rPr lang="en-US" altLang="zh-CN" sz="2200" dirty="0"/>
              <a:t>DOM - </a:t>
            </a:r>
            <a:r>
              <a:rPr lang="zh-CN" altLang="en-US" sz="2200" dirty="0"/>
              <a:t>用于任何结构化文档的标准模型</a:t>
            </a:r>
          </a:p>
          <a:p>
            <a:pPr marL="531813" lvl="1" latinLnBrk="1">
              <a:lnSpc>
                <a:spcPct val="110000"/>
              </a:lnSpc>
              <a:buFont typeface="Wingdings" panose="05000000000000000000" pitchFamily="2" charset="2"/>
              <a:buChar char="Ø"/>
            </a:pPr>
            <a:r>
              <a:rPr lang="en-US" altLang="zh-CN" sz="2200" dirty="0">
                <a:solidFill>
                  <a:srgbClr val="FF0000"/>
                </a:solidFill>
              </a:rPr>
              <a:t>XML</a:t>
            </a:r>
            <a:r>
              <a:rPr lang="en-US" altLang="zh-CN" sz="2200" dirty="0"/>
              <a:t> DOM - </a:t>
            </a:r>
            <a:r>
              <a:rPr lang="zh-CN" altLang="en-US" sz="2200" dirty="0"/>
              <a:t>用于 </a:t>
            </a:r>
            <a:r>
              <a:rPr lang="en-US" altLang="zh-CN" sz="2200" dirty="0"/>
              <a:t>XML </a:t>
            </a:r>
            <a:r>
              <a:rPr lang="zh-CN" altLang="en-US" sz="2200" dirty="0"/>
              <a:t>文档的标准模型</a:t>
            </a:r>
          </a:p>
          <a:p>
            <a:pPr marL="531813" lvl="1" latinLnBrk="1">
              <a:lnSpc>
                <a:spcPct val="110000"/>
              </a:lnSpc>
              <a:buFont typeface="Wingdings" panose="05000000000000000000" pitchFamily="2" charset="2"/>
              <a:buChar char="Ø"/>
            </a:pPr>
            <a:r>
              <a:rPr lang="en-US" altLang="zh-CN" sz="2200" dirty="0">
                <a:solidFill>
                  <a:srgbClr val="FF0000"/>
                </a:solidFill>
              </a:rPr>
              <a:t>HTML </a:t>
            </a:r>
            <a:r>
              <a:rPr lang="en-US" altLang="zh-CN" sz="2200" dirty="0"/>
              <a:t>DOM - </a:t>
            </a:r>
            <a:r>
              <a:rPr lang="zh-CN" altLang="en-US" sz="2200" dirty="0"/>
              <a:t>用于 </a:t>
            </a:r>
            <a:r>
              <a:rPr lang="en-US" altLang="zh-CN" sz="2200" dirty="0"/>
              <a:t>HTML </a:t>
            </a:r>
            <a:r>
              <a:rPr lang="zh-CN" altLang="en-US" sz="2200" dirty="0"/>
              <a:t>文档的标准模型</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3225686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
        <p:nvSpPr>
          <p:cNvPr id="7" name="Rectangle 3"/>
          <p:cNvSpPr txBox="1">
            <a:spLocks noChangeArrowheads="1"/>
          </p:cNvSpPr>
          <p:nvPr/>
        </p:nvSpPr>
        <p:spPr>
          <a:xfrm>
            <a:off x="1143000" y="1405116"/>
            <a:ext cx="10642599" cy="514808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a:t>文档对象模型</a:t>
            </a:r>
            <a:r>
              <a:rPr lang="en-US" altLang="zh-CN" dirty="0"/>
              <a:t>(DOM)</a:t>
            </a:r>
            <a:r>
              <a:rPr lang="zh-CN" altLang="en-US" dirty="0"/>
              <a:t>接口</a:t>
            </a:r>
            <a:endParaRPr lang="en-US" altLang="zh-CN" dirty="0"/>
          </a:p>
          <a:p>
            <a:pPr marL="400050" lvl="1">
              <a:lnSpc>
                <a:spcPct val="100000"/>
              </a:lnSpc>
            </a:pPr>
            <a:r>
              <a:rPr lang="en-US" altLang="zh-CN" dirty="0"/>
              <a:t>-</a:t>
            </a:r>
            <a:r>
              <a:rPr lang="zh-CN" altLang="en-US" dirty="0">
                <a:solidFill>
                  <a:srgbClr val="FF0000"/>
                </a:solidFill>
              </a:rPr>
              <a:t>文档被视作对象</a:t>
            </a:r>
            <a:endParaRPr lang="en-US" altLang="zh-CN" dirty="0">
              <a:solidFill>
                <a:srgbClr val="FF0000"/>
              </a:solidFill>
            </a:endParaRPr>
          </a:p>
          <a:p>
            <a:pPr marL="400050" lvl="1">
              <a:lnSpc>
                <a:spcPct val="100000"/>
              </a:lnSpc>
            </a:pPr>
            <a:r>
              <a:rPr lang="en-US" altLang="zh-CN" dirty="0"/>
              <a:t>-</a:t>
            </a:r>
            <a:r>
              <a:rPr lang="zh-CN" altLang="en-US" dirty="0"/>
              <a:t>文档</a:t>
            </a:r>
            <a:r>
              <a:rPr lang="zh-CN" altLang="en-US" dirty="0">
                <a:solidFill>
                  <a:srgbClr val="FF0000"/>
                </a:solidFill>
              </a:rPr>
              <a:t>数据表示为树</a:t>
            </a:r>
            <a:endParaRPr lang="en-US" altLang="zh-CN" dirty="0">
              <a:solidFill>
                <a:srgbClr val="FF0000"/>
              </a:solidFill>
            </a:endParaRPr>
          </a:p>
          <a:p>
            <a:pPr marL="400050" lvl="1">
              <a:lnSpc>
                <a:spcPct val="100000"/>
              </a:lnSpc>
            </a:pPr>
            <a:r>
              <a:rPr lang="en-US" altLang="zh-CN" dirty="0"/>
              <a:t>-</a:t>
            </a:r>
            <a:r>
              <a:rPr lang="zh-CN" altLang="en-US" dirty="0"/>
              <a:t>遵循</a:t>
            </a:r>
            <a:r>
              <a:rPr lang="en-US" altLang="zh-CN" dirty="0"/>
              <a:t>DOM </a:t>
            </a:r>
            <a:r>
              <a:rPr lang="zh-CN" altLang="zh-CN" dirty="0"/>
              <a:t>规范</a:t>
            </a:r>
            <a:endParaRPr lang="en-US" altLang="zh-CN" dirty="0"/>
          </a:p>
          <a:p>
            <a:pPr marL="400050" lvl="1">
              <a:lnSpc>
                <a:spcPct val="100000"/>
              </a:lnSpc>
            </a:pPr>
            <a:r>
              <a:rPr lang="en-US" altLang="zh-CN" dirty="0"/>
              <a:t>-</a:t>
            </a:r>
            <a:r>
              <a:rPr lang="zh-CN" altLang="en-US" dirty="0"/>
              <a:t>编程时常使用的核心对象</a:t>
            </a:r>
            <a:endParaRPr lang="en-US" altLang="zh-CN" dirty="0"/>
          </a:p>
          <a:p>
            <a:pPr lvl="2" indent="-342900">
              <a:lnSpc>
                <a:spcPct val="100000"/>
              </a:lnSpc>
            </a:pPr>
            <a:r>
              <a:rPr lang="en-US" altLang="zh-CN" dirty="0"/>
              <a:t>         </a:t>
            </a:r>
            <a:r>
              <a:rPr lang="en-US" altLang="zh-CN" dirty="0">
                <a:solidFill>
                  <a:srgbClr val="FF0000"/>
                </a:solidFill>
              </a:rPr>
              <a:t>document</a:t>
            </a:r>
          </a:p>
          <a:p>
            <a:pPr marL="1257300" lvl="3">
              <a:lnSpc>
                <a:spcPct val="100000"/>
              </a:lnSpc>
            </a:pPr>
            <a:r>
              <a:rPr lang="en-US" altLang="zh-CN" sz="2000" dirty="0"/>
              <a:t>-</a:t>
            </a:r>
            <a:r>
              <a:rPr lang="zh-CN" altLang="zh-CN" sz="2000" dirty="0"/>
              <a:t>文档的根节点</a:t>
            </a:r>
            <a:endParaRPr lang="en-US" altLang="zh-CN" sz="2000" dirty="0"/>
          </a:p>
          <a:p>
            <a:pPr lvl="2" indent="-342900">
              <a:lnSpc>
                <a:spcPct val="100000"/>
              </a:lnSpc>
            </a:pPr>
            <a:r>
              <a:rPr lang="en-US" altLang="zh-CN" dirty="0"/>
              <a:t>         </a:t>
            </a:r>
            <a:r>
              <a:rPr lang="en-US" altLang="zh-CN" dirty="0">
                <a:solidFill>
                  <a:srgbClr val="FF0000"/>
                </a:solidFill>
              </a:rPr>
              <a:t>window</a:t>
            </a:r>
          </a:p>
          <a:p>
            <a:pPr marL="1257300" lvl="3">
              <a:lnSpc>
                <a:spcPct val="100000"/>
              </a:lnSpc>
            </a:pPr>
            <a:r>
              <a:rPr lang="en-US" altLang="zh-CN" sz="2000" dirty="0"/>
              <a:t>-</a:t>
            </a:r>
            <a:r>
              <a:rPr lang="zh-CN" altLang="zh-CN" sz="2000" dirty="0"/>
              <a:t>浏览器的内容</a:t>
            </a:r>
            <a:endParaRPr lang="en-US" altLang="zh-CN" sz="2000" dirty="0"/>
          </a:p>
        </p:txBody>
      </p:sp>
      <p:pic>
        <p:nvPicPr>
          <p:cNvPr id="8" name="Picture 2" descr="DOM-model.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7" y="1236840"/>
            <a:ext cx="5719763" cy="540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1514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en-US" dirty="0"/>
              <a:t>查询语言</a:t>
            </a:r>
            <a:r>
              <a:rPr lang="en-US" altLang="zh-CN" dirty="0"/>
              <a:t>——DOM</a:t>
            </a:r>
            <a:r>
              <a:rPr lang="zh-CN" altLang="en-US" dirty="0"/>
              <a:t>接口（续）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
        <p:nvSpPr>
          <p:cNvPr id="5" name="Rectangle 3"/>
          <p:cNvSpPr txBox="1">
            <a:spLocks noChangeArrowheads="1"/>
          </p:cNvSpPr>
          <p:nvPr/>
        </p:nvSpPr>
        <p:spPr>
          <a:xfrm>
            <a:off x="761037" y="1405116"/>
            <a:ext cx="10642599" cy="514808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1"/>
            <a:r>
              <a:rPr lang="en-US" altLang="zh-CN" dirty="0"/>
              <a:t>DOM</a:t>
            </a:r>
            <a:r>
              <a:rPr lang="zh-CN" altLang="en-US" dirty="0"/>
              <a:t>节点（以</a:t>
            </a:r>
            <a:r>
              <a:rPr lang="en-US" altLang="zh-CN" dirty="0"/>
              <a:t>XML</a:t>
            </a:r>
            <a:r>
              <a:rPr lang="zh-CN" altLang="en-US" dirty="0"/>
              <a:t>为例）</a:t>
            </a:r>
            <a:endParaRPr lang="en-US" altLang="zh-CN" dirty="0"/>
          </a:p>
          <a:p>
            <a:pPr lvl="1" latinLnBrk="1">
              <a:buFont typeface="Wingdings" panose="05000000000000000000" pitchFamily="2" charset="2"/>
              <a:buChar char="Ø"/>
            </a:pPr>
            <a:r>
              <a:rPr lang="zh-CN" altLang="en-US" dirty="0"/>
              <a:t>整个文档是一个</a:t>
            </a:r>
            <a:r>
              <a:rPr lang="zh-CN" altLang="en-US" dirty="0">
                <a:solidFill>
                  <a:srgbClr val="FF0000"/>
                </a:solidFill>
              </a:rPr>
              <a:t>文档节点</a:t>
            </a:r>
          </a:p>
          <a:p>
            <a:pPr lvl="1" latinLnBrk="1">
              <a:buFont typeface="Wingdings" panose="05000000000000000000" pitchFamily="2" charset="2"/>
              <a:buChar char="Ø"/>
            </a:pPr>
            <a:r>
              <a:rPr lang="zh-CN" altLang="en-US" dirty="0"/>
              <a:t>每个 </a:t>
            </a:r>
            <a:r>
              <a:rPr lang="en-US" altLang="zh-CN" dirty="0"/>
              <a:t>XML </a:t>
            </a:r>
            <a:r>
              <a:rPr lang="zh-CN" altLang="en-US" dirty="0"/>
              <a:t>元素是一个</a:t>
            </a:r>
            <a:r>
              <a:rPr lang="zh-CN" altLang="en-US" dirty="0">
                <a:solidFill>
                  <a:srgbClr val="FF0000"/>
                </a:solidFill>
              </a:rPr>
              <a:t>元</a:t>
            </a:r>
            <a:endParaRPr lang="en-US" altLang="zh-CN" dirty="0">
              <a:solidFill>
                <a:srgbClr val="FF0000"/>
              </a:solidFill>
            </a:endParaRPr>
          </a:p>
          <a:p>
            <a:pPr marL="457200" lvl="1" latinLnBrk="1"/>
            <a:r>
              <a:rPr lang="zh-CN" altLang="en-US" dirty="0">
                <a:solidFill>
                  <a:srgbClr val="FF0000"/>
                </a:solidFill>
              </a:rPr>
              <a:t>素节点</a:t>
            </a:r>
          </a:p>
          <a:p>
            <a:pPr lvl="1" latinLnBrk="1">
              <a:buFont typeface="Wingdings" panose="05000000000000000000" pitchFamily="2" charset="2"/>
              <a:buChar char="Ø"/>
            </a:pPr>
            <a:r>
              <a:rPr lang="zh-CN" altLang="en-US" dirty="0"/>
              <a:t>包含在 </a:t>
            </a:r>
            <a:r>
              <a:rPr lang="en-US" altLang="zh-CN" dirty="0"/>
              <a:t>XML </a:t>
            </a:r>
            <a:r>
              <a:rPr lang="zh-CN" altLang="en-US" dirty="0"/>
              <a:t>元素中的文本</a:t>
            </a:r>
            <a:endParaRPr lang="en-US" altLang="zh-CN" dirty="0"/>
          </a:p>
          <a:p>
            <a:pPr marL="457200" lvl="1" latinLnBrk="1"/>
            <a:r>
              <a:rPr lang="zh-CN" altLang="en-US" dirty="0"/>
              <a:t>是</a:t>
            </a:r>
            <a:r>
              <a:rPr lang="zh-CN" altLang="en-US" dirty="0">
                <a:solidFill>
                  <a:srgbClr val="FF0000"/>
                </a:solidFill>
              </a:rPr>
              <a:t>文本节点</a:t>
            </a:r>
          </a:p>
          <a:p>
            <a:pPr lvl="1" latinLnBrk="1">
              <a:buFont typeface="Wingdings" panose="05000000000000000000" pitchFamily="2" charset="2"/>
              <a:buChar char="Ø"/>
            </a:pPr>
            <a:r>
              <a:rPr lang="zh-CN" altLang="en-US" dirty="0"/>
              <a:t>每一个 </a:t>
            </a:r>
            <a:r>
              <a:rPr lang="en-US" altLang="zh-CN" dirty="0"/>
              <a:t>XML </a:t>
            </a:r>
            <a:r>
              <a:rPr lang="zh-CN" altLang="en-US" dirty="0"/>
              <a:t>属性是一个</a:t>
            </a:r>
            <a:r>
              <a:rPr lang="zh-CN" altLang="en-US" dirty="0">
                <a:solidFill>
                  <a:srgbClr val="FF0000"/>
                </a:solidFill>
              </a:rPr>
              <a:t>属</a:t>
            </a:r>
            <a:endParaRPr lang="en-US" altLang="zh-CN" dirty="0">
              <a:solidFill>
                <a:srgbClr val="FF0000"/>
              </a:solidFill>
            </a:endParaRPr>
          </a:p>
          <a:p>
            <a:pPr marL="457200" lvl="1" latinLnBrk="1"/>
            <a:r>
              <a:rPr lang="zh-CN" altLang="en-US" dirty="0">
                <a:solidFill>
                  <a:srgbClr val="FF0000"/>
                </a:solidFill>
              </a:rPr>
              <a:t>性节点</a:t>
            </a:r>
          </a:p>
          <a:p>
            <a:pPr lvl="1" latinLnBrk="1">
              <a:buFont typeface="Wingdings" panose="05000000000000000000" pitchFamily="2" charset="2"/>
              <a:buChar char="Ø"/>
            </a:pPr>
            <a:r>
              <a:rPr lang="zh-CN" altLang="en-US" dirty="0"/>
              <a:t>注释是</a:t>
            </a:r>
            <a:r>
              <a:rPr lang="zh-CN" altLang="en-US" dirty="0">
                <a:solidFill>
                  <a:srgbClr val="FF0000"/>
                </a:solidFill>
              </a:rPr>
              <a:t>注释节点</a:t>
            </a:r>
          </a:p>
          <a:p>
            <a:pPr marL="1009650" lvl="1" indent="-609600">
              <a:lnSpc>
                <a:spcPct val="80000"/>
              </a:lnSpc>
            </a:pPr>
            <a:endParaRPr lang="en-US" altLang="zh-CN" sz="3600" dirty="0">
              <a:ea typeface="宋体" pitchFamily="2" charset="-122"/>
            </a:endParaRPr>
          </a:p>
          <a:p>
            <a:pPr marL="1409700" lvl="2" indent="-609600">
              <a:lnSpc>
                <a:spcPct val="80000"/>
              </a:lnSpc>
              <a:buFontTx/>
              <a:buNone/>
            </a:pPr>
            <a:endParaRPr lang="en-US" altLang="zh-CN" sz="3600" dirty="0">
              <a:ea typeface="宋体" pitchFamily="2" charset="-122"/>
            </a:endParaRPr>
          </a:p>
          <a:p>
            <a:pPr marL="1009650" lvl="1" indent="-609600">
              <a:lnSpc>
                <a:spcPct val="80000"/>
              </a:lnSpc>
            </a:pPr>
            <a:endParaRPr lang="zh-CN" altLang="en-US" sz="3200" dirty="0">
              <a:solidFill>
                <a:srgbClr val="000000"/>
              </a:solidFill>
              <a:latin typeface="Arial" pitchFamily="34" charset="0"/>
              <a:ea typeface="隶书" pitchFamily="49" charset="-122"/>
            </a:endParaRPr>
          </a:p>
          <a:p>
            <a:pPr marL="609600" indent="-609600">
              <a:lnSpc>
                <a:spcPct val="80000"/>
              </a:lnSpc>
            </a:pPr>
            <a:endParaRPr lang="zh-CN" altLang="en-US" sz="4000" dirty="0">
              <a:solidFill>
                <a:srgbClr val="000000"/>
              </a:solidFill>
              <a:latin typeface="Arial" pitchFamily="34" charset="0"/>
              <a:ea typeface="隶书"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699" y="1777830"/>
            <a:ext cx="6238738" cy="3530150"/>
          </a:xfrm>
          <a:prstGeom prst="rect">
            <a:avLst/>
          </a:prstGeom>
        </p:spPr>
      </p:pic>
    </p:spTree>
    <p:extLst>
      <p:ext uri="{BB962C8B-B14F-4D97-AF65-F5344CB8AC3E}">
        <p14:creationId xmlns:p14="http://schemas.microsoft.com/office/powerpoint/2010/main" val="1175261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5468771"/>
          </a:xfrm>
        </p:spPr>
        <p:txBody>
          <a:bodyPr>
            <a:noAutofit/>
          </a:bodyPr>
          <a:lstStyle/>
          <a:p>
            <a:r>
              <a:rPr lang="zh-CN" altLang="en-US" sz="2400" dirty="0"/>
              <a:t>一些典型的 </a:t>
            </a:r>
            <a:r>
              <a:rPr lang="en-US" altLang="zh-CN" sz="2400" dirty="0"/>
              <a:t>DOM </a:t>
            </a:r>
            <a:r>
              <a:rPr lang="zh-CN" altLang="en-US" sz="2400" dirty="0"/>
              <a:t>属性（</a:t>
            </a:r>
            <a:r>
              <a:rPr lang="en-US" altLang="zh-CN" sz="2400" dirty="0"/>
              <a:t>x </a:t>
            </a:r>
            <a:r>
              <a:rPr lang="zh-CN" altLang="en-US" sz="2400" dirty="0"/>
              <a:t>是一个节点对象）：</a:t>
            </a:r>
          </a:p>
          <a:p>
            <a:r>
              <a:rPr lang="en-US" altLang="zh-CN" sz="2400" dirty="0"/>
              <a:t>x.nodeName —— x </a:t>
            </a:r>
            <a:r>
              <a:rPr lang="zh-CN" altLang="en-US" sz="2400" dirty="0"/>
              <a:t>的名称</a:t>
            </a:r>
          </a:p>
          <a:p>
            <a:r>
              <a:rPr lang="en-US" altLang="zh-CN" sz="2400" dirty="0"/>
              <a:t>x.nodeValue —— x </a:t>
            </a:r>
            <a:r>
              <a:rPr lang="zh-CN" altLang="en-US" sz="2400" dirty="0"/>
              <a:t>的值</a:t>
            </a:r>
          </a:p>
          <a:p>
            <a:r>
              <a:rPr lang="en-US" altLang="zh-CN" sz="2400" dirty="0"/>
              <a:t>x.parentNode —— x </a:t>
            </a:r>
            <a:r>
              <a:rPr lang="zh-CN" altLang="en-US" sz="2400" dirty="0"/>
              <a:t>的父节点</a:t>
            </a:r>
          </a:p>
          <a:p>
            <a:r>
              <a:rPr lang="en-US" altLang="zh-CN" sz="2400" dirty="0"/>
              <a:t>x.childNodes —— x </a:t>
            </a:r>
            <a:r>
              <a:rPr lang="zh-CN" altLang="en-US" sz="2400" dirty="0"/>
              <a:t>的子节点</a:t>
            </a:r>
          </a:p>
          <a:p>
            <a:r>
              <a:rPr lang="en-US" altLang="zh-CN" sz="2400" dirty="0"/>
              <a:t>x.attributes —— x </a:t>
            </a:r>
            <a:r>
              <a:rPr lang="zh-CN" altLang="en-US" sz="2400" dirty="0"/>
              <a:t>的属性节点</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Tree>
    <p:extLst>
      <p:ext uri="{BB962C8B-B14F-4D97-AF65-F5344CB8AC3E}">
        <p14:creationId xmlns:p14="http://schemas.microsoft.com/office/powerpoint/2010/main" val="545314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a:t>Web</a:t>
            </a:r>
            <a:r>
              <a:rPr lang="zh-CN" altLang="en-US" sz="2400" dirty="0"/>
              <a:t>和</a:t>
            </a:r>
            <a:r>
              <a:rPr lang="en-US" altLang="zh-CN" sz="2400" dirty="0"/>
              <a:t>XML</a:t>
            </a:r>
            <a:r>
              <a:rPr lang="zh-CN" altLang="en-US" sz="2400" dirty="0"/>
              <a:t>页面脚本使用</a:t>
            </a:r>
            <a:r>
              <a:rPr lang="en-US" altLang="zh-CN" sz="2400" dirty="0"/>
              <a:t>DOM</a:t>
            </a:r>
            <a:r>
              <a:rPr lang="zh-CN" altLang="en-US" sz="2400" dirty="0"/>
              <a:t>时常用的</a:t>
            </a:r>
            <a:r>
              <a:rPr lang="en-US" altLang="zh-CN" sz="2400" dirty="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00842995"/>
              </p:ext>
            </p:extLst>
          </p:nvPr>
        </p:nvGraphicFramePr>
        <p:xfrm>
          <a:off x="838200" y="1337882"/>
          <a:ext cx="11216780" cy="5101571"/>
        </p:xfrm>
        <a:graphic>
          <a:graphicData uri="http://schemas.openxmlformats.org/drawingml/2006/table">
            <a:tbl>
              <a:tblPr/>
              <a:tblGrid>
                <a:gridCol w="6066295">
                  <a:extLst>
                    <a:ext uri="{9D8B030D-6E8A-4147-A177-3AD203B41FA5}">
                      <a16:colId xmlns:a16="http://schemas.microsoft.com/office/drawing/2014/main" val="20000"/>
                    </a:ext>
                  </a:extLst>
                </a:gridCol>
                <a:gridCol w="5150485">
                  <a:extLst>
                    <a:ext uri="{9D8B030D-6E8A-4147-A177-3AD203B41FA5}">
                      <a16:colId xmlns:a16="http://schemas.microsoft.com/office/drawing/2014/main" val="20001"/>
                    </a:ext>
                  </a:extLst>
                </a:gridCol>
              </a:tblGrid>
              <a:tr h="740691">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document.</a:t>
                      </a:r>
                      <a:r>
                        <a:rPr lang="en-US" sz="2400" b="1" kern="100" dirty="0">
                          <a:latin typeface="等线" pitchFamily="2" charset="-122"/>
                          <a:ea typeface="等线" pitchFamily="2" charset="-122"/>
                          <a:cs typeface="Times New Roman"/>
                        </a:rPr>
                        <a:t>getElementById</a:t>
                      </a:r>
                      <a:r>
                        <a:rPr lang="en-US" sz="2400" kern="100" dirty="0">
                          <a:latin typeface="等线" pitchFamily="2" charset="-122"/>
                          <a:ea typeface="等线" pitchFamily="2" charset="-122"/>
                          <a:cs typeface="Times New Roman"/>
                        </a:rPr>
                        <a:t>(id)</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返回</a:t>
                      </a:r>
                      <a:r>
                        <a:rPr lang="en-US" sz="2400" kern="100" dirty="0">
                          <a:latin typeface="等线" pitchFamily="2" charset="-122"/>
                          <a:ea typeface="等线" pitchFamily="2" charset="-122"/>
                          <a:cs typeface="Times New Roman"/>
                        </a:rPr>
                        <a:t>id</a:t>
                      </a:r>
                      <a:r>
                        <a:rPr lang="zh-CN" sz="2400" kern="100" dirty="0">
                          <a:latin typeface="等线" pitchFamily="2" charset="-122"/>
                          <a:ea typeface="等线" pitchFamily="2" charset="-122"/>
                          <a:cs typeface="Times New Roman"/>
                        </a:rPr>
                        <a:t>属性匹配参数的元素</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document.</a:t>
                      </a:r>
                      <a:r>
                        <a:rPr lang="en-US" sz="2400" b="1" kern="100" dirty="0">
                          <a:latin typeface="等线" pitchFamily="2" charset="-122"/>
                          <a:ea typeface="等线" pitchFamily="2" charset="-122"/>
                          <a:cs typeface="Times New Roman"/>
                        </a:rPr>
                        <a:t>getElementsByTagName</a:t>
                      </a:r>
                      <a:r>
                        <a:rPr lang="en-US" sz="2400" kern="100" dirty="0">
                          <a:latin typeface="等线" pitchFamily="2" charset="-122"/>
                          <a:ea typeface="等线" pitchFamily="2" charset="-122"/>
                          <a:cs typeface="Times New Roman"/>
                        </a:rPr>
                        <a:t>(name)</a:t>
                      </a:r>
                    </a:p>
                    <a:p>
                      <a:pPr indent="127000">
                        <a:lnSpc>
                          <a:spcPct val="150000"/>
                        </a:lnSpc>
                        <a:spcAft>
                          <a:spcPts val="0"/>
                        </a:spcAft>
                      </a:pPr>
                      <a:endParaRPr lang="en-US" sz="2400" kern="100" dirty="0">
                        <a:latin typeface="等线" pitchFamily="2" charset="-122"/>
                        <a:ea typeface="等线" pitchFamily="2" charset="-122"/>
                        <a:cs typeface="Times New Roman"/>
                      </a:endParaRPr>
                    </a:p>
                    <a:p>
                      <a:pPr marL="0" marR="0" lvl="0" indent="127000" algn="l" defTabSz="914400" rtl="0" eaLnBrk="1" fontAlgn="auto" latinLnBrk="0" hangingPunct="1">
                        <a:lnSpc>
                          <a:spcPct val="150000"/>
                        </a:lnSpc>
                        <a:spcBef>
                          <a:spcPts val="0"/>
                        </a:spcBef>
                        <a:spcAft>
                          <a:spcPts val="0"/>
                        </a:spcAft>
                        <a:buClrTx/>
                        <a:buSzTx/>
                        <a:buFontTx/>
                        <a:buNone/>
                        <a:tabLst/>
                        <a:defRPr/>
                      </a:pPr>
                      <a:r>
                        <a:rPr lang="en-US" altLang="zh-CN" sz="2400" kern="100" dirty="0" err="1">
                          <a:latin typeface="等线" pitchFamily="2" charset="-122"/>
                          <a:ea typeface="+mn-ea"/>
                          <a:cs typeface="Times New Roman"/>
                        </a:rPr>
                        <a:t>node.</a:t>
                      </a:r>
                      <a:r>
                        <a:rPr lang="en-US" altLang="zh-CN" sz="2400" b="1" kern="100" dirty="0" err="1">
                          <a:latin typeface="等线" pitchFamily="2" charset="-122"/>
                          <a:ea typeface="+mn-ea"/>
                          <a:cs typeface="Times New Roman"/>
                        </a:rPr>
                        <a:t>getElementsByTagName</a:t>
                      </a:r>
                      <a:r>
                        <a:rPr lang="en-US" altLang="zh-CN" sz="2400" b="1" kern="100" dirty="0">
                          <a:latin typeface="等线" pitchFamily="2" charset="-122"/>
                          <a:ea typeface="+mn-ea"/>
                          <a:cs typeface="Times New Roman"/>
                        </a:rPr>
                        <a:t>(</a:t>
                      </a:r>
                      <a:r>
                        <a:rPr lang="en-US" altLang="zh-CN" sz="2400" kern="100" dirty="0">
                          <a:latin typeface="等线" pitchFamily="2" charset="-122"/>
                          <a:ea typeface="+mn-ea"/>
                          <a:cs typeface="Times New Roman"/>
                        </a:rPr>
                        <a:t>name)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返回</a:t>
                      </a:r>
                      <a:r>
                        <a:rPr lang="zh-CN" altLang="en-US" sz="2400" kern="100" dirty="0">
                          <a:latin typeface="等线" pitchFamily="2" charset="-122"/>
                          <a:ea typeface="等线" pitchFamily="2" charset="-122"/>
                          <a:cs typeface="Times New Roman"/>
                        </a:rPr>
                        <a:t>文档中</a:t>
                      </a:r>
                      <a:r>
                        <a:rPr lang="zh-CN" sz="2400" kern="100" dirty="0">
                          <a:latin typeface="等线" pitchFamily="2" charset="-122"/>
                          <a:ea typeface="等线" pitchFamily="2" charset="-122"/>
                          <a:cs typeface="Times New Roman"/>
                        </a:rPr>
                        <a:t>标签</a:t>
                      </a:r>
                      <a:r>
                        <a:rPr lang="zh-CN" altLang="en-US" sz="2400" kern="100" dirty="0">
                          <a:latin typeface="等线" pitchFamily="2" charset="-122"/>
                          <a:ea typeface="等线" pitchFamily="2" charset="-122"/>
                          <a:cs typeface="Times New Roman"/>
                        </a:rPr>
                        <a:t>名称</a:t>
                      </a:r>
                      <a:r>
                        <a:rPr lang="zh-CN" sz="2400" kern="100" dirty="0">
                          <a:latin typeface="等线" pitchFamily="2" charset="-122"/>
                          <a:ea typeface="等线" pitchFamily="2" charset="-122"/>
                          <a:cs typeface="Times New Roman"/>
                        </a:rPr>
                        <a:t>匹配</a:t>
                      </a:r>
                      <a:r>
                        <a:rPr lang="en-US" altLang="zh-CN" sz="2400" kern="100" dirty="0">
                          <a:latin typeface="等线" pitchFamily="2" charset="-122"/>
                          <a:ea typeface="等线" pitchFamily="2" charset="-122"/>
                          <a:cs typeface="Times New Roman"/>
                        </a:rPr>
                        <a:t>name</a:t>
                      </a:r>
                      <a:r>
                        <a:rPr lang="zh-CN" sz="2400" kern="100" dirty="0">
                          <a:latin typeface="等线" pitchFamily="2" charset="-122"/>
                          <a:ea typeface="等线" pitchFamily="2" charset="-122"/>
                          <a:cs typeface="Times New Roman"/>
                        </a:rPr>
                        <a:t>的</a:t>
                      </a:r>
                      <a:r>
                        <a:rPr lang="zh-CN" altLang="en-US" sz="2400" kern="100" dirty="0">
                          <a:latin typeface="等线" pitchFamily="2" charset="-122"/>
                          <a:ea typeface="等线" pitchFamily="2" charset="-122"/>
                          <a:cs typeface="Times New Roman"/>
                        </a:rPr>
                        <a:t>所有</a:t>
                      </a:r>
                      <a:r>
                        <a:rPr lang="zh-CN" sz="2400" kern="100" dirty="0">
                          <a:latin typeface="等线" pitchFamily="2" charset="-122"/>
                          <a:ea typeface="等线" pitchFamily="2" charset="-122"/>
                          <a:cs typeface="Times New Roman"/>
                        </a:rPr>
                        <a:t>元素</a:t>
                      </a:r>
                      <a:endParaRPr lang="en-US" altLang="zh-CN" sz="2400" kern="100" dirty="0">
                        <a:latin typeface="等线" pitchFamily="2" charset="-122"/>
                        <a:ea typeface="等线" pitchFamily="2" charset="-122"/>
                        <a:cs typeface="Times New Roman"/>
                      </a:endParaRPr>
                    </a:p>
                    <a:p>
                      <a:pPr marL="0" marR="0" lvl="0" indent="127000" algn="l" defTabSz="914400" rtl="0" eaLnBrk="1" fontAlgn="auto" latinLnBrk="0" hangingPunct="1">
                        <a:lnSpc>
                          <a:spcPct val="150000"/>
                        </a:lnSpc>
                        <a:spcBef>
                          <a:spcPts val="0"/>
                        </a:spcBef>
                        <a:spcAft>
                          <a:spcPts val="0"/>
                        </a:spcAft>
                        <a:buClrTx/>
                        <a:buSzTx/>
                        <a:buFontTx/>
                        <a:buNone/>
                        <a:tabLst/>
                        <a:defRPr/>
                      </a:pPr>
                      <a:r>
                        <a:rPr lang="zh-CN" altLang="zh-CN" sz="2400" kern="100" dirty="0">
                          <a:latin typeface="等线" pitchFamily="2" charset="-122"/>
                          <a:ea typeface="+mn-ea"/>
                          <a:cs typeface="Times New Roman"/>
                        </a:rPr>
                        <a:t>返回</a:t>
                      </a:r>
                      <a:r>
                        <a:rPr lang="zh-CN" altLang="en-US" sz="2400" kern="100" dirty="0">
                          <a:latin typeface="等线" pitchFamily="2" charset="-122"/>
                          <a:ea typeface="+mn-ea"/>
                          <a:cs typeface="Times New Roman"/>
                        </a:rPr>
                        <a:t>节点中</a:t>
                      </a:r>
                      <a:r>
                        <a:rPr lang="zh-CN" altLang="zh-CN" sz="2400" kern="100" dirty="0">
                          <a:latin typeface="等线" pitchFamily="2" charset="-122"/>
                          <a:ea typeface="+mn-ea"/>
                          <a:cs typeface="Times New Roman"/>
                        </a:rPr>
                        <a:t>标签</a:t>
                      </a:r>
                      <a:r>
                        <a:rPr lang="zh-CN" altLang="en-US" sz="2400" kern="100" dirty="0">
                          <a:latin typeface="等线" pitchFamily="2" charset="-122"/>
                          <a:ea typeface="+mn-ea"/>
                          <a:cs typeface="Times New Roman"/>
                        </a:rPr>
                        <a:t>名称</a:t>
                      </a:r>
                      <a:r>
                        <a:rPr lang="zh-CN" altLang="zh-CN" sz="2400" kern="100" dirty="0">
                          <a:latin typeface="等线" pitchFamily="2" charset="-122"/>
                          <a:ea typeface="+mn-ea"/>
                          <a:cs typeface="Times New Roman"/>
                        </a:rPr>
                        <a:t>匹配</a:t>
                      </a:r>
                      <a:r>
                        <a:rPr lang="en-US" altLang="zh-CN" sz="2400" kern="100" dirty="0">
                          <a:latin typeface="等线" pitchFamily="2" charset="-122"/>
                          <a:ea typeface="+mn-ea"/>
                          <a:cs typeface="Times New Roman"/>
                        </a:rPr>
                        <a:t>name</a:t>
                      </a:r>
                      <a:r>
                        <a:rPr lang="zh-CN" altLang="zh-CN" sz="2400" kern="100" dirty="0">
                          <a:latin typeface="等线" pitchFamily="2" charset="-122"/>
                          <a:ea typeface="+mn-ea"/>
                          <a:cs typeface="Times New Roman"/>
                        </a:rPr>
                        <a:t>的</a:t>
                      </a:r>
                      <a:r>
                        <a:rPr lang="zh-CN" altLang="en-US" sz="2400" kern="100" dirty="0">
                          <a:latin typeface="等线" pitchFamily="2" charset="-122"/>
                          <a:ea typeface="+mn-ea"/>
                          <a:cs typeface="Times New Roman"/>
                        </a:rPr>
                        <a:t>所有</a:t>
                      </a:r>
                      <a:r>
                        <a:rPr lang="zh-CN" altLang="zh-CN" sz="2400" kern="100" dirty="0">
                          <a:latin typeface="等线" pitchFamily="2" charset="-122"/>
                          <a:ea typeface="+mn-ea"/>
                          <a:cs typeface="Times New Roman"/>
                        </a:rPr>
                        <a:t>元素</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document.</a:t>
                      </a:r>
                      <a:r>
                        <a:rPr lang="en-US" sz="2400" b="1" kern="100" dirty="0">
                          <a:latin typeface="等线" pitchFamily="2" charset="-122"/>
                          <a:ea typeface="等线" pitchFamily="2" charset="-122"/>
                          <a:cs typeface="Times New Roman"/>
                        </a:rPr>
                        <a:t>createElement</a:t>
                      </a:r>
                      <a:r>
                        <a:rPr lang="en-US" sz="2400" kern="100" dirty="0">
                          <a:latin typeface="等线" pitchFamily="2" charset="-122"/>
                          <a:ea typeface="等线" pitchFamily="2" charset="-122"/>
                          <a:cs typeface="Times New Roman"/>
                        </a:rPr>
                        <a:t>(name)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创建指定标签名的元素</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parentNode.</a:t>
                      </a:r>
                      <a:r>
                        <a:rPr lang="en-US" sz="2400" b="1" kern="100" dirty="0">
                          <a:latin typeface="等线" pitchFamily="2" charset="-122"/>
                          <a:ea typeface="等线" pitchFamily="2" charset="-122"/>
                          <a:cs typeface="Times New Roman"/>
                        </a:rPr>
                        <a:t>appendChild</a:t>
                      </a:r>
                      <a:r>
                        <a:rPr lang="en-US" sz="2400" kern="100" dirty="0">
                          <a:latin typeface="等线" pitchFamily="2" charset="-122"/>
                          <a:ea typeface="等线" pitchFamily="2" charset="-122"/>
                          <a:cs typeface="Times New Roman"/>
                        </a:rPr>
                        <a:t>(node)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在特定节点下追加一个孩子节点</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095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46"/>
            <a:ext cx="10515600" cy="920336"/>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773723"/>
            <a:ext cx="10515600" cy="5947752"/>
          </a:xfrm>
        </p:spPr>
        <p:txBody>
          <a:bodyPr>
            <a:normAutofit/>
          </a:bodyPr>
          <a:lstStyle/>
          <a:p>
            <a:pPr lvl="0">
              <a:lnSpc>
                <a:spcPct val="80000"/>
              </a:lnSpc>
            </a:pPr>
            <a:r>
              <a:rPr lang="zh-CN" altLang="en-US" dirty="0">
                <a:solidFill>
                  <a:srgbClr val="000000"/>
                </a:solidFill>
                <a:latin typeface="等线" pitchFamily="2" charset="-122"/>
                <a:ea typeface="等线" pitchFamily="2" charset="-122"/>
              </a:rPr>
              <a:t>文档结构</a:t>
            </a:r>
            <a:endParaRPr lang="en-US" altLang="zh-CN" dirty="0">
              <a:solidFill>
                <a:srgbClr val="000000"/>
              </a:solidFill>
              <a:latin typeface="等线" pitchFamily="2" charset="-122"/>
              <a:ea typeface="等线" pitchFamily="2" charset="-122"/>
            </a:endParaRPr>
          </a:p>
          <a:p>
            <a:pPr marL="742950" lvl="1" indent="-342900">
              <a:lnSpc>
                <a:spcPct val="80000"/>
              </a:lnSpc>
              <a:buFont typeface="Wingdings" panose="05000000000000000000" pitchFamily="2" charset="2"/>
              <a:buChar char="ü"/>
            </a:pPr>
            <a:r>
              <a:rPr lang="zh-CN" altLang="zh-CN" dirty="0">
                <a:solidFill>
                  <a:prstClr val="black"/>
                </a:solidFill>
                <a:latin typeface="等线" pitchFamily="2" charset="-122"/>
                <a:ea typeface="等线" pitchFamily="2" charset="-122"/>
              </a:rPr>
              <a:t>无结构的</a:t>
            </a:r>
            <a:r>
              <a:rPr lang="en-US" altLang="zh-CN" dirty="0">
                <a:solidFill>
                  <a:prstClr val="black"/>
                </a:solidFill>
                <a:latin typeface="等线" pitchFamily="2" charset="-122"/>
                <a:ea typeface="等线" pitchFamily="2" charset="-122"/>
              </a:rPr>
              <a:t>(schemaless)</a:t>
            </a:r>
          </a:p>
          <a:p>
            <a:pPr marL="1143000" lvl="2" indent="-342900">
              <a:lnSpc>
                <a:spcPct val="80000"/>
              </a:lnSpc>
              <a:buFont typeface="Arial"/>
              <a:buChar char="•"/>
            </a:pPr>
            <a:r>
              <a:rPr lang="zh-CN" altLang="zh-CN" dirty="0">
                <a:solidFill>
                  <a:prstClr val="black"/>
                </a:solidFill>
                <a:latin typeface="等线" pitchFamily="2" charset="-122"/>
                <a:ea typeface="等线" pitchFamily="2" charset="-122"/>
              </a:rPr>
              <a:t>普通文本文件或网页</a:t>
            </a:r>
            <a:r>
              <a:rPr lang="en-US" altLang="zh-CN" dirty="0">
                <a:solidFill>
                  <a:prstClr val="black"/>
                </a:solidFill>
                <a:latin typeface="等线" pitchFamily="2" charset="-122"/>
                <a:ea typeface="等线" pitchFamily="2" charset="-122"/>
              </a:rPr>
              <a:t>HTML</a:t>
            </a:r>
            <a:r>
              <a:rPr lang="zh-CN" altLang="zh-CN" dirty="0">
                <a:solidFill>
                  <a:prstClr val="black"/>
                </a:solidFill>
                <a:latin typeface="等线" pitchFamily="2" charset="-122"/>
                <a:ea typeface="等线" pitchFamily="2" charset="-122"/>
              </a:rPr>
              <a:t>文件</a:t>
            </a:r>
            <a:endParaRPr lang="en-US" altLang="zh-CN" dirty="0">
              <a:solidFill>
                <a:prstClr val="black"/>
              </a:solidFill>
              <a:latin typeface="等线" pitchFamily="2" charset="-122"/>
              <a:ea typeface="等线" pitchFamily="2" charset="-122"/>
            </a:endParaRPr>
          </a:p>
          <a:p>
            <a:pPr marL="742950" lvl="1" indent="-342900">
              <a:lnSpc>
                <a:spcPct val="80000"/>
              </a:lnSpc>
              <a:buFont typeface="Wingdings" panose="05000000000000000000" pitchFamily="2" charset="2"/>
              <a:buChar char="ü"/>
            </a:pPr>
            <a:r>
              <a:rPr lang="zh-CN" altLang="zh-CN" dirty="0">
                <a:solidFill>
                  <a:prstClr val="black"/>
                </a:solidFill>
                <a:latin typeface="等线" pitchFamily="2" charset="-122"/>
                <a:ea typeface="等线" pitchFamily="2" charset="-122"/>
              </a:rPr>
              <a:t>隐式结构</a:t>
            </a:r>
            <a:endParaRPr lang="en-US" altLang="zh-CN" dirty="0">
              <a:solidFill>
                <a:prstClr val="black"/>
              </a:solidFill>
              <a:latin typeface="等线" pitchFamily="2" charset="-122"/>
              <a:ea typeface="等线" pitchFamily="2" charset="-122"/>
            </a:endParaRPr>
          </a:p>
          <a:p>
            <a:pPr marL="1143000" lvl="2" indent="-342900">
              <a:lnSpc>
                <a:spcPct val="80000"/>
              </a:lnSpc>
              <a:buFont typeface="Arial"/>
              <a:buChar char="•"/>
            </a:pPr>
            <a:r>
              <a:rPr lang="en-US" altLang="zh-CN" dirty="0">
                <a:solidFill>
                  <a:prstClr val="black"/>
                </a:solidFill>
                <a:latin typeface="等线" pitchFamily="2" charset="-122"/>
                <a:ea typeface="等线" pitchFamily="2" charset="-122"/>
              </a:rPr>
              <a:t>MPEG-4</a:t>
            </a:r>
            <a:r>
              <a:rPr lang="zh-CN" altLang="zh-CN" dirty="0">
                <a:solidFill>
                  <a:prstClr val="black"/>
                </a:solidFill>
                <a:latin typeface="等线" pitchFamily="2" charset="-122"/>
                <a:ea typeface="等线" pitchFamily="2" charset="-122"/>
              </a:rPr>
              <a:t>文件</a:t>
            </a:r>
            <a:endParaRPr lang="en-US" altLang="zh-CN" dirty="0">
              <a:solidFill>
                <a:prstClr val="black"/>
              </a:solidFill>
              <a:latin typeface="等线" pitchFamily="2" charset="-122"/>
              <a:ea typeface="等线" pitchFamily="2" charset="-122"/>
            </a:endParaRPr>
          </a:p>
          <a:p>
            <a:pPr marL="1165225" lvl="2" indent="-365125">
              <a:lnSpc>
                <a:spcPct val="100000"/>
              </a:lnSpc>
            </a:pPr>
            <a:r>
              <a:rPr lang="en-US" altLang="zh-CN" dirty="0">
                <a:solidFill>
                  <a:prstClr val="black"/>
                </a:solidFill>
                <a:latin typeface="等线" pitchFamily="2" charset="-122"/>
                <a:ea typeface="等线" pitchFamily="2" charset="-122"/>
              </a:rPr>
              <a:t>          </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的主要目标是基于对象的压缩标准、</a:t>
            </a:r>
            <a:r>
              <a:rPr lang="zh-CN" altLang="en-US" sz="2000" dirty="0">
                <a:solidFill>
                  <a:srgbClr val="FF0000"/>
                </a:solidFill>
                <a:latin typeface="等线" pitchFamily="2" charset="-122"/>
                <a:ea typeface="等线" pitchFamily="2" charset="-122"/>
              </a:rPr>
              <a:t>可交互性</a:t>
            </a:r>
            <a:r>
              <a:rPr lang="zh-CN" altLang="en-US" sz="2000" dirty="0">
                <a:solidFill>
                  <a:prstClr val="black"/>
                </a:solidFill>
                <a:latin typeface="等线" pitchFamily="2" charset="-122"/>
                <a:ea typeface="等线" pitchFamily="2" charset="-122"/>
              </a:rPr>
              <a:t>和码率的宽范围适应性。</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码流中包括许多的</a:t>
            </a:r>
            <a:r>
              <a:rPr lang="en-US" altLang="zh-CN" sz="2000" dirty="0">
                <a:solidFill>
                  <a:srgbClr val="FF0000"/>
                </a:solidFill>
                <a:latin typeface="等线" pitchFamily="2" charset="-122"/>
                <a:ea typeface="等线" pitchFamily="2" charset="-122"/>
              </a:rPr>
              <a:t>AV</a:t>
            </a:r>
            <a:r>
              <a:rPr lang="zh-CN" altLang="en-US" sz="2000" dirty="0">
                <a:solidFill>
                  <a:srgbClr val="FF0000"/>
                </a:solidFill>
                <a:latin typeface="等线" pitchFamily="2" charset="-122"/>
                <a:ea typeface="等线" pitchFamily="2" charset="-122"/>
              </a:rPr>
              <a:t>对象</a:t>
            </a:r>
            <a:r>
              <a:rPr lang="zh-CN" altLang="en-US" sz="2000" dirty="0">
                <a:solidFill>
                  <a:prstClr val="black"/>
                </a:solidFill>
                <a:latin typeface="等线" pitchFamily="2" charset="-122"/>
                <a:ea typeface="等线" pitchFamily="2" charset="-122"/>
              </a:rPr>
              <a:t>，这些对象有各自的缓冲器。</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定义了一个</a:t>
            </a:r>
            <a:r>
              <a:rPr lang="zh-CN" altLang="en-US" sz="2000" dirty="0">
                <a:solidFill>
                  <a:srgbClr val="FF0000"/>
                </a:solidFill>
                <a:latin typeface="等线" pitchFamily="2" charset="-122"/>
                <a:ea typeface="等线" pitchFamily="2" charset="-122"/>
              </a:rPr>
              <a:t>基于对</a:t>
            </a:r>
            <a:r>
              <a:rPr lang="en-US" altLang="zh-CN" sz="2000" dirty="0">
                <a:solidFill>
                  <a:srgbClr val="FF0000"/>
                </a:solidFill>
                <a:latin typeface="等线" pitchFamily="2" charset="-122"/>
                <a:ea typeface="等线" pitchFamily="2" charset="-122"/>
              </a:rPr>
              <a:t>C++</a:t>
            </a:r>
            <a:r>
              <a:rPr lang="zh-CN" altLang="en-US" sz="2000" dirty="0">
                <a:solidFill>
                  <a:srgbClr val="FF0000"/>
                </a:solidFill>
                <a:latin typeface="等线" pitchFamily="2" charset="-122"/>
                <a:ea typeface="等线" pitchFamily="2" charset="-122"/>
              </a:rPr>
              <a:t>扩展的句法描述语言来描述</a:t>
            </a:r>
            <a:r>
              <a:rPr lang="en-US" altLang="zh-CN" sz="2000" dirty="0">
                <a:solidFill>
                  <a:srgbClr val="FF0000"/>
                </a:solidFill>
                <a:latin typeface="等线" pitchFamily="2" charset="-122"/>
                <a:ea typeface="等线" pitchFamily="2" charset="-122"/>
              </a:rPr>
              <a:t>AV</a:t>
            </a:r>
            <a:r>
              <a:rPr lang="zh-CN" altLang="en-US" sz="2000" dirty="0">
                <a:solidFill>
                  <a:srgbClr val="FF0000"/>
                </a:solidFill>
                <a:latin typeface="等线" pitchFamily="2" charset="-122"/>
                <a:ea typeface="等线" pitchFamily="2" charset="-122"/>
              </a:rPr>
              <a:t>对象</a:t>
            </a:r>
            <a:r>
              <a:rPr lang="zh-CN" altLang="en-US" sz="2000" dirty="0">
                <a:solidFill>
                  <a:prstClr val="black"/>
                </a:solidFill>
                <a:latin typeface="等线" pitchFamily="2" charset="-122"/>
                <a:ea typeface="等线" pitchFamily="2" charset="-122"/>
              </a:rPr>
              <a:t>的比特流表示和场景描述信息，体现了面向对象技术来描述对象的思想。</a:t>
            </a:r>
            <a:endParaRPr lang="en-US" altLang="zh-CN" sz="2000" dirty="0">
              <a:solidFill>
                <a:prstClr val="black"/>
              </a:solidFill>
              <a:latin typeface="等线" pitchFamily="2" charset="-122"/>
              <a:ea typeface="等线" pitchFamily="2" charset="-122"/>
            </a:endParaRPr>
          </a:p>
          <a:p>
            <a:pPr marL="1165225" lvl="2" indent="-365125">
              <a:lnSpc>
                <a:spcPct val="100000"/>
              </a:lnSpc>
            </a:pPr>
            <a:r>
              <a:rPr lang="en-US" altLang="zh-CN" sz="2000" dirty="0">
                <a:solidFill>
                  <a:prstClr val="black"/>
                </a:solidFill>
                <a:latin typeface="等线" pitchFamily="2" charset="-122"/>
                <a:ea typeface="等线" pitchFamily="2" charset="-122"/>
              </a:rPr>
              <a:t>          MPEG-4 System</a:t>
            </a:r>
            <a:r>
              <a:rPr lang="zh-CN" altLang="en-US" sz="2000" dirty="0">
                <a:solidFill>
                  <a:prstClr val="black"/>
                </a:solidFill>
                <a:latin typeface="等线" pitchFamily="2" charset="-122"/>
                <a:ea typeface="等线" pitchFamily="2" charset="-122"/>
              </a:rPr>
              <a:t>规范了标准的整体结构，定义了</a:t>
            </a:r>
            <a:r>
              <a:rPr lang="en-US" altLang="zh-CN" sz="2000" dirty="0">
                <a:solidFill>
                  <a:prstClr val="black"/>
                </a:solidFill>
                <a:latin typeface="等线" pitchFamily="2" charset="-122"/>
                <a:ea typeface="等线" pitchFamily="2" charset="-122"/>
              </a:rPr>
              <a:t>Visual</a:t>
            </a:r>
            <a:r>
              <a:rPr lang="zh-CN" altLang="en-US" sz="2000" dirty="0">
                <a:solidFill>
                  <a:prstClr val="black"/>
                </a:solidFill>
                <a:latin typeface="等线" pitchFamily="2" charset="-122"/>
                <a:ea typeface="等线" pitchFamily="2" charset="-122"/>
              </a:rPr>
              <a:t>和</a:t>
            </a:r>
            <a:r>
              <a:rPr lang="en-US" altLang="zh-CN" sz="2000" dirty="0">
                <a:solidFill>
                  <a:prstClr val="black"/>
                </a:solidFill>
                <a:latin typeface="等线" pitchFamily="2" charset="-122"/>
                <a:ea typeface="等线" pitchFamily="2" charset="-122"/>
              </a:rPr>
              <a:t>Audio</a:t>
            </a:r>
            <a:r>
              <a:rPr lang="zh-CN" altLang="en-US" sz="2000" dirty="0">
                <a:solidFill>
                  <a:srgbClr val="FF0000"/>
                </a:solidFill>
                <a:latin typeface="等线" pitchFamily="2" charset="-122"/>
                <a:ea typeface="等线" pitchFamily="2" charset="-122"/>
              </a:rPr>
              <a:t>如何合成</a:t>
            </a:r>
            <a:r>
              <a:rPr lang="zh-CN" altLang="en-US" sz="2000" dirty="0">
                <a:solidFill>
                  <a:prstClr val="black"/>
                </a:solidFill>
                <a:latin typeface="等线" pitchFamily="2" charset="-122"/>
                <a:ea typeface="等线" pitchFamily="2" charset="-122"/>
              </a:rPr>
              <a:t>，以及多路复用、同步和缓存管理信息，还引入了</a:t>
            </a:r>
            <a:r>
              <a:rPr lang="en-US" altLang="zh-CN" sz="2000" dirty="0">
                <a:solidFill>
                  <a:srgbClr val="FF0000"/>
                </a:solidFill>
                <a:latin typeface="等线" pitchFamily="2" charset="-122"/>
                <a:ea typeface="等线" pitchFamily="2" charset="-122"/>
              </a:rPr>
              <a:t>BIFS</a:t>
            </a:r>
            <a:r>
              <a:rPr lang="zh-CN" altLang="en-US" sz="2000" dirty="0">
                <a:solidFill>
                  <a:srgbClr val="FF0000"/>
                </a:solidFill>
                <a:latin typeface="等线" pitchFamily="2" charset="-122"/>
                <a:ea typeface="等线" pitchFamily="2" charset="-122"/>
              </a:rPr>
              <a:t> </a:t>
            </a:r>
            <a:r>
              <a:rPr lang="en-US" altLang="zh-CN" sz="2000" dirty="0">
                <a:solidFill>
                  <a:srgbClr val="FF0000"/>
                </a:solidFill>
                <a:latin typeface="等线" pitchFamily="2" charset="-122"/>
                <a:ea typeface="等线" pitchFamily="2" charset="-122"/>
              </a:rPr>
              <a:t>(Binary Format for Scene)</a:t>
            </a:r>
            <a:r>
              <a:rPr lang="zh-CN" altLang="en-US" sz="2000" dirty="0">
                <a:solidFill>
                  <a:prstClr val="black"/>
                </a:solidFill>
                <a:latin typeface="等线" pitchFamily="2" charset="-122"/>
                <a:ea typeface="等线" pitchFamily="2" charset="-122"/>
              </a:rPr>
              <a:t>的概念，它定义了</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的许多</a:t>
            </a:r>
            <a:r>
              <a:rPr lang="zh-CN" altLang="en-US" sz="2000" dirty="0">
                <a:solidFill>
                  <a:srgbClr val="FF0000"/>
                </a:solidFill>
                <a:latin typeface="等线" pitchFamily="2" charset="-122"/>
                <a:ea typeface="等线" pitchFamily="2" charset="-122"/>
              </a:rPr>
              <a:t>交互性的内容</a:t>
            </a:r>
            <a:r>
              <a:rPr lang="zh-CN" altLang="en-US" sz="2000" dirty="0">
                <a:solidFill>
                  <a:prstClr val="black"/>
                </a:solidFill>
                <a:latin typeface="等线" pitchFamily="2" charset="-122"/>
                <a:ea typeface="等线" pitchFamily="2" charset="-122"/>
              </a:rPr>
              <a:t>。所有关于媒体对象、场景的描述或控制信息都包含在</a:t>
            </a:r>
            <a:r>
              <a:rPr lang="zh-CN" altLang="en-US" sz="2000" dirty="0">
                <a:solidFill>
                  <a:srgbClr val="FF0000"/>
                </a:solidFill>
                <a:latin typeface="等线" pitchFamily="2" charset="-122"/>
                <a:ea typeface="等线" pitchFamily="2" charset="-122"/>
              </a:rPr>
              <a:t>基本码流</a:t>
            </a:r>
            <a:r>
              <a:rPr lang="zh-CN" altLang="en-US" sz="2000" dirty="0">
                <a:solidFill>
                  <a:prstClr val="black"/>
                </a:solidFill>
                <a:latin typeface="等线" pitchFamily="2" charset="-122"/>
                <a:ea typeface="等线" pitchFamily="2" charset="-122"/>
              </a:rPr>
              <a:t>中。基本码流包含</a:t>
            </a:r>
            <a:r>
              <a:rPr lang="zh-CN" altLang="en-US" sz="2000" dirty="0">
                <a:solidFill>
                  <a:srgbClr val="FF0000"/>
                </a:solidFill>
                <a:latin typeface="等线" pitchFamily="2" charset="-122"/>
                <a:ea typeface="等线" pitchFamily="2" charset="-122"/>
              </a:rPr>
              <a:t>标签或指针（对象描述子）</a:t>
            </a:r>
            <a:r>
              <a:rPr lang="zh-CN" altLang="en-US" sz="2000" dirty="0">
                <a:solidFill>
                  <a:prstClr val="black"/>
                </a:solidFill>
                <a:latin typeface="等线" pitchFamily="2" charset="-122"/>
                <a:ea typeface="等线" pitchFamily="2" charset="-122"/>
              </a:rPr>
              <a:t>，对象描述子描述了构成</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流的基本元素，决定了流</a:t>
            </a:r>
            <a:r>
              <a:rPr lang="zh-CN" altLang="en-US" sz="2000" dirty="0">
                <a:solidFill>
                  <a:srgbClr val="FF0000"/>
                </a:solidFill>
                <a:latin typeface="等线" pitchFamily="2" charset="-122"/>
                <a:ea typeface="等线" pitchFamily="2" charset="-122"/>
              </a:rPr>
              <a:t>如何在接收端解码</a:t>
            </a:r>
            <a:r>
              <a:rPr lang="zh-CN" altLang="en-US" sz="2000" dirty="0">
                <a:solidFill>
                  <a:prstClr val="black"/>
                </a:solidFill>
                <a:latin typeface="等线" pitchFamily="2" charset="-122"/>
                <a:ea typeface="等线" pitchFamily="2" charset="-122"/>
              </a:rPr>
              <a:t>，允许内容的作者决定</a:t>
            </a:r>
            <a:r>
              <a:rPr lang="zh-CN" altLang="en-US" sz="2000" dirty="0">
                <a:solidFill>
                  <a:srgbClr val="FF0000"/>
                </a:solidFill>
                <a:latin typeface="等线" pitchFamily="2" charset="-122"/>
                <a:ea typeface="等线" pitchFamily="2" charset="-122"/>
              </a:rPr>
              <a:t>媒体对象的层次</a:t>
            </a:r>
            <a:r>
              <a:rPr lang="zh-CN" altLang="en-US" sz="2000" dirty="0">
                <a:solidFill>
                  <a:prstClr val="black"/>
                </a:solidFill>
                <a:latin typeface="等线" pitchFamily="2" charset="-122"/>
                <a:ea typeface="等线" pitchFamily="2" charset="-122"/>
              </a:rPr>
              <a:t>并将信息加入到媒体流中使接收端能正确地重现对象。 </a:t>
            </a:r>
            <a:endParaRPr lang="en-US" altLang="zh-CN" sz="2000" dirty="0">
              <a:solidFill>
                <a:prstClr val="black"/>
              </a:solidFill>
              <a:latin typeface="等线" pitchFamily="2" charset="-122"/>
              <a:ea typeface="等线" pitchFamily="2" charset="-122"/>
            </a:endParaRPr>
          </a:p>
          <a:p>
            <a:pPr marL="742950" lvl="1" indent="-342900">
              <a:lnSpc>
                <a:spcPct val="80000"/>
              </a:lnSpc>
              <a:buFont typeface="Wingdings" panose="05000000000000000000" pitchFamily="2" charset="2"/>
              <a:buChar char="ü"/>
            </a:pPr>
            <a:r>
              <a:rPr lang="zh-CN" altLang="zh-CN" b="1" dirty="0">
                <a:solidFill>
                  <a:srgbClr val="FF0000"/>
                </a:solidFill>
                <a:latin typeface="等线" pitchFamily="2" charset="-122"/>
                <a:ea typeface="等线" pitchFamily="2" charset="-122"/>
              </a:rPr>
              <a:t>半结构</a:t>
            </a:r>
            <a:endParaRPr lang="en-US" altLang="zh-CN" b="1" dirty="0">
              <a:solidFill>
                <a:srgbClr val="FF0000"/>
              </a:solidFill>
              <a:latin typeface="等线" pitchFamily="2" charset="-122"/>
              <a:ea typeface="等线" pitchFamily="2" charset="-122"/>
            </a:endParaRPr>
          </a:p>
          <a:p>
            <a:pPr marL="1143000" lvl="2" indent="-342900">
              <a:lnSpc>
                <a:spcPct val="80000"/>
              </a:lnSpc>
              <a:buFont typeface="Arial"/>
              <a:buChar char="•"/>
            </a:pPr>
            <a:r>
              <a:rPr lang="en-US" altLang="zh-CN" dirty="0">
                <a:solidFill>
                  <a:prstClr val="black"/>
                </a:solidFill>
                <a:latin typeface="等线" pitchFamily="2" charset="-122"/>
                <a:ea typeface="等线" pitchFamily="2" charset="-122"/>
              </a:rPr>
              <a:t>JSON </a:t>
            </a:r>
            <a:r>
              <a:rPr lang="zh-CN" altLang="zh-CN" dirty="0">
                <a:solidFill>
                  <a:prstClr val="black"/>
                </a:solidFill>
                <a:latin typeface="等线" pitchFamily="2" charset="-122"/>
                <a:ea typeface="等线" pitchFamily="2" charset="-122"/>
              </a:rPr>
              <a:t>或</a:t>
            </a:r>
            <a:r>
              <a:rPr lang="en-US" altLang="zh-CN" dirty="0">
                <a:solidFill>
                  <a:prstClr val="black"/>
                </a:solidFill>
                <a:latin typeface="等线" pitchFamily="2" charset="-122"/>
                <a:ea typeface="等线" pitchFamily="2" charset="-122"/>
              </a:rPr>
              <a:t> XML </a:t>
            </a:r>
            <a:r>
              <a:rPr lang="zh-CN" altLang="zh-CN" dirty="0">
                <a:solidFill>
                  <a:prstClr val="black"/>
                </a:solidFill>
                <a:latin typeface="等线" pitchFamily="2" charset="-122"/>
                <a:ea typeface="等线" pitchFamily="2" charset="-122"/>
              </a:rPr>
              <a:t>格式文件等</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5</a:t>
            </a:fld>
            <a:endParaRPr lang="zh-CN" altLang="en-US" dirty="0"/>
          </a:p>
        </p:txBody>
      </p:sp>
      <p:sp>
        <p:nvSpPr>
          <p:cNvPr id="4" name="圆角矩形标注 3"/>
          <p:cNvSpPr/>
          <p:nvPr/>
        </p:nvSpPr>
        <p:spPr>
          <a:xfrm>
            <a:off x="5976729" y="5936974"/>
            <a:ext cx="1868558" cy="597245"/>
          </a:xfrm>
          <a:prstGeom prst="wedgeRoundRectCallout">
            <a:avLst>
              <a:gd name="adj1" fmla="val -96719"/>
              <a:gd name="adj2" fmla="val -28474"/>
              <a:gd name="adj3" fmla="val 16667"/>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solidFill>
                  <a:schemeClr val="dk1"/>
                </a:solidFill>
                <a:latin typeface="微软雅黑" panose="020B0503020204020204" pitchFamily="34" charset="-122"/>
                <a:ea typeface="微软雅黑" panose="020B0503020204020204" pitchFamily="34" charset="-122"/>
              </a:rPr>
              <a:t>本章关注</a:t>
            </a:r>
          </a:p>
        </p:txBody>
      </p:sp>
      <p:sp>
        <p:nvSpPr>
          <p:cNvPr id="6" name="圆角矩形标注 5"/>
          <p:cNvSpPr/>
          <p:nvPr/>
        </p:nvSpPr>
        <p:spPr>
          <a:xfrm>
            <a:off x="7063408" y="773723"/>
            <a:ext cx="3896139" cy="1717686"/>
          </a:xfrm>
          <a:prstGeom prst="wedgeRoundRectCallout">
            <a:avLst>
              <a:gd name="adj1" fmla="val -62473"/>
              <a:gd name="adj2" fmla="val 27125"/>
              <a:gd name="adj3" fmla="val 16667"/>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latin typeface="微软雅黑" panose="020B0503020204020204" pitchFamily="34" charset="-122"/>
                <a:ea typeface="微软雅黑" panose="020B0503020204020204" pitchFamily="34" charset="-122"/>
              </a:rPr>
              <a:t>无结构、隐式结构需要通过</a:t>
            </a:r>
            <a:r>
              <a:rPr lang="zh-CN" altLang="en-US" sz="2400" dirty="0">
                <a:solidFill>
                  <a:srgbClr val="FF0000"/>
                </a:solidFill>
                <a:latin typeface="微软雅黑" panose="020B0503020204020204" pitchFamily="34" charset="-122"/>
                <a:ea typeface="微软雅黑" panose="020B0503020204020204" pitchFamily="34" charset="-122"/>
              </a:rPr>
              <a:t>类型化</a:t>
            </a:r>
            <a:r>
              <a:rPr lang="zh-CN" altLang="en-US" sz="2400" dirty="0">
                <a:latin typeface="微软雅黑" panose="020B0503020204020204" pitchFamily="34" charset="-122"/>
                <a:ea typeface="微软雅黑" panose="020B0503020204020204" pitchFamily="34" charset="-122"/>
              </a:rPr>
              <a:t>来发现数据模式，涉及数据内容理解，存在不确定性</a:t>
            </a:r>
          </a:p>
        </p:txBody>
      </p:sp>
    </p:spTree>
    <p:extLst>
      <p:ext uri="{BB962C8B-B14F-4D97-AF65-F5344CB8AC3E}">
        <p14:creationId xmlns:p14="http://schemas.microsoft.com/office/powerpoint/2010/main" val="1889515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a:t>Web</a:t>
            </a:r>
            <a:r>
              <a:rPr lang="zh-CN" altLang="en-US" sz="2400" dirty="0"/>
              <a:t>和</a:t>
            </a:r>
            <a:r>
              <a:rPr lang="en-US" altLang="zh-CN" sz="2400" dirty="0"/>
              <a:t>XML</a:t>
            </a:r>
            <a:r>
              <a:rPr lang="zh-CN" altLang="en-US" sz="2400" dirty="0"/>
              <a:t>页面脚本使用</a:t>
            </a:r>
            <a:r>
              <a:rPr lang="en-US" altLang="zh-CN" sz="2400" dirty="0"/>
              <a:t>DOM</a:t>
            </a:r>
            <a:r>
              <a:rPr lang="zh-CN" altLang="en-US" sz="2400" dirty="0"/>
              <a:t>时常用的</a:t>
            </a:r>
            <a:r>
              <a:rPr lang="en-US" altLang="zh-CN" sz="2400" dirty="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33945575"/>
              </p:ext>
            </p:extLst>
          </p:nvPr>
        </p:nvGraphicFramePr>
        <p:xfrm>
          <a:off x="1036320" y="1337879"/>
          <a:ext cx="9631680" cy="3854340"/>
        </p:xfrm>
        <a:graphic>
          <a:graphicData uri="http://schemas.openxmlformats.org/drawingml/2006/table">
            <a:tbl>
              <a:tblPr/>
              <a:tblGrid>
                <a:gridCol w="4206240">
                  <a:extLst>
                    <a:ext uri="{9D8B030D-6E8A-4147-A177-3AD203B41FA5}">
                      <a16:colId xmlns:a16="http://schemas.microsoft.com/office/drawing/2014/main" val="20000"/>
                    </a:ext>
                  </a:extLst>
                </a:gridCol>
                <a:gridCol w="5425440">
                  <a:extLst>
                    <a:ext uri="{9D8B030D-6E8A-4147-A177-3AD203B41FA5}">
                      <a16:colId xmlns:a16="http://schemas.microsoft.com/office/drawing/2014/main" val="20001"/>
                    </a:ext>
                  </a:extLst>
                </a:gridCol>
              </a:tblGrid>
              <a:tr h="642390">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element.innerHTML</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获取或设置元素所包含的内容</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6587441"/>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element.style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获取并设置元素的显示风格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414584"/>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a:t>
                      </a:r>
                      <a:r>
                        <a:rPr lang="en-US" sz="2400" b="1" kern="100" dirty="0">
                          <a:latin typeface="等线" pitchFamily="2" charset="-122"/>
                          <a:ea typeface="等线" pitchFamily="2" charset="-122"/>
                          <a:cs typeface="Times New Roman"/>
                        </a:rPr>
                        <a:t>setAttribute</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设置元素的属性值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a:t>
                      </a:r>
                      <a:r>
                        <a:rPr lang="en-US" sz="2400" b="1" kern="100" dirty="0">
                          <a:latin typeface="等线" pitchFamily="2" charset="-122"/>
                          <a:ea typeface="等线" pitchFamily="2" charset="-122"/>
                          <a:cs typeface="Times New Roman"/>
                        </a:rPr>
                        <a:t>getAttribute</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获取元素的属性值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a:t>
                      </a:r>
                      <a:r>
                        <a:rPr lang="en-US" sz="2400" b="1" kern="100" dirty="0">
                          <a:latin typeface="等线" pitchFamily="2" charset="-122"/>
                          <a:ea typeface="等线" pitchFamily="2" charset="-122"/>
                          <a:cs typeface="Times New Roman"/>
                        </a:rPr>
                        <a:t>addEventListener</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设置目标对象上的事件处理函数</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71048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a:t>Web</a:t>
            </a:r>
            <a:r>
              <a:rPr lang="zh-CN" altLang="en-US" sz="2400" dirty="0"/>
              <a:t>和</a:t>
            </a:r>
            <a:r>
              <a:rPr lang="en-US" altLang="zh-CN" sz="2400" dirty="0"/>
              <a:t>XML</a:t>
            </a:r>
            <a:r>
              <a:rPr lang="zh-CN" altLang="en-US" sz="2400" dirty="0"/>
              <a:t>页面脚本使用</a:t>
            </a:r>
            <a:r>
              <a:rPr lang="en-US" altLang="zh-CN" sz="2400" dirty="0"/>
              <a:t>DOM</a:t>
            </a:r>
            <a:r>
              <a:rPr lang="zh-CN" altLang="en-US" sz="2400" dirty="0"/>
              <a:t>时常用的</a:t>
            </a:r>
            <a:r>
              <a:rPr lang="en-US" altLang="zh-CN" sz="2400" dirty="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088007573"/>
              </p:ext>
            </p:extLst>
          </p:nvPr>
        </p:nvGraphicFramePr>
        <p:xfrm>
          <a:off x="1036320" y="1337879"/>
          <a:ext cx="9631680" cy="3211950"/>
        </p:xfrm>
        <a:graphic>
          <a:graphicData uri="http://schemas.openxmlformats.org/drawingml/2006/table">
            <a:tbl>
              <a:tblPr/>
              <a:tblGrid>
                <a:gridCol w="4206240">
                  <a:extLst>
                    <a:ext uri="{9D8B030D-6E8A-4147-A177-3AD203B41FA5}">
                      <a16:colId xmlns:a16="http://schemas.microsoft.com/office/drawing/2014/main" val="20000"/>
                    </a:ext>
                  </a:extLst>
                </a:gridCol>
                <a:gridCol w="5425440">
                  <a:extLst>
                    <a:ext uri="{9D8B030D-6E8A-4147-A177-3AD203B41FA5}">
                      <a16:colId xmlns:a16="http://schemas.microsoft.com/office/drawing/2014/main" val="20001"/>
                    </a:ext>
                  </a:extLst>
                </a:gridCol>
              </a:tblGrid>
              <a:tr h="642390">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window.content</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获取主内容窗口对应的窗口对象</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window.onload</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设置窗口的加载事件的处理函数</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642390">
                <a:tc>
                  <a:txBody>
                    <a:bodyPr/>
                    <a:lstStyle/>
                    <a:p>
                      <a:pPr indent="127000">
                        <a:lnSpc>
                          <a:spcPct val="150000"/>
                        </a:lnSpc>
                        <a:spcAft>
                          <a:spcPts val="0"/>
                        </a:spcAft>
                      </a:pPr>
                      <a:r>
                        <a:rPr lang="en-US" sz="2400" kern="100">
                          <a:latin typeface="等线" pitchFamily="2" charset="-122"/>
                          <a:ea typeface="等线" pitchFamily="2" charset="-122"/>
                          <a:cs typeface="Times New Roman"/>
                        </a:rPr>
                        <a:t>window.dump( )</a:t>
                      </a:r>
                      <a:endParaRPr lang="zh-CN" sz="2400" kern="10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在系统交互控制台输出消息</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642390">
                <a:tc>
                  <a:txBody>
                    <a:bodyPr/>
                    <a:lstStyle/>
                    <a:p>
                      <a:pPr indent="127000">
                        <a:lnSpc>
                          <a:spcPct val="150000"/>
                        </a:lnSpc>
                        <a:spcAft>
                          <a:spcPts val="0"/>
                        </a:spcAft>
                      </a:pPr>
                      <a:r>
                        <a:rPr lang="en-US" sz="2400" kern="100">
                          <a:latin typeface="等线" pitchFamily="2" charset="-122"/>
                          <a:ea typeface="等线" pitchFamily="2" charset="-122"/>
                          <a:cs typeface="Times New Roman"/>
                        </a:rPr>
                        <a:t>window.scrollTo( )</a:t>
                      </a:r>
                      <a:endParaRPr lang="zh-CN" sz="2400" kern="10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将窗口对象滚动到指定坐标位置</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461827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b="1" dirty="0"/>
              <a:t>文档实例</a:t>
            </a:r>
            <a:r>
              <a:rPr lang="en-US" altLang="zh-CN" sz="2400" b="1" dirty="0"/>
              <a:t>:</a:t>
            </a:r>
            <a:r>
              <a:rPr lang="zh-CN" altLang="en-US" sz="2400" b="1" dirty="0"/>
              <a:t> </a:t>
            </a:r>
            <a:r>
              <a:rPr lang="en-US" altLang="zh-CN" sz="2400" dirty="0"/>
              <a:t>"books.xml"</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
        <p:nvSpPr>
          <p:cNvPr id="8" name="Rectangle 3"/>
          <p:cNvSpPr txBox="1">
            <a:spLocks noChangeArrowheads="1"/>
          </p:cNvSpPr>
          <p:nvPr/>
        </p:nvSpPr>
        <p:spPr>
          <a:xfrm>
            <a:off x="838200" y="1718141"/>
            <a:ext cx="5246649" cy="478160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&lt;!-- Edited by XMLSpy® --&gt;</a:t>
            </a:r>
          </a:p>
          <a:p>
            <a:r>
              <a:rPr lang="en-US" altLang="zh-CN" sz="2000" dirty="0"/>
              <a:t>&lt;bookstore&gt;</a:t>
            </a:r>
          </a:p>
          <a:p>
            <a:r>
              <a:rPr lang="en-US" altLang="zh-CN" sz="2000" dirty="0"/>
              <a:t>&lt;book category="COOKING"&gt;</a:t>
            </a:r>
          </a:p>
          <a:p>
            <a:r>
              <a:rPr lang="en-US" altLang="zh-CN" sz="2000" dirty="0"/>
              <a:t>&lt;title lang="en"&gt;Everyday Italian&lt;/title&gt;</a:t>
            </a:r>
          </a:p>
          <a:p>
            <a:r>
              <a:rPr lang="en-US" altLang="zh-CN" sz="2000" dirty="0"/>
              <a:t>&lt;author&gt;Giada De Laurentiis&lt;/author&gt;</a:t>
            </a:r>
          </a:p>
          <a:p>
            <a:r>
              <a:rPr lang="en-US" altLang="zh-CN" sz="2000" dirty="0"/>
              <a:t>&lt;year&gt;2005&lt;/year&gt;</a:t>
            </a:r>
          </a:p>
          <a:p>
            <a:r>
              <a:rPr lang="en-US" altLang="zh-CN" sz="2000" dirty="0"/>
              <a:t>&lt;price&gt;30.00&lt;/price&gt;</a:t>
            </a:r>
          </a:p>
          <a:p>
            <a:r>
              <a:rPr lang="en-US" altLang="zh-CN" sz="2000" dirty="0"/>
              <a:t>&lt;/book&gt;</a:t>
            </a:r>
          </a:p>
          <a:p>
            <a:pPr marL="400050" lvl="1">
              <a:lnSpc>
                <a:spcPct val="80000"/>
              </a:lnSpc>
            </a:pPr>
            <a:endParaRPr lang="en-US" altLang="zh-CN" sz="3600" dirty="0">
              <a:ea typeface="宋体" pitchFamily="2" charset="-122"/>
            </a:endParaRPr>
          </a:p>
          <a:p>
            <a:pPr marL="800100" lvl="2">
              <a:lnSpc>
                <a:spcPct val="80000"/>
              </a:lnSpc>
            </a:pPr>
            <a:endParaRPr lang="en-US" altLang="zh-CN" sz="3600" dirty="0">
              <a:ea typeface="宋体" pitchFamily="2" charset="-122"/>
            </a:endParaRPr>
          </a:p>
          <a:p>
            <a:pPr marL="400050" lvl="1">
              <a:lnSpc>
                <a:spcPct val="80000"/>
              </a:lnSpc>
            </a:pPr>
            <a:endParaRPr lang="zh-CN" altLang="en-US" sz="3200" dirty="0">
              <a:solidFill>
                <a:srgbClr val="000000"/>
              </a:solidFill>
              <a:latin typeface="Arial" pitchFamily="34" charset="0"/>
              <a:ea typeface="隶书" pitchFamily="49" charset="-122"/>
            </a:endParaRPr>
          </a:p>
          <a:p>
            <a:pPr>
              <a:lnSpc>
                <a:spcPct val="80000"/>
              </a:lnSpc>
            </a:pPr>
            <a:endParaRPr lang="zh-CN" altLang="en-US" sz="4000" dirty="0">
              <a:solidFill>
                <a:srgbClr val="000000"/>
              </a:solidFill>
              <a:latin typeface="Arial" pitchFamily="34" charset="0"/>
              <a:ea typeface="隶书" pitchFamily="49" charset="-122"/>
            </a:endParaRPr>
          </a:p>
        </p:txBody>
      </p:sp>
      <p:sp>
        <p:nvSpPr>
          <p:cNvPr id="9" name="Rectangle 3"/>
          <p:cNvSpPr txBox="1">
            <a:spLocks noChangeArrowheads="1"/>
          </p:cNvSpPr>
          <p:nvPr/>
        </p:nvSpPr>
        <p:spPr>
          <a:xfrm>
            <a:off x="6335327" y="1718141"/>
            <a:ext cx="5246649" cy="36988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&lt;book category="CHILDREN"&gt;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&lt;title lang="en"&gt;Harry Potter&lt;/title&gt;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&lt;author&gt;J K. Rowling&lt;/author&gt;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&lt;year&gt;2005&lt;/year&gt;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&lt;price&gt;29.99&lt;/price&gt;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&lt;/book&gt;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a:t>
            </a:r>
          </a:p>
        </p:txBody>
      </p:sp>
      <p:cxnSp>
        <p:nvCxnSpPr>
          <p:cNvPr id="6" name="直接连接符 5">
            <a:extLst>
              <a:ext uri="{FF2B5EF4-FFF2-40B4-BE49-F238E27FC236}">
                <a16:creationId xmlns:a16="http://schemas.microsoft.com/office/drawing/2014/main" id="{6E9CF784-5960-4494-9957-1C3D51586B9D}"/>
              </a:ext>
            </a:extLst>
          </p:cNvPr>
          <p:cNvCxnSpPr/>
          <p:nvPr/>
        </p:nvCxnSpPr>
        <p:spPr>
          <a:xfrm>
            <a:off x="6192644" y="1598341"/>
            <a:ext cx="59473" cy="411108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七边形 4">
            <a:extLst>
              <a:ext uri="{FF2B5EF4-FFF2-40B4-BE49-F238E27FC236}">
                <a16:creationId xmlns:a16="http://schemas.microsoft.com/office/drawing/2014/main" id="{EF7BF510-7FC6-4BF0-8C5D-C1555F338037}"/>
              </a:ext>
            </a:extLst>
          </p:cNvPr>
          <p:cNvSpPr/>
          <p:nvPr/>
        </p:nvSpPr>
        <p:spPr>
          <a:xfrm>
            <a:off x="311638" y="2828441"/>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1</a:t>
            </a:r>
            <a:endParaRPr lang="zh-CN" altLang="en-US" dirty="0"/>
          </a:p>
        </p:txBody>
      </p:sp>
      <p:sp>
        <p:nvSpPr>
          <p:cNvPr id="10" name="七边形 9">
            <a:extLst>
              <a:ext uri="{FF2B5EF4-FFF2-40B4-BE49-F238E27FC236}">
                <a16:creationId xmlns:a16="http://schemas.microsoft.com/office/drawing/2014/main" id="{9408A185-6E17-4E78-B542-711DB738F6F4}"/>
              </a:ext>
            </a:extLst>
          </p:cNvPr>
          <p:cNvSpPr/>
          <p:nvPr/>
        </p:nvSpPr>
        <p:spPr>
          <a:xfrm>
            <a:off x="6335327" y="1586717"/>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2874666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b="1" dirty="0"/>
              <a:t>实例文档 </a:t>
            </a:r>
            <a:r>
              <a:rPr lang="en-US" altLang="zh-CN" sz="2400" dirty="0"/>
              <a:t>“books.xml”</a:t>
            </a:r>
            <a:r>
              <a:rPr lang="zh-CN" altLang="en-US" sz="2400"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
        <p:nvSpPr>
          <p:cNvPr id="8" name="Rectangle 3"/>
          <p:cNvSpPr txBox="1">
            <a:spLocks noChangeArrowheads="1"/>
          </p:cNvSpPr>
          <p:nvPr/>
        </p:nvSpPr>
        <p:spPr>
          <a:xfrm>
            <a:off x="860502" y="1355728"/>
            <a:ext cx="5246649" cy="514808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a:t>
            </a:r>
          </a:p>
          <a:p>
            <a:r>
              <a:rPr lang="en-US" altLang="zh-CN" sz="2400" dirty="0"/>
              <a:t>&lt;book category="WEB"&gt;</a:t>
            </a:r>
          </a:p>
          <a:p>
            <a:r>
              <a:rPr lang="en-US" altLang="zh-CN" sz="2400" dirty="0"/>
              <a:t>&lt;title lang="en"&gt;XQuery Kick Start&lt;/title&gt;</a:t>
            </a:r>
          </a:p>
          <a:p>
            <a:r>
              <a:rPr lang="en-US" altLang="zh-CN" sz="2400" dirty="0"/>
              <a:t>&lt;author&gt;James McGovern&lt;/author&gt;</a:t>
            </a:r>
          </a:p>
          <a:p>
            <a:r>
              <a:rPr lang="en-US" altLang="zh-CN" sz="2400" dirty="0"/>
              <a:t>&lt;author&gt;Per </a:t>
            </a:r>
            <a:r>
              <a:rPr lang="en-US" altLang="zh-CN" sz="2400" dirty="0" err="1"/>
              <a:t>Bothner</a:t>
            </a:r>
            <a:r>
              <a:rPr lang="en-US" altLang="zh-CN" sz="2400" dirty="0"/>
              <a:t>&lt;/author&gt;</a:t>
            </a:r>
          </a:p>
          <a:p>
            <a:r>
              <a:rPr lang="en-US" altLang="zh-CN" sz="2400" dirty="0"/>
              <a:t>&lt;author&gt;Kurt Cagle&lt;/author&gt;</a:t>
            </a:r>
          </a:p>
          <a:p>
            <a:r>
              <a:rPr lang="en-US" altLang="zh-CN" sz="2400" dirty="0"/>
              <a:t>&lt;author&gt;James Linn&lt;/author&gt;</a:t>
            </a:r>
          </a:p>
          <a:p>
            <a:r>
              <a:rPr lang="en-US" altLang="zh-CN" sz="2400" dirty="0"/>
              <a:t>&lt;author&gt;Vaidyanathan Nagarajan&lt;/author&gt;</a:t>
            </a:r>
          </a:p>
          <a:p>
            <a:r>
              <a:rPr lang="en-US" altLang="zh-CN" sz="2400" dirty="0"/>
              <a:t>&lt;year&gt;2003&lt;/year&gt;</a:t>
            </a:r>
          </a:p>
          <a:p>
            <a:r>
              <a:rPr lang="en-US" altLang="zh-CN" sz="2400" dirty="0"/>
              <a:t>&lt;price&gt;49.99&lt;/price&gt;</a:t>
            </a:r>
          </a:p>
          <a:p>
            <a:r>
              <a:rPr lang="en-US" altLang="zh-CN" sz="2400" dirty="0"/>
              <a:t>&lt;/book&gt;</a:t>
            </a:r>
            <a:endParaRPr lang="zh-CN" altLang="en-US" sz="2400" dirty="0">
              <a:solidFill>
                <a:srgbClr val="000000"/>
              </a:solidFill>
            </a:endParaRPr>
          </a:p>
          <a:p>
            <a:pPr>
              <a:lnSpc>
                <a:spcPct val="80000"/>
              </a:lnSpc>
            </a:pPr>
            <a:endParaRPr lang="zh-CN" altLang="en-US" sz="4000" dirty="0">
              <a:solidFill>
                <a:srgbClr val="000000"/>
              </a:solidFill>
              <a:latin typeface="Arial" pitchFamily="34" charset="0"/>
              <a:ea typeface="隶书" pitchFamily="49" charset="-122"/>
            </a:endParaRPr>
          </a:p>
        </p:txBody>
      </p:sp>
      <p:sp>
        <p:nvSpPr>
          <p:cNvPr id="9" name="Rectangle 3"/>
          <p:cNvSpPr txBox="1">
            <a:spLocks noChangeArrowheads="1"/>
          </p:cNvSpPr>
          <p:nvPr/>
        </p:nvSpPr>
        <p:spPr>
          <a:xfrm>
            <a:off x="6346902" y="1844297"/>
            <a:ext cx="5246649" cy="4960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微软雅黑" panose="020B0503020204020204" pitchFamily="34" charset="-122"/>
                <a:ea typeface="微软雅黑" panose="020B0503020204020204" pitchFamily="34" charset="-122"/>
              </a:rPr>
              <a:t>&lt;book category="WEB"&gt;</a:t>
            </a:r>
          </a:p>
          <a:p>
            <a:pPr marL="0" indent="0">
              <a:buNone/>
            </a:pPr>
            <a:r>
              <a:rPr lang="en-US" altLang="zh-CN" sz="2000" dirty="0">
                <a:latin typeface="微软雅黑" panose="020B0503020204020204" pitchFamily="34" charset="-122"/>
                <a:ea typeface="微软雅黑" panose="020B0503020204020204" pitchFamily="34" charset="-122"/>
              </a:rPr>
              <a:t>&lt;title lang="en"&gt;Learning XML&lt;/title&gt;</a:t>
            </a:r>
          </a:p>
          <a:p>
            <a:pPr marL="0" indent="0">
              <a:buNone/>
            </a:pPr>
            <a:r>
              <a:rPr lang="en-US" altLang="zh-CN" sz="2000" dirty="0">
                <a:latin typeface="微软雅黑" panose="020B0503020204020204" pitchFamily="34" charset="-122"/>
                <a:ea typeface="微软雅黑" panose="020B0503020204020204" pitchFamily="34" charset="-122"/>
              </a:rPr>
              <a:t>&lt;author&gt;Erik T. Ray&lt;/author&gt;</a:t>
            </a:r>
          </a:p>
          <a:p>
            <a:pPr marL="0" indent="0">
              <a:buNone/>
            </a:pPr>
            <a:r>
              <a:rPr lang="en-US" altLang="zh-CN" sz="2000" dirty="0">
                <a:latin typeface="微软雅黑" panose="020B0503020204020204" pitchFamily="34" charset="-122"/>
                <a:ea typeface="微软雅黑" panose="020B0503020204020204" pitchFamily="34" charset="-122"/>
              </a:rPr>
              <a:t>&lt;year&gt;2003&lt;/year&gt;</a:t>
            </a:r>
          </a:p>
          <a:p>
            <a:pPr marL="0" indent="0">
              <a:buNone/>
            </a:pPr>
            <a:r>
              <a:rPr lang="en-US" altLang="zh-CN" sz="2000" dirty="0">
                <a:latin typeface="微软雅黑" panose="020B0503020204020204" pitchFamily="34" charset="-122"/>
                <a:ea typeface="微软雅黑" panose="020B0503020204020204" pitchFamily="34" charset="-122"/>
              </a:rPr>
              <a:t>&lt;price&gt;39.95&lt;/price&gt;</a:t>
            </a:r>
          </a:p>
          <a:p>
            <a:pPr marL="0" indent="0">
              <a:buNone/>
            </a:pPr>
            <a:r>
              <a:rPr lang="en-US" altLang="zh-CN" sz="2000" dirty="0">
                <a:latin typeface="微软雅黑" panose="020B0503020204020204" pitchFamily="34" charset="-122"/>
                <a:ea typeface="微软雅黑" panose="020B0503020204020204" pitchFamily="34" charset="-122"/>
              </a:rPr>
              <a:t>&lt;/book&gt;</a:t>
            </a:r>
          </a:p>
          <a:p>
            <a:pPr marL="0" indent="0">
              <a:buNone/>
            </a:pPr>
            <a:r>
              <a:rPr lang="en-US" altLang="zh-CN" sz="2000" dirty="0">
                <a:latin typeface="微软雅黑" panose="020B0503020204020204" pitchFamily="34" charset="-122"/>
                <a:ea typeface="微软雅黑" panose="020B0503020204020204" pitchFamily="34" charset="-122"/>
              </a:rPr>
              <a:t>&lt;/bookstore&gt;</a:t>
            </a:r>
          </a:p>
        </p:txBody>
      </p:sp>
      <p:cxnSp>
        <p:nvCxnSpPr>
          <p:cNvPr id="7" name="直接连接符 6">
            <a:extLst>
              <a:ext uri="{FF2B5EF4-FFF2-40B4-BE49-F238E27FC236}">
                <a16:creationId xmlns:a16="http://schemas.microsoft.com/office/drawing/2014/main" id="{CEC49025-CC01-46BE-B308-8A418DCAF769}"/>
              </a:ext>
            </a:extLst>
          </p:cNvPr>
          <p:cNvCxnSpPr/>
          <p:nvPr/>
        </p:nvCxnSpPr>
        <p:spPr>
          <a:xfrm>
            <a:off x="6188458" y="961369"/>
            <a:ext cx="59473" cy="411108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10" name="七边形 9">
            <a:extLst>
              <a:ext uri="{FF2B5EF4-FFF2-40B4-BE49-F238E27FC236}">
                <a16:creationId xmlns:a16="http://schemas.microsoft.com/office/drawing/2014/main" id="{A79ECFDE-6C9D-4369-84D4-9BCFBA4B7271}"/>
              </a:ext>
            </a:extLst>
          </p:cNvPr>
          <p:cNvSpPr/>
          <p:nvPr/>
        </p:nvSpPr>
        <p:spPr>
          <a:xfrm>
            <a:off x="496543" y="1766807"/>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3</a:t>
            </a:r>
            <a:endParaRPr lang="zh-CN" altLang="en-US" dirty="0"/>
          </a:p>
        </p:txBody>
      </p:sp>
      <p:sp>
        <p:nvSpPr>
          <p:cNvPr id="11" name="七边形 10">
            <a:extLst>
              <a:ext uri="{FF2B5EF4-FFF2-40B4-BE49-F238E27FC236}">
                <a16:creationId xmlns:a16="http://schemas.microsoft.com/office/drawing/2014/main" id="{E9911879-1DA0-4E74-89FA-4E21E4EE73A7}"/>
              </a:ext>
            </a:extLst>
          </p:cNvPr>
          <p:cNvSpPr/>
          <p:nvPr/>
        </p:nvSpPr>
        <p:spPr>
          <a:xfrm>
            <a:off x="6326029" y="1607949"/>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3903128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4"/>
            <a:ext cx="10515600" cy="5720441"/>
          </a:xfrm>
        </p:spPr>
        <p:txBody>
          <a:bodyPr>
            <a:noAutofit/>
          </a:bodyPr>
          <a:lstStyle/>
          <a:p>
            <a:pPr>
              <a:lnSpc>
                <a:spcPct val="110000"/>
              </a:lnSpc>
            </a:pPr>
            <a:r>
              <a:rPr lang="zh-CN" altLang="en-US" sz="2400" dirty="0"/>
              <a:t>例</a:t>
            </a:r>
            <a:r>
              <a:rPr lang="en-US" altLang="zh-CN" sz="2400" dirty="0"/>
              <a:t>1:</a:t>
            </a:r>
            <a:r>
              <a:rPr lang="zh-CN" altLang="en-US" sz="2400" dirty="0"/>
              <a:t> 从 </a:t>
            </a:r>
            <a:r>
              <a:rPr lang="en-US" altLang="zh-CN" sz="2400" dirty="0"/>
              <a:t>books.xml </a:t>
            </a:r>
            <a:r>
              <a:rPr lang="zh-CN" altLang="en-US" sz="2400" dirty="0"/>
              <a:t>中的 </a:t>
            </a:r>
            <a:r>
              <a:rPr lang="en-US" altLang="zh-CN" sz="2400" dirty="0"/>
              <a:t>&lt;title&gt; </a:t>
            </a:r>
            <a:r>
              <a:rPr lang="zh-CN" altLang="en-US" sz="2400" dirty="0"/>
              <a:t>元素获取文本  </a:t>
            </a:r>
            <a:endParaRPr lang="en-US" altLang="zh-CN" sz="2400" dirty="0"/>
          </a:p>
          <a:p>
            <a:pPr>
              <a:lnSpc>
                <a:spcPct val="110000"/>
              </a:lnSpc>
            </a:pPr>
            <a:r>
              <a:rPr lang="en-US" altLang="zh-CN" sz="2400" dirty="0"/>
              <a:t>     txt=xmlDoc.getElementsByTagName("title")[0].</a:t>
            </a:r>
          </a:p>
          <a:p>
            <a:pPr>
              <a:lnSpc>
                <a:spcPct val="110000"/>
              </a:lnSpc>
            </a:pPr>
            <a:r>
              <a:rPr lang="en-US" altLang="zh-CN" sz="2400" dirty="0"/>
              <a:t>                 childNodes[0].nodeValue</a:t>
            </a:r>
          </a:p>
          <a:p>
            <a:pPr>
              <a:lnSpc>
                <a:spcPct val="110000"/>
              </a:lnSpc>
            </a:pPr>
            <a:r>
              <a:rPr lang="zh-CN" altLang="en-US" sz="2400" dirty="0"/>
              <a:t>执行结果</a:t>
            </a:r>
            <a:r>
              <a:rPr lang="en-US" altLang="zh-CN" sz="2400" dirty="0"/>
              <a:t>txt </a:t>
            </a:r>
            <a:r>
              <a:rPr lang="zh-CN" altLang="en-US" sz="2400" dirty="0"/>
              <a:t>保存的值是 </a:t>
            </a:r>
            <a:r>
              <a:rPr lang="en-US" altLang="zh-CN" sz="2400" dirty="0"/>
              <a:t>"Everyday Italian"</a:t>
            </a:r>
            <a:r>
              <a:rPr lang="zh-CN" altLang="en-US" sz="2400" dirty="0"/>
              <a:t>。</a:t>
            </a:r>
            <a:endParaRPr lang="en-US" altLang="zh-CN" sz="2400" dirty="0"/>
          </a:p>
          <a:p>
            <a:pPr>
              <a:lnSpc>
                <a:spcPct val="110000"/>
              </a:lnSpc>
            </a:pPr>
            <a:endParaRPr lang="en-US" altLang="zh-CN" sz="2400" dirty="0"/>
          </a:p>
          <a:p>
            <a:pPr>
              <a:lnSpc>
                <a:spcPct val="110000"/>
              </a:lnSpc>
            </a:pPr>
            <a:r>
              <a:rPr lang="zh-CN" altLang="en-US" sz="2400" dirty="0"/>
              <a:t>说明：</a:t>
            </a:r>
            <a:endParaRPr lang="en-US" altLang="zh-CN" sz="2400" dirty="0"/>
          </a:p>
          <a:p>
            <a:pPr marL="342900" indent="-342900">
              <a:lnSpc>
                <a:spcPct val="110000"/>
              </a:lnSpc>
              <a:buFont typeface="Wingdings" panose="05000000000000000000" pitchFamily="2" charset="2"/>
              <a:buChar char="Ø"/>
            </a:pPr>
            <a:r>
              <a:rPr lang="en-US" altLang="zh-CN" sz="2400" dirty="0"/>
              <a:t>xmlDoc</a:t>
            </a:r>
            <a:r>
              <a:rPr lang="zh-CN" altLang="en-US" sz="2400" dirty="0"/>
              <a:t>：由解析器创建的 </a:t>
            </a:r>
            <a:r>
              <a:rPr lang="en-US" altLang="zh-CN" sz="2400" dirty="0"/>
              <a:t>XML DOM </a:t>
            </a:r>
            <a:r>
              <a:rPr lang="zh-CN" altLang="en-US" sz="2400" dirty="0"/>
              <a:t>对象；</a:t>
            </a:r>
            <a:endParaRPr lang="en-US" altLang="zh-CN" sz="2400" dirty="0"/>
          </a:p>
          <a:p>
            <a:pPr marL="342900" indent="-342900">
              <a:lnSpc>
                <a:spcPct val="110000"/>
              </a:lnSpc>
              <a:buFont typeface="Wingdings" panose="05000000000000000000" pitchFamily="2" charset="2"/>
              <a:buChar char="Ø"/>
            </a:pPr>
            <a:r>
              <a:rPr lang="en-US" altLang="zh-CN" sz="2400" dirty="0"/>
              <a:t>getElementsByTagName(“title”)[0]</a:t>
            </a:r>
            <a:r>
              <a:rPr lang="zh-CN" altLang="en-US" sz="2400" dirty="0"/>
              <a:t>：第一个 </a:t>
            </a:r>
            <a:r>
              <a:rPr lang="en-US" altLang="zh-CN" sz="2400" dirty="0"/>
              <a:t>&lt;title&gt; </a:t>
            </a:r>
            <a:r>
              <a:rPr lang="zh-CN" altLang="en-US" sz="2400" dirty="0"/>
              <a:t>元素</a:t>
            </a:r>
            <a:endParaRPr lang="en-US" altLang="zh-CN" sz="2400" dirty="0"/>
          </a:p>
          <a:p>
            <a:pPr marL="342900" indent="-342900">
              <a:lnSpc>
                <a:spcPct val="110000"/>
              </a:lnSpc>
              <a:buFont typeface="Wingdings" panose="05000000000000000000" pitchFamily="2" charset="2"/>
              <a:buChar char="Ø"/>
            </a:pPr>
            <a:r>
              <a:rPr lang="en-US" altLang="zh-CN" sz="2400" dirty="0"/>
              <a:t>childNodes[0]</a:t>
            </a:r>
            <a:r>
              <a:rPr lang="zh-CN" altLang="en-US" sz="2400" dirty="0"/>
              <a:t>：</a:t>
            </a:r>
            <a:r>
              <a:rPr lang="en-US" altLang="zh-CN" sz="2400" dirty="0"/>
              <a:t>&lt;title&gt; </a:t>
            </a:r>
            <a:r>
              <a:rPr lang="zh-CN" altLang="en-US" sz="2400" dirty="0"/>
              <a:t>元素的第一个子节点（文本节点）</a:t>
            </a:r>
            <a:endParaRPr lang="en-US" altLang="zh-CN" sz="2400" dirty="0"/>
          </a:p>
          <a:p>
            <a:pPr marL="342900" indent="-342900">
              <a:lnSpc>
                <a:spcPct val="110000"/>
              </a:lnSpc>
              <a:buFont typeface="Wingdings" panose="05000000000000000000" pitchFamily="2" charset="2"/>
              <a:buChar char="Ø"/>
            </a:pPr>
            <a:r>
              <a:rPr lang="en-US" altLang="zh-CN" sz="2400" dirty="0"/>
              <a:t>nodeValue</a:t>
            </a:r>
            <a:r>
              <a:rPr lang="zh-CN" altLang="en-US" sz="2400" dirty="0"/>
              <a:t>：节点的值（文本本身）</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sp>
        <p:nvSpPr>
          <p:cNvPr id="10" name="矩形 9">
            <a:extLst>
              <a:ext uri="{FF2B5EF4-FFF2-40B4-BE49-F238E27FC236}">
                <a16:creationId xmlns:a16="http://schemas.microsoft.com/office/drawing/2014/main" id="{2ED0EB9F-28C8-46C0-B3B6-75E7A95C6B2E}"/>
              </a:ext>
            </a:extLst>
          </p:cNvPr>
          <p:cNvSpPr/>
          <p:nvPr/>
        </p:nvSpPr>
        <p:spPr>
          <a:xfrm>
            <a:off x="903128" y="6425635"/>
            <a:ext cx="9375456" cy="276999"/>
          </a:xfrm>
          <a:prstGeom prst="rect">
            <a:avLst/>
          </a:prstGeom>
        </p:spPr>
        <p:txBody>
          <a:bodyPr wrap="square">
            <a:spAutoFit/>
          </a:bodyPr>
          <a:lstStyle/>
          <a:p>
            <a:r>
              <a:rPr lang="zh-CN" altLang="en-US" sz="1200" dirty="0">
                <a:solidFill>
                  <a:schemeClr val="bg1">
                    <a:lumMod val="75000"/>
                  </a:schemeClr>
                </a:solidFill>
              </a:rPr>
              <a:t>参考资料：</a:t>
            </a:r>
            <a:r>
              <a:rPr lang="en-US" altLang="zh-CN" sz="1200" dirty="0">
                <a:solidFill>
                  <a:schemeClr val="bg1">
                    <a:lumMod val="75000"/>
                  </a:schemeClr>
                </a:solidFill>
              </a:rPr>
              <a:t>https://blog.csdn.net/weixin_43353685/article/details/130335222</a:t>
            </a:r>
          </a:p>
        </p:txBody>
      </p:sp>
    </p:spTree>
    <p:extLst>
      <p:ext uri="{BB962C8B-B14F-4D97-AF65-F5344CB8AC3E}">
        <p14:creationId xmlns:p14="http://schemas.microsoft.com/office/powerpoint/2010/main" val="2117142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a:t>例</a:t>
            </a:r>
            <a:r>
              <a:rPr lang="en-US" altLang="zh-CN" sz="2400" dirty="0"/>
              <a:t>2</a:t>
            </a:r>
            <a:r>
              <a:rPr lang="zh-CN" altLang="en-US" sz="2400" dirty="0"/>
              <a:t>：遍历 第一本</a:t>
            </a:r>
            <a:r>
              <a:rPr lang="en-US" altLang="zh-CN" sz="2400" dirty="0"/>
              <a:t>&lt;book&gt; </a:t>
            </a:r>
            <a:r>
              <a:rPr lang="zh-CN" altLang="en-US" sz="2400" dirty="0"/>
              <a:t>的子节点，并显示他们的名称和值</a:t>
            </a:r>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3922428522"/>
              </p:ext>
            </p:extLst>
          </p:nvPr>
        </p:nvGraphicFramePr>
        <p:xfrm>
          <a:off x="903128" y="1459684"/>
          <a:ext cx="9089531" cy="4896666"/>
        </p:xfrm>
        <a:graphic>
          <a:graphicData uri="http://schemas.openxmlformats.org/drawingml/2006/table">
            <a:tbl>
              <a:tblPr/>
              <a:tblGrid>
                <a:gridCol w="9089531">
                  <a:extLst>
                    <a:ext uri="{9D8B030D-6E8A-4147-A177-3AD203B41FA5}">
                      <a16:colId xmlns:a16="http://schemas.microsoft.com/office/drawing/2014/main" val="20000"/>
                    </a:ext>
                  </a:extLst>
                </a:gridCol>
              </a:tblGrid>
              <a:tr h="4896666">
                <a:tc>
                  <a:txBody>
                    <a:bodyPr/>
                    <a:lstStyle/>
                    <a:p>
                      <a:pPr latinLnBrk="1"/>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///vbooks = xmlDoc.documentElement.childNodes;  ///book</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集合</a:t>
                      </a: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abook = xmlDoc.documentElement.childNodes[0];  </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第一本</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book</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x = abook.childNodes</a:t>
                      </a:r>
                      <a:r>
                        <a:rPr lang="zh-CN" altLang="en-US" sz="2000" b="0" i="0" kern="1200" dirty="0">
                          <a:solidFill>
                            <a:schemeClr val="tx1"/>
                          </a:solidFill>
                          <a:effectLst/>
                          <a:latin typeface="微软雅黑" panose="020B0503020204020204" pitchFamily="34" charset="-122"/>
                          <a:ea typeface="微软雅黑" panose="020B0503020204020204" pitchFamily="34" charset="-122"/>
                          <a:cs typeface="+mn-cs"/>
                        </a:rPr>
                        <a:t>；    </a:t>
                      </a:r>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///length </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属性定义节点列表的长度（即节点的数量）。</a:t>
                      </a: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for (i = 0; i &lt; x.length ;i++) {        </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遍历</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abook</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的子节点</a:t>
                      </a: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    txt += x[i].nodeName + ": " + x[i].childNodes[0].nodeValue + "&lt;br&gt;";</a:t>
                      </a: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a:t>
                      </a: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document.getElementById("demo").innerHTML = txt;</a:t>
                      </a:r>
                    </a:p>
                    <a:p>
                      <a:pPr latinLnBrk="1"/>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latinLnBrk="1"/>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latinLnBrk="1"/>
                      <a:r>
                        <a:rPr lang="zh-CN" altLang="en-US" sz="2000" b="0" i="0" kern="1200" dirty="0">
                          <a:solidFill>
                            <a:schemeClr val="tx1"/>
                          </a:solidFill>
                          <a:effectLst/>
                          <a:latin typeface="微软雅黑" panose="020B0503020204020204" pitchFamily="34" charset="-122"/>
                          <a:ea typeface="微软雅黑" panose="020B0503020204020204" pitchFamily="34" charset="-122"/>
                          <a:cs typeface="+mn-cs"/>
                        </a:rPr>
                        <a:t>输出：</a:t>
                      </a:r>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title: Everyday Italian</a:t>
                      </a:r>
                      <a:br>
                        <a:rPr lang="en-US" altLang="zh-CN" sz="2000" dirty="0">
                          <a:latin typeface="微软雅黑" panose="020B0503020204020204" pitchFamily="34" charset="-122"/>
                          <a:ea typeface="微软雅黑" panose="020B0503020204020204" pitchFamily="34" charset="-122"/>
                        </a:rPr>
                      </a:b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author: Giada De Laurentiis</a:t>
                      </a:r>
                      <a:br>
                        <a:rPr lang="en-US" altLang="zh-CN" sz="2000" dirty="0">
                          <a:latin typeface="微软雅黑" panose="020B0503020204020204" pitchFamily="34" charset="-122"/>
                          <a:ea typeface="微软雅黑" panose="020B0503020204020204" pitchFamily="34" charset="-122"/>
                        </a:rPr>
                      </a:b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year: 2005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2" name="直接连接符 11"/>
          <p:cNvCxnSpPr/>
          <p:nvPr/>
        </p:nvCxnSpPr>
        <p:spPr>
          <a:xfrm>
            <a:off x="996469" y="2522555"/>
            <a:ext cx="7832674" cy="113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03128" y="6425635"/>
            <a:ext cx="9375456" cy="276999"/>
          </a:xfrm>
          <a:prstGeom prst="rect">
            <a:avLst/>
          </a:prstGeom>
        </p:spPr>
        <p:txBody>
          <a:bodyPr wrap="square">
            <a:spAutoFit/>
          </a:bodyPr>
          <a:lstStyle/>
          <a:p>
            <a:r>
              <a:rPr lang="zh-CN" altLang="en-US" sz="1200" dirty="0">
                <a:solidFill>
                  <a:schemeClr val="bg1">
                    <a:lumMod val="75000"/>
                  </a:schemeClr>
                </a:solidFill>
              </a:rPr>
              <a:t>参考资料：</a:t>
            </a:r>
            <a:r>
              <a:rPr lang="en-US" altLang="zh-CN" sz="1200" dirty="0">
                <a:solidFill>
                  <a:schemeClr val="bg1">
                    <a:lumMod val="75000"/>
                  </a:schemeClr>
                </a:solidFill>
              </a:rPr>
              <a:t>https://blog.csdn.net/weixin_43353685/article/details/130335222</a:t>
            </a:r>
          </a:p>
        </p:txBody>
      </p:sp>
    </p:spTree>
    <p:extLst>
      <p:ext uri="{BB962C8B-B14F-4D97-AF65-F5344CB8AC3E}">
        <p14:creationId xmlns:p14="http://schemas.microsoft.com/office/powerpoint/2010/main" val="682924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a:t>例</a:t>
            </a:r>
            <a:r>
              <a:rPr lang="en-US" altLang="zh-CN" sz="2400" dirty="0"/>
              <a:t>3</a:t>
            </a:r>
            <a:r>
              <a:rPr lang="zh-CN" altLang="en-US" sz="2400" dirty="0"/>
              <a:t>：向 </a:t>
            </a:r>
            <a:r>
              <a:rPr lang="en-US" altLang="zh-CN" sz="2400" dirty="0"/>
              <a:t>"books.xml" </a:t>
            </a:r>
            <a:r>
              <a:rPr lang="zh-CN" altLang="en-US" sz="2400" dirty="0"/>
              <a:t>中的所有 </a:t>
            </a:r>
            <a:r>
              <a:rPr lang="en-US" altLang="zh-CN" sz="2400" dirty="0"/>
              <a:t>&lt;book&gt; </a:t>
            </a:r>
            <a:r>
              <a:rPr lang="zh-CN" altLang="en-US" sz="2400" dirty="0"/>
              <a:t>元素添加一个 </a:t>
            </a:r>
            <a:r>
              <a:rPr lang="en-US" altLang="zh-CN" sz="2400" dirty="0"/>
              <a:t>"edition" </a:t>
            </a:r>
            <a:r>
              <a:rPr lang="zh-CN" altLang="en-US" sz="2400" dirty="0"/>
              <a:t>属性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139122307"/>
              </p:ext>
            </p:extLst>
          </p:nvPr>
        </p:nvGraphicFramePr>
        <p:xfrm>
          <a:off x="1245849" y="1324392"/>
          <a:ext cx="9245600" cy="5031957"/>
        </p:xfrm>
        <a:graphic>
          <a:graphicData uri="http://schemas.openxmlformats.org/drawingml/2006/table">
            <a:tbl>
              <a:tblPr/>
              <a:tblGrid>
                <a:gridCol w="9245600">
                  <a:extLst>
                    <a:ext uri="{9D8B030D-6E8A-4147-A177-3AD203B41FA5}">
                      <a16:colId xmlns:a16="http://schemas.microsoft.com/office/drawing/2014/main" val="20000"/>
                    </a:ext>
                  </a:extLst>
                </a:gridCol>
              </a:tblGrid>
              <a:tr h="5031957">
                <a:tc>
                  <a:txBody>
                    <a:bodyPr/>
                    <a:lstStyle/>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xmlDoc=loadXMLDoc("books.xml");</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x=xmlDoc.getElementsByTagName</a:t>
                      </a:r>
                      <a:r>
                        <a:rPr lang="en-US" sz="2000" kern="100" dirty="0">
                          <a:solidFill>
                            <a:srgbClr val="FF0000"/>
                          </a:solidFill>
                          <a:latin typeface="微软雅黑" panose="020B0503020204020204" pitchFamily="34" charset="-122"/>
                          <a:ea typeface="微软雅黑" panose="020B0503020204020204" pitchFamily="34" charset="-122"/>
                          <a:cs typeface="Times New Roman"/>
                        </a:rPr>
                        <a:t>(“book”)</a:t>
                      </a:r>
                      <a:r>
                        <a:rPr lang="en-US" sz="2000" kern="100" dirty="0">
                          <a:latin typeface="微软雅黑" panose="020B0503020204020204" pitchFamily="34" charset="-122"/>
                          <a:ea typeface="微软雅黑" panose="020B0503020204020204" pitchFamily="34" charset="-122"/>
                          <a:cs typeface="Times New Roman"/>
                        </a:rPr>
                        <a:t>;  </a:t>
                      </a:r>
                      <a:r>
                        <a:rPr lang="en-US" sz="2000" kern="100" dirty="0">
                          <a:solidFill>
                            <a:srgbClr val="00B0F0"/>
                          </a:solidFill>
                          <a:latin typeface="微软雅黑" panose="020B0503020204020204" pitchFamily="34" charset="-122"/>
                          <a:ea typeface="微软雅黑" panose="020B0503020204020204" pitchFamily="34" charset="-122"/>
                          <a:cs typeface="Times New Roman"/>
                        </a:rPr>
                        <a:t>///</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返回</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book</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数组</a:t>
                      </a:r>
                      <a:endParaRPr lang="zh-CN" sz="2000" kern="100" dirty="0">
                        <a:solidFill>
                          <a:srgbClr val="00B0F0"/>
                        </a:solidFill>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for(i=0;i&lt;x.length;i++)</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a:t>
                      </a:r>
                      <a:r>
                        <a:rPr lang="en-US" sz="2000" kern="100" dirty="0">
                          <a:solidFill>
                            <a:srgbClr val="FF0000"/>
                          </a:solidFill>
                          <a:latin typeface="微软雅黑" panose="020B0503020204020204" pitchFamily="34" charset="-122"/>
                          <a:ea typeface="微软雅黑" panose="020B0503020204020204" pitchFamily="34" charset="-122"/>
                          <a:cs typeface="Times New Roman"/>
                        </a:rPr>
                        <a:t>x.item(i).setAttribute("edition","first");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solidFill>
                            <a:srgbClr val="00B0F0"/>
                          </a:solidFill>
                          <a:latin typeface="微软雅黑" panose="020B0503020204020204" pitchFamily="34" charset="-122"/>
                          <a:ea typeface="微软雅黑" panose="020B0503020204020204" pitchFamily="34" charset="-122"/>
                          <a:cs typeface="Times New Roman"/>
                        </a:rPr>
                        <a:t>///</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输出</a:t>
                      </a:r>
                      <a:r>
                        <a:rPr lang="en-US" sz="2000" kern="100" dirty="0">
                          <a:solidFill>
                            <a:srgbClr val="00B0F0"/>
                          </a:solidFill>
                          <a:latin typeface="微软雅黑" panose="020B0503020204020204" pitchFamily="34" charset="-122"/>
                          <a:ea typeface="微软雅黑" panose="020B0503020204020204" pitchFamily="34" charset="-122"/>
                          <a:cs typeface="Times New Roman"/>
                        </a:rPr>
                        <a:t> book title </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和</a:t>
                      </a:r>
                      <a:r>
                        <a:rPr lang="en-US" sz="2000" kern="100" dirty="0">
                          <a:solidFill>
                            <a:srgbClr val="00B0F0"/>
                          </a:solidFill>
                          <a:latin typeface="微软雅黑" panose="020B0503020204020204" pitchFamily="34" charset="-122"/>
                          <a:ea typeface="微软雅黑" panose="020B0503020204020204" pitchFamily="34" charset="-122"/>
                          <a:cs typeface="Times New Roman"/>
                        </a:rPr>
                        <a:t> edition</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值</a:t>
                      </a: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x=xmlDoc.getElementsByTagName</a:t>
                      </a:r>
                      <a:r>
                        <a:rPr lang="en-US" sz="2000" kern="100" dirty="0">
                          <a:solidFill>
                            <a:srgbClr val="FF0000"/>
                          </a:solidFill>
                          <a:latin typeface="微软雅黑" panose="020B0503020204020204" pitchFamily="34" charset="-122"/>
                          <a:ea typeface="微软雅黑" panose="020B0503020204020204" pitchFamily="34" charset="-122"/>
                          <a:cs typeface="Times New Roman"/>
                        </a:rPr>
                        <a:t>("title")</a:t>
                      </a: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for (i=0;i&lt;x.length;i++)</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document.write(x[i].childNodes[0].</a:t>
                      </a:r>
                      <a:r>
                        <a:rPr lang="en-US" sz="2000" kern="100" dirty="0">
                          <a:solidFill>
                            <a:schemeClr val="tx1"/>
                          </a:solidFill>
                          <a:latin typeface="微软雅黑" panose="020B0503020204020204" pitchFamily="34" charset="-122"/>
                          <a:ea typeface="微软雅黑" panose="020B0503020204020204" pitchFamily="34" charset="-122"/>
                          <a:cs typeface="Times New Roman"/>
                        </a:rPr>
                        <a:t>nodeValue);</a:t>
                      </a:r>
                      <a:r>
                        <a:rPr lang="en-US" sz="2000" kern="100" dirty="0">
                          <a:solidFill>
                            <a:srgbClr val="00B0F0"/>
                          </a:solidFill>
                          <a:latin typeface="微软雅黑" panose="020B0503020204020204" pitchFamily="34" charset="-122"/>
                          <a:ea typeface="微软雅黑" panose="020B0503020204020204" pitchFamily="34" charset="-122"/>
                          <a:cs typeface="Times New Roman"/>
                        </a:rPr>
                        <a:t>///</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title</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的文本子节点的值</a:t>
                      </a: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 - Edition: ");</a:t>
                      </a:r>
                    </a:p>
                    <a:p>
                      <a:pPr indent="127000">
                        <a:lnSpc>
                          <a:spcPct val="100000"/>
                        </a:lnSpc>
                        <a:spcAft>
                          <a:spcPts val="0"/>
                        </a:spcAft>
                      </a:pP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      ///edition</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是元素</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title</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的上层节点（即</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book</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）的属性</a:t>
                      </a:r>
                      <a:endParaRPr lang="zh-CN" sz="2000" kern="100" dirty="0">
                        <a:solidFill>
                          <a:srgbClr val="00B0F0"/>
                        </a:solidFill>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document.write(x[i].</a:t>
                      </a:r>
                      <a:r>
                        <a:rPr lang="en-US" sz="2000" kern="100" dirty="0">
                          <a:solidFill>
                            <a:srgbClr val="FF0000"/>
                          </a:solidFill>
                          <a:latin typeface="微软雅黑" panose="020B0503020204020204" pitchFamily="34" charset="-122"/>
                          <a:ea typeface="微软雅黑" panose="020B0503020204020204" pitchFamily="34" charset="-122"/>
                          <a:cs typeface="Times New Roman"/>
                        </a:rPr>
                        <a:t>parentNode</a:t>
                      </a:r>
                      <a:r>
                        <a:rPr lang="en-US" sz="2000" kern="100" dirty="0">
                          <a:latin typeface="微软雅黑" panose="020B0503020204020204" pitchFamily="34" charset="-122"/>
                          <a:ea typeface="微软雅黑" panose="020B0503020204020204" pitchFamily="34" charset="-122"/>
                          <a:cs typeface="Times New Roman"/>
                        </a:rPr>
                        <a:t>.getAttribute('edition'));</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document.write("&lt;br /&gt;");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7834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4.3.2 </a:t>
            </a:r>
            <a:r>
              <a:rPr lang="zh-CN" altLang="en-US" dirty="0"/>
              <a:t>查询语言</a:t>
            </a:r>
            <a:r>
              <a:rPr lang="en-US" altLang="zh-CN" dirty="0"/>
              <a:t>——XQuery</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400" dirty="0"/>
              <a:t>XQuery</a:t>
            </a:r>
            <a:r>
              <a:rPr lang="zh-CN" altLang="en-US" sz="2400" dirty="0"/>
              <a:t>概述</a:t>
            </a:r>
            <a:endParaRPr lang="en-US" altLang="zh-CN" sz="2400" dirty="0"/>
          </a:p>
          <a:p>
            <a:pPr>
              <a:lnSpc>
                <a:spcPct val="100000"/>
              </a:lnSpc>
              <a:buFont typeface="Wingdings" panose="05000000000000000000" pitchFamily="2" charset="2"/>
              <a:buChar char="Ø"/>
            </a:pPr>
            <a:r>
              <a:rPr lang="zh-CN" altLang="en-US" sz="2400" dirty="0"/>
              <a:t>基于</a:t>
            </a:r>
            <a:r>
              <a:rPr lang="en-US" altLang="zh-CN" sz="2400" dirty="0"/>
              <a:t>XDM</a:t>
            </a:r>
            <a:r>
              <a:rPr lang="zh-CN" altLang="en-US" sz="2400" dirty="0"/>
              <a:t>模型（</a:t>
            </a:r>
            <a:r>
              <a:rPr lang="en-US" altLang="zh-CN" sz="2400" dirty="0"/>
              <a:t> </a:t>
            </a:r>
            <a:r>
              <a:rPr lang="en-US" altLang="zh-CN" sz="2400" dirty="0">
                <a:solidFill>
                  <a:srgbClr val="FF0000"/>
                </a:solidFill>
              </a:rPr>
              <a:t>Xpath Data Model</a:t>
            </a:r>
            <a:r>
              <a:rPr lang="zh-CN" altLang="en-US" sz="2400" dirty="0"/>
              <a:t>），是</a:t>
            </a:r>
            <a:r>
              <a:rPr lang="en-US" altLang="zh-CN" sz="2400" dirty="0"/>
              <a:t>W3C</a:t>
            </a:r>
            <a:r>
              <a:rPr lang="zh-CN" altLang="en-US" sz="2400" dirty="0"/>
              <a:t>的推荐标准，从</a:t>
            </a:r>
            <a:r>
              <a:rPr lang="en-US" altLang="zh-CN" sz="2400" dirty="0"/>
              <a:t>XML</a:t>
            </a:r>
            <a:r>
              <a:rPr lang="zh-CN" altLang="en-US" sz="2400" dirty="0"/>
              <a:t>查询语言</a:t>
            </a:r>
            <a:r>
              <a:rPr lang="en-US" altLang="zh-CN" sz="2400" dirty="0"/>
              <a:t>Quilt</a:t>
            </a:r>
            <a:r>
              <a:rPr lang="zh-CN" altLang="en-US" sz="2400" dirty="0"/>
              <a:t>派生而来；</a:t>
            </a:r>
            <a:endParaRPr lang="en-US" altLang="zh-CN" sz="2400" dirty="0"/>
          </a:p>
          <a:p>
            <a:pPr>
              <a:lnSpc>
                <a:spcPct val="100000"/>
              </a:lnSpc>
              <a:buFont typeface="Wingdings" panose="05000000000000000000" pitchFamily="2" charset="2"/>
              <a:buChar char="Ø"/>
            </a:pPr>
            <a:r>
              <a:rPr lang="en-US" altLang="zh-CN" sz="2400" dirty="0"/>
              <a:t>XQuery</a:t>
            </a:r>
            <a:r>
              <a:rPr lang="zh-CN" altLang="en-US" sz="2400" dirty="0">
                <a:solidFill>
                  <a:srgbClr val="FF0000"/>
                </a:solidFill>
              </a:rPr>
              <a:t>被设计用来查询</a:t>
            </a:r>
            <a:r>
              <a:rPr lang="en-US" altLang="zh-CN" sz="2400" dirty="0">
                <a:solidFill>
                  <a:srgbClr val="FF0000"/>
                </a:solidFill>
              </a:rPr>
              <a:t>XML</a:t>
            </a:r>
            <a:r>
              <a:rPr lang="zh-CN" altLang="en-US" sz="2400" dirty="0">
                <a:solidFill>
                  <a:srgbClr val="FF0000"/>
                </a:solidFill>
              </a:rPr>
              <a:t>数据</a:t>
            </a:r>
            <a:r>
              <a:rPr lang="zh-CN" altLang="en-US" sz="2400" dirty="0"/>
              <a:t>，从</a:t>
            </a:r>
            <a:r>
              <a:rPr lang="en-US" altLang="zh-CN" sz="2400" dirty="0"/>
              <a:t>XML</a:t>
            </a:r>
            <a:r>
              <a:rPr lang="zh-CN" altLang="en-US" sz="2400" dirty="0"/>
              <a:t>文档查找和提取元素及属性信息，也被称为</a:t>
            </a:r>
            <a:r>
              <a:rPr lang="en-US" altLang="zh-CN" sz="2400" dirty="0"/>
              <a:t>XML Query</a:t>
            </a:r>
            <a:r>
              <a:rPr lang="zh-CN" altLang="en-US" sz="2400" dirty="0"/>
              <a:t>，还包括任何可以 </a:t>
            </a:r>
            <a:r>
              <a:rPr lang="en-US" altLang="zh-CN" sz="2400" dirty="0"/>
              <a:t>XML </a:t>
            </a:r>
            <a:r>
              <a:rPr lang="zh-CN" altLang="en-US" sz="2400" dirty="0"/>
              <a:t>形态呈现的数据，包括数据库；</a:t>
            </a:r>
            <a:endParaRPr lang="en-US" altLang="zh-CN" sz="2400" dirty="0"/>
          </a:p>
          <a:p>
            <a:pPr>
              <a:lnSpc>
                <a:spcPct val="100000"/>
              </a:lnSpc>
              <a:buFont typeface="Wingdings" panose="05000000000000000000" pitchFamily="2" charset="2"/>
              <a:buChar char="Ø"/>
            </a:pPr>
            <a:r>
              <a:rPr lang="zh-CN" altLang="en-US" sz="2400" dirty="0"/>
              <a:t>最新版本的</a:t>
            </a:r>
            <a:r>
              <a:rPr lang="en-US" altLang="zh-CN" sz="2400" dirty="0"/>
              <a:t>XQuery</a:t>
            </a:r>
            <a:r>
              <a:rPr lang="zh-CN" altLang="en-US" sz="2400" dirty="0"/>
              <a:t>可实现对</a:t>
            </a:r>
            <a:r>
              <a:rPr lang="en-US" altLang="zh-CN" sz="2400" dirty="0">
                <a:solidFill>
                  <a:srgbClr val="FF0000"/>
                </a:solidFill>
              </a:rPr>
              <a:t>XML</a:t>
            </a:r>
            <a:r>
              <a:rPr lang="zh-CN" altLang="en-US" sz="2400" dirty="0">
                <a:solidFill>
                  <a:srgbClr val="FF0000"/>
                </a:solidFill>
              </a:rPr>
              <a:t>文档对象和</a:t>
            </a:r>
            <a:r>
              <a:rPr lang="en-US" altLang="zh-CN" sz="2400" dirty="0">
                <a:solidFill>
                  <a:srgbClr val="FF0000"/>
                </a:solidFill>
              </a:rPr>
              <a:t>JSON</a:t>
            </a:r>
            <a:r>
              <a:rPr lang="zh-CN" altLang="en-US" sz="2400" dirty="0">
                <a:solidFill>
                  <a:srgbClr val="FF0000"/>
                </a:solidFill>
              </a:rPr>
              <a:t>对象操作</a:t>
            </a:r>
            <a:endParaRPr lang="en-US" altLang="zh-CN" sz="2400" dirty="0">
              <a:solidFill>
                <a:srgbClr val="FF0000"/>
              </a:solidFill>
            </a:endParaRPr>
          </a:p>
          <a:p>
            <a:pPr>
              <a:lnSpc>
                <a:spcPct val="100000"/>
              </a:lnSpc>
              <a:buFont typeface="Wingdings" panose="05000000000000000000" pitchFamily="2" charset="2"/>
              <a:buChar char="Ø"/>
            </a:pPr>
            <a:r>
              <a:rPr lang="en-US" altLang="zh-CN" sz="2400" dirty="0"/>
              <a:t>XQuery </a:t>
            </a:r>
            <a:r>
              <a:rPr lang="zh-CN" altLang="en-US" sz="2400" dirty="0"/>
              <a:t>相对于 </a:t>
            </a:r>
            <a:r>
              <a:rPr lang="en-US" altLang="zh-CN" sz="2400" dirty="0"/>
              <a:t>XML </a:t>
            </a:r>
            <a:r>
              <a:rPr lang="zh-CN" altLang="en-US" sz="2400" dirty="0"/>
              <a:t>的关系，</a:t>
            </a:r>
            <a:r>
              <a:rPr lang="zh-CN" altLang="en-US" sz="2400" dirty="0">
                <a:solidFill>
                  <a:srgbClr val="FF0000"/>
                </a:solidFill>
              </a:rPr>
              <a:t>类似于 </a:t>
            </a:r>
            <a:r>
              <a:rPr lang="en-US" altLang="zh-CN" sz="2400" dirty="0">
                <a:solidFill>
                  <a:srgbClr val="FF0000"/>
                </a:solidFill>
              </a:rPr>
              <a:t>SQL </a:t>
            </a:r>
            <a:r>
              <a:rPr lang="zh-CN" altLang="en-US" sz="2400" dirty="0">
                <a:solidFill>
                  <a:srgbClr val="FF0000"/>
                </a:solidFill>
              </a:rPr>
              <a:t>相对于数据库表的关系</a:t>
            </a:r>
            <a:r>
              <a:rPr lang="zh-CN" altLang="en-US" sz="2400" dirty="0"/>
              <a:t>，但一般</a:t>
            </a:r>
            <a:r>
              <a:rPr lang="zh-CN" altLang="en-US" sz="2400" dirty="0">
                <a:solidFill>
                  <a:srgbClr val="FF0000"/>
                </a:solidFill>
              </a:rPr>
              <a:t>基于“树模型”</a:t>
            </a:r>
            <a:r>
              <a:rPr lang="zh-CN" altLang="en-US" sz="2400" dirty="0"/>
              <a:t>，把</a:t>
            </a:r>
            <a:r>
              <a:rPr lang="en-US" altLang="zh-CN" sz="2400" dirty="0"/>
              <a:t>XML</a:t>
            </a:r>
            <a:r>
              <a:rPr lang="zh-CN" altLang="en-US" sz="2400" dirty="0"/>
              <a:t>看作树，元素、属性、文本等均是树上的节点。</a:t>
            </a:r>
            <a:endParaRPr lang="en-US" altLang="zh-CN" sz="2400" dirty="0"/>
          </a:p>
          <a:p>
            <a:pPr>
              <a:lnSpc>
                <a:spcPct val="100000"/>
              </a:lnSpc>
              <a:buFont typeface="Wingdings" panose="05000000000000000000" pitchFamily="2" charset="2"/>
              <a:buChar char="Ø"/>
            </a:pPr>
            <a:r>
              <a:rPr lang="zh-CN" altLang="en-US" sz="2400" dirty="0"/>
              <a:t>类似</a:t>
            </a:r>
            <a:r>
              <a:rPr lang="en-US" altLang="zh-CN" sz="2400" dirty="0"/>
              <a:t>SQL</a:t>
            </a:r>
            <a:r>
              <a:rPr lang="zh-CN" altLang="en-US" sz="2400" dirty="0"/>
              <a:t>，</a:t>
            </a:r>
            <a:r>
              <a:rPr lang="zh-CN" altLang="en-US" sz="2400" dirty="0">
                <a:solidFill>
                  <a:srgbClr val="FF0000"/>
                </a:solidFill>
              </a:rPr>
              <a:t>支持集合式操作</a:t>
            </a:r>
            <a:endParaRPr lang="en-US" altLang="zh-CN" sz="2400"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Tree>
    <p:extLst>
      <p:ext uri="{BB962C8B-B14F-4D97-AF65-F5344CB8AC3E}">
        <p14:creationId xmlns:p14="http://schemas.microsoft.com/office/powerpoint/2010/main" val="374542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4.3.2 </a:t>
            </a:r>
            <a:r>
              <a:rPr lang="zh-CN" altLang="en-US" dirty="0"/>
              <a:t>查询语言</a:t>
            </a:r>
            <a:r>
              <a:rPr lang="en-US" altLang="zh-CN" dirty="0"/>
              <a:t>——Xquery</a:t>
            </a:r>
            <a:r>
              <a:rPr lang="zh-CN" altLang="en-US" dirty="0"/>
              <a:t>（续）</a:t>
            </a:r>
          </a:p>
        </p:txBody>
      </p:sp>
      <p:sp>
        <p:nvSpPr>
          <p:cNvPr id="3" name="内容占位符 2"/>
          <p:cNvSpPr>
            <a:spLocks noGrp="1"/>
          </p:cNvSpPr>
          <p:nvPr>
            <p:ph idx="1"/>
          </p:nvPr>
        </p:nvSpPr>
        <p:spPr/>
        <p:txBody>
          <a:bodyPr>
            <a:normAutofit/>
          </a:bodyPr>
          <a:lstStyle/>
          <a:p>
            <a:pPr>
              <a:lnSpc>
                <a:spcPct val="100000"/>
              </a:lnSpc>
            </a:pPr>
            <a:r>
              <a:rPr lang="en-US" altLang="zh-CN" sz="2400" dirty="0"/>
              <a:t>XML</a:t>
            </a:r>
            <a:r>
              <a:rPr lang="zh-CN" altLang="en-US" sz="2400" dirty="0"/>
              <a:t>数据查询</a:t>
            </a:r>
            <a:r>
              <a:rPr lang="en-US" altLang="zh-CN" sz="2400" dirty="0"/>
              <a:t>Xquery</a:t>
            </a:r>
            <a:r>
              <a:rPr lang="zh-CN" altLang="zh-CN" sz="2400" dirty="0"/>
              <a:t>从</a:t>
            </a:r>
            <a:r>
              <a:rPr lang="en-US" altLang="zh-CN" sz="2400" dirty="0"/>
              <a:t>XML</a:t>
            </a:r>
            <a:r>
              <a:rPr lang="zh-CN" altLang="zh-CN" sz="2400" dirty="0"/>
              <a:t>文档</a:t>
            </a:r>
            <a:r>
              <a:rPr lang="zh-CN" altLang="en-US" sz="2400" dirty="0"/>
              <a:t>中</a:t>
            </a:r>
            <a:r>
              <a:rPr lang="zh-CN" altLang="zh-CN" sz="2400" dirty="0"/>
              <a:t>查找和提取元素及属性信息</a:t>
            </a:r>
            <a:endParaRPr lang="en-US" altLang="zh-CN" sz="2400" dirty="0"/>
          </a:p>
          <a:p>
            <a:pPr marL="742950" lvl="1" indent="-342900">
              <a:lnSpc>
                <a:spcPct val="100000"/>
              </a:lnSpc>
              <a:buFont typeface="Wingdings" panose="05000000000000000000" pitchFamily="2" charset="2"/>
              <a:buChar char="Ø"/>
            </a:pPr>
            <a:r>
              <a:rPr lang="zh-CN" altLang="en-US" dirty="0">
                <a:solidFill>
                  <a:srgbClr val="FF0000"/>
                </a:solidFill>
              </a:rPr>
              <a:t>主要结构</a:t>
            </a:r>
            <a:r>
              <a:rPr lang="en-US" altLang="zh-CN" dirty="0">
                <a:solidFill>
                  <a:srgbClr val="FF0000"/>
                </a:solidFill>
              </a:rPr>
              <a:t>--FLWOR</a:t>
            </a:r>
          </a:p>
          <a:p>
            <a:pPr marL="1409700" lvl="2" indent="-609600">
              <a:lnSpc>
                <a:spcPct val="100000"/>
              </a:lnSpc>
            </a:pPr>
            <a:r>
              <a:rPr lang="zh-CN" altLang="zh-CN" b="1" dirty="0"/>
              <a:t>F</a:t>
            </a:r>
            <a:r>
              <a:rPr lang="zh-CN" altLang="zh-CN" dirty="0"/>
              <a:t>or, </a:t>
            </a:r>
            <a:r>
              <a:rPr lang="zh-CN" altLang="zh-CN" b="1" dirty="0"/>
              <a:t>L</a:t>
            </a:r>
            <a:r>
              <a:rPr lang="zh-CN" altLang="zh-CN" dirty="0"/>
              <a:t>et,</a:t>
            </a:r>
            <a:r>
              <a:rPr lang="zh-CN" altLang="zh-CN" b="1" dirty="0"/>
              <a:t> W</a:t>
            </a:r>
            <a:r>
              <a:rPr lang="zh-CN" altLang="zh-CN" dirty="0"/>
              <a:t>here, </a:t>
            </a:r>
            <a:r>
              <a:rPr lang="zh-CN" altLang="zh-CN" b="1" dirty="0"/>
              <a:t>O</a:t>
            </a:r>
            <a:r>
              <a:rPr lang="zh-CN" altLang="zh-CN" dirty="0"/>
              <a:t>rder by, </a:t>
            </a:r>
            <a:r>
              <a:rPr lang="zh-CN" altLang="zh-CN" b="1" dirty="0"/>
              <a:t>R</a:t>
            </a:r>
            <a:r>
              <a:rPr lang="zh-CN" altLang="zh-CN" dirty="0"/>
              <a:t>eturn</a:t>
            </a:r>
            <a:endParaRPr lang="zh-CN" altLang="en-US" dirty="0">
              <a:solidFill>
                <a:srgbClr val="000000"/>
              </a:solidFill>
            </a:endParaRPr>
          </a:p>
          <a:p>
            <a:pPr marL="742950" lvl="1" indent="-342900">
              <a:lnSpc>
                <a:spcPct val="100000"/>
              </a:lnSpc>
              <a:buFont typeface="Wingdings" panose="05000000000000000000" pitchFamily="2" charset="2"/>
              <a:buChar char="Ø"/>
            </a:pPr>
            <a:r>
              <a:rPr lang="zh-CN" altLang="en-US" dirty="0">
                <a:solidFill>
                  <a:srgbClr val="FF0000"/>
                </a:solidFill>
              </a:rPr>
              <a:t>子集</a:t>
            </a:r>
            <a:r>
              <a:rPr lang="en-US" altLang="zh-CN" dirty="0">
                <a:solidFill>
                  <a:srgbClr val="FF0000"/>
                </a:solidFill>
              </a:rPr>
              <a:t>XPATH</a:t>
            </a:r>
          </a:p>
          <a:p>
            <a:pPr lvl="2" indent="-342900">
              <a:lnSpc>
                <a:spcPct val="100000"/>
              </a:lnSpc>
            </a:pPr>
            <a:r>
              <a:rPr lang="zh-CN" altLang="en-US" dirty="0">
                <a:solidFill>
                  <a:srgbClr val="000000"/>
                </a:solidFill>
              </a:rPr>
              <a:t>         确定</a:t>
            </a:r>
            <a:r>
              <a:rPr lang="en-US" altLang="zh-CN" dirty="0">
                <a:solidFill>
                  <a:srgbClr val="000000"/>
                </a:solidFill>
              </a:rPr>
              <a:t>XML</a:t>
            </a:r>
            <a:r>
              <a:rPr lang="zh-CN" altLang="en-US" dirty="0">
                <a:solidFill>
                  <a:srgbClr val="000000"/>
                </a:solidFill>
              </a:rPr>
              <a:t>文档中某部分位置</a:t>
            </a:r>
            <a:endParaRPr lang="en-US" altLang="zh-CN" dirty="0">
              <a:solidFill>
                <a:srgbClr val="000000"/>
              </a:solidFill>
            </a:endParaRPr>
          </a:p>
          <a:p>
            <a:pPr marL="742950" lvl="1" indent="-342900">
              <a:lnSpc>
                <a:spcPct val="100000"/>
              </a:lnSpc>
              <a:buFont typeface="Wingdings" panose="05000000000000000000" pitchFamily="2" charset="2"/>
              <a:buChar char="Ø"/>
            </a:pPr>
            <a:r>
              <a:rPr lang="zh-CN" altLang="zh-CN" dirty="0"/>
              <a:t>支持函数、运行时错误处理</a:t>
            </a:r>
            <a:endParaRPr lang="en-US" altLang="zh-CN" dirty="0"/>
          </a:p>
          <a:p>
            <a:pPr marL="742950" lvl="1" indent="-342900">
              <a:lnSpc>
                <a:spcPct val="100000"/>
              </a:lnSpc>
              <a:buFont typeface="Wingdings" panose="05000000000000000000" pitchFamily="2" charset="2"/>
              <a:buChar char="Ø"/>
            </a:pPr>
            <a:r>
              <a:rPr lang="zh-CN" altLang="zh-CN" dirty="0">
                <a:solidFill>
                  <a:srgbClr val="FF0000"/>
                </a:solidFill>
              </a:rPr>
              <a:t>支持</a:t>
            </a:r>
            <a:r>
              <a:rPr lang="en-US" altLang="zh-CN" dirty="0">
                <a:solidFill>
                  <a:srgbClr val="FF0000"/>
                </a:solidFill>
              </a:rPr>
              <a:t>Namespace</a:t>
            </a:r>
            <a:r>
              <a:rPr lang="zh-CN" altLang="zh-CN" dirty="0">
                <a:solidFill>
                  <a:srgbClr val="FF0000"/>
                </a:solidFill>
              </a:rPr>
              <a:t>、</a:t>
            </a:r>
            <a:r>
              <a:rPr lang="en-US" altLang="zh-CN" dirty="0">
                <a:solidFill>
                  <a:srgbClr val="FF0000"/>
                </a:solidFill>
              </a:rPr>
              <a:t>XML Schema</a:t>
            </a:r>
            <a:r>
              <a:rPr lang="zh-CN" altLang="zh-CN" dirty="0">
                <a:solidFill>
                  <a:srgbClr val="FF0000"/>
                </a:solidFill>
              </a:rPr>
              <a:t>等标准</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spTree>
    <p:extLst>
      <p:ext uri="{BB962C8B-B14F-4D97-AF65-F5344CB8AC3E}">
        <p14:creationId xmlns:p14="http://schemas.microsoft.com/office/powerpoint/2010/main" val="4109676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FLWOR</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400" b="1" dirty="0">
                <a:solidFill>
                  <a:srgbClr val="000000"/>
                </a:solidFill>
              </a:rPr>
              <a:t>FLWOR</a:t>
            </a:r>
            <a:r>
              <a:rPr lang="zh-CN" altLang="en-US" sz="2400" b="1" dirty="0">
                <a:solidFill>
                  <a:srgbClr val="000000"/>
                </a:solidFill>
              </a:rPr>
              <a:t>各子句的含义</a:t>
            </a:r>
            <a:endParaRPr lang="en-US" altLang="zh-CN" sz="2400" b="1" dirty="0">
              <a:solidFill>
                <a:srgbClr val="000000"/>
              </a:solidFill>
            </a:endParaRPr>
          </a:p>
          <a:p>
            <a:pPr>
              <a:lnSpc>
                <a:spcPct val="100000"/>
              </a:lnSpc>
              <a:buFont typeface="Wingdings" panose="05000000000000000000" pitchFamily="2" charset="2"/>
              <a:buChar char="Ø"/>
            </a:pPr>
            <a:r>
              <a:rPr lang="en-US" altLang="zh-CN" sz="2400" dirty="0"/>
              <a:t>For</a:t>
            </a:r>
            <a:r>
              <a:rPr lang="zh-CN" altLang="en-US" sz="2400" dirty="0"/>
              <a:t>： 指定将要循环处理的</a:t>
            </a:r>
            <a:r>
              <a:rPr lang="en-US" altLang="zh-CN" sz="2400" dirty="0">
                <a:solidFill>
                  <a:srgbClr val="FF0000"/>
                </a:solidFill>
              </a:rPr>
              <a:t>XML</a:t>
            </a:r>
            <a:r>
              <a:rPr lang="zh-CN" altLang="en-US" sz="2400" dirty="0">
                <a:solidFill>
                  <a:srgbClr val="FF0000"/>
                </a:solidFill>
              </a:rPr>
              <a:t>节点列表</a:t>
            </a:r>
            <a:r>
              <a:rPr lang="zh-CN" altLang="en-US" sz="2400" dirty="0"/>
              <a:t>，类似</a:t>
            </a:r>
            <a:r>
              <a:rPr lang="en-US" altLang="zh-CN" sz="2400" dirty="0"/>
              <a:t>SQL</a:t>
            </a:r>
            <a:r>
              <a:rPr lang="zh-CN" altLang="en-US" sz="2400" dirty="0"/>
              <a:t>的</a:t>
            </a:r>
            <a:r>
              <a:rPr lang="en-US" altLang="zh-CN" sz="2400" dirty="0"/>
              <a:t>FROM</a:t>
            </a:r>
            <a:r>
              <a:rPr lang="zh-CN" altLang="en-US" sz="2400" dirty="0"/>
              <a:t>子句，</a:t>
            </a:r>
            <a:r>
              <a:rPr lang="en-US" altLang="zh-CN" sz="2400" dirty="0"/>
              <a:t>XML</a:t>
            </a:r>
            <a:r>
              <a:rPr lang="zh-CN" altLang="en-US" sz="2400" dirty="0"/>
              <a:t>节点列表一般通过</a:t>
            </a:r>
            <a:r>
              <a:rPr lang="en-US" altLang="zh-CN" sz="2400" dirty="0"/>
              <a:t>XPath</a:t>
            </a:r>
            <a:r>
              <a:rPr lang="zh-CN" altLang="en-US" sz="2400" dirty="0"/>
              <a:t>表达式获得。</a:t>
            </a:r>
            <a:endParaRPr lang="en-US" altLang="zh-CN" sz="2400" dirty="0"/>
          </a:p>
          <a:p>
            <a:pPr>
              <a:lnSpc>
                <a:spcPct val="100000"/>
              </a:lnSpc>
              <a:buFont typeface="Wingdings" panose="05000000000000000000" pitchFamily="2" charset="2"/>
              <a:buChar char="Ø"/>
            </a:pPr>
            <a:r>
              <a:rPr lang="en-US" altLang="zh-CN" sz="2400" dirty="0"/>
              <a:t>Let</a:t>
            </a:r>
            <a:r>
              <a:rPr lang="zh-CN" altLang="en-US" sz="2400" dirty="0"/>
              <a:t>： </a:t>
            </a:r>
            <a:r>
              <a:rPr lang="zh-CN" altLang="en-US" sz="2400" dirty="0">
                <a:solidFill>
                  <a:srgbClr val="FF0000"/>
                </a:solidFill>
              </a:rPr>
              <a:t>将值绑定</a:t>
            </a:r>
            <a:r>
              <a:rPr lang="zh-CN" altLang="en-US" sz="2400" dirty="0"/>
              <a:t>到一个或多个变量，类似</a:t>
            </a:r>
            <a:r>
              <a:rPr lang="en-US" altLang="zh-CN" sz="2400" dirty="0"/>
              <a:t>SQL</a:t>
            </a:r>
            <a:r>
              <a:rPr lang="zh-CN" altLang="en-US" sz="2400" dirty="0"/>
              <a:t>中为子查询指定名字。</a:t>
            </a:r>
            <a:endParaRPr lang="en-US" altLang="zh-CN" sz="2400" dirty="0"/>
          </a:p>
          <a:p>
            <a:pPr>
              <a:lnSpc>
                <a:spcPct val="100000"/>
              </a:lnSpc>
              <a:buFont typeface="Wingdings" panose="05000000000000000000" pitchFamily="2" charset="2"/>
              <a:buChar char="Ø"/>
            </a:pPr>
            <a:r>
              <a:rPr lang="en-US" altLang="zh-CN" sz="2400" dirty="0"/>
              <a:t>Where: </a:t>
            </a:r>
            <a:r>
              <a:rPr lang="zh-CN" altLang="en-US" sz="2400" dirty="0"/>
              <a:t>用于</a:t>
            </a:r>
            <a:r>
              <a:rPr lang="zh-CN" altLang="en-US" sz="2400" dirty="0">
                <a:solidFill>
                  <a:srgbClr val="FF0000"/>
                </a:solidFill>
              </a:rPr>
              <a:t>过滤</a:t>
            </a:r>
            <a:r>
              <a:rPr lang="zh-CN" altLang="en-US" sz="2400" dirty="0"/>
              <a:t>由 </a:t>
            </a:r>
            <a:r>
              <a:rPr lang="en-US" altLang="zh-CN" sz="2400" dirty="0"/>
              <a:t>for </a:t>
            </a:r>
            <a:r>
              <a:rPr lang="zh-CN" altLang="en-US" sz="2400" dirty="0"/>
              <a:t>和 </a:t>
            </a:r>
            <a:r>
              <a:rPr lang="en-US" altLang="zh-CN" sz="2400" dirty="0"/>
              <a:t>let </a:t>
            </a:r>
            <a:r>
              <a:rPr lang="zh-CN" altLang="en-US" sz="2400" dirty="0"/>
              <a:t>子句生成的变量绑定元组。</a:t>
            </a:r>
            <a:endParaRPr lang="en-US" altLang="zh-CN" sz="2400" dirty="0"/>
          </a:p>
          <a:p>
            <a:pPr>
              <a:lnSpc>
                <a:spcPct val="100000"/>
              </a:lnSpc>
              <a:buFont typeface="Wingdings" panose="05000000000000000000" pitchFamily="2" charset="2"/>
              <a:buChar char="Ø"/>
            </a:pPr>
            <a:r>
              <a:rPr lang="en-US" altLang="zh-CN" sz="2400" dirty="0"/>
              <a:t>Order by: </a:t>
            </a:r>
            <a:r>
              <a:rPr lang="zh-CN" altLang="en-US" sz="2400" dirty="0"/>
              <a:t>指定 </a:t>
            </a:r>
            <a:r>
              <a:rPr lang="en-US" altLang="zh-CN" sz="2400" dirty="0"/>
              <a:t>return </a:t>
            </a:r>
            <a:r>
              <a:rPr lang="zh-CN" altLang="en-US" sz="2400" dirty="0"/>
              <a:t>子句处理值时所用的顺序。如果没有 </a:t>
            </a:r>
            <a:r>
              <a:rPr lang="en-US" altLang="zh-CN" sz="2400" dirty="0"/>
              <a:t>order by </a:t>
            </a:r>
            <a:r>
              <a:rPr lang="zh-CN" altLang="en-US" sz="2400" dirty="0"/>
              <a:t>子句，会按不确定的顺序返回 </a:t>
            </a:r>
            <a:r>
              <a:rPr lang="en-US" altLang="zh-CN" sz="2400" dirty="0"/>
              <a:t>FLWOR </a:t>
            </a:r>
            <a:r>
              <a:rPr lang="zh-CN" altLang="en-US" sz="2400" dirty="0"/>
              <a:t>表达式的结果。</a:t>
            </a:r>
            <a:endParaRPr lang="en-US" altLang="zh-CN" sz="2400" dirty="0"/>
          </a:p>
          <a:p>
            <a:pPr>
              <a:lnSpc>
                <a:spcPct val="100000"/>
              </a:lnSpc>
              <a:buFont typeface="Wingdings" panose="05000000000000000000" pitchFamily="2" charset="2"/>
              <a:buChar char="Ø"/>
            </a:pPr>
            <a:r>
              <a:rPr lang="en-US" altLang="zh-CN" sz="2400" dirty="0"/>
              <a:t>Return: </a:t>
            </a:r>
            <a:r>
              <a:rPr lang="zh-CN" altLang="en-US" sz="2400" dirty="0"/>
              <a:t>生成 </a:t>
            </a:r>
            <a:r>
              <a:rPr lang="en-US" altLang="zh-CN" sz="2400" dirty="0"/>
              <a:t>FLWOR </a:t>
            </a:r>
            <a:r>
              <a:rPr lang="zh-CN" altLang="en-US" sz="2400" dirty="0"/>
              <a:t>表达式的结果。</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59</a:t>
            </a:fld>
            <a:endParaRPr lang="zh-CN" altLang="en-US" dirty="0"/>
          </a:p>
        </p:txBody>
      </p:sp>
    </p:spTree>
    <p:extLst>
      <p:ext uri="{BB962C8B-B14F-4D97-AF65-F5344CB8AC3E}">
        <p14:creationId xmlns:p14="http://schemas.microsoft.com/office/powerpoint/2010/main" val="247355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1285462"/>
            <a:ext cx="10515600" cy="2884604"/>
          </a:xfrm>
        </p:spPr>
        <p:txBody>
          <a:bodyPr>
            <a:normAutofit/>
          </a:bodyPr>
          <a:lstStyle/>
          <a:p>
            <a:pPr>
              <a:lnSpc>
                <a:spcPct val="80000"/>
              </a:lnSpc>
            </a:pPr>
            <a:r>
              <a:rPr lang="zh-CN" altLang="en-US" b="1" dirty="0">
                <a:solidFill>
                  <a:srgbClr val="000000"/>
                </a:solidFill>
                <a:latin typeface="等线" pitchFamily="2" charset="-122"/>
                <a:ea typeface="等线" pitchFamily="2" charset="-122"/>
              </a:rPr>
              <a:t>数据模型的产生和发展</a:t>
            </a:r>
            <a:endParaRPr lang="en-US" altLang="zh-CN" b="1" dirty="0">
              <a:solidFill>
                <a:srgbClr val="000000"/>
              </a:solidFill>
              <a:latin typeface="等线" pitchFamily="2" charset="-122"/>
              <a:ea typeface="等线" pitchFamily="2" charset="-122"/>
            </a:endParaRPr>
          </a:p>
          <a:p>
            <a:pPr marL="742950" lvl="1" indent="-342900">
              <a:lnSpc>
                <a:spcPct val="150000"/>
              </a:lnSpc>
            </a:pPr>
            <a:r>
              <a:rPr lang="en-US" altLang="zh-CN" dirty="0"/>
              <a:t>20</a:t>
            </a:r>
            <a:r>
              <a:rPr lang="zh-CN" altLang="en-US" dirty="0"/>
              <a:t>世纪</a:t>
            </a:r>
            <a:r>
              <a:rPr lang="en-US" altLang="zh-CN" dirty="0"/>
              <a:t>60~90</a:t>
            </a:r>
            <a:r>
              <a:rPr lang="zh-CN" altLang="en-US" dirty="0"/>
              <a:t>年代，结构化数据模型飞速发展</a:t>
            </a:r>
            <a:endParaRPr lang="en-US" altLang="zh-CN" dirty="0"/>
          </a:p>
          <a:p>
            <a:pPr marL="742950" lvl="1" indent="-342900">
              <a:lnSpc>
                <a:spcPct val="150000"/>
              </a:lnSpc>
              <a:buFont typeface="Wingdings" panose="05000000000000000000" pitchFamily="2" charset="2"/>
              <a:buChar char="Ø"/>
            </a:pPr>
            <a:r>
              <a:rPr lang="en-US" altLang="zh-CN" dirty="0"/>
              <a:t>60</a:t>
            </a:r>
            <a:r>
              <a:rPr lang="zh-CN" altLang="en-US" dirty="0"/>
              <a:t>年代中后期：层次、网状模型</a:t>
            </a:r>
            <a:endParaRPr lang="en-US" altLang="zh-CN" dirty="0"/>
          </a:p>
          <a:p>
            <a:pPr marL="742950" lvl="1" indent="-342900">
              <a:lnSpc>
                <a:spcPct val="150000"/>
              </a:lnSpc>
              <a:buFont typeface="Wingdings" panose="05000000000000000000" pitchFamily="2" charset="2"/>
              <a:buChar char="Ø"/>
            </a:pPr>
            <a:r>
              <a:rPr lang="en-US" altLang="zh-CN" dirty="0"/>
              <a:t>70~80</a:t>
            </a:r>
            <a:r>
              <a:rPr lang="zh-CN" altLang="en-US" dirty="0"/>
              <a:t>年代：关系模型、</a:t>
            </a:r>
            <a:r>
              <a:rPr lang="en-US" altLang="zh-CN" dirty="0"/>
              <a:t>ER</a:t>
            </a:r>
            <a:r>
              <a:rPr lang="zh-CN" altLang="en-US" dirty="0"/>
              <a:t>模型</a:t>
            </a:r>
            <a:endParaRPr lang="en-US" altLang="zh-CN" dirty="0"/>
          </a:p>
          <a:p>
            <a:pPr marL="742950" lvl="1" indent="-342900">
              <a:lnSpc>
                <a:spcPct val="150000"/>
              </a:lnSpc>
              <a:buFont typeface="Wingdings" panose="05000000000000000000" pitchFamily="2" charset="2"/>
              <a:buChar char="Ø"/>
            </a:pPr>
            <a:r>
              <a:rPr lang="en-US" altLang="zh-CN" dirty="0"/>
              <a:t>80</a:t>
            </a:r>
            <a:r>
              <a:rPr lang="zh-CN" altLang="en-US" dirty="0"/>
              <a:t>年代中期</a:t>
            </a:r>
            <a:r>
              <a:rPr lang="en-US" altLang="zh-CN" dirty="0"/>
              <a:t>~90</a:t>
            </a:r>
            <a:r>
              <a:rPr lang="zh-CN" altLang="en-US" dirty="0"/>
              <a:t>年代：面向对象模型</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pic>
        <p:nvPicPr>
          <p:cNvPr id="5" name="图片 4"/>
          <p:cNvPicPr>
            <a:picLocks noChangeAspect="1"/>
          </p:cNvPicPr>
          <p:nvPr/>
        </p:nvPicPr>
        <p:blipFill>
          <a:blip r:embed="rId2"/>
          <a:stretch>
            <a:fillRect/>
          </a:stretch>
        </p:blipFill>
        <p:spPr>
          <a:xfrm>
            <a:off x="1841127" y="4095840"/>
            <a:ext cx="7532341" cy="2184379"/>
          </a:xfrm>
          <a:prstGeom prst="rect">
            <a:avLst/>
          </a:prstGeom>
        </p:spPr>
      </p:pic>
    </p:spTree>
    <p:extLst>
      <p:ext uri="{BB962C8B-B14F-4D97-AF65-F5344CB8AC3E}">
        <p14:creationId xmlns:p14="http://schemas.microsoft.com/office/powerpoint/2010/main" val="3307530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285461"/>
            <a:ext cx="10515600" cy="4990311"/>
          </a:xfrm>
        </p:spPr>
        <p:txBody>
          <a:bodyPr>
            <a:normAutofit/>
          </a:bodyPr>
          <a:lstStyle/>
          <a:p>
            <a:pPr>
              <a:lnSpc>
                <a:spcPct val="100000"/>
              </a:lnSpc>
            </a:pPr>
            <a:r>
              <a:rPr lang="en-US" altLang="zh-CN" sz="2400" b="1" dirty="0">
                <a:solidFill>
                  <a:srgbClr val="000000"/>
                </a:solidFill>
              </a:rPr>
              <a:t>Xquery</a:t>
            </a:r>
            <a:r>
              <a:rPr lang="zh-CN" altLang="en-US" sz="2400" b="1" dirty="0">
                <a:solidFill>
                  <a:srgbClr val="000000"/>
                </a:solidFill>
              </a:rPr>
              <a:t>使用的</a:t>
            </a:r>
            <a:r>
              <a:rPr lang="en-US" altLang="zh-CN" sz="2400" b="1" dirty="0">
                <a:solidFill>
                  <a:srgbClr val="000000"/>
                </a:solidFill>
              </a:rPr>
              <a:t>XML</a:t>
            </a:r>
            <a:r>
              <a:rPr lang="zh-CN" altLang="en-US" sz="2400" b="1" dirty="0">
                <a:solidFill>
                  <a:srgbClr val="000000"/>
                </a:solidFill>
              </a:rPr>
              <a:t>数据模型</a:t>
            </a:r>
            <a:endParaRPr lang="en-US" altLang="zh-CN" sz="2400" b="1" dirty="0">
              <a:solidFill>
                <a:srgbClr val="000000"/>
              </a:solidFill>
            </a:endParaRPr>
          </a:p>
          <a:p>
            <a:pPr>
              <a:lnSpc>
                <a:spcPct val="100000"/>
              </a:lnSpc>
            </a:pPr>
            <a:r>
              <a:rPr lang="zh-CN" altLang="en-US" sz="2400" b="1" dirty="0">
                <a:solidFill>
                  <a:srgbClr val="000000"/>
                </a:solidFill>
              </a:rPr>
              <a:t>文档实例：</a:t>
            </a:r>
            <a:endParaRPr lang="en-US" altLang="zh-CN" sz="2400" b="1" dirty="0">
              <a:solidFill>
                <a:srgbClr val="000000"/>
              </a:solidFill>
            </a:endParaRPr>
          </a:p>
          <a:p>
            <a:pPr>
              <a:lnSpc>
                <a:spcPct val="100000"/>
              </a:lnSpc>
            </a:pPr>
            <a:r>
              <a:rPr lang="en-US" altLang="zh-CN" sz="2400" dirty="0">
                <a:solidFill>
                  <a:srgbClr val="000000"/>
                </a:solidFill>
              </a:rPr>
              <a:t>&lt;bib&gt;</a:t>
            </a:r>
          </a:p>
          <a:p>
            <a:pPr>
              <a:lnSpc>
                <a:spcPct val="100000"/>
              </a:lnSpc>
            </a:pPr>
            <a:r>
              <a:rPr lang="en-US" altLang="zh-CN" sz="2400" dirty="0">
                <a:solidFill>
                  <a:srgbClr val="000000"/>
                </a:solidFill>
              </a:rPr>
              <a:t>&lt;book year=“1987”&gt;</a:t>
            </a:r>
          </a:p>
          <a:p>
            <a:pPr>
              <a:lnSpc>
                <a:spcPct val="100000"/>
              </a:lnSpc>
            </a:pPr>
            <a:r>
              <a:rPr lang="en-US" altLang="zh-CN" sz="2400" dirty="0">
                <a:solidFill>
                  <a:srgbClr val="000000"/>
                </a:solidFill>
              </a:rPr>
              <a:t>&lt;title&gt;ABCD&lt;/title&gt;</a:t>
            </a:r>
          </a:p>
          <a:p>
            <a:pPr>
              <a:lnSpc>
                <a:spcPct val="100000"/>
              </a:lnSpc>
            </a:pPr>
            <a:r>
              <a:rPr lang="en-US" altLang="zh-CN" sz="2400" dirty="0">
                <a:solidFill>
                  <a:srgbClr val="000000"/>
                </a:solidFill>
              </a:rPr>
              <a:t>&lt;author&gt; A&lt;/author&gt;</a:t>
            </a:r>
          </a:p>
          <a:p>
            <a:pPr>
              <a:lnSpc>
                <a:spcPct val="100000"/>
              </a:lnSpc>
            </a:pPr>
            <a:r>
              <a:rPr lang="en-US" altLang="zh-CN" sz="2400" dirty="0">
                <a:solidFill>
                  <a:srgbClr val="000000"/>
                </a:solidFill>
              </a:rPr>
              <a:t>&lt;author&gt; B&lt;/author&gt;</a:t>
            </a:r>
          </a:p>
          <a:p>
            <a:pPr>
              <a:lnSpc>
                <a:spcPct val="100000"/>
              </a:lnSpc>
            </a:pPr>
            <a:r>
              <a:rPr lang="en-US" altLang="zh-CN" sz="2400" dirty="0">
                <a:solidFill>
                  <a:srgbClr val="000000"/>
                </a:solidFill>
              </a:rPr>
              <a:t>&lt;price&gt;50&lt;/price&gt;</a:t>
            </a:r>
          </a:p>
          <a:p>
            <a:pPr>
              <a:lnSpc>
                <a:spcPct val="100000"/>
              </a:lnSpc>
            </a:pPr>
            <a:r>
              <a:rPr lang="en-US" altLang="zh-CN" sz="2400" dirty="0">
                <a:solidFill>
                  <a:srgbClr val="000000"/>
                </a:solidFill>
              </a:rPr>
              <a:t>&lt;/book&gt;</a:t>
            </a:r>
          </a:p>
          <a:p>
            <a:pPr>
              <a:lnSpc>
                <a:spcPct val="100000"/>
              </a:lnSpc>
            </a:pPr>
            <a:r>
              <a:rPr lang="en-US" altLang="zh-CN" sz="2400" dirty="0">
                <a:solidFill>
                  <a:srgbClr val="000000"/>
                </a:solidFill>
              </a:rPr>
              <a:t>&lt;/bib&gt;</a:t>
            </a:r>
            <a:endParaRPr lang="en-US" altLang="zh-CN" sz="2400" b="1"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382" y="1566825"/>
            <a:ext cx="5421716" cy="4990311"/>
          </a:xfrm>
          <a:prstGeom prst="rect">
            <a:avLst/>
          </a:prstGeom>
        </p:spPr>
      </p:pic>
    </p:spTree>
    <p:extLst>
      <p:ext uri="{BB962C8B-B14F-4D97-AF65-F5344CB8AC3E}">
        <p14:creationId xmlns:p14="http://schemas.microsoft.com/office/powerpoint/2010/main" val="22184439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141281"/>
            <a:ext cx="10515600" cy="5527651"/>
          </a:xfrm>
        </p:spPr>
        <p:txBody>
          <a:bodyPr>
            <a:normAutofit fontScale="77500" lnSpcReduction="20000"/>
          </a:bodyPr>
          <a:lstStyle/>
          <a:p>
            <a:pPr>
              <a:spcBef>
                <a:spcPts val="0"/>
              </a:spcBef>
            </a:pPr>
            <a:r>
              <a:rPr lang="en-US" altLang="zh-CN" b="1" dirty="0"/>
              <a:t>xml</a:t>
            </a:r>
            <a:r>
              <a:rPr lang="zh-CN" altLang="en-US" b="1" dirty="0"/>
              <a:t>文档实例</a:t>
            </a:r>
            <a:endParaRPr lang="en-US" altLang="zh-CN" b="1" dirty="0"/>
          </a:p>
          <a:p>
            <a:pPr>
              <a:spcBef>
                <a:spcPts val="0"/>
              </a:spcBef>
            </a:pPr>
            <a:r>
              <a:rPr lang="en-US" altLang="zh-CN" dirty="0"/>
              <a:t>&lt;?xml version=“1.0” encoding=“UTF-8”?&gt;</a:t>
            </a:r>
          </a:p>
          <a:p>
            <a:pPr>
              <a:spcBef>
                <a:spcPts val="0"/>
              </a:spcBef>
            </a:pPr>
            <a:r>
              <a:rPr lang="en-US" altLang="zh-CN" dirty="0"/>
              <a:t>&lt;Users&gt;</a:t>
            </a:r>
          </a:p>
          <a:p>
            <a:pPr>
              <a:spcBef>
                <a:spcPts val="0"/>
              </a:spcBef>
            </a:pPr>
            <a:r>
              <a:rPr lang="en-US" altLang="zh-CN" dirty="0"/>
              <a:t>   &lt;User id=“1”&gt;</a:t>
            </a:r>
          </a:p>
          <a:p>
            <a:pPr>
              <a:spcBef>
                <a:spcPts val="0"/>
              </a:spcBef>
            </a:pPr>
            <a:r>
              <a:rPr lang="en-US" altLang="zh-CN" dirty="0"/>
              <a:t>         &lt;Name&gt;Tom&lt;/Name&gt;</a:t>
            </a:r>
          </a:p>
          <a:p>
            <a:pPr>
              <a:spcBef>
                <a:spcPts val="0"/>
              </a:spcBef>
            </a:pPr>
            <a:r>
              <a:rPr lang="en-US" altLang="zh-CN" dirty="0"/>
              <a:t>         &lt;Age&gt;12&lt;/Age&gt;</a:t>
            </a:r>
          </a:p>
          <a:p>
            <a:pPr>
              <a:spcBef>
                <a:spcPts val="0"/>
              </a:spcBef>
            </a:pPr>
            <a:r>
              <a:rPr lang="en-US" altLang="zh-CN" dirty="0"/>
              <a:t>   &lt;/User&gt;</a:t>
            </a:r>
          </a:p>
          <a:p>
            <a:pPr>
              <a:spcBef>
                <a:spcPts val="0"/>
              </a:spcBef>
            </a:pPr>
            <a:r>
              <a:rPr lang="en-US" altLang="zh-CN" dirty="0"/>
              <a:t> &lt;User id=“2”&gt;</a:t>
            </a:r>
          </a:p>
          <a:p>
            <a:pPr>
              <a:spcBef>
                <a:spcPts val="0"/>
              </a:spcBef>
            </a:pPr>
            <a:r>
              <a:rPr lang="en-US" altLang="zh-CN" dirty="0"/>
              <a:t>         &lt;Name&gt;Jerry&lt;/Name&gt;</a:t>
            </a:r>
          </a:p>
          <a:p>
            <a:pPr>
              <a:spcBef>
                <a:spcPts val="0"/>
              </a:spcBef>
            </a:pPr>
            <a:r>
              <a:rPr lang="en-US" altLang="zh-CN" dirty="0"/>
              <a:t>         &lt;Age&gt;9&lt;/Age&gt;</a:t>
            </a:r>
          </a:p>
          <a:p>
            <a:pPr>
              <a:spcBef>
                <a:spcPts val="0"/>
              </a:spcBef>
            </a:pPr>
            <a:r>
              <a:rPr lang="en-US" altLang="zh-CN" dirty="0"/>
              <a:t>   &lt;/User&gt;</a:t>
            </a:r>
          </a:p>
          <a:p>
            <a:pPr>
              <a:spcBef>
                <a:spcPts val="0"/>
              </a:spcBef>
            </a:pPr>
            <a:r>
              <a:rPr lang="en-US" altLang="zh-CN" dirty="0"/>
              <a:t> &lt;User id=“3”&gt;</a:t>
            </a:r>
          </a:p>
          <a:p>
            <a:pPr>
              <a:spcBef>
                <a:spcPts val="0"/>
              </a:spcBef>
            </a:pPr>
            <a:r>
              <a:rPr lang="en-US" altLang="zh-CN" dirty="0"/>
              <a:t>         &lt;Name&gt;Brooks&lt;/Name&gt;</a:t>
            </a:r>
          </a:p>
          <a:p>
            <a:pPr>
              <a:spcBef>
                <a:spcPts val="0"/>
              </a:spcBef>
            </a:pPr>
            <a:r>
              <a:rPr lang="en-US" altLang="zh-CN" dirty="0"/>
              <a:t>         &lt;Age&gt;24&lt;/Age&gt;</a:t>
            </a:r>
          </a:p>
          <a:p>
            <a:pPr>
              <a:spcBef>
                <a:spcPts val="0"/>
              </a:spcBef>
            </a:pPr>
            <a:r>
              <a:rPr lang="en-US" altLang="zh-CN" dirty="0"/>
              <a:t>   &lt;/User&gt;</a:t>
            </a:r>
          </a:p>
          <a:p>
            <a:pPr>
              <a:spcBef>
                <a:spcPts val="0"/>
              </a:spcBef>
            </a:pPr>
            <a:r>
              <a:rPr lang="en-US" altLang="zh-CN" dirty="0"/>
              <a:t>&lt;/Users&gt;</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spTree>
    <p:extLst>
      <p:ext uri="{BB962C8B-B14F-4D97-AF65-F5344CB8AC3E}">
        <p14:creationId xmlns:p14="http://schemas.microsoft.com/office/powerpoint/2010/main" val="2056148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DFB3B6B-2DCC-4603-A378-80AFD3E501CD}"/>
              </a:ext>
            </a:extLst>
          </p:cNvPr>
          <p:cNvSpPr txBox="1"/>
          <p:nvPr/>
        </p:nvSpPr>
        <p:spPr>
          <a:xfrm>
            <a:off x="8265223" y="2114308"/>
            <a:ext cx="3433953" cy="3323987"/>
          </a:xfrm>
          <a:prstGeom prst="rect">
            <a:avLst/>
          </a:prstGeom>
          <a:solidFill>
            <a:schemeClr val="accent6">
              <a:lumMod val="40000"/>
              <a:lumOff val="60000"/>
            </a:schemeClr>
          </a:solidFill>
        </p:spPr>
        <p:txBody>
          <a:bodyPr wrap="none" rtlCol="0">
            <a:spAutoFit/>
          </a:bodyPr>
          <a:lstStyle/>
          <a:p>
            <a:r>
              <a:rPr lang="en-US" altLang="zh-CN" sz="1400" dirty="0"/>
              <a:t>&lt;?xml version=“1.0” encoding=“UTF-8”?&gt;</a:t>
            </a:r>
          </a:p>
          <a:p>
            <a:r>
              <a:rPr lang="en-US" altLang="zh-CN" sz="1400" dirty="0"/>
              <a:t>&lt;Users&gt;</a:t>
            </a:r>
          </a:p>
          <a:p>
            <a:r>
              <a:rPr lang="en-US" altLang="zh-CN" sz="1400" dirty="0"/>
              <a:t>   &lt;User id=“1”&gt;</a:t>
            </a:r>
          </a:p>
          <a:p>
            <a:r>
              <a:rPr lang="en-US" altLang="zh-CN" sz="1400" dirty="0"/>
              <a:t>         &lt;Name&gt;Tom&lt;/Name&gt;</a:t>
            </a:r>
          </a:p>
          <a:p>
            <a:r>
              <a:rPr lang="en-US" altLang="zh-CN" sz="1400" dirty="0"/>
              <a:t>         &lt;Age&gt;12&lt;/Age&gt;</a:t>
            </a:r>
          </a:p>
          <a:p>
            <a:r>
              <a:rPr lang="en-US" altLang="zh-CN" sz="1400" dirty="0"/>
              <a:t>   &lt;/User&gt;</a:t>
            </a:r>
          </a:p>
          <a:p>
            <a:r>
              <a:rPr lang="en-US" altLang="zh-CN" sz="1400" dirty="0"/>
              <a:t> &lt;User id=“2”&gt;</a:t>
            </a:r>
          </a:p>
          <a:p>
            <a:r>
              <a:rPr lang="en-US" altLang="zh-CN" sz="1400" dirty="0"/>
              <a:t>         &lt;Name&gt;Jerry&lt;/Name&gt;</a:t>
            </a:r>
          </a:p>
          <a:p>
            <a:r>
              <a:rPr lang="en-US" altLang="zh-CN" sz="1400" dirty="0"/>
              <a:t>         &lt;Age&gt;9&lt;/Age&gt;</a:t>
            </a:r>
          </a:p>
          <a:p>
            <a:r>
              <a:rPr lang="en-US" altLang="zh-CN" sz="1400" dirty="0"/>
              <a:t>   &lt;/User&gt;</a:t>
            </a:r>
          </a:p>
          <a:p>
            <a:r>
              <a:rPr lang="en-US" altLang="zh-CN" sz="1400" dirty="0"/>
              <a:t> &lt;User id=“3”&gt;</a:t>
            </a:r>
          </a:p>
          <a:p>
            <a:r>
              <a:rPr lang="en-US" altLang="zh-CN" sz="1400" dirty="0"/>
              <a:t>         &lt;Name&gt;Brooks&lt;/Name&gt;</a:t>
            </a:r>
          </a:p>
          <a:p>
            <a:r>
              <a:rPr lang="en-US" altLang="zh-CN" sz="1400" dirty="0"/>
              <a:t>         &lt;Age&gt;24&lt;/Age&gt;</a:t>
            </a:r>
          </a:p>
          <a:p>
            <a:r>
              <a:rPr lang="en-US" altLang="zh-CN" sz="1400" dirty="0"/>
              <a:t>   &lt;/User&gt;</a:t>
            </a:r>
          </a:p>
          <a:p>
            <a:r>
              <a:rPr lang="en-US" altLang="zh-CN" sz="1400" dirty="0"/>
              <a:t>&lt;/Users&gt;</a:t>
            </a:r>
            <a:endParaRPr lang="zh-CN" altLang="en-US" sz="1400" dirty="0"/>
          </a:p>
        </p:txBody>
      </p:sp>
      <p:sp>
        <p:nvSpPr>
          <p:cNvPr id="2" name="标题 1"/>
          <p:cNvSpPr>
            <a:spLocks noGrp="1"/>
          </p:cNvSpPr>
          <p:nvPr>
            <p:ph type="title"/>
          </p:nvPr>
        </p:nvSpPr>
        <p:spPr/>
        <p:txBody>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285462"/>
            <a:ext cx="10515600" cy="5383470"/>
          </a:xfrm>
        </p:spPr>
        <p:txBody>
          <a:bodyPr>
            <a:normAutofit/>
          </a:bodyPr>
          <a:lstStyle/>
          <a:p>
            <a:pPr>
              <a:lnSpc>
                <a:spcPct val="80000"/>
              </a:lnSpc>
            </a:pP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）简单</a:t>
            </a:r>
            <a:r>
              <a:rPr lang="en-US" altLang="zh-CN" sz="2400" dirty="0">
                <a:solidFill>
                  <a:srgbClr val="000000"/>
                </a:solidFill>
              </a:rPr>
              <a:t>FLOWR</a:t>
            </a:r>
            <a:r>
              <a:rPr lang="zh-CN" altLang="en-US" sz="2400" dirty="0">
                <a:solidFill>
                  <a:srgbClr val="000000"/>
                </a:solidFill>
              </a:rPr>
              <a:t>查询</a:t>
            </a:r>
            <a:endParaRPr lang="en-US" altLang="zh-CN" sz="2400" dirty="0">
              <a:solidFill>
                <a:srgbClr val="000000"/>
              </a:solidFill>
            </a:endParaRPr>
          </a:p>
          <a:p>
            <a:pPr>
              <a:lnSpc>
                <a:spcPct val="80000"/>
              </a:lnSpc>
            </a:pPr>
            <a:r>
              <a:rPr lang="zh-CN" altLang="en-US" sz="2400" dirty="0">
                <a:solidFill>
                  <a:srgbClr val="000000"/>
                </a:solidFill>
              </a:rPr>
              <a:t>查询属性“</a:t>
            </a:r>
            <a:r>
              <a:rPr lang="en-US" altLang="zh-CN" sz="2400" dirty="0">
                <a:solidFill>
                  <a:srgbClr val="000000"/>
                </a:solidFill>
              </a:rPr>
              <a:t>id</a:t>
            </a:r>
            <a:r>
              <a:rPr lang="zh-CN" altLang="en-US" sz="2400" dirty="0">
                <a:solidFill>
                  <a:srgbClr val="000000"/>
                </a:solidFill>
              </a:rPr>
              <a:t>”为</a:t>
            </a:r>
            <a:r>
              <a:rPr lang="en-US" altLang="zh-CN" sz="2400" dirty="0">
                <a:solidFill>
                  <a:srgbClr val="000000"/>
                </a:solidFill>
              </a:rPr>
              <a:t>3</a:t>
            </a:r>
            <a:r>
              <a:rPr lang="zh-CN" altLang="en-US" sz="2400" dirty="0">
                <a:solidFill>
                  <a:srgbClr val="000000"/>
                </a:solidFill>
              </a:rPr>
              <a:t>的元素，并按照</a:t>
            </a:r>
            <a:r>
              <a:rPr lang="en-US" altLang="zh-CN" sz="2400" dirty="0">
                <a:solidFill>
                  <a:srgbClr val="000000"/>
                </a:solidFill>
              </a:rPr>
              <a:t>user</a:t>
            </a:r>
            <a:r>
              <a:rPr lang="zh-CN" altLang="en-US" sz="2400" dirty="0">
                <a:solidFill>
                  <a:srgbClr val="000000"/>
                </a:solidFill>
              </a:rPr>
              <a:t>值降序排列，返回所有符合条件的</a:t>
            </a:r>
            <a:r>
              <a:rPr lang="en-US" altLang="zh-CN" sz="2400" dirty="0">
                <a:solidFill>
                  <a:srgbClr val="000000"/>
                </a:solidFill>
              </a:rPr>
              <a:t>User</a:t>
            </a:r>
            <a:r>
              <a:rPr lang="zh-CN" altLang="en-US" sz="2400" dirty="0">
                <a:solidFill>
                  <a:srgbClr val="000000"/>
                </a:solidFill>
              </a:rPr>
              <a:t>。</a:t>
            </a:r>
            <a:endParaRPr lang="en-US" altLang="zh-CN" sz="2400" dirty="0">
              <a:solidFill>
                <a:srgbClr val="000000"/>
              </a:solidFill>
            </a:endParaRPr>
          </a:p>
          <a:p>
            <a:pPr>
              <a:lnSpc>
                <a:spcPct val="80000"/>
              </a:lnSpc>
            </a:pPr>
            <a:r>
              <a:rPr lang="zh-CN" altLang="en-US" sz="2400" dirty="0">
                <a:solidFill>
                  <a:srgbClr val="00B0F0"/>
                </a:solidFill>
              </a:rPr>
              <a:t>区分大小写，变量名加</a:t>
            </a:r>
            <a:r>
              <a:rPr lang="en-US" altLang="zh-CN" sz="2400" dirty="0">
                <a:solidFill>
                  <a:srgbClr val="00B0F0"/>
                </a:solidFill>
              </a:rPr>
              <a:t>$</a:t>
            </a:r>
            <a:r>
              <a:rPr lang="zh-CN" altLang="en-US" sz="2400" dirty="0">
                <a:solidFill>
                  <a:srgbClr val="00B0F0"/>
                </a:solidFill>
              </a:rPr>
              <a:t>符号前缀。</a:t>
            </a:r>
            <a:endParaRPr lang="en-US" altLang="zh-CN" sz="2400" dirty="0">
              <a:solidFill>
                <a:srgbClr val="00B0F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order by $user descending</a:t>
            </a:r>
          </a:p>
          <a:p>
            <a:pPr>
              <a:lnSpc>
                <a:spcPct val="80000"/>
              </a:lnSpc>
            </a:pPr>
            <a:r>
              <a:rPr lang="en-US" altLang="zh-CN" sz="2400" dirty="0">
                <a:solidFill>
                  <a:srgbClr val="000000"/>
                </a:solidFill>
              </a:rPr>
              <a:t>return $user</a:t>
            </a:r>
          </a:p>
          <a:p>
            <a:pPr>
              <a:lnSpc>
                <a:spcPct val="80000"/>
              </a:lnSpc>
            </a:pPr>
            <a:endParaRPr lang="en-US" altLang="zh-CN" sz="2400" dirty="0">
              <a:solidFill>
                <a:srgbClr val="000000"/>
              </a:solidFill>
            </a:endParaRPr>
          </a:p>
          <a:p>
            <a:pPr>
              <a:lnSpc>
                <a:spcPct val="80000"/>
              </a:lnSpc>
            </a:pPr>
            <a:r>
              <a:rPr lang="zh-CN" altLang="en-US" sz="2400" dirty="0">
                <a:solidFill>
                  <a:srgbClr val="000000"/>
                </a:solidFill>
              </a:rPr>
              <a:t>查询结果：</a:t>
            </a:r>
            <a:endParaRPr lang="en-US" altLang="zh-CN" sz="2400" dirty="0">
              <a:solidFill>
                <a:srgbClr val="000000"/>
              </a:solidFill>
            </a:endParaRPr>
          </a:p>
          <a:p>
            <a:r>
              <a:rPr lang="en-US" altLang="zh-CN" sz="2400" dirty="0"/>
              <a:t> &lt;User id=“3”&gt;&lt;Name&gt;Brooks&lt;/Name&gt;&lt;Age&gt;24&lt;/Age&gt;&lt;/User&gt;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spTree>
    <p:extLst>
      <p:ext uri="{BB962C8B-B14F-4D97-AF65-F5344CB8AC3E}">
        <p14:creationId xmlns:p14="http://schemas.microsoft.com/office/powerpoint/2010/main" val="1143876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136525"/>
            <a:ext cx="10515600" cy="920336"/>
          </a:xfrm>
        </p:spPr>
        <p:txBody>
          <a:bodyPr>
            <a:normAutofit/>
          </a:bodyPr>
          <a:lstStyle/>
          <a:p>
            <a:pPr>
              <a:lnSpc>
                <a:spcPct val="80000"/>
              </a:lnSpc>
            </a:pPr>
            <a:r>
              <a:rPr lang="en-US" altLang="zh-CN" sz="2800" dirty="0">
                <a:solidFill>
                  <a:srgbClr val="000000"/>
                </a:solidFill>
              </a:rPr>
              <a:t>4.3.3 FLOWR</a:t>
            </a:r>
            <a:r>
              <a:rPr lang="zh-CN" altLang="en-US" sz="2800" dirty="0">
                <a:solidFill>
                  <a:srgbClr val="000000"/>
                </a:solidFill>
              </a:rPr>
              <a:t>（续）</a:t>
            </a:r>
            <a:endParaRPr lang="en-US" altLang="zh-CN" sz="2800" dirty="0">
              <a:solidFill>
                <a:srgbClr val="000000"/>
              </a:solidFill>
            </a:endParaRPr>
          </a:p>
        </p:txBody>
      </p:sp>
      <p:sp>
        <p:nvSpPr>
          <p:cNvPr id="3" name="内容占位符 2"/>
          <p:cNvSpPr>
            <a:spLocks noGrp="1"/>
          </p:cNvSpPr>
          <p:nvPr>
            <p:ph idx="1"/>
          </p:nvPr>
        </p:nvSpPr>
        <p:spPr>
          <a:xfrm>
            <a:off x="838199" y="970156"/>
            <a:ext cx="11238571" cy="5698776"/>
          </a:xfrm>
        </p:spPr>
        <p:txBody>
          <a:bodyPr>
            <a:normAutofit lnSpcReduction="10000"/>
          </a:bodyPr>
          <a:lstStyle/>
          <a:p>
            <a:pPr>
              <a:lnSpc>
                <a:spcPct val="80000"/>
              </a:lnSpc>
            </a:pPr>
            <a:r>
              <a:rPr lang="zh-CN" altLang="en-US" sz="2400" dirty="0">
                <a:solidFill>
                  <a:srgbClr val="000000"/>
                </a:solidFill>
              </a:rPr>
              <a:t>（</a:t>
            </a:r>
            <a:r>
              <a:rPr lang="en-US" altLang="zh-CN" sz="2400" dirty="0">
                <a:solidFill>
                  <a:srgbClr val="000000"/>
                </a:solidFill>
              </a:rPr>
              <a:t>2</a:t>
            </a:r>
            <a:r>
              <a:rPr lang="zh-CN" altLang="en-US" sz="2400" dirty="0">
                <a:solidFill>
                  <a:srgbClr val="000000"/>
                </a:solidFill>
              </a:rPr>
              <a:t>）使用</a:t>
            </a:r>
            <a:r>
              <a:rPr lang="en-US" altLang="zh-CN" sz="2400" dirty="0">
                <a:solidFill>
                  <a:srgbClr val="000000"/>
                </a:solidFill>
              </a:rPr>
              <a:t>let</a:t>
            </a:r>
          </a:p>
          <a:p>
            <a:pPr>
              <a:lnSpc>
                <a:spcPct val="80000"/>
              </a:lnSpc>
            </a:pPr>
            <a:r>
              <a:rPr lang="zh-CN" altLang="en-US" sz="2400" dirty="0">
                <a:solidFill>
                  <a:srgbClr val="000000"/>
                </a:solidFill>
              </a:rPr>
              <a:t>查询属性“</a:t>
            </a:r>
            <a:r>
              <a:rPr lang="en-US" altLang="zh-CN" sz="2400" dirty="0">
                <a:solidFill>
                  <a:srgbClr val="000000"/>
                </a:solidFill>
              </a:rPr>
              <a:t>id</a:t>
            </a:r>
            <a:r>
              <a:rPr lang="zh-CN" altLang="en-US" sz="2400" dirty="0">
                <a:solidFill>
                  <a:srgbClr val="000000"/>
                </a:solidFill>
              </a:rPr>
              <a:t>”为</a:t>
            </a:r>
            <a:r>
              <a:rPr lang="en-US" altLang="zh-CN" sz="2400" dirty="0">
                <a:solidFill>
                  <a:srgbClr val="000000"/>
                </a:solidFill>
              </a:rPr>
              <a:t>3</a:t>
            </a:r>
            <a:r>
              <a:rPr lang="zh-CN" altLang="en-US" sz="2400" dirty="0">
                <a:solidFill>
                  <a:srgbClr val="000000"/>
                </a:solidFill>
              </a:rPr>
              <a:t>的元素，返回所有符合条件的</a:t>
            </a:r>
            <a:r>
              <a:rPr lang="en-US" altLang="zh-CN" sz="2400" dirty="0">
                <a:solidFill>
                  <a:srgbClr val="000000"/>
                </a:solidFill>
              </a:rPr>
              <a:t>User</a:t>
            </a:r>
            <a:r>
              <a:rPr lang="zh-CN" altLang="en-US" sz="2400" dirty="0">
                <a:solidFill>
                  <a:srgbClr val="000000"/>
                </a:solidFill>
              </a:rPr>
              <a:t>的</a:t>
            </a:r>
            <a:r>
              <a:rPr lang="en-US" altLang="zh-CN" sz="2400" dirty="0">
                <a:solidFill>
                  <a:srgbClr val="000000"/>
                </a:solidFill>
              </a:rPr>
              <a:t>name</a:t>
            </a:r>
            <a:r>
              <a:rPr lang="zh-CN" altLang="en-US" sz="2400" dirty="0">
                <a:solidFill>
                  <a:srgbClr val="000000"/>
                </a:solidFill>
              </a:rPr>
              <a:t>元素。</a:t>
            </a:r>
            <a:endParaRPr lang="en-US" altLang="zh-CN" sz="2400" dirty="0">
              <a:solidFill>
                <a:srgbClr val="000000"/>
              </a:solidFill>
            </a:endParaRPr>
          </a:p>
          <a:p>
            <a:pPr>
              <a:lnSpc>
                <a:spcPct val="80000"/>
              </a:lnSpc>
            </a:pPr>
            <a:r>
              <a:rPr lang="zh-CN" altLang="en-US" sz="2400" dirty="0">
                <a:solidFill>
                  <a:srgbClr val="00B0F0"/>
                </a:solidFill>
              </a:rPr>
              <a:t>使用</a:t>
            </a:r>
            <a:r>
              <a:rPr lang="en-US" altLang="zh-CN" sz="2400" dirty="0">
                <a:solidFill>
                  <a:srgbClr val="00B0F0"/>
                </a:solidFill>
              </a:rPr>
              <a:t>let</a:t>
            </a:r>
            <a:r>
              <a:rPr lang="zh-CN" altLang="en-US" sz="2400" dirty="0">
                <a:solidFill>
                  <a:srgbClr val="00B0F0"/>
                </a:solidFill>
              </a:rPr>
              <a:t>语句给变量赋值后，重复出现的表达式都可以直接使用该变量。</a:t>
            </a:r>
            <a:endParaRPr lang="en-US" altLang="zh-CN" sz="2400" dirty="0">
              <a:solidFill>
                <a:srgbClr val="00B0F0"/>
              </a:solidFill>
            </a:endParaRPr>
          </a:p>
          <a:p>
            <a:pPr>
              <a:lnSpc>
                <a:spcPct val="80000"/>
              </a:lnSpc>
            </a:pPr>
            <a:r>
              <a:rPr lang="en-US" altLang="zh-CN" sz="2400" dirty="0">
                <a:solidFill>
                  <a:srgbClr val="000000"/>
                </a:solidFill>
              </a:rPr>
              <a:t>for $users in doc(“../XML/Users.xml”)Users/User</a:t>
            </a:r>
          </a:p>
          <a:p>
            <a:pPr>
              <a:lnSpc>
                <a:spcPct val="80000"/>
              </a:lnSpc>
            </a:pPr>
            <a:r>
              <a:rPr lang="en-US" altLang="zh-CN" sz="2400" dirty="0">
                <a:solidFill>
                  <a:srgbClr val="000000"/>
                </a:solidFill>
              </a:rPr>
              <a:t>let $name:=$users/Name</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return $name</a:t>
            </a:r>
          </a:p>
          <a:p>
            <a:pPr>
              <a:lnSpc>
                <a:spcPct val="80000"/>
              </a:lnSpc>
            </a:pPr>
            <a:endParaRPr lang="en-US" altLang="zh-CN" sz="2400" dirty="0">
              <a:solidFill>
                <a:srgbClr val="000000"/>
              </a:solidFill>
            </a:endParaRPr>
          </a:p>
          <a:p>
            <a:pPr>
              <a:lnSpc>
                <a:spcPct val="80000"/>
              </a:lnSpc>
            </a:pPr>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）简单内嵌表达式</a:t>
            </a:r>
            <a:endParaRPr lang="en-US" altLang="zh-CN" sz="2400" dirty="0">
              <a:solidFill>
                <a:srgbClr val="000000"/>
              </a:solidFill>
            </a:endParaRPr>
          </a:p>
          <a:p>
            <a:pPr>
              <a:lnSpc>
                <a:spcPct val="80000"/>
              </a:lnSpc>
            </a:pPr>
            <a:r>
              <a:rPr lang="zh-CN" altLang="en-US" sz="2400" dirty="0">
                <a:solidFill>
                  <a:srgbClr val="00B0F0"/>
                </a:solidFill>
              </a:rPr>
              <a:t>用</a:t>
            </a:r>
            <a:r>
              <a:rPr lang="en-US" altLang="zh-CN" sz="2400" dirty="0">
                <a:solidFill>
                  <a:srgbClr val="00B0F0"/>
                </a:solidFill>
              </a:rPr>
              <a:t>{ }</a:t>
            </a:r>
            <a:r>
              <a:rPr lang="zh-CN" altLang="en-US" sz="2400" dirty="0">
                <a:solidFill>
                  <a:srgbClr val="00B0F0"/>
                </a:solidFill>
              </a:rPr>
              <a:t>括起来形成的表达式称为内嵌表达式，可以依据需要在结果中添加自定义元素</a:t>
            </a:r>
            <a:endParaRPr lang="en-US" altLang="zh-CN" sz="2400" dirty="0">
              <a:solidFill>
                <a:srgbClr val="00B0F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return &lt;li&gt;</a:t>
            </a:r>
            <a:r>
              <a:rPr lang="en-US" altLang="zh-CN" sz="2400" dirty="0">
                <a:solidFill>
                  <a:srgbClr val="FF0000"/>
                </a:solidFill>
              </a:rPr>
              <a:t>{$user/Name}</a:t>
            </a:r>
            <a:r>
              <a:rPr lang="en-US" altLang="zh-CN" sz="2400" dirty="0">
                <a:solidFill>
                  <a:srgbClr val="000000"/>
                </a:solidFill>
              </a:rPr>
              <a:t>&lt;/li&gt;</a:t>
            </a:r>
          </a:p>
          <a:p>
            <a:pPr>
              <a:lnSpc>
                <a:spcPct val="80000"/>
              </a:lnSpc>
            </a:pPr>
            <a:r>
              <a:rPr lang="zh-CN" altLang="en-US" sz="2400" dirty="0">
                <a:solidFill>
                  <a:srgbClr val="000000"/>
                </a:solidFill>
              </a:rPr>
              <a:t>返回结果：</a:t>
            </a:r>
            <a:r>
              <a:rPr lang="en-US" altLang="zh-CN" sz="2400" dirty="0">
                <a:solidFill>
                  <a:srgbClr val="000000"/>
                </a:solidFill>
              </a:rPr>
              <a:t> &lt;li&gt;&lt;Name&gt;Brooks&lt;/Name&gt;&lt;/li&gt;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spTree>
    <p:extLst>
      <p:ext uri="{BB962C8B-B14F-4D97-AF65-F5344CB8AC3E}">
        <p14:creationId xmlns:p14="http://schemas.microsoft.com/office/powerpoint/2010/main" val="306029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80000"/>
              </a:lnSpc>
            </a:pPr>
            <a:r>
              <a:rPr lang="en-US" altLang="zh-CN" sz="2800" dirty="0">
                <a:solidFill>
                  <a:srgbClr val="000000"/>
                </a:solidFill>
              </a:rPr>
              <a:t>4.3.3 FLOWR</a:t>
            </a:r>
            <a:r>
              <a:rPr lang="zh-CN" altLang="en-US" sz="2800" dirty="0">
                <a:solidFill>
                  <a:srgbClr val="000000"/>
                </a:solidFill>
              </a:rPr>
              <a:t>（续）</a:t>
            </a:r>
            <a:endParaRPr lang="en-US" altLang="zh-CN" sz="2800" dirty="0">
              <a:solidFill>
                <a:srgbClr val="000000"/>
              </a:solidFill>
            </a:endParaRPr>
          </a:p>
        </p:txBody>
      </p:sp>
      <p:sp>
        <p:nvSpPr>
          <p:cNvPr id="3" name="内容占位符 2"/>
          <p:cNvSpPr>
            <a:spLocks noGrp="1"/>
          </p:cNvSpPr>
          <p:nvPr>
            <p:ph idx="1"/>
          </p:nvPr>
        </p:nvSpPr>
        <p:spPr>
          <a:xfrm>
            <a:off x="838200" y="1285462"/>
            <a:ext cx="10515600" cy="5383470"/>
          </a:xfrm>
        </p:spPr>
        <p:txBody>
          <a:bodyPr>
            <a:normAutofit/>
          </a:bodyPr>
          <a:lstStyle/>
          <a:p>
            <a:pPr>
              <a:lnSpc>
                <a:spcPct val="80000"/>
              </a:lnSpc>
            </a:pPr>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）使用</a:t>
            </a:r>
            <a:r>
              <a:rPr lang="en-US" altLang="zh-CN" sz="2400" dirty="0">
                <a:solidFill>
                  <a:srgbClr val="000000"/>
                </a:solidFill>
              </a:rPr>
              <a:t>data</a:t>
            </a:r>
            <a:r>
              <a:rPr lang="zh-CN" altLang="en-US" sz="2400" dirty="0">
                <a:solidFill>
                  <a:srgbClr val="000000"/>
                </a:solidFill>
              </a:rPr>
              <a:t>（）获取指定元素的值</a:t>
            </a:r>
            <a:endParaRPr lang="en-US" altLang="zh-CN" sz="2400" dirty="0">
              <a:solidFill>
                <a:srgbClr val="00000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data($user/Name)=“Brooks” </a:t>
            </a:r>
          </a:p>
          <a:p>
            <a:pPr>
              <a:lnSpc>
                <a:spcPct val="80000"/>
              </a:lnSpc>
            </a:pPr>
            <a:r>
              <a:rPr lang="en-US" altLang="zh-CN" sz="2400" dirty="0">
                <a:solidFill>
                  <a:srgbClr val="000000"/>
                </a:solidFill>
              </a:rPr>
              <a:t>return $user</a:t>
            </a:r>
          </a:p>
          <a:p>
            <a:pPr>
              <a:lnSpc>
                <a:spcPct val="80000"/>
              </a:lnSpc>
            </a:pPr>
            <a:endParaRPr lang="en-US" altLang="zh-CN" sz="2400" dirty="0">
              <a:solidFill>
                <a:srgbClr val="000000"/>
              </a:solidFill>
            </a:endParaRPr>
          </a:p>
          <a:p>
            <a:pPr>
              <a:lnSpc>
                <a:spcPct val="80000"/>
              </a:lnSpc>
            </a:pPr>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）使用类</a:t>
            </a:r>
            <a:r>
              <a:rPr lang="en-US" altLang="zh-CN" sz="2400" dirty="0">
                <a:solidFill>
                  <a:srgbClr val="000000"/>
                </a:solidFill>
              </a:rPr>
              <a:t>XML</a:t>
            </a:r>
            <a:r>
              <a:rPr lang="zh-CN" altLang="en-US" sz="2400" dirty="0">
                <a:solidFill>
                  <a:srgbClr val="000000"/>
                </a:solidFill>
              </a:rPr>
              <a:t>语法为元素添加自定义属性</a:t>
            </a:r>
            <a:endParaRPr lang="en-US" altLang="zh-CN" sz="2400" dirty="0">
              <a:solidFill>
                <a:srgbClr val="00000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return &lt;li class=“{$user/Name}”&gt;{data($user/Age)}&lt;/li&gt;</a:t>
            </a:r>
          </a:p>
          <a:p>
            <a:pPr>
              <a:lnSpc>
                <a:spcPct val="80000"/>
              </a:lnSpc>
            </a:pPr>
            <a:r>
              <a:rPr lang="zh-CN" altLang="en-US" sz="2400" dirty="0">
                <a:solidFill>
                  <a:srgbClr val="000000"/>
                </a:solidFill>
              </a:rPr>
              <a:t>返回结果：</a:t>
            </a:r>
            <a:r>
              <a:rPr lang="en-US" altLang="zh-CN" sz="2400" dirty="0">
                <a:solidFill>
                  <a:srgbClr val="000000"/>
                </a:solidFill>
              </a:rPr>
              <a:t> &lt;li class=“Brooks”&gt;24&lt;/li&gt;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spTree>
    <p:extLst>
      <p:ext uri="{BB962C8B-B14F-4D97-AF65-F5344CB8AC3E}">
        <p14:creationId xmlns:p14="http://schemas.microsoft.com/office/powerpoint/2010/main" val="12786545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285462"/>
            <a:ext cx="10515600" cy="5070888"/>
          </a:xfrm>
        </p:spPr>
        <p:txBody>
          <a:bodyPr>
            <a:normAutofit/>
          </a:bodyPr>
          <a:lstStyle/>
          <a:p>
            <a:pPr>
              <a:lnSpc>
                <a:spcPct val="100000"/>
              </a:lnSpc>
            </a:pPr>
            <a:r>
              <a:rPr lang="zh-CN" altLang="en-US" sz="2400" dirty="0"/>
              <a:t>例：使用</a:t>
            </a:r>
            <a:r>
              <a:rPr lang="en-US" altLang="zh-CN" sz="2400" dirty="0"/>
              <a:t>XML</a:t>
            </a:r>
            <a:r>
              <a:rPr lang="zh-CN" altLang="en-US" sz="2400" dirty="0"/>
              <a:t>语法</a:t>
            </a:r>
            <a:r>
              <a:rPr lang="zh-CN" altLang="en-US" sz="2400" dirty="0">
                <a:solidFill>
                  <a:srgbClr val="FF0000"/>
                </a:solidFill>
              </a:rPr>
              <a:t>对结果进行重构</a:t>
            </a:r>
            <a:endParaRPr lang="en-US" altLang="zh-CN" sz="2400" dirty="0">
              <a:solidFill>
                <a:srgbClr val="FF0000"/>
              </a:solidFill>
            </a:endParaRPr>
          </a:p>
          <a:p>
            <a:pPr>
              <a:lnSpc>
                <a:spcPct val="100000"/>
              </a:lnSpc>
            </a:pPr>
            <a:r>
              <a:rPr lang="en-US" altLang="zh-CN" sz="2400" dirty="0">
                <a:solidFill>
                  <a:srgbClr val="0000FF"/>
                </a:solidFill>
              </a:rPr>
              <a:t>for</a:t>
            </a:r>
            <a:r>
              <a:rPr lang="en-US" altLang="zh-CN" sz="2400" dirty="0"/>
              <a:t> $p</a:t>
            </a:r>
            <a:r>
              <a:rPr lang="zh-CN" altLang="en-US" sz="2400" dirty="0"/>
              <a:t> </a:t>
            </a:r>
            <a:r>
              <a:rPr lang="en-US" altLang="zh-CN" sz="2400" dirty="0">
                <a:solidFill>
                  <a:srgbClr val="0000FF"/>
                </a:solidFill>
              </a:rPr>
              <a:t>in</a:t>
            </a:r>
            <a:r>
              <a:rPr lang="zh-CN" altLang="en-US" sz="2400" dirty="0"/>
              <a:t> </a:t>
            </a:r>
            <a:r>
              <a:rPr lang="en-US" altLang="zh-CN" sz="2400" dirty="0">
                <a:solidFill>
                  <a:srgbClr val="0000FF"/>
                </a:solidFill>
              </a:rPr>
              <a:t>doc</a:t>
            </a:r>
            <a:r>
              <a:rPr lang="en-US" altLang="zh-CN" sz="2400" dirty="0"/>
              <a:t>(“parts.xml”)//part[color=“red”]</a:t>
            </a:r>
          </a:p>
          <a:p>
            <a:pPr>
              <a:lnSpc>
                <a:spcPct val="100000"/>
              </a:lnSpc>
            </a:pPr>
            <a:r>
              <a:rPr lang="en-US" altLang="zh-CN" sz="2400" dirty="0">
                <a:solidFill>
                  <a:srgbClr val="0000FF"/>
                </a:solidFill>
              </a:rPr>
              <a:t>let </a:t>
            </a:r>
            <a:r>
              <a:rPr lang="en-US" altLang="zh-CN" sz="2400" dirty="0"/>
              <a:t>$o := </a:t>
            </a:r>
            <a:r>
              <a:rPr lang="en-US" altLang="zh-CN" sz="2400" dirty="0">
                <a:solidFill>
                  <a:srgbClr val="0000FF"/>
                </a:solidFill>
              </a:rPr>
              <a:t>doc</a:t>
            </a:r>
            <a:r>
              <a:rPr lang="en-US" altLang="zh-CN" sz="2400" dirty="0"/>
              <a:t>(“orders.xml”)//order[partno = $p/partno]</a:t>
            </a:r>
          </a:p>
          <a:p>
            <a:pPr>
              <a:lnSpc>
                <a:spcPct val="100000"/>
              </a:lnSpc>
            </a:pPr>
            <a:r>
              <a:rPr lang="en-US" altLang="zh-CN" sz="2400" dirty="0">
                <a:solidFill>
                  <a:srgbClr val="0000FF"/>
                </a:solidFill>
              </a:rPr>
              <a:t>where </a:t>
            </a:r>
            <a:r>
              <a:rPr lang="en-US" altLang="zh-CN" sz="2400" dirty="0"/>
              <a:t>count($o) &gt;= 10</a:t>
            </a:r>
          </a:p>
          <a:p>
            <a:pPr>
              <a:lnSpc>
                <a:spcPct val="100000"/>
              </a:lnSpc>
            </a:pPr>
            <a:r>
              <a:rPr lang="en-US" altLang="zh-CN" sz="2400" dirty="0">
                <a:solidFill>
                  <a:srgbClr val="0000FF"/>
                </a:solidFill>
              </a:rPr>
              <a:t>order by </a:t>
            </a:r>
            <a:r>
              <a:rPr lang="en-US" altLang="zh-CN" sz="2400" dirty="0"/>
              <a:t>count($o) </a:t>
            </a:r>
            <a:r>
              <a:rPr lang="en-US" altLang="zh-CN" sz="2400" dirty="0">
                <a:solidFill>
                  <a:srgbClr val="0000FF"/>
                </a:solidFill>
              </a:rPr>
              <a:t>descending</a:t>
            </a:r>
          </a:p>
          <a:p>
            <a:pPr>
              <a:lnSpc>
                <a:spcPct val="100000"/>
              </a:lnSpc>
            </a:pPr>
            <a:r>
              <a:rPr lang="en-US" altLang="zh-CN" sz="2400" dirty="0">
                <a:solidFill>
                  <a:srgbClr val="0000FF"/>
                </a:solidFill>
              </a:rPr>
              <a:t>return</a:t>
            </a:r>
          </a:p>
          <a:p>
            <a:pPr>
              <a:lnSpc>
                <a:spcPct val="100000"/>
              </a:lnSpc>
            </a:pPr>
            <a:r>
              <a:rPr lang="en-US" altLang="zh-CN" sz="2400" dirty="0"/>
              <a:t>    </a:t>
            </a:r>
            <a:r>
              <a:rPr lang="en-US" altLang="zh-CN" sz="2400" dirty="0">
                <a:solidFill>
                  <a:srgbClr val="FF0000"/>
                </a:solidFill>
              </a:rPr>
              <a:t>&lt;important_red_part&gt;</a:t>
            </a:r>
          </a:p>
          <a:p>
            <a:pPr>
              <a:lnSpc>
                <a:spcPct val="100000"/>
              </a:lnSpc>
            </a:pPr>
            <a:r>
              <a:rPr lang="en-US" altLang="zh-CN" sz="2400" dirty="0">
                <a:solidFill>
                  <a:srgbClr val="FF0000"/>
                </a:solidFill>
              </a:rPr>
              <a:t>          {$p/description}</a:t>
            </a:r>
          </a:p>
          <a:p>
            <a:pPr>
              <a:lnSpc>
                <a:spcPct val="100000"/>
              </a:lnSpc>
            </a:pPr>
            <a:r>
              <a:rPr lang="en-US" altLang="zh-CN" sz="2400" dirty="0">
                <a:solidFill>
                  <a:srgbClr val="FF0000"/>
                </a:solidFill>
              </a:rPr>
              <a:t>          &lt;avg_price&gt;{avg($o/price)}&lt;/avg_price&gt;</a:t>
            </a:r>
          </a:p>
          <a:p>
            <a:pPr>
              <a:lnSpc>
                <a:spcPct val="100000"/>
              </a:lnSpc>
            </a:pPr>
            <a:r>
              <a:rPr lang="en-US" altLang="zh-CN" sz="2400" dirty="0">
                <a:solidFill>
                  <a:srgbClr val="FF0000"/>
                </a:solidFill>
              </a:rPr>
              <a:t>    &lt;/important_red_part &gt;</a:t>
            </a:r>
            <a:endParaRPr lang="zh-CN" altLang="en-US" sz="2400" dirty="0">
              <a:solidFill>
                <a:srgbClr val="FF0000"/>
              </a:solidFill>
            </a:endParaRPr>
          </a:p>
          <a:p>
            <a:pPr>
              <a:lnSpc>
                <a:spcPct val="100000"/>
              </a:lnSpc>
            </a:pP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Tree>
    <p:extLst>
      <p:ext uri="{BB962C8B-B14F-4D97-AF65-F5344CB8AC3E}">
        <p14:creationId xmlns:p14="http://schemas.microsoft.com/office/powerpoint/2010/main" val="5321310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等线 Light" panose="02010600030101010101" charset="-122"/>
              </a:rPr>
              <a:t>4.3 </a:t>
            </a:r>
            <a:r>
              <a:rPr lang="zh-CN" altLang="en-US" dirty="0">
                <a:cs typeface="等线 Light" panose="02010600030101010101" charset="-122"/>
              </a:rPr>
              <a:t>文档查询语言</a:t>
            </a:r>
            <a:endParaRPr lang="zh-CN" altLang="en-US" dirty="0"/>
          </a:p>
        </p:txBody>
      </p:sp>
      <p:sp>
        <p:nvSpPr>
          <p:cNvPr id="3" name="内容占位符 2"/>
          <p:cNvSpPr>
            <a:spLocks noGrp="1"/>
          </p:cNvSpPr>
          <p:nvPr>
            <p:ph idx="1"/>
          </p:nvPr>
        </p:nvSpPr>
        <p:spPr>
          <a:xfrm>
            <a:off x="838200" y="1285462"/>
            <a:ext cx="10515600" cy="5383470"/>
          </a:xfrm>
        </p:spPr>
        <p:txBody>
          <a:bodyPr>
            <a:normAutofit/>
          </a:bodyPr>
          <a:lstStyle/>
          <a:p>
            <a:pPr>
              <a:lnSpc>
                <a:spcPct val="110000"/>
              </a:lnSpc>
            </a:pPr>
            <a:r>
              <a:rPr lang="en-US" altLang="zh-CN" dirty="0">
                <a:solidFill>
                  <a:srgbClr val="000000"/>
                </a:solidFill>
              </a:rPr>
              <a:t>4.3.4 XPath</a:t>
            </a:r>
            <a:r>
              <a:rPr lang="zh-CN" altLang="en-US" dirty="0">
                <a:solidFill>
                  <a:srgbClr val="000000"/>
                </a:solidFill>
              </a:rPr>
              <a:t>概述</a:t>
            </a:r>
            <a:endParaRPr lang="en-US" altLang="zh-CN" dirty="0">
              <a:solidFill>
                <a:srgbClr val="000000"/>
              </a:solidFill>
            </a:endParaRPr>
          </a:p>
          <a:p>
            <a:pPr>
              <a:lnSpc>
                <a:spcPct val="110000"/>
              </a:lnSpc>
              <a:buFont typeface="Wingdings" panose="05000000000000000000" pitchFamily="2" charset="2"/>
              <a:buChar char="Ø"/>
            </a:pPr>
            <a:r>
              <a:rPr lang="en-US" altLang="zh-CN" sz="2400" dirty="0"/>
              <a:t>XML</a:t>
            </a:r>
            <a:r>
              <a:rPr lang="zh-CN" altLang="en-US" sz="2400" dirty="0"/>
              <a:t>路径语言，用以确定</a:t>
            </a:r>
            <a:r>
              <a:rPr lang="en-US" altLang="zh-CN" sz="2400" dirty="0"/>
              <a:t>XML</a:t>
            </a:r>
            <a:r>
              <a:rPr lang="zh-CN" altLang="en-US" sz="2400" dirty="0"/>
              <a:t>文档中某部分位置的语言</a:t>
            </a:r>
            <a:endParaRPr lang="en-US" altLang="zh-CN" sz="2400" dirty="0"/>
          </a:p>
          <a:p>
            <a:pPr>
              <a:lnSpc>
                <a:spcPct val="110000"/>
              </a:lnSpc>
              <a:buFont typeface="Wingdings" panose="05000000000000000000" pitchFamily="2" charset="2"/>
              <a:buChar char="Ø"/>
            </a:pPr>
            <a:r>
              <a:rPr lang="zh-CN" altLang="en-US" sz="2400" dirty="0"/>
              <a:t>基于</a:t>
            </a:r>
            <a:r>
              <a:rPr lang="en-US" altLang="zh-CN" sz="2400" dirty="0"/>
              <a:t>XML</a:t>
            </a:r>
            <a:r>
              <a:rPr lang="zh-CN" altLang="en-US" sz="2400" dirty="0"/>
              <a:t>的树状结构</a:t>
            </a:r>
            <a:endParaRPr lang="en-US" altLang="zh-CN" sz="2400" dirty="0"/>
          </a:p>
          <a:p>
            <a:pPr>
              <a:lnSpc>
                <a:spcPct val="110000"/>
              </a:lnSpc>
              <a:buFont typeface="Wingdings" panose="05000000000000000000" pitchFamily="2" charset="2"/>
              <a:buChar char="Ø"/>
            </a:pPr>
            <a:r>
              <a:rPr lang="zh-CN" altLang="en-US" sz="2400" dirty="0"/>
              <a:t>使用路径表达式在 </a:t>
            </a:r>
            <a:r>
              <a:rPr lang="en-US" altLang="zh-CN" sz="2400" dirty="0"/>
              <a:t>XML </a:t>
            </a:r>
            <a:r>
              <a:rPr lang="zh-CN" altLang="en-US" sz="2400" dirty="0"/>
              <a:t>文档中进行导航</a:t>
            </a:r>
            <a:endParaRPr lang="en-US" altLang="zh-CN" sz="2400" dirty="0"/>
          </a:p>
          <a:p>
            <a:pPr>
              <a:lnSpc>
                <a:spcPct val="110000"/>
              </a:lnSpc>
              <a:buFont typeface="Wingdings" panose="05000000000000000000" pitchFamily="2" charset="2"/>
              <a:buChar char="Ø"/>
            </a:pPr>
            <a:r>
              <a:rPr lang="zh-CN" altLang="en-US" sz="2400" dirty="0"/>
              <a:t>是 </a:t>
            </a:r>
            <a:r>
              <a:rPr lang="en-US" altLang="zh-CN" sz="2400" dirty="0"/>
              <a:t>XSLT </a:t>
            </a:r>
            <a:r>
              <a:rPr lang="zh-CN" altLang="en-US" sz="2400" dirty="0"/>
              <a:t>中的主要组成部分（</a:t>
            </a:r>
            <a:r>
              <a:rPr lang="zh-CN" altLang="en-US" sz="2400" dirty="0">
                <a:solidFill>
                  <a:srgbClr val="00B0F0"/>
                </a:solidFill>
              </a:rPr>
              <a:t>可扩展的样式表语言转换</a:t>
            </a:r>
            <a:r>
              <a:rPr lang="en-US" altLang="zh-CN" sz="2400" dirty="0">
                <a:solidFill>
                  <a:srgbClr val="00B0F0"/>
                </a:solidFill>
              </a:rPr>
              <a:t>XSLT</a:t>
            </a:r>
            <a:r>
              <a:rPr lang="zh-CN" altLang="en-US" sz="2400" dirty="0">
                <a:solidFill>
                  <a:srgbClr val="00B0F0"/>
                </a:solidFill>
              </a:rPr>
              <a:t>，</a:t>
            </a:r>
            <a:r>
              <a:rPr lang="en-US" altLang="zh-CN" sz="2400" dirty="0">
                <a:solidFill>
                  <a:srgbClr val="00B0F0"/>
                </a:solidFill>
              </a:rPr>
              <a:t>extensible stylesheet language transformations</a:t>
            </a:r>
            <a:r>
              <a:rPr lang="zh-CN" altLang="en-US" sz="2400" dirty="0">
                <a:solidFill>
                  <a:srgbClr val="00B0F0"/>
                </a:solidFill>
              </a:rPr>
              <a:t>）</a:t>
            </a:r>
            <a:endParaRPr lang="en-US" altLang="zh-CN" sz="2400" dirty="0"/>
          </a:p>
          <a:p>
            <a:pPr>
              <a:lnSpc>
                <a:spcPct val="110000"/>
              </a:lnSpc>
              <a:buFont typeface="Wingdings" panose="05000000000000000000" pitchFamily="2" charset="2"/>
              <a:buChar char="Ø"/>
            </a:pPr>
            <a:r>
              <a:rPr lang="en-US" altLang="zh-CN" sz="2400" dirty="0">
                <a:solidFill>
                  <a:srgbClr val="FF0000"/>
                </a:solidFill>
              </a:rPr>
              <a:t>XQuery</a:t>
            </a:r>
            <a:r>
              <a:rPr lang="zh-CN" altLang="en-US" sz="2400" dirty="0">
                <a:solidFill>
                  <a:srgbClr val="FF0000"/>
                </a:solidFill>
              </a:rPr>
              <a:t>和</a:t>
            </a:r>
            <a:r>
              <a:rPr lang="en-US" altLang="zh-CN" sz="2400" dirty="0">
                <a:solidFill>
                  <a:srgbClr val="FF0000"/>
                </a:solidFill>
              </a:rPr>
              <a:t>XPointer</a:t>
            </a:r>
            <a:r>
              <a:rPr lang="zh-CN" altLang="en-US" sz="2400" dirty="0">
                <a:solidFill>
                  <a:srgbClr val="FF0000"/>
                </a:solidFill>
              </a:rPr>
              <a:t>都以</a:t>
            </a:r>
            <a:r>
              <a:rPr lang="en-US" altLang="zh-CN" sz="2400" dirty="0">
                <a:solidFill>
                  <a:srgbClr val="FF0000"/>
                </a:solidFill>
              </a:rPr>
              <a:t>XPath</a:t>
            </a:r>
            <a:r>
              <a:rPr lang="zh-CN" altLang="en-US" sz="2400" dirty="0">
                <a:solidFill>
                  <a:srgbClr val="FF0000"/>
                </a:solidFill>
              </a:rPr>
              <a:t>为基础</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Tree>
    <p:extLst>
      <p:ext uri="{BB962C8B-B14F-4D97-AF65-F5344CB8AC3E}">
        <p14:creationId xmlns:p14="http://schemas.microsoft.com/office/powerpoint/2010/main" val="3488227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5559"/>
            <a:ext cx="10515600" cy="920336"/>
          </a:xfrm>
        </p:spPr>
        <p:txBody>
          <a:bodyPr>
            <a:normAutofit/>
          </a:bodyPr>
          <a:lstStyle/>
          <a:p>
            <a:r>
              <a:rPr lang="en-US" altLang="zh-CN" dirty="0">
                <a:solidFill>
                  <a:srgbClr val="000000"/>
                </a:solidFill>
              </a:rPr>
              <a:t>4.3.4 XPath</a:t>
            </a:r>
            <a:r>
              <a:rPr lang="zh-CN" altLang="en-US" dirty="0">
                <a:solidFill>
                  <a:srgbClr val="000000"/>
                </a:solidFill>
              </a:rPr>
              <a:t>概述（续）</a:t>
            </a:r>
            <a:endParaRPr lang="zh-CN" altLang="en-US" dirty="0"/>
          </a:p>
        </p:txBody>
      </p:sp>
      <p:sp>
        <p:nvSpPr>
          <p:cNvPr id="3" name="内容占位符 2"/>
          <p:cNvSpPr>
            <a:spLocks noGrp="1"/>
          </p:cNvSpPr>
          <p:nvPr>
            <p:ph idx="1"/>
          </p:nvPr>
        </p:nvSpPr>
        <p:spPr>
          <a:xfrm>
            <a:off x="838199" y="1095894"/>
            <a:ext cx="11260873" cy="5436013"/>
          </a:xfrm>
        </p:spPr>
        <p:txBody>
          <a:bodyPr>
            <a:noAutofit/>
          </a:bodyPr>
          <a:lstStyle/>
          <a:p>
            <a:r>
              <a:rPr lang="en-US" altLang="zh-CN" sz="2400" b="1" dirty="0"/>
              <a:t>XPath</a:t>
            </a:r>
            <a:r>
              <a:rPr lang="zh-CN" altLang="en-US" sz="2400" b="1" dirty="0"/>
              <a:t>上下文基本有以下几种</a:t>
            </a:r>
            <a:r>
              <a:rPr lang="zh-CN" altLang="en-US" sz="2400" dirty="0"/>
              <a:t>：</a:t>
            </a:r>
          </a:p>
          <a:p>
            <a:r>
              <a:rPr lang="zh-CN" altLang="en-US" sz="2400" dirty="0"/>
              <a:t>当前节点</a:t>
            </a:r>
            <a:r>
              <a:rPr lang="en-US" altLang="zh-CN" sz="2400" dirty="0"/>
              <a:t>(./)</a:t>
            </a:r>
            <a:r>
              <a:rPr lang="zh-CN" altLang="en-US" sz="2400" dirty="0"/>
              <a:t>：</a:t>
            </a:r>
            <a:br>
              <a:rPr lang="zh-CN" altLang="en-US" sz="2400" dirty="0"/>
            </a:br>
            <a:r>
              <a:rPr lang="zh-CN" altLang="en-US" sz="2400" dirty="0"/>
              <a:t>如</a:t>
            </a:r>
            <a:r>
              <a:rPr lang="en-US" altLang="zh-CN" sz="2400" dirty="0"/>
              <a:t>./sender</a:t>
            </a:r>
            <a:r>
              <a:rPr lang="zh-CN" altLang="en-US" sz="2400" dirty="0"/>
              <a:t>表示选择当前节点下的</a:t>
            </a:r>
            <a:r>
              <a:rPr lang="en-US" altLang="zh-CN" sz="2400" dirty="0"/>
              <a:t>sender</a:t>
            </a:r>
            <a:r>
              <a:rPr lang="zh-CN" altLang="en-US" sz="2400" dirty="0"/>
              <a:t>节点集合</a:t>
            </a:r>
          </a:p>
          <a:p>
            <a:r>
              <a:rPr lang="zh-CN" altLang="en-US" sz="2400" dirty="0"/>
              <a:t>父节点</a:t>
            </a:r>
            <a:r>
              <a:rPr lang="en-US" altLang="zh-CN" sz="2400" dirty="0"/>
              <a:t>(../)</a:t>
            </a:r>
            <a:r>
              <a:rPr lang="zh-CN" altLang="en-US" sz="2400" dirty="0"/>
              <a:t>：</a:t>
            </a:r>
            <a:br>
              <a:rPr lang="zh-CN" altLang="en-US" sz="2400" dirty="0"/>
            </a:br>
            <a:r>
              <a:rPr lang="zh-CN" altLang="en-US" sz="2400" dirty="0"/>
              <a:t>如</a:t>
            </a:r>
            <a:r>
              <a:rPr lang="en-US" altLang="zh-CN" sz="2400" dirty="0"/>
              <a:t>../sender</a:t>
            </a:r>
            <a:r>
              <a:rPr lang="zh-CN" altLang="en-US" sz="2400" dirty="0"/>
              <a:t>表示选择当前节点的父节点下的</a:t>
            </a:r>
            <a:r>
              <a:rPr lang="en-US" altLang="zh-CN" sz="2400" dirty="0"/>
              <a:t>sender</a:t>
            </a:r>
            <a:r>
              <a:rPr lang="zh-CN" altLang="en-US" sz="2400" dirty="0"/>
              <a:t>节点集合</a:t>
            </a:r>
          </a:p>
          <a:p>
            <a:r>
              <a:rPr lang="zh-CN" altLang="en-US" sz="2400" dirty="0"/>
              <a:t>根元素（</a:t>
            </a:r>
            <a:r>
              <a:rPr lang="en-US" altLang="zh-CN" sz="2400" dirty="0"/>
              <a:t>/</a:t>
            </a:r>
            <a:r>
              <a:rPr lang="zh-CN" altLang="en-US" sz="2400" dirty="0"/>
              <a:t>）：</a:t>
            </a:r>
            <a:br>
              <a:rPr lang="zh-CN" altLang="en-US" sz="2400" dirty="0"/>
            </a:br>
            <a:r>
              <a:rPr lang="zh-CN" altLang="en-US" sz="2400" dirty="0"/>
              <a:t>如</a:t>
            </a:r>
            <a:r>
              <a:rPr lang="en-US" altLang="zh-CN" sz="2400" dirty="0"/>
              <a:t>/messages</a:t>
            </a:r>
            <a:r>
              <a:rPr lang="zh-CN" altLang="en-US" sz="2400" dirty="0"/>
              <a:t>表示选择从文档根节点下的</a:t>
            </a:r>
            <a:r>
              <a:rPr lang="en-US" altLang="zh-CN" sz="2400" dirty="0"/>
              <a:t>messages</a:t>
            </a:r>
            <a:r>
              <a:rPr lang="zh-CN" altLang="en-US" sz="2400" dirty="0"/>
              <a:t>节点集合</a:t>
            </a:r>
            <a:r>
              <a:rPr lang="en-US" altLang="zh-CN" sz="2400" dirty="0"/>
              <a:t>.</a:t>
            </a:r>
          </a:p>
          <a:p>
            <a:r>
              <a:rPr lang="zh-CN" altLang="en-US" sz="2400" dirty="0"/>
              <a:t>根元素下的所有节点（</a:t>
            </a:r>
            <a:r>
              <a:rPr lang="en-US" altLang="zh-CN" sz="2400" dirty="0"/>
              <a:t>/*</a:t>
            </a:r>
            <a:r>
              <a:rPr lang="zh-CN" altLang="en-US" sz="2400" dirty="0"/>
              <a:t>）：</a:t>
            </a:r>
            <a:br>
              <a:rPr lang="zh-CN" altLang="en-US" sz="2400" dirty="0"/>
            </a:br>
            <a:r>
              <a:rPr lang="zh-CN" altLang="en-US" sz="2400" dirty="0"/>
              <a:t>递归下降（</a:t>
            </a:r>
            <a:r>
              <a:rPr lang="en-US" altLang="zh-CN" sz="2400" dirty="0"/>
              <a:t>//</a:t>
            </a:r>
            <a:r>
              <a:rPr lang="zh-CN" altLang="en-US" sz="2400" dirty="0"/>
              <a:t>）：从当前节点开始递归步进搜索当前节点下的所有子节点找到满足条件的节点集。</a:t>
            </a:r>
            <a:endParaRPr lang="en-US" altLang="zh-CN" sz="2400" dirty="0"/>
          </a:p>
          <a:p>
            <a:r>
              <a:rPr lang="zh-CN" altLang="en-US" sz="2400" dirty="0"/>
              <a:t>如</a:t>
            </a:r>
            <a:r>
              <a:rPr lang="en-US" altLang="zh-CN" sz="2400" dirty="0"/>
              <a:t>/messages//sender</a:t>
            </a:r>
            <a:r>
              <a:rPr lang="zh-CN" altLang="en-US" sz="2400" dirty="0"/>
              <a:t>返回</a:t>
            </a:r>
            <a:r>
              <a:rPr lang="en-US" altLang="zh-CN" sz="2400" dirty="0"/>
              <a:t>messages</a:t>
            </a:r>
            <a:r>
              <a:rPr lang="zh-CN" altLang="en-US" sz="2400" dirty="0"/>
              <a:t>节点下所有的</a:t>
            </a:r>
            <a:r>
              <a:rPr lang="en-US" altLang="zh-CN" sz="2400" dirty="0"/>
              <a:t>sender</a:t>
            </a:r>
            <a:r>
              <a:rPr lang="zh-CN" altLang="en-US" sz="2400" dirty="0"/>
              <a:t>子孙节点。</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spTree>
    <p:extLst>
      <p:ext uri="{BB962C8B-B14F-4D97-AF65-F5344CB8AC3E}">
        <p14:creationId xmlns:p14="http://schemas.microsoft.com/office/powerpoint/2010/main" val="2167608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4.3.4 XPath</a:t>
            </a:r>
            <a:r>
              <a:rPr lang="zh-CN" altLang="en-US" dirty="0">
                <a:solidFill>
                  <a:srgbClr val="000000"/>
                </a:solidFill>
              </a:rPr>
              <a:t>概述（续）</a:t>
            </a:r>
            <a:endParaRPr lang="zh-CN" altLang="en-US" dirty="0"/>
          </a:p>
        </p:txBody>
      </p:sp>
      <p:sp>
        <p:nvSpPr>
          <p:cNvPr id="3" name="内容占位符 2"/>
          <p:cNvSpPr>
            <a:spLocks noGrp="1"/>
          </p:cNvSpPr>
          <p:nvPr>
            <p:ph idx="1"/>
          </p:nvPr>
        </p:nvSpPr>
        <p:spPr>
          <a:xfrm>
            <a:off x="838200" y="1285462"/>
            <a:ext cx="10515600" cy="462315"/>
          </a:xfrm>
        </p:spPr>
        <p:txBody>
          <a:bodyPr>
            <a:normAutofit/>
          </a:bodyPr>
          <a:lstStyle/>
          <a:p>
            <a:pPr>
              <a:lnSpc>
                <a:spcPct val="100000"/>
              </a:lnSpc>
            </a:pPr>
            <a:r>
              <a:rPr lang="zh-CN" altLang="en-US" sz="2400" dirty="0"/>
              <a:t>例：使用</a:t>
            </a:r>
            <a:r>
              <a:rPr lang="zh-CN" altLang="en-US" sz="2400" dirty="0">
                <a:solidFill>
                  <a:srgbClr val="FF0000"/>
                </a:solidFill>
              </a:rPr>
              <a:t>路径查询</a:t>
            </a:r>
            <a:r>
              <a:rPr lang="en-US" altLang="zh-CN" sz="2400" dirty="0"/>
              <a:t>(</a:t>
            </a:r>
            <a:r>
              <a:rPr lang="zh-CN" altLang="en-US" sz="2400" dirty="0"/>
              <a:t>含谓词</a:t>
            </a:r>
            <a:r>
              <a:rPr lang="en-US" altLang="zh-CN" sz="2400" dirty="0"/>
              <a:t>)</a:t>
            </a:r>
          </a:p>
          <a:p>
            <a:pPr>
              <a:lnSpc>
                <a:spcPct val="100000"/>
              </a:lnSpc>
            </a:pPr>
            <a:endParaRPr lang="en-US" altLang="zh-CN" sz="24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6" name="表格 5"/>
          <p:cNvGraphicFramePr>
            <a:graphicFrameLocks noGrp="1"/>
          </p:cNvGraphicFramePr>
          <p:nvPr>
            <p:extLst/>
          </p:nvPr>
        </p:nvGraphicFramePr>
        <p:xfrm>
          <a:off x="6309518" y="1064871"/>
          <a:ext cx="5392487" cy="5153254"/>
        </p:xfrm>
        <a:graphic>
          <a:graphicData uri="http://schemas.openxmlformats.org/drawingml/2006/table">
            <a:tbl>
              <a:tblPr/>
              <a:tblGrid>
                <a:gridCol w="5392487">
                  <a:extLst>
                    <a:ext uri="{9D8B030D-6E8A-4147-A177-3AD203B41FA5}">
                      <a16:colId xmlns:a16="http://schemas.microsoft.com/office/drawing/2014/main" val="20000"/>
                    </a:ext>
                  </a:extLst>
                </a:gridCol>
              </a:tblGrid>
              <a:tr h="5153254">
                <a:tc>
                  <a:txBody>
                    <a:bodyPr/>
                    <a:lstStyle/>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category="WEB"&gt;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XQuery Kick Start</a:t>
                      </a:r>
                      <a:r>
                        <a:rPr lang="en-US" sz="1800" kern="100" dirty="0">
                          <a:latin typeface="微软雅黑" panose="020B0503020204020204" pitchFamily="34" charset="-122"/>
                          <a:ea typeface="微软雅黑" panose="020B0503020204020204" pitchFamily="34" charset="-122"/>
                          <a:cs typeface="Times New Roman"/>
                        </a:rPr>
                        <a:t>&lt;/title&gt;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&lt;author&gt;James McGovern&lt;/author&gt;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&lt;author&gt;Per </a:t>
                      </a:r>
                      <a:r>
                        <a:rPr lang="en-US" sz="1800" kern="100" dirty="0" err="1">
                          <a:latin typeface="微软雅黑" panose="020B0503020204020204" pitchFamily="34" charset="-122"/>
                          <a:ea typeface="微软雅黑" panose="020B0503020204020204" pitchFamily="34" charset="-122"/>
                          <a:cs typeface="Times New Roman"/>
                        </a:rPr>
                        <a:t>Bothner</a:t>
                      </a:r>
                      <a:r>
                        <a:rPr lang="en-US" sz="1800" kern="100" dirty="0">
                          <a:latin typeface="微软雅黑" panose="020B0503020204020204" pitchFamily="34" charset="-122"/>
                          <a:ea typeface="微软雅黑" panose="020B0503020204020204" pitchFamily="34" charset="-122"/>
                          <a:cs typeface="Times New Roman"/>
                        </a:rPr>
                        <a:t>&lt;/author&gt;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&lt;author&gt;Kurt Cagle&lt;/author&gt;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&lt;author&gt;James Linn&lt;/author&gt;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&lt;author&gt;Vaidyanathan Nagarajan&lt;/author&gt;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&lt;year&gt;2003&lt;/year&gt;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&lt;price&gt;49.99&lt;/price&gt;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category="WEB"&gt;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Learning XML</a:t>
                      </a:r>
                      <a:r>
                        <a:rPr lang="en-US" sz="1800" kern="100" dirty="0">
                          <a:latin typeface="微软雅黑" panose="020B0503020204020204" pitchFamily="34" charset="-122"/>
                          <a:ea typeface="微软雅黑" panose="020B0503020204020204" pitchFamily="34" charset="-122"/>
                          <a:cs typeface="Times New Roman"/>
                        </a:rPr>
                        <a:t>&lt;/title&gt;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&lt;author&gt;Erik T. Ray&lt;/author&gt;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&lt;year&gt;2003&lt;/year&gt;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&lt;price&gt;39.95&lt;/price&gt;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&lt;/bookstore&gt;</a:t>
                      </a:r>
                      <a:endParaRPr lang="zh-CN" sz="1800" kern="100" dirty="0">
                        <a:latin typeface="微软雅黑" panose="020B0503020204020204" pitchFamily="34" charset="-122"/>
                        <a:ea typeface="微软雅黑" panose="020B0503020204020204" pitchFamily="34" charset="-122"/>
                        <a:cs typeface="Times New Roman"/>
                      </a:endParaRPr>
                    </a:p>
                  </a:txBody>
                  <a:tcPr marL="49941" marR="49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nvPr>
        </p:nvGraphicFramePr>
        <p:xfrm>
          <a:off x="679049" y="1747777"/>
          <a:ext cx="5416951" cy="5014358"/>
        </p:xfrm>
        <a:graphic>
          <a:graphicData uri="http://schemas.openxmlformats.org/drawingml/2006/table">
            <a:tbl>
              <a:tblPr/>
              <a:tblGrid>
                <a:gridCol w="5416951">
                  <a:extLst>
                    <a:ext uri="{9D8B030D-6E8A-4147-A177-3AD203B41FA5}">
                      <a16:colId xmlns:a16="http://schemas.microsoft.com/office/drawing/2014/main" val="20000"/>
                    </a:ext>
                  </a:extLst>
                </a:gridCol>
              </a:tblGrid>
              <a:tr h="5014358">
                <a:tc>
                  <a:txBody>
                    <a:bodyPr/>
                    <a:lstStyle/>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&lt;?xml version="1.0" encoding="ISO-8859-1"?&gt;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&lt;bookstore&gt;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category="COOKING"&gt;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Everyday Italian</a:t>
                      </a:r>
                      <a:r>
                        <a:rPr lang="en-US" sz="1800" kern="100" dirty="0">
                          <a:latin typeface="微软雅黑" panose="020B0503020204020204" pitchFamily="34" charset="-122"/>
                          <a:ea typeface="微软雅黑" panose="020B0503020204020204" pitchFamily="34" charset="-122"/>
                          <a:cs typeface="Times New Roman"/>
                        </a:rPr>
                        <a:t>&lt;/title&gt;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&lt;author&gt;Giada De Laurentiis&lt;/author&gt;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&lt;year&gt;2005&lt;/year&gt;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&lt;price&gt;30.00&lt;/price&gt;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category="CHILDREN"&gt;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Harry Potter</a:t>
                      </a:r>
                      <a:r>
                        <a:rPr lang="en-US" sz="1800" kern="100" dirty="0">
                          <a:latin typeface="微软雅黑" panose="020B0503020204020204" pitchFamily="34" charset="-122"/>
                          <a:ea typeface="微软雅黑" panose="020B0503020204020204" pitchFamily="34" charset="-122"/>
                          <a:cs typeface="Times New Roman"/>
                        </a:rPr>
                        <a:t>&lt;/title&gt;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&lt;author&gt;J K. Rowling&lt;/author&gt;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&lt;year&gt;2005&lt;/year&gt;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&lt;price&gt;29.99&lt;/price&gt;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p>
                    <a:p>
                      <a:pPr marL="0" indent="0">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a:t>
                      </a:r>
                      <a:endParaRPr lang="zh-CN" sz="1800" kern="100" dirty="0">
                        <a:latin typeface="微软雅黑" panose="020B0503020204020204" pitchFamily="34" charset="-122"/>
                        <a:ea typeface="微软雅黑" panose="020B0503020204020204" pitchFamily="34" charset="-122"/>
                        <a:cs typeface="Times New Roman"/>
                      </a:endParaRPr>
                    </a:p>
                  </a:txBody>
                  <a:tcPr marL="49941" marR="49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39695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653878465"/>
              </p:ext>
            </p:extLst>
          </p:nvPr>
        </p:nvGraphicFramePr>
        <p:xfrm>
          <a:off x="1097722" y="208629"/>
          <a:ext cx="7627717" cy="860552"/>
        </p:xfrm>
        <a:graphic>
          <a:graphicData uri="http://schemas.openxmlformats.org/drawingml/2006/table">
            <a:tbl>
              <a:tblPr/>
              <a:tblGrid>
                <a:gridCol w="7627717">
                  <a:extLst>
                    <a:ext uri="{9D8B030D-6E8A-4147-A177-3AD203B41FA5}">
                      <a16:colId xmlns:a16="http://schemas.microsoft.com/office/drawing/2014/main" val="20000"/>
                    </a:ext>
                  </a:extLst>
                </a:gridCol>
              </a:tblGrid>
              <a:tr h="320675">
                <a:tc>
                  <a:txBody>
                    <a:bodyPr/>
                    <a:lstStyle/>
                    <a:p>
                      <a:pPr marL="342900" indent="-342900">
                        <a:lnSpc>
                          <a:spcPct val="150000"/>
                        </a:lnSpc>
                        <a:spcAft>
                          <a:spcPts val="0"/>
                        </a:spcAft>
                        <a:buFont typeface="Wingdings" panose="05000000000000000000" pitchFamily="2" charset="2"/>
                        <a:buChar char="Ø"/>
                      </a:pP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选取所有 </a:t>
                      </a:r>
                      <a:r>
                        <a:rPr lang="en-US" sz="2000" kern="0" dirty="0">
                          <a:solidFill>
                            <a:srgbClr val="000000"/>
                          </a:solidFill>
                          <a:latin typeface="微软雅黑" panose="020B0503020204020204" pitchFamily="34" charset="-122"/>
                          <a:ea typeface="微软雅黑" panose="020B0503020204020204" pitchFamily="34" charset="-122"/>
                          <a:cs typeface="Times New Roman"/>
                        </a:rPr>
                        <a:t>title</a:t>
                      </a:r>
                    </a:p>
                    <a:p>
                      <a:pPr indent="304800">
                        <a:lnSpc>
                          <a:spcPct val="150000"/>
                        </a:lnSpc>
                        <a:spcAft>
                          <a:spcPts val="0"/>
                        </a:spcAft>
                      </a:pPr>
                      <a:r>
                        <a:rPr lang="x-none" sz="2000" kern="0" dirty="0">
                          <a:solidFill>
                            <a:srgbClr val="000000"/>
                          </a:solidFill>
                          <a:latin typeface="微软雅黑" panose="020B0503020204020204" pitchFamily="34" charset="-122"/>
                          <a:ea typeface="微软雅黑" panose="020B0503020204020204" pitchFamily="34" charset="-122"/>
                          <a:cs typeface="Times New Roman"/>
                        </a:rPr>
                        <a:t>doc("books.xml")</a:t>
                      </a:r>
                      <a:r>
                        <a:rPr lang="en-US" sz="2000" kern="100" dirty="0">
                          <a:solidFill>
                            <a:srgbClr val="0000DD"/>
                          </a:solidFill>
                          <a:latin typeface="微软雅黑" panose="020B0503020204020204" pitchFamily="34" charset="-122"/>
                          <a:ea typeface="微软雅黑" panose="020B0503020204020204" pitchFamily="34" charset="-122"/>
                          <a:cs typeface="Times New Roman"/>
                        </a:rPr>
                        <a:t>/bookstore/book/title</a:t>
                      </a:r>
                      <a:endParaRPr lang="zh-CN" sz="2000" kern="100" dirty="0">
                        <a:latin typeface="微软雅黑" panose="020B0503020204020204" pitchFamily="34" charset="-122"/>
                        <a:ea typeface="微软雅黑" panose="020B0503020204020204" pitchFamily="34"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864550284"/>
              </p:ext>
            </p:extLst>
          </p:nvPr>
        </p:nvGraphicFramePr>
        <p:xfrm>
          <a:off x="1563607" y="1161128"/>
          <a:ext cx="5692868" cy="1774952"/>
        </p:xfrm>
        <a:graphic>
          <a:graphicData uri="http://schemas.openxmlformats.org/drawingml/2006/table">
            <a:tbl>
              <a:tblPr/>
              <a:tblGrid>
                <a:gridCol w="5692868">
                  <a:extLst>
                    <a:ext uri="{9D8B030D-6E8A-4147-A177-3AD203B41FA5}">
                      <a16:colId xmlns:a16="http://schemas.microsoft.com/office/drawing/2014/main" val="20000"/>
                    </a:ext>
                  </a:extLst>
                </a:gridCol>
              </a:tblGrid>
              <a:tr h="1347078">
                <a:tc>
                  <a:txBody>
                    <a:bodyPr/>
                    <a:lstStyle/>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lang="en"&gt;Everyday Italian&lt;/title&gt;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lang="en"&gt;Harry Potter&lt;/title&gt;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lang="en"&gt;XQuery Kick Start&lt;/title&gt;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lang="en"&gt;Learning XML&lt;/title&gt;</a:t>
                      </a:r>
                      <a:endParaRPr lang="zh-CN" sz="2000" kern="100" dirty="0">
                        <a:latin typeface="微软雅黑" panose="020B0503020204020204" pitchFamily="34" charset="-122"/>
                        <a:ea typeface="微软雅黑" panose="020B0503020204020204" pitchFamily="34" charset="-122"/>
                        <a:cs typeface="Times New Roman"/>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012585225"/>
              </p:ext>
            </p:extLst>
          </p:nvPr>
        </p:nvGraphicFramePr>
        <p:xfrm>
          <a:off x="1097722" y="3055838"/>
          <a:ext cx="7627717" cy="860552"/>
        </p:xfrm>
        <a:graphic>
          <a:graphicData uri="http://schemas.openxmlformats.org/drawingml/2006/table">
            <a:tbl>
              <a:tblPr/>
              <a:tblGrid>
                <a:gridCol w="7627717">
                  <a:extLst>
                    <a:ext uri="{9D8B030D-6E8A-4147-A177-3AD203B41FA5}">
                      <a16:colId xmlns:a16="http://schemas.microsoft.com/office/drawing/2014/main" val="20000"/>
                    </a:ext>
                  </a:extLst>
                </a:gridCol>
              </a:tblGrid>
              <a:tr h="513627">
                <a:tc>
                  <a:txBody>
                    <a:bodyPr/>
                    <a:lstStyle/>
                    <a:p>
                      <a:pPr marL="342900" indent="-342900">
                        <a:lnSpc>
                          <a:spcPct val="150000"/>
                        </a:lnSpc>
                        <a:spcAft>
                          <a:spcPts val="0"/>
                        </a:spcAft>
                        <a:buFont typeface="Wingdings" panose="05000000000000000000" pitchFamily="2" charset="2"/>
                        <a:buChar char="Ø"/>
                      </a:pP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选取所有价格小于</a:t>
                      </a:r>
                      <a:r>
                        <a:rPr lang="en-US" altLang="zh-CN" sz="2000" kern="0" dirty="0">
                          <a:solidFill>
                            <a:srgbClr val="000000"/>
                          </a:solidFill>
                          <a:latin typeface="微软雅黑" panose="020B0503020204020204" pitchFamily="34" charset="-122"/>
                          <a:ea typeface="微软雅黑" panose="020B0503020204020204" pitchFamily="34" charset="-122"/>
                          <a:cs typeface="Times New Roman"/>
                        </a:rPr>
                        <a:t>30</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的</a:t>
                      </a:r>
                      <a:r>
                        <a:rPr lang="en-US" altLang="zh-CN" sz="2000" kern="0" dirty="0">
                          <a:solidFill>
                            <a:srgbClr val="000000"/>
                          </a:solidFill>
                          <a:latin typeface="微软雅黑" panose="020B0503020204020204" pitchFamily="34" charset="-122"/>
                          <a:ea typeface="微软雅黑" panose="020B0503020204020204" pitchFamily="34" charset="-122"/>
                          <a:cs typeface="Times New Roman"/>
                        </a:rPr>
                        <a:t>book</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节点</a:t>
                      </a:r>
                      <a:endParaRPr lang="en-US" sz="2000" kern="0" dirty="0">
                        <a:solidFill>
                          <a:srgbClr val="000000"/>
                        </a:solidFill>
                        <a:latin typeface="微软雅黑" panose="020B0503020204020204" pitchFamily="34" charset="-122"/>
                        <a:ea typeface="微软雅黑" panose="020B0503020204020204" pitchFamily="34" charset="-122"/>
                        <a:cs typeface="Times New Roman"/>
                      </a:endParaRPr>
                    </a:p>
                    <a:p>
                      <a:pPr indent="304800">
                        <a:lnSpc>
                          <a:spcPct val="150000"/>
                        </a:lnSpc>
                        <a:spcAft>
                          <a:spcPts val="0"/>
                        </a:spcAft>
                      </a:pPr>
                      <a:r>
                        <a:rPr lang="x-none" sz="2000" kern="0" dirty="0">
                          <a:solidFill>
                            <a:srgbClr val="000000"/>
                          </a:solidFill>
                          <a:latin typeface="微软雅黑" panose="020B0503020204020204" pitchFamily="34" charset="-122"/>
                          <a:ea typeface="微软雅黑" panose="020B0503020204020204" pitchFamily="34" charset="-122"/>
                          <a:cs typeface="Times New Roman"/>
                        </a:rPr>
                        <a:t>doc("books.xml</a:t>
                      </a:r>
                      <a:r>
                        <a:rPr lang="x-none" sz="2000" kern="100" dirty="0">
                          <a:solidFill>
                            <a:schemeClr val="tx1"/>
                          </a:solidFill>
                          <a:latin typeface="微软雅黑" panose="020B0503020204020204" pitchFamily="34" charset="-122"/>
                          <a:ea typeface="微软雅黑" panose="020B0503020204020204" pitchFamily="34" charset="-122"/>
                          <a:cs typeface="Times New Roman"/>
                        </a:rPr>
                        <a:t>")</a:t>
                      </a:r>
                      <a:r>
                        <a:rPr lang="x-none" sz="2000" kern="100" dirty="0">
                          <a:solidFill>
                            <a:srgbClr val="0000DD"/>
                          </a:solidFill>
                          <a:latin typeface="微软雅黑" panose="020B0503020204020204" pitchFamily="34" charset="-122"/>
                          <a:ea typeface="微软雅黑" panose="020B0503020204020204" pitchFamily="34" charset="-122"/>
                          <a:cs typeface="Times New Roman"/>
                        </a:rPr>
                        <a:t>/bookstore/book[price&lt;30]</a:t>
                      </a:r>
                      <a:endParaRPr lang="zh-CN" sz="2000" kern="100" dirty="0">
                        <a:solidFill>
                          <a:srgbClr val="0000DD"/>
                        </a:solidFill>
                        <a:latin typeface="微软雅黑" panose="020B0503020204020204" pitchFamily="34" charset="-122"/>
                        <a:ea typeface="微软雅黑" panose="020B0503020204020204" pitchFamily="34" charset="-122"/>
                        <a:cs typeface="Times New Roman"/>
                      </a:endParaRPr>
                    </a:p>
                  </a:txBody>
                  <a:tcPr marL="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926277305"/>
              </p:ext>
            </p:extLst>
          </p:nvPr>
        </p:nvGraphicFramePr>
        <p:xfrm>
          <a:off x="1563607" y="4032123"/>
          <a:ext cx="5773550" cy="2689352"/>
        </p:xfrm>
        <a:graphic>
          <a:graphicData uri="http://schemas.openxmlformats.org/drawingml/2006/table">
            <a:tbl>
              <a:tblPr/>
              <a:tblGrid>
                <a:gridCol w="5773550">
                  <a:extLst>
                    <a:ext uri="{9D8B030D-6E8A-4147-A177-3AD203B41FA5}">
                      <a16:colId xmlns:a16="http://schemas.microsoft.com/office/drawing/2014/main" val="20000"/>
                    </a:ext>
                  </a:extLst>
                </a:gridCol>
              </a:tblGrid>
              <a:tr h="2303362">
                <a:tc>
                  <a:txBody>
                    <a:bodyPr/>
                    <a:lstStyle/>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&lt;book category="CHILDREN"&gt;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&lt;title lang="en"&gt;Harry Potter&lt;/title&gt;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&lt;author&gt;J K. Rowling&lt;/author&gt;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&lt;year&gt;2005&lt;/year&gt;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&lt;price&gt;29.99&lt;/price&gt;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&lt;/book&gt;</a:t>
                      </a:r>
                      <a:endParaRPr lang="zh-CN" sz="2000" kern="100" dirty="0">
                        <a:latin typeface="微软雅黑" panose="020B0503020204020204" pitchFamily="34" charset="-122"/>
                        <a:ea typeface="微软雅黑" panose="020B0503020204020204" pitchFamily="34" charset="-122"/>
                        <a:cs typeface="Times New Roman"/>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17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概述（续）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pic>
        <p:nvPicPr>
          <p:cNvPr id="5" name="图片 4"/>
          <p:cNvPicPr>
            <a:picLocks noChangeAspect="1"/>
          </p:cNvPicPr>
          <p:nvPr/>
        </p:nvPicPr>
        <p:blipFill>
          <a:blip r:embed="rId3"/>
          <a:stretch>
            <a:fillRect/>
          </a:stretch>
        </p:blipFill>
        <p:spPr>
          <a:xfrm>
            <a:off x="838200" y="1126436"/>
            <a:ext cx="10802401" cy="5229914"/>
          </a:xfrm>
          <a:prstGeom prst="rect">
            <a:avLst/>
          </a:prstGeom>
        </p:spPr>
      </p:pic>
    </p:spTree>
    <p:extLst>
      <p:ext uri="{BB962C8B-B14F-4D97-AF65-F5344CB8AC3E}">
        <p14:creationId xmlns:p14="http://schemas.microsoft.com/office/powerpoint/2010/main" val="1309985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102"/>
            <a:ext cx="10515600" cy="725658"/>
          </a:xfrm>
        </p:spPr>
        <p:txBody>
          <a:bodyPr>
            <a:normAutofit/>
          </a:bodyPr>
          <a:lstStyle/>
          <a:p>
            <a:r>
              <a:rPr lang="en-US" altLang="zh-CN" dirty="0">
                <a:solidFill>
                  <a:srgbClr val="000000"/>
                </a:solidFill>
              </a:rPr>
              <a:t>4.3.4 XPath</a:t>
            </a:r>
            <a:r>
              <a:rPr lang="zh-CN" altLang="en-US" dirty="0">
                <a:solidFill>
                  <a:srgbClr val="000000"/>
                </a:solidFill>
              </a:rPr>
              <a:t>概述（续）</a:t>
            </a:r>
            <a:endParaRPr lang="zh-CN" altLang="en-US" dirty="0"/>
          </a:p>
        </p:txBody>
      </p:sp>
      <p:sp>
        <p:nvSpPr>
          <p:cNvPr id="3" name="内容占位符 2"/>
          <p:cNvSpPr>
            <a:spLocks noGrp="1"/>
          </p:cNvSpPr>
          <p:nvPr>
            <p:ph idx="1"/>
          </p:nvPr>
        </p:nvSpPr>
        <p:spPr>
          <a:xfrm>
            <a:off x="838200" y="691102"/>
            <a:ext cx="10515600" cy="5953538"/>
          </a:xfrm>
        </p:spPr>
        <p:txBody>
          <a:bodyPr>
            <a:normAutofit/>
          </a:bodyPr>
          <a:lstStyle/>
          <a:p>
            <a:pPr>
              <a:lnSpc>
                <a:spcPct val="100000"/>
              </a:lnSpc>
            </a:pPr>
            <a:r>
              <a:rPr lang="en-US" altLang="zh-CN" sz="2400" dirty="0">
                <a:solidFill>
                  <a:srgbClr val="000000"/>
                </a:solidFill>
              </a:rPr>
              <a:t>Xpath</a:t>
            </a:r>
            <a:r>
              <a:rPr lang="zh-CN" altLang="en-US" sz="2400" dirty="0">
                <a:solidFill>
                  <a:srgbClr val="000000"/>
                </a:solidFill>
              </a:rPr>
              <a:t>示例，以</a:t>
            </a:r>
            <a:r>
              <a:rPr lang="en-US" altLang="zh-CN" sz="2400" dirty="0">
                <a:solidFill>
                  <a:srgbClr val="000000"/>
                </a:solidFill>
              </a:rPr>
              <a:t>books.xml</a:t>
            </a:r>
            <a:r>
              <a:rPr lang="zh-CN" altLang="en-US" sz="2400" dirty="0">
                <a:solidFill>
                  <a:srgbClr val="000000"/>
                </a:solidFill>
              </a:rPr>
              <a:t>为例</a:t>
            </a:r>
            <a:endParaRPr lang="en-US" altLang="zh-CN" sz="2400" dirty="0">
              <a:solidFill>
                <a:srgbClr val="000000"/>
              </a:solidFill>
            </a:endParaRPr>
          </a:p>
          <a:p>
            <a:pPr>
              <a:lnSpc>
                <a:spcPct val="100000"/>
              </a:lnSpc>
              <a:buFont typeface="Wingdings" panose="05000000000000000000" pitchFamily="2" charset="2"/>
              <a:buChar char="Ø"/>
            </a:pPr>
            <a:r>
              <a:rPr lang="zh-CN" altLang="en-US" sz="2400" dirty="0"/>
              <a:t>选取第一个 </a:t>
            </a:r>
            <a:r>
              <a:rPr lang="en-US" altLang="zh-CN" sz="2400" dirty="0"/>
              <a:t>book </a:t>
            </a:r>
            <a:r>
              <a:rPr lang="zh-CN" altLang="en-US" sz="2400" dirty="0"/>
              <a:t>的 </a:t>
            </a:r>
            <a:r>
              <a:rPr lang="en-US" altLang="zh-CN" sz="2400" dirty="0"/>
              <a:t>title</a:t>
            </a:r>
          </a:p>
          <a:p>
            <a:pPr lvl="1">
              <a:lnSpc>
                <a:spcPct val="100000"/>
              </a:lnSpc>
            </a:pPr>
            <a:r>
              <a:rPr lang="en-US" altLang="zh-CN" dirty="0"/>
              <a:t>   /bookstore/book[1]/title</a:t>
            </a:r>
          </a:p>
          <a:p>
            <a:pPr>
              <a:lnSpc>
                <a:spcPct val="100000"/>
              </a:lnSpc>
              <a:buFont typeface="Wingdings" panose="05000000000000000000" pitchFamily="2" charset="2"/>
              <a:buChar char="Ø"/>
            </a:pPr>
            <a:r>
              <a:rPr lang="zh-CN" altLang="en-US" sz="2400" dirty="0"/>
              <a:t>选取所有价格</a:t>
            </a:r>
          </a:p>
          <a:p>
            <a:pPr lvl="1">
              <a:lnSpc>
                <a:spcPct val="100000"/>
              </a:lnSpc>
            </a:pPr>
            <a:r>
              <a:rPr lang="en-US" altLang="zh-CN" dirty="0"/>
              <a:t>   /bookstore/book/price/text()</a:t>
            </a:r>
          </a:p>
          <a:p>
            <a:pPr>
              <a:lnSpc>
                <a:spcPct val="100000"/>
              </a:lnSpc>
              <a:buFont typeface="Wingdings" panose="05000000000000000000" pitchFamily="2" charset="2"/>
              <a:buChar char="Ø"/>
            </a:pPr>
            <a:r>
              <a:rPr lang="zh-CN" altLang="en-US" sz="2400" dirty="0"/>
              <a:t>选取价格高于 </a:t>
            </a:r>
            <a:r>
              <a:rPr lang="en-US" altLang="zh-CN" sz="2400" dirty="0"/>
              <a:t>35 </a:t>
            </a:r>
            <a:r>
              <a:rPr lang="zh-CN" altLang="en-US" sz="2400" dirty="0"/>
              <a:t>的 </a:t>
            </a:r>
            <a:r>
              <a:rPr lang="en-US" altLang="zh-CN" sz="2400" dirty="0"/>
              <a:t>price </a:t>
            </a:r>
            <a:r>
              <a:rPr lang="zh-CN" altLang="en-US" sz="2400" dirty="0"/>
              <a:t>节点</a:t>
            </a:r>
          </a:p>
          <a:p>
            <a:pPr lvl="1">
              <a:lnSpc>
                <a:spcPct val="100000"/>
              </a:lnSpc>
            </a:pPr>
            <a:r>
              <a:rPr lang="en-US" altLang="zh-CN" dirty="0"/>
              <a:t>   /bookstore/book[price&gt;35]/price</a:t>
            </a:r>
          </a:p>
          <a:p>
            <a:pPr marL="342900" lvl="1" indent="-342900">
              <a:lnSpc>
                <a:spcPct val="100000"/>
              </a:lnSpc>
              <a:buFont typeface="Wingdings" panose="05000000000000000000" pitchFamily="2" charset="2"/>
              <a:buChar char="Ø"/>
            </a:pPr>
            <a:r>
              <a:rPr lang="zh-CN" altLang="en-US" dirty="0"/>
              <a:t>选取标题是英文的书的标题</a:t>
            </a:r>
            <a:endParaRPr lang="en-US" altLang="zh-CN" dirty="0"/>
          </a:p>
          <a:p>
            <a:pPr lvl="1">
              <a:lnSpc>
                <a:spcPct val="100000"/>
              </a:lnSpc>
            </a:pPr>
            <a:r>
              <a:rPr lang="en-US" altLang="zh-CN" dirty="0"/>
              <a:t>   /bookstore/book/title[@lang=“en”]/text()</a:t>
            </a:r>
          </a:p>
          <a:p>
            <a:pPr marL="342900" indent="-342900">
              <a:lnSpc>
                <a:spcPct val="100000"/>
              </a:lnSpc>
              <a:buFont typeface="Wingdings" panose="05000000000000000000" pitchFamily="2" charset="2"/>
              <a:buChar char="Ø"/>
            </a:pPr>
            <a:r>
              <a:rPr lang="zh-CN" altLang="en-US" sz="2400" dirty="0"/>
              <a:t>（</a:t>
            </a:r>
            <a:r>
              <a:rPr lang="en-US" altLang="zh-CN" sz="2400" dirty="0"/>
              <a:t>2</a:t>
            </a:r>
            <a:r>
              <a:rPr lang="zh-CN" altLang="en-US" sz="2400" dirty="0"/>
              <a:t>）选择所有项目的所有“版本”信息</a:t>
            </a:r>
            <a:endParaRPr lang="en-US" altLang="zh-CN" sz="2400" dirty="0"/>
          </a:p>
          <a:p>
            <a:pPr>
              <a:lnSpc>
                <a:spcPct val="100000"/>
              </a:lnSpc>
            </a:pPr>
            <a:r>
              <a:rPr lang="en-US" altLang="zh-CN" sz="2400" dirty="0"/>
              <a:t>   /Wikimedia//editions</a:t>
            </a:r>
          </a:p>
          <a:p>
            <a:pPr lvl="1">
              <a:lnSpc>
                <a:spcPct val="100000"/>
              </a:lnSpc>
            </a:pPr>
            <a:endParaRPr lang="en-US" altLang="zh-CN" dirty="0"/>
          </a:p>
          <a:p>
            <a:pPr lvl="1">
              <a:lnSpc>
                <a:spcPct val="100000"/>
              </a:lnSpc>
            </a:pPr>
            <a:r>
              <a:rPr lang="zh-CN" altLang="en-US" dirty="0">
                <a:solidFill>
                  <a:srgbClr val="00B0F0"/>
                </a:solidFill>
              </a:rPr>
              <a:t>满足条件的父节点？前兄弟节点？后兄弟节点？（可自行查阅资料学习）</a:t>
            </a:r>
            <a:endParaRPr lang="en-US" altLang="zh-CN"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
        <p:nvSpPr>
          <p:cNvPr id="5" name="圆角矩形标注 5">
            <a:extLst>
              <a:ext uri="{FF2B5EF4-FFF2-40B4-BE49-F238E27FC236}">
                <a16:creationId xmlns:a16="http://schemas.microsoft.com/office/drawing/2014/main" id="{EA8B934E-F0B6-40DC-BC00-5CA95034E1F4}"/>
              </a:ext>
            </a:extLst>
          </p:cNvPr>
          <p:cNvSpPr/>
          <p:nvPr/>
        </p:nvSpPr>
        <p:spPr>
          <a:xfrm>
            <a:off x="5375474" y="5265971"/>
            <a:ext cx="4606726" cy="503586"/>
          </a:xfrm>
          <a:prstGeom prst="wedgeRoundRectCallout">
            <a:avLst>
              <a:gd name="adj1" fmla="val -56504"/>
              <a:gd name="adj2" fmla="val -77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教材</a:t>
            </a:r>
            <a:r>
              <a:rPr lang="en-US" altLang="zh-CN" sz="2400" dirty="0">
                <a:latin typeface="微软雅黑" panose="020B0503020204020204" pitchFamily="34" charset="-122"/>
                <a:ea typeface="微软雅黑" panose="020B0503020204020204" pitchFamily="34" charset="-122"/>
              </a:rPr>
              <a:t>P81</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XPath</a:t>
            </a:r>
            <a:r>
              <a:rPr lang="zh-CN" altLang="en-US" sz="2400" dirty="0">
                <a:latin typeface="微软雅黑" panose="020B0503020204020204" pitchFamily="34" charset="-122"/>
                <a:ea typeface="微软雅黑" panose="020B0503020204020204" pitchFamily="34" charset="-122"/>
              </a:rPr>
              <a:t>例子</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9861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4.3.5 </a:t>
            </a:r>
            <a:r>
              <a:rPr lang="zh-CN" altLang="en-US" dirty="0">
                <a:cs typeface="等线 Light" panose="02010600030101010101" charset="-122"/>
              </a:rPr>
              <a:t>文档</a:t>
            </a:r>
            <a:r>
              <a:rPr lang="zh-CN" altLang="en-US" dirty="0"/>
              <a:t>查询语言</a:t>
            </a:r>
            <a:r>
              <a:rPr lang="en-US" altLang="zh-CN" dirty="0"/>
              <a:t>——JSON API</a:t>
            </a:r>
            <a:endParaRPr lang="zh-CN" altLang="en-US" dirty="0"/>
          </a:p>
        </p:txBody>
      </p:sp>
      <p:sp>
        <p:nvSpPr>
          <p:cNvPr id="3" name="内容占位符 2"/>
          <p:cNvSpPr>
            <a:spLocks noGrp="1"/>
          </p:cNvSpPr>
          <p:nvPr>
            <p:ph idx="1"/>
          </p:nvPr>
        </p:nvSpPr>
        <p:spPr>
          <a:xfrm>
            <a:off x="838200" y="1285461"/>
            <a:ext cx="10515600" cy="4964867"/>
          </a:xfrm>
        </p:spPr>
        <p:txBody>
          <a:bodyPr>
            <a:normAutofit/>
          </a:bodyPr>
          <a:lstStyle/>
          <a:p>
            <a:pPr>
              <a:lnSpc>
                <a:spcPct val="80000"/>
              </a:lnSpc>
            </a:pPr>
            <a:r>
              <a:rPr lang="en-US" altLang="zh-CN" dirty="0"/>
              <a:t>JSON</a:t>
            </a:r>
            <a:r>
              <a:rPr lang="zh-CN" altLang="en-US" dirty="0"/>
              <a:t>数据的查询与操作</a:t>
            </a:r>
            <a:endParaRPr lang="en-US" altLang="zh-CN" dirty="0"/>
          </a:p>
          <a:p>
            <a:pPr marL="742950" lvl="1" indent="-342900">
              <a:lnSpc>
                <a:spcPct val="80000"/>
              </a:lnSpc>
            </a:pPr>
            <a:r>
              <a:rPr lang="zh-CN" altLang="zh-CN" dirty="0"/>
              <a:t>使用</a:t>
            </a:r>
            <a:r>
              <a:rPr lang="en-US" altLang="zh-CN" dirty="0"/>
              <a:t> JavaScript </a:t>
            </a:r>
            <a:r>
              <a:rPr lang="zh-CN" altLang="zh-CN" dirty="0"/>
              <a:t>语法</a:t>
            </a:r>
            <a:r>
              <a:rPr lang="zh-CN" altLang="en-US" dirty="0"/>
              <a:t>，浏览器可处理</a:t>
            </a:r>
            <a:r>
              <a:rPr lang="en-US" altLang="zh-CN" dirty="0"/>
              <a:t>JavaScript</a:t>
            </a:r>
            <a:r>
              <a:rPr lang="zh-CN" altLang="en-US" dirty="0"/>
              <a:t>中的</a:t>
            </a:r>
            <a:r>
              <a:rPr lang="en-US" altLang="zh-CN" dirty="0"/>
              <a:t>JSON</a:t>
            </a:r>
          </a:p>
          <a:p>
            <a:pPr marL="742950" lvl="1" indent="-342900">
              <a:lnSpc>
                <a:spcPct val="80000"/>
              </a:lnSpc>
            </a:pPr>
            <a:r>
              <a:rPr lang="en-US" altLang="zh-CN" dirty="0"/>
              <a:t>JS</a:t>
            </a:r>
            <a:r>
              <a:rPr lang="zh-CN" altLang="zh-CN" dirty="0"/>
              <a:t>对象</a:t>
            </a:r>
            <a:r>
              <a:rPr lang="zh-CN" altLang="en-US" dirty="0"/>
              <a:t>的方法</a:t>
            </a:r>
            <a:endParaRPr lang="en-US" altLang="zh-CN" dirty="0"/>
          </a:p>
          <a:p>
            <a:pPr marL="1409700" lvl="2" indent="-609600">
              <a:lnSpc>
                <a:spcPct val="80000"/>
              </a:lnSpc>
            </a:pPr>
            <a:r>
              <a:rPr lang="zh-CN" altLang="en-US" dirty="0">
                <a:solidFill>
                  <a:srgbClr val="000000"/>
                </a:solidFill>
              </a:rPr>
              <a:t>通过内置 </a:t>
            </a:r>
            <a:r>
              <a:rPr lang="en-US" altLang="zh-CN" dirty="0">
                <a:solidFill>
                  <a:srgbClr val="000000"/>
                </a:solidFill>
              </a:rPr>
              <a:t>eval() </a:t>
            </a:r>
            <a:r>
              <a:rPr lang="zh-CN" altLang="en-US" dirty="0">
                <a:solidFill>
                  <a:srgbClr val="000000"/>
                </a:solidFill>
              </a:rPr>
              <a:t>用</a:t>
            </a:r>
            <a:r>
              <a:rPr lang="en-US" altLang="zh-CN" dirty="0">
                <a:solidFill>
                  <a:srgbClr val="000000"/>
                </a:solidFill>
              </a:rPr>
              <a:t>JSON</a:t>
            </a:r>
            <a:r>
              <a:rPr lang="zh-CN" altLang="en-US" dirty="0">
                <a:solidFill>
                  <a:srgbClr val="000000"/>
                </a:solidFill>
              </a:rPr>
              <a:t>数据生成</a:t>
            </a:r>
            <a:r>
              <a:rPr lang="en-US" altLang="zh-CN" dirty="0">
                <a:solidFill>
                  <a:srgbClr val="000000"/>
                </a:solidFill>
              </a:rPr>
              <a:t>JavaScript</a:t>
            </a:r>
            <a:r>
              <a:rPr lang="zh-CN" altLang="en-US" dirty="0">
                <a:solidFill>
                  <a:srgbClr val="000000"/>
                </a:solidFill>
              </a:rPr>
              <a:t>对象</a:t>
            </a:r>
            <a:endParaRPr lang="en-US" altLang="zh-CN" dirty="0">
              <a:solidFill>
                <a:srgbClr val="000000"/>
              </a:solidFill>
            </a:endParaRPr>
          </a:p>
          <a:p>
            <a:pPr marL="742950" lvl="1" indent="-342900">
              <a:lnSpc>
                <a:spcPct val="80000"/>
              </a:lnSpc>
            </a:pPr>
            <a:r>
              <a:rPr lang="zh-CN" altLang="en-US" dirty="0">
                <a:solidFill>
                  <a:srgbClr val="000000"/>
                </a:solidFill>
              </a:rPr>
              <a:t>适应任何支持</a:t>
            </a:r>
            <a:r>
              <a:rPr lang="en-US" altLang="zh-CN" dirty="0">
                <a:solidFill>
                  <a:srgbClr val="000000"/>
                </a:solidFill>
              </a:rPr>
              <a:t>JavaScript</a:t>
            </a:r>
            <a:r>
              <a:rPr lang="zh-CN" altLang="en-US" dirty="0">
                <a:solidFill>
                  <a:srgbClr val="000000"/>
                </a:solidFill>
              </a:rPr>
              <a:t>的环境</a:t>
            </a:r>
            <a:endParaRPr lang="en-US" altLang="zh-CN" dirty="0">
              <a:solidFill>
                <a:srgbClr val="000000"/>
              </a:solidFill>
            </a:endParaRPr>
          </a:p>
          <a:p>
            <a:pPr marL="400050" lvl="1">
              <a:lnSpc>
                <a:spcPct val="80000"/>
              </a:lnSpc>
            </a:pPr>
            <a:endParaRPr lang="en-US" altLang="zh-CN" dirty="0">
              <a:solidFill>
                <a:srgbClr val="000000"/>
              </a:solidFill>
            </a:endParaRPr>
          </a:p>
          <a:p>
            <a:pPr>
              <a:lnSpc>
                <a:spcPct val="80000"/>
              </a:lnSpc>
            </a:pPr>
            <a:r>
              <a:rPr lang="zh-CN" altLang="en-US" dirty="0">
                <a:solidFill>
                  <a:srgbClr val="000000"/>
                </a:solidFill>
              </a:rPr>
              <a:t>语法要点</a:t>
            </a:r>
          </a:p>
          <a:p>
            <a:pPr marL="742950" lvl="1" indent="-742950"/>
            <a:r>
              <a:rPr lang="zh-CN" altLang="en-US" dirty="0"/>
              <a:t>（</a:t>
            </a:r>
            <a:r>
              <a:rPr lang="en-US" altLang="zh-CN" dirty="0"/>
              <a:t>1</a:t>
            </a:r>
            <a:r>
              <a:rPr lang="zh-CN" altLang="en-US" dirty="0"/>
              <a:t>）</a:t>
            </a:r>
            <a:r>
              <a:rPr lang="zh-CN" altLang="zh-CN" dirty="0"/>
              <a:t>数据保存在</a:t>
            </a:r>
            <a:r>
              <a:rPr lang="en-US" altLang="zh-CN" dirty="0"/>
              <a:t>{</a:t>
            </a:r>
            <a:r>
              <a:rPr lang="zh-CN" altLang="zh-CN" dirty="0"/>
              <a:t>名称</a:t>
            </a:r>
            <a:r>
              <a:rPr lang="en-US" altLang="zh-CN" dirty="0"/>
              <a:t>-</a:t>
            </a:r>
            <a:r>
              <a:rPr lang="zh-CN" altLang="zh-CN" dirty="0"/>
              <a:t>值</a:t>
            </a:r>
            <a:r>
              <a:rPr lang="en-US" altLang="zh-CN" dirty="0"/>
              <a:t>}</a:t>
            </a:r>
            <a:r>
              <a:rPr lang="zh-CN" altLang="zh-CN" dirty="0"/>
              <a:t>对</a:t>
            </a:r>
            <a:r>
              <a:rPr lang="zh-CN" altLang="en-US" dirty="0"/>
              <a:t>；</a:t>
            </a:r>
            <a:endParaRPr lang="zh-CN" altLang="zh-CN" dirty="0"/>
          </a:p>
          <a:p>
            <a:pPr marL="742950" lvl="1" indent="-742950"/>
            <a:r>
              <a:rPr lang="zh-CN" altLang="en-US" dirty="0"/>
              <a:t>（</a:t>
            </a:r>
            <a:r>
              <a:rPr lang="en-US" altLang="zh-CN" dirty="0"/>
              <a:t>2</a:t>
            </a:r>
            <a:r>
              <a:rPr lang="zh-CN" altLang="en-US" dirty="0"/>
              <a:t>）</a:t>
            </a:r>
            <a:r>
              <a:rPr lang="zh-CN" altLang="zh-CN" dirty="0"/>
              <a:t>数据由逗号分</a:t>
            </a:r>
            <a:r>
              <a:rPr lang="zh-CN" altLang="en-US" dirty="0"/>
              <a:t>；</a:t>
            </a:r>
            <a:endParaRPr lang="zh-CN" altLang="zh-CN" dirty="0"/>
          </a:p>
          <a:p>
            <a:pPr marL="742950" lvl="1" indent="-742950"/>
            <a:r>
              <a:rPr lang="zh-CN" altLang="en-US" dirty="0"/>
              <a:t>（</a:t>
            </a:r>
            <a:r>
              <a:rPr lang="en-US" altLang="zh-CN" dirty="0"/>
              <a:t>3</a:t>
            </a:r>
            <a:r>
              <a:rPr lang="zh-CN" altLang="en-US" dirty="0"/>
              <a:t>）</a:t>
            </a:r>
            <a:r>
              <a:rPr lang="zh-CN" altLang="zh-CN" dirty="0"/>
              <a:t>花括号保存对象</a:t>
            </a:r>
            <a:r>
              <a:rPr lang="zh-CN" altLang="en-US" dirty="0"/>
              <a:t>；</a:t>
            </a:r>
            <a:endParaRPr lang="zh-CN" altLang="zh-CN" dirty="0"/>
          </a:p>
          <a:p>
            <a:pPr marL="742950" lvl="1" indent="-742950"/>
            <a:r>
              <a:rPr lang="zh-CN" altLang="en-US" dirty="0"/>
              <a:t>（</a:t>
            </a:r>
            <a:r>
              <a:rPr lang="en-US" altLang="zh-CN" dirty="0"/>
              <a:t>4</a:t>
            </a:r>
            <a:r>
              <a:rPr lang="zh-CN" altLang="en-US" dirty="0"/>
              <a:t>）</a:t>
            </a:r>
            <a:r>
              <a:rPr lang="zh-CN" altLang="zh-CN" dirty="0"/>
              <a:t>方括号保存数组</a:t>
            </a:r>
            <a:r>
              <a:rPr lang="zh-CN" altLang="en-US" dirty="0"/>
              <a:t>。</a:t>
            </a:r>
            <a:endParaRPr lang="zh-CN" altLang="en-US"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71</a:t>
            </a:fld>
            <a:endParaRPr lang="zh-CN" altLang="en-US" dirty="0"/>
          </a:p>
        </p:txBody>
      </p:sp>
    </p:spTree>
    <p:extLst>
      <p:ext uri="{BB962C8B-B14F-4D97-AF65-F5344CB8AC3E}">
        <p14:creationId xmlns:p14="http://schemas.microsoft.com/office/powerpoint/2010/main" val="12108072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706" y="0"/>
            <a:ext cx="10515600" cy="920336"/>
          </a:xfrm>
        </p:spPr>
        <p:txBody>
          <a:bodyPr>
            <a:normAutofit/>
          </a:bodyPr>
          <a:lstStyle/>
          <a:p>
            <a:r>
              <a:rPr lang="en-US" altLang="zh-CN" dirty="0"/>
              <a:t>4.3.5 </a:t>
            </a:r>
            <a:r>
              <a:rPr lang="zh-CN" altLang="en-US" dirty="0">
                <a:cs typeface="等线 Light" panose="02010600030101010101" charset="-122"/>
              </a:rPr>
              <a:t>文档</a:t>
            </a:r>
            <a:r>
              <a:rPr lang="zh-CN" altLang="en-US" dirty="0"/>
              <a:t>查询语言</a:t>
            </a:r>
            <a:r>
              <a:rPr lang="en-US" altLang="zh-CN" dirty="0"/>
              <a:t>——JSON API</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72</a:t>
            </a:fld>
            <a:endParaRPr lang="zh-CN" altLang="en-US" dirty="0"/>
          </a:p>
        </p:txBody>
      </p:sp>
      <p:sp>
        <p:nvSpPr>
          <p:cNvPr id="7" name="文本框 6"/>
          <p:cNvSpPr txBox="1"/>
          <p:nvPr/>
        </p:nvSpPr>
        <p:spPr>
          <a:xfrm>
            <a:off x="696871" y="887377"/>
            <a:ext cx="10401435" cy="4967514"/>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名称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值对，冒号分隔</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例：通过</a:t>
            </a:r>
            <a:r>
              <a:rPr lang="en-US" altLang="zh-CN" sz="2400" dirty="0">
                <a:latin typeface="微软雅黑" panose="020B0503020204020204" pitchFamily="34" charset="-122"/>
                <a:ea typeface="微软雅黑" panose="020B0503020204020204" pitchFamily="34" charset="-122"/>
              </a:rPr>
              <a:t>JSON</a:t>
            </a:r>
            <a:r>
              <a:rPr lang="zh-CN" altLang="en-US" sz="2400" dirty="0">
                <a:latin typeface="微软雅黑" panose="020B0503020204020204" pitchFamily="34" charset="-122"/>
                <a:ea typeface="微软雅黑" panose="020B0503020204020204" pitchFamily="34" charset="-122"/>
              </a:rPr>
              <a:t>字符串创建对象、</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      “First Name”: ”George”</a:t>
            </a:r>
          </a:p>
          <a:p>
            <a:pPr>
              <a:lnSpc>
                <a:spcPct val="120000"/>
              </a:lnSpc>
            </a:pPr>
            <a:r>
              <a:rPr lang="zh-CN" altLang="en-US" sz="2400" dirty="0">
                <a:latin typeface="微软雅黑" panose="020B0503020204020204" pitchFamily="34" charset="-122"/>
                <a:ea typeface="微软雅黑" panose="020B0503020204020204" pitchFamily="34" charset="-122"/>
              </a:rPr>
              <a:t>        等价于</a:t>
            </a:r>
            <a:r>
              <a:rPr lang="en-US" altLang="zh-CN" sz="2400" dirty="0">
                <a:latin typeface="微软雅黑" panose="020B0503020204020204" pitchFamily="34" charset="-122"/>
                <a:ea typeface="微软雅黑" panose="020B0503020204020204" pitchFamily="34" charset="-122"/>
              </a:rPr>
              <a:t>JavaScript</a:t>
            </a:r>
            <a:r>
              <a:rPr lang="zh-CN" altLang="en-US" sz="2400" dirty="0">
                <a:latin typeface="微软雅黑" panose="020B0503020204020204" pitchFamily="34" charset="-122"/>
                <a:ea typeface="微软雅黑" panose="020B0503020204020204" pitchFamily="34" charset="-122"/>
              </a:rPr>
              <a:t>语句</a:t>
            </a:r>
            <a:r>
              <a:rPr lang="en-US" altLang="zh-CN" sz="2400" dirty="0">
                <a:latin typeface="微软雅黑" panose="020B0503020204020204" pitchFamily="34" charset="-122"/>
                <a:ea typeface="微软雅黑" panose="020B0503020204020204" pitchFamily="34" charset="-122"/>
              </a:rPr>
              <a:t>        First Name= “</a:t>
            </a:r>
            <a:r>
              <a:rPr lang="en-US" altLang="zh-CN" sz="2400" dirty="0" err="1">
                <a:latin typeface="微软雅黑" panose="020B0503020204020204" pitchFamily="34" charset="-122"/>
                <a:ea typeface="微软雅黑" panose="020B0503020204020204" pitchFamily="34" charset="-122"/>
              </a:rPr>
              <a:t>Geoge</a:t>
            </a:r>
            <a:r>
              <a:rPr lang="en-US" altLang="zh-CN" sz="2400" dirty="0">
                <a:latin typeface="微软雅黑" panose="020B0503020204020204" pitchFamily="34" charset="-122"/>
                <a:ea typeface="微软雅黑" panose="020B0503020204020204" pitchFamily="34" charset="-122"/>
              </a:rPr>
              <a:t>”</a:t>
            </a:r>
          </a:p>
          <a:p>
            <a:pPr>
              <a:lnSpc>
                <a:spcPct val="120000"/>
              </a:lnSpc>
            </a:pPr>
            <a:r>
              <a:rPr lang="en-US" altLang="zh-CN" sz="2400" dirty="0">
                <a:latin typeface="微软雅黑" panose="020B0503020204020204" pitchFamily="34" charset="-122"/>
                <a:ea typeface="微软雅黑" panose="020B0503020204020204" pitchFamily="34" charset="-122"/>
              </a:rPr>
              <a:t>     “Last Name”: ”Bush”</a:t>
            </a:r>
          </a:p>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值</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     数字、字符串（双引号中）、逻辑值（</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）、数组（方括号中）、对象（花括号中）、</a:t>
            </a:r>
            <a:r>
              <a:rPr lang="en-US" altLang="zh-CN" sz="2400" dirty="0">
                <a:latin typeface="微软雅黑" panose="020B0503020204020204" pitchFamily="34" charset="-122"/>
                <a:ea typeface="微软雅黑" panose="020B0503020204020204" pitchFamily="34" charset="-122"/>
              </a:rPr>
              <a:t>null</a:t>
            </a:r>
          </a:p>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对象</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     花括号中，可包含多个名称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值对</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":"Bill",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":"Gates"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8175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706" y="0"/>
            <a:ext cx="10515600" cy="920336"/>
          </a:xfrm>
        </p:spPr>
        <p:txBody>
          <a:bodyPr>
            <a:normAutofit/>
          </a:bodyPr>
          <a:lstStyle/>
          <a:p>
            <a:r>
              <a:rPr lang="en-US" altLang="zh-CN" dirty="0"/>
              <a:t>4.3.5 </a:t>
            </a:r>
            <a:r>
              <a:rPr lang="zh-CN" altLang="en-US" dirty="0">
                <a:cs typeface="等线 Light" panose="02010600030101010101" charset="-122"/>
              </a:rPr>
              <a:t>文档</a:t>
            </a:r>
            <a:r>
              <a:rPr lang="zh-CN" altLang="en-US" dirty="0"/>
              <a:t>查询语言</a:t>
            </a:r>
            <a:r>
              <a:rPr lang="en-US" altLang="zh-CN" dirty="0"/>
              <a:t>——JSON API</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73</a:t>
            </a:fld>
            <a:endParaRPr lang="zh-CN" altLang="en-US" dirty="0"/>
          </a:p>
        </p:txBody>
      </p:sp>
      <p:sp>
        <p:nvSpPr>
          <p:cNvPr id="7" name="文本框 6"/>
          <p:cNvSpPr txBox="1"/>
          <p:nvPr/>
        </p:nvSpPr>
        <p:spPr>
          <a:xfrm>
            <a:off x="696871" y="887377"/>
            <a:ext cx="10401435" cy="4929939"/>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数组</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txt:[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":"Bill","</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":"Gates"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":"George","</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":"Bush"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”:“Thomas”,“</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”:“Carter” } ]       </a:t>
            </a:r>
            <a:r>
              <a:rPr lang="en-US" altLang="zh-CN" sz="2400" dirty="0">
                <a:solidFill>
                  <a:srgbClr val="00B0F0"/>
                </a:solidFill>
                <a:latin typeface="微软雅黑" panose="020B0503020204020204" pitchFamily="34" charset="-122"/>
                <a:ea typeface="微软雅黑" panose="020B0503020204020204" pitchFamily="34" charset="-122"/>
                <a:cs typeface="等线 Light" panose="02010600030101010101" charset="-122"/>
              </a:rPr>
              <a:t>/</a:t>
            </a:r>
            <a:r>
              <a:rPr lang="zh-CN" altLang="en-US" sz="2400" dirty="0">
                <a:solidFill>
                  <a:srgbClr val="00B0F0"/>
                </a:solidFill>
                <a:latin typeface="微软雅黑" panose="020B0503020204020204" pitchFamily="34" charset="-122"/>
                <a:ea typeface="微软雅黑" panose="020B0503020204020204" pitchFamily="34" charset="-122"/>
                <a:cs typeface="等线 Light" panose="02010600030101010101" charset="-122"/>
              </a:rPr>
              <a:t>*对象数组</a:t>
            </a:r>
            <a:endParaRPr lang="en-US" altLang="zh-CN" sz="2400" dirty="0">
              <a:solidFill>
                <a:srgbClr val="00B0F0"/>
              </a:solidFill>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zh-CN" altLang="en-US" sz="2400" b="1" dirty="0">
                <a:latin typeface="微软雅黑" panose="020B0503020204020204" pitchFamily="34" charset="-122"/>
                <a:ea typeface="微软雅黑" panose="020B0503020204020204" pitchFamily="34" charset="-122"/>
                <a:cs typeface="等线 Light" panose="02010600030101010101" charset="-122"/>
              </a:rPr>
              <a:t>（</a:t>
            </a:r>
            <a:r>
              <a:rPr lang="en-US" altLang="zh-CN" sz="2400" b="1" dirty="0">
                <a:latin typeface="微软雅黑" panose="020B0503020204020204" pitchFamily="34" charset="-122"/>
                <a:ea typeface="微软雅黑" panose="020B0503020204020204" pitchFamily="34" charset="-122"/>
                <a:cs typeface="等线 Light" panose="02010600030101010101" charset="-122"/>
              </a:rPr>
              <a:t>5</a:t>
            </a:r>
            <a:r>
              <a:rPr lang="zh-CN" altLang="en-US" sz="2400" b="1" dirty="0">
                <a:latin typeface="微软雅黑" panose="020B0503020204020204" pitchFamily="34" charset="-122"/>
                <a:ea typeface="微软雅黑" panose="020B0503020204020204" pitchFamily="34" charset="-122"/>
                <a:cs typeface="等线 Light" panose="02010600030101010101" charset="-122"/>
              </a:rPr>
              <a:t>）创建和使用对象</a:t>
            </a:r>
            <a:endParaRPr lang="en-US" altLang="zh-CN" sz="2400" b="1" dirty="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err="1">
                <a:latin typeface="微软雅黑" panose="020B0503020204020204" pitchFamily="34" charset="-122"/>
                <a:ea typeface="微软雅黑" panose="020B0503020204020204" pitchFamily="34" charset="-122"/>
                <a:cs typeface="等线 Light" panose="02010600030101010101" charset="-122"/>
              </a:rPr>
              <a:t>var</a:t>
            </a:r>
            <a:r>
              <a:rPr lang="en-US" altLang="zh-CN" sz="2400" dirty="0">
                <a:latin typeface="微软雅黑" panose="020B0503020204020204" pitchFamily="34" charset="-122"/>
                <a:ea typeface="微软雅黑" panose="020B0503020204020204" pitchFamily="34" charset="-122"/>
                <a:cs typeface="等线 Light" panose="02010600030101010101" charset="-122"/>
              </a:rPr>
              <a:t> </a:t>
            </a:r>
            <a:r>
              <a:rPr lang="en-US" altLang="zh-CN" sz="2400" dirty="0">
                <a:solidFill>
                  <a:srgbClr val="FF0000"/>
                </a:solidFill>
                <a:latin typeface="微软雅黑" panose="020B0503020204020204" pitchFamily="34" charset="-122"/>
                <a:ea typeface="微软雅黑" panose="020B0503020204020204" pitchFamily="34" charset="-122"/>
                <a:cs typeface="等线 Light" panose="02010600030101010101" charset="-122"/>
              </a:rPr>
              <a:t>txt</a:t>
            </a:r>
            <a:r>
              <a:rPr lang="en-US" altLang="zh-CN" sz="2400" dirty="0">
                <a:latin typeface="微软雅黑" panose="020B0503020204020204" pitchFamily="34" charset="-122"/>
                <a:ea typeface="微软雅黑" panose="020B0503020204020204" pitchFamily="34" charset="-122"/>
                <a:cs typeface="等线 Light" panose="02010600030101010101" charset="-122"/>
              </a:rPr>
              <a:t> = '{"employees":['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":"Bill","</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":"Gates"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":"George","</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":"Bush"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":"Thomas","</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":"Carter" }]}';</a:t>
            </a:r>
          </a:p>
          <a:p>
            <a:pPr>
              <a:lnSpc>
                <a:spcPct val="120000"/>
              </a:lnSpc>
            </a:pPr>
            <a:endParaRPr lang="en-US" altLang="zh-CN" sz="2400" dirty="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err="1">
                <a:latin typeface="微软雅黑" panose="020B0503020204020204" pitchFamily="34" charset="-122"/>
                <a:ea typeface="微软雅黑" panose="020B0503020204020204" pitchFamily="34" charset="-122"/>
                <a:cs typeface="等线 Light" panose="02010600030101010101" charset="-122"/>
              </a:rPr>
              <a:t>var</a:t>
            </a:r>
            <a:r>
              <a:rPr lang="en-US" altLang="zh-CN" sz="2400" dirty="0">
                <a:latin typeface="微软雅黑" panose="020B0503020204020204" pitchFamily="34" charset="-122"/>
                <a:ea typeface="微软雅黑" panose="020B0503020204020204" pitchFamily="34" charset="-122"/>
                <a:cs typeface="等线 Light" panose="02010600030101010101" charset="-122"/>
              </a:rPr>
              <a: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obj</a:t>
            </a:r>
            <a:r>
              <a:rPr lang="en-US" altLang="zh-CN" sz="2400" dirty="0">
                <a:latin typeface="微软雅黑" panose="020B0503020204020204" pitchFamily="34" charset="-122"/>
                <a:ea typeface="微软雅黑" panose="020B0503020204020204" pitchFamily="34" charset="-122"/>
                <a:cs typeface="等线 Light" panose="02010600030101010101" charset="-122"/>
              </a:rPr>
              <a:t> = eval ( "(" + </a:t>
            </a:r>
            <a:r>
              <a:rPr lang="en-US" altLang="zh-CN" sz="2400" dirty="0">
                <a:solidFill>
                  <a:srgbClr val="FF0000"/>
                </a:solidFill>
                <a:latin typeface="微软雅黑" panose="020B0503020204020204" pitchFamily="34" charset="-122"/>
                <a:ea typeface="微软雅黑" panose="020B0503020204020204" pitchFamily="34" charset="-122"/>
                <a:cs typeface="等线 Light" panose="02010600030101010101" charset="-122"/>
              </a:rPr>
              <a:t>txt</a:t>
            </a:r>
            <a:r>
              <a:rPr lang="en-US" altLang="zh-CN" sz="2400" dirty="0">
                <a:latin typeface="微软雅黑" panose="020B0503020204020204" pitchFamily="34" charset="-122"/>
                <a:ea typeface="微软雅黑" panose="020B0503020204020204" pitchFamily="34" charset="-122"/>
                <a:cs typeface="等线 Light" panose="02010600030101010101" charset="-122"/>
              </a:rPr>
              <a:t> + ")“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280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464E751-8DDD-48F4-87DB-3D6A7AC74B40}" type="slidenum">
              <a:rPr lang="zh-CN" altLang="en-US" smtClean="0"/>
              <a:pPr/>
              <a:t>74</a:t>
            </a:fld>
            <a:endParaRPr lang="zh-CN" altLang="en-US" dirty="0"/>
          </a:p>
        </p:txBody>
      </p:sp>
      <p:sp>
        <p:nvSpPr>
          <p:cNvPr id="5" name="Rectangle 3"/>
          <p:cNvSpPr txBox="1">
            <a:spLocks noChangeArrowheads="1"/>
          </p:cNvSpPr>
          <p:nvPr/>
        </p:nvSpPr>
        <p:spPr>
          <a:xfrm>
            <a:off x="1663219" y="76709"/>
            <a:ext cx="9376816" cy="671200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&lt;html&gt;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&lt;body&gt;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&lt;h2&gt;</a:t>
            </a:r>
            <a:r>
              <a:rPr lang="zh-CN" altLang="en-US" sz="2000" dirty="0">
                <a:solidFill>
                  <a:srgbClr val="FF0000"/>
                </a:solidFill>
                <a:latin typeface="Arial" panose="020B0604020202020204" pitchFamily="34" charset="0"/>
                <a:ea typeface="等线 Light" panose="02010600030101010101" charset="-122"/>
                <a:cs typeface="Arial" panose="020B0604020202020204" pitchFamily="34" charset="0"/>
              </a:rPr>
              <a:t>通过 </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JSON </a:t>
            </a:r>
            <a:r>
              <a:rPr lang="zh-CN" altLang="en-US" sz="2000" dirty="0">
                <a:solidFill>
                  <a:srgbClr val="FF0000"/>
                </a:solidFill>
                <a:latin typeface="Arial" panose="020B0604020202020204" pitchFamily="34" charset="0"/>
                <a:ea typeface="等线 Light" panose="02010600030101010101" charset="-122"/>
                <a:cs typeface="Arial" panose="020B0604020202020204" pitchFamily="34" charset="0"/>
              </a:rPr>
              <a:t>字符串来创建对象</a:t>
            </a:r>
            <a:r>
              <a:rPr lang="en-US" altLang="zh-CN" sz="2000" dirty="0">
                <a:latin typeface="Arial" panose="020B0604020202020204" pitchFamily="34" charset="0"/>
                <a:ea typeface="等线 Light" panose="02010600030101010101" charset="-122"/>
                <a:cs typeface="Arial" panose="020B0604020202020204" pitchFamily="34" charset="0"/>
              </a:rPr>
              <a:t>&lt;/h2&gt;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&lt;p&gt;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First Name: &lt;span id="</a:t>
            </a:r>
            <a:r>
              <a:rPr lang="en-US" altLang="zh-CN" sz="2000" dirty="0" err="1">
                <a:latin typeface="Arial" panose="020B0604020202020204" pitchFamily="34" charset="0"/>
                <a:ea typeface="等线 Light" panose="02010600030101010101" charset="-122"/>
                <a:cs typeface="Arial" panose="020B0604020202020204" pitchFamily="34" charset="0"/>
              </a:rPr>
              <a:t>fname</a:t>
            </a:r>
            <a:r>
              <a:rPr lang="en-US" altLang="zh-CN" sz="2000" dirty="0">
                <a:latin typeface="Arial" panose="020B0604020202020204" pitchFamily="34" charset="0"/>
                <a:ea typeface="等线 Light" panose="02010600030101010101" charset="-122"/>
                <a:cs typeface="Arial" panose="020B0604020202020204" pitchFamily="34" charset="0"/>
              </a:rPr>
              <a:t>"&gt;&lt;/span&gt;&lt;br /&gt;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Last Name: &lt;span id="</a:t>
            </a:r>
            <a:r>
              <a:rPr lang="en-US" altLang="zh-CN" sz="2000" dirty="0" err="1">
                <a:latin typeface="Arial" panose="020B0604020202020204" pitchFamily="34" charset="0"/>
                <a:ea typeface="等线 Light" panose="02010600030101010101" charset="-122"/>
                <a:cs typeface="Arial" panose="020B0604020202020204" pitchFamily="34" charset="0"/>
              </a:rPr>
              <a:t>lname</a:t>
            </a:r>
            <a:r>
              <a:rPr lang="en-US" altLang="zh-CN" sz="2000" dirty="0">
                <a:latin typeface="Arial" panose="020B0604020202020204" pitchFamily="34" charset="0"/>
                <a:ea typeface="等线 Light" panose="02010600030101010101" charset="-122"/>
                <a:cs typeface="Arial" panose="020B0604020202020204" pitchFamily="34" charset="0"/>
              </a:rPr>
              <a:t>"&gt;&lt;/span&gt;&lt;br /&gt;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&lt;/p&gt;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script</a:t>
            </a:r>
            <a:r>
              <a:rPr lang="en-US" altLang="zh-CN" sz="2000" dirty="0">
                <a:latin typeface="Arial" panose="020B0604020202020204" pitchFamily="34" charset="0"/>
                <a:ea typeface="等线 Light" panose="02010600030101010101" charset="-122"/>
                <a:cs typeface="Arial" panose="020B0604020202020204" pitchFamily="34" charset="0"/>
              </a:rPr>
              <a:t> type="text/javascript"&gt;</a:t>
            </a:r>
          </a:p>
          <a:p>
            <a:pPr>
              <a:lnSpc>
                <a:spcPct val="80000"/>
              </a:lnSpc>
            </a:pPr>
            <a:r>
              <a:rPr lang="en-US" altLang="zh-CN" sz="2000" dirty="0" err="1">
                <a:latin typeface="Arial" panose="020B0604020202020204" pitchFamily="34" charset="0"/>
                <a:ea typeface="等线 Light" panose="02010600030101010101" charset="-122"/>
                <a:cs typeface="Arial" panose="020B0604020202020204" pitchFamily="34" charset="0"/>
              </a:rPr>
              <a:t>var</a:t>
            </a:r>
            <a:r>
              <a:rPr lang="en-US" altLang="zh-CN" sz="2000" dirty="0">
                <a:latin typeface="Arial" panose="020B0604020202020204" pitchFamily="34" charset="0"/>
                <a:ea typeface="等线 Light" panose="02010600030101010101" charset="-122"/>
                <a:cs typeface="Arial" panose="020B0604020202020204" pitchFamily="34" charset="0"/>
              </a:rPr>
              <a:t> txt </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'{"employees":[' +</a:t>
            </a:r>
          </a:p>
          <a:p>
            <a:pPr>
              <a:lnSpc>
                <a:spcPct val="80000"/>
              </a:lnSpc>
            </a:pP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":"Bill","</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":"Gates" },' +</a:t>
            </a:r>
          </a:p>
          <a:p>
            <a:pPr>
              <a:lnSpc>
                <a:spcPct val="80000"/>
              </a:lnSpc>
            </a:pP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":"George","</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":"Bush" },' +</a:t>
            </a:r>
          </a:p>
          <a:p>
            <a:pPr>
              <a:lnSpc>
                <a:spcPct val="80000"/>
              </a:lnSpc>
            </a:pP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":"Thomas","</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":"Carter" }]}';</a:t>
            </a:r>
          </a:p>
          <a:p>
            <a:pPr>
              <a:lnSpc>
                <a:spcPct val="80000"/>
              </a:lnSpc>
            </a:pPr>
            <a:r>
              <a:rPr lang="en-US" altLang="zh-CN" sz="2000" dirty="0" err="1">
                <a:latin typeface="Arial" panose="020B0604020202020204" pitchFamily="34" charset="0"/>
                <a:ea typeface="等线 Light" panose="02010600030101010101" charset="-122"/>
                <a:cs typeface="Arial" panose="020B0604020202020204" pitchFamily="34" charset="0"/>
              </a:rPr>
              <a:t>var</a:t>
            </a:r>
            <a:r>
              <a:rPr lang="en-US" altLang="zh-CN" sz="2000" dirty="0">
                <a:latin typeface="Arial" panose="020B0604020202020204" pitchFamily="34" charset="0"/>
                <a:ea typeface="等线 Light" panose="02010600030101010101" charset="-122"/>
                <a:cs typeface="Arial" panose="020B0604020202020204" pitchFamily="34" charset="0"/>
              </a:rPr>
              <a:t> </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obj</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 eval ("(" + txt +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document.getElementById("</a:t>
            </a:r>
            <a:r>
              <a:rPr lang="en-US" altLang="zh-CN" sz="2000" dirty="0" err="1">
                <a:latin typeface="Arial" panose="020B0604020202020204" pitchFamily="34" charset="0"/>
                <a:ea typeface="等线 Light" panose="02010600030101010101" charset="-122"/>
                <a:cs typeface="Arial" panose="020B0604020202020204" pitchFamily="34" charset="0"/>
              </a:rPr>
              <a:t>fname</a:t>
            </a:r>
            <a:r>
              <a:rPr lang="en-US" altLang="zh-CN" sz="2000" dirty="0">
                <a:latin typeface="Arial" panose="020B0604020202020204" pitchFamily="34" charset="0"/>
                <a:ea typeface="等线 Light" panose="02010600030101010101" charset="-122"/>
                <a:cs typeface="Arial" panose="020B0604020202020204" pitchFamily="34" charset="0"/>
              </a:rPr>
              <a:t>").innerHTML=</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obj.employees</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[1].</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document.getElementById("</a:t>
            </a:r>
            <a:r>
              <a:rPr lang="en-US" altLang="zh-CN" sz="2000" dirty="0" err="1">
                <a:latin typeface="Arial" panose="020B0604020202020204" pitchFamily="34" charset="0"/>
                <a:ea typeface="等线 Light" panose="02010600030101010101" charset="-122"/>
                <a:cs typeface="Arial" panose="020B0604020202020204" pitchFamily="34" charset="0"/>
              </a:rPr>
              <a:t>lname</a:t>
            </a:r>
            <a:r>
              <a:rPr lang="en-US" altLang="zh-CN" sz="2000" dirty="0">
                <a:latin typeface="Arial" panose="020B0604020202020204" pitchFamily="34" charset="0"/>
                <a:ea typeface="等线 Light" panose="02010600030101010101" charset="-122"/>
                <a:cs typeface="Arial" panose="020B0604020202020204" pitchFamily="34" charset="0"/>
              </a:rPr>
              <a:t>").innerHTML=</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obj.employees</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[1].</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a:latin typeface="Arial" panose="020B0604020202020204" pitchFamily="34" charset="0"/>
                <a:ea typeface="等线 Light" panose="02010600030101010101" charset="-122"/>
                <a:cs typeface="Arial" panose="020B0604020202020204" pitchFamily="34" charset="0"/>
              </a:rPr>
              <a: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/script</a:t>
            </a:r>
            <a:r>
              <a:rPr lang="en-US" altLang="zh-CN" sz="2000" dirty="0">
                <a:latin typeface="Arial" panose="020B0604020202020204" pitchFamily="34" charset="0"/>
                <a:ea typeface="等线 Light" panose="02010600030101010101" charset="-122"/>
                <a:cs typeface="Arial" panose="020B0604020202020204" pitchFamily="34" charset="0"/>
              </a:rPr>
              <a:t>&gt;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&lt;/body&gt;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&lt;/html&gt;</a:t>
            </a:r>
            <a:endParaRPr lang="zh-CN" altLang="en-US" sz="2000" dirty="0">
              <a:solidFill>
                <a:srgbClr val="000000"/>
              </a:solidFill>
              <a:latin typeface="Arial" panose="020B0604020202020204" pitchFamily="34" charset="0"/>
              <a:ea typeface="等线" pitchFamily="2" charset="-122"/>
              <a:cs typeface="Arial" panose="020B0604020202020204" pitchFamily="34" charset="0"/>
            </a:endParaRPr>
          </a:p>
        </p:txBody>
      </p:sp>
      <p:sp>
        <p:nvSpPr>
          <p:cNvPr id="7" name="文本框 6"/>
          <p:cNvSpPr txBox="1"/>
          <p:nvPr/>
        </p:nvSpPr>
        <p:spPr>
          <a:xfrm>
            <a:off x="817896" y="184286"/>
            <a:ext cx="845323"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示例</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5531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文档数据库举例</a:t>
            </a:r>
          </a:p>
        </p:txBody>
      </p:sp>
      <p:sp>
        <p:nvSpPr>
          <p:cNvPr id="3" name="内容占位符 2"/>
          <p:cNvSpPr>
            <a:spLocks noGrp="1"/>
          </p:cNvSpPr>
          <p:nvPr>
            <p:ph idx="1"/>
          </p:nvPr>
        </p:nvSpPr>
        <p:spPr>
          <a:xfrm>
            <a:off x="838200" y="1285462"/>
            <a:ext cx="10515600" cy="4351338"/>
          </a:xfrm>
        </p:spPr>
        <p:txBody>
          <a:bodyPr>
            <a:normAutofit fontScale="92500" lnSpcReduction="10000"/>
          </a:bodyPr>
          <a:lstStyle/>
          <a:p>
            <a:pPr>
              <a:lnSpc>
                <a:spcPct val="110000"/>
              </a:lnSpc>
            </a:pPr>
            <a:r>
              <a:rPr lang="en-US" altLang="zh-CN" b="1" dirty="0"/>
              <a:t>4.4.1 eXistdb</a:t>
            </a:r>
            <a:r>
              <a:rPr lang="zh-CN" altLang="en-US" b="1" dirty="0"/>
              <a:t> </a:t>
            </a:r>
            <a:r>
              <a:rPr lang="en-US" altLang="zh-CN" b="1" dirty="0"/>
              <a:t>--</a:t>
            </a:r>
            <a:r>
              <a:rPr lang="zh-CN" altLang="en-US" b="1" dirty="0"/>
              <a:t> </a:t>
            </a:r>
            <a:r>
              <a:rPr lang="en-US" altLang="zh-CN" b="1" dirty="0">
                <a:solidFill>
                  <a:srgbClr val="FF0000"/>
                </a:solidFill>
              </a:rPr>
              <a:t>XML</a:t>
            </a:r>
            <a:r>
              <a:rPr lang="zh-CN" altLang="en-US" b="1" dirty="0"/>
              <a:t>数据库</a:t>
            </a:r>
            <a:endParaRPr lang="en-US" altLang="zh-CN" b="1" dirty="0"/>
          </a:p>
          <a:p>
            <a:pPr marL="268288" lvl="1" indent="-268288">
              <a:lnSpc>
                <a:spcPct val="150000"/>
              </a:lnSpc>
              <a:buFont typeface="Wingdings" panose="05000000000000000000" pitchFamily="2" charset="2"/>
              <a:buChar char="Ø"/>
            </a:pPr>
            <a:r>
              <a:rPr lang="zh-CN" altLang="en-US" dirty="0"/>
              <a:t>基于</a:t>
            </a:r>
            <a:r>
              <a:rPr lang="zh-CN" altLang="zh-CN" dirty="0"/>
              <a:t>Java语言</a:t>
            </a:r>
            <a:r>
              <a:rPr lang="zh-CN" altLang="en-US" dirty="0"/>
              <a:t>开发、</a:t>
            </a:r>
            <a:r>
              <a:rPr lang="zh-CN" altLang="zh-CN" dirty="0"/>
              <a:t>开源的XML文档数据库</a:t>
            </a:r>
            <a:endParaRPr lang="en-US" altLang="zh-CN" dirty="0"/>
          </a:p>
          <a:p>
            <a:pPr marL="268288" lvl="1" indent="-268288">
              <a:lnSpc>
                <a:spcPct val="150000"/>
              </a:lnSpc>
              <a:buFont typeface="Wingdings" panose="05000000000000000000" pitchFamily="2" charset="2"/>
              <a:buChar char="Ø"/>
            </a:pPr>
            <a:r>
              <a:rPr lang="zh-CN" altLang="zh-CN" dirty="0"/>
              <a:t>数据是原生XML文档</a:t>
            </a:r>
            <a:endParaRPr lang="en-US" altLang="zh-CN" dirty="0"/>
          </a:p>
          <a:p>
            <a:pPr marL="268288" lvl="1" indent="-268288">
              <a:lnSpc>
                <a:spcPct val="150000"/>
              </a:lnSpc>
              <a:buFont typeface="Wingdings" panose="05000000000000000000" pitchFamily="2" charset="2"/>
              <a:buChar char="Ø"/>
            </a:pPr>
            <a:r>
              <a:rPr lang="zh-CN" altLang="zh-CN" dirty="0"/>
              <a:t>查询语言为X</a:t>
            </a:r>
            <a:r>
              <a:rPr lang="en-US" altLang="zh-CN" dirty="0"/>
              <a:t>q</a:t>
            </a:r>
            <a:r>
              <a:rPr lang="zh-CN" altLang="zh-CN" dirty="0"/>
              <a:t>uery</a:t>
            </a:r>
            <a:endParaRPr lang="en-US" altLang="zh-CN" dirty="0"/>
          </a:p>
          <a:p>
            <a:pPr lvl="1">
              <a:lnSpc>
                <a:spcPct val="150000"/>
              </a:lnSpc>
            </a:pPr>
            <a:r>
              <a:rPr lang="en-US" altLang="zh-CN" dirty="0"/>
              <a:t>        </a:t>
            </a:r>
            <a:r>
              <a:rPr lang="zh-CN" altLang="en-US" dirty="0"/>
              <a:t>内置</a:t>
            </a:r>
            <a:r>
              <a:rPr lang="en-US" altLang="zh-CN" dirty="0"/>
              <a:t>Xquery</a:t>
            </a:r>
            <a:r>
              <a:rPr lang="zh-CN" altLang="en-US" dirty="0"/>
              <a:t>查询引擎</a:t>
            </a:r>
            <a:endParaRPr lang="en-US" altLang="zh-CN" dirty="0"/>
          </a:p>
          <a:p>
            <a:pPr marL="268288" lvl="1" indent="-268288">
              <a:lnSpc>
                <a:spcPct val="150000"/>
              </a:lnSpc>
              <a:buFont typeface="Wingdings" panose="05000000000000000000" pitchFamily="2" charset="2"/>
              <a:buChar char="Ø"/>
            </a:pPr>
            <a:r>
              <a:rPr lang="zh-CN" altLang="en-US" dirty="0"/>
              <a:t>无数据库模式</a:t>
            </a:r>
            <a:endParaRPr lang="en-US" altLang="zh-CN" dirty="0"/>
          </a:p>
          <a:p>
            <a:pPr lvl="1">
              <a:lnSpc>
                <a:spcPct val="150000"/>
              </a:lnSpc>
            </a:pPr>
            <a:r>
              <a:rPr lang="en-US" altLang="zh-CN" dirty="0"/>
              <a:t>        </a:t>
            </a:r>
            <a:r>
              <a:rPr lang="zh-CN" altLang="en-US" dirty="0"/>
              <a:t>支持</a:t>
            </a:r>
            <a:r>
              <a:rPr lang="en-US" altLang="zh-CN" dirty="0"/>
              <a:t>XML</a:t>
            </a:r>
            <a:r>
              <a:rPr lang="zh-CN" altLang="en-US" dirty="0"/>
              <a:t>、</a:t>
            </a:r>
            <a:r>
              <a:rPr lang="en-US" altLang="zh-CN" dirty="0"/>
              <a:t>HTML5</a:t>
            </a:r>
            <a:r>
              <a:rPr lang="zh-CN" altLang="en-US" dirty="0"/>
              <a:t>、</a:t>
            </a:r>
            <a:r>
              <a:rPr lang="en-US" altLang="zh-CN" dirty="0"/>
              <a:t>XHTML</a:t>
            </a:r>
            <a:r>
              <a:rPr lang="zh-CN" altLang="en-US" dirty="0"/>
              <a:t>、</a:t>
            </a:r>
            <a:r>
              <a:rPr lang="en-US" altLang="zh-CN" dirty="0"/>
              <a:t>JSON</a:t>
            </a:r>
            <a:r>
              <a:rPr lang="zh-CN" altLang="en-US" dirty="0"/>
              <a:t>、</a:t>
            </a:r>
            <a:r>
              <a:rPr lang="en-US" altLang="zh-CN" dirty="0"/>
              <a:t>CSS</a:t>
            </a:r>
            <a:r>
              <a:rPr lang="zh-CN" altLang="en-US" dirty="0"/>
              <a:t>等格式的文档与二进制文件、</a:t>
            </a:r>
            <a:endParaRPr lang="en-US" altLang="zh-CN" dirty="0"/>
          </a:p>
          <a:p>
            <a:pPr marL="268288" lvl="1" indent="-268288">
              <a:lnSpc>
                <a:spcPct val="150000"/>
              </a:lnSpc>
              <a:buFont typeface="Wingdings" panose="05000000000000000000" pitchFamily="2" charset="2"/>
              <a:buChar char="Ø"/>
            </a:pPr>
            <a:r>
              <a:rPr lang="zh-CN" altLang="en-US" dirty="0"/>
              <a:t>基于浏览器的集成开发环境</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75</a:t>
            </a:fld>
            <a:endParaRPr lang="zh-CN" altLang="en-US" dirty="0"/>
          </a:p>
        </p:txBody>
      </p:sp>
    </p:spTree>
    <p:extLst>
      <p:ext uri="{BB962C8B-B14F-4D97-AF65-F5344CB8AC3E}">
        <p14:creationId xmlns:p14="http://schemas.microsoft.com/office/powerpoint/2010/main" val="1737465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177" y="115568"/>
            <a:ext cx="1797423" cy="4351338"/>
          </a:xfrm>
        </p:spPr>
        <p:txBody>
          <a:bodyPr>
            <a:normAutofit/>
          </a:bodyPr>
          <a:lstStyle/>
          <a:p>
            <a:r>
              <a:rPr lang="en-US" altLang="zh-CN" sz="2400" b="1" dirty="0"/>
              <a:t>4.4.1.1 eXistdb</a:t>
            </a:r>
          </a:p>
          <a:p>
            <a:r>
              <a:rPr lang="zh-CN" altLang="en-US" sz="2400" b="1" dirty="0"/>
              <a:t>体系结构</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76</a:t>
            </a:fld>
            <a:endParaRPr lang="zh-CN" altLang="en-US" dirty="0"/>
          </a:p>
        </p:txBody>
      </p:sp>
      <p:pic>
        <p:nvPicPr>
          <p:cNvPr id="6" name="Picture 2" descr="xist_0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8095" y="104591"/>
            <a:ext cx="6289021" cy="661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5979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2400" b="1" dirty="0"/>
              <a:t>4.4.1.2 eXistdb </a:t>
            </a:r>
            <a:r>
              <a:rPr lang="zh-CN" altLang="en-US" sz="2400" b="1" dirty="0"/>
              <a:t>数据模型</a:t>
            </a:r>
          </a:p>
        </p:txBody>
      </p:sp>
      <p:sp>
        <p:nvSpPr>
          <p:cNvPr id="5" name="内容占位符 4"/>
          <p:cNvSpPr>
            <a:spLocks noGrp="1"/>
          </p:cNvSpPr>
          <p:nvPr>
            <p:ph idx="1"/>
          </p:nvPr>
        </p:nvSpPr>
        <p:spPr>
          <a:xfrm>
            <a:off x="838200" y="1285461"/>
            <a:ext cx="10515600" cy="5249809"/>
          </a:xfrm>
        </p:spPr>
        <p:txBody>
          <a:bodyPr>
            <a:normAutofit lnSpcReduction="10000"/>
          </a:bodyPr>
          <a:lstStyle/>
          <a:p>
            <a:pPr lvl="1">
              <a:lnSpc>
                <a:spcPct val="150000"/>
              </a:lnSpc>
            </a:pPr>
            <a:r>
              <a:rPr lang="zh-CN" altLang="en-US" dirty="0"/>
              <a:t>       数据模型与</a:t>
            </a:r>
            <a:r>
              <a:rPr lang="en-US" altLang="zh-CN" dirty="0"/>
              <a:t>NoSQL</a:t>
            </a:r>
            <a:r>
              <a:rPr lang="zh-CN" altLang="en-US" dirty="0"/>
              <a:t>数据库类似，没有表和元组的概念，主要数据对象是集合、文档和数据节点。</a:t>
            </a:r>
            <a:endParaRPr lang="en-US" altLang="zh-CN" dirty="0"/>
          </a:p>
          <a:p>
            <a:pPr lvl="1">
              <a:lnSpc>
                <a:spcPct val="150000"/>
              </a:lnSpc>
            </a:pPr>
            <a:r>
              <a:rPr lang="zh-CN" altLang="en-US" b="1" dirty="0"/>
              <a:t>集合：</a:t>
            </a:r>
            <a:r>
              <a:rPr lang="zh-CN" altLang="en-US" dirty="0"/>
              <a:t>类似文件系统中文件夹，集合有名称和</a:t>
            </a:r>
            <a:r>
              <a:rPr lang="en-US" altLang="zh-CN" dirty="0"/>
              <a:t>URI</a:t>
            </a:r>
            <a:r>
              <a:rPr lang="zh-CN" altLang="en-US" dirty="0"/>
              <a:t>标识，集合中含有多个“文档”，集合内容主要是自身元数据和其中的文档的元数据，包括集合</a:t>
            </a:r>
            <a:r>
              <a:rPr lang="en-US" altLang="zh-CN" dirty="0"/>
              <a:t>URI</a:t>
            </a:r>
            <a:r>
              <a:rPr lang="zh-CN" altLang="en-US" dirty="0"/>
              <a:t>、创建日期和相关权限（所有者、用户群组、安全模式、访问权限列表）等。</a:t>
            </a:r>
            <a:endParaRPr lang="en-US" altLang="zh-CN" dirty="0"/>
          </a:p>
          <a:p>
            <a:pPr lvl="1">
              <a:lnSpc>
                <a:spcPct val="150000"/>
              </a:lnSpc>
            </a:pPr>
            <a:r>
              <a:rPr lang="zh-CN" altLang="en-US" b="1" dirty="0"/>
              <a:t>文档：</a:t>
            </a:r>
            <a:r>
              <a:rPr lang="zh-CN" altLang="en-US" dirty="0"/>
              <a:t>是数据库内的基本管理单元，类似“表”，可对文档进行加密和建立索引等操作。</a:t>
            </a:r>
            <a:r>
              <a:rPr lang="en-US" altLang="zh-CN" dirty="0"/>
              <a:t>eXistdb</a:t>
            </a:r>
            <a:r>
              <a:rPr lang="zh-CN" altLang="en-US" dirty="0"/>
              <a:t>会为每个文档建立元数据信息。</a:t>
            </a:r>
            <a:endParaRPr lang="en-US" altLang="zh-CN" dirty="0"/>
          </a:p>
          <a:p>
            <a:r>
              <a:rPr lang="zh-CN" altLang="en-US" sz="2400" b="1" dirty="0">
                <a:solidFill>
                  <a:srgbClr val="00B0F0"/>
                </a:solidFill>
              </a:rPr>
              <a:t>文档的元数据</a:t>
            </a:r>
            <a:endParaRPr lang="en-US" altLang="zh-CN" sz="2400" b="1" dirty="0">
              <a:solidFill>
                <a:srgbClr val="00B0F0"/>
              </a:solidFill>
            </a:endParaRPr>
          </a:p>
          <a:p>
            <a:r>
              <a:rPr lang="zh-CN" altLang="en-US" sz="2400" dirty="0">
                <a:solidFill>
                  <a:srgbClr val="00B0F0"/>
                </a:solidFill>
              </a:rPr>
              <a:t>       名称、创建日期、最近更新时间、文档类型、相关权限（所有者、用户组、安全模式、访问权限列表）。</a:t>
            </a:r>
            <a:endParaRPr lang="en-US" altLang="zh-CN" sz="2400" dirty="0">
              <a:solidFill>
                <a:srgbClr val="00B0F0"/>
              </a:solidFill>
            </a:endParaRPr>
          </a:p>
        </p:txBody>
      </p:sp>
    </p:spTree>
    <p:extLst>
      <p:ext uri="{BB962C8B-B14F-4D97-AF65-F5344CB8AC3E}">
        <p14:creationId xmlns:p14="http://schemas.microsoft.com/office/powerpoint/2010/main" val="3642074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4.4.1.2 eXistdb </a:t>
            </a:r>
            <a:r>
              <a:rPr lang="zh-CN" altLang="en-US" sz="2400" b="1" dirty="0"/>
              <a:t>数据模型（续）</a:t>
            </a:r>
          </a:p>
        </p:txBody>
      </p:sp>
      <p:sp>
        <p:nvSpPr>
          <p:cNvPr id="3" name="内容占位符 2"/>
          <p:cNvSpPr>
            <a:spLocks noGrp="1"/>
          </p:cNvSpPr>
          <p:nvPr>
            <p:ph idx="1"/>
          </p:nvPr>
        </p:nvSpPr>
        <p:spPr/>
        <p:txBody>
          <a:bodyPr>
            <a:normAutofit/>
          </a:bodyPr>
          <a:lstStyle/>
          <a:p>
            <a:r>
              <a:rPr lang="zh-CN" altLang="en-US" sz="2400" b="1" dirty="0"/>
              <a:t>数据节点：</a:t>
            </a:r>
            <a:r>
              <a:rPr lang="zh-CN" altLang="en-US" sz="2400" dirty="0"/>
              <a:t>对</a:t>
            </a:r>
            <a:r>
              <a:rPr lang="en-US" altLang="zh-CN" sz="2400" dirty="0"/>
              <a:t>XML</a:t>
            </a:r>
            <a:r>
              <a:rPr lang="zh-CN" altLang="en-US" sz="2400" dirty="0"/>
              <a:t>文档，采用</a:t>
            </a:r>
            <a:r>
              <a:rPr lang="en-US" altLang="zh-CN" sz="2400" dirty="0"/>
              <a:t>DLN</a:t>
            </a:r>
            <a:r>
              <a:rPr lang="zh-CN" altLang="en-US" sz="2400" dirty="0"/>
              <a:t>（动态级编号）机制表示节点及其与其他节点的结构关系，在内部按照其编号和层级关系组合成一个</a:t>
            </a:r>
            <a:r>
              <a:rPr lang="en-US" altLang="zh-CN" sz="2400" dirty="0"/>
              <a:t>B</a:t>
            </a:r>
            <a:r>
              <a:rPr lang="en-US" altLang="zh-CN" sz="2400" baseline="30000" dirty="0"/>
              <a:t>+</a:t>
            </a:r>
            <a:r>
              <a:rPr lang="zh-CN" altLang="en-US" sz="2400" dirty="0"/>
              <a:t>树。</a:t>
            </a:r>
            <a:endParaRPr lang="zh-CN" altLang="en-US" sz="4000" dirty="0">
              <a:solidFill>
                <a:srgbClr val="000000"/>
              </a:solidFill>
            </a:endParaRPr>
          </a:p>
          <a:p>
            <a:r>
              <a:rPr lang="en-US" altLang="zh-CN" sz="2400" b="1" dirty="0">
                <a:solidFill>
                  <a:srgbClr val="00B0F0"/>
                </a:solidFill>
              </a:rPr>
              <a:t>DLN</a:t>
            </a:r>
            <a:r>
              <a:rPr lang="zh-CN" altLang="en-US" sz="2400" b="1" dirty="0">
                <a:solidFill>
                  <a:srgbClr val="00B0F0"/>
                </a:solidFill>
              </a:rPr>
              <a:t>标识</a:t>
            </a:r>
            <a:endParaRPr lang="en-US" altLang="zh-CN" sz="2400" b="1" dirty="0">
              <a:solidFill>
                <a:srgbClr val="00B0F0"/>
              </a:solidFill>
            </a:endParaRPr>
          </a:p>
          <a:p>
            <a:r>
              <a:rPr lang="zh-CN" altLang="en-US" sz="2400" dirty="0">
                <a:solidFill>
                  <a:srgbClr val="00B0F0"/>
                </a:solidFill>
              </a:rPr>
              <a:t>       分层、独一无二、包含数据节点的</a:t>
            </a:r>
            <a:r>
              <a:rPr lang="en-US" altLang="zh-CN" sz="2400" dirty="0">
                <a:solidFill>
                  <a:srgbClr val="00B0F0"/>
                </a:solidFill>
              </a:rPr>
              <a:t>ID</a:t>
            </a:r>
            <a:r>
              <a:rPr lang="zh-CN" altLang="en-US" sz="2400" dirty="0">
                <a:solidFill>
                  <a:srgbClr val="00B0F0"/>
                </a:solidFill>
              </a:rPr>
              <a:t>与其父数据节点的</a:t>
            </a:r>
            <a:r>
              <a:rPr lang="en-US" altLang="zh-CN" sz="2400" dirty="0">
                <a:solidFill>
                  <a:srgbClr val="00B0F0"/>
                </a:solidFill>
              </a:rPr>
              <a:t>ID</a:t>
            </a:r>
            <a:r>
              <a:rPr lang="zh-CN" altLang="en-US" sz="2400" dirty="0">
                <a:solidFill>
                  <a:srgbClr val="00B0F0"/>
                </a:solidFill>
              </a:rPr>
              <a:t>、每个数据节点包含祖先数据节点</a:t>
            </a:r>
            <a:r>
              <a:rPr lang="en-US" altLang="zh-CN" sz="2400" dirty="0">
                <a:solidFill>
                  <a:srgbClr val="00B0F0"/>
                </a:solidFill>
              </a:rPr>
              <a:t>ID</a:t>
            </a:r>
            <a:r>
              <a:rPr lang="zh-CN" altLang="en-US" sz="2400" dirty="0">
                <a:solidFill>
                  <a:srgbClr val="00B0F0"/>
                </a:solidFill>
              </a:rPr>
              <a:t>、可以依据两个数据节点的</a:t>
            </a:r>
            <a:r>
              <a:rPr lang="en-US" altLang="zh-CN" sz="2400" dirty="0">
                <a:solidFill>
                  <a:srgbClr val="00B0F0"/>
                </a:solidFill>
              </a:rPr>
              <a:t>ID</a:t>
            </a:r>
            <a:r>
              <a:rPr lang="zh-CN" altLang="en-US" sz="2400" dirty="0">
                <a:solidFill>
                  <a:srgbClr val="00B0F0"/>
                </a:solidFill>
              </a:rPr>
              <a:t>判断这两个节点的结构关系。</a:t>
            </a:r>
            <a:endParaRPr lang="en-US" altLang="zh-CN" sz="2400" dirty="0">
              <a:solidFill>
                <a:srgbClr val="00B0F0"/>
              </a:solidFill>
            </a:endParaRPr>
          </a:p>
          <a:p>
            <a:r>
              <a:rPr lang="en-US" altLang="zh-CN" sz="2400" dirty="0">
                <a:solidFill>
                  <a:srgbClr val="00B0F0"/>
                </a:solidFill>
              </a:rPr>
              <a:t>DLN</a:t>
            </a:r>
            <a:r>
              <a:rPr lang="zh-CN" altLang="en-US" sz="2400" dirty="0">
                <a:solidFill>
                  <a:srgbClr val="00B0F0"/>
                </a:solidFill>
              </a:rPr>
              <a:t>编码具有前缀特性，任意结点在文档树插入后</a:t>
            </a:r>
            <a:r>
              <a:rPr lang="en-US" altLang="zh-CN" sz="2400" dirty="0">
                <a:solidFill>
                  <a:srgbClr val="00B0F0"/>
                </a:solidFill>
              </a:rPr>
              <a:t>,</a:t>
            </a:r>
            <a:r>
              <a:rPr lang="zh-CN" altLang="en-US" sz="2400" dirty="0">
                <a:solidFill>
                  <a:srgbClr val="00B0F0"/>
                </a:solidFill>
              </a:rPr>
              <a:t>其编码与其兄弟结点仅有层标识不同。</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78</a:t>
            </a:fld>
            <a:endParaRPr lang="zh-CN" altLang="en-US" dirty="0"/>
          </a:p>
        </p:txBody>
      </p:sp>
      <p:sp>
        <p:nvSpPr>
          <p:cNvPr id="5" name="圆角矩形标注 4"/>
          <p:cNvSpPr/>
          <p:nvPr/>
        </p:nvSpPr>
        <p:spPr>
          <a:xfrm>
            <a:off x="3517748" y="5604320"/>
            <a:ext cx="6777319" cy="612648"/>
          </a:xfrm>
          <a:prstGeom prst="wedgeRoundRectCallout">
            <a:avLst>
              <a:gd name="adj1" fmla="val -46268"/>
              <a:gd name="adj2" fmla="val -1025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solidFill>
                  <a:srgbClr val="00B0F0"/>
                </a:solidFill>
                <a:latin typeface="微软雅黑" panose="020B0503020204020204" pitchFamily="34" charset="-122"/>
                <a:ea typeface="微软雅黑" panose="020B0503020204020204" pitchFamily="34" charset="-122"/>
              </a:rPr>
              <a:t>算法：保持编码前缀特性，减少编码开销</a:t>
            </a:r>
          </a:p>
        </p:txBody>
      </p:sp>
    </p:spTree>
    <p:extLst>
      <p:ext uri="{BB962C8B-B14F-4D97-AF65-F5344CB8AC3E}">
        <p14:creationId xmlns:p14="http://schemas.microsoft.com/office/powerpoint/2010/main" val="6580994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4.4.1.2 eXistdb </a:t>
            </a:r>
            <a:r>
              <a:rPr lang="zh-CN" altLang="en-US" sz="2400" b="1" dirty="0"/>
              <a:t>数据模型（续）</a:t>
            </a:r>
          </a:p>
        </p:txBody>
      </p:sp>
      <p:sp>
        <p:nvSpPr>
          <p:cNvPr id="3" name="内容占位符 2"/>
          <p:cNvSpPr>
            <a:spLocks noGrp="1"/>
          </p:cNvSpPr>
          <p:nvPr>
            <p:ph idx="1"/>
          </p:nvPr>
        </p:nvSpPr>
        <p:spPr>
          <a:xfrm>
            <a:off x="838200" y="1285462"/>
            <a:ext cx="10515600" cy="5252498"/>
          </a:xfrm>
        </p:spPr>
        <p:txBody>
          <a:bodyPr>
            <a:normAutofit lnSpcReduction="10000"/>
          </a:bodyPr>
          <a:lstStyle/>
          <a:p>
            <a:r>
              <a:rPr lang="zh-CN" altLang="en-US" sz="2400" dirty="0">
                <a:solidFill>
                  <a:srgbClr val="0000FF"/>
                </a:solidFill>
              </a:rPr>
              <a:t>（拓展阅读</a:t>
            </a:r>
            <a:r>
              <a:rPr lang="en-US" altLang="zh-CN" sz="2400" dirty="0">
                <a:solidFill>
                  <a:srgbClr val="0000FF"/>
                </a:solidFill>
              </a:rPr>
              <a:t>*</a:t>
            </a:r>
            <a:r>
              <a:rPr lang="zh-CN" altLang="en-US" sz="2400" dirty="0">
                <a:solidFill>
                  <a:srgbClr val="0000FF"/>
                </a:solidFill>
              </a:rPr>
              <a:t>）</a:t>
            </a:r>
            <a:r>
              <a:rPr lang="en-US" altLang="zh-CN" sz="2400" dirty="0"/>
              <a:t>DLN</a:t>
            </a:r>
            <a:r>
              <a:rPr lang="zh-CN" altLang="en-US" sz="2400" dirty="0"/>
              <a:t>标识</a:t>
            </a:r>
            <a:r>
              <a:rPr lang="en-US" altLang="zh-CN" sz="2400" dirty="0"/>
              <a:t>——</a:t>
            </a:r>
            <a:r>
              <a:rPr lang="zh-CN" altLang="en-US" sz="2400" dirty="0"/>
              <a:t>节点</a:t>
            </a:r>
            <a:r>
              <a:rPr lang="en-US" altLang="zh-CN" sz="2400" dirty="0"/>
              <a:t>N</a:t>
            </a:r>
            <a:r>
              <a:rPr lang="zh-CN" altLang="en-US" sz="2400" dirty="0"/>
              <a:t>的插入规则</a:t>
            </a:r>
            <a:endParaRPr lang="en-US" altLang="zh-CN" sz="2400" dirty="0"/>
          </a:p>
          <a:p>
            <a:r>
              <a:rPr lang="zh-CN" altLang="en-US" sz="2400" dirty="0"/>
              <a:t>（</a:t>
            </a:r>
            <a:r>
              <a:rPr lang="en-US" altLang="zh-CN" sz="2400" dirty="0"/>
              <a:t>1</a:t>
            </a:r>
            <a:r>
              <a:rPr lang="zh-CN" altLang="en-US" sz="2400" dirty="0"/>
              <a:t>）已知文档树中结点</a:t>
            </a:r>
            <a:r>
              <a:rPr lang="en-US" altLang="zh-CN" sz="2400" dirty="0"/>
              <a:t>A</a:t>
            </a:r>
            <a:r>
              <a:rPr lang="zh-CN" altLang="en-US" sz="2400" dirty="0"/>
              <a:t>为其父亲的</a:t>
            </a:r>
            <a:r>
              <a:rPr lang="zh-CN" altLang="en-US" sz="2400" dirty="0">
                <a:solidFill>
                  <a:srgbClr val="FF0000"/>
                </a:solidFill>
              </a:rPr>
              <a:t>最右侧儿子结点</a:t>
            </a:r>
            <a:r>
              <a:rPr lang="zh-CN" altLang="en-US" sz="2400" dirty="0"/>
              <a:t>，</a:t>
            </a:r>
            <a:r>
              <a:rPr lang="zh-CN" altLang="en-US" sz="2400" dirty="0">
                <a:solidFill>
                  <a:srgbClr val="FF0000"/>
                </a:solidFill>
              </a:rPr>
              <a:t>若编码为</a:t>
            </a:r>
            <a:r>
              <a:rPr lang="en-US" altLang="zh-CN" sz="2400" dirty="0">
                <a:solidFill>
                  <a:srgbClr val="FF0000"/>
                </a:solidFill>
              </a:rPr>
              <a:t>D.a</a:t>
            </a:r>
            <a:r>
              <a:rPr lang="zh-CN" altLang="en-US" sz="2400" dirty="0">
                <a:solidFill>
                  <a:srgbClr val="FF0000"/>
                </a:solidFill>
              </a:rPr>
              <a:t>，</a:t>
            </a:r>
            <a:r>
              <a:rPr lang="zh-CN" altLang="en-US" sz="2400" dirty="0"/>
              <a:t>在</a:t>
            </a:r>
            <a:r>
              <a:rPr lang="en-US" altLang="zh-CN" sz="2400" dirty="0"/>
              <a:t>A</a:t>
            </a:r>
            <a:r>
              <a:rPr lang="zh-CN" altLang="en-US" sz="2400" dirty="0"/>
              <a:t>的右侧插入新结点的层标识为</a:t>
            </a:r>
            <a:r>
              <a:rPr lang="en-US" altLang="zh-CN" sz="2400" dirty="0"/>
              <a:t>a+1</a:t>
            </a:r>
            <a:r>
              <a:rPr lang="zh-CN" altLang="en-US" sz="2400" dirty="0"/>
              <a:t>；</a:t>
            </a:r>
            <a:r>
              <a:rPr lang="zh-CN" altLang="en-US" sz="2400" dirty="0">
                <a:solidFill>
                  <a:srgbClr val="FF0000"/>
                </a:solidFill>
              </a:rPr>
              <a:t>若编码为</a:t>
            </a:r>
            <a:r>
              <a:rPr lang="en-US" altLang="zh-CN" sz="2400" dirty="0">
                <a:solidFill>
                  <a:srgbClr val="FF0000"/>
                </a:solidFill>
              </a:rPr>
              <a:t>D.a/b</a:t>
            </a:r>
            <a:r>
              <a:rPr lang="zh-CN" altLang="en-US" sz="2400" dirty="0"/>
              <a:t>，若</a:t>
            </a:r>
            <a:r>
              <a:rPr lang="en-US" altLang="zh-CN" sz="2400" dirty="0"/>
              <a:t>b</a:t>
            </a:r>
            <a:r>
              <a:rPr lang="zh-CN" altLang="en-US" sz="2400" dirty="0"/>
              <a:t>中含有至少一个子层分隔符，则新结点</a:t>
            </a:r>
            <a:r>
              <a:rPr lang="en-US" altLang="zh-CN" sz="2400" dirty="0"/>
              <a:t>N</a:t>
            </a:r>
            <a:r>
              <a:rPr lang="zh-CN" altLang="en-US" sz="2400" dirty="0"/>
              <a:t>的层标识为最后一个</a:t>
            </a:r>
            <a:r>
              <a:rPr lang="zh-CN" altLang="en-US" sz="2400" dirty="0">
                <a:solidFill>
                  <a:srgbClr val="FF0000"/>
                </a:solidFill>
              </a:rPr>
              <a:t>子层分割符后</a:t>
            </a:r>
            <a:r>
              <a:rPr lang="zh-CN" altLang="en-US" sz="2400" dirty="0"/>
              <a:t>层标识</a:t>
            </a:r>
            <a:r>
              <a:rPr lang="en-US" altLang="zh-CN" sz="2400" dirty="0"/>
              <a:t>+1</a:t>
            </a:r>
            <a:r>
              <a:rPr lang="zh-CN" altLang="en-US" sz="2400" dirty="0"/>
              <a:t>。</a:t>
            </a:r>
            <a:endParaRPr lang="en-US" altLang="zh-CN" sz="2400" dirty="0"/>
          </a:p>
          <a:p>
            <a:r>
              <a:rPr lang="zh-CN" altLang="en-US" sz="2400" dirty="0"/>
              <a:t>（</a:t>
            </a:r>
            <a:r>
              <a:rPr lang="en-US" altLang="zh-CN" sz="2400" dirty="0"/>
              <a:t>2</a:t>
            </a:r>
            <a:r>
              <a:rPr lang="zh-CN" altLang="en-US" sz="2400" dirty="0"/>
              <a:t>）已知文档树中结点</a:t>
            </a:r>
            <a:r>
              <a:rPr lang="en-US" altLang="zh-CN" sz="2400" dirty="0"/>
              <a:t>A</a:t>
            </a:r>
            <a:r>
              <a:rPr lang="zh-CN" altLang="en-US" sz="2400" dirty="0"/>
              <a:t>为其父亲的</a:t>
            </a:r>
            <a:r>
              <a:rPr lang="zh-CN" altLang="en-US" sz="2400" dirty="0">
                <a:solidFill>
                  <a:srgbClr val="FF0000"/>
                </a:solidFill>
              </a:rPr>
              <a:t>最左侧儿子结点</a:t>
            </a:r>
            <a:r>
              <a:rPr lang="zh-CN" altLang="en-US" sz="2400" dirty="0"/>
              <a:t>，</a:t>
            </a:r>
            <a:r>
              <a:rPr lang="zh-CN" altLang="en-US" sz="2400" dirty="0">
                <a:solidFill>
                  <a:srgbClr val="FF0000"/>
                </a:solidFill>
              </a:rPr>
              <a:t>若编码为</a:t>
            </a:r>
            <a:r>
              <a:rPr lang="en-US" altLang="zh-CN" sz="2400" dirty="0">
                <a:solidFill>
                  <a:srgbClr val="FF0000"/>
                </a:solidFill>
              </a:rPr>
              <a:t>D.a/b</a:t>
            </a:r>
            <a:r>
              <a:rPr lang="zh-CN" altLang="en-US" sz="2400" dirty="0"/>
              <a:t>，在</a:t>
            </a:r>
            <a:r>
              <a:rPr lang="en-US" altLang="zh-CN" sz="2400" dirty="0"/>
              <a:t>A</a:t>
            </a:r>
            <a:r>
              <a:rPr lang="zh-CN" altLang="en-US" sz="2400" dirty="0"/>
              <a:t>的左侧插入新结点</a:t>
            </a:r>
            <a:r>
              <a:rPr lang="en-US" altLang="zh-CN" sz="2400" dirty="0"/>
              <a:t>N</a:t>
            </a:r>
            <a:r>
              <a:rPr lang="zh-CN" altLang="en-US" sz="2400" dirty="0"/>
              <a:t>，设</a:t>
            </a:r>
            <a:r>
              <a:rPr lang="en-US" altLang="zh-CN" sz="2400" dirty="0"/>
              <a:t>b</a:t>
            </a:r>
            <a:r>
              <a:rPr lang="zh-CN" altLang="en-US" sz="2400" dirty="0"/>
              <a:t>中的第一个整数为</a:t>
            </a:r>
            <a:r>
              <a:rPr lang="en-US" altLang="zh-CN" sz="2400" dirty="0"/>
              <a:t>m</a:t>
            </a:r>
            <a:r>
              <a:rPr lang="zh-CN" altLang="en-US" sz="2400" dirty="0"/>
              <a:t>，</a:t>
            </a:r>
            <a:r>
              <a:rPr lang="zh-CN" altLang="en-US" sz="2400" dirty="0">
                <a:solidFill>
                  <a:srgbClr val="00B0F0"/>
                </a:solidFill>
              </a:rPr>
              <a:t>若</a:t>
            </a:r>
            <a:r>
              <a:rPr lang="en-US" altLang="zh-CN" sz="2400" dirty="0">
                <a:solidFill>
                  <a:srgbClr val="00B0F0"/>
                </a:solidFill>
              </a:rPr>
              <a:t>a=1</a:t>
            </a:r>
            <a:r>
              <a:rPr lang="zh-CN" altLang="en-US" sz="2400" dirty="0">
                <a:solidFill>
                  <a:srgbClr val="00B0F0"/>
                </a:solidFill>
              </a:rPr>
              <a:t>，</a:t>
            </a:r>
            <a:r>
              <a:rPr lang="en-US" altLang="zh-CN" sz="2400" dirty="0">
                <a:solidFill>
                  <a:srgbClr val="00B0F0"/>
                </a:solidFill>
              </a:rPr>
              <a:t>m≠1</a:t>
            </a:r>
            <a:r>
              <a:rPr lang="zh-CN" altLang="en-US" sz="2400" dirty="0">
                <a:latin typeface="宋体" panose="02010600030101010101" pitchFamily="2" charset="-122"/>
                <a:ea typeface="宋体" panose="02010600030101010101" pitchFamily="2" charset="-122"/>
              </a:rPr>
              <a:t>，</a:t>
            </a:r>
            <a:r>
              <a:rPr lang="zh-CN" altLang="en-US" sz="2400" dirty="0"/>
              <a:t>则新结点的层标识为</a:t>
            </a:r>
            <a:r>
              <a:rPr lang="en-US" altLang="zh-CN" sz="2400" dirty="0"/>
              <a:t>m-1</a:t>
            </a:r>
            <a:r>
              <a:rPr lang="zh-CN" altLang="en-US" sz="2400" dirty="0"/>
              <a:t>，</a:t>
            </a:r>
            <a:r>
              <a:rPr lang="en-US" altLang="zh-CN" sz="2400" dirty="0"/>
              <a:t>DLN</a:t>
            </a:r>
            <a:r>
              <a:rPr lang="zh-CN" altLang="en-US" sz="2400" dirty="0"/>
              <a:t>编码为</a:t>
            </a:r>
            <a:r>
              <a:rPr lang="en-US" altLang="zh-CN" sz="2400" dirty="0"/>
              <a:t>D.a/ m-1</a:t>
            </a:r>
            <a:r>
              <a:rPr lang="zh-CN" altLang="en-US" sz="2400" dirty="0"/>
              <a:t>；</a:t>
            </a:r>
            <a:r>
              <a:rPr lang="zh-CN" altLang="en-US" sz="2400" dirty="0">
                <a:solidFill>
                  <a:srgbClr val="00B0F0"/>
                </a:solidFill>
              </a:rPr>
              <a:t>若</a:t>
            </a:r>
            <a:r>
              <a:rPr lang="en-US" altLang="zh-CN" sz="2400" dirty="0">
                <a:solidFill>
                  <a:srgbClr val="00B0F0"/>
                </a:solidFill>
              </a:rPr>
              <a:t>a=1</a:t>
            </a:r>
            <a:r>
              <a:rPr lang="zh-CN" altLang="en-US" sz="2400" dirty="0">
                <a:solidFill>
                  <a:srgbClr val="00B0F0"/>
                </a:solidFill>
              </a:rPr>
              <a:t>，</a:t>
            </a:r>
            <a:r>
              <a:rPr lang="en-US" altLang="zh-CN" sz="2400" dirty="0">
                <a:solidFill>
                  <a:srgbClr val="00B0F0"/>
                </a:solidFill>
              </a:rPr>
              <a:t>m=</a:t>
            </a:r>
            <a:r>
              <a:rPr lang="en-US" altLang="zh-CN" sz="2400" dirty="0">
                <a:solidFill>
                  <a:srgbClr val="00B0F0"/>
                </a:solidFill>
                <a:latin typeface="宋体" panose="02010600030101010101" pitchFamily="2" charset="-122"/>
                <a:ea typeface="宋体" panose="02010600030101010101" pitchFamily="2" charset="-122"/>
              </a:rPr>
              <a:t>1</a:t>
            </a:r>
            <a:r>
              <a:rPr lang="zh-CN" altLang="en-US" sz="2400" dirty="0">
                <a:solidFill>
                  <a:srgbClr val="00B0F0"/>
                </a:solidFill>
              </a:rPr>
              <a:t>，</a:t>
            </a:r>
            <a:r>
              <a:rPr lang="zh-CN" altLang="en-US" sz="2400" dirty="0"/>
              <a:t>则新结点的层标识为</a:t>
            </a:r>
            <a:r>
              <a:rPr lang="en-US" altLang="zh-CN" sz="2400" dirty="0"/>
              <a:t>0/35</a:t>
            </a:r>
            <a:r>
              <a:rPr lang="zh-CN" altLang="en-US" sz="2400" dirty="0"/>
              <a:t>，</a:t>
            </a:r>
            <a:r>
              <a:rPr lang="en-US" altLang="zh-CN" sz="2400" dirty="0"/>
              <a:t>DLN</a:t>
            </a:r>
            <a:r>
              <a:rPr lang="zh-CN" altLang="en-US" sz="2400" dirty="0"/>
              <a:t>编码为</a:t>
            </a:r>
            <a:r>
              <a:rPr lang="en-US" altLang="zh-CN" sz="2400" dirty="0"/>
              <a:t>D.0/35</a:t>
            </a:r>
            <a:r>
              <a:rPr lang="zh-CN" altLang="en-US" sz="2400" dirty="0"/>
              <a:t>。</a:t>
            </a:r>
            <a:r>
              <a:rPr lang="zh-CN" altLang="en-US" sz="2400" dirty="0">
                <a:solidFill>
                  <a:srgbClr val="FF0000"/>
                </a:solidFill>
              </a:rPr>
              <a:t>若编码为</a:t>
            </a:r>
            <a:r>
              <a:rPr lang="en-US" altLang="zh-CN" sz="2400" dirty="0">
                <a:solidFill>
                  <a:srgbClr val="FF0000"/>
                </a:solidFill>
              </a:rPr>
              <a:t>D.a</a:t>
            </a:r>
            <a:r>
              <a:rPr lang="zh-CN" altLang="en-US" sz="2400" dirty="0">
                <a:solidFill>
                  <a:srgbClr val="FF0000"/>
                </a:solidFill>
              </a:rPr>
              <a:t>，</a:t>
            </a:r>
            <a:r>
              <a:rPr lang="zh-CN" altLang="en-US" sz="2400" dirty="0"/>
              <a:t>在</a:t>
            </a:r>
            <a:r>
              <a:rPr lang="en-US" altLang="zh-CN" sz="2400" dirty="0"/>
              <a:t>A</a:t>
            </a:r>
            <a:r>
              <a:rPr lang="zh-CN" altLang="en-US" sz="2400" dirty="0"/>
              <a:t>的左侧插入新结点</a:t>
            </a:r>
            <a:r>
              <a:rPr lang="en-US" altLang="zh-CN" sz="2400" dirty="0"/>
              <a:t>N</a:t>
            </a:r>
            <a:r>
              <a:rPr lang="zh-CN" altLang="en-US" sz="2400" dirty="0"/>
              <a:t>，</a:t>
            </a:r>
            <a:r>
              <a:rPr lang="zh-CN" altLang="en-US" sz="2400" dirty="0">
                <a:solidFill>
                  <a:srgbClr val="00B0F0"/>
                </a:solidFill>
              </a:rPr>
              <a:t>若</a:t>
            </a:r>
            <a:r>
              <a:rPr lang="en-US" altLang="zh-CN" sz="2400" dirty="0">
                <a:solidFill>
                  <a:srgbClr val="00B0F0"/>
                </a:solidFill>
              </a:rPr>
              <a:t>a</a:t>
            </a:r>
            <a:r>
              <a:rPr lang="en-US" altLang="zh-CN" sz="2400" dirty="0">
                <a:solidFill>
                  <a:srgbClr val="00B0F0"/>
                </a:solidFill>
                <a:latin typeface="宋体" panose="02010600030101010101" pitchFamily="2" charset="-122"/>
                <a:ea typeface="宋体" panose="02010600030101010101" pitchFamily="2" charset="-122"/>
              </a:rPr>
              <a:t>≠1</a:t>
            </a:r>
            <a:r>
              <a:rPr lang="zh-CN" altLang="en-US" sz="2400" dirty="0">
                <a:solidFill>
                  <a:srgbClr val="00B0F0"/>
                </a:solidFill>
                <a:latin typeface="宋体" panose="02010600030101010101" pitchFamily="2" charset="-122"/>
                <a:ea typeface="宋体" panose="02010600030101010101" pitchFamily="2" charset="-122"/>
              </a:rPr>
              <a:t>，</a:t>
            </a:r>
            <a:r>
              <a:rPr lang="zh-CN" altLang="en-US" sz="2400" dirty="0"/>
              <a:t>则新结点的层标识为为</a:t>
            </a:r>
            <a:r>
              <a:rPr lang="en-US" altLang="zh-CN" sz="2400" dirty="0"/>
              <a:t>D.a-1</a:t>
            </a:r>
            <a:r>
              <a:rPr lang="zh-CN" altLang="en-US" sz="2400" dirty="0"/>
              <a:t>；</a:t>
            </a:r>
            <a:r>
              <a:rPr lang="zh-CN" altLang="en-US" sz="2400" dirty="0">
                <a:solidFill>
                  <a:srgbClr val="00B0F0"/>
                </a:solidFill>
              </a:rPr>
              <a:t>若</a:t>
            </a:r>
            <a:r>
              <a:rPr lang="en-US" altLang="zh-CN" sz="2400" dirty="0">
                <a:solidFill>
                  <a:srgbClr val="00B0F0"/>
                </a:solidFill>
              </a:rPr>
              <a:t>a=1</a:t>
            </a:r>
            <a:r>
              <a:rPr lang="zh-CN" altLang="en-US" sz="2400" dirty="0">
                <a:solidFill>
                  <a:srgbClr val="00B0F0"/>
                </a:solidFill>
              </a:rPr>
              <a:t>，</a:t>
            </a:r>
            <a:r>
              <a:rPr lang="zh-CN" altLang="en-US" sz="2400" dirty="0"/>
              <a:t>则新节点标识为</a:t>
            </a:r>
            <a:r>
              <a:rPr lang="en-US" altLang="zh-CN" sz="2400" dirty="0"/>
              <a:t>D.0/35</a:t>
            </a:r>
            <a:r>
              <a:rPr lang="zh-CN" altLang="en-US" sz="2400" dirty="0"/>
              <a:t>。</a:t>
            </a:r>
          </a:p>
          <a:p>
            <a:r>
              <a:rPr lang="zh-CN" altLang="en-US" sz="2400" dirty="0"/>
              <a:t>（</a:t>
            </a:r>
            <a:r>
              <a:rPr lang="en-US" altLang="zh-CN" sz="2400" dirty="0"/>
              <a:t>3</a:t>
            </a:r>
            <a:r>
              <a:rPr lang="zh-CN" altLang="en-US" sz="2400" dirty="0"/>
              <a:t>）在任意两个兄弟结点与之间插入结点时，编码</a:t>
            </a:r>
            <a:r>
              <a:rPr lang="zh-CN" altLang="en-US" sz="2400" dirty="0">
                <a:solidFill>
                  <a:srgbClr val="FF0000"/>
                </a:solidFill>
              </a:rPr>
              <a:t>引入子层分割符</a:t>
            </a:r>
            <a:r>
              <a:rPr lang="zh-CN" altLang="en-US" sz="2400" dirty="0"/>
              <a:t>以避免重新编码，具体细节进一步分节点是否含有层分隔符。</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79</a:t>
            </a:fld>
            <a:endParaRPr lang="zh-CN" altLang="en-US" dirty="0"/>
          </a:p>
        </p:txBody>
      </p:sp>
    </p:spTree>
    <p:extLst>
      <p:ext uri="{BB962C8B-B14F-4D97-AF65-F5344CB8AC3E}">
        <p14:creationId xmlns:p14="http://schemas.microsoft.com/office/powerpoint/2010/main" val="281316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587592"/>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813189"/>
            <a:ext cx="10515600" cy="5788578"/>
          </a:xfrm>
        </p:spPr>
        <p:txBody>
          <a:bodyPr>
            <a:normAutofit/>
          </a:bodyPr>
          <a:lstStyle/>
          <a:p>
            <a:pPr>
              <a:lnSpc>
                <a:spcPct val="80000"/>
              </a:lnSpc>
            </a:pPr>
            <a:r>
              <a:rPr lang="zh-CN" altLang="en-US" sz="2400" b="1" dirty="0">
                <a:solidFill>
                  <a:srgbClr val="000000"/>
                </a:solidFill>
              </a:rPr>
              <a:t>数据模型的产生和发展（续）</a:t>
            </a:r>
            <a:endParaRPr lang="en-US" altLang="zh-CN" sz="2400" b="1" dirty="0">
              <a:solidFill>
                <a:srgbClr val="000000"/>
              </a:solidFill>
            </a:endParaRPr>
          </a:p>
          <a:p>
            <a:r>
              <a:rPr lang="zh-CN" altLang="en-US" sz="2400" dirty="0"/>
              <a:t>       互联网、大数据技术的发展，使得对于文档形式的数据进行交换、存储和处理的需求日益增多，传统</a:t>
            </a:r>
            <a:r>
              <a:rPr lang="zh-CN" altLang="en-US" sz="2400" dirty="0">
                <a:solidFill>
                  <a:srgbClr val="FF0000"/>
                </a:solidFill>
              </a:rPr>
              <a:t>结构化数据模型、普通的键值对模型</a:t>
            </a:r>
            <a:r>
              <a:rPr lang="zh-CN" altLang="en-US" sz="2400" dirty="0"/>
              <a:t>对于文档的</a:t>
            </a:r>
            <a:r>
              <a:rPr lang="zh-CN" altLang="en-US" sz="2400" dirty="0">
                <a:solidFill>
                  <a:srgbClr val="FF0000"/>
                </a:solidFill>
              </a:rPr>
              <a:t>描述能力有限</a:t>
            </a:r>
            <a:r>
              <a:rPr lang="zh-CN" altLang="en-US" sz="2400" dirty="0"/>
              <a:t>，无法适应对于</a:t>
            </a:r>
            <a:r>
              <a:rPr lang="zh-CN" altLang="en-US" sz="2400" dirty="0">
                <a:solidFill>
                  <a:srgbClr val="FF0000"/>
                </a:solidFill>
              </a:rPr>
              <a:t>复杂类型</a:t>
            </a:r>
            <a:r>
              <a:rPr lang="zh-CN" altLang="en-US" sz="2400" dirty="0"/>
              <a:t>（如网页数据）的</a:t>
            </a:r>
            <a:r>
              <a:rPr lang="zh-CN" altLang="en-US" sz="2400" dirty="0">
                <a:solidFill>
                  <a:srgbClr val="FF0000"/>
                </a:solidFill>
              </a:rPr>
              <a:t>科学表示、高效存储和查询</a:t>
            </a:r>
            <a:r>
              <a:rPr lang="zh-CN" altLang="en-US" sz="2400" dirty="0"/>
              <a:t>的需求。</a:t>
            </a:r>
            <a:endParaRPr lang="en-US" altLang="zh-CN" sz="2400" dirty="0"/>
          </a:p>
          <a:p>
            <a:r>
              <a:rPr lang="zh-CN" altLang="en-US" sz="2400" b="1" dirty="0">
                <a:solidFill>
                  <a:srgbClr val="000000"/>
                </a:solidFill>
              </a:rPr>
              <a:t>结构化模型</a:t>
            </a:r>
            <a:endParaRPr lang="en-US" altLang="zh-CN" sz="2400" b="1" dirty="0">
              <a:solidFill>
                <a:srgbClr val="000000"/>
              </a:solidFill>
            </a:endParaRPr>
          </a:p>
          <a:p>
            <a:pPr marL="342900" indent="-342900">
              <a:buFont typeface="Wingdings" panose="05000000000000000000" pitchFamily="2" charset="2"/>
              <a:buChar char="Ø"/>
            </a:pPr>
            <a:r>
              <a:rPr lang="zh-CN" altLang="en-US" sz="2400" dirty="0"/>
              <a:t>可以很好地表达现实世界实体之间的关系，</a:t>
            </a:r>
            <a:endParaRPr lang="en-US" altLang="zh-CN" sz="2400" dirty="0"/>
          </a:p>
          <a:p>
            <a:pPr marL="342900" indent="-342900">
              <a:buFont typeface="Wingdings" panose="05000000000000000000" pitchFamily="2" charset="2"/>
              <a:buChar char="Ø"/>
            </a:pPr>
            <a:r>
              <a:rPr lang="zh-CN" altLang="en-US" sz="2400" dirty="0"/>
              <a:t>但对于诸如文本文件、超链接、</a:t>
            </a:r>
            <a:r>
              <a:rPr lang="en-US" altLang="zh-CN" sz="2400" dirty="0"/>
              <a:t>HTML </a:t>
            </a:r>
            <a:r>
              <a:rPr lang="zh-CN" altLang="en-US" sz="2400" dirty="0"/>
              <a:t>文档等海量的文档类型数据、半结构化数据缺乏有效的支持。</a:t>
            </a:r>
            <a:endParaRPr lang="en-US" altLang="zh-CN" sz="2400" dirty="0"/>
          </a:p>
          <a:p>
            <a:r>
              <a:rPr lang="zh-CN" altLang="en-US" sz="2400" b="1" dirty="0"/>
              <a:t>普通键值模型</a:t>
            </a:r>
            <a:endParaRPr lang="en-US" altLang="zh-CN" sz="2400" b="1" dirty="0"/>
          </a:p>
          <a:p>
            <a:r>
              <a:rPr lang="zh-CN" altLang="en-US" sz="2400" dirty="0"/>
              <a:t>    对值的解读不够丰富</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spTree>
    <p:extLst>
      <p:ext uri="{BB962C8B-B14F-4D97-AF65-F5344CB8AC3E}">
        <p14:creationId xmlns:p14="http://schemas.microsoft.com/office/powerpoint/2010/main" val="32681777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4.4.1.2 eXistdb </a:t>
            </a:r>
            <a:r>
              <a:rPr lang="zh-CN" altLang="en-US" sz="2400" b="1" dirty="0"/>
              <a:t>数据模型（续）</a:t>
            </a:r>
          </a:p>
        </p:txBody>
      </p:sp>
      <p:sp>
        <p:nvSpPr>
          <p:cNvPr id="3" name="内容占位符 2"/>
          <p:cNvSpPr>
            <a:spLocks noGrp="1"/>
          </p:cNvSpPr>
          <p:nvPr>
            <p:ph idx="1"/>
          </p:nvPr>
        </p:nvSpPr>
        <p:spPr>
          <a:xfrm>
            <a:off x="838200" y="1285462"/>
            <a:ext cx="10515600" cy="525409"/>
          </a:xfrm>
        </p:spPr>
        <p:txBody>
          <a:bodyPr>
            <a:normAutofit/>
          </a:bodyPr>
          <a:lstStyle/>
          <a:p>
            <a:r>
              <a:rPr lang="en-US" altLang="zh-CN" sz="2400" b="1" dirty="0">
                <a:solidFill>
                  <a:srgbClr val="00B0F0"/>
                </a:solidFill>
              </a:rPr>
              <a:t>DLN</a:t>
            </a:r>
            <a:r>
              <a:rPr lang="zh-CN" altLang="en-US" sz="2400" b="1" dirty="0">
                <a:solidFill>
                  <a:srgbClr val="00B0F0"/>
                </a:solidFill>
              </a:rPr>
              <a:t>标识</a:t>
            </a:r>
            <a:endParaRPr lang="en-US" altLang="zh-CN" sz="2400" b="1"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80</a:t>
            </a:fld>
            <a:endParaRPr lang="zh-CN" altLang="en-US" dirty="0"/>
          </a:p>
        </p:txBody>
      </p:sp>
      <p:pic>
        <p:nvPicPr>
          <p:cNvPr id="5" name="图片 4"/>
          <p:cNvPicPr>
            <a:picLocks noChangeAspect="1"/>
          </p:cNvPicPr>
          <p:nvPr/>
        </p:nvPicPr>
        <p:blipFill>
          <a:blip r:embed="rId2"/>
          <a:stretch>
            <a:fillRect/>
          </a:stretch>
        </p:blipFill>
        <p:spPr>
          <a:xfrm>
            <a:off x="3166782" y="1285462"/>
            <a:ext cx="7144654" cy="5070888"/>
          </a:xfrm>
          <a:prstGeom prst="rect">
            <a:avLst/>
          </a:prstGeom>
        </p:spPr>
      </p:pic>
    </p:spTree>
    <p:extLst>
      <p:ext uri="{BB962C8B-B14F-4D97-AF65-F5344CB8AC3E}">
        <p14:creationId xmlns:p14="http://schemas.microsoft.com/office/powerpoint/2010/main" val="38988890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2"/>
            <a:ext cx="10515600" cy="920336"/>
          </a:xfrm>
        </p:spPr>
        <p:txBody>
          <a:bodyPr>
            <a:normAutofit/>
          </a:bodyPr>
          <a:lstStyle/>
          <a:p>
            <a:r>
              <a:rPr lang="en-US" altLang="zh-CN" sz="2400" b="1" dirty="0"/>
              <a:t>4.4.1.3 eXistdb </a:t>
            </a:r>
            <a:r>
              <a:rPr lang="zh-CN" altLang="en-US" sz="2400" b="1" dirty="0"/>
              <a:t>查询语言</a:t>
            </a:r>
          </a:p>
        </p:txBody>
      </p:sp>
      <p:sp>
        <p:nvSpPr>
          <p:cNvPr id="3" name="内容占位符 2"/>
          <p:cNvSpPr>
            <a:spLocks noGrp="1"/>
          </p:cNvSpPr>
          <p:nvPr>
            <p:ph idx="1"/>
          </p:nvPr>
        </p:nvSpPr>
        <p:spPr>
          <a:xfrm>
            <a:off x="838200" y="828263"/>
            <a:ext cx="10515600" cy="5707007"/>
          </a:xfrm>
        </p:spPr>
        <p:txBody>
          <a:bodyPr>
            <a:noAutofit/>
          </a:bodyPr>
          <a:lstStyle/>
          <a:p>
            <a:r>
              <a:rPr lang="en-US" altLang="zh-CN" sz="2400" b="1" dirty="0"/>
              <a:t>eXistdb</a:t>
            </a:r>
            <a:r>
              <a:rPr lang="zh-CN" altLang="en-US" sz="2400" b="1" dirty="0"/>
              <a:t>查询语言为</a:t>
            </a:r>
            <a:r>
              <a:rPr lang="en-US" altLang="zh-CN" sz="2400" b="1" dirty="0"/>
              <a:t>XQuery</a:t>
            </a:r>
          </a:p>
          <a:p>
            <a:r>
              <a:rPr lang="zh-CN" altLang="en-US" sz="2400" dirty="0"/>
              <a:t>例：内嵌属性查询，查询数学成绩大于</a:t>
            </a:r>
            <a:r>
              <a:rPr lang="en-US" altLang="zh-CN" sz="2400" dirty="0"/>
              <a:t>85</a:t>
            </a:r>
            <a:r>
              <a:rPr lang="zh-CN" altLang="en-US" sz="2400" dirty="0"/>
              <a:t>分的学生信息</a:t>
            </a:r>
            <a:endParaRPr lang="en-US" altLang="zh-CN" sz="2400" dirty="0"/>
          </a:p>
          <a:p>
            <a:r>
              <a:rPr lang="en-US" altLang="zh-CN" sz="2400" dirty="0"/>
              <a:t>for $x in doc(“/db/apps/test/student.xml”)//student</a:t>
            </a:r>
          </a:p>
          <a:p>
            <a:r>
              <a:rPr lang="en-US" altLang="zh-CN" sz="2400" dirty="0"/>
              <a:t>where $x/grade/math&gt;85</a:t>
            </a:r>
          </a:p>
          <a:p>
            <a:r>
              <a:rPr lang="en-US" altLang="zh-CN" sz="2400" dirty="0"/>
              <a:t>return $x          </a:t>
            </a:r>
            <a:r>
              <a:rPr lang="en-US" altLang="zh-CN" sz="2400" dirty="0">
                <a:solidFill>
                  <a:srgbClr val="00B0F0"/>
                </a:solidFill>
              </a:rPr>
              <a:t>///</a:t>
            </a:r>
            <a:r>
              <a:rPr lang="zh-CN" altLang="en-US" sz="2400" dirty="0">
                <a:solidFill>
                  <a:srgbClr val="00B0F0"/>
                </a:solidFill>
              </a:rPr>
              <a:t>执行结果内容可采用</a:t>
            </a:r>
            <a:r>
              <a:rPr lang="en-US" altLang="zh-CN" sz="2400" dirty="0">
                <a:solidFill>
                  <a:srgbClr val="00B0F0"/>
                </a:solidFill>
              </a:rPr>
              <a:t>xml</a:t>
            </a:r>
            <a:r>
              <a:rPr lang="zh-CN" altLang="en-US" sz="2400" dirty="0">
                <a:solidFill>
                  <a:srgbClr val="00B0F0"/>
                </a:solidFill>
              </a:rPr>
              <a:t>格式输出（教材</a:t>
            </a:r>
            <a:r>
              <a:rPr lang="en-US" altLang="zh-CN" sz="2400" dirty="0">
                <a:solidFill>
                  <a:srgbClr val="00B0F0"/>
                </a:solidFill>
              </a:rPr>
              <a:t>P89</a:t>
            </a:r>
            <a:r>
              <a:rPr lang="zh-CN" altLang="en-US" sz="2400" dirty="0">
                <a:solidFill>
                  <a:srgbClr val="00B0F0"/>
                </a:solidFill>
              </a:rPr>
              <a:t>图</a:t>
            </a:r>
            <a:r>
              <a:rPr lang="en-US" altLang="zh-CN" sz="2400" dirty="0">
                <a:solidFill>
                  <a:srgbClr val="00B0F0"/>
                </a:solidFill>
              </a:rPr>
              <a:t>4-7</a:t>
            </a:r>
            <a:r>
              <a:rPr lang="zh-CN" altLang="en-US" sz="2400" dirty="0">
                <a:solidFill>
                  <a:srgbClr val="00B0F0"/>
                </a:solidFill>
              </a:rPr>
              <a:t>）</a:t>
            </a:r>
            <a:endParaRPr lang="en-US" altLang="zh-CN" sz="2400" dirty="0">
              <a:solidFill>
                <a:srgbClr val="00B0F0"/>
              </a:solidFill>
            </a:endParaRPr>
          </a:p>
          <a:p>
            <a:endParaRPr lang="en-US" altLang="zh-CN" sz="2400" dirty="0"/>
          </a:p>
          <a:p>
            <a:r>
              <a:rPr lang="zh-CN" altLang="en-US" sz="2400" dirty="0"/>
              <a:t>例：排序操作，对当前</a:t>
            </a:r>
            <a:r>
              <a:rPr lang="en-US" altLang="zh-CN" sz="2400" dirty="0"/>
              <a:t>xml</a:t>
            </a:r>
            <a:r>
              <a:rPr lang="zh-CN" altLang="en-US" sz="2400" dirty="0"/>
              <a:t>文档数据按照年龄升序排序</a:t>
            </a:r>
            <a:endParaRPr lang="en-US" altLang="zh-CN" sz="2400" dirty="0"/>
          </a:p>
          <a:p>
            <a:r>
              <a:rPr lang="en-US" altLang="zh-CN" sz="2400" dirty="0"/>
              <a:t>for $x in dox(“/db/apps/test/student.xml”)//student</a:t>
            </a:r>
          </a:p>
          <a:p>
            <a:r>
              <a:rPr lang="en-US" altLang="zh-CN" sz="2400" dirty="0"/>
              <a:t>order by $x/age</a:t>
            </a:r>
          </a:p>
          <a:p>
            <a:r>
              <a:rPr lang="en-US" altLang="zh-CN" sz="2400" dirty="0"/>
              <a:t>return $x         </a:t>
            </a:r>
            <a:r>
              <a:rPr lang="en-US" altLang="zh-CN" sz="2400" dirty="0">
                <a:solidFill>
                  <a:srgbClr val="00B0F0"/>
                </a:solidFill>
              </a:rPr>
              <a:t>///</a:t>
            </a:r>
            <a:r>
              <a:rPr lang="zh-CN" altLang="en-US" sz="2400" dirty="0">
                <a:solidFill>
                  <a:srgbClr val="00B0F0"/>
                </a:solidFill>
              </a:rPr>
              <a:t>执行结果内容可采用</a:t>
            </a:r>
            <a:r>
              <a:rPr lang="en-US" altLang="zh-CN" sz="2400" dirty="0" err="1">
                <a:solidFill>
                  <a:srgbClr val="00B0F0"/>
                </a:solidFill>
              </a:rPr>
              <a:t>json</a:t>
            </a:r>
            <a:r>
              <a:rPr lang="zh-CN" altLang="en-US" sz="2400" dirty="0">
                <a:solidFill>
                  <a:srgbClr val="00B0F0"/>
                </a:solidFill>
              </a:rPr>
              <a:t>格式输出（教材</a:t>
            </a:r>
            <a:r>
              <a:rPr lang="en-US" altLang="zh-CN" sz="2400" dirty="0">
                <a:solidFill>
                  <a:srgbClr val="00B0F0"/>
                </a:solidFill>
              </a:rPr>
              <a:t>P89</a:t>
            </a:r>
            <a:r>
              <a:rPr lang="zh-CN" altLang="en-US" sz="2400" dirty="0">
                <a:solidFill>
                  <a:srgbClr val="00B0F0"/>
                </a:solidFill>
              </a:rPr>
              <a:t>图</a:t>
            </a:r>
            <a:r>
              <a:rPr lang="en-US" altLang="zh-CN" sz="2400" dirty="0">
                <a:solidFill>
                  <a:srgbClr val="00B0F0"/>
                </a:solidFill>
              </a:rPr>
              <a:t>4-8</a:t>
            </a:r>
            <a:r>
              <a:rPr lang="zh-CN" altLang="en-US" sz="2400" dirty="0">
                <a:solidFill>
                  <a:srgbClr val="00B0F0"/>
                </a:solidFill>
              </a:rPr>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81</a:t>
            </a:fld>
            <a:endParaRPr lang="zh-CN" altLang="en-US" dirty="0"/>
          </a:p>
        </p:txBody>
      </p:sp>
      <p:sp>
        <p:nvSpPr>
          <p:cNvPr id="5" name="圆角矩形标注 4"/>
          <p:cNvSpPr/>
          <p:nvPr/>
        </p:nvSpPr>
        <p:spPr>
          <a:xfrm>
            <a:off x="8983980" y="1349612"/>
            <a:ext cx="1996440" cy="612648"/>
          </a:xfrm>
          <a:prstGeom prst="wedgeRoundRectCallout">
            <a:avLst>
              <a:gd name="adj1" fmla="val -53657"/>
              <a:gd name="adj2" fmla="val 72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lvl="1">
              <a:lnSpc>
                <a:spcPct val="100000"/>
              </a:lnSpc>
            </a:pPr>
            <a:r>
              <a:rPr lang="en-US" altLang="zh-CN" sz="2400" dirty="0">
                <a:solidFill>
                  <a:schemeClr val="bg1"/>
                </a:solidFill>
                <a:latin typeface="微软雅黑" panose="020B0503020204020204" pitchFamily="34" charset="-122"/>
                <a:ea typeface="微软雅黑" panose="020B0503020204020204" pitchFamily="34" charset="-122"/>
              </a:rPr>
              <a:t>FLWOR</a:t>
            </a:r>
          </a:p>
        </p:txBody>
      </p:sp>
    </p:spTree>
    <p:extLst>
      <p:ext uri="{BB962C8B-B14F-4D97-AF65-F5344CB8AC3E}">
        <p14:creationId xmlns:p14="http://schemas.microsoft.com/office/powerpoint/2010/main" val="11495527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364"/>
            <a:ext cx="10515600" cy="666899"/>
          </a:xfrm>
        </p:spPr>
        <p:txBody>
          <a:bodyPr>
            <a:normAutofit/>
          </a:bodyPr>
          <a:lstStyle/>
          <a:p>
            <a:r>
              <a:rPr lang="en-US" altLang="zh-CN" sz="2400" b="1" dirty="0"/>
              <a:t>4.4.1.4 eXistdb</a:t>
            </a:r>
            <a:r>
              <a:rPr lang="zh-CN" altLang="en-US" sz="2400" b="1" dirty="0"/>
              <a:t>大数据支持</a:t>
            </a:r>
          </a:p>
        </p:txBody>
      </p:sp>
      <p:sp>
        <p:nvSpPr>
          <p:cNvPr id="3" name="内容占位符 2"/>
          <p:cNvSpPr>
            <a:spLocks noGrp="1"/>
          </p:cNvSpPr>
          <p:nvPr>
            <p:ph idx="1"/>
          </p:nvPr>
        </p:nvSpPr>
        <p:spPr>
          <a:xfrm>
            <a:off x="838200" y="828263"/>
            <a:ext cx="10515600" cy="6029737"/>
          </a:xfrm>
        </p:spPr>
        <p:txBody>
          <a:bodyPr>
            <a:noAutofit/>
          </a:bodyPr>
          <a:lstStyle/>
          <a:p>
            <a:r>
              <a:rPr lang="zh-CN" altLang="en-US" sz="2400" dirty="0"/>
              <a:t>（</a:t>
            </a:r>
            <a:r>
              <a:rPr lang="en-US" altLang="zh-CN" sz="2400" dirty="0"/>
              <a:t>1</a:t>
            </a:r>
            <a:r>
              <a:rPr lang="zh-CN" altLang="en-US" sz="2400" dirty="0"/>
              <a:t>）大规模</a:t>
            </a:r>
            <a:endParaRPr lang="en-US" altLang="zh-CN" sz="2400" dirty="0"/>
          </a:p>
          <a:p>
            <a:r>
              <a:rPr lang="en-US" altLang="zh-CN" sz="2400" dirty="0"/>
              <a:t>        </a:t>
            </a:r>
            <a:r>
              <a:rPr lang="zh-CN" altLang="en-US" sz="2400" dirty="0"/>
              <a:t>可在多机上部署为分布式系统</a:t>
            </a:r>
            <a:endParaRPr lang="en-US" altLang="zh-CN" sz="2400" dirty="0"/>
          </a:p>
          <a:p>
            <a:r>
              <a:rPr lang="zh-CN" altLang="en-US" sz="2400" dirty="0"/>
              <a:t>（</a:t>
            </a:r>
            <a:r>
              <a:rPr lang="en-US" altLang="zh-CN" sz="2400" dirty="0"/>
              <a:t>2</a:t>
            </a:r>
            <a:r>
              <a:rPr lang="zh-CN" altLang="en-US" sz="2400" dirty="0"/>
              <a:t>）多样性</a:t>
            </a:r>
            <a:endParaRPr lang="en-US" altLang="zh-CN" sz="2400" dirty="0"/>
          </a:p>
          <a:p>
            <a:r>
              <a:rPr lang="en-US" altLang="zh-CN" sz="2400" dirty="0"/>
              <a:t>        </a:t>
            </a:r>
            <a:r>
              <a:rPr lang="zh-CN" altLang="en-US" sz="2400" dirty="0"/>
              <a:t>支持</a:t>
            </a:r>
            <a:r>
              <a:rPr lang="en-US" altLang="zh-CN" sz="2400" dirty="0"/>
              <a:t>JSON</a:t>
            </a:r>
            <a:r>
              <a:rPr lang="zh-CN" altLang="en-US" sz="2400" dirty="0"/>
              <a:t>、</a:t>
            </a:r>
            <a:r>
              <a:rPr lang="en-US" altLang="zh-CN" sz="2400" dirty="0"/>
              <a:t>XML</a:t>
            </a:r>
            <a:r>
              <a:rPr lang="zh-CN" altLang="en-US" sz="2400" dirty="0"/>
              <a:t>（支持</a:t>
            </a:r>
            <a:r>
              <a:rPr lang="en-US" altLang="zh-CN" sz="2400" dirty="0"/>
              <a:t>XSLT</a:t>
            </a:r>
            <a:r>
              <a:rPr lang="zh-CN" altLang="en-US" sz="2400" dirty="0"/>
              <a:t>显示）、</a:t>
            </a:r>
            <a:r>
              <a:rPr lang="en-US" altLang="zh-CN" sz="2400" dirty="0"/>
              <a:t>XHTML</a:t>
            </a:r>
            <a:r>
              <a:rPr lang="zh-CN" altLang="en-US" sz="2400" dirty="0"/>
              <a:t>等</a:t>
            </a:r>
            <a:r>
              <a:rPr lang="en-US" altLang="zh-CN" sz="2400" dirty="0"/>
              <a:t>web</a:t>
            </a:r>
            <a:r>
              <a:rPr lang="zh-CN" altLang="en-US" sz="2400" dirty="0"/>
              <a:t>数据，以及二进制文件</a:t>
            </a:r>
            <a:endParaRPr lang="en-US" altLang="zh-CN" sz="2400" dirty="0"/>
          </a:p>
          <a:p>
            <a:r>
              <a:rPr lang="zh-CN" altLang="en-US" sz="2400" dirty="0"/>
              <a:t>（</a:t>
            </a:r>
            <a:r>
              <a:rPr lang="en-US" altLang="zh-CN" sz="2400" dirty="0"/>
              <a:t>3</a:t>
            </a:r>
            <a:r>
              <a:rPr lang="zh-CN" altLang="en-US" sz="2400" dirty="0"/>
              <a:t>）访问速率</a:t>
            </a:r>
            <a:endParaRPr lang="en-US" altLang="zh-CN" sz="2400" dirty="0"/>
          </a:p>
          <a:p>
            <a:r>
              <a:rPr lang="en-US" altLang="zh-CN" sz="2400" dirty="0"/>
              <a:t>        </a:t>
            </a:r>
            <a:r>
              <a:rPr lang="zh-CN" altLang="en-US" sz="2400" dirty="0"/>
              <a:t>能对</a:t>
            </a:r>
            <a:r>
              <a:rPr lang="en-US" altLang="zh-CN" sz="2400" dirty="0"/>
              <a:t>XML</a:t>
            </a:r>
            <a:r>
              <a:rPr lang="zh-CN" altLang="en-US" sz="2400" dirty="0"/>
              <a:t>文档内部按照</a:t>
            </a:r>
            <a:r>
              <a:rPr lang="en-US" altLang="zh-CN" sz="2400" dirty="0"/>
              <a:t>B+</a:t>
            </a:r>
            <a:r>
              <a:rPr lang="zh-CN" altLang="en-US" sz="2400" dirty="0"/>
              <a:t>树组织存储，并在</a:t>
            </a:r>
            <a:r>
              <a:rPr lang="en-US" altLang="zh-CN" sz="2400" dirty="0"/>
              <a:t>B+</a:t>
            </a:r>
            <a:r>
              <a:rPr lang="zh-CN" altLang="en-US" sz="2400" dirty="0"/>
              <a:t>树上进行查询条件的快速筛选。</a:t>
            </a:r>
            <a:endParaRPr lang="en-US" altLang="zh-CN" sz="2400" dirty="0"/>
          </a:p>
          <a:p>
            <a:r>
              <a:rPr lang="zh-CN" altLang="en-US" sz="2400" dirty="0"/>
              <a:t>（</a:t>
            </a:r>
            <a:r>
              <a:rPr lang="en-US" altLang="zh-CN" sz="2400" dirty="0"/>
              <a:t>4</a:t>
            </a:r>
            <a:r>
              <a:rPr lang="zh-CN" altLang="en-US" sz="2400" dirty="0"/>
              <a:t>）数据价值</a:t>
            </a:r>
            <a:endParaRPr lang="en-US" altLang="zh-CN" sz="2400" dirty="0"/>
          </a:p>
          <a:p>
            <a:r>
              <a:rPr lang="en-US" altLang="zh-CN" sz="2400" dirty="0"/>
              <a:t>        </a:t>
            </a:r>
            <a:r>
              <a:rPr lang="zh-CN" altLang="en-US" sz="2400" dirty="0"/>
              <a:t>几乎不提供分析性查询组件，对高价值支持有限。</a:t>
            </a:r>
            <a:endParaRPr lang="en-US" altLang="zh-CN" sz="2400" dirty="0"/>
          </a:p>
          <a:p>
            <a:r>
              <a:rPr lang="zh-CN" altLang="en-US" sz="2400" dirty="0">
                <a:solidFill>
                  <a:srgbClr val="00B0F0"/>
                </a:solidFill>
              </a:rPr>
              <a:t>适于做网页数据分析</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82</a:t>
            </a:fld>
            <a:endParaRPr lang="zh-CN" altLang="en-US" dirty="0"/>
          </a:p>
        </p:txBody>
      </p:sp>
    </p:spTree>
    <p:extLst>
      <p:ext uri="{BB962C8B-B14F-4D97-AF65-F5344CB8AC3E}">
        <p14:creationId xmlns:p14="http://schemas.microsoft.com/office/powerpoint/2010/main" val="1254829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299"/>
            <a:ext cx="10515600" cy="920336"/>
          </a:xfrm>
        </p:spPr>
        <p:txBody>
          <a:bodyPr>
            <a:normAutofit/>
          </a:bodyPr>
          <a:lstStyle/>
          <a:p>
            <a:r>
              <a:rPr lang="en-US" altLang="zh-CN" dirty="0"/>
              <a:t>4.4 </a:t>
            </a:r>
            <a:r>
              <a:rPr lang="zh-CN" altLang="en-US" dirty="0"/>
              <a:t>文档数据库举例</a:t>
            </a:r>
          </a:p>
        </p:txBody>
      </p:sp>
      <p:sp>
        <p:nvSpPr>
          <p:cNvPr id="3" name="内容占位符 2"/>
          <p:cNvSpPr>
            <a:spLocks noGrp="1"/>
          </p:cNvSpPr>
          <p:nvPr>
            <p:ph idx="1"/>
          </p:nvPr>
        </p:nvSpPr>
        <p:spPr>
          <a:xfrm>
            <a:off x="838200" y="981635"/>
            <a:ext cx="10515600" cy="5739840"/>
          </a:xfrm>
        </p:spPr>
        <p:txBody>
          <a:bodyPr>
            <a:normAutofit/>
          </a:bodyPr>
          <a:lstStyle/>
          <a:p>
            <a:pPr>
              <a:lnSpc>
                <a:spcPct val="80000"/>
              </a:lnSpc>
            </a:pPr>
            <a:r>
              <a:rPr lang="en-US" altLang="zh-CN" sz="2400" b="1" dirty="0"/>
              <a:t>4.4.2 MongoDB-</a:t>
            </a:r>
            <a:r>
              <a:rPr lang="zh-CN" altLang="en-US" sz="2400" b="1" dirty="0"/>
              <a:t>文档数据库</a:t>
            </a:r>
            <a:endParaRPr lang="en-US" altLang="zh-CN" sz="2400" b="1" dirty="0"/>
          </a:p>
          <a:p>
            <a:pPr>
              <a:lnSpc>
                <a:spcPct val="80000"/>
              </a:lnSpc>
            </a:pPr>
            <a:r>
              <a:rPr lang="en-US" altLang="zh-CN" sz="2400" b="1" dirty="0"/>
              <a:t>4.4.2.1 </a:t>
            </a:r>
            <a:r>
              <a:rPr lang="zh-CN" altLang="en-US" sz="2400" b="1" dirty="0"/>
              <a:t>概述</a:t>
            </a:r>
            <a:endParaRPr lang="en-US" altLang="zh-CN" sz="2400" b="1" dirty="0"/>
          </a:p>
          <a:p>
            <a:pPr latinLnBrk="1">
              <a:buFont typeface="Wingdings" panose="05000000000000000000" pitchFamily="2" charset="2"/>
              <a:buChar char="Ø"/>
            </a:pPr>
            <a:r>
              <a:rPr lang="zh-CN" altLang="en-US" sz="2400" dirty="0"/>
              <a:t>通用型文档数据库，存储模型为</a:t>
            </a:r>
            <a:r>
              <a:rPr lang="en-US" altLang="zh-CN" sz="2400" dirty="0"/>
              <a:t>BSON(Binary JSON)</a:t>
            </a:r>
            <a:r>
              <a:rPr lang="zh-CN" altLang="zh-CN" sz="2400" dirty="0"/>
              <a:t>文档</a:t>
            </a:r>
            <a:endParaRPr lang="en-US" altLang="zh-CN" sz="2400" dirty="0"/>
          </a:p>
          <a:p>
            <a:pPr latinLnBrk="1">
              <a:buFont typeface="Wingdings" panose="05000000000000000000" pitchFamily="2" charset="2"/>
              <a:buChar char="Ø"/>
            </a:pPr>
            <a:r>
              <a:rPr lang="zh-CN" altLang="en-US" sz="2400" dirty="0"/>
              <a:t>支持二级索引、范围查询、排序、聚集、地理空间索引等</a:t>
            </a:r>
            <a:endParaRPr lang="en-US" altLang="zh-CN" sz="2400" dirty="0"/>
          </a:p>
          <a:p>
            <a:pPr latinLnBrk="1">
              <a:buFont typeface="Wingdings" panose="05000000000000000000" pitchFamily="2" charset="2"/>
              <a:buChar char="Ø"/>
            </a:pPr>
            <a:r>
              <a:rPr lang="zh-CN" altLang="en-US" sz="2400" dirty="0"/>
              <a:t>是一个基于分布式文件存储的数据库，可伸缩性好，支持自动故障转移。</a:t>
            </a:r>
            <a:endParaRPr lang="en-US" altLang="zh-CN" sz="2400" dirty="0"/>
          </a:p>
          <a:p>
            <a:pPr latinLnBrk="1">
              <a:buFont typeface="Wingdings" panose="05000000000000000000" pitchFamily="2" charset="2"/>
              <a:buChar char="Ø"/>
            </a:pPr>
            <a:r>
              <a:rPr lang="zh-CN" altLang="en-US" sz="2400" dirty="0"/>
              <a:t>由</a:t>
            </a:r>
            <a:r>
              <a:rPr lang="en-US" altLang="zh-CN" sz="2400" dirty="0"/>
              <a:t>C++</a:t>
            </a:r>
            <a:r>
              <a:rPr lang="zh-CN" altLang="en-US" sz="2400" dirty="0"/>
              <a:t>语言编写，旨在为 </a:t>
            </a:r>
            <a:r>
              <a:rPr lang="en-US" altLang="zh-CN" sz="2400" dirty="0"/>
              <a:t>WEB </a:t>
            </a:r>
            <a:r>
              <a:rPr lang="zh-CN" altLang="en-US" sz="2400" dirty="0"/>
              <a:t>应用提供可扩展的高性能数据存储解决方案。</a:t>
            </a:r>
          </a:p>
          <a:p>
            <a:pPr latinLnBrk="1">
              <a:buFont typeface="Wingdings" panose="05000000000000000000" pitchFamily="2" charset="2"/>
              <a:buChar char="Ø"/>
            </a:pPr>
            <a:r>
              <a:rPr lang="zh-CN" altLang="en-US" sz="2400" dirty="0"/>
              <a:t>是一个介于关系数据库和非关系数据库之间的</a:t>
            </a:r>
            <a:r>
              <a:rPr lang="en-US" altLang="zh-CN" sz="2400" dirty="0"/>
              <a:t>NoSQL</a:t>
            </a:r>
            <a:r>
              <a:rPr lang="zh-CN" altLang="en-US" sz="2400" dirty="0"/>
              <a:t>产品，属于</a:t>
            </a:r>
            <a:r>
              <a:rPr lang="zh-CN" altLang="en-US" sz="2400" dirty="0">
                <a:solidFill>
                  <a:srgbClr val="FF0000"/>
                </a:solidFill>
              </a:rPr>
              <a:t>在非关系数据库中</a:t>
            </a:r>
            <a:r>
              <a:rPr lang="zh-CN" altLang="en-US" sz="2400" dirty="0"/>
              <a:t>功能较丰富且</a:t>
            </a:r>
            <a:r>
              <a:rPr lang="zh-CN" altLang="en-US" sz="2400" dirty="0">
                <a:solidFill>
                  <a:srgbClr val="FF0000"/>
                </a:solidFill>
              </a:rPr>
              <a:t>近似于关系数据库</a:t>
            </a:r>
            <a:r>
              <a:rPr lang="zh-CN" altLang="en-US" sz="2400" dirty="0"/>
              <a:t>的系统。</a:t>
            </a:r>
            <a:endParaRPr lang="en-US" altLang="zh-CN" sz="2400" dirty="0"/>
          </a:p>
          <a:p>
            <a:pPr latinLnBrk="1">
              <a:buFont typeface="Wingdings" panose="05000000000000000000" pitchFamily="2" charset="2"/>
              <a:buChar char="Ø"/>
            </a:pPr>
            <a:r>
              <a:rPr lang="zh-CN" altLang="zh-CN" sz="2400" dirty="0"/>
              <a:t>查询语言为JavaScript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83</a:t>
            </a:fld>
            <a:endParaRPr lang="zh-CN" altLang="en-US" dirty="0"/>
          </a:p>
        </p:txBody>
      </p:sp>
    </p:spTree>
    <p:extLst>
      <p:ext uri="{BB962C8B-B14F-4D97-AF65-F5344CB8AC3E}">
        <p14:creationId xmlns:p14="http://schemas.microsoft.com/office/powerpoint/2010/main" val="22362131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4.4.2.2 MongoDB </a:t>
            </a:r>
            <a:r>
              <a:rPr lang="zh-CN" altLang="en-US" sz="2400" b="1" dirty="0"/>
              <a:t>特点</a:t>
            </a:r>
            <a:endParaRPr lang="zh-CN" altLang="en-US" sz="2400" dirty="0"/>
          </a:p>
        </p:txBody>
      </p:sp>
      <p:sp>
        <p:nvSpPr>
          <p:cNvPr id="3" name="内容占位符 2"/>
          <p:cNvSpPr>
            <a:spLocks noGrp="1"/>
          </p:cNvSpPr>
          <p:nvPr>
            <p:ph idx="1"/>
          </p:nvPr>
        </p:nvSpPr>
        <p:spPr>
          <a:xfrm>
            <a:off x="838200" y="645459"/>
            <a:ext cx="10515600" cy="6320117"/>
          </a:xfrm>
        </p:spPr>
        <p:txBody>
          <a:bodyPr>
            <a:normAutofit fontScale="92500" lnSpcReduction="10000"/>
          </a:bodyPr>
          <a:lstStyle/>
          <a:p>
            <a:pPr latinLnBrk="1">
              <a:buFont typeface="Wingdings" panose="05000000000000000000" pitchFamily="2" charset="2"/>
              <a:buChar char="Ø"/>
            </a:pPr>
            <a:r>
              <a:rPr lang="zh-CN" altLang="en-US" sz="2400" dirty="0"/>
              <a:t>查询功能丰富</a:t>
            </a:r>
            <a:endParaRPr lang="en-US" altLang="zh-CN" sz="2400" dirty="0"/>
          </a:p>
          <a:p>
            <a:pPr latinLnBrk="1"/>
            <a:r>
              <a:rPr lang="en-US" altLang="zh-CN" sz="2400" dirty="0"/>
              <a:t>      CRUD</a:t>
            </a:r>
            <a:r>
              <a:rPr lang="zh-CN" altLang="en-US" sz="2400" dirty="0"/>
              <a:t>增删改查、条件查询、排序、聚集、全文检索、正则表达式、脚本编程、</a:t>
            </a:r>
            <a:endParaRPr lang="en-US" altLang="zh-CN" sz="2400" dirty="0"/>
          </a:p>
          <a:p>
            <a:pPr latinLnBrk="1"/>
            <a:r>
              <a:rPr lang="en-US" altLang="zh-CN" sz="2400" dirty="0">
                <a:solidFill>
                  <a:srgbClr val="FF0000"/>
                </a:solidFill>
              </a:rPr>
              <a:t>MapReduce</a:t>
            </a:r>
            <a:r>
              <a:rPr lang="zh-CN" altLang="en-US" sz="2400" dirty="0"/>
              <a:t>等</a:t>
            </a:r>
            <a:endParaRPr lang="en-US" altLang="zh-CN" sz="2400" dirty="0"/>
          </a:p>
          <a:p>
            <a:pPr latinLnBrk="1">
              <a:buFont typeface="Wingdings" panose="05000000000000000000" pitchFamily="2" charset="2"/>
              <a:buChar char="Ø"/>
            </a:pPr>
            <a:r>
              <a:rPr lang="zh-CN" altLang="en-US" sz="2400" dirty="0"/>
              <a:t>支持复杂数据类型</a:t>
            </a:r>
            <a:endParaRPr lang="en-US" altLang="zh-CN" sz="2400" dirty="0"/>
          </a:p>
          <a:p>
            <a:pPr latinLnBrk="1"/>
            <a:r>
              <a:rPr lang="en-US" altLang="zh-CN" sz="2400" dirty="0"/>
              <a:t>    </a:t>
            </a:r>
            <a:r>
              <a:rPr lang="zh-CN" altLang="en-US" sz="2400" dirty="0"/>
              <a:t>（</a:t>
            </a:r>
            <a:r>
              <a:rPr lang="en-US" altLang="zh-CN" sz="2400" dirty="0"/>
              <a:t>row</a:t>
            </a:r>
            <a:r>
              <a:rPr lang="zh-CN" altLang="en-US" sz="2400" dirty="0"/>
              <a:t>的概念转化为</a:t>
            </a:r>
            <a:r>
              <a:rPr lang="en-US" altLang="zh-CN" sz="2400" dirty="0"/>
              <a:t>document</a:t>
            </a:r>
            <a:r>
              <a:rPr lang="zh-CN" altLang="en-US" sz="2400" dirty="0"/>
              <a:t>），文档又可将文档或数组</a:t>
            </a:r>
            <a:r>
              <a:rPr lang="zh-CN" altLang="en-US" sz="2400" dirty="0">
                <a:solidFill>
                  <a:srgbClr val="FF0000"/>
                </a:solidFill>
              </a:rPr>
              <a:t>内嵌</a:t>
            </a:r>
            <a:r>
              <a:rPr lang="zh-CN" altLang="en-US" sz="2400" dirty="0"/>
              <a:t>进来，从而可用一条记录表示</a:t>
            </a:r>
            <a:r>
              <a:rPr lang="zh-CN" altLang="en-US" sz="2400" dirty="0">
                <a:solidFill>
                  <a:srgbClr val="FF0000"/>
                </a:solidFill>
              </a:rPr>
              <a:t>复杂的层次关系</a:t>
            </a:r>
            <a:r>
              <a:rPr lang="zh-CN" altLang="en-US" sz="2400" dirty="0"/>
              <a:t>。</a:t>
            </a:r>
            <a:endParaRPr lang="en-US" altLang="zh-CN" sz="2400" dirty="0"/>
          </a:p>
          <a:p>
            <a:pPr latinLnBrk="1">
              <a:buFont typeface="Wingdings" panose="05000000000000000000" pitchFamily="2" charset="2"/>
              <a:buChar char="Ø"/>
            </a:pPr>
            <a:r>
              <a:rPr lang="zh-CN" altLang="en-US" sz="2400" dirty="0"/>
              <a:t>高性能</a:t>
            </a:r>
            <a:endParaRPr lang="en-US" altLang="zh-CN" sz="2400" dirty="0"/>
          </a:p>
          <a:p>
            <a:pPr latinLnBrk="1"/>
            <a:r>
              <a:rPr lang="en-US" altLang="zh-CN" sz="2400" dirty="0"/>
              <a:t>     </a:t>
            </a:r>
            <a:r>
              <a:rPr lang="zh-CN" altLang="en-US" sz="2400" dirty="0"/>
              <a:t>高性能的持久化和</a:t>
            </a:r>
            <a:r>
              <a:rPr lang="en-US" altLang="zh-CN" sz="2400" dirty="0"/>
              <a:t>I/O</a:t>
            </a:r>
            <a:r>
              <a:rPr lang="zh-CN" altLang="en-US" sz="2400" dirty="0"/>
              <a:t>，基于文档和数组的多种索引机制</a:t>
            </a:r>
            <a:endParaRPr lang="en-US" altLang="zh-CN" sz="2400" dirty="0"/>
          </a:p>
          <a:p>
            <a:pPr latinLnBrk="1">
              <a:buFont typeface="Wingdings" panose="05000000000000000000" pitchFamily="2" charset="2"/>
              <a:buChar char="Ø"/>
            </a:pPr>
            <a:r>
              <a:rPr lang="zh-CN" altLang="en-US" sz="2400" dirty="0"/>
              <a:t>高可用性</a:t>
            </a:r>
            <a:endParaRPr lang="en-US" altLang="zh-CN" sz="2400" dirty="0"/>
          </a:p>
          <a:p>
            <a:pPr latinLnBrk="1"/>
            <a:r>
              <a:rPr lang="en-US" altLang="zh-CN" sz="2400" dirty="0"/>
              <a:t>     </a:t>
            </a:r>
            <a:r>
              <a:rPr lang="zh-CN" altLang="en-US" sz="2400" dirty="0"/>
              <a:t>分布式高效复制技术、自动故障恢复、定时冗余处理，基于内置数据分片的数据和负载均衡</a:t>
            </a:r>
            <a:endParaRPr lang="en-US" altLang="zh-CN" sz="2400" dirty="0"/>
          </a:p>
          <a:p>
            <a:pPr latinLnBrk="1">
              <a:buFont typeface="Wingdings" panose="05000000000000000000" pitchFamily="2" charset="2"/>
              <a:buChar char="Ø"/>
            </a:pPr>
            <a:r>
              <a:rPr lang="zh-CN" altLang="en-US" sz="2400" dirty="0"/>
              <a:t>高可扩展性</a:t>
            </a:r>
            <a:endParaRPr lang="en-US" altLang="zh-CN" sz="2400" dirty="0"/>
          </a:p>
          <a:p>
            <a:pPr latinLnBrk="1"/>
            <a:r>
              <a:rPr lang="en-US" altLang="zh-CN" sz="2400" dirty="0"/>
              <a:t>     </a:t>
            </a:r>
            <a:r>
              <a:rPr lang="zh-CN" altLang="en-US" sz="2400" dirty="0"/>
              <a:t>自动进行数据“分割”、重排文档</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84</a:t>
            </a:fld>
            <a:endParaRPr lang="zh-CN" altLang="en-US" dirty="0"/>
          </a:p>
        </p:txBody>
      </p:sp>
    </p:spTree>
    <p:extLst>
      <p:ext uri="{BB962C8B-B14F-4D97-AF65-F5344CB8AC3E}">
        <p14:creationId xmlns:p14="http://schemas.microsoft.com/office/powerpoint/2010/main" val="9596434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4.4.2.3 MongoDB</a:t>
            </a:r>
            <a:r>
              <a:rPr lang="zh-CN" altLang="en-US" sz="2400" b="1" dirty="0"/>
              <a:t>系统结构</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85</a:t>
            </a:fld>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l="4465" t="3128" r="4465" b="3954"/>
          <a:stretch>
            <a:fillRect/>
          </a:stretch>
        </p:blipFill>
        <p:spPr bwMode="auto">
          <a:xfrm>
            <a:off x="38910" y="744442"/>
            <a:ext cx="12153090" cy="56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标注 2"/>
          <p:cNvSpPr/>
          <p:nvPr/>
        </p:nvSpPr>
        <p:spPr>
          <a:xfrm>
            <a:off x="263769" y="1002323"/>
            <a:ext cx="1336431"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应用层</a:t>
            </a:r>
          </a:p>
        </p:txBody>
      </p:sp>
      <p:sp>
        <p:nvSpPr>
          <p:cNvPr id="7" name="圆角矩形标注 6"/>
          <p:cNvSpPr/>
          <p:nvPr/>
        </p:nvSpPr>
        <p:spPr>
          <a:xfrm>
            <a:off x="1119554" y="2051538"/>
            <a:ext cx="2045677"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查询语言层</a:t>
            </a:r>
          </a:p>
        </p:txBody>
      </p:sp>
      <p:sp>
        <p:nvSpPr>
          <p:cNvPr id="8" name="圆角矩形标注 7"/>
          <p:cNvSpPr/>
          <p:nvPr/>
        </p:nvSpPr>
        <p:spPr>
          <a:xfrm>
            <a:off x="1119554" y="3289341"/>
            <a:ext cx="2045677"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数据模型层</a:t>
            </a:r>
          </a:p>
        </p:txBody>
      </p:sp>
      <p:sp>
        <p:nvSpPr>
          <p:cNvPr id="9" name="圆角矩形标注 8"/>
          <p:cNvSpPr/>
          <p:nvPr/>
        </p:nvSpPr>
        <p:spPr>
          <a:xfrm>
            <a:off x="263769" y="5619941"/>
            <a:ext cx="2057400" cy="612648"/>
          </a:xfrm>
          <a:prstGeom prst="wedgeRoundRectCallout">
            <a:avLst>
              <a:gd name="adj1" fmla="val 64041"/>
              <a:gd name="adj2" fmla="val -838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数据存储层</a:t>
            </a:r>
          </a:p>
        </p:txBody>
      </p:sp>
    </p:spTree>
    <p:extLst>
      <p:ext uri="{BB962C8B-B14F-4D97-AF65-F5344CB8AC3E}">
        <p14:creationId xmlns:p14="http://schemas.microsoft.com/office/powerpoint/2010/main" val="3269455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4.4.2.4 MongoDB</a:t>
            </a:r>
            <a:r>
              <a:rPr lang="zh-CN" altLang="en-US" sz="2400" b="1" dirty="0"/>
              <a:t>数据模型</a:t>
            </a:r>
            <a:endParaRPr lang="zh-CN" altLang="en-US" sz="2400" dirty="0"/>
          </a:p>
        </p:txBody>
      </p:sp>
      <p:sp>
        <p:nvSpPr>
          <p:cNvPr id="3" name="内容占位符 2"/>
          <p:cNvSpPr>
            <a:spLocks noGrp="1"/>
          </p:cNvSpPr>
          <p:nvPr>
            <p:ph idx="1"/>
          </p:nvPr>
        </p:nvSpPr>
        <p:spPr>
          <a:xfrm>
            <a:off x="838200" y="779929"/>
            <a:ext cx="10515600" cy="724087"/>
          </a:xfrm>
        </p:spPr>
        <p:txBody>
          <a:bodyPr>
            <a:normAutofit/>
          </a:bodyPr>
          <a:lstStyle/>
          <a:p>
            <a:pPr latinLnBrk="1"/>
            <a:r>
              <a:rPr lang="en-US" altLang="zh-CN" sz="2400" dirty="0"/>
              <a:t>BSON</a:t>
            </a:r>
            <a:r>
              <a:rPr lang="zh-CN" altLang="en-US" sz="2400" dirty="0"/>
              <a:t>，支持内嵌文档和数组</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86</a:t>
            </a:fld>
            <a:endParaRPr lang="zh-CN" altLang="en-US" dirty="0"/>
          </a:p>
        </p:txBody>
      </p:sp>
      <p:graphicFrame>
        <p:nvGraphicFramePr>
          <p:cNvPr id="6" name="表格 5">
            <a:extLst>
              <a:ext uri="{FF2B5EF4-FFF2-40B4-BE49-F238E27FC236}">
                <a16:creationId xmlns:a16="http://schemas.microsoft.com/office/drawing/2014/main" id="{28650C14-23D1-4A67-85C1-4C6870DA0873}"/>
              </a:ext>
            </a:extLst>
          </p:cNvPr>
          <p:cNvGraphicFramePr>
            <a:graphicFrameLocks noGrp="1"/>
          </p:cNvGraphicFramePr>
          <p:nvPr>
            <p:extLst>
              <p:ext uri="{D42A27DB-BD31-4B8C-83A1-F6EECF244321}">
                <p14:modId xmlns:p14="http://schemas.microsoft.com/office/powerpoint/2010/main" val="3971722444"/>
              </p:ext>
            </p:extLst>
          </p:nvPr>
        </p:nvGraphicFramePr>
        <p:xfrm>
          <a:off x="979090" y="1454848"/>
          <a:ext cx="9615091" cy="4389120"/>
        </p:xfrm>
        <a:graphic>
          <a:graphicData uri="http://schemas.openxmlformats.org/drawingml/2006/table">
            <a:tbl>
              <a:tblPr firstRow="1" bandRow="1">
                <a:tableStyleId>{93296810-A885-4BE3-A3E7-6D5BEEA58F35}</a:tableStyleId>
              </a:tblPr>
              <a:tblGrid>
                <a:gridCol w="1862909">
                  <a:extLst>
                    <a:ext uri="{9D8B030D-6E8A-4147-A177-3AD203B41FA5}">
                      <a16:colId xmlns:a16="http://schemas.microsoft.com/office/drawing/2014/main" val="3302542400"/>
                    </a:ext>
                  </a:extLst>
                </a:gridCol>
                <a:gridCol w="2730126">
                  <a:extLst>
                    <a:ext uri="{9D8B030D-6E8A-4147-A177-3AD203B41FA5}">
                      <a16:colId xmlns:a16="http://schemas.microsoft.com/office/drawing/2014/main" val="1199987596"/>
                    </a:ext>
                  </a:extLst>
                </a:gridCol>
                <a:gridCol w="5022056">
                  <a:extLst>
                    <a:ext uri="{9D8B030D-6E8A-4147-A177-3AD203B41FA5}">
                      <a16:colId xmlns:a16="http://schemas.microsoft.com/office/drawing/2014/main" val="1911666225"/>
                    </a:ext>
                  </a:extLst>
                </a:gridCol>
              </a:tblGrid>
              <a:tr h="0">
                <a:tc>
                  <a:txBody>
                    <a:bodyPr/>
                    <a:lstStyle/>
                    <a:p>
                      <a:r>
                        <a:rPr lang="en-US" altLang="zh-CN" sz="2400" dirty="0"/>
                        <a:t>SQL</a:t>
                      </a:r>
                      <a:r>
                        <a:rPr lang="zh-CN" altLang="en-US" sz="2400" dirty="0"/>
                        <a:t>术语</a:t>
                      </a:r>
                      <a:r>
                        <a:rPr lang="en-US" altLang="zh-CN" sz="2400" dirty="0"/>
                        <a:t>/</a:t>
                      </a:r>
                      <a:r>
                        <a:rPr lang="zh-CN" altLang="en-US" sz="2400" dirty="0"/>
                        <a:t>概念</a:t>
                      </a:r>
                    </a:p>
                  </a:txBody>
                  <a:tcPr/>
                </a:tc>
                <a:tc>
                  <a:txBody>
                    <a:bodyPr/>
                    <a:lstStyle/>
                    <a:p>
                      <a:r>
                        <a:rPr lang="en-US" altLang="zh-CN" sz="2400" dirty="0"/>
                        <a:t>MongoDB</a:t>
                      </a:r>
                      <a:r>
                        <a:rPr lang="zh-CN" altLang="en-US" sz="2400" dirty="0"/>
                        <a:t>术语</a:t>
                      </a:r>
                      <a:r>
                        <a:rPr lang="en-US" altLang="zh-CN" sz="2400" dirty="0"/>
                        <a:t>/</a:t>
                      </a:r>
                      <a:r>
                        <a:rPr lang="zh-CN" altLang="en-US" sz="2400" dirty="0"/>
                        <a:t>概念</a:t>
                      </a:r>
                    </a:p>
                  </a:txBody>
                  <a:tcPr/>
                </a:tc>
                <a:tc>
                  <a:txBody>
                    <a:bodyPr/>
                    <a:lstStyle/>
                    <a:p>
                      <a:r>
                        <a:rPr lang="zh-CN" altLang="en-US" sz="2400" dirty="0"/>
                        <a:t>解释</a:t>
                      </a:r>
                      <a:r>
                        <a:rPr lang="en-US" altLang="zh-CN" sz="2400" dirty="0"/>
                        <a:t>/</a:t>
                      </a:r>
                      <a:r>
                        <a:rPr lang="zh-CN" altLang="en-US" sz="2400" dirty="0"/>
                        <a:t>说明</a:t>
                      </a:r>
                    </a:p>
                  </a:txBody>
                  <a:tcPr/>
                </a:tc>
                <a:extLst>
                  <a:ext uri="{0D108BD9-81ED-4DB2-BD59-A6C34878D82A}">
                    <a16:rowId xmlns:a16="http://schemas.microsoft.com/office/drawing/2014/main" val="3307194286"/>
                  </a:ext>
                </a:extLst>
              </a:tr>
              <a:tr h="370840">
                <a:tc>
                  <a:txBody>
                    <a:bodyPr/>
                    <a:lstStyle/>
                    <a:p>
                      <a:r>
                        <a:rPr lang="en-US" altLang="zh-CN" sz="2400" dirty="0"/>
                        <a:t>database</a:t>
                      </a:r>
                      <a:endParaRPr lang="zh-CN" altLang="en-US" sz="2400" dirty="0"/>
                    </a:p>
                  </a:txBody>
                  <a:tcPr/>
                </a:tc>
                <a:tc>
                  <a:txBody>
                    <a:bodyPr/>
                    <a:lstStyle/>
                    <a:p>
                      <a:r>
                        <a:rPr lang="en-US" altLang="zh-CN" sz="2400" dirty="0"/>
                        <a:t>database</a:t>
                      </a:r>
                      <a:endParaRPr lang="zh-CN" altLang="en-US" sz="2400" dirty="0"/>
                    </a:p>
                  </a:txBody>
                  <a:tcPr/>
                </a:tc>
                <a:tc>
                  <a:txBody>
                    <a:bodyPr/>
                    <a:lstStyle/>
                    <a:p>
                      <a:r>
                        <a:rPr lang="zh-CN" altLang="en-US" sz="2400" dirty="0"/>
                        <a:t>数据库</a:t>
                      </a:r>
                    </a:p>
                  </a:txBody>
                  <a:tcPr/>
                </a:tc>
                <a:extLst>
                  <a:ext uri="{0D108BD9-81ED-4DB2-BD59-A6C34878D82A}">
                    <a16:rowId xmlns:a16="http://schemas.microsoft.com/office/drawing/2014/main" val="1732239797"/>
                  </a:ext>
                </a:extLst>
              </a:tr>
              <a:tr h="370840">
                <a:tc>
                  <a:txBody>
                    <a:bodyPr/>
                    <a:lstStyle/>
                    <a:p>
                      <a:r>
                        <a:rPr lang="en-US" altLang="zh-CN" sz="2400" dirty="0"/>
                        <a:t>table</a:t>
                      </a:r>
                      <a:endParaRPr lang="zh-CN" altLang="en-US" sz="2400" dirty="0"/>
                    </a:p>
                  </a:txBody>
                  <a:tcPr/>
                </a:tc>
                <a:tc>
                  <a:txBody>
                    <a:bodyPr/>
                    <a:lstStyle/>
                    <a:p>
                      <a:r>
                        <a:rPr lang="en-US" altLang="zh-CN" sz="2400" dirty="0"/>
                        <a:t>collection</a:t>
                      </a:r>
                      <a:endParaRPr lang="zh-CN" altLang="en-US" sz="2400" dirty="0"/>
                    </a:p>
                  </a:txBody>
                  <a:tcPr/>
                </a:tc>
                <a:tc>
                  <a:txBody>
                    <a:bodyPr/>
                    <a:lstStyle/>
                    <a:p>
                      <a:r>
                        <a:rPr lang="zh-CN" altLang="en-US" sz="2400" dirty="0"/>
                        <a:t>数据库表</a:t>
                      </a:r>
                      <a:r>
                        <a:rPr lang="en-US" altLang="zh-CN" sz="2400" dirty="0"/>
                        <a:t>/</a:t>
                      </a:r>
                      <a:r>
                        <a:rPr lang="zh-CN" altLang="en-US" sz="2400" dirty="0"/>
                        <a:t>集合</a:t>
                      </a:r>
                    </a:p>
                  </a:txBody>
                  <a:tcPr/>
                </a:tc>
                <a:extLst>
                  <a:ext uri="{0D108BD9-81ED-4DB2-BD59-A6C34878D82A}">
                    <a16:rowId xmlns:a16="http://schemas.microsoft.com/office/drawing/2014/main" val="2529166103"/>
                  </a:ext>
                </a:extLst>
              </a:tr>
              <a:tr h="370840">
                <a:tc>
                  <a:txBody>
                    <a:bodyPr/>
                    <a:lstStyle/>
                    <a:p>
                      <a:r>
                        <a:rPr lang="en-US" altLang="zh-CN" sz="2400" dirty="0"/>
                        <a:t>row</a:t>
                      </a:r>
                      <a:endParaRPr lang="zh-CN" altLang="en-US" sz="2400" dirty="0"/>
                    </a:p>
                  </a:txBody>
                  <a:tcPr/>
                </a:tc>
                <a:tc>
                  <a:txBody>
                    <a:bodyPr/>
                    <a:lstStyle/>
                    <a:p>
                      <a:r>
                        <a:rPr lang="en-US" altLang="zh-CN" sz="2400" dirty="0"/>
                        <a:t>document</a:t>
                      </a:r>
                      <a:endParaRPr lang="zh-CN" altLang="en-US" sz="2400" dirty="0"/>
                    </a:p>
                  </a:txBody>
                  <a:tcPr/>
                </a:tc>
                <a:tc>
                  <a:txBody>
                    <a:bodyPr/>
                    <a:lstStyle/>
                    <a:p>
                      <a:r>
                        <a:rPr lang="zh-CN" altLang="en-US" sz="2400" dirty="0"/>
                        <a:t>数据记录行</a:t>
                      </a:r>
                      <a:r>
                        <a:rPr lang="en-US" altLang="zh-CN" sz="2400" dirty="0"/>
                        <a:t>/</a:t>
                      </a:r>
                      <a:r>
                        <a:rPr lang="zh-CN" altLang="en-US" sz="2400" dirty="0"/>
                        <a:t>文档</a:t>
                      </a:r>
                    </a:p>
                  </a:txBody>
                  <a:tcPr/>
                </a:tc>
                <a:extLst>
                  <a:ext uri="{0D108BD9-81ED-4DB2-BD59-A6C34878D82A}">
                    <a16:rowId xmlns:a16="http://schemas.microsoft.com/office/drawing/2014/main" val="1382718593"/>
                  </a:ext>
                </a:extLst>
              </a:tr>
              <a:tr h="370840">
                <a:tc>
                  <a:txBody>
                    <a:bodyPr/>
                    <a:lstStyle/>
                    <a:p>
                      <a:r>
                        <a:rPr lang="en-US" altLang="zh-CN" sz="2400" dirty="0"/>
                        <a:t>column</a:t>
                      </a:r>
                      <a:endParaRPr lang="zh-CN" altLang="en-US" sz="2400" dirty="0"/>
                    </a:p>
                  </a:txBody>
                  <a:tcPr/>
                </a:tc>
                <a:tc>
                  <a:txBody>
                    <a:bodyPr/>
                    <a:lstStyle/>
                    <a:p>
                      <a:r>
                        <a:rPr lang="en-US" altLang="zh-CN" sz="2400" dirty="0"/>
                        <a:t>field</a:t>
                      </a:r>
                      <a:endParaRPr lang="zh-CN" altLang="en-US" sz="2400" dirty="0"/>
                    </a:p>
                  </a:txBody>
                  <a:tcPr/>
                </a:tc>
                <a:tc>
                  <a:txBody>
                    <a:bodyPr/>
                    <a:lstStyle/>
                    <a:p>
                      <a:r>
                        <a:rPr lang="zh-CN" altLang="en-US" sz="2400" dirty="0"/>
                        <a:t>数据字段</a:t>
                      </a:r>
                      <a:r>
                        <a:rPr lang="en-US" altLang="zh-CN" sz="2400" dirty="0"/>
                        <a:t>/</a:t>
                      </a:r>
                      <a:r>
                        <a:rPr lang="zh-CN" altLang="en-US" sz="2400" dirty="0"/>
                        <a:t>域</a:t>
                      </a:r>
                    </a:p>
                  </a:txBody>
                  <a:tcPr/>
                </a:tc>
                <a:extLst>
                  <a:ext uri="{0D108BD9-81ED-4DB2-BD59-A6C34878D82A}">
                    <a16:rowId xmlns:a16="http://schemas.microsoft.com/office/drawing/2014/main" val="2861611672"/>
                  </a:ext>
                </a:extLst>
              </a:tr>
              <a:tr h="370840">
                <a:tc>
                  <a:txBody>
                    <a:bodyPr/>
                    <a:lstStyle/>
                    <a:p>
                      <a:r>
                        <a:rPr lang="en-US" altLang="zh-CN" sz="2400" dirty="0"/>
                        <a:t>index</a:t>
                      </a:r>
                      <a:endParaRPr lang="zh-CN" altLang="en-US" sz="2400" dirty="0"/>
                    </a:p>
                  </a:txBody>
                  <a:tcPr/>
                </a:tc>
                <a:tc>
                  <a:txBody>
                    <a:bodyPr/>
                    <a:lstStyle/>
                    <a:p>
                      <a:r>
                        <a:rPr lang="en-US" altLang="zh-CN" sz="2400" dirty="0"/>
                        <a:t>index</a:t>
                      </a:r>
                      <a:endParaRPr lang="zh-CN" altLang="en-US" sz="2400" dirty="0"/>
                    </a:p>
                  </a:txBody>
                  <a:tcPr/>
                </a:tc>
                <a:tc>
                  <a:txBody>
                    <a:bodyPr/>
                    <a:lstStyle/>
                    <a:p>
                      <a:r>
                        <a:rPr lang="zh-CN" altLang="en-US" sz="2400" dirty="0"/>
                        <a:t>索引</a:t>
                      </a:r>
                    </a:p>
                  </a:txBody>
                  <a:tcPr/>
                </a:tc>
                <a:extLst>
                  <a:ext uri="{0D108BD9-81ED-4DB2-BD59-A6C34878D82A}">
                    <a16:rowId xmlns:a16="http://schemas.microsoft.com/office/drawing/2014/main" val="975951113"/>
                  </a:ext>
                </a:extLst>
              </a:tr>
              <a:tr h="370840">
                <a:tc>
                  <a:txBody>
                    <a:bodyPr/>
                    <a:lstStyle/>
                    <a:p>
                      <a:r>
                        <a:rPr lang="en-US" altLang="zh-CN" sz="2400" dirty="0"/>
                        <a:t>table joins</a:t>
                      </a:r>
                      <a:endParaRPr lang="zh-CN" altLang="en-US" sz="2400" dirty="0"/>
                    </a:p>
                  </a:txBody>
                  <a:tcPr/>
                </a:tc>
                <a:tc>
                  <a:txBody>
                    <a:bodyPr/>
                    <a:lstStyle/>
                    <a:p>
                      <a:endParaRPr lang="zh-CN" altLang="en-US" sz="2400" dirty="0"/>
                    </a:p>
                  </a:txBody>
                  <a:tcPr/>
                </a:tc>
                <a:tc>
                  <a:txBody>
                    <a:bodyPr/>
                    <a:lstStyle/>
                    <a:p>
                      <a:r>
                        <a:rPr lang="zh-CN" altLang="en-US" sz="2400" dirty="0"/>
                        <a:t>表连接，</a:t>
                      </a:r>
                      <a:r>
                        <a:rPr lang="en-US" altLang="zh-CN" sz="2400" dirty="0"/>
                        <a:t>MongoDB</a:t>
                      </a:r>
                      <a:r>
                        <a:rPr lang="zh-CN" altLang="en-US" sz="2400" dirty="0"/>
                        <a:t>不支持</a:t>
                      </a:r>
                    </a:p>
                  </a:txBody>
                  <a:tcPr/>
                </a:tc>
                <a:extLst>
                  <a:ext uri="{0D108BD9-81ED-4DB2-BD59-A6C34878D82A}">
                    <a16:rowId xmlns:a16="http://schemas.microsoft.com/office/drawing/2014/main" val="3153983637"/>
                  </a:ext>
                </a:extLst>
              </a:tr>
              <a:tr h="370840">
                <a:tc>
                  <a:txBody>
                    <a:bodyPr/>
                    <a:lstStyle/>
                    <a:p>
                      <a:r>
                        <a:rPr lang="en-US" altLang="zh-CN" sz="2400" dirty="0"/>
                        <a:t>primary key</a:t>
                      </a:r>
                      <a:endParaRPr lang="zh-CN" altLang="en-US" sz="2400" dirty="0"/>
                    </a:p>
                  </a:txBody>
                  <a:tcPr/>
                </a:tc>
                <a:tc>
                  <a:txBody>
                    <a:bodyPr/>
                    <a:lstStyle/>
                    <a:p>
                      <a:r>
                        <a:rPr lang="en-US" altLang="zh-CN" sz="2400" dirty="0"/>
                        <a:t>primary key</a:t>
                      </a:r>
                      <a:endParaRPr lang="zh-CN" altLang="en-US" sz="2400" dirty="0"/>
                    </a:p>
                  </a:txBody>
                  <a:tcPr/>
                </a:tc>
                <a:tc>
                  <a:txBody>
                    <a:bodyPr/>
                    <a:lstStyle/>
                    <a:p>
                      <a:r>
                        <a:rPr lang="zh-CN" altLang="en-US" sz="2400" dirty="0"/>
                        <a:t>主键，</a:t>
                      </a:r>
                      <a:r>
                        <a:rPr lang="en-US" altLang="zh-CN" sz="2400" dirty="0"/>
                        <a:t>MongoDB</a:t>
                      </a:r>
                      <a:r>
                        <a:rPr lang="zh-CN" altLang="en-US" sz="2400" dirty="0"/>
                        <a:t>自动将</a:t>
                      </a:r>
                      <a:r>
                        <a:rPr lang="en-US" altLang="zh-CN" sz="2400" dirty="0"/>
                        <a:t>_id</a:t>
                      </a:r>
                      <a:r>
                        <a:rPr lang="zh-CN" altLang="en-US" sz="2400" dirty="0"/>
                        <a:t>字段设置为主键</a:t>
                      </a:r>
                    </a:p>
                  </a:txBody>
                  <a:tcPr/>
                </a:tc>
                <a:extLst>
                  <a:ext uri="{0D108BD9-81ED-4DB2-BD59-A6C34878D82A}">
                    <a16:rowId xmlns:a16="http://schemas.microsoft.com/office/drawing/2014/main" val="1663575578"/>
                  </a:ext>
                </a:extLst>
              </a:tr>
            </a:tbl>
          </a:graphicData>
        </a:graphic>
      </p:graphicFrame>
    </p:spTree>
    <p:extLst>
      <p:ext uri="{BB962C8B-B14F-4D97-AF65-F5344CB8AC3E}">
        <p14:creationId xmlns:p14="http://schemas.microsoft.com/office/powerpoint/2010/main" val="41265613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4.4.2.4 MongoDB</a:t>
            </a:r>
            <a:r>
              <a:rPr lang="zh-CN" altLang="en-US" sz="2400" b="1" dirty="0"/>
              <a:t>数据模型（续）</a:t>
            </a:r>
            <a:endParaRPr lang="zh-CN" altLang="en-US" sz="2400" dirty="0"/>
          </a:p>
        </p:txBody>
      </p:sp>
      <p:sp>
        <p:nvSpPr>
          <p:cNvPr id="3" name="内容占位符 2"/>
          <p:cNvSpPr>
            <a:spLocks noGrp="1"/>
          </p:cNvSpPr>
          <p:nvPr>
            <p:ph idx="1"/>
          </p:nvPr>
        </p:nvSpPr>
        <p:spPr>
          <a:xfrm>
            <a:off x="838200" y="645460"/>
            <a:ext cx="10515600" cy="1089212"/>
          </a:xfrm>
        </p:spPr>
        <p:txBody>
          <a:bodyPr>
            <a:normAutofit/>
          </a:bodyPr>
          <a:lstStyle/>
          <a:p>
            <a:pPr latinLnBrk="1"/>
            <a:r>
              <a:rPr lang="en-US" altLang="zh-CN" sz="2400" dirty="0"/>
              <a:t>MongoDB</a:t>
            </a:r>
            <a:r>
              <a:rPr lang="zh-CN" altLang="en-US" sz="2400" dirty="0"/>
              <a:t>的集合</a:t>
            </a:r>
            <a:r>
              <a:rPr lang="zh-CN" altLang="en-US" sz="2400" dirty="0">
                <a:solidFill>
                  <a:srgbClr val="FF0000"/>
                </a:solidFill>
              </a:rPr>
              <a:t>不限制数据模式结构</a:t>
            </a:r>
            <a:r>
              <a:rPr lang="zh-CN" altLang="en-US" sz="2400" dirty="0"/>
              <a:t>，</a:t>
            </a:r>
            <a:r>
              <a:rPr lang="zh-CN" altLang="en-US" sz="2400" dirty="0">
                <a:solidFill>
                  <a:srgbClr val="FF0000"/>
                </a:solidFill>
              </a:rPr>
              <a:t>可以动态增减属性与属性值</a:t>
            </a:r>
            <a:r>
              <a:rPr lang="zh-CN" altLang="en-US" sz="2400" dirty="0"/>
              <a:t>，比关系数据库更加灵活。</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87</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2638"/>
            <a:ext cx="10587659" cy="3968969"/>
          </a:xfrm>
          <a:prstGeom prst="rect">
            <a:avLst/>
          </a:prstGeom>
        </p:spPr>
      </p:pic>
    </p:spTree>
    <p:extLst>
      <p:ext uri="{BB962C8B-B14F-4D97-AF65-F5344CB8AC3E}">
        <p14:creationId xmlns:p14="http://schemas.microsoft.com/office/powerpoint/2010/main" val="28400711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4.4.2.4 MongoDB</a:t>
            </a:r>
            <a:r>
              <a:rPr lang="zh-CN" altLang="en-US" sz="2400" b="1" dirty="0"/>
              <a:t>数据模型（续）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88</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370" y="645460"/>
            <a:ext cx="8698006" cy="6032417"/>
          </a:xfrm>
          <a:prstGeom prst="rect">
            <a:avLst/>
          </a:prstGeom>
        </p:spPr>
      </p:pic>
    </p:spTree>
    <p:extLst>
      <p:ext uri="{BB962C8B-B14F-4D97-AF65-F5344CB8AC3E}">
        <p14:creationId xmlns:p14="http://schemas.microsoft.com/office/powerpoint/2010/main" val="4154476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89</a:t>
            </a:fld>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565" y="274584"/>
            <a:ext cx="8774882" cy="6583415"/>
          </a:xfrm>
          <a:prstGeom prst="rect">
            <a:avLst/>
          </a:prstGeom>
        </p:spPr>
      </p:pic>
    </p:spTree>
    <p:extLst>
      <p:ext uri="{BB962C8B-B14F-4D97-AF65-F5344CB8AC3E}">
        <p14:creationId xmlns:p14="http://schemas.microsoft.com/office/powerpoint/2010/main" val="338935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587592"/>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813189"/>
            <a:ext cx="10515600" cy="5788578"/>
          </a:xfrm>
        </p:spPr>
        <p:txBody>
          <a:bodyPr>
            <a:normAutofit/>
          </a:bodyPr>
          <a:lstStyle/>
          <a:p>
            <a:pPr>
              <a:lnSpc>
                <a:spcPct val="80000"/>
              </a:lnSpc>
            </a:pPr>
            <a:r>
              <a:rPr lang="zh-CN" altLang="en-US" sz="2400" b="1" dirty="0">
                <a:solidFill>
                  <a:srgbClr val="000000"/>
                </a:solidFill>
              </a:rPr>
              <a:t>数据模型的产生和发展（续）</a:t>
            </a:r>
            <a:endParaRPr lang="en-US" altLang="zh-CN" sz="2400" b="1" dirty="0">
              <a:solidFill>
                <a:srgbClr val="000000"/>
              </a:solidFill>
            </a:endParaRPr>
          </a:p>
          <a:p>
            <a:r>
              <a:rPr lang="zh-CN" altLang="en-US" sz="2400" b="1" dirty="0"/>
              <a:t>文档模型（</a:t>
            </a:r>
            <a:r>
              <a:rPr lang="en-US" altLang="zh-CN" sz="2400" b="1" dirty="0"/>
              <a:t>key-document</a:t>
            </a:r>
            <a:r>
              <a:rPr lang="zh-CN" altLang="en-US" sz="2400" b="1" dirty="0"/>
              <a:t>）</a:t>
            </a:r>
            <a:r>
              <a:rPr lang="zh-CN" altLang="en-US" sz="2400" dirty="0"/>
              <a:t>发展的前提条件</a:t>
            </a:r>
            <a:endParaRPr lang="en-US" altLang="zh-CN" sz="2400" dirty="0"/>
          </a:p>
          <a:p>
            <a:pPr marL="342900" indent="-342900">
              <a:buFont typeface="Wingdings" panose="05000000000000000000" pitchFamily="2" charset="2"/>
              <a:buChar char="Ø"/>
            </a:pPr>
            <a:r>
              <a:rPr lang="zh-CN" altLang="en-US" sz="2400" dirty="0">
                <a:solidFill>
                  <a:srgbClr val="FF0000"/>
                </a:solidFill>
              </a:rPr>
              <a:t>键值对系统的发展，</a:t>
            </a:r>
            <a:r>
              <a:rPr lang="zh-CN" altLang="en-US" sz="2400" dirty="0"/>
              <a:t>以及一些</a:t>
            </a:r>
            <a:r>
              <a:rPr lang="zh-CN" altLang="en-US" sz="2400" dirty="0">
                <a:solidFill>
                  <a:srgbClr val="FF0000"/>
                </a:solidFill>
              </a:rPr>
              <a:t>管理理念</a:t>
            </a:r>
            <a:r>
              <a:rPr lang="zh-CN" altLang="en-US" sz="2400" dirty="0"/>
              <a:t>的逐渐成熟，</a:t>
            </a:r>
            <a:endParaRPr lang="en-US" altLang="zh-CN" sz="2400" dirty="0"/>
          </a:p>
          <a:p>
            <a:pPr marL="342900" indent="-342900">
              <a:buFont typeface="Wingdings" panose="05000000000000000000" pitchFamily="2" charset="2"/>
              <a:buChar char="Ø"/>
            </a:pPr>
            <a:r>
              <a:rPr lang="zh-CN" altLang="en-US" sz="2400" dirty="0">
                <a:solidFill>
                  <a:srgbClr val="FF0000"/>
                </a:solidFill>
              </a:rPr>
              <a:t>半结构化文档的处理方法逐渐完善。</a:t>
            </a:r>
            <a:endParaRPr lang="en-US" altLang="zh-CN" sz="2400" dirty="0">
              <a:solidFill>
                <a:srgbClr val="FF0000"/>
              </a:solidFill>
            </a:endParaRPr>
          </a:p>
          <a:p>
            <a:r>
              <a:rPr lang="en-US" altLang="zh-CN" sz="2400" dirty="0">
                <a:solidFill>
                  <a:srgbClr val="FF0000"/>
                </a:solidFill>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a:t>
            </a:r>
          </a:p>
          <a:p>
            <a:r>
              <a:rPr lang="en-US" altLang="zh-CN" sz="2400" dirty="0">
                <a:solidFill>
                  <a:srgbClr val="FF0000"/>
                </a:solidFill>
              </a:rPr>
              <a:t>       </a:t>
            </a:r>
            <a:r>
              <a:rPr lang="zh-CN" altLang="en-US" sz="2400" dirty="0"/>
              <a:t>面向大数据管理的</a:t>
            </a:r>
            <a:r>
              <a:rPr lang="en-US" altLang="zh-CN" sz="2400" dirty="0">
                <a:solidFill>
                  <a:srgbClr val="FF0000"/>
                </a:solidFill>
              </a:rPr>
              <a:t>key-document</a:t>
            </a:r>
            <a:r>
              <a:rPr lang="zh-CN" altLang="en-US" sz="2400" dirty="0">
                <a:solidFill>
                  <a:srgbClr val="FF0000"/>
                </a:solidFill>
              </a:rPr>
              <a:t>文档数据模型</a:t>
            </a:r>
            <a:r>
              <a:rPr lang="zh-CN" altLang="en-US" sz="2400" dirty="0"/>
              <a:t>、</a:t>
            </a:r>
            <a:r>
              <a:rPr lang="zh-CN" altLang="en-US" sz="2400" dirty="0">
                <a:solidFill>
                  <a:srgbClr val="FF0000"/>
                </a:solidFill>
              </a:rPr>
              <a:t>文档数据库系统</a:t>
            </a:r>
            <a:r>
              <a:rPr lang="zh-CN" altLang="en-US" sz="2400" dirty="0"/>
              <a:t>的发展逐渐和</a:t>
            </a:r>
            <a:r>
              <a:rPr lang="en-US" altLang="zh-CN" sz="2400" dirty="0"/>
              <a:t>NoSQL</a:t>
            </a:r>
            <a:r>
              <a:rPr lang="zh-CN" altLang="en-US" sz="2400" dirty="0"/>
              <a:t>、</a:t>
            </a:r>
            <a:r>
              <a:rPr lang="en-US" altLang="zh-CN" sz="2400" dirty="0"/>
              <a:t>NewSQL</a:t>
            </a:r>
            <a:r>
              <a:rPr lang="zh-CN" altLang="en-US" sz="2400" dirty="0"/>
              <a:t>技术的发展相融合。</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Tree>
    <p:extLst>
      <p:ext uri="{BB962C8B-B14F-4D97-AF65-F5344CB8AC3E}">
        <p14:creationId xmlns:p14="http://schemas.microsoft.com/office/powerpoint/2010/main" val="3338980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60"/>
            <a:ext cx="10515600" cy="4007222"/>
          </a:xfrm>
        </p:spPr>
        <p:txBody>
          <a:bodyPr>
            <a:noAutofit/>
          </a:bodyPr>
          <a:lstStyle/>
          <a:p>
            <a:pPr latinLnBrk="1"/>
            <a:r>
              <a:rPr lang="zh-CN" altLang="en-US" sz="2400" dirty="0"/>
              <a:t>（</a:t>
            </a:r>
            <a:r>
              <a:rPr lang="en-US" altLang="zh-CN" sz="2400" dirty="0"/>
              <a:t>1</a:t>
            </a:r>
            <a:r>
              <a:rPr lang="zh-CN" altLang="en-US" sz="2400" dirty="0"/>
              <a:t>）开启</a:t>
            </a:r>
            <a:r>
              <a:rPr lang="en-US" altLang="zh-CN" sz="2400" dirty="0"/>
              <a:t>MongoDB</a:t>
            </a:r>
            <a:r>
              <a:rPr lang="zh-CN" altLang="en-US" sz="2400" dirty="0"/>
              <a:t>服务</a:t>
            </a:r>
            <a:endParaRPr lang="en-US" altLang="zh-CN" sz="2400" dirty="0"/>
          </a:p>
          <a:p>
            <a:pPr latinLnBrk="1"/>
            <a:r>
              <a:rPr lang="zh-CN" altLang="en-US" sz="2400" dirty="0"/>
              <a:t>命令窗口下</a:t>
            </a:r>
            <a:r>
              <a:rPr lang="en-US" altLang="zh-CN" sz="2400" dirty="0"/>
              <a:t>cd C:\software\MongoDB\Server\3.4\bin</a:t>
            </a:r>
          </a:p>
          <a:p>
            <a:pPr latinLnBrk="1"/>
            <a:r>
              <a:rPr lang="en-US" altLang="zh-CN" sz="2400" dirty="0">
                <a:solidFill>
                  <a:srgbClr val="FF0000"/>
                </a:solidFill>
              </a:rPr>
              <a:t>mongod</a:t>
            </a:r>
            <a:r>
              <a:rPr lang="en-US" altLang="zh-CN" sz="2400" dirty="0"/>
              <a:t> --dbpath C:\software\MongoDB\data</a:t>
            </a:r>
          </a:p>
          <a:p>
            <a:pPr latinLnBrk="1"/>
            <a:r>
              <a:rPr lang="zh-CN" altLang="en-US" sz="2400" dirty="0"/>
              <a:t>或者安装</a:t>
            </a:r>
            <a:r>
              <a:rPr lang="en-US" altLang="zh-CN" sz="2400" dirty="0"/>
              <a:t>windows</a:t>
            </a:r>
            <a:r>
              <a:rPr lang="zh-CN" altLang="en-US" sz="2400" dirty="0"/>
              <a:t>服务，然后启动服务</a:t>
            </a:r>
            <a:endParaRPr lang="en-US" altLang="zh-CN" sz="2400" dirty="0"/>
          </a:p>
          <a:p>
            <a:pPr latinLnBrk="1"/>
            <a:r>
              <a:rPr lang="en-US" altLang="zh-CN" sz="2400" dirty="0">
                <a:solidFill>
                  <a:srgbClr val="FF0000"/>
                </a:solidFill>
              </a:rPr>
              <a:t>mongod.exe</a:t>
            </a:r>
            <a:r>
              <a:rPr lang="en-US" altLang="zh-CN" sz="2400" dirty="0"/>
              <a:t> </a:t>
            </a:r>
            <a:r>
              <a:rPr lang="en-US" altLang="zh-CN" sz="2400" dirty="0">
                <a:solidFill>
                  <a:srgbClr val="FF0000"/>
                </a:solidFill>
              </a:rPr>
              <a:t>--logpath</a:t>
            </a:r>
            <a:r>
              <a:rPr lang="en-US" altLang="zh-CN" sz="2400" dirty="0"/>
              <a:t> C:\software\MongoDB\data\log\mongodb.log --logappend </a:t>
            </a:r>
            <a:r>
              <a:rPr lang="en-US" altLang="zh-CN" sz="2400" dirty="0">
                <a:solidFill>
                  <a:srgbClr val="FF0000"/>
                </a:solidFill>
              </a:rPr>
              <a:t>--dbpath </a:t>
            </a:r>
            <a:r>
              <a:rPr lang="en-US" altLang="zh-CN" sz="2400" dirty="0"/>
              <a:t>C:\software\MongoDB\data --directoryperdb --</a:t>
            </a:r>
            <a:r>
              <a:rPr lang="en-US" altLang="zh-CN" sz="2400" dirty="0">
                <a:solidFill>
                  <a:srgbClr val="FF0000"/>
                </a:solidFill>
              </a:rPr>
              <a:t>serviceName</a:t>
            </a:r>
            <a:r>
              <a:rPr lang="en-US" altLang="zh-CN" sz="2400" dirty="0"/>
              <a:t> MongoDB </a:t>
            </a:r>
            <a:r>
              <a:rPr lang="en-US" altLang="zh-CN" sz="2400" dirty="0">
                <a:solidFill>
                  <a:srgbClr val="FF0000"/>
                </a:solidFill>
              </a:rPr>
              <a:t>--install</a:t>
            </a:r>
          </a:p>
          <a:p>
            <a:pPr latinLnBrk="1"/>
            <a:endParaRPr lang="en-US" altLang="zh-CN" sz="2400" dirty="0"/>
          </a:p>
          <a:p>
            <a:pPr latinLnBrk="1"/>
            <a:r>
              <a:rPr lang="zh-CN" altLang="en-US" sz="2400" dirty="0"/>
              <a:t>开启服务</a:t>
            </a:r>
            <a:endParaRPr lang="en-US" altLang="zh-CN" sz="2400" dirty="0"/>
          </a:p>
          <a:p>
            <a:pPr latinLnBrk="1"/>
            <a:r>
              <a:rPr lang="zh-CN" altLang="en-US" sz="2400" dirty="0"/>
              <a:t>输入命令“</a:t>
            </a:r>
            <a:r>
              <a:rPr lang="en-US" altLang="zh-CN" sz="2400" dirty="0">
                <a:solidFill>
                  <a:srgbClr val="FF0000"/>
                </a:solidFill>
              </a:rPr>
              <a:t>net start </a:t>
            </a:r>
            <a:r>
              <a:rPr lang="en-US" altLang="zh-CN" sz="2400" dirty="0"/>
              <a:t>MongoDB”</a:t>
            </a:r>
          </a:p>
          <a:p>
            <a:pPr latinLnBrk="1"/>
            <a:r>
              <a:rPr lang="zh-CN" altLang="en-US" sz="2400" dirty="0"/>
              <a:t>关闭服务命令“</a:t>
            </a:r>
            <a:r>
              <a:rPr lang="en-US" altLang="zh-CN" sz="2400" dirty="0"/>
              <a:t>net stop MongoDB”</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90</a:t>
            </a:fld>
            <a:endParaRPr lang="zh-CN" altLang="en-US" dirty="0"/>
          </a:p>
        </p:txBody>
      </p:sp>
      <p:pic>
        <p:nvPicPr>
          <p:cNvPr id="5" name="图片 4"/>
          <p:cNvPicPr>
            <a:picLocks noChangeAspect="1"/>
          </p:cNvPicPr>
          <p:nvPr/>
        </p:nvPicPr>
        <p:blipFill>
          <a:blip r:embed="rId2"/>
          <a:stretch>
            <a:fillRect/>
          </a:stretch>
        </p:blipFill>
        <p:spPr>
          <a:xfrm>
            <a:off x="5531450" y="4287777"/>
            <a:ext cx="6158300" cy="1373434"/>
          </a:xfrm>
          <a:prstGeom prst="rect">
            <a:avLst/>
          </a:prstGeom>
        </p:spPr>
      </p:pic>
    </p:spTree>
    <p:extLst>
      <p:ext uri="{BB962C8B-B14F-4D97-AF65-F5344CB8AC3E}">
        <p14:creationId xmlns:p14="http://schemas.microsoft.com/office/powerpoint/2010/main" val="14535216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a:t>（</a:t>
            </a:r>
            <a:r>
              <a:rPr lang="en-US" altLang="zh-CN" sz="2400" b="1" dirty="0"/>
              <a:t>2</a:t>
            </a:r>
            <a:r>
              <a:rPr lang="zh-CN" altLang="en-US" sz="2400" b="1" dirty="0"/>
              <a:t>）数据库操作</a:t>
            </a:r>
            <a:endParaRPr lang="en-US" altLang="zh-CN" sz="2400" b="1" dirty="0"/>
          </a:p>
          <a:p>
            <a:pPr latinLnBrk="1"/>
            <a:r>
              <a:rPr lang="zh-CN" altLang="en-US" sz="2400" b="1" dirty="0"/>
              <a:t>连接数据库</a:t>
            </a:r>
            <a:endParaRPr lang="en-US" altLang="zh-CN" sz="2400" b="1" dirty="0"/>
          </a:p>
          <a:p>
            <a:pPr latinLnBrk="1"/>
            <a:r>
              <a:rPr lang="zh-CN" altLang="en-US" sz="2400" dirty="0"/>
              <a:t>连接的命令格式</a:t>
            </a:r>
            <a:endParaRPr lang="en-US" altLang="zh-CN" sz="2400" dirty="0"/>
          </a:p>
          <a:p>
            <a:pPr latinLnBrk="1"/>
            <a:r>
              <a:rPr lang="en-US" altLang="zh-CN" sz="2400" dirty="0"/>
              <a:t>mongo </a:t>
            </a:r>
            <a:r>
              <a:rPr lang="zh-CN" altLang="en-US" sz="2400" dirty="0"/>
              <a:t>远程主机</a:t>
            </a:r>
            <a:r>
              <a:rPr lang="en-US" altLang="zh-CN" sz="2400" dirty="0"/>
              <a:t>ip</a:t>
            </a:r>
            <a:r>
              <a:rPr lang="zh-CN" altLang="en-US" sz="2400" dirty="0"/>
              <a:t>或</a:t>
            </a:r>
            <a:r>
              <a:rPr lang="en-US" altLang="zh-CN" sz="2400" dirty="0" err="1"/>
              <a:t>DNS:MongoDB</a:t>
            </a:r>
            <a:r>
              <a:rPr lang="zh-CN" altLang="en-US" sz="2400" dirty="0"/>
              <a:t>端口号</a:t>
            </a:r>
            <a:r>
              <a:rPr lang="en-US" altLang="zh-CN" sz="2400" dirty="0"/>
              <a:t>/</a:t>
            </a:r>
            <a:r>
              <a:rPr lang="zh-CN" altLang="en-US" sz="2400" dirty="0"/>
              <a:t>数据库名 </a:t>
            </a:r>
            <a:r>
              <a:rPr lang="en-US" altLang="zh-CN" sz="2400" dirty="0"/>
              <a:t>-u </a:t>
            </a:r>
            <a:r>
              <a:rPr lang="zh-CN" altLang="en-US" sz="2400" dirty="0"/>
              <a:t>用户名 </a:t>
            </a:r>
            <a:r>
              <a:rPr lang="en-US" altLang="zh-CN" sz="2400" dirty="0"/>
              <a:t>-p </a:t>
            </a:r>
            <a:r>
              <a:rPr lang="zh-CN" altLang="en-US" sz="2400" dirty="0"/>
              <a:t>密码</a:t>
            </a:r>
            <a:endParaRPr lang="en-US" altLang="zh-CN" sz="2400" dirty="0"/>
          </a:p>
          <a:p>
            <a:pPr latinLnBrk="1"/>
            <a:r>
              <a:rPr lang="en-US" altLang="zh-CN" sz="2400" i="1" dirty="0">
                <a:solidFill>
                  <a:srgbClr val="00B0F0"/>
                </a:solidFill>
              </a:rPr>
              <a:t># </a:t>
            </a:r>
            <a:r>
              <a:rPr lang="zh-CN" altLang="en-US" sz="2400" i="1" dirty="0">
                <a:solidFill>
                  <a:srgbClr val="00B0F0"/>
                </a:solidFill>
              </a:rPr>
              <a:t>指定</a:t>
            </a:r>
            <a:r>
              <a:rPr lang="en-US" altLang="zh-CN" sz="2400" i="1" dirty="0">
                <a:solidFill>
                  <a:srgbClr val="00B0F0"/>
                </a:solidFill>
              </a:rPr>
              <a:t>ip</a:t>
            </a:r>
            <a:r>
              <a:rPr lang="zh-CN" altLang="en-US" sz="2400" i="1" dirty="0">
                <a:solidFill>
                  <a:srgbClr val="00B0F0"/>
                </a:solidFill>
              </a:rPr>
              <a:t>，端口，数据库名称，用户名，密码</a:t>
            </a:r>
            <a:r>
              <a:rPr lang="zh-CN" altLang="en-US" sz="2400" dirty="0">
                <a:solidFill>
                  <a:srgbClr val="00B0F0"/>
                </a:solidFill>
              </a:rPr>
              <a:t> </a:t>
            </a:r>
            <a:endParaRPr lang="en-US" altLang="zh-CN" sz="2400" dirty="0">
              <a:solidFill>
                <a:srgbClr val="00B0F0"/>
              </a:solidFill>
            </a:endParaRPr>
          </a:p>
          <a:p>
            <a:pPr latinLnBrk="1"/>
            <a:r>
              <a:rPr lang="en-US" altLang="zh-CN" sz="2400" dirty="0">
                <a:solidFill>
                  <a:srgbClr val="FF0000"/>
                </a:solidFill>
              </a:rPr>
              <a:t>mongo </a:t>
            </a:r>
            <a:r>
              <a:rPr lang="en-US" altLang="zh-CN" sz="2400" dirty="0"/>
              <a:t>127.0.0.1:27017/test -u root -p root</a:t>
            </a:r>
          </a:p>
          <a:p>
            <a:pPr latinLnBrk="1"/>
            <a:r>
              <a:rPr lang="zh-CN" altLang="en-US" sz="2400" b="1" dirty="0"/>
              <a:t>创建数据库</a:t>
            </a:r>
            <a:endParaRPr lang="en-US" altLang="zh-CN" sz="2400" b="1" dirty="0"/>
          </a:p>
          <a:p>
            <a:pPr latinLnBrk="1"/>
            <a:r>
              <a:rPr lang="en-US" altLang="zh-CN" sz="2400" dirty="0"/>
              <a:t>&gt;</a:t>
            </a:r>
            <a:r>
              <a:rPr lang="en-US" altLang="zh-CN" sz="2400" dirty="0">
                <a:solidFill>
                  <a:srgbClr val="FF0000"/>
                </a:solidFill>
              </a:rPr>
              <a:t>use my </a:t>
            </a:r>
            <a:r>
              <a:rPr lang="en-US" altLang="zh-CN" sz="2400" i="1" dirty="0">
                <a:solidFill>
                  <a:srgbClr val="00B0F0"/>
                </a:solidFill>
              </a:rPr>
              <a:t># </a:t>
            </a:r>
            <a:r>
              <a:rPr lang="zh-CN" altLang="en-US" sz="2400" i="1" dirty="0">
                <a:solidFill>
                  <a:srgbClr val="00B0F0"/>
                </a:solidFill>
              </a:rPr>
              <a:t>创建或使用</a:t>
            </a:r>
            <a:r>
              <a:rPr lang="en-US" altLang="zh-CN" sz="2400" i="1" dirty="0">
                <a:solidFill>
                  <a:srgbClr val="00B0F0"/>
                </a:solidFill>
              </a:rPr>
              <a:t>my</a:t>
            </a:r>
            <a:r>
              <a:rPr lang="zh-CN" altLang="en-US" sz="2400" i="1" dirty="0">
                <a:solidFill>
                  <a:srgbClr val="00B0F0"/>
                </a:solidFill>
              </a:rPr>
              <a:t>数据库</a:t>
            </a:r>
            <a:r>
              <a:rPr lang="zh-CN" altLang="en-US" sz="2400" dirty="0">
                <a:solidFill>
                  <a:srgbClr val="00B0F0"/>
                </a:solidFill>
              </a:rPr>
              <a:t> </a:t>
            </a:r>
            <a:endParaRPr lang="en-US" altLang="zh-CN" sz="2400" dirty="0">
              <a:solidFill>
                <a:srgbClr val="00B0F0"/>
              </a:solidFill>
            </a:endParaRPr>
          </a:p>
          <a:p>
            <a:pPr latinLnBrk="1"/>
            <a:r>
              <a:rPr lang="en-US" altLang="zh-CN" sz="2400" dirty="0"/>
              <a:t>switched to db my </a:t>
            </a:r>
            <a:r>
              <a:rPr lang="en-US" altLang="zh-CN" sz="2400" i="1" dirty="0">
                <a:solidFill>
                  <a:srgbClr val="00B0F0"/>
                </a:solidFill>
              </a:rPr>
              <a:t># </a:t>
            </a:r>
            <a:r>
              <a:rPr lang="zh-CN" altLang="en-US" sz="2400" i="1" dirty="0">
                <a:solidFill>
                  <a:srgbClr val="00B0F0"/>
                </a:solidFill>
              </a:rPr>
              <a:t>切换到</a:t>
            </a:r>
            <a:r>
              <a:rPr lang="en-US" altLang="zh-CN" sz="2400" i="1" dirty="0">
                <a:solidFill>
                  <a:srgbClr val="00B0F0"/>
                </a:solidFill>
              </a:rPr>
              <a:t>my</a:t>
            </a:r>
            <a:r>
              <a:rPr lang="zh-CN" altLang="en-US" sz="2400" i="1" dirty="0">
                <a:solidFill>
                  <a:srgbClr val="00B0F0"/>
                </a:solidFill>
              </a:rPr>
              <a:t>数据库</a:t>
            </a:r>
            <a:endParaRPr lang="en-US" altLang="zh-CN" sz="2400" i="1" dirty="0">
              <a:solidFill>
                <a:srgbClr val="00B0F0"/>
              </a:solidFill>
            </a:endParaRPr>
          </a:p>
          <a:p>
            <a:pPr latinLnBrk="1"/>
            <a:r>
              <a:rPr lang="en-US" altLang="zh-CN" sz="2400" dirty="0"/>
              <a:t>&gt; </a:t>
            </a:r>
            <a:r>
              <a:rPr lang="en-US" altLang="zh-CN" sz="2400" dirty="0">
                <a:solidFill>
                  <a:srgbClr val="FF0000"/>
                </a:solidFill>
              </a:rPr>
              <a:t>db</a:t>
            </a:r>
            <a:r>
              <a:rPr lang="en-US" altLang="zh-CN" sz="2400" dirty="0"/>
              <a:t> </a:t>
            </a:r>
            <a:r>
              <a:rPr lang="en-US" altLang="zh-CN" sz="2400" i="1" dirty="0">
                <a:solidFill>
                  <a:srgbClr val="00B0F0"/>
                </a:solidFill>
              </a:rPr>
              <a:t># </a:t>
            </a:r>
            <a:r>
              <a:rPr lang="zh-CN" altLang="en-US" sz="2400" i="1" dirty="0">
                <a:solidFill>
                  <a:srgbClr val="00B0F0"/>
                </a:solidFill>
              </a:rPr>
              <a:t>查看当前数据库名称</a:t>
            </a:r>
            <a:r>
              <a:rPr lang="zh-CN" altLang="en-US" sz="2400" dirty="0">
                <a:solidFill>
                  <a:srgbClr val="00B0F0"/>
                </a:solidFill>
              </a:rPr>
              <a:t> </a:t>
            </a:r>
            <a:endParaRPr lang="en-US" altLang="zh-CN" sz="2400" dirty="0">
              <a:solidFill>
                <a:srgbClr val="00B0F0"/>
              </a:solidFill>
            </a:endParaRPr>
          </a:p>
          <a:p>
            <a:pPr latinLnBrk="1"/>
            <a:r>
              <a:rPr lang="en-US" altLang="zh-CN" sz="2400" dirty="0"/>
              <a:t>my </a:t>
            </a:r>
            <a:r>
              <a:rPr lang="en-US" altLang="zh-CN" sz="2400" i="1" dirty="0">
                <a:solidFill>
                  <a:srgbClr val="00B0F0"/>
                </a:solidFill>
              </a:rPr>
              <a:t># </a:t>
            </a:r>
            <a:r>
              <a:rPr lang="zh-CN" altLang="en-US" sz="2400" i="1" dirty="0">
                <a:solidFill>
                  <a:srgbClr val="00B0F0"/>
                </a:solidFill>
              </a:rPr>
              <a:t>当前使用的是</a:t>
            </a:r>
            <a:r>
              <a:rPr lang="en-US" altLang="zh-CN" sz="2400" i="1" dirty="0">
                <a:solidFill>
                  <a:srgbClr val="00B0F0"/>
                </a:solidFill>
              </a:rPr>
              <a:t>my</a:t>
            </a:r>
            <a:r>
              <a:rPr lang="zh-CN" altLang="en-US" sz="2400" i="1" dirty="0">
                <a:solidFill>
                  <a:srgbClr val="00B0F0"/>
                </a:solidFill>
              </a:rPr>
              <a:t>数据库</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91</a:t>
            </a:fld>
            <a:endParaRPr lang="zh-CN" altLang="en-US" dirty="0"/>
          </a:p>
        </p:txBody>
      </p:sp>
    </p:spTree>
    <p:extLst>
      <p:ext uri="{BB962C8B-B14F-4D97-AF65-F5344CB8AC3E}">
        <p14:creationId xmlns:p14="http://schemas.microsoft.com/office/powerpoint/2010/main" val="21003200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dirty="0"/>
              <a:t>（</a:t>
            </a:r>
            <a:r>
              <a:rPr lang="en-US" altLang="zh-CN" sz="2400" dirty="0"/>
              <a:t>2</a:t>
            </a:r>
            <a:r>
              <a:rPr lang="zh-CN" altLang="en-US" sz="2400" dirty="0"/>
              <a:t>）</a:t>
            </a:r>
            <a:r>
              <a:rPr lang="zh-CN" altLang="en-US" sz="2400" b="1" dirty="0"/>
              <a:t>数据库操作（续）</a:t>
            </a:r>
            <a:endParaRPr lang="en-US" altLang="zh-CN" sz="2400" b="1" dirty="0"/>
          </a:p>
          <a:p>
            <a:pPr latinLnBrk="1"/>
            <a:r>
              <a:rPr lang="zh-CN" altLang="en-US" sz="2400" b="1" dirty="0"/>
              <a:t>删除数据库</a:t>
            </a:r>
            <a:r>
              <a:rPr lang="zh-CN" altLang="en-US" sz="2400" dirty="0"/>
              <a:t>：</a:t>
            </a:r>
            <a:r>
              <a:rPr lang="en-US" altLang="zh-CN" sz="2400" dirty="0"/>
              <a:t>drop database_name</a:t>
            </a:r>
          </a:p>
          <a:p>
            <a:pPr latinLnBrk="1"/>
            <a:r>
              <a:rPr lang="en-US" altLang="zh-CN" sz="2400" dirty="0"/>
              <a:t>&gt; use my </a:t>
            </a:r>
          </a:p>
          <a:p>
            <a:pPr latinLnBrk="1"/>
            <a:r>
              <a:rPr lang="en-US" altLang="zh-CN" sz="2400" dirty="0"/>
              <a:t>switched to db my </a:t>
            </a:r>
          </a:p>
          <a:p>
            <a:pPr latinLnBrk="1"/>
            <a:r>
              <a:rPr lang="en-US" altLang="zh-CN" sz="2400" dirty="0"/>
              <a:t>&gt; </a:t>
            </a:r>
            <a:r>
              <a:rPr lang="en-US" altLang="zh-CN" sz="2400" dirty="0">
                <a:solidFill>
                  <a:srgbClr val="FF0000"/>
                </a:solidFill>
              </a:rPr>
              <a:t>db.dropDatabase() </a:t>
            </a:r>
            <a:r>
              <a:rPr lang="en-US" altLang="zh-CN" sz="2400" i="1" dirty="0">
                <a:solidFill>
                  <a:srgbClr val="00B0F0"/>
                </a:solidFill>
              </a:rPr>
              <a:t>#</a:t>
            </a:r>
            <a:r>
              <a:rPr lang="zh-CN" altLang="en-US" sz="2400" i="1" dirty="0">
                <a:solidFill>
                  <a:srgbClr val="00B0F0"/>
                </a:solidFill>
              </a:rPr>
              <a:t>删除数据库</a:t>
            </a:r>
            <a:r>
              <a:rPr lang="zh-CN" altLang="en-US" sz="2400" dirty="0">
                <a:solidFill>
                  <a:srgbClr val="00B0F0"/>
                </a:solidFill>
              </a:rPr>
              <a:t> </a:t>
            </a:r>
            <a:endParaRPr lang="en-US" altLang="zh-CN" sz="2400" dirty="0">
              <a:solidFill>
                <a:srgbClr val="00B0F0"/>
              </a:solidFill>
            </a:endParaRPr>
          </a:p>
          <a:p>
            <a:pPr latinLnBrk="1"/>
            <a:r>
              <a:rPr lang="en-US" altLang="zh-CN" sz="2400" dirty="0"/>
              <a:t>{ "ok" : 1 }</a:t>
            </a:r>
          </a:p>
          <a:p>
            <a:pPr latinLnBrk="1"/>
            <a:r>
              <a:rPr lang="zh-CN" altLang="en-US" sz="2400" b="1" dirty="0"/>
              <a:t>查看所有数据库：</a:t>
            </a:r>
            <a:r>
              <a:rPr lang="en-US" altLang="zh-CN" sz="2400" dirty="0"/>
              <a:t> show dbs</a:t>
            </a:r>
            <a:endParaRPr lang="en-US" altLang="zh-CN" sz="2400" b="1" dirty="0"/>
          </a:p>
          <a:p>
            <a:pPr latinLnBrk="1"/>
            <a:r>
              <a:rPr lang="en-US" altLang="zh-CN" sz="2400" dirty="0"/>
              <a:t>&gt; </a:t>
            </a:r>
            <a:r>
              <a:rPr lang="en-US" altLang="zh-CN" sz="2400" dirty="0">
                <a:solidFill>
                  <a:srgbClr val="FF0000"/>
                </a:solidFill>
              </a:rPr>
              <a:t>show dbs</a:t>
            </a:r>
          </a:p>
          <a:p>
            <a:pPr latinLnBrk="1"/>
            <a:r>
              <a:rPr lang="en-US" altLang="zh-CN" sz="2400" dirty="0"/>
              <a:t>admin</a:t>
            </a:r>
          </a:p>
          <a:p>
            <a:pPr latinLnBrk="1"/>
            <a:r>
              <a:rPr lang="en-US" altLang="zh-CN" sz="2400" dirty="0"/>
              <a:t>local</a:t>
            </a:r>
          </a:p>
          <a:p>
            <a:pPr latinLnBrk="1"/>
            <a:r>
              <a:rPr lang="en-US" altLang="zh-CN" sz="2400" dirty="0"/>
              <a:t>test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92</a:t>
            </a:fld>
            <a:endParaRPr lang="zh-CN" altLang="en-US" dirty="0"/>
          </a:p>
        </p:txBody>
      </p:sp>
    </p:spTree>
    <p:extLst>
      <p:ext uri="{BB962C8B-B14F-4D97-AF65-F5344CB8AC3E}">
        <p14:creationId xmlns:p14="http://schemas.microsoft.com/office/powerpoint/2010/main" val="36101470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dirty="0"/>
              <a:t>（</a:t>
            </a:r>
            <a:r>
              <a:rPr lang="en-US" altLang="zh-CN" sz="2400" dirty="0"/>
              <a:t>2</a:t>
            </a:r>
            <a:r>
              <a:rPr lang="zh-CN" altLang="en-US" sz="2400" dirty="0"/>
              <a:t>）</a:t>
            </a:r>
            <a:r>
              <a:rPr lang="zh-CN" altLang="en-US" sz="2400" b="1" dirty="0"/>
              <a:t>集合操作</a:t>
            </a:r>
            <a:endParaRPr lang="en-US" altLang="zh-CN" sz="2400" b="1" dirty="0"/>
          </a:p>
          <a:p>
            <a:pPr latinLnBrk="1"/>
            <a:r>
              <a:rPr lang="zh-CN" altLang="en-US" sz="2400" b="1" dirty="0"/>
              <a:t>创建集合</a:t>
            </a:r>
            <a:r>
              <a:rPr lang="en-US" altLang="zh-CN" sz="2400" dirty="0"/>
              <a:t> </a:t>
            </a:r>
          </a:p>
          <a:p>
            <a:pPr latinLnBrk="1"/>
            <a:r>
              <a:rPr lang="en-US" altLang="zh-CN" sz="2400" dirty="0"/>
              <a:t>&gt; </a:t>
            </a:r>
            <a:r>
              <a:rPr lang="en-US" altLang="zh-CN" sz="2400" dirty="0">
                <a:solidFill>
                  <a:srgbClr val="FF0000"/>
                </a:solidFill>
              </a:rPr>
              <a:t>db.createCollection</a:t>
            </a:r>
            <a:r>
              <a:rPr lang="en-US" altLang="zh-CN" sz="2400" dirty="0"/>
              <a:t>('tb_my') </a:t>
            </a:r>
            <a:r>
              <a:rPr lang="en-US" altLang="zh-CN" sz="2400" i="1" dirty="0">
                <a:solidFill>
                  <a:srgbClr val="00B0F0"/>
                </a:solidFill>
              </a:rPr>
              <a:t># </a:t>
            </a:r>
            <a:r>
              <a:rPr lang="zh-CN" altLang="en-US" sz="2400" i="1" dirty="0">
                <a:solidFill>
                  <a:srgbClr val="00B0F0"/>
                </a:solidFill>
              </a:rPr>
              <a:t>创建一个名为</a:t>
            </a:r>
            <a:r>
              <a:rPr lang="en-US" altLang="zh-CN" sz="2400" i="1" dirty="0">
                <a:solidFill>
                  <a:srgbClr val="00B0F0"/>
                </a:solidFill>
              </a:rPr>
              <a:t>tb_my</a:t>
            </a:r>
            <a:r>
              <a:rPr lang="zh-CN" altLang="en-US" sz="2400" i="1" dirty="0">
                <a:solidFill>
                  <a:srgbClr val="00B0F0"/>
                </a:solidFill>
              </a:rPr>
              <a:t>的集合</a:t>
            </a:r>
            <a:r>
              <a:rPr lang="zh-CN" altLang="en-US" sz="2400" dirty="0">
                <a:solidFill>
                  <a:srgbClr val="00B0F0"/>
                </a:solidFill>
              </a:rPr>
              <a:t> </a:t>
            </a:r>
            <a:endParaRPr lang="en-US" altLang="zh-CN" sz="2400" dirty="0">
              <a:solidFill>
                <a:srgbClr val="00B0F0"/>
              </a:solidFill>
            </a:endParaRPr>
          </a:p>
          <a:p>
            <a:pPr latinLnBrk="1"/>
            <a:r>
              <a:rPr lang="en-US" altLang="zh-CN" sz="2400" dirty="0"/>
              <a:t>{"ok":1} </a:t>
            </a:r>
            <a:r>
              <a:rPr lang="en-US" altLang="zh-CN" sz="2400" i="1" dirty="0">
                <a:solidFill>
                  <a:srgbClr val="00B0F0"/>
                </a:solidFill>
              </a:rPr>
              <a:t># </a:t>
            </a:r>
            <a:r>
              <a:rPr lang="zh-CN" altLang="en-US" sz="2400" i="1" dirty="0">
                <a:solidFill>
                  <a:srgbClr val="00B0F0"/>
                </a:solidFill>
              </a:rPr>
              <a:t>表示创建成功</a:t>
            </a:r>
            <a:r>
              <a:rPr lang="zh-CN" altLang="en-US" sz="2400" dirty="0">
                <a:solidFill>
                  <a:srgbClr val="00B0F0"/>
                </a:solidFill>
              </a:rPr>
              <a:t> </a:t>
            </a:r>
            <a:endParaRPr lang="en-US" altLang="zh-CN" sz="2400" dirty="0">
              <a:solidFill>
                <a:srgbClr val="00B0F0"/>
              </a:solidFill>
            </a:endParaRPr>
          </a:p>
          <a:p>
            <a:pPr latinLnBrk="1"/>
            <a:r>
              <a:rPr lang="en-US" altLang="zh-CN" sz="2400" i="1" dirty="0">
                <a:solidFill>
                  <a:srgbClr val="00B0F0"/>
                </a:solidFill>
              </a:rPr>
              <a:t># </a:t>
            </a:r>
            <a:r>
              <a:rPr lang="zh-CN" altLang="en-US" sz="2400" i="1" dirty="0">
                <a:solidFill>
                  <a:srgbClr val="00B0F0"/>
                </a:solidFill>
              </a:rPr>
              <a:t>向集合中插入一条数据</a:t>
            </a:r>
            <a:r>
              <a:rPr lang="zh-CN" altLang="en-US" sz="2400" dirty="0">
                <a:solidFill>
                  <a:srgbClr val="00B0F0"/>
                </a:solidFill>
              </a:rPr>
              <a:t> </a:t>
            </a:r>
            <a:endParaRPr lang="en-US" altLang="zh-CN" sz="2400" dirty="0">
              <a:solidFill>
                <a:srgbClr val="00B0F0"/>
              </a:solidFill>
            </a:endParaRPr>
          </a:p>
          <a:p>
            <a:pPr latinLnBrk="1"/>
            <a:r>
              <a:rPr lang="en-US" altLang="zh-CN" sz="2400" dirty="0"/>
              <a:t>&gt; </a:t>
            </a:r>
            <a:r>
              <a:rPr lang="en-US" altLang="zh-CN" sz="2400" dirty="0">
                <a:solidFill>
                  <a:srgbClr val="FF0000"/>
                </a:solidFill>
              </a:rPr>
              <a:t>db.getCollection</a:t>
            </a:r>
            <a:r>
              <a:rPr lang="en-US" altLang="zh-CN" sz="2400" dirty="0"/>
              <a:t>("tb_my").</a:t>
            </a:r>
            <a:r>
              <a:rPr lang="en-US" altLang="zh-CN" sz="2400" dirty="0">
                <a:solidFill>
                  <a:srgbClr val="FF0000"/>
                </a:solidFill>
              </a:rPr>
              <a:t>insert</a:t>
            </a:r>
            <a:r>
              <a:rPr lang="en-US" altLang="zh-CN" sz="2400" dirty="0"/>
              <a:t>({"name":"amy","age":12}) </a:t>
            </a:r>
          </a:p>
          <a:p>
            <a:pPr latinLnBrk="1"/>
            <a:r>
              <a:rPr lang="en-US" altLang="zh-CN" sz="2400" dirty="0"/>
              <a:t>WriteResult({"nInserted":1} </a:t>
            </a:r>
            <a:r>
              <a:rPr lang="en-US" altLang="zh-CN" sz="2400" i="1" dirty="0">
                <a:solidFill>
                  <a:srgbClr val="00B0F0"/>
                </a:solidFill>
              </a:rPr>
              <a:t># </a:t>
            </a:r>
            <a:r>
              <a:rPr lang="zh-CN" altLang="en-US" sz="2400" i="1" dirty="0">
                <a:solidFill>
                  <a:srgbClr val="00B0F0"/>
                </a:solidFill>
              </a:rPr>
              <a:t>插入数据成功</a:t>
            </a:r>
            <a:endParaRPr lang="en-US" altLang="zh-CN" sz="2400" i="1" dirty="0">
              <a:solidFill>
                <a:srgbClr val="00B0F0"/>
              </a:solidFill>
            </a:endParaRPr>
          </a:p>
          <a:p>
            <a:pPr latinLnBrk="1"/>
            <a:r>
              <a:rPr lang="zh-CN" altLang="en-US" sz="2400" b="1" dirty="0"/>
              <a:t>删除集合</a:t>
            </a:r>
            <a:endParaRPr lang="en-US" altLang="zh-CN" sz="2400" b="1" dirty="0"/>
          </a:p>
          <a:p>
            <a:pPr latinLnBrk="1"/>
            <a:r>
              <a:rPr lang="en-US" altLang="zh-CN" dirty="0">
                <a:solidFill>
                  <a:srgbClr val="FF0000"/>
                </a:solidFill>
              </a:rPr>
              <a:t>db.collection_name.drop</a:t>
            </a:r>
            <a:r>
              <a:rPr lang="en-US" altLang="zh-CN" dirty="0"/>
              <a:t>() </a:t>
            </a:r>
            <a:r>
              <a:rPr lang="en-US" altLang="zh-CN" i="1" dirty="0">
                <a:solidFill>
                  <a:srgbClr val="00B0F0"/>
                </a:solidFill>
              </a:rPr>
              <a:t># </a:t>
            </a:r>
            <a:r>
              <a:rPr lang="zh-CN" altLang="en-US" i="1" dirty="0">
                <a:solidFill>
                  <a:srgbClr val="00B0F0"/>
                </a:solidFill>
              </a:rPr>
              <a:t>删除</a:t>
            </a:r>
            <a:r>
              <a:rPr lang="en-US" altLang="zh-CN" i="1" dirty="0" err="1">
                <a:solidFill>
                  <a:srgbClr val="00B0F0"/>
                </a:solidFill>
              </a:rPr>
              <a:t>collection_name</a:t>
            </a:r>
            <a:r>
              <a:rPr lang="zh-CN" altLang="en-US" i="1" dirty="0">
                <a:solidFill>
                  <a:srgbClr val="00B0F0"/>
                </a:solidFill>
              </a:rPr>
              <a:t>集合</a:t>
            </a:r>
            <a:endParaRPr lang="en-US" altLang="zh-CN" i="1" dirty="0">
              <a:solidFill>
                <a:srgbClr val="00B0F0"/>
              </a:solidFill>
            </a:endParaRPr>
          </a:p>
          <a:p>
            <a:pPr latinLnBrk="1"/>
            <a:r>
              <a:rPr lang="en-US" altLang="zh-CN" dirty="0"/>
              <a:t>&gt; </a:t>
            </a:r>
            <a:r>
              <a:rPr lang="en-US" altLang="zh-CN" dirty="0" err="1"/>
              <a:t>db.abc.drop</a:t>
            </a:r>
            <a:r>
              <a:rPr lang="en-US" altLang="zh-CN" dirty="0"/>
              <a:t>() </a:t>
            </a:r>
            <a:r>
              <a:rPr lang="en-US" altLang="zh-CN" i="1" dirty="0">
                <a:solidFill>
                  <a:srgbClr val="00B0F0"/>
                </a:solidFill>
              </a:rPr>
              <a:t># </a:t>
            </a:r>
            <a:r>
              <a:rPr lang="zh-CN" altLang="en-US" i="1" dirty="0">
                <a:solidFill>
                  <a:srgbClr val="00B0F0"/>
                </a:solidFill>
              </a:rPr>
              <a:t>删除</a:t>
            </a:r>
            <a:r>
              <a:rPr lang="en-US" altLang="zh-CN" i="1" dirty="0">
                <a:solidFill>
                  <a:srgbClr val="00B0F0"/>
                </a:solidFill>
              </a:rPr>
              <a:t>abc</a:t>
            </a:r>
            <a:r>
              <a:rPr lang="zh-CN" altLang="en-US" i="1" dirty="0">
                <a:solidFill>
                  <a:srgbClr val="00B0F0"/>
                </a:solidFill>
              </a:rPr>
              <a:t>集合</a:t>
            </a:r>
            <a:endParaRPr lang="en-US" altLang="zh-CN" sz="2400" i="1"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93</a:t>
            </a:fld>
            <a:endParaRPr lang="zh-CN" altLang="en-US" dirty="0"/>
          </a:p>
        </p:txBody>
      </p:sp>
    </p:spTree>
    <p:extLst>
      <p:ext uri="{BB962C8B-B14F-4D97-AF65-F5344CB8AC3E}">
        <p14:creationId xmlns:p14="http://schemas.microsoft.com/office/powerpoint/2010/main" val="11467747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a:t>（</a:t>
            </a:r>
            <a:r>
              <a:rPr lang="en-US" altLang="zh-CN" sz="2400" b="1" dirty="0"/>
              <a:t>3</a:t>
            </a:r>
            <a:r>
              <a:rPr lang="zh-CN" altLang="en-US" sz="2400" b="1" dirty="0"/>
              <a:t>）插入数据</a:t>
            </a:r>
            <a:endParaRPr lang="en-US" altLang="zh-CN" sz="2400" b="1" dirty="0"/>
          </a:p>
          <a:p>
            <a:pPr latinLnBrk="1"/>
            <a:r>
              <a:rPr lang="en-US" altLang="zh-CN" sz="2400" b="1" dirty="0"/>
              <a:t>insertOne()</a:t>
            </a:r>
            <a:r>
              <a:rPr lang="zh-CN" altLang="en-US" sz="2400" b="1" dirty="0"/>
              <a:t>方法将</a:t>
            </a:r>
            <a:r>
              <a:rPr lang="zh-CN" altLang="en-US" sz="2400" b="1" dirty="0">
                <a:solidFill>
                  <a:srgbClr val="FF0000"/>
                </a:solidFill>
              </a:rPr>
              <a:t>单个文档</a:t>
            </a:r>
            <a:r>
              <a:rPr lang="zh-CN" altLang="en-US" sz="2400" b="1" dirty="0"/>
              <a:t>插入到集合中。如果文档没有指定</a:t>
            </a:r>
            <a:r>
              <a:rPr lang="en-US" altLang="zh-CN" sz="2400" b="1" dirty="0"/>
              <a:t>_id</a:t>
            </a:r>
            <a:r>
              <a:rPr lang="zh-CN" altLang="en-US" sz="2400" b="1" dirty="0"/>
              <a:t>字段，会自动将</a:t>
            </a:r>
            <a:r>
              <a:rPr lang="en-US" altLang="zh-CN" sz="2400" b="1" dirty="0"/>
              <a:t>_id</a:t>
            </a:r>
            <a:r>
              <a:rPr lang="zh-CN" altLang="en-US" sz="2400" b="1" dirty="0"/>
              <a:t>字段与</a:t>
            </a:r>
            <a:r>
              <a:rPr lang="en-US" altLang="zh-CN" sz="2400" b="1" dirty="0"/>
              <a:t>ObjectId</a:t>
            </a:r>
            <a:r>
              <a:rPr lang="zh-CN" altLang="en-US" sz="2400" b="1" dirty="0"/>
              <a:t>值添加到新文档。</a:t>
            </a:r>
            <a:r>
              <a:rPr lang="en-US" altLang="zh-CN" sz="2400" dirty="0"/>
              <a:t> </a:t>
            </a:r>
          </a:p>
          <a:p>
            <a:pPr latinLnBrk="1"/>
            <a:r>
              <a:rPr lang="en-US" altLang="zh-CN" dirty="0"/>
              <a:t>&gt; </a:t>
            </a:r>
            <a:r>
              <a:rPr lang="en-US" altLang="zh-CN" dirty="0">
                <a:solidFill>
                  <a:srgbClr val="FF0000"/>
                </a:solidFill>
              </a:rPr>
              <a:t>db.tb_my.insertOne</a:t>
            </a:r>
            <a:r>
              <a:rPr lang="en-US" altLang="zh-CN" dirty="0"/>
              <a:t>({"name":"amy","age":18}) </a:t>
            </a:r>
          </a:p>
          <a:p>
            <a:pPr latinLnBrk="1"/>
            <a:r>
              <a:rPr lang="en-US" altLang="zh-CN" dirty="0"/>
              <a:t>{ "acknowledged" : true, </a:t>
            </a:r>
          </a:p>
          <a:p>
            <a:pPr latinLnBrk="1"/>
            <a:r>
              <a:rPr lang="en-US" altLang="zh-CN" dirty="0"/>
              <a:t>   "insertedId" : ObjectId("59eefc2e1af3a3e93a93376d") } </a:t>
            </a:r>
          </a:p>
          <a:p>
            <a:pPr latinLnBrk="1"/>
            <a:r>
              <a:rPr lang="en-US" altLang="zh-CN" sz="2400" b="1" dirty="0"/>
              <a:t>insertMany()</a:t>
            </a:r>
            <a:r>
              <a:rPr lang="zh-CN" altLang="en-US" sz="2400" b="1" dirty="0"/>
              <a:t>方法将</a:t>
            </a:r>
            <a:r>
              <a:rPr lang="zh-CN" altLang="en-US" sz="2400" b="1" dirty="0">
                <a:solidFill>
                  <a:srgbClr val="FF0000"/>
                </a:solidFill>
              </a:rPr>
              <a:t>多个文档</a:t>
            </a:r>
            <a:r>
              <a:rPr lang="zh-CN" altLang="en-US" sz="2400" b="1" dirty="0"/>
              <a:t>插入到集合中</a:t>
            </a:r>
            <a:endParaRPr lang="en-US" altLang="zh-CN" sz="2400" b="1" dirty="0"/>
          </a:p>
          <a:p>
            <a:pPr latinLnBrk="1"/>
            <a:r>
              <a:rPr lang="en-US" altLang="zh-CN" dirty="0"/>
              <a:t>&gt; </a:t>
            </a:r>
            <a:r>
              <a:rPr lang="en-US" altLang="zh-CN" dirty="0">
                <a:solidFill>
                  <a:srgbClr val="FF0000"/>
                </a:solidFill>
              </a:rPr>
              <a:t>db.tb_my.insertMany</a:t>
            </a:r>
            <a:r>
              <a:rPr lang="en-US" altLang="zh-CN" dirty="0"/>
              <a:t>([ {"name":"abc","age":18}, </a:t>
            </a:r>
          </a:p>
          <a:p>
            <a:pPr latinLnBrk="1"/>
            <a:r>
              <a:rPr lang="en-US" altLang="zh-CN" dirty="0"/>
              <a:t>   {"name":"dfg","age":20}, </a:t>
            </a:r>
          </a:p>
          <a:p>
            <a:pPr latinLnBrk="1"/>
            <a:r>
              <a:rPr lang="en-US" altLang="zh-CN" dirty="0"/>
              <a:t>   {"name":"opq","age":21} ])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94</a:t>
            </a:fld>
            <a:endParaRPr lang="zh-CN" altLang="en-US" dirty="0"/>
          </a:p>
        </p:txBody>
      </p:sp>
    </p:spTree>
    <p:extLst>
      <p:ext uri="{BB962C8B-B14F-4D97-AF65-F5344CB8AC3E}">
        <p14:creationId xmlns:p14="http://schemas.microsoft.com/office/powerpoint/2010/main" val="6328307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a:t>（</a:t>
            </a:r>
            <a:r>
              <a:rPr lang="en-US" altLang="zh-CN" sz="2400" b="1" dirty="0"/>
              <a:t>3</a:t>
            </a:r>
            <a:r>
              <a:rPr lang="zh-CN" altLang="en-US" sz="2400" b="1" dirty="0"/>
              <a:t>）插入数据（续）</a:t>
            </a:r>
            <a:endParaRPr lang="en-US" altLang="zh-CN" sz="2400" b="1" dirty="0"/>
          </a:p>
          <a:p>
            <a:pPr latinLnBrk="1"/>
            <a:r>
              <a:rPr lang="en-US" altLang="zh-CN" sz="2400" b="1" dirty="0"/>
              <a:t>Insertmany</a:t>
            </a:r>
            <a:r>
              <a:rPr lang="zh-CN" altLang="en-US" sz="2400" b="1" dirty="0"/>
              <a:t>结果：</a:t>
            </a:r>
            <a:endParaRPr lang="en-US" altLang="zh-CN" sz="2400" b="1" dirty="0"/>
          </a:p>
          <a:p>
            <a:pPr latinLnBrk="1"/>
            <a:r>
              <a:rPr lang="en-US" altLang="zh-CN" dirty="0"/>
              <a:t>{ "acknowledged" : true,</a:t>
            </a:r>
          </a:p>
          <a:p>
            <a:pPr latinLnBrk="1"/>
            <a:r>
              <a:rPr lang="en-US" altLang="zh-CN" dirty="0"/>
              <a:t> "insertedIds" : [ </a:t>
            </a:r>
          </a:p>
          <a:p>
            <a:pPr latinLnBrk="1"/>
            <a:r>
              <a:rPr lang="en-US" altLang="zh-CN" dirty="0"/>
              <a:t>   ObjectId("59eefd721af3a3e93a93376e"), </a:t>
            </a:r>
          </a:p>
          <a:p>
            <a:pPr latinLnBrk="1"/>
            <a:r>
              <a:rPr lang="en-US" altLang="zh-CN" dirty="0"/>
              <a:t>   ObjectId("59eefd721af3a3e93a93376f"), </a:t>
            </a:r>
          </a:p>
          <a:p>
            <a:pPr latinLnBrk="1"/>
            <a:r>
              <a:rPr lang="en-US" altLang="zh-CN" dirty="0"/>
              <a:t>   ObjectId("59eefd721af3a3e93a933770") ] }</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95</a:t>
            </a:fld>
            <a:endParaRPr lang="zh-CN" altLang="en-US" dirty="0"/>
          </a:p>
        </p:txBody>
      </p:sp>
    </p:spTree>
    <p:extLst>
      <p:ext uri="{BB962C8B-B14F-4D97-AF65-F5344CB8AC3E}">
        <p14:creationId xmlns:p14="http://schemas.microsoft.com/office/powerpoint/2010/main" val="6264685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142203"/>
          </a:xfrm>
        </p:spPr>
        <p:txBody>
          <a:bodyPr>
            <a:noAutofit/>
          </a:bodyPr>
          <a:lstStyle/>
          <a:p>
            <a:pPr latinLnBrk="1"/>
            <a:r>
              <a:rPr lang="zh-CN" altLang="en-US" sz="2400" b="1" dirty="0"/>
              <a:t>（</a:t>
            </a:r>
            <a:r>
              <a:rPr lang="en-US" altLang="zh-CN" sz="2400" b="1" dirty="0"/>
              <a:t>4</a:t>
            </a:r>
            <a:r>
              <a:rPr lang="zh-CN" altLang="en-US" sz="2400" b="1" dirty="0"/>
              <a:t>）更新文档</a:t>
            </a:r>
            <a:endParaRPr lang="en-US" altLang="zh-CN" sz="2400" b="1" dirty="0"/>
          </a:p>
          <a:p>
            <a:pPr latinLnBrk="1">
              <a:lnSpc>
                <a:spcPct val="100000"/>
              </a:lnSpc>
            </a:pPr>
            <a:r>
              <a:rPr lang="en-US" altLang="zh-CN" sz="2200" dirty="0">
                <a:solidFill>
                  <a:srgbClr val="FF0000"/>
                </a:solidFill>
              </a:rPr>
              <a:t>db.collection_name.update</a:t>
            </a:r>
            <a:r>
              <a:rPr lang="en-US" altLang="zh-CN" sz="2200" dirty="0"/>
              <a:t>( </a:t>
            </a:r>
          </a:p>
          <a:p>
            <a:pPr latinLnBrk="1">
              <a:lnSpc>
                <a:spcPct val="100000"/>
              </a:lnSpc>
            </a:pPr>
            <a:r>
              <a:rPr lang="en-US" altLang="zh-CN" sz="2200" dirty="0"/>
              <a:t>   &lt;query&gt;, </a:t>
            </a:r>
          </a:p>
          <a:p>
            <a:pPr latinLnBrk="1">
              <a:lnSpc>
                <a:spcPct val="100000"/>
              </a:lnSpc>
            </a:pPr>
            <a:r>
              <a:rPr lang="en-US" altLang="zh-CN" sz="2200" dirty="0"/>
              <a:t>   &lt;update&gt;, </a:t>
            </a:r>
          </a:p>
          <a:p>
            <a:pPr latinLnBrk="1">
              <a:lnSpc>
                <a:spcPct val="100000"/>
              </a:lnSpc>
            </a:pPr>
            <a:r>
              <a:rPr lang="en-US" altLang="zh-CN" sz="2200" dirty="0"/>
              <a:t>    { upsert: &lt;boolean&gt;, </a:t>
            </a:r>
          </a:p>
          <a:p>
            <a:pPr latinLnBrk="1">
              <a:lnSpc>
                <a:spcPct val="100000"/>
              </a:lnSpc>
            </a:pPr>
            <a:r>
              <a:rPr lang="en-US" altLang="zh-CN" sz="2200" dirty="0"/>
              <a:t>      multi: &lt;boolean&gt;, </a:t>
            </a:r>
          </a:p>
          <a:p>
            <a:pPr latinLnBrk="1">
              <a:lnSpc>
                <a:spcPct val="100000"/>
              </a:lnSpc>
            </a:pPr>
            <a:r>
              <a:rPr lang="en-US" altLang="zh-CN" sz="2200" dirty="0"/>
              <a:t>      writeConcern:&lt;document&gt; } ) </a:t>
            </a:r>
          </a:p>
          <a:p>
            <a:pPr latinLnBrk="1">
              <a:lnSpc>
                <a:spcPct val="100000"/>
              </a:lnSpc>
            </a:pPr>
            <a:r>
              <a:rPr lang="en-US" altLang="zh-CN" sz="2200" dirty="0">
                <a:solidFill>
                  <a:srgbClr val="00B0F0"/>
                </a:solidFill>
              </a:rPr>
              <a:t>query</a:t>
            </a:r>
            <a:r>
              <a:rPr lang="zh-CN" altLang="en-US" sz="2200" dirty="0">
                <a:solidFill>
                  <a:srgbClr val="00B0F0"/>
                </a:solidFill>
              </a:rPr>
              <a:t>：</a:t>
            </a:r>
            <a:r>
              <a:rPr lang="en-US" altLang="zh-CN" sz="2200" dirty="0">
                <a:solidFill>
                  <a:srgbClr val="00B0F0"/>
                </a:solidFill>
              </a:rPr>
              <a:t>update</a:t>
            </a:r>
            <a:r>
              <a:rPr lang="zh-CN" altLang="en-US" sz="2200" dirty="0">
                <a:solidFill>
                  <a:srgbClr val="00B0F0"/>
                </a:solidFill>
              </a:rPr>
              <a:t>的查询条件，类似</a:t>
            </a:r>
            <a:r>
              <a:rPr lang="en-US" altLang="zh-CN" sz="2200" dirty="0">
                <a:solidFill>
                  <a:srgbClr val="00B0F0"/>
                </a:solidFill>
              </a:rPr>
              <a:t>sql update</a:t>
            </a:r>
            <a:r>
              <a:rPr lang="zh-CN" altLang="en-US" sz="2200" dirty="0">
                <a:solidFill>
                  <a:srgbClr val="00B0F0"/>
                </a:solidFill>
              </a:rPr>
              <a:t>查询的</a:t>
            </a:r>
            <a:r>
              <a:rPr lang="en-US" altLang="zh-CN" sz="2200" dirty="0">
                <a:solidFill>
                  <a:srgbClr val="00B0F0"/>
                </a:solidFill>
              </a:rPr>
              <a:t>where</a:t>
            </a:r>
            <a:r>
              <a:rPr lang="zh-CN" altLang="en-US" sz="2200" dirty="0">
                <a:solidFill>
                  <a:srgbClr val="00B0F0"/>
                </a:solidFill>
              </a:rPr>
              <a:t>后面的条件 </a:t>
            </a:r>
            <a:endParaRPr lang="en-US" altLang="zh-CN" sz="2200" dirty="0">
              <a:solidFill>
                <a:srgbClr val="00B0F0"/>
              </a:solidFill>
            </a:endParaRPr>
          </a:p>
          <a:p>
            <a:pPr latinLnBrk="1">
              <a:lnSpc>
                <a:spcPct val="100000"/>
              </a:lnSpc>
            </a:pPr>
            <a:r>
              <a:rPr lang="en-US" altLang="zh-CN" sz="2200" dirty="0">
                <a:solidFill>
                  <a:srgbClr val="00B0F0"/>
                </a:solidFill>
              </a:rPr>
              <a:t>update</a:t>
            </a:r>
            <a:r>
              <a:rPr lang="zh-CN" altLang="en-US" sz="2200" dirty="0">
                <a:solidFill>
                  <a:srgbClr val="00B0F0"/>
                </a:solidFill>
              </a:rPr>
              <a:t>：</a:t>
            </a:r>
            <a:r>
              <a:rPr lang="en-US" altLang="zh-CN" sz="2200" dirty="0">
                <a:solidFill>
                  <a:srgbClr val="00B0F0"/>
                </a:solidFill>
              </a:rPr>
              <a:t>update</a:t>
            </a:r>
            <a:r>
              <a:rPr lang="zh-CN" altLang="en-US" sz="2200" dirty="0">
                <a:solidFill>
                  <a:srgbClr val="00B0F0"/>
                </a:solidFill>
              </a:rPr>
              <a:t>的对象和一些更新的操作符（如：</a:t>
            </a:r>
            <a:r>
              <a:rPr lang="en-US" altLang="zh-CN" sz="2200" dirty="0">
                <a:solidFill>
                  <a:srgbClr val="00B0F0"/>
                </a:solidFill>
              </a:rPr>
              <a:t>$type</a:t>
            </a:r>
            <a:r>
              <a:rPr lang="zh-CN" altLang="en-US" sz="2200" dirty="0">
                <a:solidFill>
                  <a:srgbClr val="00B0F0"/>
                </a:solidFill>
              </a:rPr>
              <a:t>）等。 </a:t>
            </a:r>
            <a:endParaRPr lang="en-US" altLang="zh-CN" sz="2200" dirty="0">
              <a:solidFill>
                <a:srgbClr val="00B0F0"/>
              </a:solidFill>
            </a:endParaRPr>
          </a:p>
          <a:p>
            <a:pPr latinLnBrk="1">
              <a:lnSpc>
                <a:spcPct val="100000"/>
              </a:lnSpc>
            </a:pPr>
            <a:r>
              <a:rPr lang="en-US" altLang="zh-CN" sz="2200" dirty="0">
                <a:solidFill>
                  <a:srgbClr val="00B0F0"/>
                </a:solidFill>
              </a:rPr>
              <a:t>upsert</a:t>
            </a:r>
            <a:r>
              <a:rPr lang="zh-CN" altLang="en-US" sz="2200" dirty="0">
                <a:solidFill>
                  <a:srgbClr val="00B0F0"/>
                </a:solidFill>
              </a:rPr>
              <a:t>：可选参数，表示：如果不存在</a:t>
            </a:r>
            <a:r>
              <a:rPr lang="en-US" altLang="zh-CN" sz="2200" dirty="0">
                <a:solidFill>
                  <a:srgbClr val="00B0F0"/>
                </a:solidFill>
              </a:rPr>
              <a:t>update</a:t>
            </a:r>
            <a:r>
              <a:rPr lang="zh-CN" altLang="en-US" sz="2200" dirty="0">
                <a:solidFill>
                  <a:srgbClr val="00B0F0"/>
                </a:solidFill>
              </a:rPr>
              <a:t>的记录，是否插入</a:t>
            </a:r>
            <a:r>
              <a:rPr lang="en-US" altLang="zh-CN" sz="2200" dirty="0">
                <a:solidFill>
                  <a:srgbClr val="00B0F0"/>
                </a:solidFill>
              </a:rPr>
              <a:t>objNew , true</a:t>
            </a:r>
            <a:r>
              <a:rPr lang="zh-CN" altLang="en-US" sz="2200" dirty="0">
                <a:solidFill>
                  <a:srgbClr val="00B0F0"/>
                </a:solidFill>
              </a:rPr>
              <a:t>表示插入，默认是</a:t>
            </a:r>
            <a:r>
              <a:rPr lang="en-US" altLang="zh-CN" sz="2200" dirty="0">
                <a:solidFill>
                  <a:srgbClr val="00B0F0"/>
                </a:solidFill>
              </a:rPr>
              <a:t>false</a:t>
            </a:r>
            <a:r>
              <a:rPr lang="zh-CN" altLang="en-US" sz="2200" dirty="0">
                <a:solidFill>
                  <a:srgbClr val="00B0F0"/>
                </a:solidFill>
              </a:rPr>
              <a:t>，不插入。 </a:t>
            </a:r>
            <a:endParaRPr lang="en-US" altLang="zh-CN" sz="2200" dirty="0">
              <a:solidFill>
                <a:srgbClr val="00B0F0"/>
              </a:solidFill>
            </a:endParaRPr>
          </a:p>
          <a:p>
            <a:pPr latinLnBrk="1">
              <a:lnSpc>
                <a:spcPct val="100000"/>
              </a:lnSpc>
            </a:pPr>
            <a:r>
              <a:rPr lang="en-US" altLang="zh-CN" sz="2200" dirty="0">
                <a:solidFill>
                  <a:srgbClr val="00B0F0"/>
                </a:solidFill>
              </a:rPr>
              <a:t>multi</a:t>
            </a:r>
            <a:r>
              <a:rPr lang="zh-CN" altLang="en-US" sz="2200" dirty="0">
                <a:solidFill>
                  <a:srgbClr val="00B0F0"/>
                </a:solidFill>
              </a:rPr>
              <a:t>：可选参数，默认是</a:t>
            </a:r>
            <a:r>
              <a:rPr lang="en-US" altLang="zh-CN" sz="2200" dirty="0">
                <a:solidFill>
                  <a:srgbClr val="00B0F0"/>
                </a:solidFill>
              </a:rPr>
              <a:t>false</a:t>
            </a:r>
            <a:r>
              <a:rPr lang="zh-CN" altLang="en-US" sz="2200" dirty="0">
                <a:solidFill>
                  <a:srgbClr val="00B0F0"/>
                </a:solidFill>
              </a:rPr>
              <a:t>，只更新找到的第一条记录，如果这个参数为</a:t>
            </a:r>
            <a:r>
              <a:rPr lang="en-US" altLang="zh-CN" sz="2200" dirty="0">
                <a:solidFill>
                  <a:srgbClr val="00B0F0"/>
                </a:solidFill>
              </a:rPr>
              <a:t>true</a:t>
            </a:r>
            <a:r>
              <a:rPr lang="zh-CN" altLang="en-US" sz="2200" dirty="0">
                <a:solidFill>
                  <a:srgbClr val="00B0F0"/>
                </a:solidFill>
              </a:rPr>
              <a:t>，就把按条件查出来多条记录全部更新。 </a:t>
            </a:r>
            <a:endParaRPr lang="en-US" altLang="zh-CN" sz="2200" dirty="0">
              <a:solidFill>
                <a:srgbClr val="00B0F0"/>
              </a:solidFill>
            </a:endParaRPr>
          </a:p>
          <a:p>
            <a:pPr latinLnBrk="1">
              <a:lnSpc>
                <a:spcPct val="100000"/>
              </a:lnSpc>
            </a:pPr>
            <a:r>
              <a:rPr lang="en-US" altLang="zh-CN" sz="2200" dirty="0">
                <a:solidFill>
                  <a:srgbClr val="00B0F0"/>
                </a:solidFill>
              </a:rPr>
              <a:t>writeConcern</a:t>
            </a:r>
            <a:r>
              <a:rPr lang="zh-CN" altLang="en-US" sz="2200" dirty="0">
                <a:solidFill>
                  <a:srgbClr val="00B0F0"/>
                </a:solidFill>
              </a:rPr>
              <a:t>：可选参数，抛出异常级别。</a:t>
            </a:r>
            <a:endParaRPr lang="en-US" altLang="zh-CN" sz="22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96</a:t>
            </a:fld>
            <a:endParaRPr lang="zh-CN" altLang="en-US" dirty="0"/>
          </a:p>
        </p:txBody>
      </p:sp>
    </p:spTree>
    <p:extLst>
      <p:ext uri="{BB962C8B-B14F-4D97-AF65-F5344CB8AC3E}">
        <p14:creationId xmlns:p14="http://schemas.microsoft.com/office/powerpoint/2010/main" val="34594668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67236"/>
            <a:ext cx="11089341" cy="6790763"/>
          </a:xfrm>
        </p:spPr>
        <p:txBody>
          <a:bodyPr>
            <a:noAutofit/>
          </a:bodyPr>
          <a:lstStyle/>
          <a:p>
            <a:pPr latinLnBrk="1"/>
            <a:r>
              <a:rPr lang="zh-CN" altLang="en-US" sz="2400" b="1" dirty="0"/>
              <a:t>（</a:t>
            </a:r>
            <a:r>
              <a:rPr lang="en-US" altLang="zh-CN" sz="2400" b="1" dirty="0"/>
              <a:t>4</a:t>
            </a:r>
            <a:r>
              <a:rPr lang="zh-CN" altLang="en-US" sz="2400" b="1" dirty="0"/>
              <a:t>）更新文档（续）</a:t>
            </a:r>
            <a:endParaRPr lang="en-US" altLang="zh-CN" sz="2400" b="1" dirty="0"/>
          </a:p>
          <a:p>
            <a:pPr latinLnBrk="1">
              <a:lnSpc>
                <a:spcPct val="100000"/>
              </a:lnSpc>
            </a:pPr>
            <a:r>
              <a:rPr lang="en-US" altLang="zh-CN" sz="2400" dirty="0">
                <a:solidFill>
                  <a:srgbClr val="00B0F0"/>
                </a:solidFill>
              </a:rPr>
              <a:t># </a:t>
            </a:r>
            <a:r>
              <a:rPr lang="zh-CN" altLang="en-US" sz="2400" dirty="0">
                <a:solidFill>
                  <a:srgbClr val="00B0F0"/>
                </a:solidFill>
              </a:rPr>
              <a:t>先插入多条数据 </a:t>
            </a:r>
            <a:endParaRPr lang="en-US" altLang="zh-CN" sz="2400" dirty="0">
              <a:solidFill>
                <a:srgbClr val="00B0F0"/>
              </a:solidFill>
            </a:endParaRPr>
          </a:p>
          <a:p>
            <a:pPr latinLnBrk="1">
              <a:lnSpc>
                <a:spcPct val="100000"/>
              </a:lnSpc>
            </a:pPr>
            <a:r>
              <a:rPr lang="en-US" altLang="zh-CN" sz="2400" dirty="0"/>
              <a:t>db.tb_students.insertMany([ {"student_id":1,"name":"liubei","age":12}, </a:t>
            </a:r>
          </a:p>
          <a:p>
            <a:pPr latinLnBrk="1">
              <a:lnSpc>
                <a:spcPct val="100000"/>
              </a:lnSpc>
            </a:pPr>
            <a:r>
              <a:rPr lang="en-US" altLang="zh-CN" sz="2400" dirty="0"/>
              <a:t>{"student_id":2,"name":"guanyu","age":12}, </a:t>
            </a:r>
          </a:p>
          <a:p>
            <a:pPr latinLnBrk="1">
              <a:lnSpc>
                <a:spcPct val="100000"/>
              </a:lnSpc>
            </a:pPr>
            <a:r>
              <a:rPr lang="en-US" altLang="zh-CN" sz="2400" dirty="0"/>
              <a:t>{"student_id":3</a:t>
            </a:r>
            <a:r>
              <a:rPr lang="en-US" altLang="zh-CN" sz="2400" dirty="0">
                <a:solidFill>
                  <a:srgbClr val="FF0000"/>
                </a:solidFill>
              </a:rPr>
              <a:t>,"name":"zhangfei","age":11</a:t>
            </a:r>
            <a:r>
              <a:rPr lang="en-US" altLang="zh-CN" sz="2400" dirty="0"/>
              <a:t>} ]) </a:t>
            </a:r>
          </a:p>
          <a:p>
            <a:pPr latinLnBrk="1">
              <a:lnSpc>
                <a:spcPct val="100000"/>
              </a:lnSpc>
            </a:pPr>
            <a:r>
              <a:rPr lang="en-US" altLang="zh-CN" sz="2400" dirty="0">
                <a:solidFill>
                  <a:srgbClr val="00B0F0"/>
                </a:solidFill>
              </a:rPr>
              <a:t># </a:t>
            </a:r>
            <a:r>
              <a:rPr lang="zh-CN" altLang="en-US" sz="2400" dirty="0">
                <a:solidFill>
                  <a:srgbClr val="00B0F0"/>
                </a:solidFill>
              </a:rPr>
              <a:t>更新数据 </a:t>
            </a:r>
            <a:endParaRPr lang="en-US" altLang="zh-CN" sz="2400" dirty="0">
              <a:solidFill>
                <a:srgbClr val="00B0F0"/>
              </a:solidFill>
            </a:endParaRPr>
          </a:p>
          <a:p>
            <a:pPr latinLnBrk="1">
              <a:lnSpc>
                <a:spcPct val="100000"/>
              </a:lnSpc>
            </a:pPr>
            <a:r>
              <a:rPr lang="en-US" altLang="zh-CN" sz="2400" dirty="0"/>
              <a:t>db.tb_students.update({"name":"</a:t>
            </a:r>
            <a:r>
              <a:rPr lang="en-US" altLang="zh-CN" sz="2400" dirty="0" err="1"/>
              <a:t>zhangfei</a:t>
            </a:r>
            <a:r>
              <a:rPr lang="en-US" altLang="zh-CN" sz="2400" dirty="0"/>
              <a:t>"}, </a:t>
            </a:r>
            <a:r>
              <a:rPr lang="en-US" altLang="zh-CN" sz="2400" dirty="0">
                <a:solidFill>
                  <a:srgbClr val="FF0000"/>
                </a:solidFill>
              </a:rPr>
              <a:t>{$set:{"age":12}}</a:t>
            </a:r>
            <a:r>
              <a:rPr lang="en-US" altLang="zh-CN" sz="2400" dirty="0"/>
              <a:t>) </a:t>
            </a:r>
          </a:p>
          <a:p>
            <a:pPr latinLnBrk="1">
              <a:lnSpc>
                <a:spcPct val="100000"/>
              </a:lnSpc>
            </a:pPr>
            <a:r>
              <a:rPr lang="zh-CN" altLang="en-US" sz="2400" dirty="0">
                <a:solidFill>
                  <a:srgbClr val="00B0F0"/>
                </a:solidFill>
              </a:rPr>
              <a:t>结果： </a:t>
            </a:r>
            <a:endParaRPr lang="en-US" altLang="zh-CN" sz="2400" dirty="0">
              <a:solidFill>
                <a:srgbClr val="00B0F0"/>
              </a:solidFill>
            </a:endParaRPr>
          </a:p>
          <a:p>
            <a:pPr latinLnBrk="1">
              <a:lnSpc>
                <a:spcPct val="100000"/>
              </a:lnSpc>
            </a:pPr>
            <a:r>
              <a:rPr lang="en-US" altLang="zh-CN" sz="2400" dirty="0"/>
              <a:t>WriteResult({ "</a:t>
            </a:r>
            <a:r>
              <a:rPr lang="en-US" altLang="zh-CN" sz="2400" dirty="0" err="1"/>
              <a:t>nMatched</a:t>
            </a:r>
            <a:r>
              <a:rPr lang="en-US" altLang="zh-CN" sz="2400" dirty="0"/>
              <a:t>" : 1, "</a:t>
            </a:r>
            <a:r>
              <a:rPr lang="en-US" altLang="zh-CN" sz="2400" dirty="0" err="1"/>
              <a:t>nUpserted</a:t>
            </a:r>
            <a:r>
              <a:rPr lang="en-US" altLang="zh-CN" sz="2400" dirty="0"/>
              <a:t>" : 0, "</a:t>
            </a:r>
            <a:r>
              <a:rPr lang="en-US" altLang="zh-CN" sz="2400" dirty="0" err="1"/>
              <a:t>nModified</a:t>
            </a:r>
            <a:r>
              <a:rPr lang="en-US" altLang="zh-CN" sz="2400" dirty="0"/>
              <a:t>" : 1 })</a:t>
            </a:r>
          </a:p>
          <a:p>
            <a:pPr latinLnBrk="1">
              <a:lnSpc>
                <a:spcPct val="100000"/>
              </a:lnSpc>
            </a:pPr>
            <a:r>
              <a:rPr lang="en-US" altLang="zh-CN" sz="2000" dirty="0">
                <a:solidFill>
                  <a:srgbClr val="FF0000"/>
                </a:solidFill>
              </a:rPr>
              <a:t># </a:t>
            </a:r>
            <a:r>
              <a:rPr lang="zh-CN" altLang="en-US" sz="2000" dirty="0">
                <a:solidFill>
                  <a:srgbClr val="FF0000"/>
                </a:solidFill>
              </a:rPr>
              <a:t>查询数据</a:t>
            </a:r>
            <a:endParaRPr lang="en-US" altLang="zh-CN" sz="2000" dirty="0">
              <a:solidFill>
                <a:srgbClr val="FF0000"/>
              </a:solidFill>
            </a:endParaRPr>
          </a:p>
          <a:p>
            <a:pPr latinLnBrk="1">
              <a:lnSpc>
                <a:spcPct val="100000"/>
              </a:lnSpc>
            </a:pPr>
            <a:r>
              <a:rPr lang="en-US" altLang="zh-CN" sz="2000" dirty="0" err="1">
                <a:solidFill>
                  <a:srgbClr val="FF0000"/>
                </a:solidFill>
              </a:rPr>
              <a:t>db.tb_students.find</a:t>
            </a:r>
            <a:r>
              <a:rPr lang="en-US" altLang="zh-CN" sz="2000" dirty="0"/>
              <a:t>({"age":12}, {"student_id":1,"name":1,"age":1})</a:t>
            </a:r>
          </a:p>
          <a:p>
            <a:pPr latinLnBrk="1">
              <a:lnSpc>
                <a:spcPct val="100000"/>
              </a:lnSpc>
            </a:pPr>
            <a:r>
              <a:rPr lang="en-US" altLang="zh-CN" sz="2000" dirty="0"/>
              <a:t> </a:t>
            </a:r>
            <a:r>
              <a:rPr lang="zh-CN" altLang="en-US" sz="2000" dirty="0"/>
              <a:t>结果： </a:t>
            </a:r>
            <a:endParaRPr lang="en-US" altLang="zh-CN" sz="2000" dirty="0"/>
          </a:p>
          <a:p>
            <a:pPr latinLnBrk="1">
              <a:lnSpc>
                <a:spcPct val="100000"/>
              </a:lnSpc>
            </a:pPr>
            <a:r>
              <a:rPr lang="en-US" altLang="zh-CN" sz="1400" dirty="0"/>
              <a:t>{ "_id" : ObjectId("59ef2342171ca131bee31775"), "</a:t>
            </a:r>
            <a:r>
              <a:rPr lang="en-US" altLang="zh-CN" sz="1400" dirty="0" err="1"/>
              <a:t>student_id</a:t>
            </a:r>
            <a:r>
              <a:rPr lang="en-US" altLang="zh-CN" sz="1400" dirty="0"/>
              <a:t>" : 1, "name" : "</a:t>
            </a:r>
            <a:r>
              <a:rPr lang="en-US" altLang="zh-CN" sz="1400" dirty="0" err="1"/>
              <a:t>liubei</a:t>
            </a:r>
            <a:r>
              <a:rPr lang="en-US" altLang="zh-CN" sz="1400" dirty="0"/>
              <a:t>", "age" : 12 } </a:t>
            </a:r>
          </a:p>
          <a:p>
            <a:pPr latinLnBrk="1">
              <a:lnSpc>
                <a:spcPct val="100000"/>
              </a:lnSpc>
            </a:pPr>
            <a:r>
              <a:rPr lang="en-US" altLang="zh-CN" sz="1400" dirty="0"/>
              <a:t>{ "_id" : ObjectId("59ef2342171ca131bee31776"), "</a:t>
            </a:r>
            <a:r>
              <a:rPr lang="en-US" altLang="zh-CN" sz="1400" dirty="0" err="1"/>
              <a:t>student_id</a:t>
            </a:r>
            <a:r>
              <a:rPr lang="en-US" altLang="zh-CN" sz="1400" dirty="0"/>
              <a:t>" : 2, "name" : "</a:t>
            </a:r>
            <a:r>
              <a:rPr lang="en-US" altLang="zh-CN" sz="1400" dirty="0" err="1"/>
              <a:t>guanyu</a:t>
            </a:r>
            <a:r>
              <a:rPr lang="en-US" altLang="zh-CN" sz="1400" dirty="0"/>
              <a:t>", "age" : 12 } </a:t>
            </a:r>
          </a:p>
          <a:p>
            <a:pPr latinLnBrk="1">
              <a:lnSpc>
                <a:spcPct val="100000"/>
              </a:lnSpc>
            </a:pPr>
            <a:r>
              <a:rPr lang="en-US" altLang="zh-CN" sz="1400" dirty="0"/>
              <a:t>{ "_id" : ObjectId("59ef2342171ca131bee31777"), "</a:t>
            </a:r>
            <a:r>
              <a:rPr lang="en-US" altLang="zh-CN" sz="1400" dirty="0" err="1"/>
              <a:t>student_id</a:t>
            </a:r>
            <a:r>
              <a:rPr lang="en-US" altLang="zh-CN" sz="1400" dirty="0"/>
              <a:t>" : 3, "name" : "</a:t>
            </a:r>
            <a:r>
              <a:rPr lang="en-US" altLang="zh-CN" sz="1400" dirty="0" err="1"/>
              <a:t>zhangfei</a:t>
            </a:r>
            <a:r>
              <a:rPr lang="en-US" altLang="zh-CN" sz="1400" dirty="0"/>
              <a:t>", "age" : 12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97</a:t>
            </a:fld>
            <a:endParaRPr lang="zh-CN" altLang="en-US" dirty="0"/>
          </a:p>
        </p:txBody>
      </p:sp>
    </p:spTree>
    <p:extLst>
      <p:ext uri="{BB962C8B-B14F-4D97-AF65-F5344CB8AC3E}">
        <p14:creationId xmlns:p14="http://schemas.microsoft.com/office/powerpoint/2010/main" val="11340378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59"/>
            <a:ext cx="11089341" cy="6076015"/>
          </a:xfrm>
        </p:spPr>
        <p:txBody>
          <a:bodyPr>
            <a:noAutofit/>
          </a:bodyPr>
          <a:lstStyle/>
          <a:p>
            <a:pPr latinLnBrk="1"/>
            <a:r>
              <a:rPr lang="zh-CN" altLang="en-US" sz="2400" b="1" dirty="0"/>
              <a:t>（</a:t>
            </a:r>
            <a:r>
              <a:rPr lang="en-US" altLang="zh-CN" sz="2400" b="1" dirty="0"/>
              <a:t>5</a:t>
            </a:r>
            <a:r>
              <a:rPr lang="zh-CN" altLang="en-US" sz="2400" b="1" dirty="0"/>
              <a:t>）删除文档</a:t>
            </a:r>
            <a:endParaRPr lang="en-US" altLang="zh-CN" sz="2400" b="1" dirty="0"/>
          </a:p>
          <a:p>
            <a:pPr latinLnBrk="1">
              <a:lnSpc>
                <a:spcPct val="100000"/>
              </a:lnSpc>
            </a:pPr>
            <a:r>
              <a:rPr lang="zh-CN" altLang="en-US" sz="2400" dirty="0"/>
              <a:t>采用</a:t>
            </a:r>
            <a:r>
              <a:rPr lang="en-US" altLang="zh-CN" sz="2400" dirty="0"/>
              <a:t>remove()</a:t>
            </a:r>
            <a:r>
              <a:rPr lang="zh-CN" altLang="en-US" sz="2400" dirty="0"/>
              <a:t>来删除文档</a:t>
            </a:r>
            <a:endParaRPr lang="en-US" altLang="zh-CN" sz="2400" dirty="0"/>
          </a:p>
          <a:p>
            <a:pPr latinLnBrk="1">
              <a:lnSpc>
                <a:spcPct val="100000"/>
              </a:lnSpc>
            </a:pPr>
            <a:r>
              <a:rPr lang="en-US" altLang="zh-CN" sz="2400" dirty="0">
                <a:solidFill>
                  <a:srgbClr val="FF0000"/>
                </a:solidFill>
              </a:rPr>
              <a:t>db.collection_name.remove</a:t>
            </a:r>
            <a:r>
              <a:rPr lang="en-US" altLang="zh-CN" sz="2400" dirty="0"/>
              <a:t>( </a:t>
            </a:r>
          </a:p>
          <a:p>
            <a:pPr latinLnBrk="1">
              <a:lnSpc>
                <a:spcPct val="100000"/>
              </a:lnSpc>
            </a:pPr>
            <a:r>
              <a:rPr lang="en-US" altLang="zh-CN" sz="2400" dirty="0"/>
              <a:t>   &lt;query&gt;, </a:t>
            </a:r>
          </a:p>
          <a:p>
            <a:pPr latinLnBrk="1">
              <a:lnSpc>
                <a:spcPct val="100000"/>
              </a:lnSpc>
            </a:pPr>
            <a:r>
              <a:rPr lang="en-US" altLang="zh-CN" sz="2400" dirty="0"/>
              <a:t>   { justOne:&lt;boolean&gt;, </a:t>
            </a:r>
          </a:p>
          <a:p>
            <a:pPr latinLnBrk="1">
              <a:lnSpc>
                <a:spcPct val="100000"/>
              </a:lnSpc>
            </a:pPr>
            <a:r>
              <a:rPr lang="en-US" altLang="zh-CN" sz="2400" dirty="0"/>
              <a:t>     writeConcern:&lt;document&gt; </a:t>
            </a:r>
          </a:p>
          <a:p>
            <a:pPr latinLnBrk="1">
              <a:lnSpc>
                <a:spcPct val="100000"/>
              </a:lnSpc>
            </a:pPr>
            <a:r>
              <a:rPr lang="en-US" altLang="zh-CN" sz="2400" dirty="0"/>
              <a:t>   } ) </a:t>
            </a:r>
          </a:p>
          <a:p>
            <a:pPr latinLnBrk="1">
              <a:lnSpc>
                <a:spcPct val="100000"/>
              </a:lnSpc>
            </a:pPr>
            <a:r>
              <a:rPr lang="en-US" altLang="zh-CN" sz="2400" dirty="0"/>
              <a:t>query</a:t>
            </a:r>
            <a:r>
              <a:rPr lang="zh-CN" altLang="en-US" sz="2400" dirty="0"/>
              <a:t>：可选参数，删除文档的条件 </a:t>
            </a:r>
            <a:endParaRPr lang="en-US" altLang="zh-CN" sz="2400" dirty="0"/>
          </a:p>
          <a:p>
            <a:pPr latinLnBrk="1">
              <a:lnSpc>
                <a:spcPct val="100000"/>
              </a:lnSpc>
            </a:pPr>
            <a:r>
              <a:rPr lang="en-US" altLang="zh-CN" sz="2400" dirty="0"/>
              <a:t>justOne</a:t>
            </a:r>
            <a:r>
              <a:rPr lang="zh-CN" altLang="en-US" sz="2400" dirty="0"/>
              <a:t>：可选参数，如果设为</a:t>
            </a:r>
            <a:r>
              <a:rPr lang="en-US" altLang="zh-CN" sz="2400" dirty="0"/>
              <a:t>true</a:t>
            </a:r>
            <a:r>
              <a:rPr lang="zh-CN" altLang="en-US" sz="2400" dirty="0"/>
              <a:t>或</a:t>
            </a:r>
            <a:r>
              <a:rPr lang="en-US" altLang="zh-CN" sz="2400" dirty="0"/>
              <a:t>1</a:t>
            </a:r>
            <a:r>
              <a:rPr lang="zh-CN" altLang="en-US" sz="2400" dirty="0"/>
              <a:t>，则只能删除一个文档 </a:t>
            </a:r>
            <a:endParaRPr lang="en-US" altLang="zh-CN" sz="2400" dirty="0"/>
          </a:p>
          <a:p>
            <a:pPr latinLnBrk="1">
              <a:lnSpc>
                <a:spcPct val="100000"/>
              </a:lnSpc>
            </a:pPr>
            <a:r>
              <a:rPr lang="en-US" altLang="zh-CN" sz="2400" dirty="0"/>
              <a:t>writeConcern</a:t>
            </a:r>
            <a:r>
              <a:rPr lang="zh-CN" altLang="en-US" sz="2400" dirty="0"/>
              <a:t>：可选参数，抛出异常的级别</a:t>
            </a:r>
            <a:endParaRPr lang="en-US" altLang="zh-CN" sz="2400" dirty="0"/>
          </a:p>
          <a:p>
            <a:pPr latinLnBrk="1">
              <a:lnSpc>
                <a:spcPct val="100000"/>
              </a:lnSpc>
            </a:pPr>
            <a:r>
              <a:rPr lang="zh-CN" altLang="en-US" sz="2400" b="1" dirty="0"/>
              <a:t>例：</a:t>
            </a:r>
            <a:r>
              <a:rPr lang="en-US" altLang="zh-CN" sz="2400" dirty="0">
                <a:solidFill>
                  <a:srgbClr val="FF0000"/>
                </a:solidFill>
              </a:rPr>
              <a:t>db.tb_students.remove</a:t>
            </a:r>
            <a:r>
              <a:rPr lang="en-US" altLang="zh-CN" sz="2400" dirty="0"/>
              <a:t>({"</a:t>
            </a:r>
            <a:r>
              <a:rPr lang="en-US" altLang="zh-CN" sz="2400" dirty="0" err="1"/>
              <a:t>name":"abc</a:t>
            </a:r>
            <a:r>
              <a:rPr lang="en-US" altLang="zh-CN" sz="2400" dirty="0"/>
              <a:t>"}) </a:t>
            </a:r>
          </a:p>
          <a:p>
            <a:pPr latinLnBrk="1">
              <a:lnSpc>
                <a:spcPct val="100000"/>
              </a:lnSpc>
            </a:pPr>
            <a:r>
              <a:rPr lang="zh-CN" altLang="en-US" sz="2400" dirty="0">
                <a:solidFill>
                  <a:srgbClr val="00B0F0"/>
                </a:solidFill>
              </a:rPr>
              <a:t>结果：</a:t>
            </a:r>
            <a:r>
              <a:rPr lang="zh-CN" altLang="en-US" sz="2400" dirty="0"/>
              <a:t> </a:t>
            </a:r>
            <a:r>
              <a:rPr lang="en-US" altLang="zh-CN" sz="2400" dirty="0"/>
              <a:t>WriteResult({ "nRemoved" : 1 }) </a:t>
            </a:r>
            <a:endParaRPr lang="en-US" altLang="zh-CN" sz="20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98</a:t>
            </a:fld>
            <a:endParaRPr lang="zh-CN" altLang="en-US" dirty="0"/>
          </a:p>
        </p:txBody>
      </p:sp>
    </p:spTree>
    <p:extLst>
      <p:ext uri="{BB962C8B-B14F-4D97-AF65-F5344CB8AC3E}">
        <p14:creationId xmlns:p14="http://schemas.microsoft.com/office/powerpoint/2010/main" val="6012319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60"/>
            <a:ext cx="11089341" cy="5109882"/>
          </a:xfrm>
        </p:spPr>
        <p:txBody>
          <a:bodyPr>
            <a:noAutofit/>
          </a:bodyPr>
          <a:lstStyle/>
          <a:p>
            <a:pPr latinLnBrk="1"/>
            <a:r>
              <a:rPr lang="zh-CN" altLang="en-US" sz="2400" b="1" dirty="0"/>
              <a:t>（</a:t>
            </a:r>
            <a:r>
              <a:rPr lang="en-US" altLang="zh-CN" sz="2400" b="1" dirty="0"/>
              <a:t>6</a:t>
            </a:r>
            <a:r>
              <a:rPr lang="zh-CN" altLang="en-US" sz="2400" b="1" dirty="0"/>
              <a:t>）查询</a:t>
            </a:r>
            <a:endParaRPr lang="en-US" altLang="zh-CN" sz="2400" b="1" dirty="0"/>
          </a:p>
          <a:p>
            <a:pPr latinLnBrk="1"/>
            <a:r>
              <a:rPr lang="zh-CN" altLang="en-US" sz="2400" dirty="0"/>
              <a:t>查询文档使用</a:t>
            </a:r>
            <a:r>
              <a:rPr lang="en-US" altLang="zh-CN" sz="2400" dirty="0"/>
              <a:t>find()</a:t>
            </a:r>
            <a:r>
              <a:rPr lang="zh-CN" altLang="en-US" sz="2400" dirty="0"/>
              <a:t>方法</a:t>
            </a:r>
            <a:endParaRPr lang="en-US" altLang="zh-CN" sz="2400" dirty="0"/>
          </a:p>
          <a:p>
            <a:pPr latinLnBrk="1"/>
            <a:r>
              <a:rPr lang="en-US" altLang="zh-CN" sz="2400" dirty="0">
                <a:solidFill>
                  <a:srgbClr val="FF0000"/>
                </a:solidFill>
              </a:rPr>
              <a:t>db.collection_name.find(query, projection) </a:t>
            </a:r>
          </a:p>
          <a:p>
            <a:pPr latinLnBrk="1"/>
            <a:r>
              <a:rPr lang="en-US" altLang="zh-CN" sz="2400" dirty="0"/>
              <a:t>query</a:t>
            </a:r>
            <a:r>
              <a:rPr lang="zh-CN" altLang="en-US" sz="2400" dirty="0"/>
              <a:t>：可选参数，使用查询操作符指定查询条件。 </a:t>
            </a:r>
            <a:endParaRPr lang="en-US" altLang="zh-CN" sz="2400" dirty="0"/>
          </a:p>
          <a:p>
            <a:pPr latinLnBrk="1"/>
            <a:r>
              <a:rPr lang="en-US" altLang="zh-CN" sz="2400" dirty="0"/>
              <a:t>projection</a:t>
            </a:r>
            <a:r>
              <a:rPr lang="zh-CN" altLang="en-US" sz="2400" dirty="0"/>
              <a:t>：可选参数，使用投影操作符指定返回键。查询时返回文档中所有键值则只需省略该参数（默认省略）。</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99</a:t>
            </a:fld>
            <a:endParaRPr lang="zh-CN" altLang="en-US" dirty="0"/>
          </a:p>
        </p:txBody>
      </p:sp>
    </p:spTree>
    <p:extLst>
      <p:ext uri="{BB962C8B-B14F-4D97-AF65-F5344CB8AC3E}">
        <p14:creationId xmlns:p14="http://schemas.microsoft.com/office/powerpoint/2010/main" val="31455020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3595</TotalTime>
  <Words>12163</Words>
  <Application>Microsoft Office PowerPoint</Application>
  <PresentationFormat>宽屏</PresentationFormat>
  <Paragraphs>1456</Paragraphs>
  <Slides>113</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113</vt:i4>
      </vt:variant>
    </vt:vector>
  </HeadingPairs>
  <TitlesOfParts>
    <vt:vector size="124" baseType="lpstr">
      <vt:lpstr>等线</vt:lpstr>
      <vt:lpstr>等线 Light</vt:lpstr>
      <vt:lpstr>黑体</vt:lpstr>
      <vt:lpstr>隶书</vt:lpstr>
      <vt:lpstr>宋体</vt:lpstr>
      <vt:lpstr>微软雅黑</vt:lpstr>
      <vt:lpstr>Arial</vt:lpstr>
      <vt:lpstr>Courier New</vt:lpstr>
      <vt:lpstr>Times New Roman</vt:lpstr>
      <vt:lpstr>Wingdings</vt:lpstr>
      <vt:lpstr>Office 主题​​</vt:lpstr>
      <vt:lpstr>大数据管理</vt:lpstr>
      <vt:lpstr>第4章 文档模型与查询语言</vt:lpstr>
      <vt:lpstr>第4章 文档模型与查询语言</vt:lpstr>
      <vt:lpstr>4.1 概述</vt:lpstr>
      <vt:lpstr>4.1 概述（续）</vt:lpstr>
      <vt:lpstr>4.1 概述（续）</vt:lpstr>
      <vt:lpstr>4.1 概述（续）</vt:lpstr>
      <vt:lpstr>4.1 概述（续）</vt:lpstr>
      <vt:lpstr>4.1 概述（续）</vt:lpstr>
      <vt:lpstr>4.2 文档结构</vt:lpstr>
      <vt:lpstr>4.2.1 文档结构—— XML结构</vt:lpstr>
      <vt:lpstr>4.2.1 文档结构—— XML结构（续）</vt:lpstr>
      <vt:lpstr>4.2.1 文档结构—— XML结构（续）</vt:lpstr>
      <vt:lpstr>4.2.1 文档结构—— XML结构（续）</vt:lpstr>
      <vt:lpstr>4.2.1 文档结构—— XML结构（续）</vt:lpstr>
      <vt:lpstr>4.2.1.1 DTD（续）</vt:lpstr>
      <vt:lpstr>DTD举例： Example5.dtd</vt:lpstr>
      <vt:lpstr>4.2.1 文档结构—— XML结构（续）</vt:lpstr>
      <vt:lpstr>4.2.1.2 XSL可扩展的样式语言（续）</vt:lpstr>
      <vt:lpstr>4.2.1.2 XSL可扩展的样式语言（续）</vt:lpstr>
      <vt:lpstr>4.2.1.2 XSL可扩展的样式语言（续）</vt:lpstr>
      <vt:lpstr>4.2.1.2 XSL可扩展的样式语言（续）</vt:lpstr>
      <vt:lpstr>4.2.1.2 XSL可扩展的样式语言（续）</vt:lpstr>
      <vt:lpstr>4.2.1 文档结构—— XML结构（续）</vt:lpstr>
      <vt:lpstr>4.2.1.3 XML数据引用XLL（续）</vt:lpstr>
      <vt:lpstr>4.2.1.3 XML数据引用XLL（续）</vt:lpstr>
      <vt:lpstr>4.2.1.3 XML数据引用XLL（续）</vt:lpstr>
      <vt:lpstr>Xpointer举例（源文档9-20.xml）</vt:lpstr>
      <vt:lpstr>Xpointer举例（源文档9-20.xml ）</vt:lpstr>
      <vt:lpstr>Xpointer举例（引用）</vt:lpstr>
      <vt:lpstr>Xpointer举例（引用）</vt:lpstr>
      <vt:lpstr>4.2.2 文档结构——JSON结构</vt:lpstr>
      <vt:lpstr>4.2.2 文档结构——JSON结构（续）</vt:lpstr>
      <vt:lpstr>4.2.2 文档结构——JSON结构（续）</vt:lpstr>
      <vt:lpstr>4.2.2 文档结构——JSON结构（续）</vt:lpstr>
      <vt:lpstr>4.2.2 文档结构——JSON结构（续）</vt:lpstr>
      <vt:lpstr>4.2.2 文档结构——JSON结构（续）</vt:lpstr>
      <vt:lpstr>4.2.2 文档结构——JSON结构（续）</vt:lpstr>
      <vt:lpstr>4.2.2 文档结构——JSON结构</vt:lpstr>
      <vt:lpstr>4.2.2 文档结构——JSON结构</vt:lpstr>
      <vt:lpstr>4.2.2.1 JSON数据模式（JSON Schema）（续）</vt:lpstr>
      <vt:lpstr>4.2.2.1 JSON数据模式（JSON Schema）（续）</vt:lpstr>
      <vt:lpstr>4.2.2.1 JSON数据表示</vt:lpstr>
      <vt:lpstr>4.3 文档查询语言</vt:lpstr>
      <vt:lpstr>4.3.1 查询语言——DOM接口</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4.3.2 查询语言——XQuery</vt:lpstr>
      <vt:lpstr>4.3.2 查询语言——Xquery（续）</vt:lpstr>
      <vt:lpstr>4.3.3 FLWOR</vt:lpstr>
      <vt:lpstr>4.3.3 FLOWR（续）</vt:lpstr>
      <vt:lpstr>4.3.3 FLOWR（续）</vt:lpstr>
      <vt:lpstr>4.3.3 FLOWR（续）</vt:lpstr>
      <vt:lpstr>4.3.3 FLOWR（续）</vt:lpstr>
      <vt:lpstr>4.3.3 FLOWR（续）</vt:lpstr>
      <vt:lpstr>4.3.3 FLOWR（续）</vt:lpstr>
      <vt:lpstr>4.3 文档查询语言</vt:lpstr>
      <vt:lpstr>4.3.4 XPath概述（续）</vt:lpstr>
      <vt:lpstr>4.3.4 XPath概述（续）</vt:lpstr>
      <vt:lpstr>PowerPoint 演示文稿</vt:lpstr>
      <vt:lpstr>4.3.4 XPath概述（续）</vt:lpstr>
      <vt:lpstr>4.3.5 文档查询语言——JSON API</vt:lpstr>
      <vt:lpstr>4.3.5 文档查询语言——JSON API（续）</vt:lpstr>
      <vt:lpstr>4.3.5 文档查询语言——JSON API（续）</vt:lpstr>
      <vt:lpstr>PowerPoint 演示文稿</vt:lpstr>
      <vt:lpstr>4.4 文档数据库举例</vt:lpstr>
      <vt:lpstr>PowerPoint 演示文稿</vt:lpstr>
      <vt:lpstr>4.4.1.2 eXistdb 数据模型</vt:lpstr>
      <vt:lpstr>4.4.1.2 eXistdb 数据模型（续）</vt:lpstr>
      <vt:lpstr>4.4.1.2 eXistdb 数据模型（续）</vt:lpstr>
      <vt:lpstr>4.4.1.2 eXistdb 数据模型（续）</vt:lpstr>
      <vt:lpstr>4.4.1.3 eXistdb 查询语言</vt:lpstr>
      <vt:lpstr>4.4.1.4 eXistdb大数据支持</vt:lpstr>
      <vt:lpstr>4.4 文档数据库举例</vt:lpstr>
      <vt:lpstr>4.4.2.2 MongoDB 特点</vt:lpstr>
      <vt:lpstr>4.4.2.3 MongoDB系统结构</vt:lpstr>
      <vt:lpstr>4.4.2.4 MongoDB数据模型</vt:lpstr>
      <vt:lpstr>4.4.2.4 MongoDB数据模型（续）</vt:lpstr>
      <vt:lpstr>4.4.2.4 MongoDB数据模型（续）</vt:lpstr>
      <vt:lpstr>PowerPoint 演示文稿</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PowerPoint 演示文稿</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4.4.2.6 MongoDB大数据支持</vt:lpstr>
      <vt:lpstr>4.5 拓展阅读建议</vt:lpstr>
      <vt:lpstr>知识与社会</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华科</cp:lastModifiedBy>
  <cp:revision>644</cp:revision>
  <dcterms:created xsi:type="dcterms:W3CDTF">2020-06-18T17:33:31Z</dcterms:created>
  <dcterms:modified xsi:type="dcterms:W3CDTF">2023-09-06T01:19:24Z</dcterms:modified>
</cp:coreProperties>
</file>