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  <p:sldMasterId id="2147483684" r:id="rId2"/>
  </p:sldMasterIdLst>
  <p:notesMasterIdLst>
    <p:notesMasterId r:id="rId26"/>
  </p:notesMasterIdLst>
  <p:sldIdLst>
    <p:sldId id="256" r:id="rId3"/>
    <p:sldId id="263" r:id="rId4"/>
    <p:sldId id="257" r:id="rId5"/>
    <p:sldId id="258" r:id="rId6"/>
    <p:sldId id="259" r:id="rId7"/>
    <p:sldId id="280" r:id="rId8"/>
    <p:sldId id="261" r:id="rId9"/>
    <p:sldId id="282" r:id="rId10"/>
    <p:sldId id="262" r:id="rId11"/>
    <p:sldId id="264" r:id="rId12"/>
    <p:sldId id="265" r:id="rId13"/>
    <p:sldId id="266" r:id="rId14"/>
    <p:sldId id="267" r:id="rId15"/>
    <p:sldId id="269" r:id="rId16"/>
    <p:sldId id="268" r:id="rId17"/>
    <p:sldId id="283" r:id="rId18"/>
    <p:sldId id="281" r:id="rId19"/>
    <p:sldId id="270" r:id="rId20"/>
    <p:sldId id="278" r:id="rId21"/>
    <p:sldId id="273" r:id="rId22"/>
    <p:sldId id="274" r:id="rId23"/>
    <p:sldId id="275" r:id="rId24"/>
    <p:sldId id="277" r:id="rId25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0302" autoAdjust="0"/>
  </p:normalViewPr>
  <p:slideViewPr>
    <p:cSldViewPr>
      <p:cViewPr varScale="1">
        <p:scale>
          <a:sx n="77" d="100"/>
          <a:sy n="77" d="100"/>
        </p:scale>
        <p:origin x="1618" y="6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B16F9-FF6F-4E32-9113-782826D5E097}" type="datetimeFigureOut">
              <a:rPr lang="en-IL" smtClean="0"/>
              <a:t>09/11/2019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D6556-4C1D-46DF-9636-AE4D39FC3EF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46760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CD6556-4C1D-46DF-9636-AE4D39FC3EF4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4750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CD6556-4C1D-46DF-9636-AE4D39FC3EF4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17033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CD6556-4C1D-46DF-9636-AE4D39FC3EF4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42778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I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/>
                  <a:t>N(p) and fixed(p) are obviously the same.</a:t>
                </a:r>
              </a:p>
              <a:p>
                <a:r>
                  <a:rPr lang="en-GB" dirty="0"/>
                  <a:t>The prime denote the mapping yielding the number of polyominoes with at least that symmetry.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>
                    <a:solidFill>
                      <a:srgbClr val="FF0000"/>
                    </a:solidFill>
                  </a:rPr>
                  <a:t>***Since fixed(p) is exponential in p, the number of simply symmetric polyominoes of size p is roughly proportional to </a:t>
                </a:r>
                <a:r>
                  <a:rPr lang="en-GB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√("</a:t>
                </a:r>
                <a:r>
                  <a:rPr lang="en-GB" i="0" dirty="0">
                    <a:solidFill>
                      <a:srgbClr val="FF0000"/>
                    </a:solidFill>
                  </a:rPr>
                  <a:t>fixed(p)</a:t>
                </a:r>
                <a:r>
                  <a:rPr lang="en-GB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" )</a:t>
                </a:r>
                <a:r>
                  <a:rPr lang="en-GB" dirty="0">
                    <a:solidFill>
                      <a:srgbClr val="FF0000"/>
                    </a:solidFill>
                  </a:rPr>
                  <a:t>.</a:t>
                </a:r>
              </a:p>
              <a:p>
                <a:endParaRPr lang="en-I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CD6556-4C1D-46DF-9636-AE4D39FC3EF4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32277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CD6556-4C1D-46DF-9636-AE4D39FC3EF4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54811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CD6556-4C1D-46DF-9636-AE4D39FC3EF4}" type="slidenum">
              <a:rPr lang="en-IL" smtClean="0"/>
              <a:t>20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16553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673735C-945D-4362-A3FE-2C72351A4018}" type="datetimeFigureOut">
              <a:rPr lang="he-IL" smtClean="0"/>
              <a:t>י"א/חשון/תש"פ</a:t>
            </a:fld>
            <a:endParaRPr lang="he-IL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he-IL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659E0D7-2D40-46D5-AED6-03BD87DA4221}" type="slidenum">
              <a:rPr lang="he-IL" smtClean="0"/>
              <a:t>‹#›</a:t>
            </a:fld>
            <a:endParaRPr lang="he-I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3735C-945D-4362-A3FE-2C72351A4018}" type="datetimeFigureOut">
              <a:rPr lang="he-IL" smtClean="0"/>
              <a:t>י"א/חשון/תש"פ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E0D7-2D40-46D5-AED6-03BD87DA422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3735C-945D-4362-A3FE-2C72351A4018}" type="datetimeFigureOut">
              <a:rPr lang="he-IL" smtClean="0"/>
              <a:t>י"א/חשון/תש"פ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E0D7-2D40-46D5-AED6-03BD87DA422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46F00-9D27-4E28-92A8-E417DB16B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E9D086-0D7B-4B0F-92E6-0D90B6EBB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92B22-C169-455F-838A-8134F25C8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3735C-945D-4362-A3FE-2C72351A4018}" type="datetimeFigureOut">
              <a:rPr lang="he-IL" smtClean="0"/>
              <a:t>י"א/חשון/תש"פ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A61BE-3FF2-4E2C-BB68-1BEBB4948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2A2F5-4507-4BEE-8205-5584E9B42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E0D7-2D40-46D5-AED6-03BD87DA422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9947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8FF27-7EC0-4CA1-853B-B54592B8D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D3E3E-FC8E-41E4-B01F-F7B625815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FF6F5-64D0-465D-BAA3-5B1E5B792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3735C-945D-4362-A3FE-2C72351A4018}" type="datetimeFigureOut">
              <a:rPr lang="he-IL" smtClean="0"/>
              <a:t>י"א/חשון/תש"פ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67F88-9D97-48F9-AEDA-C26DF7222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C5F6D-8320-411B-8C55-E159786DE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E0D7-2D40-46D5-AED6-03BD87DA422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47440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98A89-7CD6-422B-A237-3D0735292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0906C-EB5E-4CE1-A106-A2615962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1402B-242C-47B3-BD22-EE7A58841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3735C-945D-4362-A3FE-2C72351A4018}" type="datetimeFigureOut">
              <a:rPr lang="he-IL" smtClean="0"/>
              <a:t>י"א/חשון/תש"פ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558E1-EF81-46FD-97CA-805885A28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37C7F-2A36-4581-A17E-971F2D66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E0D7-2D40-46D5-AED6-03BD87DA422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4353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7F67F-EC4D-42D0-8F89-B15D50EAF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6D37E-EE54-43CB-BCDE-11549EB9A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4197C8-CB6A-448A-B19B-9FF54AEBF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21DDF-47B1-474A-B165-8B6E3B4F4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3735C-945D-4362-A3FE-2C72351A4018}" type="datetimeFigureOut">
              <a:rPr lang="he-IL" smtClean="0"/>
              <a:t>י"א/חשון/תש"פ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B14D8-B0B4-4D74-BF79-9F5F0076F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2AE0BA-054B-49E8-9487-3ADE37EA8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E0D7-2D40-46D5-AED6-03BD87DA422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0863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CA79B-2F8F-4F03-AF8C-FB2B80561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851AB-5E2B-4F75-9846-95D7A96D2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A1590-C971-438D-8D56-028B5456A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DEED09-7B02-4BCB-8C2F-02DAD650DF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EAFD3F-44F2-4EEE-815D-C10D7CE3BD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0CC3DD-1FB1-4C3F-9AD3-C728A79A1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3735C-945D-4362-A3FE-2C72351A4018}" type="datetimeFigureOut">
              <a:rPr lang="he-IL" smtClean="0"/>
              <a:t>י"א/חשון/תש"פ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FE01E3-7AE6-4967-B4E3-D70F90D49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101035-7B8C-40E9-A45F-5A06F8507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E0D7-2D40-46D5-AED6-03BD87DA422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301943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5E621-CD1E-4DD9-B3E9-FF96B3838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8364F1-36F7-421E-82AE-B150BD43B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3735C-945D-4362-A3FE-2C72351A4018}" type="datetimeFigureOut">
              <a:rPr lang="he-IL" smtClean="0"/>
              <a:t>י"א/חשון/תש"פ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FC122-16D1-41C8-8086-19A6CCCCF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905977-0469-44D4-9BA9-14F4E18EB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E0D7-2D40-46D5-AED6-03BD87DA422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65079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D06BC4-D6E5-4296-88F1-B075FC23B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3735C-945D-4362-A3FE-2C72351A4018}" type="datetimeFigureOut">
              <a:rPr lang="he-IL" smtClean="0"/>
              <a:t>י"א/חשון/תש"פ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8194A9-9A6C-4E88-B4F6-396CB049A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64324E-0253-4E6A-9961-CDF55364C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E0D7-2D40-46D5-AED6-03BD87DA422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90536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86565-2C96-4F6B-B5E7-E3A235A34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16894-5023-46A5-80C2-9448AC556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3B84A7-E1E0-4C96-9B0D-11273F9F4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D674D-818D-4906-9C6E-97D31913C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3735C-945D-4362-A3FE-2C72351A4018}" type="datetimeFigureOut">
              <a:rPr lang="he-IL" smtClean="0"/>
              <a:t>י"א/חשון/תש"פ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19B1F-4B89-47F0-8E0B-3FA053D92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EC087-CDFA-4A7B-93CB-1E6620A02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E0D7-2D40-46D5-AED6-03BD87DA422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9441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673735C-945D-4362-A3FE-2C72351A4018}" type="datetimeFigureOut">
              <a:rPr lang="he-IL" smtClean="0"/>
              <a:t>י"א/חשון/תש"פ</a:t>
            </a:fld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659E0D7-2D40-46D5-AED6-03BD87DA4221}" type="slidenum">
              <a:rPr lang="he-IL" smtClean="0"/>
              <a:t>‹#›</a:t>
            </a:fld>
            <a:endParaRPr lang="he-I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he-IL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C0744-5EF1-4120-8B29-F54F0172D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4B41F2-2204-453B-BEA3-D521B9DFD6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A0B72-DC7D-41B6-932B-70CE15D53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250AA-ABFF-4D81-85C3-B7F6ADCDA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3735C-945D-4362-A3FE-2C72351A4018}" type="datetimeFigureOut">
              <a:rPr lang="he-IL" smtClean="0"/>
              <a:t>י"א/חשון/תש"פ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86EED-C447-41D1-9A48-A1D180E14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D2D25F-12C6-4665-B058-6556F5EA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E0D7-2D40-46D5-AED6-03BD87DA422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29889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A514B-4641-4DE0-8AA5-1AD24C93A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745E3E-550B-44CE-B5B4-F57CB1873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0EA09-3434-4EA6-A967-5352D4214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3735C-945D-4362-A3FE-2C72351A4018}" type="datetimeFigureOut">
              <a:rPr lang="he-IL" smtClean="0"/>
              <a:t>י"א/חשון/תש"פ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09E29-1194-4775-9E2A-7B13A0080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60AEE-11B3-4431-84EA-960B2F44A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E0D7-2D40-46D5-AED6-03BD87DA422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87414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B5406D-40FC-40B7-99EF-B88234F1B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A5F448-CC58-4FD5-9D68-307B49C3A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312A0-313E-450B-AA87-E083F583E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3735C-945D-4362-A3FE-2C72351A4018}" type="datetimeFigureOut">
              <a:rPr lang="he-IL" smtClean="0"/>
              <a:t>י"א/חשון/תש"פ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BC3F5-1ECA-4783-AEFC-61E6E758B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075AC-30A5-450F-88DE-F6C1FEB5E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E0D7-2D40-46D5-AED6-03BD87DA422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5386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673735C-945D-4362-A3FE-2C72351A4018}" type="datetimeFigureOut">
              <a:rPr lang="he-IL" smtClean="0"/>
              <a:t>י"א/חשון/תש"פ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he-IL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659E0D7-2D40-46D5-AED6-03BD87DA4221}" type="slidenum">
              <a:rPr lang="he-IL" smtClean="0"/>
              <a:t>‹#›</a:t>
            </a:fld>
            <a:endParaRPr lang="he-I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3735C-945D-4362-A3FE-2C72351A4018}" type="datetimeFigureOut">
              <a:rPr lang="he-IL" smtClean="0"/>
              <a:t>י"א/חשון/תש"פ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E0D7-2D40-46D5-AED6-03BD87DA4221}" type="slidenum">
              <a:rPr lang="he-IL" smtClean="0"/>
              <a:t>‹#›</a:t>
            </a:fld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3735C-945D-4362-A3FE-2C72351A4018}" type="datetimeFigureOut">
              <a:rPr lang="he-IL" smtClean="0"/>
              <a:t>י"א/חשון/תש"פ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E0D7-2D40-46D5-AED6-03BD87DA4221}" type="slidenum">
              <a:rPr lang="he-IL" smtClean="0"/>
              <a:t>‹#›</a:t>
            </a:fld>
            <a:endParaRPr lang="he-IL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673735C-945D-4362-A3FE-2C72351A4018}" type="datetimeFigureOut">
              <a:rPr lang="he-IL" smtClean="0"/>
              <a:t>י"א/חשון/תש"פ</a:t>
            </a:fld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659E0D7-2D40-46D5-AED6-03BD87DA4221}" type="slidenum">
              <a:rPr lang="he-IL" smtClean="0"/>
              <a:t>‹#›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3735C-945D-4362-A3FE-2C72351A4018}" type="datetimeFigureOut">
              <a:rPr lang="he-IL" smtClean="0"/>
              <a:t>י"א/חשון/תש"פ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E0D7-2D40-46D5-AED6-03BD87DA422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673735C-945D-4362-A3FE-2C72351A4018}" type="datetimeFigureOut">
              <a:rPr lang="he-IL" smtClean="0"/>
              <a:t>י"א/חשון/תש"פ</a:t>
            </a:fld>
            <a:endParaRPr lang="he-IL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659E0D7-2D40-46D5-AED6-03BD87DA4221}" type="slidenum">
              <a:rPr lang="he-IL" smtClean="0"/>
              <a:t>‹#›</a:t>
            </a:fld>
            <a:endParaRPr lang="he-IL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he-I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673735C-945D-4362-A3FE-2C72351A4018}" type="datetimeFigureOut">
              <a:rPr lang="he-IL" smtClean="0"/>
              <a:t>י"א/חשון/תש"פ</a:t>
            </a:fld>
            <a:endParaRPr lang="he-IL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659E0D7-2D40-46D5-AED6-03BD87DA4221}" type="slidenum">
              <a:rPr lang="he-IL" smtClean="0"/>
              <a:t>‹#›</a:t>
            </a:fld>
            <a:endParaRPr lang="he-IL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673735C-945D-4362-A3FE-2C72351A4018}" type="datetimeFigureOut">
              <a:rPr lang="he-IL" smtClean="0"/>
              <a:t>י"א/חשון/תש"פ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659E0D7-2D40-46D5-AED6-03BD87DA4221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1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r" rtl="1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r" rtl="1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r" rtl="1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r" rtl="1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r" rtl="1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r" rtl="1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r" rtl="1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r" rtl="1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96E1DE-FAD3-4A49-B2D5-BF5910913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1760B-EF77-44D8-80C2-3576C0CEF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F5928-CAAD-4FC8-84F9-FD9D909C67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3735C-945D-4362-A3FE-2C72351A4018}" type="datetimeFigureOut">
              <a:rPr lang="he-IL" smtClean="0"/>
              <a:t>י"א/חשון/תש"פ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805E4-9BBC-479B-97EF-6D65721A7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D13BB-01AD-46E9-A9BD-C47FAD4AB4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9E0D7-2D40-46D5-AED6-03BD87DA422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2342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608" y="632446"/>
            <a:ext cx="6858000" cy="1019448"/>
          </a:xfrm>
        </p:spPr>
        <p:txBody>
          <a:bodyPr>
            <a:normAutofit/>
          </a:bodyPr>
          <a:lstStyle/>
          <a:p>
            <a:pPr algn="l" rtl="1"/>
            <a:r>
              <a:rPr lang="en-US" sz="5400" b="1" cap="small" dirty="0">
                <a:solidFill>
                  <a:srgbClr val="002060"/>
                </a:solidFill>
                <a:latin typeface="+mn-lt"/>
              </a:rPr>
              <a:t>Counting Polyominoes</a:t>
            </a:r>
            <a:endParaRPr lang="he-IL" sz="5400" b="1" cap="small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759039"/>
            <a:ext cx="6858000" cy="661849"/>
          </a:xfrm>
        </p:spPr>
        <p:txBody>
          <a:bodyPr/>
          <a:lstStyle/>
          <a:p>
            <a:r>
              <a:rPr lang="en-US" sz="2400" b="1" dirty="0">
                <a:solidFill>
                  <a:srgbClr val="0070C0"/>
                </a:solidFill>
              </a:rPr>
              <a:t>P</a:t>
            </a:r>
            <a:r>
              <a:rPr lang="en-GB" sz="2400" b="1" dirty="0">
                <a:solidFill>
                  <a:srgbClr val="0070C0"/>
                </a:solidFill>
              </a:rPr>
              <a:t>resented by </a:t>
            </a:r>
            <a:r>
              <a:rPr lang="en-US" sz="2400" b="1" dirty="0">
                <a:solidFill>
                  <a:srgbClr val="0070C0"/>
                </a:solidFill>
              </a:rPr>
              <a:t>Lihi Panaola</a:t>
            </a:r>
            <a:endParaRPr lang="he-IL" sz="2400" b="1" dirty="0">
              <a:solidFill>
                <a:srgbClr val="0070C0"/>
              </a:solidFill>
            </a:endParaRPr>
          </a:p>
        </p:txBody>
      </p:sp>
      <p:pic>
        <p:nvPicPr>
          <p:cNvPr id="1026" name="Picture 2" descr="Image result for tetris">
            <a:extLst>
              <a:ext uri="{FF2B5EF4-FFF2-40B4-BE49-F238E27FC236}">
                <a16:creationId xmlns:a16="http://schemas.microsoft.com/office/drawing/2014/main" id="{E631920E-DC09-42DA-B31F-2BE2E5C58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37395"/>
            <a:ext cx="9144000" cy="532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C7B12-B66F-49E4-90FA-6352D720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Symmetries of polyominoes</a:t>
            </a:r>
            <a:endParaRPr lang="en-I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D6A9E7-DD42-40D5-B9C9-FCE0EE5F4AA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1366880" y="1600200"/>
            <a:ext cx="5725400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708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6ABD5-AC91-4B6C-95A2-F8D61BD19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Symmetries of polyominoes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1DC1A-1922-4C87-8797-5F9703D6185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069160"/>
          </a:xfrm>
        </p:spPr>
        <p:txBody>
          <a:bodyPr>
            <a:normAutofit/>
          </a:bodyPr>
          <a:lstStyle/>
          <a:p>
            <a:pPr algn="l" rtl="0"/>
            <a:r>
              <a:rPr lang="en-GB" dirty="0"/>
              <a:t>Symmetry with index 4 is a simple symmetry.</a:t>
            </a:r>
            <a:br>
              <a:rPr lang="en-GB" dirty="0"/>
            </a:br>
            <a:endParaRPr lang="en-GB" dirty="0"/>
          </a:p>
          <a:p>
            <a:pPr algn="l" rtl="0"/>
            <a:r>
              <a:rPr lang="en-GB" dirty="0"/>
              <a:t>Symmetry with index less than 4 is a composite symmetry.</a:t>
            </a:r>
            <a:br>
              <a:rPr lang="en-GB" dirty="0"/>
            </a:br>
            <a:endParaRPr lang="en-GB" dirty="0"/>
          </a:p>
          <a:p>
            <a:pPr algn="l" rtl="0"/>
            <a:r>
              <a:rPr lang="en-GB" dirty="0"/>
              <a:t>Most polyominoes have no symmetry.</a:t>
            </a:r>
            <a:br>
              <a:rPr lang="en-GB" dirty="0"/>
            </a:br>
            <a:endParaRPr lang="en-GB" dirty="0"/>
          </a:p>
          <a:p>
            <a:pPr algn="l" rtl="0"/>
            <a:r>
              <a:rPr lang="en-GB" dirty="0"/>
              <a:t>There are less polyominos with composite symmetries than with simple symmetry.</a:t>
            </a:r>
            <a:br>
              <a:rPr lang="en-GB" dirty="0"/>
            </a:br>
            <a:endParaRPr lang="en-GB" dirty="0"/>
          </a:p>
          <a:p>
            <a:pPr algn="l" rtl="0"/>
            <a:r>
              <a:rPr lang="en-GB" dirty="0"/>
              <a:t>fixed(p) is approximately eight times free(p).</a:t>
            </a:r>
          </a:p>
        </p:txBody>
      </p:sp>
    </p:spTree>
    <p:extLst>
      <p:ext uri="{BB962C8B-B14F-4D97-AF65-F5344CB8AC3E}">
        <p14:creationId xmlns:p14="http://schemas.microsoft.com/office/powerpoint/2010/main" val="47698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D4ECC-130F-4A2E-A31F-6DFFD290A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many polyominoes are there?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2B0B91-1FBF-4CC5-9130-FA21AAF41E18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600200"/>
                <a:ext cx="7715200" cy="5213176"/>
              </a:xfrm>
            </p:spPr>
            <p:txBody>
              <a:bodyPr>
                <a:normAutofit/>
              </a:bodyPr>
              <a:lstStyle/>
              <a:p>
                <a:pPr algn="l" rtl="0"/>
                <a:r>
                  <a:rPr lang="en-GB" dirty="0"/>
                  <a:t>There is no exact formula to calculate free(p) or fixed(p):</a:t>
                </a:r>
              </a:p>
              <a:p>
                <a:pPr marL="365760" lvl="1" indent="0" algn="l" rtl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𝑓𝑖𝑥𝑒𝑑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𝑓𝑖𝑥𝑒𝑑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𝑓𝑟𝑒𝑒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)≈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𝑓𝑟𝑒𝑒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GB" dirty="0"/>
                  <a:t>.</a:t>
                </a:r>
                <a:br>
                  <a:rPr lang="en-GB" dirty="0"/>
                </a:br>
                <a:endParaRPr lang="en-GB" dirty="0"/>
              </a:p>
              <a:p>
                <a:pPr algn="l" rtl="0"/>
                <a:r>
                  <a:rPr lang="en-GB" dirty="0"/>
                  <a:t>Enumerating polyominoes takes a lot of time.</a:t>
                </a:r>
                <a:br>
                  <a:rPr lang="en-GB" dirty="0"/>
                </a:br>
                <a:endParaRPr lang="en-GB" dirty="0"/>
              </a:p>
              <a:p>
                <a:pPr algn="l" rtl="0"/>
                <a:r>
                  <a:rPr lang="en-GB" dirty="0"/>
                  <a:t>We can compute fixed(p) faster than free(p).</a:t>
                </a:r>
                <a:br>
                  <a:rPr lang="en-GB" dirty="0"/>
                </a:br>
                <a:endParaRPr lang="en-GB" dirty="0"/>
              </a:p>
              <a:p>
                <a:pPr algn="l" rtl="0"/>
                <a:r>
                  <a:rPr lang="en-GB" dirty="0"/>
                  <a:t>There is a way to compute free(p).</a:t>
                </a:r>
                <a:endParaRPr lang="he-IL" dirty="0"/>
              </a:p>
              <a:p>
                <a:pPr algn="l" rtl="0"/>
                <a:endParaRPr lang="he-IL" dirty="0"/>
              </a:p>
              <a:p>
                <a:pPr algn="l" rtl="0"/>
                <a:endParaRPr lang="he-IL" dirty="0"/>
              </a:p>
              <a:p>
                <a:pPr algn="l" rtl="0"/>
                <a:endParaRPr lang="he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2B0B91-1FBF-4CC5-9130-FA21AAF41E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600200"/>
                <a:ext cx="7715200" cy="5213176"/>
              </a:xfrm>
              <a:blipFill>
                <a:blip r:embed="rId3"/>
                <a:stretch>
                  <a:fillRect l="-316" t="-93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962D7CC-7CD5-480B-9B0B-8D53C5C778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29"/>
          <a:stretch/>
        </p:blipFill>
        <p:spPr>
          <a:xfrm>
            <a:off x="4139952" y="5378179"/>
            <a:ext cx="901914" cy="129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1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54C1-6625-44F7-9B83-9DB86C0F6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548680"/>
            <a:ext cx="8088073" cy="508918"/>
          </a:xfrm>
        </p:spPr>
        <p:txBody>
          <a:bodyPr>
            <a:normAutofit fontScale="90000"/>
          </a:bodyPr>
          <a:lstStyle/>
          <a:p>
            <a:r>
              <a:rPr lang="en-GB" dirty="0"/>
              <a:t>Algorithm to enumerate fixed polyominoes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B57CD-FAEB-4FA9-850A-779587C963D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355159" cy="4873752"/>
          </a:xfrm>
        </p:spPr>
        <p:txBody>
          <a:bodyPr/>
          <a:lstStyle/>
          <a:p>
            <a:pPr algn="l" rtl="0"/>
            <a:r>
              <a:rPr lang="en-US" dirty="0"/>
              <a:t>A cell at the origin of the cartesian lattice.</a:t>
            </a:r>
            <a:br>
              <a:rPr lang="en-US" dirty="0"/>
            </a:br>
            <a:endParaRPr lang="en-US" dirty="0"/>
          </a:p>
          <a:p>
            <a:pPr algn="l" rtl="0"/>
            <a:r>
              <a:rPr lang="en-US" dirty="0"/>
              <a:t>The algorithm calculates fixed(p) for p up to specified limit P.</a:t>
            </a:r>
            <a:br>
              <a:rPr lang="en-US" dirty="0"/>
            </a:br>
            <a:endParaRPr lang="en-US" dirty="0"/>
          </a:p>
          <a:p>
            <a:pPr algn="l" rtl="0"/>
            <a:r>
              <a:rPr lang="en-US" dirty="0"/>
              <a:t>Depth-first traversal of a “family tree” of all polyominoes.</a:t>
            </a:r>
            <a:endParaRPr lang="en-IL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E93728-2C8B-40BE-B9A0-16BF917229AE}"/>
              </a:ext>
            </a:extLst>
          </p:cNvPr>
          <p:cNvGrpSpPr/>
          <p:nvPr/>
        </p:nvGrpSpPr>
        <p:grpSpPr>
          <a:xfrm>
            <a:off x="6025210" y="4773206"/>
            <a:ext cx="1883567" cy="1504511"/>
            <a:chOff x="4992689" y="4189730"/>
            <a:chExt cx="1883567" cy="15045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29DC0A0-C155-4CC6-A63D-48790762A368}"/>
                </a:ext>
              </a:extLst>
            </p:cNvPr>
            <p:cNvSpPr/>
            <p:nvPr/>
          </p:nvSpPr>
          <p:spPr>
            <a:xfrm>
              <a:off x="5652120" y="4189730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A6D9195-9C40-4860-85E2-E92224FBE980}"/>
                </a:ext>
              </a:extLst>
            </p:cNvPr>
            <p:cNvCxnSpPr>
              <a:stCxn id="10" idx="2"/>
            </p:cNvCxnSpPr>
            <p:nvPr/>
          </p:nvCxnSpPr>
          <p:spPr>
            <a:xfrm>
              <a:off x="5796136" y="4477762"/>
              <a:ext cx="648072" cy="6911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5AF2EB1-8148-4964-AB2B-44C6658CB9C6}"/>
                </a:ext>
              </a:extLst>
            </p:cNvPr>
            <p:cNvCxnSpPr>
              <a:stCxn id="10" idx="2"/>
            </p:cNvCxnSpPr>
            <p:nvPr/>
          </p:nvCxnSpPr>
          <p:spPr>
            <a:xfrm flipH="1">
              <a:off x="5076056" y="4477762"/>
              <a:ext cx="720080" cy="6525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BEC55C8-1E42-465A-8C99-EEC37A242C4A}"/>
                </a:ext>
              </a:extLst>
            </p:cNvPr>
            <p:cNvSpPr/>
            <p:nvPr/>
          </p:nvSpPr>
          <p:spPr>
            <a:xfrm>
              <a:off x="6300192" y="5180027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8AD0273-EAE8-41B2-9ABD-867D8E63BF40}"/>
                </a:ext>
              </a:extLst>
            </p:cNvPr>
            <p:cNvSpPr/>
            <p:nvPr/>
          </p:nvSpPr>
          <p:spPr>
            <a:xfrm>
              <a:off x="4992689" y="5130283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06EBF0B-FAC8-464B-A26A-4377C75C79BE}"/>
                </a:ext>
              </a:extLst>
            </p:cNvPr>
            <p:cNvSpPr/>
            <p:nvPr/>
          </p:nvSpPr>
          <p:spPr>
            <a:xfrm>
              <a:off x="4992689" y="5406209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8C77AD5-9407-4DAA-806F-EAD4929362FA}"/>
                </a:ext>
              </a:extLst>
            </p:cNvPr>
            <p:cNvSpPr/>
            <p:nvPr/>
          </p:nvSpPr>
          <p:spPr>
            <a:xfrm>
              <a:off x="6588224" y="5180027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9F97752-F1CC-4086-95DB-3D25C32630BD}"/>
              </a:ext>
            </a:extLst>
          </p:cNvPr>
          <p:cNvGrpSpPr/>
          <p:nvPr/>
        </p:nvGrpSpPr>
        <p:grpSpPr>
          <a:xfrm>
            <a:off x="439012" y="4583193"/>
            <a:ext cx="2188232" cy="1795375"/>
            <a:chOff x="611560" y="4585953"/>
            <a:chExt cx="2188232" cy="179537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9BF3F9F-C0E5-43BB-9F5D-58E99606D53F}"/>
                </a:ext>
              </a:extLst>
            </p:cNvPr>
            <p:cNvGrpSpPr/>
            <p:nvPr/>
          </p:nvGrpSpPr>
          <p:grpSpPr>
            <a:xfrm>
              <a:off x="971600" y="4585953"/>
              <a:ext cx="1828192" cy="1795375"/>
              <a:chOff x="6538346" y="1000369"/>
              <a:chExt cx="1828192" cy="1795375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E83DEA0-8B9B-46B3-8F83-0D6F0875BAA0}"/>
                  </a:ext>
                </a:extLst>
              </p:cNvPr>
              <p:cNvSpPr/>
              <p:nvPr/>
            </p:nvSpPr>
            <p:spPr>
              <a:xfrm>
                <a:off x="7308304" y="1772816"/>
                <a:ext cx="288032" cy="2880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71F4AD3F-9013-43FF-A1CA-724ABE39EE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08304" y="1340770"/>
                <a:ext cx="0" cy="14549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A4394E5F-AAB5-47A3-B1BF-E138D4EEE2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8346" y="2057031"/>
                <a:ext cx="1588218" cy="97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746C09F-3790-4139-83ED-7199F721AEE4}"/>
                  </a:ext>
                </a:extLst>
              </p:cNvPr>
              <p:cNvSpPr txBox="1"/>
              <p:nvPr/>
            </p:nvSpPr>
            <p:spPr>
              <a:xfrm>
                <a:off x="7236298" y="1000369"/>
                <a:ext cx="2160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y</a:t>
                </a:r>
                <a:endParaRPr lang="en-IL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7E835D2-4003-45C4-8624-EC4D04EDF7BC}"/>
                  </a:ext>
                </a:extLst>
              </p:cNvPr>
              <p:cNvSpPr txBox="1"/>
              <p:nvPr/>
            </p:nvSpPr>
            <p:spPr>
              <a:xfrm>
                <a:off x="8126564" y="1876182"/>
                <a:ext cx="2399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x</a:t>
                </a:r>
                <a:endParaRPr lang="en-IL" dirty="0"/>
              </a:p>
            </p:txBody>
          </p: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37F9401-6596-44CD-AB8C-A323F94F2E85}"/>
                </a:ext>
              </a:extLst>
            </p:cNvPr>
            <p:cNvCxnSpPr>
              <a:cxnSpLocks/>
              <a:stCxn id="4" idx="1"/>
            </p:cNvCxnSpPr>
            <p:nvPr/>
          </p:nvCxnSpPr>
          <p:spPr>
            <a:xfrm flipH="1">
              <a:off x="611560" y="5502416"/>
              <a:ext cx="112999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4212E1A-BCA2-4929-B52F-45C72A7614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7351" y="5652339"/>
              <a:ext cx="378792" cy="61850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6056EDC-91F3-4235-951C-4411B5DFF3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44901" y="5652339"/>
              <a:ext cx="396658" cy="69468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A2895D0-B78B-454C-A72A-ADDFDDDEAD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97892" y="5652339"/>
              <a:ext cx="406659" cy="65698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447C758-BFF9-4A1F-9E64-53270D41C1C0}"/>
              </a:ext>
            </a:extLst>
          </p:cNvPr>
          <p:cNvGrpSpPr/>
          <p:nvPr/>
        </p:nvGrpSpPr>
        <p:grpSpPr>
          <a:xfrm>
            <a:off x="2493402" y="4611957"/>
            <a:ext cx="3255135" cy="1861995"/>
            <a:chOff x="2530101" y="4546871"/>
            <a:chExt cx="3164892" cy="186199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18ACC68-5531-4E61-937F-379D2F57939C}"/>
                </a:ext>
              </a:extLst>
            </p:cNvPr>
            <p:cNvSpPr/>
            <p:nvPr/>
          </p:nvSpPr>
          <p:spPr>
            <a:xfrm>
              <a:off x="3224439" y="4546871"/>
              <a:ext cx="1693241" cy="5487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input - P</a:t>
              </a:r>
              <a:endParaRPr lang="en-IL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0815ED4-55C3-4798-90D5-032E0F6C71C7}"/>
                </a:ext>
              </a:extLst>
            </p:cNvPr>
            <p:cNvCxnSpPr>
              <a:cxnSpLocks/>
              <a:stCxn id="9" idx="4"/>
            </p:cNvCxnSpPr>
            <p:nvPr/>
          </p:nvCxnSpPr>
          <p:spPr>
            <a:xfrm>
              <a:off x="4071060" y="5095611"/>
              <a:ext cx="23412" cy="763025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DB0A6D6-21EF-4D0B-8815-AA394B0598E3}"/>
                </a:ext>
              </a:extLst>
            </p:cNvPr>
            <p:cNvSpPr/>
            <p:nvPr/>
          </p:nvSpPr>
          <p:spPr>
            <a:xfrm>
              <a:off x="2530101" y="5836271"/>
              <a:ext cx="3164892" cy="5725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output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fixed(1)+fixed(2)+…+fixed(P)</a:t>
              </a:r>
              <a:endParaRPr lang="en-IL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342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FDF5E-20CD-4C28-8280-947441BD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algorithm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B1333-39B4-40B1-B258-1B463EB493D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marL="0" indent="0" algn="ctr" rtl="0">
              <a:buNone/>
            </a:pPr>
            <a:r>
              <a:rPr lang="en-GB" dirty="0"/>
              <a:t>During the running of the algorithm each point in the field can be in one of four states:</a:t>
            </a:r>
          </a:p>
          <a:p>
            <a:pPr algn="l" rtl="0"/>
            <a:r>
              <a:rPr lang="en-GB" dirty="0"/>
              <a:t>Border</a:t>
            </a:r>
            <a:br>
              <a:rPr lang="en-GB" dirty="0"/>
            </a:br>
            <a:endParaRPr lang="en-GB" dirty="0"/>
          </a:p>
          <a:p>
            <a:pPr algn="l" rtl="0"/>
            <a:r>
              <a:rPr lang="en-GB" dirty="0"/>
              <a:t>Occupied</a:t>
            </a:r>
            <a:br>
              <a:rPr lang="en-GB" dirty="0"/>
            </a:br>
            <a:endParaRPr lang="en-GB" dirty="0"/>
          </a:p>
          <a:p>
            <a:pPr algn="l" rtl="0"/>
            <a:r>
              <a:rPr lang="en-GB" dirty="0"/>
              <a:t>Reachable</a:t>
            </a:r>
            <a:br>
              <a:rPr lang="en-GB" dirty="0"/>
            </a:br>
            <a:endParaRPr lang="en-GB" dirty="0"/>
          </a:p>
          <a:p>
            <a:pPr algn="l" rtl="0"/>
            <a:r>
              <a:rPr lang="en-GB" dirty="0"/>
              <a:t>Free</a:t>
            </a:r>
            <a:endParaRPr lang="en-IL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E028F59-6D0A-4F3D-BABA-85FFEE22B1C7}"/>
              </a:ext>
            </a:extLst>
          </p:cNvPr>
          <p:cNvSpPr/>
          <p:nvPr/>
        </p:nvSpPr>
        <p:spPr>
          <a:xfrm>
            <a:off x="5484625" y="3766424"/>
            <a:ext cx="599542" cy="478948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F17D433-CBC0-4CA5-9B09-1C2C74D0E5DA}"/>
              </a:ext>
            </a:extLst>
          </p:cNvPr>
          <p:cNvSpPr/>
          <p:nvPr/>
        </p:nvSpPr>
        <p:spPr>
          <a:xfrm>
            <a:off x="4284465" y="3262687"/>
            <a:ext cx="599542" cy="478948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7A25658-9282-462D-BAE2-9E1B196F9A95}"/>
              </a:ext>
            </a:extLst>
          </p:cNvPr>
          <p:cNvSpPr/>
          <p:nvPr/>
        </p:nvSpPr>
        <p:spPr>
          <a:xfrm>
            <a:off x="5498107" y="4255039"/>
            <a:ext cx="599542" cy="478948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F7A9DB-2A9C-49D7-A392-B6FE70345772}"/>
              </a:ext>
            </a:extLst>
          </p:cNvPr>
          <p:cNvSpPr/>
          <p:nvPr/>
        </p:nvSpPr>
        <p:spPr>
          <a:xfrm>
            <a:off x="4880991" y="3751727"/>
            <a:ext cx="599542" cy="47894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A09A12-A690-4C4C-89E9-36AD26A5C4FF}"/>
              </a:ext>
            </a:extLst>
          </p:cNvPr>
          <p:cNvSpPr/>
          <p:nvPr/>
        </p:nvSpPr>
        <p:spPr>
          <a:xfrm>
            <a:off x="4283968" y="3756756"/>
            <a:ext cx="599542" cy="478948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GB" dirty="0"/>
              <a:t> </a:t>
            </a:r>
            <a:endParaRPr lang="he-IL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1F2BE84-A92C-46C3-9BC8-A0526A3EC9C1}"/>
              </a:ext>
            </a:extLst>
          </p:cNvPr>
          <p:cNvCxnSpPr>
            <a:cxnSpLocks/>
          </p:cNvCxnSpPr>
          <p:nvPr/>
        </p:nvCxnSpPr>
        <p:spPr>
          <a:xfrm flipV="1">
            <a:off x="4904706" y="3028510"/>
            <a:ext cx="0" cy="19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0E5078-77AF-4772-BB5F-7A82F0A1EEA9}"/>
              </a:ext>
            </a:extLst>
          </p:cNvPr>
          <p:cNvCxnSpPr>
            <a:cxnSpLocks/>
          </p:cNvCxnSpPr>
          <p:nvPr/>
        </p:nvCxnSpPr>
        <p:spPr>
          <a:xfrm flipV="1">
            <a:off x="4067944" y="4235705"/>
            <a:ext cx="2507568" cy="19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4B6685-BAC7-4FB1-A337-DCD3D405B4DA}"/>
              </a:ext>
            </a:extLst>
          </p:cNvPr>
          <p:cNvSpPr txBox="1"/>
          <p:nvPr/>
        </p:nvSpPr>
        <p:spPr>
          <a:xfrm>
            <a:off x="4722413" y="2462488"/>
            <a:ext cx="449652" cy="614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</a:t>
            </a:r>
            <a:endParaRPr lang="en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FD1584-D4AF-42B4-971F-EE17A0CD79E6}"/>
              </a:ext>
            </a:extLst>
          </p:cNvPr>
          <p:cNvSpPr txBox="1"/>
          <p:nvPr/>
        </p:nvSpPr>
        <p:spPr>
          <a:xfrm>
            <a:off x="6575512" y="3918816"/>
            <a:ext cx="499508" cy="614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</a:t>
            </a:r>
            <a:endParaRPr lang="en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8A8CC2-0FDF-4F41-8B01-5D975D8C6EC2}"/>
              </a:ext>
            </a:extLst>
          </p:cNvPr>
          <p:cNvSpPr/>
          <p:nvPr/>
        </p:nvSpPr>
        <p:spPr>
          <a:xfrm>
            <a:off x="4888813" y="4250827"/>
            <a:ext cx="599542" cy="478948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F0E49B7-DA5A-4FB9-A154-C640F6D29A2A}"/>
              </a:ext>
            </a:extLst>
          </p:cNvPr>
          <p:cNvSpPr/>
          <p:nvPr/>
        </p:nvSpPr>
        <p:spPr>
          <a:xfrm>
            <a:off x="4283968" y="4250827"/>
            <a:ext cx="599542" cy="478948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B184221-D3A2-4A19-957A-DAA77DE0092D}"/>
              </a:ext>
            </a:extLst>
          </p:cNvPr>
          <p:cNvSpPr/>
          <p:nvPr/>
        </p:nvSpPr>
        <p:spPr>
          <a:xfrm>
            <a:off x="4888813" y="3266538"/>
            <a:ext cx="599542" cy="478948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9862411-B563-4E41-A860-B9484B7B6FC2}"/>
              </a:ext>
            </a:extLst>
          </p:cNvPr>
          <p:cNvSpPr/>
          <p:nvPr/>
        </p:nvSpPr>
        <p:spPr>
          <a:xfrm>
            <a:off x="5476497" y="3266538"/>
            <a:ext cx="599542" cy="478948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4CEB927-B500-4589-A22F-ADCE95FDC8AA}"/>
              </a:ext>
            </a:extLst>
          </p:cNvPr>
          <p:cNvSpPr/>
          <p:nvPr/>
        </p:nvSpPr>
        <p:spPr>
          <a:xfrm>
            <a:off x="5133898" y="3505289"/>
            <a:ext cx="72008" cy="619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DBB06A2-C5FD-459D-9FF2-E7CE3E05B7E8}"/>
              </a:ext>
            </a:extLst>
          </p:cNvPr>
          <p:cNvSpPr/>
          <p:nvPr/>
        </p:nvSpPr>
        <p:spPr>
          <a:xfrm>
            <a:off x="5757079" y="3536272"/>
            <a:ext cx="72008" cy="619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E71EE7F-A50A-4DB9-813D-FDEA4C616106}"/>
              </a:ext>
            </a:extLst>
          </p:cNvPr>
          <p:cNvSpPr/>
          <p:nvPr/>
        </p:nvSpPr>
        <p:spPr>
          <a:xfrm>
            <a:off x="5757079" y="4015220"/>
            <a:ext cx="72008" cy="619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0302C4B-D7C3-46C1-822D-0A44D4827C69}"/>
              </a:ext>
            </a:extLst>
          </p:cNvPr>
          <p:cNvSpPr/>
          <p:nvPr/>
        </p:nvSpPr>
        <p:spPr>
          <a:xfrm>
            <a:off x="5760406" y="4534799"/>
            <a:ext cx="72008" cy="619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87273A1-4518-4067-95DF-EFD650FDD6D8}"/>
              </a:ext>
            </a:extLst>
          </p:cNvPr>
          <p:cNvSpPr/>
          <p:nvPr/>
        </p:nvSpPr>
        <p:spPr>
          <a:xfrm>
            <a:off x="5166723" y="4506067"/>
            <a:ext cx="72008" cy="619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2817A1A-3FB0-4C52-ADAB-3B0433B96B60}"/>
              </a:ext>
            </a:extLst>
          </p:cNvPr>
          <p:cNvSpPr/>
          <p:nvPr/>
        </p:nvSpPr>
        <p:spPr>
          <a:xfrm>
            <a:off x="5141493" y="3982180"/>
            <a:ext cx="72008" cy="619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6686230-A4B8-44E2-BB71-40D17F7346BB}"/>
              </a:ext>
            </a:extLst>
          </p:cNvPr>
          <p:cNvSpPr/>
          <p:nvPr/>
        </p:nvSpPr>
        <p:spPr>
          <a:xfrm>
            <a:off x="4530910" y="3517211"/>
            <a:ext cx="72008" cy="619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54B1B4C-056B-4933-BEAA-D364CED71EE2}"/>
              </a:ext>
            </a:extLst>
          </p:cNvPr>
          <p:cNvSpPr/>
          <p:nvPr/>
        </p:nvSpPr>
        <p:spPr>
          <a:xfrm>
            <a:off x="4553319" y="4015220"/>
            <a:ext cx="72008" cy="619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CC247E4-D4AC-428F-9ECD-460044D39DC2}"/>
              </a:ext>
            </a:extLst>
          </p:cNvPr>
          <p:cNvSpPr/>
          <p:nvPr/>
        </p:nvSpPr>
        <p:spPr>
          <a:xfrm>
            <a:off x="4547735" y="4534799"/>
            <a:ext cx="72008" cy="619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1978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9" grpId="0" animBg="1"/>
      <p:bldP spid="33" grpId="0" animBg="1"/>
      <p:bldP spid="14" grpId="0" animBg="1"/>
      <p:bldP spid="5" grpId="0" animBg="1"/>
      <p:bldP spid="10" grpId="0" animBg="1"/>
      <p:bldP spid="29" grpId="0" animBg="1"/>
      <p:bldP spid="30" grpId="0" animBg="1"/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AED0B-CDF7-443F-BD13-71F3E369D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175" y="1010412"/>
            <a:ext cx="7467600" cy="580926"/>
          </a:xfrm>
        </p:spPr>
        <p:txBody>
          <a:bodyPr/>
          <a:lstStyle/>
          <a:p>
            <a:r>
              <a:rPr lang="en-GB" dirty="0"/>
              <a:t>The algorithm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C5C84-202E-43B6-A51E-71F7E289276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 algn="l" rtl="0">
              <a:buFont typeface="+mj-lt"/>
              <a:buAutoNum type="arabicPeriod"/>
            </a:pPr>
            <a:r>
              <a:rPr lang="en-GB" dirty="0"/>
              <a:t>Remove an arbitrary element </a:t>
            </a:r>
            <a:br>
              <a:rPr lang="en-GB" dirty="0"/>
            </a:br>
            <a:r>
              <a:rPr lang="en-GB" dirty="0"/>
              <a:t>from the untried set.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GB" dirty="0"/>
              <a:t>Place a cell at this point.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GB" dirty="0"/>
              <a:t>Count this new polyomino.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GB" dirty="0"/>
              <a:t>If the size is less than P:</a:t>
            </a:r>
          </a:p>
          <a:p>
            <a:pPr marL="822960" lvl="1" indent="-457200" algn="l" rtl="0">
              <a:buFont typeface="+mj-lt"/>
              <a:buAutoNum type="alphaLcParenR"/>
            </a:pPr>
            <a:r>
              <a:rPr lang="en-GB" dirty="0"/>
              <a:t>Add new neighbours to the untried set.</a:t>
            </a:r>
          </a:p>
          <a:p>
            <a:pPr marL="822960" lvl="1" indent="-457200" algn="l" rtl="0">
              <a:buFont typeface="+mj-lt"/>
              <a:buAutoNum type="alphaLcParenR"/>
            </a:pPr>
            <a:r>
              <a:rPr lang="en-GB" dirty="0"/>
              <a:t>Call this algorithm recursively with the new parent being the current polyomino, and the new untried set being a copy of the current one.</a:t>
            </a:r>
          </a:p>
          <a:p>
            <a:pPr marL="822960" lvl="1" indent="-457200" algn="l" rtl="0">
              <a:buFont typeface="+mj-lt"/>
              <a:buAutoNum type="alphaLcParenR"/>
            </a:pPr>
            <a:r>
              <a:rPr lang="en-GB" dirty="0"/>
              <a:t>Remove the new neighbours from the untried set.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GB" dirty="0"/>
              <a:t>Remove newest cell.</a:t>
            </a:r>
          </a:p>
          <a:p>
            <a:pPr marL="457200" indent="-457200" algn="l" rtl="0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020B3C6-FE5C-45EA-9774-0DAE6466BA0A}"/>
              </a:ext>
            </a:extLst>
          </p:cNvPr>
          <p:cNvSpPr/>
          <p:nvPr/>
        </p:nvSpPr>
        <p:spPr>
          <a:xfrm>
            <a:off x="5272239" y="188640"/>
            <a:ext cx="3398673" cy="2487827"/>
          </a:xfrm>
          <a:prstGeom prst="ellips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The algorithm is started with one parent being the </a:t>
            </a:r>
            <a:r>
              <a:rPr lang="en-GB" b="1" u="sng" dirty="0"/>
              <a:t>empty polyomino</a:t>
            </a:r>
            <a:r>
              <a:rPr lang="en-GB" b="1" dirty="0"/>
              <a:t>, and the untried set containing </a:t>
            </a:r>
            <a:r>
              <a:rPr lang="en-GB" b="1" u="sng" dirty="0"/>
              <a:t>only the origin.</a:t>
            </a:r>
            <a:endParaRPr lang="en-IL" b="1" u="sng" dirty="0"/>
          </a:p>
        </p:txBody>
      </p:sp>
    </p:spTree>
    <p:extLst>
      <p:ext uri="{BB962C8B-B14F-4D97-AF65-F5344CB8AC3E}">
        <p14:creationId xmlns:p14="http://schemas.microsoft.com/office/powerpoint/2010/main" val="216910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44F03-7ECF-4669-B403-1F0230B3C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for p=3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D5F9C-3E8B-4C09-BE9E-45BF2DDC583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GB" dirty="0"/>
              <a:t>Free(p) is the sum, for each fixed polyomino, of the inverse of the index of the polyomino symmetry.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Diagonal Corners Rounded 4">
                <a:extLst>
                  <a:ext uri="{FF2B5EF4-FFF2-40B4-BE49-F238E27FC236}">
                    <a16:creationId xmlns:a16="http://schemas.microsoft.com/office/drawing/2014/main" id="{F696FD86-9AEB-4862-9426-C982D56504C2}"/>
                  </a:ext>
                </a:extLst>
              </p:cNvPr>
              <p:cNvSpPr/>
              <p:nvPr/>
            </p:nvSpPr>
            <p:spPr>
              <a:xfrm>
                <a:off x="827584" y="3140968"/>
                <a:ext cx="6264696" cy="1512168"/>
              </a:xfrm>
              <a:prstGeom prst="round2Diag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b="1" dirty="0">
                    <a:solidFill>
                      <a:schemeClr val="accent1">
                        <a:lumMod val="50000"/>
                      </a:schemeClr>
                    </a:solidFill>
                  </a:rPr>
                  <a:t>For free(3) we can see that fixed(3)=6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GB" sz="24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4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sz="24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sz="24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sz="24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GB" sz="24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IL" sz="24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Rectangle: Diagonal Corners Rounded 4">
                <a:extLst>
                  <a:ext uri="{FF2B5EF4-FFF2-40B4-BE49-F238E27FC236}">
                    <a16:creationId xmlns:a16="http://schemas.microsoft.com/office/drawing/2014/main" id="{F696FD86-9AEB-4862-9426-C982D56504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140968"/>
                <a:ext cx="6264696" cy="1512168"/>
              </a:xfrm>
              <a:prstGeom prst="round2Diag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091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A8C02-D28B-4BEA-BAA2-F6EC7714C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of the algorithm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B2A425-CB35-4708-8AF5-384C3F0A612F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79512" y="1628800"/>
                <a:ext cx="8291264" cy="3268960"/>
              </a:xfrm>
            </p:spPr>
            <p:txBody>
              <a:bodyPr/>
              <a:lstStyle/>
              <a:p>
                <a:pPr algn="l" rtl="0"/>
                <a:r>
                  <a:rPr lang="en-GB" dirty="0"/>
                  <a:t>The algorithm counts all the polyominoes of size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b="0" dirty="0"/>
              </a:p>
              <a:p>
                <a:pPr marL="0" indent="0" algn="l" rtl="0">
                  <a:buNone/>
                </a:pPr>
                <a:br>
                  <a:rPr lang="en-GB" b="0" dirty="0"/>
                </a:br>
                <a:br>
                  <a:rPr lang="en-GB" b="0" dirty="0"/>
                </a:br>
                <a:endParaRPr lang="en-GB" b="0" dirty="0"/>
              </a:p>
              <a:p>
                <a:pPr algn="l" rtl="0"/>
                <a:r>
                  <a:rPr lang="en-GB" dirty="0"/>
                  <a:t>The algorithm counts every polyomino exactly once.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B2A425-CB35-4708-8AF5-384C3F0A61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79512" y="1628800"/>
                <a:ext cx="8291264" cy="3268960"/>
              </a:xfrm>
              <a:blipFill>
                <a:blip r:embed="rId2"/>
                <a:stretch>
                  <a:fillRect l="-294" t="-149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591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F8FF1-1318-41D4-B604-1B69A161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data structure aspect 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BC8F5-102E-49BE-BE6C-D5F63A98D3D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algn="l" rtl="0"/>
            <a:r>
              <a:rPr lang="en-GB" dirty="0"/>
              <a:t>The successor of an element in the untried set is the next-newest element.</a:t>
            </a:r>
          </a:p>
          <a:p>
            <a:pPr algn="l" rtl="0"/>
            <a:endParaRPr lang="en-GB" dirty="0"/>
          </a:p>
          <a:p>
            <a:pPr algn="l" rtl="0"/>
            <a:r>
              <a:rPr lang="en-GB" dirty="0"/>
              <a:t> We can present the untried set as a linked list.</a:t>
            </a:r>
          </a:p>
          <a:p>
            <a:pPr marL="0" indent="0" algn="l" rtl="0">
              <a:buNone/>
            </a:pPr>
            <a:endParaRPr lang="en-GB" dirty="0"/>
          </a:p>
          <a:p>
            <a:pPr algn="l" rtl="0"/>
            <a:r>
              <a:rPr lang="en-GB" dirty="0"/>
              <a:t>Free information and successor information represented as matrices with one element for each point in the field that can be used.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BCA9532-FF47-4D87-BD33-A916D2C14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023622"/>
              </p:ext>
            </p:extLst>
          </p:nvPr>
        </p:nvGraphicFramePr>
        <p:xfrm>
          <a:off x="2699792" y="5417904"/>
          <a:ext cx="273630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101">
                  <a:extLst>
                    <a:ext uri="{9D8B030D-6E8A-4147-A177-3AD203B41FA5}">
                      <a16:colId xmlns:a16="http://schemas.microsoft.com/office/drawing/2014/main" val="2964515504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4275754296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1687914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2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6098630"/>
                  </a:ext>
                </a:extLst>
              </a:tr>
              <a:tr h="266432"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9105909"/>
                  </a:ext>
                </a:extLst>
              </a:tr>
            </a:tbl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17521C2E-7D80-4AC3-968C-5BAF92D97E21}"/>
              </a:ext>
            </a:extLst>
          </p:cNvPr>
          <p:cNvGrpSpPr/>
          <p:nvPr/>
        </p:nvGrpSpPr>
        <p:grpSpPr>
          <a:xfrm>
            <a:off x="2147869" y="4941168"/>
            <a:ext cx="4296339" cy="1891380"/>
            <a:chOff x="2147869" y="4727824"/>
            <a:chExt cx="4296339" cy="189138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AC958BF-CC1A-4090-8811-A9DFA628F8A8}"/>
                </a:ext>
              </a:extLst>
            </p:cNvPr>
            <p:cNvSpPr txBox="1"/>
            <p:nvPr/>
          </p:nvSpPr>
          <p:spPr>
            <a:xfrm>
              <a:off x="2248061" y="5055327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p-1</a:t>
              </a:r>
              <a:endParaRPr lang="en-IL" sz="12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7686D3-391A-40AE-9C14-AAB7124DD8C7}"/>
                </a:ext>
              </a:extLst>
            </p:cNvPr>
            <p:cNvSpPr txBox="1"/>
            <p:nvPr/>
          </p:nvSpPr>
          <p:spPr>
            <a:xfrm>
              <a:off x="2147869" y="6180545"/>
              <a:ext cx="5498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-p+1</a:t>
              </a:r>
              <a:endParaRPr lang="en-IL" sz="12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21C9389-46A9-4BA1-A623-00C864D5D75D}"/>
                </a:ext>
              </a:extLst>
            </p:cNvPr>
            <p:cNvSpPr txBox="1"/>
            <p:nvPr/>
          </p:nvSpPr>
          <p:spPr>
            <a:xfrm>
              <a:off x="2464085" y="6313749"/>
              <a:ext cx="5498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-1</a:t>
              </a:r>
              <a:endParaRPr lang="en-IL" sz="12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BB475E5-78B9-4116-AFAA-40808AAB6517}"/>
                </a:ext>
              </a:extLst>
            </p:cNvPr>
            <p:cNvSpPr txBox="1"/>
            <p:nvPr/>
          </p:nvSpPr>
          <p:spPr>
            <a:xfrm>
              <a:off x="5194442" y="6300544"/>
              <a:ext cx="5498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p-1</a:t>
              </a:r>
              <a:endParaRPr lang="en-IL" sz="12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6631127-545D-485F-81FD-B9414E144212}"/>
                </a:ext>
              </a:extLst>
            </p:cNvPr>
            <p:cNvCxnSpPr/>
            <p:nvPr/>
          </p:nvCxnSpPr>
          <p:spPr>
            <a:xfrm flipV="1">
              <a:off x="2699791" y="4830663"/>
              <a:ext cx="0" cy="14674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B291DAF-8E95-41A6-8914-C3F3C3EC2699}"/>
                </a:ext>
              </a:extLst>
            </p:cNvPr>
            <p:cNvCxnSpPr/>
            <p:nvPr/>
          </p:nvCxnSpPr>
          <p:spPr>
            <a:xfrm>
              <a:off x="2699791" y="6298143"/>
              <a:ext cx="34563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FA01D1-B74D-4D86-8661-5559BBAE18FE}"/>
                </a:ext>
              </a:extLst>
            </p:cNvPr>
            <p:cNvSpPr txBox="1"/>
            <p:nvPr/>
          </p:nvSpPr>
          <p:spPr>
            <a:xfrm>
              <a:off x="6300192" y="6342205"/>
              <a:ext cx="1440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x</a:t>
              </a:r>
              <a:endParaRPr lang="en-IL" sz="12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D0160DD-2EC2-4FA5-94B9-6ADB6A958BA6}"/>
                </a:ext>
              </a:extLst>
            </p:cNvPr>
            <p:cNvSpPr txBox="1"/>
            <p:nvPr/>
          </p:nvSpPr>
          <p:spPr>
            <a:xfrm>
              <a:off x="2536093" y="4727824"/>
              <a:ext cx="1440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y</a:t>
              </a:r>
              <a:endParaRPr lang="en-IL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00881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34119-7683-409B-87F0-C30B628BF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8BD2A-7E9B-4250-B5B5-6DE981C33C1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GB" dirty="0"/>
              <a:t>The program coded in fewer than 50 statements.</a:t>
            </a:r>
          </a:p>
          <a:p>
            <a:pPr algn="l" rtl="0"/>
            <a:r>
              <a:rPr lang="en-GB" dirty="0"/>
              <a:t>The assembly version on the PDP-11/70 computer runs ten months of CPU time.</a:t>
            </a:r>
          </a:p>
          <a:p>
            <a:pPr algn="l" rtl="0"/>
            <a:r>
              <a:rPr lang="en-GB" dirty="0"/>
              <a:t>The symmetric enumerate took less than 5 minutes on IBM 370.</a:t>
            </a:r>
            <a:endParaRPr lang="en-IL" dirty="0"/>
          </a:p>
        </p:txBody>
      </p:sp>
      <p:pic>
        <p:nvPicPr>
          <p:cNvPr id="2054" name="Picture 6" descr="Related image">
            <a:extLst>
              <a:ext uri="{FF2B5EF4-FFF2-40B4-BE49-F238E27FC236}">
                <a16:creationId xmlns:a16="http://schemas.microsoft.com/office/drawing/2014/main" id="{545B6083-3F8D-49AD-B399-C8A029081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851535"/>
            <a:ext cx="3960440" cy="2622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27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466A4-6F03-4F48-A0DE-39BACCF10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papers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DFB4D-07CC-43F9-A4E4-475F6814769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GB" dirty="0"/>
              <a:t>Counting polyominoes: yet another attack</a:t>
            </a:r>
            <a:br>
              <a:rPr lang="en-GB" dirty="0"/>
            </a:br>
            <a:r>
              <a:rPr lang="en-GB" dirty="0"/>
              <a:t>	</a:t>
            </a:r>
            <a:r>
              <a:rPr lang="en-GB" dirty="0" err="1"/>
              <a:t>D.Hugh</a:t>
            </a:r>
            <a:r>
              <a:rPr lang="en-GB" dirty="0"/>
              <a:t> </a:t>
            </a:r>
            <a:r>
              <a:rPr lang="en-GB" dirty="0" err="1"/>
              <a:t>Redelmeier</a:t>
            </a:r>
            <a:r>
              <a:rPr lang="en-GB" dirty="0"/>
              <a:t> [1979]</a:t>
            </a:r>
          </a:p>
          <a:p>
            <a:pPr algn="l" rtl="0"/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411A20-7DDE-4F21-A41D-553EB472F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2780928"/>
            <a:ext cx="318135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959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25EF53-311F-44A6-84E2-014D224BAA5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2483768" y="1445791"/>
            <a:ext cx="3816424" cy="51180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A34FDE-B143-490C-85C2-6D64C99BE7C2}"/>
              </a:ext>
            </a:extLst>
          </p:cNvPr>
          <p:cNvSpPr txBox="1"/>
          <p:nvPr/>
        </p:nvSpPr>
        <p:spPr>
          <a:xfrm>
            <a:off x="1547664" y="620688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800" dirty="0">
                <a:solidFill>
                  <a:srgbClr val="002060"/>
                </a:solidFill>
              </a:rPr>
              <a:t>Values of free(p) and fixed(p)</a:t>
            </a:r>
            <a:endParaRPr lang="en-IL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562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566A9A-9F65-476D-BFED-C813EE6BCE3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47664" y="1687627"/>
            <a:ext cx="5476611" cy="4873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4918DB-6432-4F7F-9F11-15FA0B1B26E4}"/>
              </a:ext>
            </a:extLst>
          </p:cNvPr>
          <p:cNvSpPr txBox="1"/>
          <p:nvPr/>
        </p:nvSpPr>
        <p:spPr>
          <a:xfrm>
            <a:off x="179512" y="836712"/>
            <a:ext cx="8604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800" dirty="0">
                <a:solidFill>
                  <a:srgbClr val="002060"/>
                </a:solidFill>
              </a:rPr>
              <a:t>Number of polyomino in each free symmetry type</a:t>
            </a:r>
            <a:endParaRPr lang="en-IL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810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ny questions">
            <a:extLst>
              <a:ext uri="{FF2B5EF4-FFF2-40B4-BE49-F238E27FC236}">
                <a16:creationId xmlns:a16="http://schemas.microsoft.com/office/drawing/2014/main" id="{BDF77659-E91F-411E-975D-2D2C3D10B11C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780928"/>
            <a:ext cx="5338936" cy="300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ABD98B7-73CB-4EC4-8F4E-6CD105F0C7C6}"/>
              </a:ext>
            </a:extLst>
          </p:cNvPr>
          <p:cNvSpPr/>
          <p:nvPr/>
        </p:nvSpPr>
        <p:spPr>
          <a:xfrm>
            <a:off x="503548" y="980728"/>
            <a:ext cx="813690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Any Questions?</a:t>
            </a:r>
            <a:endParaRPr lang="en-US" sz="7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4838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804661-1712-44F2-98CF-9E2A9E68CD5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23528" y="548680"/>
            <a:ext cx="1800225" cy="1762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1CC169-E6C9-4834-90C4-428932A93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548680"/>
            <a:ext cx="1628775" cy="1628775"/>
          </a:xfrm>
          <a:prstGeom prst="rect">
            <a:avLst/>
          </a:prstGeom>
        </p:spPr>
      </p:pic>
      <p:pic>
        <p:nvPicPr>
          <p:cNvPr id="2050" name="Picture 2" descr="Image result for thank you">
            <a:extLst>
              <a:ext uri="{FF2B5EF4-FFF2-40B4-BE49-F238E27FC236}">
                <a16:creationId xmlns:a16="http://schemas.microsoft.com/office/drawing/2014/main" id="{7F868264-8BA9-4ED8-A0D0-2A31271A1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2656"/>
            <a:ext cx="8020050" cy="566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858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Polyomino?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47248" cy="2620888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A collection of equal-sized squares in a plane – Cells.</a:t>
            </a:r>
            <a:br>
              <a:rPr lang="en-US" dirty="0"/>
            </a:br>
            <a:endParaRPr lang="en-US" dirty="0"/>
          </a:p>
          <a:p>
            <a:pPr algn="l" rtl="0"/>
            <a:r>
              <a:rPr lang="en-US" dirty="0"/>
              <a:t>Polyominoes must be connected.</a:t>
            </a:r>
            <a:br>
              <a:rPr lang="en-US" dirty="0"/>
            </a:br>
            <a:endParaRPr lang="en-US" dirty="0"/>
          </a:p>
          <a:p>
            <a:pPr algn="l" rtl="0"/>
            <a:r>
              <a:rPr lang="en-US" dirty="0"/>
              <a:t>The size o</a:t>
            </a:r>
            <a:r>
              <a:rPr lang="en-GB" dirty="0"/>
              <a:t>f</a:t>
            </a:r>
            <a:r>
              <a:rPr lang="en-US" dirty="0"/>
              <a:t> a polyomino is the number cells it contains.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079613" y="4373488"/>
            <a:ext cx="3528392" cy="864096"/>
            <a:chOff x="323528" y="3861048"/>
            <a:chExt cx="3528392" cy="864096"/>
          </a:xfrm>
        </p:grpSpPr>
        <p:sp>
          <p:nvSpPr>
            <p:cNvPr id="4" name="Rectangle 3"/>
            <p:cNvSpPr/>
            <p:nvPr/>
          </p:nvSpPr>
          <p:spPr>
            <a:xfrm>
              <a:off x="1979712" y="4149080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259632" y="4149080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71600" y="4149080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3528" y="4149080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67744" y="4149080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987824" y="4149080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79712" y="3861048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275856" y="4149080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75856" y="4437112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63888" y="4149080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132762" y="4647835"/>
            <a:ext cx="576064" cy="567680"/>
            <a:chOff x="5796136" y="4301480"/>
            <a:chExt cx="576064" cy="567680"/>
          </a:xfrm>
        </p:grpSpPr>
        <p:sp>
          <p:nvSpPr>
            <p:cNvPr id="14" name="Rectangle 13"/>
            <p:cNvSpPr/>
            <p:nvPr/>
          </p:nvSpPr>
          <p:spPr>
            <a:xfrm>
              <a:off x="6084168" y="4581128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96136" y="4301480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068402" y="5481228"/>
            <a:ext cx="1080120" cy="936104"/>
            <a:chOff x="1691680" y="5373216"/>
            <a:chExt cx="1080120" cy="936104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1691680" y="5949280"/>
              <a:ext cx="360040" cy="36004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2051720" y="5373216"/>
              <a:ext cx="720080" cy="936104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6060754" y="5553236"/>
            <a:ext cx="720080" cy="792088"/>
            <a:chOff x="5868144" y="5301208"/>
            <a:chExt cx="720080" cy="792088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5868144" y="5301208"/>
              <a:ext cx="720080" cy="79208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5868144" y="5301208"/>
              <a:ext cx="720080" cy="79208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main goal</a:t>
            </a:r>
            <a:endParaRPr lang="he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096281-6EEE-4C96-B969-07F1B91D7C7F}"/>
              </a:ext>
            </a:extLst>
          </p:cNvPr>
          <p:cNvSpPr/>
          <p:nvPr/>
        </p:nvSpPr>
        <p:spPr>
          <a:xfrm>
            <a:off x="0" y="2136338"/>
            <a:ext cx="8580558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How many polyominoes of size p are there?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two kinds of polyominoes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algn="l" rtl="0"/>
            <a:r>
              <a:rPr lang="en-GB" b="1" dirty="0"/>
              <a:t>Free polyominoes </a:t>
            </a:r>
            <a:r>
              <a:rPr lang="en-GB" dirty="0"/>
              <a:t>are considered distinct if they have different shapes. </a:t>
            </a:r>
          </a:p>
          <a:p>
            <a:pPr algn="l" rtl="0"/>
            <a:endParaRPr lang="en-GB" dirty="0"/>
          </a:p>
          <a:p>
            <a:pPr marL="0" indent="0" algn="l" rtl="0">
              <a:buNone/>
            </a:pPr>
            <a:br>
              <a:rPr lang="en-GB" dirty="0"/>
            </a:br>
            <a:br>
              <a:rPr lang="en-GB" dirty="0"/>
            </a:br>
            <a:endParaRPr lang="en-GB" dirty="0"/>
          </a:p>
          <a:p>
            <a:pPr algn="l" rtl="0"/>
            <a:r>
              <a:rPr lang="en-GB" b="1" dirty="0"/>
              <a:t>Fixed polyominoes </a:t>
            </a:r>
            <a:r>
              <a:rPr lang="en-GB" dirty="0"/>
              <a:t>are considered distinct if they have different shapes or orientation.</a:t>
            </a:r>
          </a:p>
          <a:p>
            <a:pPr algn="l" rtl="0"/>
            <a:endParaRPr lang="en-GB" dirty="0"/>
          </a:p>
          <a:p>
            <a:pPr algn="l" rtl="0"/>
            <a:r>
              <a:rPr lang="en-GB" dirty="0"/>
              <a:t>We will use free(p)/fixed(p) to denote the number of free/fixed polyominoes of size p.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C7BB3EB-FFB7-401D-942A-18C713A24759}"/>
              </a:ext>
            </a:extLst>
          </p:cNvPr>
          <p:cNvGrpSpPr/>
          <p:nvPr/>
        </p:nvGrpSpPr>
        <p:grpSpPr>
          <a:xfrm rot="5400000">
            <a:off x="1109666" y="2971686"/>
            <a:ext cx="576064" cy="288032"/>
            <a:chOff x="2339752" y="3573016"/>
            <a:chExt cx="576064" cy="28803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8AADD12-C3E2-4D46-A568-CF8D10DDBB8E}"/>
                </a:ext>
              </a:extLst>
            </p:cNvPr>
            <p:cNvSpPr/>
            <p:nvPr/>
          </p:nvSpPr>
          <p:spPr>
            <a:xfrm>
              <a:off x="2627784" y="3573016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6E2FA82-2D38-4EA7-A415-CB0CC3D98258}"/>
                </a:ext>
              </a:extLst>
            </p:cNvPr>
            <p:cNvSpPr/>
            <p:nvPr/>
          </p:nvSpPr>
          <p:spPr>
            <a:xfrm>
              <a:off x="2339752" y="3573016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6FEBF43-72E8-478C-B0EB-AD730B0F67D9}"/>
              </a:ext>
            </a:extLst>
          </p:cNvPr>
          <p:cNvGrpSpPr/>
          <p:nvPr/>
        </p:nvGrpSpPr>
        <p:grpSpPr>
          <a:xfrm>
            <a:off x="1781476" y="2962650"/>
            <a:ext cx="576064" cy="288032"/>
            <a:chOff x="2339752" y="3573016"/>
            <a:chExt cx="576064" cy="28803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37463C3-57F9-4BA9-8AC6-71B48C59CC7B}"/>
                </a:ext>
              </a:extLst>
            </p:cNvPr>
            <p:cNvSpPr/>
            <p:nvPr/>
          </p:nvSpPr>
          <p:spPr>
            <a:xfrm>
              <a:off x="2627784" y="3573016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1CC4F-4C3D-4E9A-83C3-9E7315658D04}"/>
                </a:ext>
              </a:extLst>
            </p:cNvPr>
            <p:cNvSpPr/>
            <p:nvPr/>
          </p:nvSpPr>
          <p:spPr>
            <a:xfrm>
              <a:off x="2339752" y="3573016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2CC8D2B-28C4-4D9B-935A-BB075A11272A}"/>
              </a:ext>
            </a:extLst>
          </p:cNvPr>
          <p:cNvGrpSpPr/>
          <p:nvPr/>
        </p:nvGrpSpPr>
        <p:grpSpPr>
          <a:xfrm>
            <a:off x="5025265" y="2764427"/>
            <a:ext cx="576064" cy="867026"/>
            <a:chOff x="5564007" y="2542568"/>
            <a:chExt cx="576064" cy="86702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B3B6C57-811F-4A2D-B13B-9D2C71A9BFF2}"/>
                </a:ext>
              </a:extLst>
            </p:cNvPr>
            <p:cNvGrpSpPr/>
            <p:nvPr/>
          </p:nvGrpSpPr>
          <p:grpSpPr>
            <a:xfrm rot="10800000">
              <a:off x="5564007" y="2833530"/>
              <a:ext cx="576064" cy="576064"/>
              <a:chOff x="5148064" y="3461012"/>
              <a:chExt cx="576064" cy="576064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5C676E1-1519-46D1-8DB0-51B22F5FBA59}"/>
                  </a:ext>
                </a:extLst>
              </p:cNvPr>
              <p:cNvSpPr/>
              <p:nvPr/>
            </p:nvSpPr>
            <p:spPr>
              <a:xfrm>
                <a:off x="5436096" y="3749044"/>
                <a:ext cx="288032" cy="2880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D0A4E0D0-EE3A-4913-B566-E3C705FB2B92}"/>
                  </a:ext>
                </a:extLst>
              </p:cNvPr>
              <p:cNvGrpSpPr/>
              <p:nvPr/>
            </p:nvGrpSpPr>
            <p:grpSpPr>
              <a:xfrm>
                <a:off x="5148064" y="3461012"/>
                <a:ext cx="576064" cy="288032"/>
                <a:chOff x="2339752" y="3573016"/>
                <a:chExt cx="576064" cy="288032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0A91FDF-19D1-4BC4-A16B-78FE8E3DFBAC}"/>
                    </a:ext>
                  </a:extLst>
                </p:cNvPr>
                <p:cNvSpPr/>
                <p:nvPr/>
              </p:nvSpPr>
              <p:spPr>
                <a:xfrm>
                  <a:off x="2627784" y="3573016"/>
                  <a:ext cx="288032" cy="28803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1FCFF88-F38A-4A2D-BD95-3B5DAEEAFA79}"/>
                    </a:ext>
                  </a:extLst>
                </p:cNvPr>
                <p:cNvSpPr/>
                <p:nvPr/>
              </p:nvSpPr>
              <p:spPr>
                <a:xfrm>
                  <a:off x="2339752" y="3573016"/>
                  <a:ext cx="288032" cy="28803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</p:grp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C57CB73-495A-4D19-9F17-164F871E8BBD}"/>
                </a:ext>
              </a:extLst>
            </p:cNvPr>
            <p:cNvSpPr/>
            <p:nvPr/>
          </p:nvSpPr>
          <p:spPr>
            <a:xfrm>
              <a:off x="5564007" y="2542568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BFBAAE1-4DB6-4D28-9452-52D1C8CEB032}"/>
              </a:ext>
            </a:extLst>
          </p:cNvPr>
          <p:cNvGrpSpPr/>
          <p:nvPr/>
        </p:nvGrpSpPr>
        <p:grpSpPr>
          <a:xfrm>
            <a:off x="6019359" y="2756361"/>
            <a:ext cx="576064" cy="875093"/>
            <a:chOff x="6468258" y="2519605"/>
            <a:chExt cx="576064" cy="87509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4FEEED4-1CEA-4F0A-B41A-BDACF20C20FD}"/>
                </a:ext>
              </a:extLst>
            </p:cNvPr>
            <p:cNvGrpSpPr/>
            <p:nvPr/>
          </p:nvGrpSpPr>
          <p:grpSpPr>
            <a:xfrm rot="16200000">
              <a:off x="6468258" y="2818634"/>
              <a:ext cx="576064" cy="576064"/>
              <a:chOff x="5148064" y="3461012"/>
              <a:chExt cx="576064" cy="576064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7F2F452-CF74-40B8-B512-3070D29C3DC7}"/>
                  </a:ext>
                </a:extLst>
              </p:cNvPr>
              <p:cNvSpPr/>
              <p:nvPr/>
            </p:nvSpPr>
            <p:spPr>
              <a:xfrm>
                <a:off x="5436096" y="3749044"/>
                <a:ext cx="288032" cy="2880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7B6651C5-1E2C-43D3-8C9B-F4DD17FE2898}"/>
                  </a:ext>
                </a:extLst>
              </p:cNvPr>
              <p:cNvGrpSpPr/>
              <p:nvPr/>
            </p:nvGrpSpPr>
            <p:grpSpPr>
              <a:xfrm>
                <a:off x="5148064" y="3461012"/>
                <a:ext cx="576064" cy="288032"/>
                <a:chOff x="2339752" y="3573016"/>
                <a:chExt cx="576064" cy="288032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598AF8EC-AFD0-475D-A89F-917EAD5DA5C3}"/>
                    </a:ext>
                  </a:extLst>
                </p:cNvPr>
                <p:cNvSpPr/>
                <p:nvPr/>
              </p:nvSpPr>
              <p:spPr>
                <a:xfrm>
                  <a:off x="2627784" y="3573016"/>
                  <a:ext cx="288032" cy="28803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6F8A47AE-E99E-4D35-9F58-C21C0EE88D2B}"/>
                    </a:ext>
                  </a:extLst>
                </p:cNvPr>
                <p:cNvSpPr/>
                <p:nvPr/>
              </p:nvSpPr>
              <p:spPr>
                <a:xfrm>
                  <a:off x="2339752" y="3573016"/>
                  <a:ext cx="288032" cy="28803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</p:grp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3D6A2B3-90D3-46F1-AF72-DFEB6101863B}"/>
                </a:ext>
              </a:extLst>
            </p:cNvPr>
            <p:cNvSpPr/>
            <p:nvPr/>
          </p:nvSpPr>
          <p:spPr>
            <a:xfrm rot="10800000">
              <a:off x="6756290" y="2519605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F1AAC-33B7-48B2-8FAC-7C53D0A47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tetromino</a:t>
            </a:r>
            <a:endParaRPr lang="en-IL" dirty="0"/>
          </a:p>
        </p:txBody>
      </p:sp>
      <p:pic>
        <p:nvPicPr>
          <p:cNvPr id="1030" name="Picture 6" descr="Image result for tetromino">
            <a:extLst>
              <a:ext uri="{FF2B5EF4-FFF2-40B4-BE49-F238E27FC236}">
                <a16:creationId xmlns:a16="http://schemas.microsoft.com/office/drawing/2014/main" id="{62146941-7CAD-4BAD-B235-7E4DC7085654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" y="1600200"/>
            <a:ext cx="7310437" cy="48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441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Symmetries of polyominoes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59216" cy="4873752"/>
          </a:xfrm>
        </p:spPr>
        <p:txBody>
          <a:bodyPr/>
          <a:lstStyle/>
          <a:p>
            <a:pPr algn="l" rtl="0"/>
            <a:r>
              <a:rPr lang="en-GB" dirty="0"/>
              <a:t>The key to differentiate between fixed and free.</a:t>
            </a:r>
            <a:br>
              <a:rPr lang="en-GB" dirty="0"/>
            </a:br>
            <a:endParaRPr lang="en-GB" dirty="0"/>
          </a:p>
          <a:p>
            <a:pPr algn="l" rtl="0"/>
            <a:r>
              <a:rPr lang="en-GB" dirty="0"/>
              <a:t>Every free polyomino corresponds to one, two, four or eight fixed polyominoes.</a:t>
            </a:r>
          </a:p>
          <a:p>
            <a:pPr marL="0" indent="0" algn="l" rtl="0">
              <a:buNone/>
            </a:pPr>
            <a:endParaRPr lang="en-GB" dirty="0"/>
          </a:p>
          <a:p>
            <a:pPr marL="0" indent="0" algn="ctr" rtl="0">
              <a:buNone/>
            </a:pPr>
            <a:r>
              <a:rPr lang="en-GB" b="1" dirty="0"/>
              <a:t>A polyomino is said to have a certain symmetry if it is invariant under transformation(s) associated with that symmetry.</a:t>
            </a:r>
          </a:p>
          <a:p>
            <a:pPr marL="0" indent="0" algn="l" rtl="0">
              <a:buNone/>
            </a:pPr>
            <a:r>
              <a:rPr lang="en-GB" dirty="0"/>
              <a:t>	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0553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9722-AC77-4F39-8605-292C28337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430418"/>
            <a:ext cx="7467600" cy="1143000"/>
          </a:xfrm>
        </p:spPr>
        <p:txBody>
          <a:bodyPr/>
          <a:lstStyle/>
          <a:p>
            <a:r>
              <a:rPr lang="en-US" dirty="0"/>
              <a:t>Examples of symmetry</a:t>
            </a:r>
            <a:endParaRPr lang="en-IL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BA10D11-07E3-4559-964F-C8A8DE315D3A}"/>
              </a:ext>
            </a:extLst>
          </p:cNvPr>
          <p:cNvGrpSpPr/>
          <p:nvPr/>
        </p:nvGrpSpPr>
        <p:grpSpPr>
          <a:xfrm>
            <a:off x="5783043" y="2355896"/>
            <a:ext cx="864094" cy="576064"/>
            <a:chOff x="2123730" y="2492898"/>
            <a:chExt cx="864094" cy="57606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C2D4F1E-5F7D-4D7B-B51B-4BAD9834290B}"/>
                </a:ext>
              </a:extLst>
            </p:cNvPr>
            <p:cNvGrpSpPr/>
            <p:nvPr/>
          </p:nvGrpSpPr>
          <p:grpSpPr>
            <a:xfrm>
              <a:off x="2123730" y="2492898"/>
              <a:ext cx="576063" cy="576064"/>
              <a:chOff x="2051723" y="5661249"/>
              <a:chExt cx="576063" cy="576064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D825A942-9249-4B1C-9ED7-27428A901EB8}"/>
                  </a:ext>
                </a:extLst>
              </p:cNvPr>
              <p:cNvGrpSpPr/>
              <p:nvPr/>
            </p:nvGrpSpPr>
            <p:grpSpPr>
              <a:xfrm rot="16200000">
                <a:off x="2195738" y="5517234"/>
                <a:ext cx="288033" cy="576063"/>
                <a:chOff x="5436096" y="3461013"/>
                <a:chExt cx="288033" cy="576063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331525A-A94C-4B2D-9145-E4D1E22CCEA1}"/>
                    </a:ext>
                  </a:extLst>
                </p:cNvPr>
                <p:cNvSpPr/>
                <p:nvPr/>
              </p:nvSpPr>
              <p:spPr>
                <a:xfrm>
                  <a:off x="5436096" y="3749044"/>
                  <a:ext cx="288032" cy="28803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454BAFCC-97D8-4B7D-BE14-C2D07742CBBC}"/>
                    </a:ext>
                  </a:extLst>
                </p:cNvPr>
                <p:cNvSpPr/>
                <p:nvPr/>
              </p:nvSpPr>
              <p:spPr>
                <a:xfrm>
                  <a:off x="5436097" y="3461013"/>
                  <a:ext cx="288032" cy="28803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</p:grp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8955229-6FBE-4D16-9F1A-9A18FE477493}"/>
                  </a:ext>
                </a:extLst>
              </p:cNvPr>
              <p:cNvSpPr/>
              <p:nvPr/>
            </p:nvSpPr>
            <p:spPr>
              <a:xfrm rot="16200000">
                <a:off x="2339753" y="5949281"/>
                <a:ext cx="288032" cy="2880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9A8AA5-C0DA-41AE-B3AF-11499A933274}"/>
                </a:ext>
              </a:extLst>
            </p:cNvPr>
            <p:cNvSpPr/>
            <p:nvPr/>
          </p:nvSpPr>
          <p:spPr>
            <a:xfrm rot="16200000">
              <a:off x="2699792" y="2780929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C4797A-8FB9-4544-9AF7-D296725A9BDF}"/>
              </a:ext>
            </a:extLst>
          </p:cNvPr>
          <p:cNvGrpSpPr/>
          <p:nvPr/>
        </p:nvGrpSpPr>
        <p:grpSpPr>
          <a:xfrm>
            <a:off x="1107100" y="3724528"/>
            <a:ext cx="864095" cy="576065"/>
            <a:chOff x="2051721" y="5373215"/>
            <a:chExt cx="864095" cy="57606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6095183-F7E2-4801-AA2E-622507378747}"/>
                </a:ext>
              </a:extLst>
            </p:cNvPr>
            <p:cNvGrpSpPr/>
            <p:nvPr/>
          </p:nvGrpSpPr>
          <p:grpSpPr>
            <a:xfrm rot="16200000">
              <a:off x="2051720" y="5373216"/>
              <a:ext cx="576065" cy="576064"/>
              <a:chOff x="5436096" y="3461012"/>
              <a:chExt cx="576065" cy="576064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95C13F8-2D8A-4589-B66F-ADE6F6CA628B}"/>
                  </a:ext>
                </a:extLst>
              </p:cNvPr>
              <p:cNvSpPr/>
              <p:nvPr/>
            </p:nvSpPr>
            <p:spPr>
              <a:xfrm>
                <a:off x="5436096" y="3749044"/>
                <a:ext cx="288032" cy="2880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F14F0EB0-F76F-4459-B246-B4E8626472A3}"/>
                  </a:ext>
                </a:extLst>
              </p:cNvPr>
              <p:cNvGrpSpPr/>
              <p:nvPr/>
            </p:nvGrpSpPr>
            <p:grpSpPr>
              <a:xfrm>
                <a:off x="5436096" y="3461012"/>
                <a:ext cx="576065" cy="576064"/>
                <a:chOff x="2627784" y="3573016"/>
                <a:chExt cx="576065" cy="576064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03CE07E4-3EBA-4D09-9BBF-994E20CF0CB9}"/>
                    </a:ext>
                  </a:extLst>
                </p:cNvPr>
                <p:cNvSpPr/>
                <p:nvPr/>
              </p:nvSpPr>
              <p:spPr>
                <a:xfrm>
                  <a:off x="2627784" y="3573016"/>
                  <a:ext cx="288032" cy="28803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5525C2FA-A895-4FC7-84CC-4063D42A50C6}"/>
                    </a:ext>
                  </a:extLst>
                </p:cNvPr>
                <p:cNvSpPr/>
                <p:nvPr/>
              </p:nvSpPr>
              <p:spPr>
                <a:xfrm>
                  <a:off x="2915817" y="3861048"/>
                  <a:ext cx="288032" cy="28803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</p:grp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66B0922-8009-401C-8520-84DA4F1330FD}"/>
                </a:ext>
              </a:extLst>
            </p:cNvPr>
            <p:cNvSpPr/>
            <p:nvPr/>
          </p:nvSpPr>
          <p:spPr>
            <a:xfrm rot="16200000">
              <a:off x="2627784" y="5661248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391F83-AA6A-48FC-91E0-062B0B0F9C0E}"/>
              </a:ext>
            </a:extLst>
          </p:cNvPr>
          <p:cNvGrpSpPr/>
          <p:nvPr/>
        </p:nvGrpSpPr>
        <p:grpSpPr>
          <a:xfrm rot="16200000">
            <a:off x="1220657" y="5065026"/>
            <a:ext cx="576064" cy="576065"/>
            <a:chOff x="2339753" y="5373215"/>
            <a:chExt cx="576064" cy="57606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1CBFED3-2683-4106-9371-858BA5C34538}"/>
                </a:ext>
              </a:extLst>
            </p:cNvPr>
            <p:cNvGrpSpPr/>
            <p:nvPr/>
          </p:nvGrpSpPr>
          <p:grpSpPr>
            <a:xfrm rot="16200000">
              <a:off x="2339752" y="5373216"/>
              <a:ext cx="576065" cy="576064"/>
              <a:chOff x="5436096" y="3749044"/>
              <a:chExt cx="576065" cy="576064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E9B010C-C5EA-4B7C-8199-006FD80B8031}"/>
                  </a:ext>
                </a:extLst>
              </p:cNvPr>
              <p:cNvSpPr/>
              <p:nvPr/>
            </p:nvSpPr>
            <p:spPr>
              <a:xfrm>
                <a:off x="5436096" y="3749044"/>
                <a:ext cx="288032" cy="2880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6766435-DA4C-4F7F-B0EE-BA4CFB98A641}"/>
                  </a:ext>
                </a:extLst>
              </p:cNvPr>
              <p:cNvSpPr/>
              <p:nvPr/>
            </p:nvSpPr>
            <p:spPr>
              <a:xfrm>
                <a:off x="5724129" y="4037076"/>
                <a:ext cx="288032" cy="2880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8FAEC2A-1558-4ECB-9E99-33FE332A6494}"/>
                </a:ext>
              </a:extLst>
            </p:cNvPr>
            <p:cNvSpPr/>
            <p:nvPr/>
          </p:nvSpPr>
          <p:spPr>
            <a:xfrm rot="16200000">
              <a:off x="2627784" y="5661248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EC0D5BA-7EB7-40AA-8797-3B43EFE25CE1}"/>
              </a:ext>
            </a:extLst>
          </p:cNvPr>
          <p:cNvGrpSpPr/>
          <p:nvPr/>
        </p:nvGrpSpPr>
        <p:grpSpPr>
          <a:xfrm>
            <a:off x="1119734" y="2386611"/>
            <a:ext cx="864094" cy="576064"/>
            <a:chOff x="2123730" y="2492898"/>
            <a:chExt cx="864094" cy="576064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1E7BF63-4245-4E47-AB4B-8A9A7AD4EBBB}"/>
                </a:ext>
              </a:extLst>
            </p:cNvPr>
            <p:cNvGrpSpPr/>
            <p:nvPr/>
          </p:nvGrpSpPr>
          <p:grpSpPr>
            <a:xfrm>
              <a:off x="2123730" y="2492898"/>
              <a:ext cx="576063" cy="576064"/>
              <a:chOff x="2051723" y="5661249"/>
              <a:chExt cx="576063" cy="576064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C81441A6-F234-4D5C-A4E6-18EA8E36407F}"/>
                  </a:ext>
                </a:extLst>
              </p:cNvPr>
              <p:cNvGrpSpPr/>
              <p:nvPr/>
            </p:nvGrpSpPr>
            <p:grpSpPr>
              <a:xfrm rot="16200000">
                <a:off x="2195738" y="5517234"/>
                <a:ext cx="288033" cy="576063"/>
                <a:chOff x="5436096" y="3461013"/>
                <a:chExt cx="288033" cy="576063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EB79730F-8C44-4086-B29C-119DAA06CD23}"/>
                    </a:ext>
                  </a:extLst>
                </p:cNvPr>
                <p:cNvSpPr/>
                <p:nvPr/>
              </p:nvSpPr>
              <p:spPr>
                <a:xfrm>
                  <a:off x="5436096" y="3749044"/>
                  <a:ext cx="288032" cy="28803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D173B1C-CB00-459D-BFA1-123820544D25}"/>
                    </a:ext>
                  </a:extLst>
                </p:cNvPr>
                <p:cNvSpPr/>
                <p:nvPr/>
              </p:nvSpPr>
              <p:spPr>
                <a:xfrm>
                  <a:off x="5436097" y="3461013"/>
                  <a:ext cx="288032" cy="28803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</p:grp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C8CF70E-1064-426E-AFBE-A16B0FC2E5F3}"/>
                  </a:ext>
                </a:extLst>
              </p:cNvPr>
              <p:cNvSpPr/>
              <p:nvPr/>
            </p:nvSpPr>
            <p:spPr>
              <a:xfrm rot="16200000">
                <a:off x="2339753" y="5949281"/>
                <a:ext cx="288032" cy="2880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DDB97AD-3D37-49C4-93D3-D84580CEB442}"/>
                </a:ext>
              </a:extLst>
            </p:cNvPr>
            <p:cNvSpPr/>
            <p:nvPr/>
          </p:nvSpPr>
          <p:spPr>
            <a:xfrm rot="16200000">
              <a:off x="2699792" y="2780929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EC8492B-2DC2-45E7-AFBD-F9FA83C417AD}"/>
              </a:ext>
            </a:extLst>
          </p:cNvPr>
          <p:cNvGrpSpPr/>
          <p:nvPr/>
        </p:nvGrpSpPr>
        <p:grpSpPr>
          <a:xfrm>
            <a:off x="5783043" y="3683182"/>
            <a:ext cx="864095" cy="576065"/>
            <a:chOff x="2051721" y="5373215"/>
            <a:chExt cx="864095" cy="576065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30C8C8A-9D7D-44FD-BD85-A1B57AE06CEC}"/>
                </a:ext>
              </a:extLst>
            </p:cNvPr>
            <p:cNvGrpSpPr/>
            <p:nvPr/>
          </p:nvGrpSpPr>
          <p:grpSpPr>
            <a:xfrm rot="16200000">
              <a:off x="2051720" y="5373216"/>
              <a:ext cx="576065" cy="576064"/>
              <a:chOff x="5436096" y="3461012"/>
              <a:chExt cx="576065" cy="576064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00BDC55-DDA4-4AE8-85E0-320A419FB40D}"/>
                  </a:ext>
                </a:extLst>
              </p:cNvPr>
              <p:cNvSpPr/>
              <p:nvPr/>
            </p:nvSpPr>
            <p:spPr>
              <a:xfrm>
                <a:off x="5436096" y="3749044"/>
                <a:ext cx="288032" cy="2880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DB8E1F15-0967-427D-8622-14E3AFFB7FCB}"/>
                  </a:ext>
                </a:extLst>
              </p:cNvPr>
              <p:cNvGrpSpPr/>
              <p:nvPr/>
            </p:nvGrpSpPr>
            <p:grpSpPr>
              <a:xfrm>
                <a:off x="5436096" y="3461012"/>
                <a:ext cx="576065" cy="576064"/>
                <a:chOff x="2627784" y="3573016"/>
                <a:chExt cx="576065" cy="576064"/>
              </a:xfrm>
            </p:grpSpPr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C6E27025-8EEC-45D9-9EEA-85BB7DB17C26}"/>
                    </a:ext>
                  </a:extLst>
                </p:cNvPr>
                <p:cNvSpPr/>
                <p:nvPr/>
              </p:nvSpPr>
              <p:spPr>
                <a:xfrm>
                  <a:off x="2627784" y="3573016"/>
                  <a:ext cx="288032" cy="28803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8E1CA04D-7D81-4254-9A21-5ED81C78D99E}"/>
                    </a:ext>
                  </a:extLst>
                </p:cNvPr>
                <p:cNvSpPr/>
                <p:nvPr/>
              </p:nvSpPr>
              <p:spPr>
                <a:xfrm>
                  <a:off x="2915817" y="3861048"/>
                  <a:ext cx="288032" cy="28803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</p:grp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50ABC18-C9A1-4B51-9C7B-BA5A2DEF2D1F}"/>
                </a:ext>
              </a:extLst>
            </p:cNvPr>
            <p:cNvSpPr/>
            <p:nvPr/>
          </p:nvSpPr>
          <p:spPr>
            <a:xfrm rot="16200000">
              <a:off x="2627784" y="5661248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7470096-D4B4-4BE1-8690-A7F0F3EE5752}"/>
              </a:ext>
            </a:extLst>
          </p:cNvPr>
          <p:cNvGrpSpPr/>
          <p:nvPr/>
        </p:nvGrpSpPr>
        <p:grpSpPr>
          <a:xfrm rot="16200000">
            <a:off x="6012161" y="5057516"/>
            <a:ext cx="576064" cy="576065"/>
            <a:chOff x="2339753" y="5373215"/>
            <a:chExt cx="576064" cy="57606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F50C8578-C73E-4FAE-BC16-CF7A83C45E09}"/>
                </a:ext>
              </a:extLst>
            </p:cNvPr>
            <p:cNvGrpSpPr/>
            <p:nvPr/>
          </p:nvGrpSpPr>
          <p:grpSpPr>
            <a:xfrm rot="16200000">
              <a:off x="2339752" y="5373216"/>
              <a:ext cx="576065" cy="576064"/>
              <a:chOff x="5436096" y="3749044"/>
              <a:chExt cx="576065" cy="576064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C70DA56-65C5-495C-B0EA-5AE1722B500C}"/>
                  </a:ext>
                </a:extLst>
              </p:cNvPr>
              <p:cNvSpPr/>
              <p:nvPr/>
            </p:nvSpPr>
            <p:spPr>
              <a:xfrm>
                <a:off x="5436096" y="3749044"/>
                <a:ext cx="288032" cy="2880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4542E6A-8FA4-4844-8B4F-F7518F5DD5FF}"/>
                  </a:ext>
                </a:extLst>
              </p:cNvPr>
              <p:cNvSpPr/>
              <p:nvPr/>
            </p:nvSpPr>
            <p:spPr>
              <a:xfrm>
                <a:off x="5724129" y="4037076"/>
                <a:ext cx="288032" cy="2880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6FC3C16-2D81-423C-8C8B-867CD8B80F4E}"/>
                </a:ext>
              </a:extLst>
            </p:cNvPr>
            <p:cNvSpPr/>
            <p:nvPr/>
          </p:nvSpPr>
          <p:spPr>
            <a:xfrm rot="16200000">
              <a:off x="2627784" y="5661248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6417C47-D8CC-4145-B4B5-B99965240FE1}"/>
              </a:ext>
            </a:extLst>
          </p:cNvPr>
          <p:cNvCxnSpPr>
            <a:cxnSpLocks/>
          </p:cNvCxnSpPr>
          <p:nvPr/>
        </p:nvCxnSpPr>
        <p:spPr>
          <a:xfrm>
            <a:off x="2321374" y="2775738"/>
            <a:ext cx="3186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0A1360-26A3-4379-88B0-BB1F795837A4}"/>
              </a:ext>
            </a:extLst>
          </p:cNvPr>
          <p:cNvCxnSpPr>
            <a:cxnSpLocks/>
          </p:cNvCxnSpPr>
          <p:nvPr/>
        </p:nvCxnSpPr>
        <p:spPr>
          <a:xfrm>
            <a:off x="2259227" y="4163412"/>
            <a:ext cx="3248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D600EC1-0C46-49EB-A962-5CF0BDB94CBD}"/>
              </a:ext>
            </a:extLst>
          </p:cNvPr>
          <p:cNvCxnSpPr>
            <a:cxnSpLocks/>
          </p:cNvCxnSpPr>
          <p:nvPr/>
        </p:nvCxnSpPr>
        <p:spPr>
          <a:xfrm>
            <a:off x="2169854" y="5468432"/>
            <a:ext cx="3469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01B2DC-32C3-40A1-B1F1-883530131D99}"/>
                  </a:ext>
                </a:extLst>
              </p:cNvPr>
              <p:cNvSpPr txBox="1"/>
              <p:nvPr/>
            </p:nvSpPr>
            <p:spPr>
              <a:xfrm>
                <a:off x="2420973" y="2338355"/>
                <a:ext cx="2660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 rtl="0"/>
                <a:r>
                  <a:rPr lang="en-US" dirty="0"/>
                  <a:t>Rotation by 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𝑟𝑎𝑑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ians</m:t>
                    </m:r>
                  </m:oMath>
                </a14:m>
                <a:endParaRPr lang="en-IL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01B2DC-32C3-40A1-B1F1-883530131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973" y="2338355"/>
                <a:ext cx="2660950" cy="369332"/>
              </a:xfrm>
              <a:prstGeom prst="rect">
                <a:avLst/>
              </a:prstGeom>
              <a:blipFill>
                <a:blip r:embed="rId2"/>
                <a:stretch>
                  <a:fillRect l="-1831" t="-10000" b="-2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FAC9C5A2-48B0-42E6-8F6D-676C88C96047}"/>
              </a:ext>
            </a:extLst>
          </p:cNvPr>
          <p:cNvSpPr txBox="1"/>
          <p:nvPr/>
        </p:nvSpPr>
        <p:spPr>
          <a:xfrm>
            <a:off x="2263581" y="3739204"/>
            <a:ext cx="3144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Reflection in vertical axis</a:t>
            </a:r>
            <a:endParaRPr lang="en-IL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69D781E-3E74-4D5E-B384-B788888C860F}"/>
              </a:ext>
            </a:extLst>
          </p:cNvPr>
          <p:cNvSpPr txBox="1"/>
          <p:nvPr/>
        </p:nvSpPr>
        <p:spPr>
          <a:xfrm>
            <a:off x="2110200" y="5024766"/>
            <a:ext cx="3816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Reflection in ascending diagonal</a:t>
            </a:r>
            <a:endParaRPr lang="en-IL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E714B4A9-4D11-493E-BB2D-ED8A64EC3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5030" y="3683182"/>
            <a:ext cx="1623012" cy="1884693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8A9B2A6E-E442-43F9-900F-327D1BF45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4260" y="1953535"/>
            <a:ext cx="1504552" cy="150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94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symmetry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73224" y="1565036"/>
            <a:ext cx="7467600" cy="4873752"/>
          </a:xfrm>
        </p:spPr>
        <p:txBody>
          <a:bodyPr/>
          <a:lstStyle/>
          <a:p>
            <a:pPr marL="0" indent="0" algn="l" rtl="0">
              <a:buNone/>
            </a:pPr>
            <a:r>
              <a:rPr lang="en-GB" dirty="0"/>
              <a:t>	A very symmetric free polyomino</a:t>
            </a:r>
            <a:br>
              <a:rPr lang="en-GB" dirty="0"/>
            </a:br>
            <a:endParaRPr lang="en-GB" dirty="0"/>
          </a:p>
          <a:p>
            <a:pPr marL="0" indent="0" algn="l" rtl="0">
              <a:buNone/>
            </a:pPr>
            <a:r>
              <a:rPr lang="en-GB" dirty="0"/>
              <a:t>	</a:t>
            </a:r>
          </a:p>
          <a:p>
            <a:pPr marL="0" indent="0" algn="l" rtl="0">
              <a:buNone/>
            </a:pPr>
            <a:endParaRPr lang="en-GB" dirty="0"/>
          </a:p>
          <a:p>
            <a:pPr marL="0" indent="0" algn="l" rtl="0">
              <a:buNone/>
            </a:pPr>
            <a:r>
              <a:rPr lang="en-GB" dirty="0"/>
              <a:t>	An asymmetric free polyomino</a:t>
            </a:r>
          </a:p>
          <a:p>
            <a:pPr marL="0" indent="0" algn="l" rtl="0">
              <a:buNone/>
            </a:pPr>
            <a:endParaRPr lang="en-GB" dirty="0"/>
          </a:p>
          <a:p>
            <a:pPr algn="l" rtl="0"/>
            <a:endParaRPr lang="he-IL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F1CB6EA-8176-47C4-B8FC-C1A8167A46E7}"/>
              </a:ext>
            </a:extLst>
          </p:cNvPr>
          <p:cNvGrpSpPr/>
          <p:nvPr/>
        </p:nvGrpSpPr>
        <p:grpSpPr>
          <a:xfrm>
            <a:off x="3877547" y="2278716"/>
            <a:ext cx="576064" cy="578678"/>
            <a:chOff x="3347864" y="4296009"/>
            <a:chExt cx="576064" cy="57867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4AE2944-6E22-43FA-8DCC-F627B0BC09F1}"/>
                </a:ext>
              </a:extLst>
            </p:cNvPr>
            <p:cNvGrpSpPr/>
            <p:nvPr/>
          </p:nvGrpSpPr>
          <p:grpSpPr>
            <a:xfrm rot="5400000">
              <a:off x="3203848" y="4440025"/>
              <a:ext cx="576064" cy="288032"/>
              <a:chOff x="2339752" y="3573016"/>
              <a:chExt cx="576064" cy="288032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EC23F53-AA58-4952-8443-35CF0D99199B}"/>
                  </a:ext>
                </a:extLst>
              </p:cNvPr>
              <p:cNvSpPr/>
              <p:nvPr/>
            </p:nvSpPr>
            <p:spPr>
              <a:xfrm>
                <a:off x="2627784" y="3573016"/>
                <a:ext cx="288032" cy="2880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B5E3FB5-E8DA-47FE-B0AE-AD481916B345}"/>
                  </a:ext>
                </a:extLst>
              </p:cNvPr>
              <p:cNvSpPr/>
              <p:nvPr/>
            </p:nvSpPr>
            <p:spPr>
              <a:xfrm>
                <a:off x="2339752" y="3573016"/>
                <a:ext cx="288032" cy="2880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C537DB6-1FB3-467F-9B2E-FA1559378265}"/>
                </a:ext>
              </a:extLst>
            </p:cNvPr>
            <p:cNvGrpSpPr/>
            <p:nvPr/>
          </p:nvGrpSpPr>
          <p:grpSpPr>
            <a:xfrm rot="5400000">
              <a:off x="3491880" y="4442639"/>
              <a:ext cx="576064" cy="288032"/>
              <a:chOff x="2339752" y="3573016"/>
              <a:chExt cx="576064" cy="28803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F8F476-7E75-4E97-92F0-560C5CC72BD9}"/>
                  </a:ext>
                </a:extLst>
              </p:cNvPr>
              <p:cNvSpPr/>
              <p:nvPr/>
            </p:nvSpPr>
            <p:spPr>
              <a:xfrm>
                <a:off x="2627784" y="3573016"/>
                <a:ext cx="288032" cy="2880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921A2D7-12B1-4CE6-A7D7-D1CF9395C6D6}"/>
                  </a:ext>
                </a:extLst>
              </p:cNvPr>
              <p:cNvSpPr/>
              <p:nvPr/>
            </p:nvSpPr>
            <p:spPr>
              <a:xfrm>
                <a:off x="2339752" y="3573016"/>
                <a:ext cx="288032" cy="2880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9A317B7-D8D9-4C28-B317-330768C62E98}"/>
              </a:ext>
            </a:extLst>
          </p:cNvPr>
          <p:cNvGrpSpPr/>
          <p:nvPr/>
        </p:nvGrpSpPr>
        <p:grpSpPr>
          <a:xfrm>
            <a:off x="1763688" y="4005064"/>
            <a:ext cx="864096" cy="576064"/>
            <a:chOff x="2051720" y="5661248"/>
            <a:chExt cx="864096" cy="57606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527B3C5-D24D-4032-8C45-F39664888885}"/>
                </a:ext>
              </a:extLst>
            </p:cNvPr>
            <p:cNvGrpSpPr/>
            <p:nvPr/>
          </p:nvGrpSpPr>
          <p:grpSpPr>
            <a:xfrm rot="16200000">
              <a:off x="2051720" y="5661248"/>
              <a:ext cx="576064" cy="576064"/>
              <a:chOff x="5148064" y="3461012"/>
              <a:chExt cx="576064" cy="576064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CFF45BE-2DA7-4345-97CB-4130F0E631A7}"/>
                  </a:ext>
                </a:extLst>
              </p:cNvPr>
              <p:cNvSpPr/>
              <p:nvPr/>
            </p:nvSpPr>
            <p:spPr>
              <a:xfrm>
                <a:off x="5436096" y="3749044"/>
                <a:ext cx="288032" cy="2880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A3AB30D-6E4C-414F-B1BB-841D90E28F87}"/>
                  </a:ext>
                </a:extLst>
              </p:cNvPr>
              <p:cNvGrpSpPr/>
              <p:nvPr/>
            </p:nvGrpSpPr>
            <p:grpSpPr>
              <a:xfrm>
                <a:off x="5148064" y="3461012"/>
                <a:ext cx="576064" cy="288032"/>
                <a:chOff x="2339752" y="3573016"/>
                <a:chExt cx="576064" cy="288032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8B826C47-3BD2-4469-92A8-A2E1920E261F}"/>
                    </a:ext>
                  </a:extLst>
                </p:cNvPr>
                <p:cNvSpPr/>
                <p:nvPr/>
              </p:nvSpPr>
              <p:spPr>
                <a:xfrm>
                  <a:off x="2627784" y="3573016"/>
                  <a:ext cx="288032" cy="28803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5CC1458F-53BB-42AF-B56A-FD1305494C29}"/>
                    </a:ext>
                  </a:extLst>
                </p:cNvPr>
                <p:cNvSpPr/>
                <p:nvPr/>
              </p:nvSpPr>
              <p:spPr>
                <a:xfrm>
                  <a:off x="2339752" y="3573016"/>
                  <a:ext cx="288032" cy="28803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</p:grp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F3D24D-D642-463D-B789-FA2A5D6B3CAB}"/>
                </a:ext>
              </a:extLst>
            </p:cNvPr>
            <p:cNvSpPr/>
            <p:nvPr/>
          </p:nvSpPr>
          <p:spPr>
            <a:xfrm rot="16200000">
              <a:off x="2627784" y="5661248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88C5EE0-769B-49DB-B61A-D0FDEAEE95E5}"/>
              </a:ext>
            </a:extLst>
          </p:cNvPr>
          <p:cNvGrpSpPr/>
          <p:nvPr/>
        </p:nvGrpSpPr>
        <p:grpSpPr>
          <a:xfrm>
            <a:off x="2915815" y="4001913"/>
            <a:ext cx="864095" cy="576065"/>
            <a:chOff x="2051721" y="5373215"/>
            <a:chExt cx="864095" cy="57606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0E2079E-915F-4B51-A9FC-2F65AD447CB3}"/>
                </a:ext>
              </a:extLst>
            </p:cNvPr>
            <p:cNvGrpSpPr/>
            <p:nvPr/>
          </p:nvGrpSpPr>
          <p:grpSpPr>
            <a:xfrm rot="16200000">
              <a:off x="2051720" y="5373216"/>
              <a:ext cx="576065" cy="576064"/>
              <a:chOff x="5436096" y="3461012"/>
              <a:chExt cx="576065" cy="576064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CDCAA90-68BE-40D0-B6A1-25282596DDB4}"/>
                  </a:ext>
                </a:extLst>
              </p:cNvPr>
              <p:cNvSpPr/>
              <p:nvPr/>
            </p:nvSpPr>
            <p:spPr>
              <a:xfrm>
                <a:off x="5436096" y="3749044"/>
                <a:ext cx="288032" cy="2880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08A9C7B3-73E2-4C9D-8974-D93ADB8665FC}"/>
                  </a:ext>
                </a:extLst>
              </p:cNvPr>
              <p:cNvGrpSpPr/>
              <p:nvPr/>
            </p:nvGrpSpPr>
            <p:grpSpPr>
              <a:xfrm>
                <a:off x="5436096" y="3461012"/>
                <a:ext cx="576065" cy="288032"/>
                <a:chOff x="2627784" y="3573016"/>
                <a:chExt cx="576065" cy="288032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D3512EBE-3D78-4643-8173-E06BEB1EEFBB}"/>
                    </a:ext>
                  </a:extLst>
                </p:cNvPr>
                <p:cNvSpPr/>
                <p:nvPr/>
              </p:nvSpPr>
              <p:spPr>
                <a:xfrm>
                  <a:off x="2627784" y="3573016"/>
                  <a:ext cx="288032" cy="28803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763C91F9-893E-4E34-AC4C-B6134727A477}"/>
                    </a:ext>
                  </a:extLst>
                </p:cNvPr>
                <p:cNvSpPr/>
                <p:nvPr/>
              </p:nvSpPr>
              <p:spPr>
                <a:xfrm>
                  <a:off x="2915817" y="3573016"/>
                  <a:ext cx="288032" cy="28803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</p:grp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1856E7B-387A-46E8-97A3-54394536AB8B}"/>
                </a:ext>
              </a:extLst>
            </p:cNvPr>
            <p:cNvSpPr/>
            <p:nvPr/>
          </p:nvSpPr>
          <p:spPr>
            <a:xfrm rot="16200000">
              <a:off x="2627784" y="5661248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1E932C9-A699-4446-B218-5BD7730DAF27}"/>
              </a:ext>
            </a:extLst>
          </p:cNvPr>
          <p:cNvGrpSpPr/>
          <p:nvPr/>
        </p:nvGrpSpPr>
        <p:grpSpPr>
          <a:xfrm>
            <a:off x="4111894" y="4001912"/>
            <a:ext cx="864096" cy="576065"/>
            <a:chOff x="2051721" y="5373215"/>
            <a:chExt cx="864096" cy="57606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632679D-E6B2-4FC4-B91B-5435C74F6315}"/>
                </a:ext>
              </a:extLst>
            </p:cNvPr>
            <p:cNvGrpSpPr/>
            <p:nvPr/>
          </p:nvGrpSpPr>
          <p:grpSpPr>
            <a:xfrm rot="16200000">
              <a:off x="2195736" y="5229200"/>
              <a:ext cx="576065" cy="864096"/>
              <a:chOff x="5436096" y="3461012"/>
              <a:chExt cx="576065" cy="864096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5B794A2-2E5F-480B-A21B-3F8965166A35}"/>
                  </a:ext>
                </a:extLst>
              </p:cNvPr>
              <p:cNvSpPr/>
              <p:nvPr/>
            </p:nvSpPr>
            <p:spPr>
              <a:xfrm>
                <a:off x="5436096" y="3749044"/>
                <a:ext cx="288032" cy="2880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D37C251F-9DB8-44DD-A620-2150A2EEA1CA}"/>
                  </a:ext>
                </a:extLst>
              </p:cNvPr>
              <p:cNvGrpSpPr/>
              <p:nvPr/>
            </p:nvGrpSpPr>
            <p:grpSpPr>
              <a:xfrm>
                <a:off x="5436096" y="3461012"/>
                <a:ext cx="576065" cy="864096"/>
                <a:chOff x="2627784" y="3573016"/>
                <a:chExt cx="576065" cy="864096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9F14EA1-505D-4CCC-80CE-7E1E0C3D7BD2}"/>
                    </a:ext>
                  </a:extLst>
                </p:cNvPr>
                <p:cNvSpPr/>
                <p:nvPr/>
              </p:nvSpPr>
              <p:spPr>
                <a:xfrm>
                  <a:off x="2627784" y="3573016"/>
                  <a:ext cx="288032" cy="28803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462242C8-97E0-45C5-9CF5-2778ED550900}"/>
                    </a:ext>
                  </a:extLst>
                </p:cNvPr>
                <p:cNvSpPr/>
                <p:nvPr/>
              </p:nvSpPr>
              <p:spPr>
                <a:xfrm>
                  <a:off x="2915817" y="4149080"/>
                  <a:ext cx="288032" cy="28803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</p:grp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9B2026B-ECEC-4080-93A6-11AB1DD34978}"/>
                </a:ext>
              </a:extLst>
            </p:cNvPr>
            <p:cNvSpPr/>
            <p:nvPr/>
          </p:nvSpPr>
          <p:spPr>
            <a:xfrm rot="16200000">
              <a:off x="2627784" y="5661248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F762E65-F35D-42A4-806A-EC0576E01C30}"/>
              </a:ext>
            </a:extLst>
          </p:cNvPr>
          <p:cNvGrpSpPr/>
          <p:nvPr/>
        </p:nvGrpSpPr>
        <p:grpSpPr>
          <a:xfrm>
            <a:off x="5464721" y="4012879"/>
            <a:ext cx="864096" cy="576063"/>
            <a:chOff x="2051721" y="5661248"/>
            <a:chExt cx="864096" cy="576063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C8196DB-329B-48E8-A0AC-97FB3B0DF1CE}"/>
                </a:ext>
              </a:extLst>
            </p:cNvPr>
            <p:cNvGrpSpPr/>
            <p:nvPr/>
          </p:nvGrpSpPr>
          <p:grpSpPr>
            <a:xfrm rot="16200000">
              <a:off x="2195737" y="5517232"/>
              <a:ext cx="576063" cy="864096"/>
              <a:chOff x="5148065" y="3461012"/>
              <a:chExt cx="576063" cy="864096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923E6E4-DEF0-4760-8D02-481AC4CAA73A}"/>
                  </a:ext>
                </a:extLst>
              </p:cNvPr>
              <p:cNvSpPr/>
              <p:nvPr/>
            </p:nvSpPr>
            <p:spPr>
              <a:xfrm>
                <a:off x="5436096" y="3749044"/>
                <a:ext cx="288032" cy="2880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E4EDC041-F704-4A85-A496-914394D118BB}"/>
                  </a:ext>
                </a:extLst>
              </p:cNvPr>
              <p:cNvGrpSpPr/>
              <p:nvPr/>
            </p:nvGrpSpPr>
            <p:grpSpPr>
              <a:xfrm>
                <a:off x="5148065" y="3461012"/>
                <a:ext cx="576063" cy="864096"/>
                <a:chOff x="2339753" y="3573016"/>
                <a:chExt cx="576063" cy="864096"/>
              </a:xfrm>
            </p:grpSpPr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F3CDFFC2-CD28-4CB8-AFC6-867350BA85F4}"/>
                    </a:ext>
                  </a:extLst>
                </p:cNvPr>
                <p:cNvSpPr/>
                <p:nvPr/>
              </p:nvSpPr>
              <p:spPr>
                <a:xfrm>
                  <a:off x="2627784" y="3573016"/>
                  <a:ext cx="288032" cy="28803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A1BFF33A-595E-4E2E-AF88-A3A9932C1F37}"/>
                    </a:ext>
                  </a:extLst>
                </p:cNvPr>
                <p:cNvSpPr/>
                <p:nvPr/>
              </p:nvSpPr>
              <p:spPr>
                <a:xfrm>
                  <a:off x="2339753" y="4149080"/>
                  <a:ext cx="288032" cy="28803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</p:grp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7954F45-D119-4EF7-819E-5F03C5BA6DB3}"/>
                </a:ext>
              </a:extLst>
            </p:cNvPr>
            <p:cNvSpPr/>
            <p:nvPr/>
          </p:nvSpPr>
          <p:spPr>
            <a:xfrm rot="16200000">
              <a:off x="2627784" y="5661248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37E1289-82BD-45C0-8029-8F8174983EAF}"/>
              </a:ext>
            </a:extLst>
          </p:cNvPr>
          <p:cNvGrpSpPr/>
          <p:nvPr/>
        </p:nvGrpSpPr>
        <p:grpSpPr>
          <a:xfrm rot="5400000">
            <a:off x="1619672" y="5406182"/>
            <a:ext cx="864096" cy="576064"/>
            <a:chOff x="2051720" y="5661248"/>
            <a:chExt cx="864096" cy="576064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D168F2C-4DA4-4322-908B-172C84AE11AA}"/>
                </a:ext>
              </a:extLst>
            </p:cNvPr>
            <p:cNvGrpSpPr/>
            <p:nvPr/>
          </p:nvGrpSpPr>
          <p:grpSpPr>
            <a:xfrm rot="16200000">
              <a:off x="2051720" y="5661248"/>
              <a:ext cx="576064" cy="576064"/>
              <a:chOff x="5148064" y="3461012"/>
              <a:chExt cx="576064" cy="576064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751AF71-DE25-49AF-8E44-4172F06F101B}"/>
                  </a:ext>
                </a:extLst>
              </p:cNvPr>
              <p:cNvSpPr/>
              <p:nvPr/>
            </p:nvSpPr>
            <p:spPr>
              <a:xfrm>
                <a:off x="5436096" y="3749044"/>
                <a:ext cx="288032" cy="2880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0EE82830-1CFF-497F-8776-03292B6E1CFE}"/>
                  </a:ext>
                </a:extLst>
              </p:cNvPr>
              <p:cNvGrpSpPr/>
              <p:nvPr/>
            </p:nvGrpSpPr>
            <p:grpSpPr>
              <a:xfrm>
                <a:off x="5148064" y="3461012"/>
                <a:ext cx="576064" cy="288032"/>
                <a:chOff x="2339752" y="3573016"/>
                <a:chExt cx="576064" cy="288032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F0C4BEEC-9988-4B58-A748-C82523DE56A4}"/>
                    </a:ext>
                  </a:extLst>
                </p:cNvPr>
                <p:cNvSpPr/>
                <p:nvPr/>
              </p:nvSpPr>
              <p:spPr>
                <a:xfrm>
                  <a:off x="2627784" y="3573016"/>
                  <a:ext cx="288032" cy="28803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7CDDE163-40FB-4037-82A1-7C483AE95CB7}"/>
                    </a:ext>
                  </a:extLst>
                </p:cNvPr>
                <p:cNvSpPr/>
                <p:nvPr/>
              </p:nvSpPr>
              <p:spPr>
                <a:xfrm>
                  <a:off x="2339752" y="3573016"/>
                  <a:ext cx="288032" cy="28803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</p:grp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17CBFF0-2625-45BA-8941-11C27F03C044}"/>
                </a:ext>
              </a:extLst>
            </p:cNvPr>
            <p:cNvSpPr/>
            <p:nvPr/>
          </p:nvSpPr>
          <p:spPr>
            <a:xfrm rot="16200000">
              <a:off x="2627784" y="5661248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35EF3B9-8279-4245-AFEE-389816F2DF6C}"/>
              </a:ext>
            </a:extLst>
          </p:cNvPr>
          <p:cNvGrpSpPr/>
          <p:nvPr/>
        </p:nvGrpSpPr>
        <p:grpSpPr>
          <a:xfrm rot="5400000">
            <a:off x="2998168" y="5406182"/>
            <a:ext cx="864096" cy="576064"/>
            <a:chOff x="2051720" y="5373216"/>
            <a:chExt cx="864096" cy="576064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DA83701C-9575-4A1B-BB6D-D1BE45F7A47B}"/>
                </a:ext>
              </a:extLst>
            </p:cNvPr>
            <p:cNvGrpSpPr/>
            <p:nvPr/>
          </p:nvGrpSpPr>
          <p:grpSpPr>
            <a:xfrm rot="16200000">
              <a:off x="2051720" y="5373216"/>
              <a:ext cx="576064" cy="576064"/>
              <a:chOff x="5436096" y="3461012"/>
              <a:chExt cx="576064" cy="576064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FA0D02C-13D6-47C5-AEF8-57BD9B735C8F}"/>
                  </a:ext>
                </a:extLst>
              </p:cNvPr>
              <p:cNvSpPr/>
              <p:nvPr/>
            </p:nvSpPr>
            <p:spPr>
              <a:xfrm>
                <a:off x="5436096" y="3749044"/>
                <a:ext cx="288032" cy="2880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0A53CC2E-8D24-4DBE-93D9-639A215C2922}"/>
                  </a:ext>
                </a:extLst>
              </p:cNvPr>
              <p:cNvGrpSpPr/>
              <p:nvPr/>
            </p:nvGrpSpPr>
            <p:grpSpPr>
              <a:xfrm>
                <a:off x="5436096" y="3461012"/>
                <a:ext cx="576064" cy="288032"/>
                <a:chOff x="2627784" y="3573016"/>
                <a:chExt cx="576064" cy="288032"/>
              </a:xfrm>
            </p:grpSpPr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2D8F67E8-2DE9-4903-9ABC-424CA075074B}"/>
                    </a:ext>
                  </a:extLst>
                </p:cNvPr>
                <p:cNvSpPr/>
                <p:nvPr/>
              </p:nvSpPr>
              <p:spPr>
                <a:xfrm>
                  <a:off x="2627784" y="3573016"/>
                  <a:ext cx="288032" cy="28803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99D888C1-5BE0-4DD8-B435-692D86CDFC52}"/>
                    </a:ext>
                  </a:extLst>
                </p:cNvPr>
                <p:cNvSpPr/>
                <p:nvPr/>
              </p:nvSpPr>
              <p:spPr>
                <a:xfrm>
                  <a:off x="2915816" y="3573016"/>
                  <a:ext cx="288032" cy="28803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</p:grp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6311844-1E61-4A70-AA11-F299A284AC99}"/>
                </a:ext>
              </a:extLst>
            </p:cNvPr>
            <p:cNvSpPr/>
            <p:nvPr/>
          </p:nvSpPr>
          <p:spPr>
            <a:xfrm rot="16200000">
              <a:off x="2627784" y="5661248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1B14BD9-9570-4769-A037-F016498FA6A6}"/>
              </a:ext>
            </a:extLst>
          </p:cNvPr>
          <p:cNvGrpSpPr/>
          <p:nvPr/>
        </p:nvGrpSpPr>
        <p:grpSpPr>
          <a:xfrm rot="5400000">
            <a:off x="4263008" y="5406182"/>
            <a:ext cx="864096" cy="576064"/>
            <a:chOff x="2051720" y="5373216"/>
            <a:chExt cx="864096" cy="576064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0DC2378-1A9E-4611-9261-3CC5BCA16F9D}"/>
                </a:ext>
              </a:extLst>
            </p:cNvPr>
            <p:cNvGrpSpPr/>
            <p:nvPr/>
          </p:nvGrpSpPr>
          <p:grpSpPr>
            <a:xfrm rot="16200000">
              <a:off x="2195736" y="5229200"/>
              <a:ext cx="576064" cy="864096"/>
              <a:chOff x="5436096" y="3461012"/>
              <a:chExt cx="576064" cy="864096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F2A5137-6D3F-4C07-8A2B-4F8FF6660AF3}"/>
                  </a:ext>
                </a:extLst>
              </p:cNvPr>
              <p:cNvSpPr/>
              <p:nvPr/>
            </p:nvSpPr>
            <p:spPr>
              <a:xfrm>
                <a:off x="5436096" y="3749044"/>
                <a:ext cx="288032" cy="2880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0985ED21-88EE-4550-9BC5-4E678B2CD92B}"/>
                  </a:ext>
                </a:extLst>
              </p:cNvPr>
              <p:cNvGrpSpPr/>
              <p:nvPr/>
            </p:nvGrpSpPr>
            <p:grpSpPr>
              <a:xfrm>
                <a:off x="5436096" y="3461012"/>
                <a:ext cx="576064" cy="864096"/>
                <a:chOff x="2627784" y="3573016"/>
                <a:chExt cx="576064" cy="864096"/>
              </a:xfrm>
            </p:grpSpPr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30243B52-BCAF-4134-8522-919225ED5237}"/>
                    </a:ext>
                  </a:extLst>
                </p:cNvPr>
                <p:cNvSpPr/>
                <p:nvPr/>
              </p:nvSpPr>
              <p:spPr>
                <a:xfrm>
                  <a:off x="2627784" y="3573016"/>
                  <a:ext cx="288032" cy="28803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E2340B68-69B0-429A-8032-F76285071278}"/>
                    </a:ext>
                  </a:extLst>
                </p:cNvPr>
                <p:cNvSpPr/>
                <p:nvPr/>
              </p:nvSpPr>
              <p:spPr>
                <a:xfrm>
                  <a:off x="2915816" y="4149080"/>
                  <a:ext cx="288032" cy="28803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</p:grp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A570925-1961-45E2-89C2-69FA632B6239}"/>
                </a:ext>
              </a:extLst>
            </p:cNvPr>
            <p:cNvSpPr/>
            <p:nvPr/>
          </p:nvSpPr>
          <p:spPr>
            <a:xfrm rot="16200000">
              <a:off x="2627784" y="5661248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984BD1B-4C58-4ED4-A8AE-5E16B032D294}"/>
              </a:ext>
            </a:extLst>
          </p:cNvPr>
          <p:cNvGrpSpPr/>
          <p:nvPr/>
        </p:nvGrpSpPr>
        <p:grpSpPr>
          <a:xfrm rot="5400000">
            <a:off x="5611351" y="5403568"/>
            <a:ext cx="864095" cy="581292"/>
            <a:chOff x="2051720" y="5661249"/>
            <a:chExt cx="864095" cy="581292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737887E-5C60-4E1E-B659-5110A8E09A37}"/>
                </a:ext>
              </a:extLst>
            </p:cNvPr>
            <p:cNvGrpSpPr/>
            <p:nvPr/>
          </p:nvGrpSpPr>
          <p:grpSpPr>
            <a:xfrm rot="16200000">
              <a:off x="2193122" y="5519847"/>
              <a:ext cx="581292" cy="864095"/>
              <a:chOff x="5142836" y="3461012"/>
              <a:chExt cx="581292" cy="864095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8DC4F56-2C78-4728-9D10-E2E4FC75456A}"/>
                  </a:ext>
                </a:extLst>
              </p:cNvPr>
              <p:cNvSpPr/>
              <p:nvPr/>
            </p:nvSpPr>
            <p:spPr>
              <a:xfrm>
                <a:off x="5436096" y="3749044"/>
                <a:ext cx="288032" cy="2880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78FAA058-883C-4177-B2EC-20B524E18AB2}"/>
                  </a:ext>
                </a:extLst>
              </p:cNvPr>
              <p:cNvGrpSpPr/>
              <p:nvPr/>
            </p:nvGrpSpPr>
            <p:grpSpPr>
              <a:xfrm>
                <a:off x="5142836" y="3461012"/>
                <a:ext cx="581292" cy="864095"/>
                <a:chOff x="2334524" y="3573016"/>
                <a:chExt cx="581292" cy="864095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F9AD4191-ABC5-4600-9A5B-C65FE56D4B4F}"/>
                    </a:ext>
                  </a:extLst>
                </p:cNvPr>
                <p:cNvSpPr/>
                <p:nvPr/>
              </p:nvSpPr>
              <p:spPr>
                <a:xfrm>
                  <a:off x="2627784" y="3573016"/>
                  <a:ext cx="288032" cy="28803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DCCF98A0-13D5-45E0-843F-A4CF402891C5}"/>
                    </a:ext>
                  </a:extLst>
                </p:cNvPr>
                <p:cNvSpPr/>
                <p:nvPr/>
              </p:nvSpPr>
              <p:spPr>
                <a:xfrm>
                  <a:off x="2334524" y="4149079"/>
                  <a:ext cx="288032" cy="28803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</p:grpSp>
        </p:grp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C906E36-0542-4EFC-863B-2B4A82F7CDD1}"/>
                </a:ext>
              </a:extLst>
            </p:cNvPr>
            <p:cNvSpPr/>
            <p:nvPr/>
          </p:nvSpPr>
          <p:spPr>
            <a:xfrm rot="16200000">
              <a:off x="2627783" y="5661249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40788489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9189</TotalTime>
  <Words>739</Words>
  <Application>Microsoft Office PowerPoint</Application>
  <PresentationFormat>On-screen Show (4:3)</PresentationFormat>
  <Paragraphs>108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Century Schoolbook</vt:lpstr>
      <vt:lpstr>Wingdings</vt:lpstr>
      <vt:lpstr>Wingdings 2</vt:lpstr>
      <vt:lpstr>Oriel</vt:lpstr>
      <vt:lpstr>Office Theme</vt:lpstr>
      <vt:lpstr>Counting Polyominoes</vt:lpstr>
      <vt:lpstr>papers</vt:lpstr>
      <vt:lpstr>What Is Polyomino?</vt:lpstr>
      <vt:lpstr>The main goal</vt:lpstr>
      <vt:lpstr>The two kinds of polyominoes</vt:lpstr>
      <vt:lpstr>tetromino</vt:lpstr>
      <vt:lpstr>Symmetries of polyominoes</vt:lpstr>
      <vt:lpstr>Examples of symmetry</vt:lpstr>
      <vt:lpstr>Examples of symmetry</vt:lpstr>
      <vt:lpstr>Symmetries of polyominoes</vt:lpstr>
      <vt:lpstr>Symmetries of polyominoes</vt:lpstr>
      <vt:lpstr>How many polyominoes are there?</vt:lpstr>
      <vt:lpstr>Algorithm to enumerate fixed polyominoes</vt:lpstr>
      <vt:lpstr>The algorithm</vt:lpstr>
      <vt:lpstr>The algorithm</vt:lpstr>
      <vt:lpstr>Example for p=3</vt:lpstr>
      <vt:lpstr>Correctness of the algorithm</vt:lpstr>
      <vt:lpstr>The data structure aspect </vt:lpstr>
      <vt:lpstr>Results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Counting Polyominoes</dc:title>
  <dc:creator>Lihi</dc:creator>
  <cp:lastModifiedBy>Lihi Panaola</cp:lastModifiedBy>
  <cp:revision>146</cp:revision>
  <dcterms:created xsi:type="dcterms:W3CDTF">2019-10-10T08:23:28Z</dcterms:created>
  <dcterms:modified xsi:type="dcterms:W3CDTF">2019-11-09T12:53:39Z</dcterms:modified>
</cp:coreProperties>
</file>