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2"/>
  </p:notesMasterIdLst>
  <p:sldIdLst>
    <p:sldId id="257" r:id="rId3"/>
    <p:sldId id="309" r:id="rId4"/>
    <p:sldId id="308" r:id="rId5"/>
    <p:sldId id="307" r:id="rId6"/>
    <p:sldId id="342" r:id="rId7"/>
    <p:sldId id="343" r:id="rId8"/>
    <p:sldId id="337" r:id="rId9"/>
    <p:sldId id="310" r:id="rId10"/>
    <p:sldId id="331" r:id="rId11"/>
    <p:sldId id="332" r:id="rId12"/>
    <p:sldId id="339" r:id="rId13"/>
    <p:sldId id="340" r:id="rId14"/>
    <p:sldId id="344" r:id="rId15"/>
    <p:sldId id="333" r:id="rId16"/>
    <p:sldId id="341" r:id="rId17"/>
    <p:sldId id="345" r:id="rId18"/>
    <p:sldId id="347" r:id="rId19"/>
    <p:sldId id="348" r:id="rId20"/>
    <p:sldId id="34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/>
    <p:restoredTop sz="82768"/>
  </p:normalViewPr>
  <p:slideViewPr>
    <p:cSldViewPr snapToGrid="0" snapToObjects="1">
      <p:cViewPr varScale="1">
        <p:scale>
          <a:sx n="78" d="100"/>
          <a:sy n="78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CDEB8-B84E-3B4B-86D5-267F0A8DDC25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C880DDB4-F909-5B41-BDC1-8BD8A9860597}">
      <dgm:prSet phldrT="[Text]"/>
      <dgm:spPr/>
      <dgm:t>
        <a:bodyPr/>
        <a:lstStyle/>
        <a:p>
          <a:r>
            <a:rPr lang="zh-CN" altLang="en-US"/>
            <a:t>系统升级</a:t>
          </a:r>
        </a:p>
      </dgm:t>
    </dgm:pt>
    <dgm:pt modelId="{43CDE661-7F23-BE4F-86EC-5F8E65FEACA1}" type="parTrans" cxnId="{3DCFADB6-A1FF-8F40-A5C1-8FD0BB328D19}">
      <dgm:prSet/>
      <dgm:spPr/>
      <dgm:t>
        <a:bodyPr/>
        <a:lstStyle/>
        <a:p>
          <a:endParaRPr lang="zh-CN" altLang="en-US"/>
        </a:p>
      </dgm:t>
    </dgm:pt>
    <dgm:pt modelId="{400CB11E-0B33-8A42-835C-64EA5A6842A4}" type="sibTrans" cxnId="{3DCFADB6-A1FF-8F40-A5C1-8FD0BB328D19}">
      <dgm:prSet/>
      <dgm:spPr/>
      <dgm:t>
        <a:bodyPr/>
        <a:lstStyle/>
        <a:p>
          <a:endParaRPr lang="zh-CN" altLang="en-US"/>
        </a:p>
      </dgm:t>
    </dgm:pt>
    <dgm:pt modelId="{51DB9CD5-B603-CE43-9C06-98A79BD4D2D9}">
      <dgm:prSet phldrT="[Text]"/>
      <dgm:spPr/>
      <dgm:t>
        <a:bodyPr/>
        <a:lstStyle/>
        <a:p>
          <a:r>
            <a:rPr lang="zh-CN" altLang="en-US"/>
            <a:t>确定性备战</a:t>
          </a:r>
        </a:p>
      </dgm:t>
    </dgm:pt>
    <dgm:pt modelId="{5328992E-15CA-E744-8FDF-B12D45F83A5A}" type="parTrans" cxnId="{38EC4E39-FA01-9B48-9953-5588433A807A}">
      <dgm:prSet/>
      <dgm:spPr/>
      <dgm:t>
        <a:bodyPr/>
        <a:lstStyle/>
        <a:p>
          <a:endParaRPr lang="zh-CN" altLang="en-US"/>
        </a:p>
      </dgm:t>
    </dgm:pt>
    <dgm:pt modelId="{AA29CB0B-E129-244B-BF90-C470A819629E}" type="sibTrans" cxnId="{38EC4E39-FA01-9B48-9953-5588433A807A}">
      <dgm:prSet/>
      <dgm:spPr/>
      <dgm:t>
        <a:bodyPr/>
        <a:lstStyle/>
        <a:p>
          <a:endParaRPr lang="zh-CN" altLang="en-US"/>
        </a:p>
      </dgm:t>
    </dgm:pt>
    <dgm:pt modelId="{C2A46A7D-1995-E044-B305-E59A60132857}">
      <dgm:prSet phldrT="[Text]"/>
      <dgm:spPr/>
      <dgm:t>
        <a:bodyPr/>
        <a:lstStyle/>
        <a:p>
          <a:r>
            <a:rPr lang="zh-CN" altLang="en-US"/>
            <a:t>业务需求</a:t>
          </a:r>
        </a:p>
      </dgm:t>
    </dgm:pt>
    <dgm:pt modelId="{C34B0E09-EFB0-7148-94A2-4F5493C9F41C}" type="parTrans" cxnId="{71BB3B4E-08A4-634F-AADC-DE8E40167C61}">
      <dgm:prSet/>
      <dgm:spPr/>
      <dgm:t>
        <a:bodyPr/>
        <a:lstStyle/>
        <a:p>
          <a:endParaRPr lang="zh-CN" altLang="en-US"/>
        </a:p>
      </dgm:t>
    </dgm:pt>
    <dgm:pt modelId="{7918A918-0B26-834F-ABD1-C5BC7DCF9B6A}" type="sibTrans" cxnId="{71BB3B4E-08A4-634F-AADC-DE8E40167C61}">
      <dgm:prSet/>
      <dgm:spPr/>
      <dgm:t>
        <a:bodyPr/>
        <a:lstStyle/>
        <a:p>
          <a:endParaRPr lang="zh-CN" altLang="en-US"/>
        </a:p>
      </dgm:t>
    </dgm:pt>
    <dgm:pt modelId="{4B87404B-D31A-A848-AC02-A00F5F204DA8}" type="pres">
      <dgm:prSet presAssocID="{377CDEB8-B84E-3B4B-86D5-267F0A8DDC25}" presName="compositeShape" presStyleCnt="0">
        <dgm:presLayoutVars>
          <dgm:chMax val="7"/>
          <dgm:dir/>
          <dgm:resizeHandles val="exact"/>
        </dgm:presLayoutVars>
      </dgm:prSet>
      <dgm:spPr/>
    </dgm:pt>
    <dgm:pt modelId="{CCCB68F2-BD7E-F342-AD64-1AD1E629636F}" type="pres">
      <dgm:prSet presAssocID="{377CDEB8-B84E-3B4B-86D5-267F0A8DDC25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2DE5C3E1-80C0-884C-BECB-6A3BD95049DE}" type="pres">
      <dgm:prSet presAssocID="{377CDEB8-B84E-3B4B-86D5-267F0A8DDC25}" presName="dummy1a" presStyleCnt="0"/>
      <dgm:spPr/>
    </dgm:pt>
    <dgm:pt modelId="{FCC666E2-014D-A840-BB9B-0A0CB367A39F}" type="pres">
      <dgm:prSet presAssocID="{377CDEB8-B84E-3B4B-86D5-267F0A8DDC25}" presName="dummy1b" presStyleCnt="0"/>
      <dgm:spPr/>
    </dgm:pt>
    <dgm:pt modelId="{D021E1D5-77B3-F04D-AF05-32F606666F66}" type="pres">
      <dgm:prSet presAssocID="{377CDEB8-B84E-3B4B-86D5-267F0A8DDC2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5BF200-24BE-D94F-B3D3-9A8124A3D098}" type="pres">
      <dgm:prSet presAssocID="{377CDEB8-B84E-3B4B-86D5-267F0A8DDC25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145108A3-4627-5646-BF3E-A42833B8AAD9}" type="pres">
      <dgm:prSet presAssocID="{377CDEB8-B84E-3B4B-86D5-267F0A8DDC25}" presName="dummy2a" presStyleCnt="0"/>
      <dgm:spPr/>
    </dgm:pt>
    <dgm:pt modelId="{BD95A112-AF0E-5844-8B28-87DD62B6A033}" type="pres">
      <dgm:prSet presAssocID="{377CDEB8-B84E-3B4B-86D5-267F0A8DDC25}" presName="dummy2b" presStyleCnt="0"/>
      <dgm:spPr/>
    </dgm:pt>
    <dgm:pt modelId="{876AB9D7-A147-E845-9E91-63F98685C1D1}" type="pres">
      <dgm:prSet presAssocID="{377CDEB8-B84E-3B4B-86D5-267F0A8DDC2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3BA345-5499-004C-9593-6149A1532D46}" type="pres">
      <dgm:prSet presAssocID="{377CDEB8-B84E-3B4B-86D5-267F0A8DDC25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CAC37252-34A6-F64C-AB20-5BB73CD98810}" type="pres">
      <dgm:prSet presAssocID="{377CDEB8-B84E-3B4B-86D5-267F0A8DDC25}" presName="dummy3a" presStyleCnt="0"/>
      <dgm:spPr/>
    </dgm:pt>
    <dgm:pt modelId="{10E9F7D6-D21D-4F43-B3C7-00DAD29934AD}" type="pres">
      <dgm:prSet presAssocID="{377CDEB8-B84E-3B4B-86D5-267F0A8DDC25}" presName="dummy3b" presStyleCnt="0"/>
      <dgm:spPr/>
    </dgm:pt>
    <dgm:pt modelId="{69E60392-0C89-694A-ADC0-72097539A49D}" type="pres">
      <dgm:prSet presAssocID="{377CDEB8-B84E-3B4B-86D5-267F0A8DDC2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36140-0545-AA42-B1AC-CA8A220B9D65}" type="pres">
      <dgm:prSet presAssocID="{400CB11E-0B33-8A42-835C-64EA5A6842A4}" presName="arrowWedge1" presStyleLbl="fgSibTrans2D1" presStyleIdx="0" presStyleCnt="3"/>
      <dgm:spPr/>
    </dgm:pt>
    <dgm:pt modelId="{E52C0E24-C9FE-B447-8758-5E16F941F23E}" type="pres">
      <dgm:prSet presAssocID="{AA29CB0B-E129-244B-BF90-C470A819629E}" presName="arrowWedge2" presStyleLbl="fgSibTrans2D1" presStyleIdx="1" presStyleCnt="3"/>
      <dgm:spPr/>
    </dgm:pt>
    <dgm:pt modelId="{F5915F61-F5DE-994A-A31B-8BE06EFFDEFB}" type="pres">
      <dgm:prSet presAssocID="{7918A918-0B26-834F-ABD1-C5BC7DCF9B6A}" presName="arrowWedge3" presStyleLbl="fgSibTrans2D1" presStyleIdx="2" presStyleCnt="3"/>
      <dgm:spPr/>
    </dgm:pt>
  </dgm:ptLst>
  <dgm:cxnLst>
    <dgm:cxn modelId="{7D527DAE-7992-194B-9299-4D56FA917092}" type="presOf" srcId="{C880DDB4-F909-5B41-BDC1-8BD8A9860597}" destId="{CCCB68F2-BD7E-F342-AD64-1AD1E629636F}" srcOrd="0" destOrd="0" presId="urn:microsoft.com/office/officeart/2005/8/layout/cycle8"/>
    <dgm:cxn modelId="{38EC4E39-FA01-9B48-9953-5588433A807A}" srcId="{377CDEB8-B84E-3B4B-86D5-267F0A8DDC25}" destId="{51DB9CD5-B603-CE43-9C06-98A79BD4D2D9}" srcOrd="1" destOrd="0" parTransId="{5328992E-15CA-E744-8FDF-B12D45F83A5A}" sibTransId="{AA29CB0B-E129-244B-BF90-C470A819629E}"/>
    <dgm:cxn modelId="{99FF97C5-604D-A345-AC94-A3112223F29A}" type="presOf" srcId="{C880DDB4-F909-5B41-BDC1-8BD8A9860597}" destId="{D021E1D5-77B3-F04D-AF05-32F606666F66}" srcOrd="1" destOrd="0" presId="urn:microsoft.com/office/officeart/2005/8/layout/cycle8"/>
    <dgm:cxn modelId="{DD38B85F-A120-1E4C-8EF5-37087CF4CE9C}" type="presOf" srcId="{51DB9CD5-B603-CE43-9C06-98A79BD4D2D9}" destId="{876AB9D7-A147-E845-9E91-63F98685C1D1}" srcOrd="1" destOrd="0" presId="urn:microsoft.com/office/officeart/2005/8/layout/cycle8"/>
    <dgm:cxn modelId="{3DCFADB6-A1FF-8F40-A5C1-8FD0BB328D19}" srcId="{377CDEB8-B84E-3B4B-86D5-267F0A8DDC25}" destId="{C880DDB4-F909-5B41-BDC1-8BD8A9860597}" srcOrd="0" destOrd="0" parTransId="{43CDE661-7F23-BE4F-86EC-5F8E65FEACA1}" sibTransId="{400CB11E-0B33-8A42-835C-64EA5A6842A4}"/>
    <dgm:cxn modelId="{CE11918D-DF44-484C-AA83-2E4B538E8E7D}" type="presOf" srcId="{51DB9CD5-B603-CE43-9C06-98A79BD4D2D9}" destId="{285BF200-24BE-D94F-B3D3-9A8124A3D098}" srcOrd="0" destOrd="0" presId="urn:microsoft.com/office/officeart/2005/8/layout/cycle8"/>
    <dgm:cxn modelId="{C8E105BE-D791-E841-B6F0-9EE43EF3A17A}" type="presOf" srcId="{C2A46A7D-1995-E044-B305-E59A60132857}" destId="{273BA345-5499-004C-9593-6149A1532D46}" srcOrd="0" destOrd="0" presId="urn:microsoft.com/office/officeart/2005/8/layout/cycle8"/>
    <dgm:cxn modelId="{0F6F626A-97EC-4541-84A0-54A464BA3A5D}" type="presOf" srcId="{C2A46A7D-1995-E044-B305-E59A60132857}" destId="{69E60392-0C89-694A-ADC0-72097539A49D}" srcOrd="1" destOrd="0" presId="urn:microsoft.com/office/officeart/2005/8/layout/cycle8"/>
    <dgm:cxn modelId="{D06C24CE-C612-D34D-A6D3-205B07000FAA}" type="presOf" srcId="{377CDEB8-B84E-3B4B-86D5-267F0A8DDC25}" destId="{4B87404B-D31A-A848-AC02-A00F5F204DA8}" srcOrd="0" destOrd="0" presId="urn:microsoft.com/office/officeart/2005/8/layout/cycle8"/>
    <dgm:cxn modelId="{71BB3B4E-08A4-634F-AADC-DE8E40167C61}" srcId="{377CDEB8-B84E-3B4B-86D5-267F0A8DDC25}" destId="{C2A46A7D-1995-E044-B305-E59A60132857}" srcOrd="2" destOrd="0" parTransId="{C34B0E09-EFB0-7148-94A2-4F5493C9F41C}" sibTransId="{7918A918-0B26-834F-ABD1-C5BC7DCF9B6A}"/>
    <dgm:cxn modelId="{095C0F6A-DD7C-8548-A728-6E1E709544E0}" type="presParOf" srcId="{4B87404B-D31A-A848-AC02-A00F5F204DA8}" destId="{CCCB68F2-BD7E-F342-AD64-1AD1E629636F}" srcOrd="0" destOrd="0" presId="urn:microsoft.com/office/officeart/2005/8/layout/cycle8"/>
    <dgm:cxn modelId="{7A93213C-5250-DE4C-B6E5-05B75D80F577}" type="presParOf" srcId="{4B87404B-D31A-A848-AC02-A00F5F204DA8}" destId="{2DE5C3E1-80C0-884C-BECB-6A3BD95049DE}" srcOrd="1" destOrd="0" presId="urn:microsoft.com/office/officeart/2005/8/layout/cycle8"/>
    <dgm:cxn modelId="{875BCAC3-1D02-1E48-A598-83D6FE2CF1C6}" type="presParOf" srcId="{4B87404B-D31A-A848-AC02-A00F5F204DA8}" destId="{FCC666E2-014D-A840-BB9B-0A0CB367A39F}" srcOrd="2" destOrd="0" presId="urn:microsoft.com/office/officeart/2005/8/layout/cycle8"/>
    <dgm:cxn modelId="{E44E6AB8-F7EE-4247-9D58-E796FA197CC1}" type="presParOf" srcId="{4B87404B-D31A-A848-AC02-A00F5F204DA8}" destId="{D021E1D5-77B3-F04D-AF05-32F606666F66}" srcOrd="3" destOrd="0" presId="urn:microsoft.com/office/officeart/2005/8/layout/cycle8"/>
    <dgm:cxn modelId="{AAC80D2E-4848-9F46-A973-635410620663}" type="presParOf" srcId="{4B87404B-D31A-A848-AC02-A00F5F204DA8}" destId="{285BF200-24BE-D94F-B3D3-9A8124A3D098}" srcOrd="4" destOrd="0" presId="urn:microsoft.com/office/officeart/2005/8/layout/cycle8"/>
    <dgm:cxn modelId="{8CBD3CCE-BF94-A446-8AD5-ADC60C3EC302}" type="presParOf" srcId="{4B87404B-D31A-A848-AC02-A00F5F204DA8}" destId="{145108A3-4627-5646-BF3E-A42833B8AAD9}" srcOrd="5" destOrd="0" presId="urn:microsoft.com/office/officeart/2005/8/layout/cycle8"/>
    <dgm:cxn modelId="{92E0C9EA-51B8-8145-978F-12448EE0570A}" type="presParOf" srcId="{4B87404B-D31A-A848-AC02-A00F5F204DA8}" destId="{BD95A112-AF0E-5844-8B28-87DD62B6A033}" srcOrd="6" destOrd="0" presId="urn:microsoft.com/office/officeart/2005/8/layout/cycle8"/>
    <dgm:cxn modelId="{BD974EE1-F6D5-A246-97E9-A5A7B5D802F6}" type="presParOf" srcId="{4B87404B-D31A-A848-AC02-A00F5F204DA8}" destId="{876AB9D7-A147-E845-9E91-63F98685C1D1}" srcOrd="7" destOrd="0" presId="urn:microsoft.com/office/officeart/2005/8/layout/cycle8"/>
    <dgm:cxn modelId="{0C0E0E34-56FF-F34A-AD22-8728412936DB}" type="presParOf" srcId="{4B87404B-D31A-A848-AC02-A00F5F204DA8}" destId="{273BA345-5499-004C-9593-6149A1532D46}" srcOrd="8" destOrd="0" presId="urn:microsoft.com/office/officeart/2005/8/layout/cycle8"/>
    <dgm:cxn modelId="{669D8766-19CE-C840-A26D-ED9776F369D7}" type="presParOf" srcId="{4B87404B-D31A-A848-AC02-A00F5F204DA8}" destId="{CAC37252-34A6-F64C-AB20-5BB73CD98810}" srcOrd="9" destOrd="0" presId="urn:microsoft.com/office/officeart/2005/8/layout/cycle8"/>
    <dgm:cxn modelId="{7B86A89B-CE91-3F4B-8B65-6F0AD2F1BE76}" type="presParOf" srcId="{4B87404B-D31A-A848-AC02-A00F5F204DA8}" destId="{10E9F7D6-D21D-4F43-B3C7-00DAD29934AD}" srcOrd="10" destOrd="0" presId="urn:microsoft.com/office/officeart/2005/8/layout/cycle8"/>
    <dgm:cxn modelId="{A3F18732-BD7A-C34A-8A4A-B4A7499D5F26}" type="presParOf" srcId="{4B87404B-D31A-A848-AC02-A00F5F204DA8}" destId="{69E60392-0C89-694A-ADC0-72097539A49D}" srcOrd="11" destOrd="0" presId="urn:microsoft.com/office/officeart/2005/8/layout/cycle8"/>
    <dgm:cxn modelId="{D393CE42-4805-FE4A-BEC2-D2FD6B4A55AD}" type="presParOf" srcId="{4B87404B-D31A-A848-AC02-A00F5F204DA8}" destId="{36F36140-0545-AA42-B1AC-CA8A220B9D65}" srcOrd="12" destOrd="0" presId="urn:microsoft.com/office/officeart/2005/8/layout/cycle8"/>
    <dgm:cxn modelId="{C94CB10F-EB75-9A43-B399-AD2C7D5622C1}" type="presParOf" srcId="{4B87404B-D31A-A848-AC02-A00F5F204DA8}" destId="{E52C0E24-C9FE-B447-8758-5E16F941F23E}" srcOrd="13" destOrd="0" presId="urn:microsoft.com/office/officeart/2005/8/layout/cycle8"/>
    <dgm:cxn modelId="{584EA797-FDE4-CB46-A41B-D3E2E7BC65AF}" type="presParOf" srcId="{4B87404B-D31A-A848-AC02-A00F5F204DA8}" destId="{F5915F61-F5DE-994A-A31B-8BE06EFFDEF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B68F2-BD7E-F342-AD64-1AD1E629636F}">
      <dsp:nvSpPr>
        <dsp:cNvPr id="0" name=""/>
        <dsp:cNvSpPr/>
      </dsp:nvSpPr>
      <dsp:spPr>
        <a:xfrm>
          <a:off x="2122350" y="299931"/>
          <a:ext cx="3876040" cy="387604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/>
            <a:t>系统升级</a:t>
          </a:r>
        </a:p>
      </dsp:txBody>
      <dsp:txXfrm>
        <a:off x="4165116" y="1121283"/>
        <a:ext cx="1384300" cy="1153583"/>
      </dsp:txXfrm>
    </dsp:sp>
    <dsp:sp modelId="{285BF200-24BE-D94F-B3D3-9A8124A3D098}">
      <dsp:nvSpPr>
        <dsp:cNvPr id="0" name=""/>
        <dsp:cNvSpPr/>
      </dsp:nvSpPr>
      <dsp:spPr>
        <a:xfrm>
          <a:off x="2042522" y="438361"/>
          <a:ext cx="3876040" cy="387604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/>
            <a:t>确定性备战</a:t>
          </a:r>
        </a:p>
      </dsp:txBody>
      <dsp:txXfrm>
        <a:off x="2965389" y="2953173"/>
        <a:ext cx="2076450" cy="1015153"/>
      </dsp:txXfrm>
    </dsp:sp>
    <dsp:sp modelId="{273BA345-5499-004C-9593-6149A1532D46}">
      <dsp:nvSpPr>
        <dsp:cNvPr id="0" name=""/>
        <dsp:cNvSpPr/>
      </dsp:nvSpPr>
      <dsp:spPr>
        <a:xfrm>
          <a:off x="1962694" y="299931"/>
          <a:ext cx="3876040" cy="387604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/>
            <a:t>业务需求</a:t>
          </a:r>
        </a:p>
      </dsp:txBody>
      <dsp:txXfrm>
        <a:off x="2411669" y="1121283"/>
        <a:ext cx="1384300" cy="1153583"/>
      </dsp:txXfrm>
    </dsp:sp>
    <dsp:sp modelId="{36F36140-0545-AA42-B1AC-CA8A220B9D65}">
      <dsp:nvSpPr>
        <dsp:cNvPr id="0" name=""/>
        <dsp:cNvSpPr/>
      </dsp:nvSpPr>
      <dsp:spPr>
        <a:xfrm>
          <a:off x="1882725" y="59986"/>
          <a:ext cx="4355931" cy="435593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2C0E24-C9FE-B447-8758-5E16F941F23E}">
      <dsp:nvSpPr>
        <dsp:cNvPr id="0" name=""/>
        <dsp:cNvSpPr/>
      </dsp:nvSpPr>
      <dsp:spPr>
        <a:xfrm>
          <a:off x="1802577" y="198171"/>
          <a:ext cx="4355931" cy="435593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915F61-F5DE-994A-A31B-8BE06EFFDEFB}">
      <dsp:nvSpPr>
        <dsp:cNvPr id="0" name=""/>
        <dsp:cNvSpPr/>
      </dsp:nvSpPr>
      <dsp:spPr>
        <a:xfrm>
          <a:off x="1722429" y="59986"/>
          <a:ext cx="4355931" cy="435593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F9C9-B7D3-F646-B563-468DA3AEF67D}" type="datetimeFigureOut">
              <a:t>16/11/17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F59E-D7F5-0F49-9E16-E12A7C9944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11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F59E-D7F5-0F49-9E16-E12A7C99448F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7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0C51F-4E2C-49D1-8D4E-8CBFAA354E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0C51F-4E2C-49D1-8D4E-8CBFAA354E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12/12/6</a:t>
            </a:r>
            <a:r>
              <a:rPr kumimoji="1" lang="zh-CN" altLang="en-US"/>
              <a:t>基本实现，秒级脉冲达到</a:t>
            </a:r>
            <a:r>
              <a:rPr kumimoji="1" lang="en-US" altLang="zh-CN"/>
              <a:t>12W</a:t>
            </a:r>
            <a:r>
              <a:rPr kumimoji="1" lang="zh-CN" altLang="en-US"/>
              <a:t>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F59E-D7F5-0F49-9E16-E12A7C99448F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71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pc/</a:t>
            </a:r>
            <a:r>
              <a:rPr kumimoji="1" lang="zh-CN" altLang="en-US"/>
              <a:t>无线比例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F59E-D7F5-0F49-9E16-E12A7C99448F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0C51F-4E2C-49D1-8D4E-8CBFAA354E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26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95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7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4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7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7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89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488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6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7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03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5092" y="6603648"/>
            <a:ext cx="1499107" cy="21415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297600" cy="6858000"/>
          </a:xfrm>
          <a:prstGeom prst="rect">
            <a:avLst/>
          </a:prstGeom>
          <a:solidFill>
            <a:srgbClr val="E01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0312" y="6464123"/>
            <a:ext cx="1010465" cy="514336"/>
          </a:xfrm>
          <a:prstGeom prst="rect">
            <a:avLst/>
          </a:prstGeom>
        </p:spPr>
      </p:pic>
      <p:sp>
        <p:nvSpPr>
          <p:cNvPr id="5" name="Text Box 17"/>
          <p:cNvSpPr txBox="1">
            <a:spLocks noChangeArrowheads="1"/>
          </p:cNvSpPr>
          <p:nvPr userDrawn="1"/>
        </p:nvSpPr>
        <p:spPr bwMode="auto">
          <a:xfrm>
            <a:off x="5888177" y="6668849"/>
            <a:ext cx="150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/>
            <a:fld id="{0D7D805D-F6E5-43ED-9D8A-77676030D49C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ctr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47351" y="114300"/>
            <a:ext cx="11038248" cy="571500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>
              <a:defRPr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99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77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49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4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89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89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25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1A51-40D8-D648-8374-4F0F6C914CDE}" type="datetimeFigureOut">
              <a:t>16/11/17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632D-66BF-E748-A5F6-57935CBCD70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9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4A9F-2803-8947-970A-ACBC552195E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16/11/17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0A55-D790-C84B-9E9F-D87C16BE93D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高性能架构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98E1-78DB-4DAB-9A47-807EEE3DD2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800" y="5602954"/>
            <a:ext cx="2960246" cy="15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11----</a:t>
            </a:r>
            <a:r>
              <a:rPr kumimoji="1" lang="zh-CN" altLang="en-US" b="1">
                <a:solidFill>
                  <a:schemeClr val="tx1"/>
                </a:solidFill>
              </a:rPr>
              <a:t>异步解耦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27890" y="923947"/>
            <a:ext cx="2277373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CDN</a:t>
            </a:r>
            <a:endParaRPr kumimoji="1"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7263441" y="1774164"/>
            <a:ext cx="2277374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LVS</a:t>
            </a:r>
            <a:endParaRPr kumimoji="1"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7263441" y="2645432"/>
            <a:ext cx="2277374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统一接入</a:t>
            </a:r>
            <a:r>
              <a:rPr kumimoji="1" lang="en-US" altLang="zh-CN"/>
              <a:t>/Aserver</a:t>
            </a:r>
            <a:endParaRPr kumimoji="1"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8715364" y="3617749"/>
            <a:ext cx="83101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buy</a:t>
            </a:r>
            <a:endParaRPr kumimoji="1"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501441" y="4645322"/>
            <a:ext cx="83101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库存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86622" y="4645321"/>
            <a:ext cx="83101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TP</a:t>
            </a:r>
            <a:endParaRPr kumimoji="1"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9471803" y="4645321"/>
            <a:ext cx="83101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优惠</a:t>
            </a:r>
          </a:p>
        </p:txBody>
      </p:sp>
      <p:sp>
        <p:nvSpPr>
          <p:cNvPr id="12" name="Magnetic Disk 11"/>
          <p:cNvSpPr/>
          <p:nvPr/>
        </p:nvSpPr>
        <p:spPr>
          <a:xfrm>
            <a:off x="6501441" y="5398408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tair</a:t>
            </a:r>
            <a:endParaRPr kumimoji="1" lang="zh-CN" altLang="en-US"/>
          </a:p>
        </p:txBody>
      </p:sp>
      <p:sp>
        <p:nvSpPr>
          <p:cNvPr id="13" name="Magnetic Disk 12"/>
          <p:cNvSpPr/>
          <p:nvPr/>
        </p:nvSpPr>
        <p:spPr>
          <a:xfrm>
            <a:off x="8062017" y="5417328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tair</a:t>
            </a:r>
            <a:endParaRPr kumimoji="1" lang="zh-CN" altLang="en-US"/>
          </a:p>
        </p:txBody>
      </p:sp>
      <p:sp>
        <p:nvSpPr>
          <p:cNvPr id="14" name="Magnetic Disk 13"/>
          <p:cNvSpPr/>
          <p:nvPr/>
        </p:nvSpPr>
        <p:spPr>
          <a:xfrm>
            <a:off x="9512461" y="5417328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tair</a:t>
            </a:r>
            <a:endParaRPr kumimoji="1" lang="zh-CN" altLang="en-US"/>
          </a:p>
        </p:txBody>
      </p:sp>
      <p:sp>
        <p:nvSpPr>
          <p:cNvPr id="15" name="Magnetic Disk 14"/>
          <p:cNvSpPr/>
          <p:nvPr/>
        </p:nvSpPr>
        <p:spPr>
          <a:xfrm>
            <a:off x="6501441" y="6105715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db</a:t>
            </a:r>
            <a:endParaRPr kumimoji="1" lang="zh-CN" altLang="en-US"/>
          </a:p>
        </p:txBody>
      </p:sp>
      <p:sp>
        <p:nvSpPr>
          <p:cNvPr id="16" name="Magnetic Disk 15"/>
          <p:cNvSpPr/>
          <p:nvPr/>
        </p:nvSpPr>
        <p:spPr>
          <a:xfrm>
            <a:off x="8062017" y="6124635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db</a:t>
            </a:r>
            <a:endParaRPr kumimoji="1" lang="zh-CN" altLang="en-US"/>
          </a:p>
        </p:txBody>
      </p:sp>
      <p:sp>
        <p:nvSpPr>
          <p:cNvPr id="17" name="Magnetic Disk 16"/>
          <p:cNvSpPr/>
          <p:nvPr/>
        </p:nvSpPr>
        <p:spPr>
          <a:xfrm>
            <a:off x="9512461" y="6124635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db</a:t>
            </a:r>
            <a:endParaRPr kumimoji="1"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7449950" y="3617749"/>
            <a:ext cx="83101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detail</a:t>
            </a:r>
            <a:endParaRPr kumimoji="1" lang="zh-CN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8893028" y="903005"/>
            <a:ext cx="2277373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CDN</a:t>
            </a:r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6329117" y="4556385"/>
            <a:ext cx="1175657" cy="19586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6271431" y="1574923"/>
            <a:ext cx="4898969" cy="51089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7900460" y="4590066"/>
            <a:ext cx="1175657" cy="19586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9340137" y="4590066"/>
            <a:ext cx="1175657" cy="19586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954088" y="1115568"/>
            <a:ext cx="2941256" cy="4700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472052" y="1654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单元</a:t>
            </a: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15070" y="1267967"/>
            <a:ext cx="5318786" cy="5415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数据拆分后的最大问题：分布式事物</a:t>
            </a:r>
          </a:p>
          <a:p>
            <a:r>
              <a:rPr kumimoji="1" lang="zh-CN" altLang="en-US"/>
              <a:t>二阶段提交</a:t>
            </a:r>
          </a:p>
          <a:p>
            <a:r>
              <a:rPr kumimoji="1" lang="en-US" altLang="zh-CN"/>
              <a:t>ACID</a:t>
            </a:r>
            <a:r>
              <a:rPr kumimoji="1" lang="zh-CN" altLang="en-US"/>
              <a:t> </a:t>
            </a:r>
            <a:r>
              <a:rPr kumimoji="1" lang="en-US" altLang="zh-CN"/>
              <a:t>vs</a:t>
            </a:r>
            <a:r>
              <a:rPr kumimoji="1" lang="zh-CN" altLang="en-US"/>
              <a:t> </a:t>
            </a:r>
            <a:r>
              <a:rPr kumimoji="1" lang="en-US" altLang="zh-CN"/>
              <a:t>BASE</a:t>
            </a:r>
            <a:endParaRPr kumimoji="1" lang="zh-CN" altLang="en-US"/>
          </a:p>
          <a:p>
            <a:r>
              <a:rPr kumimoji="1" lang="zh-CN" altLang="en-US"/>
              <a:t>消息中间件</a:t>
            </a:r>
          </a:p>
          <a:p>
            <a:r>
              <a:rPr kumimoji="1" lang="en-US" altLang="zh-CN"/>
              <a:t>db</a:t>
            </a:r>
            <a:r>
              <a:rPr kumimoji="1" lang="zh-CN" altLang="en-US"/>
              <a:t>异步复制：</a:t>
            </a:r>
            <a:r>
              <a:rPr kumimoji="1" lang="en-US" altLang="zh-CN"/>
              <a:t>drc</a:t>
            </a:r>
            <a:endParaRPr kumimoji="1" lang="zh-CN" altLang="en-US"/>
          </a:p>
          <a:p>
            <a:r>
              <a:rPr kumimoji="1" lang="zh-CN" altLang="en-US"/>
              <a:t>对账、补偿</a:t>
            </a:r>
          </a:p>
          <a:p>
            <a:r>
              <a:rPr kumimoji="1" lang="zh-CN" altLang="en-US"/>
              <a:t>支持事物的消息中间件</a:t>
            </a:r>
          </a:p>
          <a:p>
            <a:r>
              <a:rPr kumimoji="1" lang="zh-CN" altLang="en-US"/>
              <a:t>问题：</a:t>
            </a:r>
            <a:r>
              <a:rPr kumimoji="1" lang="en-US" altLang="zh-CN"/>
              <a:t>redis</a:t>
            </a:r>
            <a:r>
              <a:rPr kumimoji="1" lang="zh-CN" altLang="en-US"/>
              <a:t> </a:t>
            </a:r>
            <a:r>
              <a:rPr kumimoji="1" lang="en-US" altLang="zh-CN"/>
              <a:t>vs</a:t>
            </a:r>
            <a:r>
              <a:rPr kumimoji="1" lang="zh-CN" altLang="en-US"/>
              <a:t> </a:t>
            </a:r>
            <a:r>
              <a:rPr kumimoji="1" lang="en-US" altLang="zh-CN"/>
              <a:t>kafka</a:t>
            </a:r>
            <a:r>
              <a:rPr kumimoji="1" lang="zh-CN" altLang="en-US"/>
              <a:t> </a:t>
            </a:r>
            <a:r>
              <a:rPr kumimoji="1" lang="en-US" altLang="zh-CN"/>
              <a:t>vs</a:t>
            </a:r>
            <a:r>
              <a:rPr kumimoji="1" lang="zh-CN" altLang="en-US"/>
              <a:t> </a:t>
            </a:r>
            <a:r>
              <a:rPr kumimoji="1" lang="en-US" altLang="zh-CN"/>
              <a:t>mq</a:t>
            </a:r>
            <a:endParaRPr kumimoji="1" lang="zh-CN" altLang="en-US"/>
          </a:p>
        </p:txBody>
      </p:sp>
      <p:cxnSp>
        <p:nvCxnSpPr>
          <p:cNvPr id="31" name="Straight Arrow Connector 30"/>
          <p:cNvCxnSpPr>
            <a:stCxn id="3" idx="2"/>
            <a:endCxn id="4" idx="0"/>
          </p:cNvCxnSpPr>
          <p:nvPr/>
        </p:nvCxnSpPr>
        <p:spPr>
          <a:xfrm>
            <a:off x="7366577" y="1441532"/>
            <a:ext cx="1035551" cy="33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4" idx="0"/>
          </p:cNvCxnSpPr>
          <p:nvPr/>
        </p:nvCxnSpPr>
        <p:spPr>
          <a:xfrm flipH="1">
            <a:off x="8402128" y="1420590"/>
            <a:ext cx="1629587" cy="35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5" idx="0"/>
          </p:cNvCxnSpPr>
          <p:nvPr/>
        </p:nvCxnSpPr>
        <p:spPr>
          <a:xfrm>
            <a:off x="8402128" y="2291749"/>
            <a:ext cx="0" cy="35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" idx="0"/>
          </p:cNvCxnSpPr>
          <p:nvPr/>
        </p:nvCxnSpPr>
        <p:spPr>
          <a:xfrm>
            <a:off x="8402128" y="3163017"/>
            <a:ext cx="728742" cy="4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18" idx="0"/>
          </p:cNvCxnSpPr>
          <p:nvPr/>
        </p:nvCxnSpPr>
        <p:spPr>
          <a:xfrm flipH="1">
            <a:off x="7865456" y="3163017"/>
            <a:ext cx="536672" cy="4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</p:cNvCxnSpPr>
          <p:nvPr/>
        </p:nvCxnSpPr>
        <p:spPr>
          <a:xfrm flipH="1">
            <a:off x="7015548" y="4135334"/>
            <a:ext cx="849908" cy="4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23" idx="0"/>
          </p:cNvCxnSpPr>
          <p:nvPr/>
        </p:nvCxnSpPr>
        <p:spPr>
          <a:xfrm>
            <a:off x="7865456" y="4135334"/>
            <a:ext cx="622833" cy="4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</p:cNvCxnSpPr>
          <p:nvPr/>
        </p:nvCxnSpPr>
        <p:spPr>
          <a:xfrm>
            <a:off x="7865456" y="4135334"/>
            <a:ext cx="2166259" cy="4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2"/>
          </p:cNvCxnSpPr>
          <p:nvPr/>
        </p:nvCxnSpPr>
        <p:spPr>
          <a:xfrm>
            <a:off x="9130870" y="4135334"/>
            <a:ext cx="900845" cy="4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23" idx="0"/>
          </p:cNvCxnSpPr>
          <p:nvPr/>
        </p:nvCxnSpPr>
        <p:spPr>
          <a:xfrm flipH="1">
            <a:off x="8488289" y="4135334"/>
            <a:ext cx="642581" cy="4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 flipH="1">
            <a:off x="7034445" y="4135334"/>
            <a:ext cx="2096425" cy="4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11----</a:t>
            </a:r>
            <a:r>
              <a:rPr kumimoji="1" lang="zh-CN" altLang="en-US" b="1">
                <a:solidFill>
                  <a:schemeClr val="tx1"/>
                </a:solidFill>
              </a:rPr>
              <a:t>容量评估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954088" y="1115568"/>
            <a:ext cx="2941256" cy="4700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01157" y="895798"/>
            <a:ext cx="3016662" cy="5415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容量评估</a:t>
            </a:r>
          </a:p>
          <a:p>
            <a:r>
              <a:rPr kumimoji="1" lang="zh-CN" altLang="en-US"/>
              <a:t>全链路压测</a:t>
            </a:r>
          </a:p>
          <a:p>
            <a:r>
              <a:rPr kumimoji="1" lang="zh-CN" altLang="en-US"/>
              <a:t>动态扩容</a:t>
            </a:r>
          </a:p>
          <a:p>
            <a:r>
              <a:rPr kumimoji="1" lang="zh-CN" altLang="en-US"/>
              <a:t>问题：服务器</a:t>
            </a:r>
            <a:r>
              <a:rPr kumimoji="1" lang="en-US" altLang="zh-CN"/>
              <a:t>load</a:t>
            </a:r>
            <a:r>
              <a:rPr kumimoji="1" lang="zh-CN" altLang="en-US"/>
              <a:t>高了怎么办？</a:t>
            </a:r>
          </a:p>
        </p:txBody>
      </p:sp>
      <p:grpSp>
        <p:nvGrpSpPr>
          <p:cNvPr id="36" name="Group 188"/>
          <p:cNvGrpSpPr/>
          <p:nvPr/>
        </p:nvGrpSpPr>
        <p:grpSpPr>
          <a:xfrm>
            <a:off x="3305670" y="993769"/>
            <a:ext cx="8501701" cy="5422242"/>
            <a:chOff x="475431" y="771524"/>
            <a:chExt cx="8201025" cy="4581526"/>
          </a:xfrm>
        </p:grpSpPr>
        <p:sp>
          <p:nvSpPr>
            <p:cNvPr id="37" name="矩形 36"/>
            <p:cNvSpPr/>
            <p:nvPr/>
          </p:nvSpPr>
          <p:spPr>
            <a:xfrm>
              <a:off x="2256607" y="2738438"/>
              <a:ext cx="1352550" cy="162877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398716" y="3095625"/>
              <a:ext cx="505590" cy="7334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Detail</a:t>
              </a: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Ic</a:t>
              </a: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Buy</a:t>
              </a: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760666" y="3162300"/>
              <a:ext cx="705615" cy="2762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业务数据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760666" y="3367087"/>
              <a:ext cx="705615" cy="2762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链路数据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760666" y="3590925"/>
              <a:ext cx="705615" cy="2762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系统数据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123256" y="952500"/>
              <a:ext cx="991365" cy="113823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基础监控</a:t>
              </a:r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14621" y="952500"/>
              <a:ext cx="1133474" cy="113823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视图</a:t>
              </a:r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68812" y="971550"/>
              <a:ext cx="1577940" cy="11382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Ebay</a:t>
              </a: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685099" y="954882"/>
              <a:ext cx="212760" cy="11263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864775" y="2519362"/>
              <a:ext cx="1088295" cy="11382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Amazon</a:t>
              </a: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5166" y="2452687"/>
              <a:ext cx="984180" cy="11382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弹性（</a:t>
              </a:r>
              <a:r>
                <a:rPr lang="en-US" altLang="zh-CN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Ahena</a:t>
              </a:r>
              <a:r>
                <a:rPr lang="zh-CN" altLang="en-US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15201" y="2738438"/>
              <a:ext cx="390525" cy="5333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规则算法报表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920001" y="2769394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日常模式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20001" y="3000375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大促模式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5166" y="3914776"/>
              <a:ext cx="984180" cy="5500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PSP</a:t>
              </a: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62826" y="4521993"/>
              <a:ext cx="984180" cy="5834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扩容相关依赖系统</a:t>
              </a:r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8734" y="4181475"/>
              <a:ext cx="984180" cy="9167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Atp</a:t>
              </a:r>
            </a:p>
            <a:p>
              <a:pPr algn="ctr"/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562421" y="4410075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业务校验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692276" y="771524"/>
              <a:ext cx="984180" cy="45815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大促自动化备战</a:t>
              </a:r>
              <a:r>
                <a:rPr lang="en-US" altLang="zh-CN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portal</a:t>
              </a: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818441" y="1728787"/>
              <a:ext cx="705615" cy="4905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备战过程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818441" y="2221705"/>
              <a:ext cx="705615" cy="50006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备战结论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62826" y="962025"/>
              <a:ext cx="984180" cy="11382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Csp</a:t>
              </a:r>
              <a:r>
                <a:rPr lang="zh-CN" altLang="en-US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压测容量</a:t>
              </a:r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739546" y="4017170"/>
              <a:ext cx="912847" cy="10882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预案平台</a:t>
              </a:r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194200" y="2767012"/>
              <a:ext cx="564396" cy="3500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隔离基础设施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116104" y="3055143"/>
              <a:ext cx="705615" cy="24526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能力输出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08041" y="1500187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性能基线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08041" y="1745456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单机能力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53646" y="2519362"/>
              <a:ext cx="562740" cy="11382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CDN</a:t>
              </a: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压测引擎集群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3" name="直接箭头连接符 134"/>
            <p:cNvCxnSpPr/>
            <p:nvPr/>
          </p:nvCxnSpPr>
          <p:spPr>
            <a:xfrm flipH="1">
              <a:off x="3768637" y="2900362"/>
              <a:ext cx="32705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84"/>
            <p:cNvCxnSpPr/>
            <p:nvPr/>
          </p:nvCxnSpPr>
          <p:spPr>
            <a:xfrm>
              <a:off x="7000056" y="1452562"/>
              <a:ext cx="5524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87"/>
            <p:cNvCxnSpPr/>
            <p:nvPr/>
          </p:nvCxnSpPr>
          <p:spPr>
            <a:xfrm>
              <a:off x="7000056" y="1862137"/>
              <a:ext cx="5524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100"/>
            <p:cNvCxnSpPr/>
            <p:nvPr/>
          </p:nvCxnSpPr>
          <p:spPr>
            <a:xfrm>
              <a:off x="7000056" y="2219325"/>
              <a:ext cx="5524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106"/>
            <p:cNvCxnSpPr/>
            <p:nvPr/>
          </p:nvCxnSpPr>
          <p:spPr>
            <a:xfrm>
              <a:off x="7038156" y="3957637"/>
              <a:ext cx="5524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108"/>
            <p:cNvCxnSpPr/>
            <p:nvPr/>
          </p:nvCxnSpPr>
          <p:spPr>
            <a:xfrm>
              <a:off x="7038156" y="4367212"/>
              <a:ext cx="5524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111"/>
            <p:cNvCxnSpPr/>
            <p:nvPr/>
          </p:nvCxnSpPr>
          <p:spPr>
            <a:xfrm>
              <a:off x="7038156" y="4724400"/>
              <a:ext cx="5524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7009581" y="4848223"/>
              <a:ext cx="581025" cy="324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静态结论数据</a:t>
              </a: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000056" y="1033462"/>
              <a:ext cx="581025" cy="2571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Push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475431" y="771524"/>
              <a:ext cx="6438900" cy="4581526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256605" y="1252537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xflush</a:t>
              </a: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256606" y="1476374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eagleeye</a:t>
              </a: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256606" y="1728786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alimonitor</a:t>
              </a: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266255" y="1281112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业务视图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266256" y="1504949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链路视图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266256" y="1757361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系统视图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562547" y="1440656"/>
              <a:ext cx="797272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压测模型构造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5610171" y="1616869"/>
              <a:ext cx="32385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精准</a:t>
              </a:r>
            </a:p>
          </p:txBody>
        </p:sp>
        <p:sp>
          <p:nvSpPr>
            <p:cNvPr id="91" name="椭圆 90"/>
            <p:cNvSpPr/>
            <p:nvPr/>
          </p:nvSpPr>
          <p:spPr>
            <a:xfrm>
              <a:off x="6005458" y="1626394"/>
              <a:ext cx="32385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808041" y="1252537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容量报表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808041" y="4100512"/>
              <a:ext cx="705615" cy="44053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扩容缩容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646116" y="4017170"/>
              <a:ext cx="32385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稳定性</a:t>
              </a:r>
            </a:p>
          </p:txBody>
        </p:sp>
        <p:sp>
          <p:nvSpPr>
            <p:cNvPr id="95" name="椭圆 94"/>
            <p:cNvSpPr/>
            <p:nvPr/>
          </p:nvSpPr>
          <p:spPr>
            <a:xfrm>
              <a:off x="1325496" y="4017170"/>
              <a:ext cx="32385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</a:t>
              </a:r>
            </a:p>
          </p:txBody>
        </p:sp>
        <p:sp>
          <p:nvSpPr>
            <p:cNvPr id="96" name="椭圆 95"/>
            <p:cNvSpPr/>
            <p:nvPr/>
          </p:nvSpPr>
          <p:spPr>
            <a:xfrm>
              <a:off x="681876" y="3169444"/>
              <a:ext cx="32385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精准</a:t>
              </a:r>
            </a:p>
          </p:txBody>
        </p:sp>
        <p:sp>
          <p:nvSpPr>
            <p:cNvPr id="97" name="椭圆 96"/>
            <p:cNvSpPr/>
            <p:nvPr/>
          </p:nvSpPr>
          <p:spPr>
            <a:xfrm>
              <a:off x="906396" y="3169444"/>
              <a:ext cx="32385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</a:t>
              </a:r>
            </a:p>
          </p:txBody>
        </p:sp>
        <p:sp>
          <p:nvSpPr>
            <p:cNvPr id="98" name="椭圆 97"/>
            <p:cNvSpPr/>
            <p:nvPr/>
          </p:nvSpPr>
          <p:spPr>
            <a:xfrm>
              <a:off x="1043826" y="3169444"/>
              <a:ext cx="61989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覆盖范围</a:t>
              </a:r>
            </a:p>
          </p:txBody>
        </p:sp>
        <p:sp>
          <p:nvSpPr>
            <p:cNvPr id="99" name="椭圆 98"/>
            <p:cNvSpPr/>
            <p:nvPr/>
          </p:nvSpPr>
          <p:spPr>
            <a:xfrm>
              <a:off x="3924245" y="1271589"/>
              <a:ext cx="32385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直观</a:t>
              </a: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4246" y="1607343"/>
              <a:ext cx="32385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完备</a:t>
              </a:r>
            </a:p>
          </p:txBody>
        </p:sp>
        <p:sp>
          <p:nvSpPr>
            <p:cNvPr id="101" name="椭圆 100"/>
            <p:cNvSpPr/>
            <p:nvPr/>
          </p:nvSpPr>
          <p:spPr>
            <a:xfrm>
              <a:off x="4312019" y="3195637"/>
              <a:ext cx="21276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</a:t>
              </a:r>
            </a:p>
          </p:txBody>
        </p:sp>
        <p:sp>
          <p:nvSpPr>
            <p:cNvPr id="102" name="椭圆 101"/>
            <p:cNvSpPr/>
            <p:nvPr/>
          </p:nvSpPr>
          <p:spPr>
            <a:xfrm>
              <a:off x="4975483" y="2840831"/>
              <a:ext cx="323850" cy="564355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常态化</a:t>
              </a:r>
            </a:p>
          </p:txBody>
        </p:sp>
        <p:sp>
          <p:nvSpPr>
            <p:cNvPr id="103" name="椭圆 102"/>
            <p:cNvSpPr/>
            <p:nvPr/>
          </p:nvSpPr>
          <p:spPr>
            <a:xfrm>
              <a:off x="5590356" y="2856309"/>
              <a:ext cx="323850" cy="564355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服务化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118000" y="3257548"/>
              <a:ext cx="705615" cy="25479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压测报告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95933" y="2509839"/>
              <a:ext cx="744886" cy="25717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Vip</a:t>
              </a:r>
              <a:endPara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995933" y="2807495"/>
              <a:ext cx="744886" cy="25717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wagbridge</a:t>
              </a:r>
              <a:endPara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995933" y="3109913"/>
              <a:ext cx="744886" cy="25717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wjas</a:t>
              </a:r>
              <a:endPara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995933" y="3401614"/>
              <a:ext cx="744886" cy="25717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中间件</a:t>
              </a:r>
              <a:endPara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568722" y="1223962"/>
              <a:ext cx="797272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基础数据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856291" y="4295775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提前预案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865816" y="4598194"/>
              <a:ext cx="705615" cy="2524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自动化验证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4278734" y="4417220"/>
              <a:ext cx="390525" cy="5333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埋点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规则报表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562421" y="4610100"/>
              <a:ext cx="32385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准确性</a:t>
              </a: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803675" y="4614862"/>
              <a:ext cx="32385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覆盖度</a:t>
              </a:r>
            </a:p>
          </p:txBody>
        </p:sp>
        <p:cxnSp>
          <p:nvCxnSpPr>
            <p:cNvPr id="115" name="直接箭头连接符 195"/>
            <p:cNvCxnSpPr/>
            <p:nvPr/>
          </p:nvCxnSpPr>
          <p:spPr>
            <a:xfrm flipH="1">
              <a:off x="3768637" y="3052762"/>
              <a:ext cx="32705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96"/>
            <p:cNvCxnSpPr/>
            <p:nvPr/>
          </p:nvCxnSpPr>
          <p:spPr>
            <a:xfrm flipH="1">
              <a:off x="3768637" y="3195637"/>
              <a:ext cx="32705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97"/>
            <p:cNvCxnSpPr/>
            <p:nvPr/>
          </p:nvCxnSpPr>
          <p:spPr>
            <a:xfrm flipH="1">
              <a:off x="3768637" y="3348037"/>
              <a:ext cx="32705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207"/>
            <p:cNvCxnSpPr/>
            <p:nvPr/>
          </p:nvCxnSpPr>
          <p:spPr>
            <a:xfrm flipH="1" flipV="1">
              <a:off x="5305777" y="4548187"/>
              <a:ext cx="265529" cy="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>
              <a:off x="2256607" y="4424362"/>
              <a:ext cx="1352549" cy="6858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DB</a:t>
              </a: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0" name="直接箭头连接符 218"/>
            <p:cNvCxnSpPr/>
            <p:nvPr/>
          </p:nvCxnSpPr>
          <p:spPr>
            <a:xfrm flipH="1">
              <a:off x="3730539" y="4271962"/>
              <a:ext cx="346107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221"/>
            <p:cNvCxnSpPr/>
            <p:nvPr/>
          </p:nvCxnSpPr>
          <p:spPr>
            <a:xfrm>
              <a:off x="4964534" y="1533524"/>
              <a:ext cx="162991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223"/>
            <p:cNvCxnSpPr/>
            <p:nvPr/>
          </p:nvCxnSpPr>
          <p:spPr>
            <a:xfrm>
              <a:off x="5548664" y="2190750"/>
              <a:ext cx="5122" cy="280987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224"/>
            <p:cNvCxnSpPr/>
            <p:nvPr/>
          </p:nvCxnSpPr>
          <p:spPr>
            <a:xfrm>
              <a:off x="1754967" y="4110037"/>
              <a:ext cx="42543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226"/>
            <p:cNvCxnSpPr/>
            <p:nvPr/>
          </p:nvCxnSpPr>
          <p:spPr>
            <a:xfrm>
              <a:off x="1177176" y="2152650"/>
              <a:ext cx="5122" cy="252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227"/>
            <p:cNvCxnSpPr/>
            <p:nvPr/>
          </p:nvCxnSpPr>
          <p:spPr>
            <a:xfrm>
              <a:off x="1154046" y="3648074"/>
              <a:ext cx="3210" cy="252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/>
            <p:cNvSpPr/>
            <p:nvPr/>
          </p:nvSpPr>
          <p:spPr>
            <a:xfrm>
              <a:off x="2123256" y="2133599"/>
              <a:ext cx="991365" cy="290513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3114621" y="2133599"/>
              <a:ext cx="1133474" cy="290513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限流视图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283444" y="962024"/>
              <a:ext cx="212760" cy="146208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数据接口</a:t>
              </a:r>
              <a:endParaRPr lang="en-US" altLang="zh-CN" sz="9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9" name="直接箭头连接符 115"/>
            <p:cNvCxnSpPr/>
            <p:nvPr/>
          </p:nvCxnSpPr>
          <p:spPr>
            <a:xfrm flipV="1">
              <a:off x="2904306" y="2471737"/>
              <a:ext cx="0" cy="21907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16"/>
            <p:cNvCxnSpPr/>
            <p:nvPr/>
          </p:nvCxnSpPr>
          <p:spPr>
            <a:xfrm flipH="1">
              <a:off x="3751430" y="4100511"/>
              <a:ext cx="1867338" cy="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28"/>
            <p:cNvCxnSpPr/>
            <p:nvPr/>
          </p:nvCxnSpPr>
          <p:spPr>
            <a:xfrm>
              <a:off x="5802669" y="3701648"/>
              <a:ext cx="155610" cy="25598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/>
            <p:cNvSpPr/>
            <p:nvPr/>
          </p:nvSpPr>
          <p:spPr>
            <a:xfrm>
              <a:off x="4524779" y="3209924"/>
              <a:ext cx="212760" cy="42148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稳定性</a:t>
              </a:r>
            </a:p>
          </p:txBody>
        </p:sp>
        <p:sp>
          <p:nvSpPr>
            <p:cNvPr id="133" name="椭圆 132"/>
            <p:cNvSpPr/>
            <p:nvPr/>
          </p:nvSpPr>
          <p:spPr>
            <a:xfrm>
              <a:off x="7038156" y="2519362"/>
              <a:ext cx="514350" cy="10715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松耦合</a:t>
              </a:r>
            </a:p>
          </p:txBody>
        </p:sp>
        <p:cxnSp>
          <p:nvCxnSpPr>
            <p:cNvPr id="134" name="直接箭头连接符 138"/>
            <p:cNvCxnSpPr/>
            <p:nvPr/>
          </p:nvCxnSpPr>
          <p:spPr>
            <a:xfrm flipH="1">
              <a:off x="1754967" y="2081212"/>
              <a:ext cx="215889" cy="32343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矩形 134"/>
            <p:cNvSpPr/>
            <p:nvPr/>
          </p:nvSpPr>
          <p:spPr>
            <a:xfrm>
              <a:off x="7818441" y="3681412"/>
              <a:ext cx="705615" cy="50006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准则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7818441" y="4159359"/>
              <a:ext cx="705615" cy="50006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checlist</a:t>
              </a: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609413" y="4724400"/>
              <a:ext cx="705615" cy="2762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rt</a:t>
              </a:r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11---</a:t>
            </a:r>
            <a:r>
              <a:rPr kumimoji="1" lang="zh-CN" altLang="en-US" b="1">
                <a:solidFill>
                  <a:schemeClr val="tx1"/>
                </a:solidFill>
              </a:rPr>
              <a:t>异地多单元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954088" y="1115568"/>
            <a:ext cx="2941256" cy="4700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15070" y="800101"/>
            <a:ext cx="3402199" cy="5883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异地单元化</a:t>
            </a:r>
          </a:p>
          <a:p>
            <a:r>
              <a:rPr kumimoji="1" lang="zh-CN" altLang="en-US"/>
              <a:t>多活容灾</a:t>
            </a:r>
          </a:p>
          <a:p>
            <a:r>
              <a:rPr kumimoji="1" lang="zh-CN" altLang="en-US"/>
              <a:t>问题：容灾的最佳实践？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3960660" y="1050476"/>
            <a:ext cx="7961014" cy="5760638"/>
            <a:chOff x="1295467" y="932723"/>
            <a:chExt cx="9313035" cy="5760638"/>
          </a:xfrm>
        </p:grpSpPr>
        <p:sp>
          <p:nvSpPr>
            <p:cNvPr id="37" name="矩形 77"/>
            <p:cNvSpPr/>
            <p:nvPr/>
          </p:nvSpPr>
          <p:spPr>
            <a:xfrm>
              <a:off x="1487488" y="2468892"/>
              <a:ext cx="2304256" cy="23042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40" name="圆角矩形 78"/>
            <p:cNvSpPr/>
            <p:nvPr/>
          </p:nvSpPr>
          <p:spPr>
            <a:xfrm>
              <a:off x="1967541" y="3429000"/>
              <a:ext cx="1248139" cy="384043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41" name="矩形 79"/>
            <p:cNvSpPr/>
            <p:nvPr/>
          </p:nvSpPr>
          <p:spPr>
            <a:xfrm>
              <a:off x="1487492" y="2497291"/>
              <a:ext cx="1281120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杭州单元</a:t>
              </a:r>
              <a:endParaRPr lang="zh-CN" altLang="en-US" sz="2133" dirty="0"/>
            </a:p>
          </p:txBody>
        </p:sp>
        <p:sp>
          <p:nvSpPr>
            <p:cNvPr id="42" name="矩形 80"/>
            <p:cNvSpPr/>
            <p:nvPr/>
          </p:nvSpPr>
          <p:spPr>
            <a:xfrm>
              <a:off x="1679509" y="2977346"/>
              <a:ext cx="1824203" cy="15077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43" name="矩形 82"/>
            <p:cNvSpPr/>
            <p:nvPr/>
          </p:nvSpPr>
          <p:spPr>
            <a:xfrm>
              <a:off x="1679509" y="2977347"/>
              <a:ext cx="1435008" cy="789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cm3|cm4</a:t>
              </a:r>
              <a:endPara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88"/>
            <p:cNvSpPr/>
            <p:nvPr/>
          </p:nvSpPr>
          <p:spPr>
            <a:xfrm>
              <a:off x="1967541" y="3909055"/>
              <a:ext cx="1248139" cy="395221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21"/>
            <p:cNvSpPr/>
            <p:nvPr/>
          </p:nvSpPr>
          <p:spPr>
            <a:xfrm>
              <a:off x="3983765" y="2470217"/>
              <a:ext cx="2304256" cy="42231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48" name="矩形 22"/>
            <p:cNvSpPr/>
            <p:nvPr/>
          </p:nvSpPr>
          <p:spPr>
            <a:xfrm>
              <a:off x="3983765" y="932723"/>
              <a:ext cx="4992555" cy="76808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49" name="圆角矩形 28"/>
            <p:cNvSpPr/>
            <p:nvPr/>
          </p:nvSpPr>
          <p:spPr>
            <a:xfrm>
              <a:off x="5519942" y="1124746"/>
              <a:ext cx="1011652" cy="454825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cdn2</a:t>
              </a:r>
              <a:endParaRPr lang="zh-CN" altLang="en-US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左箭头 32"/>
            <p:cNvSpPr/>
            <p:nvPr/>
          </p:nvSpPr>
          <p:spPr>
            <a:xfrm rot="12998188">
              <a:off x="8832272" y="1826477"/>
              <a:ext cx="894227" cy="45684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52" name="左箭头 33"/>
            <p:cNvSpPr/>
            <p:nvPr/>
          </p:nvSpPr>
          <p:spPr>
            <a:xfrm rot="19445499">
              <a:off x="3437892" y="1793919"/>
              <a:ext cx="892849" cy="457903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54" name="左右箭头 34"/>
            <p:cNvSpPr/>
            <p:nvPr/>
          </p:nvSpPr>
          <p:spPr bwMode="auto">
            <a:xfrm>
              <a:off x="3215680" y="3881980"/>
              <a:ext cx="1248139" cy="384043"/>
            </a:xfrm>
            <a:prstGeom prst="left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2133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左右箭头 35"/>
            <p:cNvSpPr/>
            <p:nvPr/>
          </p:nvSpPr>
          <p:spPr bwMode="auto">
            <a:xfrm>
              <a:off x="3215680" y="3401928"/>
              <a:ext cx="1248139" cy="384043"/>
            </a:xfrm>
            <a:prstGeom prst="left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867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36"/>
            <p:cNvSpPr/>
            <p:nvPr/>
          </p:nvSpPr>
          <p:spPr>
            <a:xfrm>
              <a:off x="6768081" y="1028735"/>
              <a:ext cx="901209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。。。</a:t>
              </a:r>
              <a:endParaRPr lang="zh-CN" altLang="en-US" sz="1867" dirty="0"/>
            </a:p>
          </p:txBody>
        </p:sp>
        <p:sp>
          <p:nvSpPr>
            <p:cNvPr id="58" name="矩形 37"/>
            <p:cNvSpPr/>
            <p:nvPr/>
          </p:nvSpPr>
          <p:spPr>
            <a:xfrm>
              <a:off x="3119675" y="2854261"/>
              <a:ext cx="1140056" cy="6669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同步调用</a:t>
              </a:r>
              <a:endParaRPr lang="en-US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异步消息</a:t>
              </a:r>
            </a:p>
          </p:txBody>
        </p:sp>
        <p:sp>
          <p:nvSpPr>
            <p:cNvPr id="60" name="矩形 38"/>
            <p:cNvSpPr/>
            <p:nvPr/>
          </p:nvSpPr>
          <p:spPr>
            <a:xfrm>
              <a:off x="3119671" y="4170011"/>
              <a:ext cx="1281120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数据同步</a:t>
              </a:r>
            </a:p>
          </p:txBody>
        </p:sp>
        <p:sp>
          <p:nvSpPr>
            <p:cNvPr id="61" name="矩形 40"/>
            <p:cNvSpPr/>
            <p:nvPr/>
          </p:nvSpPr>
          <p:spPr>
            <a:xfrm>
              <a:off x="3983765" y="2470218"/>
              <a:ext cx="1440160" cy="420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上海单元</a:t>
              </a:r>
              <a:endParaRPr lang="zh-CN" altLang="en-US" sz="2133" dirty="0"/>
            </a:p>
          </p:txBody>
        </p:sp>
        <p:sp>
          <p:nvSpPr>
            <p:cNvPr id="62" name="矩形 41"/>
            <p:cNvSpPr/>
            <p:nvPr/>
          </p:nvSpPr>
          <p:spPr>
            <a:xfrm>
              <a:off x="1295467" y="1798143"/>
              <a:ext cx="1555234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按用户分流</a:t>
              </a:r>
            </a:p>
          </p:txBody>
        </p:sp>
        <p:sp>
          <p:nvSpPr>
            <p:cNvPr id="63" name="圆角矩形 42"/>
            <p:cNvSpPr/>
            <p:nvPr/>
          </p:nvSpPr>
          <p:spPr>
            <a:xfrm>
              <a:off x="4175793" y="1124743"/>
              <a:ext cx="1011652" cy="468621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cdn1</a:t>
              </a:r>
              <a:endParaRPr lang="zh-CN" altLang="en-US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圆角矩形 45"/>
            <p:cNvSpPr/>
            <p:nvPr/>
          </p:nvSpPr>
          <p:spPr>
            <a:xfrm>
              <a:off x="7728187" y="1124746"/>
              <a:ext cx="1011652" cy="454825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67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cdnN</a:t>
              </a:r>
              <a:endParaRPr lang="zh-CN" altLang="en-US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8"/>
            <p:cNvSpPr/>
            <p:nvPr/>
          </p:nvSpPr>
          <p:spPr>
            <a:xfrm>
              <a:off x="4079776" y="4678463"/>
              <a:ext cx="1391728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et2|eu13</a:t>
              </a:r>
              <a:endParaRPr lang="zh-CN" altLang="en-US" sz="2133" dirty="0"/>
            </a:p>
          </p:txBody>
        </p:sp>
        <p:sp>
          <p:nvSpPr>
            <p:cNvPr id="66" name="圆角矩形 52"/>
            <p:cNvSpPr/>
            <p:nvPr/>
          </p:nvSpPr>
          <p:spPr>
            <a:xfrm>
              <a:off x="4367808" y="5158516"/>
              <a:ext cx="1440160" cy="384043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卖家数据</a:t>
              </a:r>
              <a:endParaRPr lang="en-US" altLang="zh-CN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左箭头 58"/>
            <p:cNvSpPr/>
            <p:nvPr/>
          </p:nvSpPr>
          <p:spPr>
            <a:xfrm rot="2138759">
              <a:off x="3324058" y="4731668"/>
              <a:ext cx="1062509" cy="384043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68" name="矩形 44"/>
            <p:cNvSpPr/>
            <p:nvPr/>
          </p:nvSpPr>
          <p:spPr>
            <a:xfrm>
              <a:off x="4175787" y="4774475"/>
              <a:ext cx="1824203" cy="18228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cxnSp>
          <p:nvCxnSpPr>
            <p:cNvPr id="69" name="直线连接符 3"/>
            <p:cNvCxnSpPr/>
            <p:nvPr/>
          </p:nvCxnSpPr>
          <p:spPr>
            <a:xfrm>
              <a:off x="5039883" y="2950272"/>
              <a:ext cx="0" cy="153617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5"/>
            <p:cNvSpPr/>
            <p:nvPr/>
          </p:nvSpPr>
          <p:spPr>
            <a:xfrm>
              <a:off x="4463819" y="3401928"/>
              <a:ext cx="1248139" cy="384043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71" name="矩形 66"/>
            <p:cNvSpPr/>
            <p:nvPr/>
          </p:nvSpPr>
          <p:spPr>
            <a:xfrm>
              <a:off x="4175787" y="2950274"/>
              <a:ext cx="1824203" cy="15077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72" name="矩形 67"/>
            <p:cNvSpPr/>
            <p:nvPr/>
          </p:nvSpPr>
          <p:spPr>
            <a:xfrm>
              <a:off x="5039888" y="2950271"/>
              <a:ext cx="625492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et2</a:t>
              </a:r>
              <a:endPara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68"/>
            <p:cNvSpPr/>
            <p:nvPr/>
          </p:nvSpPr>
          <p:spPr>
            <a:xfrm>
              <a:off x="4463819" y="3881979"/>
              <a:ext cx="1248139" cy="395221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69"/>
            <p:cNvSpPr/>
            <p:nvPr/>
          </p:nvSpPr>
          <p:spPr>
            <a:xfrm>
              <a:off x="6480043" y="2470217"/>
              <a:ext cx="4128459" cy="40324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75" name="圆角矩形 70"/>
            <p:cNvSpPr/>
            <p:nvPr/>
          </p:nvSpPr>
          <p:spPr>
            <a:xfrm>
              <a:off x="6960096" y="3430324"/>
              <a:ext cx="1248139" cy="384043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76" name="矩形 71"/>
            <p:cNvSpPr/>
            <p:nvPr/>
          </p:nvSpPr>
          <p:spPr>
            <a:xfrm>
              <a:off x="6480048" y="2498616"/>
              <a:ext cx="1281120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深圳单元</a:t>
              </a:r>
              <a:endParaRPr lang="zh-CN" altLang="en-US" sz="2133" dirty="0"/>
            </a:p>
          </p:txBody>
        </p:sp>
        <p:sp>
          <p:nvSpPr>
            <p:cNvPr id="77" name="矩形 72"/>
            <p:cNvSpPr/>
            <p:nvPr/>
          </p:nvSpPr>
          <p:spPr>
            <a:xfrm>
              <a:off x="6672064" y="2978670"/>
              <a:ext cx="1824203" cy="15077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78" name="矩形 73"/>
            <p:cNvSpPr/>
            <p:nvPr/>
          </p:nvSpPr>
          <p:spPr>
            <a:xfrm>
              <a:off x="7536166" y="2950271"/>
              <a:ext cx="898003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SU18</a:t>
              </a:r>
              <a:endPara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圆角矩形 74"/>
            <p:cNvSpPr/>
            <p:nvPr/>
          </p:nvSpPr>
          <p:spPr>
            <a:xfrm>
              <a:off x="6960096" y="3910379"/>
              <a:ext cx="1248139" cy="395221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圆角矩形 81"/>
            <p:cNvSpPr/>
            <p:nvPr/>
          </p:nvSpPr>
          <p:spPr>
            <a:xfrm>
              <a:off x="4367808" y="5638572"/>
              <a:ext cx="1440160" cy="38404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</a:t>
              </a:r>
              <a:endParaRPr lang="en-US" altLang="zh-CN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左右箭头 83"/>
            <p:cNvSpPr/>
            <p:nvPr/>
          </p:nvSpPr>
          <p:spPr bwMode="auto">
            <a:xfrm>
              <a:off x="5711957" y="3881980"/>
              <a:ext cx="1248139" cy="384043"/>
            </a:xfrm>
            <a:prstGeom prst="left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2133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左右箭头 84"/>
            <p:cNvSpPr/>
            <p:nvPr/>
          </p:nvSpPr>
          <p:spPr bwMode="auto">
            <a:xfrm>
              <a:off x="5711957" y="3401928"/>
              <a:ext cx="1248139" cy="384043"/>
            </a:xfrm>
            <a:prstGeom prst="left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867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5"/>
            <p:cNvSpPr/>
            <p:nvPr/>
          </p:nvSpPr>
          <p:spPr>
            <a:xfrm>
              <a:off x="5615952" y="2854261"/>
              <a:ext cx="1140056" cy="6669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同步调用</a:t>
              </a:r>
              <a:endParaRPr lang="en-US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异步消息</a:t>
              </a:r>
            </a:p>
          </p:txBody>
        </p:sp>
        <p:sp>
          <p:nvSpPr>
            <p:cNvPr id="84" name="矩形 86"/>
            <p:cNvSpPr/>
            <p:nvPr/>
          </p:nvSpPr>
          <p:spPr>
            <a:xfrm>
              <a:off x="5615952" y="4170011"/>
              <a:ext cx="1281120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数据同步</a:t>
              </a:r>
            </a:p>
          </p:txBody>
        </p:sp>
        <p:sp>
          <p:nvSpPr>
            <p:cNvPr id="85" name="左箭头 87"/>
            <p:cNvSpPr/>
            <p:nvPr/>
          </p:nvSpPr>
          <p:spPr>
            <a:xfrm rot="10800000">
              <a:off x="5807968" y="5514160"/>
              <a:ext cx="1097280" cy="384043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86" name="左箭头 89"/>
            <p:cNvSpPr/>
            <p:nvPr/>
          </p:nvSpPr>
          <p:spPr>
            <a:xfrm rot="18673211">
              <a:off x="5282101" y="1795838"/>
              <a:ext cx="715569" cy="457903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87" name="矩形 94"/>
            <p:cNvSpPr/>
            <p:nvPr/>
          </p:nvSpPr>
          <p:spPr>
            <a:xfrm>
              <a:off x="6672064" y="4774473"/>
              <a:ext cx="1824203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88" name="圆角矩形 95"/>
            <p:cNvSpPr/>
            <p:nvPr/>
          </p:nvSpPr>
          <p:spPr>
            <a:xfrm>
              <a:off x="6864085" y="5638572"/>
              <a:ext cx="1440160" cy="38404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</a:t>
              </a:r>
              <a:endParaRPr lang="en-US" altLang="zh-CN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4"/>
            <p:cNvSpPr/>
            <p:nvPr/>
          </p:nvSpPr>
          <p:spPr>
            <a:xfrm>
              <a:off x="6576059" y="4678463"/>
              <a:ext cx="732893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冷备</a:t>
              </a:r>
              <a:endParaRPr lang="zh-CN" altLang="en-US" sz="2133" dirty="0"/>
            </a:p>
          </p:txBody>
        </p:sp>
        <p:sp>
          <p:nvSpPr>
            <p:cNvPr id="90" name="圆角矩形 97"/>
            <p:cNvSpPr/>
            <p:nvPr/>
          </p:nvSpPr>
          <p:spPr>
            <a:xfrm>
              <a:off x="6864085" y="5158516"/>
              <a:ext cx="1440160" cy="384043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卖家数据</a:t>
              </a:r>
              <a:endParaRPr lang="en-US" altLang="zh-CN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圆角矩形 49"/>
            <p:cNvSpPr/>
            <p:nvPr/>
          </p:nvSpPr>
          <p:spPr>
            <a:xfrm>
              <a:off x="8976317" y="3400600"/>
              <a:ext cx="1248139" cy="384043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2" name="矩形 51"/>
            <p:cNvSpPr/>
            <p:nvPr/>
          </p:nvSpPr>
          <p:spPr>
            <a:xfrm>
              <a:off x="8496267" y="2468892"/>
              <a:ext cx="1007007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云单元</a:t>
              </a:r>
              <a:endParaRPr lang="zh-CN" altLang="en-US" sz="2133" dirty="0"/>
            </a:p>
          </p:txBody>
        </p:sp>
        <p:sp>
          <p:nvSpPr>
            <p:cNvPr id="93" name="矩形 53"/>
            <p:cNvSpPr/>
            <p:nvPr/>
          </p:nvSpPr>
          <p:spPr>
            <a:xfrm>
              <a:off x="8688285" y="2948945"/>
              <a:ext cx="1728192" cy="15361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94" name="矩形 54"/>
            <p:cNvSpPr/>
            <p:nvPr/>
          </p:nvSpPr>
          <p:spPr>
            <a:xfrm>
              <a:off x="8688292" y="2948945"/>
              <a:ext cx="898003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SU18</a:t>
              </a:r>
              <a:endPara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圆角矩形 55"/>
            <p:cNvSpPr/>
            <p:nvPr/>
          </p:nvSpPr>
          <p:spPr>
            <a:xfrm>
              <a:off x="8976317" y="3880655"/>
              <a:ext cx="1248139" cy="395221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左箭头 64"/>
            <p:cNvSpPr/>
            <p:nvPr/>
          </p:nvSpPr>
          <p:spPr>
            <a:xfrm rot="14261780">
              <a:off x="7093171" y="1782227"/>
              <a:ext cx="672075" cy="457903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97" name="圆角矩形 75"/>
            <p:cNvSpPr/>
            <p:nvPr/>
          </p:nvSpPr>
          <p:spPr>
            <a:xfrm>
              <a:off x="4367808" y="6117300"/>
              <a:ext cx="1440160" cy="384043"/>
            </a:xfrm>
            <a:prstGeom prst="round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长尾</a:t>
              </a:r>
              <a:endParaRPr lang="en-US" altLang="zh-CN" sz="18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1"/>
            <p:cNvSpPr txBox="1"/>
            <p:nvPr/>
          </p:nvSpPr>
          <p:spPr>
            <a:xfrm>
              <a:off x="3023659" y="1700808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4w</a:t>
              </a:r>
              <a:endParaRPr kumimoji="1" lang="zh-CN" altLang="en-US" sz="2400" dirty="0"/>
            </a:p>
          </p:txBody>
        </p:sp>
        <p:sp>
          <p:nvSpPr>
            <p:cNvPr id="99" name="文本框 90"/>
            <p:cNvSpPr txBox="1"/>
            <p:nvPr/>
          </p:nvSpPr>
          <p:spPr>
            <a:xfrm>
              <a:off x="4847862" y="1700808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4w</a:t>
              </a:r>
              <a:endParaRPr kumimoji="1" lang="zh-CN" altLang="en-US" sz="2400" dirty="0"/>
            </a:p>
          </p:txBody>
        </p:sp>
        <p:sp>
          <p:nvSpPr>
            <p:cNvPr id="100" name="文本框 91"/>
            <p:cNvSpPr txBox="1"/>
            <p:nvPr/>
          </p:nvSpPr>
          <p:spPr>
            <a:xfrm>
              <a:off x="6576054" y="1700808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3w</a:t>
              </a:r>
              <a:endParaRPr kumimoji="1" lang="zh-CN" altLang="en-US" sz="2400" dirty="0"/>
            </a:p>
          </p:txBody>
        </p:sp>
        <p:sp>
          <p:nvSpPr>
            <p:cNvPr id="101" name="文本框 92"/>
            <p:cNvSpPr txBox="1"/>
            <p:nvPr/>
          </p:nvSpPr>
          <p:spPr>
            <a:xfrm>
              <a:off x="8304246" y="1700808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1w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11----</a:t>
            </a:r>
            <a:r>
              <a:rPr kumimoji="1" lang="zh-CN" altLang="en-US" b="1">
                <a:solidFill>
                  <a:schemeClr val="tx1"/>
                </a:solidFill>
              </a:rPr>
              <a:t>高可用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954088" y="1115568"/>
            <a:ext cx="2941256" cy="4700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15509" y="895798"/>
            <a:ext cx="3913591" cy="5415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问题：系统性能什么时候最好？</a:t>
            </a:r>
          </a:p>
          <a:p>
            <a:r>
              <a:rPr kumimoji="1" lang="zh-CN" altLang="en-US"/>
              <a:t>限流</a:t>
            </a:r>
            <a:r>
              <a:rPr kumimoji="1" lang="en-US" altLang="zh-CN"/>
              <a:t>/</a:t>
            </a:r>
            <a:r>
              <a:rPr kumimoji="1" lang="zh-CN" altLang="en-US"/>
              <a:t>资源保护</a:t>
            </a:r>
          </a:p>
          <a:p>
            <a:r>
              <a:rPr kumimoji="1" lang="zh-CN" altLang="en-US"/>
              <a:t>系统</a:t>
            </a:r>
            <a:r>
              <a:rPr kumimoji="1" lang="en-US" altLang="zh-CN"/>
              <a:t>crash</a:t>
            </a:r>
            <a:r>
              <a:rPr kumimoji="1" lang="zh-CN" altLang="en-US"/>
              <a:t>不可避免</a:t>
            </a:r>
          </a:p>
          <a:p>
            <a:r>
              <a:rPr kumimoji="1" lang="zh-CN" altLang="en-US"/>
              <a:t>异常检测</a:t>
            </a:r>
            <a:r>
              <a:rPr kumimoji="1" lang="en-US" altLang="zh-CN"/>
              <a:t>/</a:t>
            </a:r>
            <a:r>
              <a:rPr kumimoji="1" lang="zh-CN" altLang="en-US"/>
              <a:t>降级</a:t>
            </a:r>
          </a:p>
          <a:p>
            <a:r>
              <a:rPr kumimoji="1" lang="zh-CN" altLang="en-US"/>
              <a:t>强弱依赖梳理</a:t>
            </a:r>
          </a:p>
          <a:p>
            <a:r>
              <a:rPr kumimoji="1" lang="zh-CN" altLang="en-US"/>
              <a:t>容错：</a:t>
            </a:r>
            <a:r>
              <a:rPr kumimoji="1" lang="en-US" altLang="zh-CN"/>
              <a:t>fail-over</a:t>
            </a:r>
            <a:endParaRPr kumimoji="1" lang="zh-CN" altLang="en-US"/>
          </a:p>
          <a:p>
            <a:r>
              <a:rPr kumimoji="1" lang="zh-CN" altLang="en-US"/>
              <a:t>容错：雪崩</a:t>
            </a:r>
            <a:r>
              <a:rPr kumimoji="1" lang="en-US" altLang="zh-CN"/>
              <a:t>/</a:t>
            </a:r>
            <a:r>
              <a:rPr kumimoji="1" lang="zh-CN" altLang="en-US"/>
              <a:t>止血</a:t>
            </a:r>
          </a:p>
          <a:p>
            <a:r>
              <a:rPr kumimoji="1" lang="zh-CN" altLang="en-US"/>
              <a:t>强弱依赖梳理</a:t>
            </a:r>
          </a:p>
          <a:p>
            <a:r>
              <a:rPr kumimoji="1" lang="zh-CN" altLang="en-US"/>
              <a:t>问题：限流的最佳实践？</a:t>
            </a:r>
          </a:p>
        </p:txBody>
      </p:sp>
      <p:grpSp>
        <p:nvGrpSpPr>
          <p:cNvPr id="138" name="组 137"/>
          <p:cNvGrpSpPr/>
          <p:nvPr/>
        </p:nvGrpSpPr>
        <p:grpSpPr>
          <a:xfrm>
            <a:off x="4359727" y="670028"/>
            <a:ext cx="7098477" cy="5867400"/>
            <a:chOff x="1524000" y="838200"/>
            <a:chExt cx="9264734" cy="5867400"/>
          </a:xfrm>
        </p:grpSpPr>
        <p:sp>
          <p:nvSpPr>
            <p:cNvPr id="139" name="圆角矩形 6"/>
            <p:cNvSpPr/>
            <p:nvPr/>
          </p:nvSpPr>
          <p:spPr>
            <a:xfrm>
              <a:off x="2743200" y="1676400"/>
              <a:ext cx="5791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统一接入</a:t>
              </a:r>
            </a:p>
          </p:txBody>
        </p:sp>
        <p:sp>
          <p:nvSpPr>
            <p:cNvPr id="140" name="椭圆形标注 7"/>
            <p:cNvSpPr/>
            <p:nvPr/>
          </p:nvSpPr>
          <p:spPr>
            <a:xfrm>
              <a:off x="8506690" y="1066800"/>
              <a:ext cx="2161310" cy="457200"/>
            </a:xfrm>
            <a:prstGeom prst="wedgeEllipseCallout">
              <a:avLst>
                <a:gd name="adj1" fmla="val -52800"/>
                <a:gd name="adj2" fmla="val 9366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单机能力</a:t>
              </a:r>
              <a:r>
                <a:rPr lang="en-US" altLang="zh-CN" sz="1200" dirty="0"/>
                <a:t>8000 </a:t>
              </a:r>
              <a:r>
                <a:rPr lang="zh-CN" altLang="en-US" sz="1200" dirty="0"/>
                <a:t>，双</a:t>
              </a:r>
              <a:r>
                <a:rPr lang="en-US" altLang="zh-CN" sz="1200" dirty="0"/>
                <a:t>11</a:t>
              </a:r>
              <a:r>
                <a:rPr lang="zh-CN" altLang="en-US" sz="1200" dirty="0"/>
                <a:t>集群能力</a:t>
              </a:r>
              <a:r>
                <a:rPr lang="en-US" altLang="zh-CN" sz="1200" dirty="0"/>
                <a:t>900w</a:t>
              </a:r>
              <a:endParaRPr lang="zh-CN" altLang="en-US" sz="1200" dirty="0"/>
            </a:p>
          </p:txBody>
        </p:sp>
        <p:sp>
          <p:nvSpPr>
            <p:cNvPr id="141" name="圆角矩形 8"/>
            <p:cNvSpPr/>
            <p:nvPr/>
          </p:nvSpPr>
          <p:spPr>
            <a:xfrm>
              <a:off x="6754091" y="2133600"/>
              <a:ext cx="17526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 err="1"/>
                <a:t>malldetail</a:t>
              </a:r>
              <a:endParaRPr lang="zh-CN" altLang="en-US" dirty="0"/>
            </a:p>
          </p:txBody>
        </p:sp>
        <p:sp>
          <p:nvSpPr>
            <p:cNvPr id="142" name="圆角矩形 9"/>
            <p:cNvSpPr/>
            <p:nvPr/>
          </p:nvSpPr>
          <p:spPr>
            <a:xfrm>
              <a:off x="6781800" y="2819400"/>
              <a:ext cx="17526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 err="1"/>
                <a:t>malldetailskip</a:t>
              </a:r>
              <a:endParaRPr lang="zh-CN" altLang="en-US" dirty="0"/>
            </a:p>
          </p:txBody>
        </p:sp>
        <p:sp>
          <p:nvSpPr>
            <p:cNvPr id="143" name="圆角矩形 10"/>
            <p:cNvSpPr/>
            <p:nvPr/>
          </p:nvSpPr>
          <p:spPr>
            <a:xfrm>
              <a:off x="2743200" y="2133600"/>
              <a:ext cx="17526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detail</a:t>
              </a:r>
              <a:endParaRPr lang="zh-CN" altLang="en-US" dirty="0"/>
            </a:p>
          </p:txBody>
        </p:sp>
        <p:sp>
          <p:nvSpPr>
            <p:cNvPr id="144" name="圆角矩形 11"/>
            <p:cNvSpPr/>
            <p:nvPr/>
          </p:nvSpPr>
          <p:spPr>
            <a:xfrm>
              <a:off x="2743200" y="2824348"/>
              <a:ext cx="17526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 err="1"/>
                <a:t>detailskip</a:t>
              </a:r>
              <a:endParaRPr lang="zh-CN" altLang="en-US" dirty="0"/>
            </a:p>
          </p:txBody>
        </p:sp>
        <p:sp>
          <p:nvSpPr>
            <p:cNvPr id="145" name="圆角矩形 12"/>
            <p:cNvSpPr/>
            <p:nvPr/>
          </p:nvSpPr>
          <p:spPr>
            <a:xfrm>
              <a:off x="3505200" y="3810000"/>
              <a:ext cx="17526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carts</a:t>
              </a:r>
              <a:endParaRPr lang="zh-CN" altLang="en-US" dirty="0"/>
            </a:p>
          </p:txBody>
        </p:sp>
        <p:sp>
          <p:nvSpPr>
            <p:cNvPr id="146" name="圆角矩形 13"/>
            <p:cNvSpPr/>
            <p:nvPr/>
          </p:nvSpPr>
          <p:spPr>
            <a:xfrm>
              <a:off x="5943600" y="4495800"/>
              <a:ext cx="17526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buy</a:t>
              </a:r>
              <a:endParaRPr lang="zh-CN" altLang="en-US" dirty="0"/>
            </a:p>
          </p:txBody>
        </p:sp>
        <p:sp>
          <p:nvSpPr>
            <p:cNvPr id="147" name="圆角矩形 14"/>
            <p:cNvSpPr/>
            <p:nvPr/>
          </p:nvSpPr>
          <p:spPr>
            <a:xfrm>
              <a:off x="2895600" y="5257800"/>
              <a:ext cx="57150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tpg0</a:t>
              </a:r>
              <a:endParaRPr lang="zh-CN" altLang="en-US" dirty="0"/>
            </a:p>
          </p:txBody>
        </p:sp>
        <p:sp>
          <p:nvSpPr>
            <p:cNvPr id="148" name="圆角矩形 15"/>
            <p:cNvSpPr/>
            <p:nvPr/>
          </p:nvSpPr>
          <p:spPr>
            <a:xfrm>
              <a:off x="2895600" y="6096000"/>
              <a:ext cx="57150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 err="1"/>
                <a:t>alipay</a:t>
              </a:r>
              <a:endParaRPr lang="zh-CN" altLang="en-US" dirty="0"/>
            </a:p>
          </p:txBody>
        </p:sp>
        <p:sp>
          <p:nvSpPr>
            <p:cNvPr id="149" name="圆角矩形 16"/>
            <p:cNvSpPr/>
            <p:nvPr/>
          </p:nvSpPr>
          <p:spPr>
            <a:xfrm>
              <a:off x="2743200" y="1066800"/>
              <a:ext cx="5791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CDN 150w</a:t>
              </a:r>
              <a:endParaRPr lang="zh-CN" altLang="en-US" dirty="0"/>
            </a:p>
          </p:txBody>
        </p:sp>
        <p:sp>
          <p:nvSpPr>
            <p:cNvPr id="150" name="椭圆形标注 17"/>
            <p:cNvSpPr/>
            <p:nvPr/>
          </p:nvSpPr>
          <p:spPr>
            <a:xfrm>
              <a:off x="8506690" y="1905000"/>
              <a:ext cx="2161310" cy="457200"/>
            </a:xfrm>
            <a:prstGeom prst="wedgeEllipseCallout">
              <a:avLst>
                <a:gd name="adj1" fmla="val -47855"/>
                <a:gd name="adj2" fmla="val 33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Tmd:6W</a:t>
              </a:r>
              <a:endParaRPr lang="zh-CN" altLang="en-US" sz="1200" dirty="0"/>
            </a:p>
          </p:txBody>
        </p:sp>
        <p:sp>
          <p:nvSpPr>
            <p:cNvPr id="151" name="椭圆形标注 18"/>
            <p:cNvSpPr/>
            <p:nvPr/>
          </p:nvSpPr>
          <p:spPr>
            <a:xfrm>
              <a:off x="8534400" y="2819400"/>
              <a:ext cx="2161310" cy="457200"/>
            </a:xfrm>
            <a:prstGeom prst="wedgeEllipseCallout">
              <a:avLst>
                <a:gd name="adj1" fmla="val -47855"/>
                <a:gd name="adj2" fmla="val 33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Tmd:101w</a:t>
              </a:r>
            </a:p>
          </p:txBody>
        </p:sp>
        <p:sp>
          <p:nvSpPr>
            <p:cNvPr id="152" name="椭圆形标注 19"/>
            <p:cNvSpPr/>
            <p:nvPr/>
          </p:nvSpPr>
          <p:spPr>
            <a:xfrm>
              <a:off x="7391400" y="3810000"/>
              <a:ext cx="3276600" cy="990600"/>
            </a:xfrm>
            <a:prstGeom prst="wedgeEllipseCallout">
              <a:avLst>
                <a:gd name="adj1" fmla="val -47855"/>
                <a:gd name="adj2" fmla="val 33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Tmd</a:t>
              </a:r>
              <a:r>
                <a:rPr lang="zh-CN" altLang="en-US" sz="1200" dirty="0"/>
                <a:t>：订单展示页：</a:t>
              </a:r>
              <a:r>
                <a:rPr lang="en-US" altLang="zh-CN" sz="1200" dirty="0"/>
                <a:t>33W</a:t>
              </a:r>
            </a:p>
            <a:p>
              <a:pPr algn="ctr"/>
              <a:r>
                <a:rPr lang="en-US" altLang="zh-CN" sz="1200" dirty="0" err="1"/>
                <a:t>Tmd</a:t>
              </a:r>
              <a:r>
                <a:rPr lang="zh-CN" altLang="en-US" sz="1200" dirty="0"/>
                <a:t>：订单提交页：</a:t>
              </a:r>
              <a:r>
                <a:rPr lang="en-US" altLang="zh-CN" sz="1200" dirty="0"/>
                <a:t>11W</a:t>
              </a:r>
            </a:p>
            <a:p>
              <a:pPr algn="ctr"/>
              <a:r>
                <a:rPr lang="en-US" altLang="zh-CN" sz="1200" dirty="0" err="1"/>
                <a:t>Tmd</a:t>
              </a:r>
              <a:r>
                <a:rPr lang="zh-CN" altLang="en-US" sz="1200" dirty="0"/>
                <a:t>：热点商品限流：</a:t>
              </a:r>
              <a:r>
                <a:rPr lang="en-US" altLang="zh-CN" sz="1200" dirty="0"/>
                <a:t>3w</a:t>
              </a:r>
            </a:p>
            <a:p>
              <a:pPr algn="ctr"/>
              <a:r>
                <a:rPr lang="en-US" altLang="zh-CN" sz="1200" dirty="0" err="1"/>
                <a:t>Sentinal</a:t>
              </a:r>
              <a:r>
                <a:rPr lang="en-US" altLang="zh-CN" sz="1200" dirty="0"/>
                <a:t>:</a:t>
              </a:r>
              <a:r>
                <a:rPr lang="zh-CN" altLang="en-US" sz="1200" dirty="0"/>
                <a:t>总限流池子：</a:t>
              </a:r>
              <a:r>
                <a:rPr lang="en-US" altLang="zh-CN" sz="1200" dirty="0"/>
                <a:t>9.6W</a:t>
              </a:r>
            </a:p>
            <a:p>
              <a:pPr algn="ctr"/>
              <a:r>
                <a:rPr lang="zh-CN" altLang="en-US" sz="1200" dirty="0"/>
                <a:t>热点商品限流最大：</a:t>
              </a:r>
              <a:r>
                <a:rPr lang="en-US" altLang="zh-CN" sz="1200" dirty="0"/>
                <a:t>3w</a:t>
              </a:r>
            </a:p>
          </p:txBody>
        </p:sp>
        <p:sp>
          <p:nvSpPr>
            <p:cNvPr id="153" name="椭圆形标注 20"/>
            <p:cNvSpPr/>
            <p:nvPr/>
          </p:nvSpPr>
          <p:spPr>
            <a:xfrm>
              <a:off x="8627424" y="5135088"/>
              <a:ext cx="2161310" cy="457200"/>
            </a:xfrm>
            <a:prstGeom prst="wedgeEllipseCallout">
              <a:avLst>
                <a:gd name="adj1" fmla="val -47855"/>
                <a:gd name="adj2" fmla="val 33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Sentinel </a:t>
              </a:r>
              <a:r>
                <a:rPr lang="zh-CN" altLang="en-US" sz="1200" dirty="0"/>
                <a:t>： 创建</a:t>
              </a:r>
              <a:r>
                <a:rPr lang="en-US" altLang="zh-CN" sz="1200" dirty="0"/>
                <a:t>12W</a:t>
              </a:r>
              <a:endParaRPr lang="zh-CN" altLang="en-US" sz="1200" dirty="0"/>
            </a:p>
          </p:txBody>
        </p:sp>
        <p:sp>
          <p:nvSpPr>
            <p:cNvPr id="154" name="椭圆形标注 21"/>
            <p:cNvSpPr/>
            <p:nvPr/>
          </p:nvSpPr>
          <p:spPr>
            <a:xfrm>
              <a:off x="8610600" y="5943600"/>
              <a:ext cx="2161310" cy="457200"/>
            </a:xfrm>
            <a:prstGeom prst="wedgeEllipseCallout">
              <a:avLst>
                <a:gd name="adj1" fmla="val -47855"/>
                <a:gd name="adj2" fmla="val 33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收银台展示：</a:t>
              </a:r>
              <a:r>
                <a:rPr lang="en-US" altLang="zh-CN" sz="1200" dirty="0"/>
                <a:t>12W</a:t>
              </a:r>
            </a:p>
            <a:p>
              <a:pPr algn="ctr"/>
              <a:r>
                <a:rPr lang="zh-CN" altLang="en-US" sz="1200" dirty="0"/>
                <a:t>支付成功：</a:t>
              </a:r>
              <a:r>
                <a:rPr lang="en-US" altLang="zh-CN" sz="1200" dirty="0"/>
                <a:t>6W</a:t>
              </a:r>
              <a:endParaRPr lang="zh-CN" altLang="en-US" sz="1200" dirty="0"/>
            </a:p>
          </p:txBody>
        </p:sp>
        <p:sp>
          <p:nvSpPr>
            <p:cNvPr id="155" name="椭圆形标注 22"/>
            <p:cNvSpPr/>
            <p:nvPr/>
          </p:nvSpPr>
          <p:spPr>
            <a:xfrm>
              <a:off x="1524000" y="838200"/>
              <a:ext cx="1143000" cy="457200"/>
            </a:xfrm>
            <a:prstGeom prst="wedgeEllipseCallout">
              <a:avLst>
                <a:gd name="adj1" fmla="val 53883"/>
                <a:gd name="adj2" fmla="val 3912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暂不评估</a:t>
              </a:r>
            </a:p>
          </p:txBody>
        </p:sp>
        <p:sp>
          <p:nvSpPr>
            <p:cNvPr id="156" name="椭圆形标注 23"/>
            <p:cNvSpPr/>
            <p:nvPr/>
          </p:nvSpPr>
          <p:spPr>
            <a:xfrm>
              <a:off x="1524000" y="1905000"/>
              <a:ext cx="1143000" cy="457200"/>
            </a:xfrm>
            <a:prstGeom prst="wedgeEllipseCallout">
              <a:avLst>
                <a:gd name="adj1" fmla="val 53883"/>
                <a:gd name="adj2" fmla="val 3912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Tmd</a:t>
              </a:r>
              <a:r>
                <a:rPr lang="en-US" altLang="zh-CN" sz="1200" dirty="0"/>
                <a:t>:</a:t>
              </a:r>
              <a:r>
                <a:rPr lang="zh-CN" altLang="en-US" sz="1200" dirty="0"/>
                <a:t>回源</a:t>
              </a:r>
              <a:r>
                <a:rPr lang="en-US" altLang="zh-CN" sz="1200"/>
                <a:t>10W</a:t>
              </a:r>
              <a:endParaRPr lang="zh-CN" altLang="en-US" sz="1200" dirty="0"/>
            </a:p>
          </p:txBody>
        </p:sp>
        <p:sp>
          <p:nvSpPr>
            <p:cNvPr id="157" name="椭圆形标注 24"/>
            <p:cNvSpPr/>
            <p:nvPr/>
          </p:nvSpPr>
          <p:spPr>
            <a:xfrm>
              <a:off x="1524000" y="2743200"/>
              <a:ext cx="1143000" cy="457200"/>
            </a:xfrm>
            <a:prstGeom prst="wedgeEllipseCallout">
              <a:avLst>
                <a:gd name="adj1" fmla="val 53883"/>
                <a:gd name="adj2" fmla="val 3912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Tmd:26W</a:t>
              </a:r>
              <a:endParaRPr lang="zh-CN" altLang="en-US" sz="1200" dirty="0"/>
            </a:p>
          </p:txBody>
        </p:sp>
        <p:sp>
          <p:nvSpPr>
            <p:cNvPr id="158" name="椭圆形标注 25"/>
            <p:cNvSpPr/>
            <p:nvPr/>
          </p:nvSpPr>
          <p:spPr>
            <a:xfrm>
              <a:off x="1600201" y="3492336"/>
              <a:ext cx="1952501" cy="774865"/>
            </a:xfrm>
            <a:prstGeom prst="wedgeEllipseCallout">
              <a:avLst>
                <a:gd name="adj1" fmla="val 53883"/>
                <a:gd name="adj2" fmla="val 3912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总</a:t>
              </a:r>
              <a:r>
                <a:rPr lang="en-US" altLang="zh-CN" sz="1200" dirty="0" err="1"/>
                <a:t>qps</a:t>
              </a:r>
              <a:r>
                <a:rPr lang="zh-CN" altLang="en-US" sz="1200" dirty="0"/>
                <a:t>限流：</a:t>
              </a:r>
              <a:r>
                <a:rPr lang="en-US" altLang="zh-CN" sz="1200" dirty="0"/>
                <a:t>45w</a:t>
              </a:r>
              <a:endParaRPr lang="zh-CN" altLang="en-US" sz="1200" dirty="0"/>
            </a:p>
          </p:txBody>
        </p:sp>
        <p:sp>
          <p:nvSpPr>
            <p:cNvPr id="159" name="下箭头 26"/>
            <p:cNvSpPr/>
            <p:nvPr/>
          </p:nvSpPr>
          <p:spPr>
            <a:xfrm>
              <a:off x="5562600" y="1371600"/>
              <a:ext cx="304800" cy="3048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下箭头 27"/>
            <p:cNvSpPr/>
            <p:nvPr/>
          </p:nvSpPr>
          <p:spPr>
            <a:xfrm>
              <a:off x="3657600" y="838200"/>
              <a:ext cx="152400" cy="2286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下箭头 28"/>
            <p:cNvSpPr/>
            <p:nvPr/>
          </p:nvSpPr>
          <p:spPr>
            <a:xfrm>
              <a:off x="5562600" y="838200"/>
              <a:ext cx="152400" cy="2286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下箭头 29"/>
            <p:cNvSpPr/>
            <p:nvPr/>
          </p:nvSpPr>
          <p:spPr>
            <a:xfrm>
              <a:off x="7391400" y="838200"/>
              <a:ext cx="152400" cy="2286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下箭头 30"/>
            <p:cNvSpPr/>
            <p:nvPr/>
          </p:nvSpPr>
          <p:spPr>
            <a:xfrm>
              <a:off x="5562600" y="2209800"/>
              <a:ext cx="304800" cy="3048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下箭头 31"/>
            <p:cNvSpPr/>
            <p:nvPr/>
          </p:nvSpPr>
          <p:spPr>
            <a:xfrm>
              <a:off x="5486400" y="5867400"/>
              <a:ext cx="304800" cy="2286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3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</a:t>
            </a:r>
            <a:r>
              <a:rPr kumimoji="1" lang="zh-CN" altLang="en-US" b="1">
                <a:solidFill>
                  <a:schemeClr val="tx1"/>
                </a:solidFill>
              </a:rPr>
              <a:t>透明化</a:t>
            </a: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15070" y="925285"/>
            <a:ext cx="5318786" cy="57367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监控：复杂系统优先级最高基础设施</a:t>
            </a:r>
          </a:p>
          <a:p>
            <a:r>
              <a:rPr kumimoji="1" lang="zh-CN" altLang="en-US"/>
              <a:t>分级别的监控</a:t>
            </a:r>
          </a:p>
          <a:p>
            <a:r>
              <a:rPr kumimoji="1" lang="zh-CN" altLang="en-US"/>
              <a:t>系统监控</a:t>
            </a:r>
          </a:p>
          <a:p>
            <a:r>
              <a:rPr kumimoji="1" lang="zh-CN" altLang="en-US"/>
              <a:t>业务监控</a:t>
            </a:r>
          </a:p>
          <a:p>
            <a:r>
              <a:rPr kumimoji="1" lang="zh-CN" altLang="en-US"/>
              <a:t>业务规则告警</a:t>
            </a:r>
          </a:p>
          <a:p>
            <a:r>
              <a:rPr kumimoji="1" lang="zh-CN" altLang="en-US"/>
              <a:t>预案</a:t>
            </a:r>
          </a:p>
          <a:p>
            <a:r>
              <a:rPr kumimoji="1" lang="zh-CN" altLang="en-US"/>
              <a:t>应急处理</a:t>
            </a:r>
          </a:p>
          <a:p>
            <a:r>
              <a:rPr kumimoji="1" lang="zh-CN" altLang="en-US"/>
              <a:t>问题：业务</a:t>
            </a:r>
            <a:r>
              <a:rPr kumimoji="1" lang="en-US" altLang="zh-CN"/>
              <a:t>or</a:t>
            </a:r>
            <a:r>
              <a:rPr kumimoji="1" lang="zh-CN" altLang="en-US"/>
              <a:t>系统？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45" y="0"/>
            <a:ext cx="6559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11----</a:t>
            </a:r>
            <a:r>
              <a:rPr kumimoji="1" lang="zh-CN" altLang="en-US" b="1">
                <a:solidFill>
                  <a:schemeClr val="tx1"/>
                </a:solidFill>
              </a:rPr>
              <a:t>演练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954088" y="1115568"/>
            <a:ext cx="2941256" cy="4700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15070" y="1267967"/>
            <a:ext cx="5318786" cy="5415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备战：预演，确定性的保证</a:t>
            </a:r>
          </a:p>
          <a:p>
            <a:r>
              <a:rPr kumimoji="1" lang="zh-CN" altLang="en-US"/>
              <a:t>性能：全链路预演</a:t>
            </a:r>
          </a:p>
          <a:p>
            <a:r>
              <a:rPr kumimoji="1" lang="zh-CN" altLang="en-US"/>
              <a:t>功能：全链路功能预演</a:t>
            </a:r>
          </a:p>
          <a:p>
            <a:r>
              <a:rPr kumimoji="1" lang="zh-CN" altLang="en-US"/>
              <a:t>容灾：预演</a:t>
            </a:r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11----</a:t>
            </a:r>
            <a:r>
              <a:rPr kumimoji="1" lang="zh-CN" altLang="en-US" b="1">
                <a:solidFill>
                  <a:schemeClr val="tx1"/>
                </a:solidFill>
              </a:rPr>
              <a:t>成本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954088" y="1115568"/>
            <a:ext cx="2941256" cy="4700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15070" y="923947"/>
            <a:ext cx="5318786" cy="57598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序列化</a:t>
            </a:r>
          </a:p>
          <a:p>
            <a:r>
              <a:rPr kumimoji="1" lang="zh-CN" altLang="en-US"/>
              <a:t>压缩</a:t>
            </a:r>
          </a:p>
          <a:p>
            <a:r>
              <a:rPr kumimoji="1" lang="zh-CN" altLang="en-US"/>
              <a:t>应用混部</a:t>
            </a:r>
          </a:p>
          <a:p>
            <a:r>
              <a:rPr kumimoji="1" lang="zh-CN" altLang="en-US"/>
              <a:t>融合部署</a:t>
            </a:r>
          </a:p>
          <a:p>
            <a:r>
              <a:rPr kumimoji="1" lang="zh-CN" altLang="en-US"/>
              <a:t>定制化的系统、</a:t>
            </a:r>
            <a:r>
              <a:rPr kumimoji="1" lang="en-US" altLang="zh-CN"/>
              <a:t>db</a:t>
            </a:r>
            <a:r>
              <a:rPr kumimoji="1" lang="zh-CN" altLang="en-US"/>
              <a:t>、缓存、</a:t>
            </a:r>
            <a:r>
              <a:rPr kumimoji="1" lang="en-US" altLang="zh-CN"/>
              <a:t>jvm</a:t>
            </a:r>
            <a:endParaRPr kumimoji="1" lang="zh-CN" altLang="en-US"/>
          </a:p>
          <a:p>
            <a:r>
              <a:rPr kumimoji="1" lang="zh-CN" altLang="en-US"/>
              <a:t>机房</a:t>
            </a:r>
          </a:p>
          <a:p>
            <a:r>
              <a:rPr kumimoji="1" lang="en-US" altLang="zh-CN"/>
              <a:t>https</a:t>
            </a:r>
            <a:r>
              <a:rPr kumimoji="1" lang="zh-CN" altLang="en-US"/>
              <a:t>优化</a:t>
            </a:r>
          </a:p>
          <a:p>
            <a:r>
              <a:rPr kumimoji="1" lang="zh-CN" altLang="en-US"/>
              <a:t>长连接</a:t>
            </a:r>
          </a:p>
          <a:p>
            <a:r>
              <a:rPr kumimoji="1" lang="zh-CN" altLang="en-US"/>
              <a:t>网络</a:t>
            </a:r>
          </a:p>
          <a:p>
            <a:r>
              <a:rPr kumimoji="1" lang="zh-CN" altLang="en-US"/>
              <a:t>云化</a:t>
            </a:r>
          </a:p>
        </p:txBody>
      </p:sp>
    </p:spTree>
    <p:extLst>
      <p:ext uri="{BB962C8B-B14F-4D97-AF65-F5344CB8AC3E}">
        <p14:creationId xmlns:p14="http://schemas.microsoft.com/office/powerpoint/2010/main" val="11600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288000" y="136520"/>
            <a:ext cx="8640000" cy="477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双十一技术的发展和趋势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05629" y="2397052"/>
            <a:ext cx="4517136" cy="1901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zh-CN" altLang="en-US" sz="2800"/>
              <a:t>确定性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51821" y="2397052"/>
            <a:ext cx="4517136" cy="1901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zh-CN" altLang="en-US" sz="2800"/>
              <a:t>效率</a:t>
            </a:r>
          </a:p>
        </p:txBody>
      </p:sp>
      <p:sp>
        <p:nvSpPr>
          <p:cNvPr id="7" name="Oval 6"/>
          <p:cNvSpPr/>
          <p:nvPr/>
        </p:nvSpPr>
        <p:spPr>
          <a:xfrm>
            <a:off x="1315357" y="3009700"/>
            <a:ext cx="1261872" cy="12893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8" name="Oval 7"/>
          <p:cNvSpPr/>
          <p:nvPr/>
        </p:nvSpPr>
        <p:spPr>
          <a:xfrm>
            <a:off x="2769253" y="3009700"/>
            <a:ext cx="1261872" cy="12893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</a:rPr>
              <a:t>功能</a:t>
            </a:r>
          </a:p>
        </p:txBody>
      </p:sp>
      <p:sp>
        <p:nvSpPr>
          <p:cNvPr id="9" name="Oval 8"/>
          <p:cNvSpPr/>
          <p:nvPr/>
        </p:nvSpPr>
        <p:spPr>
          <a:xfrm>
            <a:off x="4246009" y="3009700"/>
            <a:ext cx="1261872" cy="12893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0" name="Oval 9"/>
          <p:cNvSpPr/>
          <p:nvPr/>
        </p:nvSpPr>
        <p:spPr>
          <a:xfrm>
            <a:off x="6734701" y="3067612"/>
            <a:ext cx="1261872" cy="12313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</a:rPr>
              <a:t>研发效率</a:t>
            </a:r>
          </a:p>
        </p:txBody>
      </p:sp>
      <p:sp>
        <p:nvSpPr>
          <p:cNvPr id="11" name="Oval 10"/>
          <p:cNvSpPr/>
          <p:nvPr/>
        </p:nvSpPr>
        <p:spPr>
          <a:xfrm>
            <a:off x="8188597" y="3067612"/>
            <a:ext cx="1261872" cy="12313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</a:rPr>
              <a:t>运行效率</a:t>
            </a:r>
          </a:p>
        </p:txBody>
      </p:sp>
      <p:sp>
        <p:nvSpPr>
          <p:cNvPr id="12" name="Oval 11"/>
          <p:cNvSpPr/>
          <p:nvPr/>
        </p:nvSpPr>
        <p:spPr>
          <a:xfrm>
            <a:off x="9665353" y="3067612"/>
            <a:ext cx="1261872" cy="12313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</a:rPr>
              <a:t>架构效率</a:t>
            </a:r>
          </a:p>
        </p:txBody>
      </p:sp>
    </p:spTree>
    <p:extLst>
      <p:ext uri="{BB962C8B-B14F-4D97-AF65-F5344CB8AC3E}">
        <p14:creationId xmlns:p14="http://schemas.microsoft.com/office/powerpoint/2010/main" val="7912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11----</a:t>
            </a:r>
            <a:r>
              <a:rPr kumimoji="1" lang="zh-CN" altLang="en-US" b="1">
                <a:solidFill>
                  <a:schemeClr val="tx1"/>
                </a:solidFill>
              </a:rPr>
              <a:t>项管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26871" y="2253343"/>
            <a:ext cx="65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/>
              <a:t>像准备一场战役一样准备双</a:t>
            </a:r>
            <a:r>
              <a:rPr kumimoji="1" lang="en-US" altLang="zh-CN" sz="3200" b="1"/>
              <a:t>11</a:t>
            </a:r>
            <a:endParaRPr kumimoji="1"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98E1-78DB-4DAB-9A47-807EEE3DD2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677" y="5673000"/>
            <a:ext cx="2960246" cy="15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288000" y="136520"/>
            <a:ext cx="8640000" cy="477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双十一技术全局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085193"/>
              </p:ext>
            </p:extLst>
          </p:nvPr>
        </p:nvGraphicFramePr>
        <p:xfrm>
          <a:off x="2032000" y="719667"/>
          <a:ext cx="7961086" cy="4614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288000" y="136520"/>
            <a:ext cx="8640000" cy="477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阿里技术全景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956618" y="67874"/>
            <a:ext cx="7854818" cy="6655655"/>
            <a:chOff x="2958048" y="639"/>
            <a:chExt cx="8383632" cy="6957703"/>
          </a:xfrm>
        </p:grpSpPr>
        <p:sp>
          <p:nvSpPr>
            <p:cNvPr id="4" name="Parallelogram 3"/>
            <p:cNvSpPr/>
            <p:nvPr/>
          </p:nvSpPr>
          <p:spPr>
            <a:xfrm>
              <a:off x="2958048" y="639"/>
              <a:ext cx="8362224" cy="3346065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4730496" y="202552"/>
              <a:ext cx="5652960" cy="1723126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kumimoji="1" lang="zh-CN" altLang="en-US"/>
                <a:t>业务表达层</a:t>
              </a:r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5468112" y="816206"/>
              <a:ext cx="1748064" cy="419966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web</a:t>
              </a:r>
              <a:r>
                <a:rPr kumimoji="1" lang="zh-CN" altLang="en-US"/>
                <a:t>前端</a:t>
              </a:r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7546272" y="816206"/>
              <a:ext cx="1748064" cy="419966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客户端</a:t>
              </a:r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5178720" y="1427209"/>
              <a:ext cx="3800688" cy="388741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服务端</a:t>
              </a:r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4594080" y="2649805"/>
              <a:ext cx="1748064" cy="419966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业务中心</a:t>
              </a:r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6672240" y="2649805"/>
              <a:ext cx="1748064" cy="419966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中间件</a:t>
              </a:r>
            </a:p>
          </p:txBody>
        </p:sp>
        <p:sp>
          <p:nvSpPr>
            <p:cNvPr id="19" name="Parallelogram 18"/>
            <p:cNvSpPr/>
            <p:nvPr/>
          </p:nvSpPr>
          <p:spPr>
            <a:xfrm>
              <a:off x="2958048" y="3612277"/>
              <a:ext cx="8362224" cy="3346065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5468112" y="3934068"/>
              <a:ext cx="1748064" cy="419966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网络</a:t>
              </a:r>
            </a:p>
          </p:txBody>
        </p:sp>
        <p:sp>
          <p:nvSpPr>
            <p:cNvPr id="22" name="Parallelogram 21"/>
            <p:cNvSpPr/>
            <p:nvPr/>
          </p:nvSpPr>
          <p:spPr>
            <a:xfrm>
              <a:off x="7546272" y="3934068"/>
              <a:ext cx="1748064" cy="419966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存储</a:t>
              </a:r>
            </a:p>
          </p:txBody>
        </p:sp>
        <p:sp>
          <p:nvSpPr>
            <p:cNvPr id="23" name="Parallelogram 22"/>
            <p:cNvSpPr/>
            <p:nvPr/>
          </p:nvSpPr>
          <p:spPr>
            <a:xfrm>
              <a:off x="5127312" y="4682963"/>
              <a:ext cx="3800688" cy="388741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CDN</a:t>
              </a:r>
              <a:r>
                <a:rPr kumimoji="1" lang="zh-CN" altLang="en-US"/>
                <a:t>、</a:t>
              </a:r>
              <a:r>
                <a:rPr kumimoji="1" lang="en-US" altLang="zh-CN"/>
                <a:t>DNS</a:t>
              </a:r>
              <a:r>
                <a:rPr kumimoji="1" lang="zh-CN" altLang="en-US"/>
                <a:t>、</a:t>
              </a:r>
              <a:r>
                <a:rPr kumimoji="1" lang="en-US" altLang="zh-CN"/>
                <a:t>LVS</a:t>
              </a:r>
              <a:endParaRPr kumimoji="1" lang="zh-CN" alt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596128" y="1925678"/>
              <a:ext cx="566928" cy="724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8" idx="1"/>
            </p:cNvCxnSpPr>
            <p:nvPr/>
          </p:nvCxnSpPr>
          <p:spPr>
            <a:xfrm flipH="1">
              <a:off x="7674958" y="1925678"/>
              <a:ext cx="554642" cy="724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8417145" y="1472091"/>
              <a:ext cx="6317" cy="3685125"/>
              <a:chOff x="8417145" y="1508667"/>
              <a:chExt cx="6317" cy="3685125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8420304" y="3369711"/>
                <a:ext cx="0" cy="18240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8417145" y="1508667"/>
                <a:ext cx="6317" cy="1919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Parallelogram 46"/>
            <p:cNvSpPr/>
            <p:nvPr/>
          </p:nvSpPr>
          <p:spPr>
            <a:xfrm>
              <a:off x="4932240" y="5382591"/>
              <a:ext cx="3800688" cy="388741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OS</a:t>
              </a:r>
              <a:r>
                <a:rPr kumimoji="1" lang="zh-CN" altLang="en-US"/>
                <a:t>、</a:t>
              </a:r>
              <a:r>
                <a:rPr kumimoji="1" lang="en-US" altLang="zh-CN"/>
                <a:t>VM</a:t>
              </a:r>
              <a:r>
                <a:rPr kumimoji="1" lang="zh-CN" altLang="en-US"/>
                <a:t>、</a:t>
              </a:r>
              <a:r>
                <a:rPr kumimoji="1" lang="en-US" altLang="zh-CN"/>
                <a:t>JVM</a:t>
              </a:r>
              <a:endParaRPr kumimoji="1" lang="zh-CN" altLang="en-US"/>
            </a:p>
          </p:txBody>
        </p:sp>
        <p:sp>
          <p:nvSpPr>
            <p:cNvPr id="48" name="Parallelogram 47"/>
            <p:cNvSpPr/>
            <p:nvPr/>
          </p:nvSpPr>
          <p:spPr>
            <a:xfrm>
              <a:off x="4771896" y="6203840"/>
              <a:ext cx="3800688" cy="388741"/>
            </a:xfrm>
            <a:prstGeom prst="parallelogram">
              <a:avLst>
                <a:gd name="adj" fmla="val 6128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机房、机架、基础网络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844617" y="1436359"/>
              <a:ext cx="6317" cy="3685125"/>
              <a:chOff x="8417145" y="1508667"/>
              <a:chExt cx="6317" cy="3685125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8420304" y="3369711"/>
                <a:ext cx="0" cy="18240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8417145" y="1508667"/>
                <a:ext cx="6317" cy="1919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958048" y="3355854"/>
              <a:ext cx="0" cy="360248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023680" y="14706"/>
              <a:ext cx="6418" cy="337688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9276048" y="3345810"/>
              <a:ext cx="0" cy="360248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1341680" y="4662"/>
              <a:ext cx="0" cy="360248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30410" y="3398946"/>
              <a:ext cx="2640" cy="18900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8333129">
              <a:off x="3511296" y="38221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运维体系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8333129">
              <a:off x="9700750" y="32332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测试体系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双十一系统整体表现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707571"/>
            <a:ext cx="112490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1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系统容量挑战（</a:t>
            </a:r>
            <a:r>
              <a:rPr kumimoji="1" lang="en-US" altLang="zh-CN" b="1">
                <a:solidFill>
                  <a:schemeClr val="tx1"/>
                </a:solidFill>
              </a:rPr>
              <a:t>wqps</a:t>
            </a:r>
            <a:r>
              <a:rPr kumimoji="1"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Oval 2"/>
          <p:cNvSpPr/>
          <p:nvPr/>
        </p:nvSpPr>
        <p:spPr>
          <a:xfrm>
            <a:off x="7379208" y="2585187"/>
            <a:ext cx="1571625" cy="1514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收银台展现</a:t>
            </a:r>
          </a:p>
        </p:txBody>
      </p:sp>
      <p:sp>
        <p:nvSpPr>
          <p:cNvPr id="4" name="Oval 3"/>
          <p:cNvSpPr/>
          <p:nvPr/>
        </p:nvSpPr>
        <p:spPr>
          <a:xfrm>
            <a:off x="2571324" y="2585187"/>
            <a:ext cx="1571625" cy="1514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确认订单</a:t>
            </a:r>
          </a:p>
        </p:txBody>
      </p:sp>
      <p:sp>
        <p:nvSpPr>
          <p:cNvPr id="5" name="Oval 4"/>
          <p:cNvSpPr/>
          <p:nvPr/>
        </p:nvSpPr>
        <p:spPr>
          <a:xfrm>
            <a:off x="9893236" y="2585187"/>
            <a:ext cx="1571625" cy="1514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支付宝付款</a:t>
            </a:r>
          </a:p>
        </p:txBody>
      </p:sp>
      <p:sp>
        <p:nvSpPr>
          <p:cNvPr id="6" name="Oval 5"/>
          <p:cNvSpPr/>
          <p:nvPr/>
        </p:nvSpPr>
        <p:spPr>
          <a:xfrm>
            <a:off x="4975266" y="2585187"/>
            <a:ext cx="1571625" cy="1514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交易创建</a:t>
            </a:r>
          </a:p>
        </p:txBody>
      </p:sp>
      <p:sp>
        <p:nvSpPr>
          <p:cNvPr id="7" name="Oval 6"/>
          <p:cNvSpPr/>
          <p:nvPr/>
        </p:nvSpPr>
        <p:spPr>
          <a:xfrm>
            <a:off x="528495" y="1070712"/>
            <a:ext cx="1571625" cy="1514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购物车</a:t>
            </a:r>
          </a:p>
        </p:txBody>
      </p:sp>
      <p:sp>
        <p:nvSpPr>
          <p:cNvPr id="8" name="Oval 7"/>
          <p:cNvSpPr/>
          <p:nvPr/>
        </p:nvSpPr>
        <p:spPr>
          <a:xfrm>
            <a:off x="528496" y="3659797"/>
            <a:ext cx="1571625" cy="1514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商品详情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2209" y="4270182"/>
            <a:ext cx="11292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08201" y="4270182"/>
            <a:ext cx="12071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22229" y="4270182"/>
            <a:ext cx="854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46131" y="4290544"/>
            <a:ext cx="11292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7351" y="5213874"/>
            <a:ext cx="13527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7922" y="2488172"/>
            <a:ext cx="13527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5276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11?</a:t>
            </a:r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27890" y="923947"/>
            <a:ext cx="2277373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CDN</a:t>
            </a:r>
            <a:endParaRPr kumimoji="1"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7263441" y="1774164"/>
            <a:ext cx="2277374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LVS</a:t>
            </a:r>
            <a:endParaRPr kumimoji="1"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7263441" y="2645432"/>
            <a:ext cx="2277374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统一接入</a:t>
            </a:r>
            <a:r>
              <a:rPr kumimoji="1" lang="en-US" altLang="zh-CN"/>
              <a:t>/Aserver</a:t>
            </a:r>
            <a:endParaRPr kumimoji="1"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8715364" y="3617749"/>
            <a:ext cx="83101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buy</a:t>
            </a:r>
            <a:endParaRPr kumimoji="1"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501441" y="4645322"/>
            <a:ext cx="83101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库存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86622" y="4645321"/>
            <a:ext cx="83101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TP</a:t>
            </a:r>
            <a:endParaRPr kumimoji="1"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9471803" y="4645321"/>
            <a:ext cx="83101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优惠</a:t>
            </a:r>
          </a:p>
        </p:txBody>
      </p:sp>
      <p:sp>
        <p:nvSpPr>
          <p:cNvPr id="12" name="Magnetic Disk 11"/>
          <p:cNvSpPr/>
          <p:nvPr/>
        </p:nvSpPr>
        <p:spPr>
          <a:xfrm>
            <a:off x="6501441" y="5398408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tair</a:t>
            </a:r>
            <a:endParaRPr kumimoji="1" lang="zh-CN" altLang="en-US"/>
          </a:p>
        </p:txBody>
      </p:sp>
      <p:sp>
        <p:nvSpPr>
          <p:cNvPr id="13" name="Magnetic Disk 12"/>
          <p:cNvSpPr/>
          <p:nvPr/>
        </p:nvSpPr>
        <p:spPr>
          <a:xfrm>
            <a:off x="8062017" y="5417328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tair</a:t>
            </a:r>
            <a:endParaRPr kumimoji="1" lang="zh-CN" altLang="en-US"/>
          </a:p>
        </p:txBody>
      </p:sp>
      <p:sp>
        <p:nvSpPr>
          <p:cNvPr id="14" name="Magnetic Disk 13"/>
          <p:cNvSpPr/>
          <p:nvPr/>
        </p:nvSpPr>
        <p:spPr>
          <a:xfrm>
            <a:off x="9512461" y="5417328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tair</a:t>
            </a:r>
            <a:endParaRPr kumimoji="1" lang="zh-CN" altLang="en-US"/>
          </a:p>
        </p:txBody>
      </p:sp>
      <p:sp>
        <p:nvSpPr>
          <p:cNvPr id="15" name="Magnetic Disk 14"/>
          <p:cNvSpPr/>
          <p:nvPr/>
        </p:nvSpPr>
        <p:spPr>
          <a:xfrm>
            <a:off x="6501441" y="6105715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db</a:t>
            </a:r>
            <a:endParaRPr kumimoji="1" lang="zh-CN" altLang="en-US"/>
          </a:p>
        </p:txBody>
      </p:sp>
      <p:sp>
        <p:nvSpPr>
          <p:cNvPr id="16" name="Magnetic Disk 15"/>
          <p:cNvSpPr/>
          <p:nvPr/>
        </p:nvSpPr>
        <p:spPr>
          <a:xfrm>
            <a:off x="8062017" y="6124635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db</a:t>
            </a:r>
            <a:endParaRPr kumimoji="1" lang="zh-CN" altLang="en-US"/>
          </a:p>
        </p:txBody>
      </p:sp>
      <p:sp>
        <p:nvSpPr>
          <p:cNvPr id="17" name="Magnetic Disk 16"/>
          <p:cNvSpPr/>
          <p:nvPr/>
        </p:nvSpPr>
        <p:spPr>
          <a:xfrm>
            <a:off x="9512461" y="6124635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db</a:t>
            </a:r>
            <a:endParaRPr kumimoji="1"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7449950" y="3617749"/>
            <a:ext cx="83101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detail</a:t>
            </a:r>
            <a:endParaRPr kumimoji="1" lang="zh-CN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8893028" y="903005"/>
            <a:ext cx="2277373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CDN</a:t>
            </a:r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6329117" y="4556385"/>
            <a:ext cx="1175657" cy="19586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6271431" y="1574923"/>
            <a:ext cx="4898969" cy="51089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7900460" y="4590066"/>
            <a:ext cx="1175657" cy="19586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9340137" y="4590066"/>
            <a:ext cx="1175657" cy="19586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954088" y="1115568"/>
            <a:ext cx="2941256" cy="4700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472052" y="1654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单元</a:t>
            </a: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15070" y="1267967"/>
            <a:ext cx="5318786" cy="5415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横向扩展</a:t>
            </a:r>
          </a:p>
          <a:p>
            <a:r>
              <a:rPr kumimoji="1" lang="zh-CN" altLang="en-US"/>
              <a:t>应用无状态</a:t>
            </a:r>
          </a:p>
          <a:p>
            <a:r>
              <a:rPr kumimoji="1" lang="en-US" altLang="zh-CN"/>
              <a:t>SOA</a:t>
            </a:r>
            <a:r>
              <a:rPr kumimoji="1" lang="zh-CN" altLang="en-US"/>
              <a:t>：垂直拆分</a:t>
            </a:r>
          </a:p>
          <a:p>
            <a:r>
              <a:rPr kumimoji="1" lang="zh-CN" altLang="en-US"/>
              <a:t>缓存的大量使用</a:t>
            </a:r>
          </a:p>
          <a:p>
            <a:r>
              <a:rPr kumimoji="1" lang="zh-CN" altLang="en-US"/>
              <a:t>领域内水平拆分</a:t>
            </a:r>
          </a:p>
          <a:p>
            <a:r>
              <a:rPr kumimoji="1" lang="zh-CN" altLang="en-US"/>
              <a:t>分布式事务最终一致性</a:t>
            </a:r>
          </a:p>
          <a:p>
            <a:r>
              <a:rPr kumimoji="1" lang="zh-CN" altLang="en-US"/>
              <a:t>单元封闭</a:t>
            </a:r>
          </a:p>
          <a:p>
            <a:r>
              <a:rPr kumimoji="1" lang="zh-CN" altLang="en-US"/>
              <a:t>容量评估、保护</a:t>
            </a:r>
          </a:p>
          <a:p>
            <a:r>
              <a:rPr kumimoji="1" lang="zh-CN" altLang="en-US"/>
              <a:t>容错性</a:t>
            </a:r>
          </a:p>
          <a:p>
            <a:r>
              <a:rPr kumimoji="1" lang="zh-CN" altLang="en-US"/>
              <a:t>监控</a:t>
            </a:r>
          </a:p>
          <a:p>
            <a:endParaRPr kumimoji="1" lang="zh-CN" altLang="en-US"/>
          </a:p>
        </p:txBody>
      </p:sp>
      <p:cxnSp>
        <p:nvCxnSpPr>
          <p:cNvPr id="31" name="Straight Arrow Connector 30"/>
          <p:cNvCxnSpPr>
            <a:stCxn id="3" idx="2"/>
            <a:endCxn id="4" idx="0"/>
          </p:cNvCxnSpPr>
          <p:nvPr/>
        </p:nvCxnSpPr>
        <p:spPr>
          <a:xfrm>
            <a:off x="7366577" y="1441532"/>
            <a:ext cx="1035551" cy="33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4" idx="0"/>
          </p:cNvCxnSpPr>
          <p:nvPr/>
        </p:nvCxnSpPr>
        <p:spPr>
          <a:xfrm flipH="1">
            <a:off x="8402128" y="1420590"/>
            <a:ext cx="1629587" cy="35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5" idx="0"/>
          </p:cNvCxnSpPr>
          <p:nvPr/>
        </p:nvCxnSpPr>
        <p:spPr>
          <a:xfrm>
            <a:off x="8402128" y="2291749"/>
            <a:ext cx="0" cy="35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" idx="0"/>
          </p:cNvCxnSpPr>
          <p:nvPr/>
        </p:nvCxnSpPr>
        <p:spPr>
          <a:xfrm>
            <a:off x="8402128" y="3163017"/>
            <a:ext cx="728742" cy="4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18" idx="0"/>
          </p:cNvCxnSpPr>
          <p:nvPr/>
        </p:nvCxnSpPr>
        <p:spPr>
          <a:xfrm flipH="1">
            <a:off x="7865456" y="3163017"/>
            <a:ext cx="536672" cy="4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</p:cNvCxnSpPr>
          <p:nvPr/>
        </p:nvCxnSpPr>
        <p:spPr>
          <a:xfrm flipH="1">
            <a:off x="7015548" y="4135334"/>
            <a:ext cx="849908" cy="4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23" idx="0"/>
          </p:cNvCxnSpPr>
          <p:nvPr/>
        </p:nvCxnSpPr>
        <p:spPr>
          <a:xfrm>
            <a:off x="7865456" y="4135334"/>
            <a:ext cx="622833" cy="4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</p:cNvCxnSpPr>
          <p:nvPr/>
        </p:nvCxnSpPr>
        <p:spPr>
          <a:xfrm>
            <a:off x="7865456" y="4135334"/>
            <a:ext cx="2166259" cy="4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2"/>
          </p:cNvCxnSpPr>
          <p:nvPr/>
        </p:nvCxnSpPr>
        <p:spPr>
          <a:xfrm>
            <a:off x="9130870" y="4135334"/>
            <a:ext cx="900845" cy="4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23" idx="0"/>
          </p:cNvCxnSpPr>
          <p:nvPr/>
        </p:nvCxnSpPr>
        <p:spPr>
          <a:xfrm flipH="1">
            <a:off x="8488289" y="4135334"/>
            <a:ext cx="642581" cy="4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 flipH="1">
            <a:off x="7034445" y="4135334"/>
            <a:ext cx="2096425" cy="4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1" y="114300"/>
            <a:ext cx="7767572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11---</a:t>
            </a:r>
            <a:r>
              <a:rPr kumimoji="1" lang="zh-CN" altLang="en-US" b="1">
                <a:solidFill>
                  <a:schemeClr val="tx1"/>
                </a:solidFill>
              </a:rPr>
              <a:t>垂直拆分</a:t>
            </a: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15070" y="1267967"/>
            <a:ext cx="5318786" cy="5415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软件构建的核心：管理复杂度</a:t>
            </a:r>
          </a:p>
          <a:p>
            <a:r>
              <a:rPr kumimoji="1" lang="zh-CN" altLang="en-US"/>
              <a:t>垂直拆分</a:t>
            </a:r>
          </a:p>
          <a:p>
            <a:r>
              <a:rPr kumimoji="1" lang="zh-CN" altLang="en-US"/>
              <a:t>问题：</a:t>
            </a:r>
            <a:r>
              <a:rPr kumimoji="1" lang="en-US" altLang="zh-CN"/>
              <a:t>SOA</a:t>
            </a:r>
            <a:r>
              <a:rPr kumimoji="1" lang="zh-CN" altLang="en-US"/>
              <a:t> </a:t>
            </a:r>
            <a:r>
              <a:rPr kumimoji="1" lang="en-US" altLang="zh-CN"/>
              <a:t>vs</a:t>
            </a:r>
            <a:r>
              <a:rPr kumimoji="1" lang="zh-CN" altLang="en-US"/>
              <a:t> 微服务</a:t>
            </a:r>
          </a:p>
        </p:txBody>
      </p:sp>
      <p:sp>
        <p:nvSpPr>
          <p:cNvPr id="36" name="Rounded Rectangle 17"/>
          <p:cNvSpPr/>
          <p:nvPr/>
        </p:nvSpPr>
        <p:spPr>
          <a:xfrm>
            <a:off x="506685" y="3683063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taobao</a:t>
            </a:r>
            <a:endParaRPr kumimoji="1" lang="zh-CN" altLang="en-US"/>
          </a:p>
        </p:txBody>
      </p:sp>
      <p:sp>
        <p:nvSpPr>
          <p:cNvPr id="37" name="Rounded Rectangle 17"/>
          <p:cNvSpPr/>
          <p:nvPr/>
        </p:nvSpPr>
        <p:spPr>
          <a:xfrm>
            <a:off x="1802085" y="3683063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taobao</a:t>
            </a:r>
            <a:endParaRPr kumimoji="1" lang="zh-CN" altLang="en-US"/>
          </a:p>
        </p:txBody>
      </p:sp>
      <p:sp>
        <p:nvSpPr>
          <p:cNvPr id="41" name="Rounded Rectangle 17"/>
          <p:cNvSpPr/>
          <p:nvPr/>
        </p:nvSpPr>
        <p:spPr>
          <a:xfrm>
            <a:off x="4318181" y="3683062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/>
              <a:t>taobao</a:t>
            </a:r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2974463" y="3941854"/>
            <a:ext cx="10750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gnetic Disk 14"/>
          <p:cNvSpPr/>
          <p:nvPr/>
        </p:nvSpPr>
        <p:spPr>
          <a:xfrm>
            <a:off x="1113012" y="5263064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db-1</a:t>
            </a:r>
            <a:endParaRPr kumimoji="1" lang="zh-CN" altLang="en-US"/>
          </a:p>
        </p:txBody>
      </p:sp>
      <p:sp>
        <p:nvSpPr>
          <p:cNvPr id="46" name="Magnetic Disk 14"/>
          <p:cNvSpPr/>
          <p:nvPr/>
        </p:nvSpPr>
        <p:spPr>
          <a:xfrm>
            <a:off x="4022402" y="5251559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db-2</a:t>
            </a:r>
            <a:endParaRPr kumimoji="1" lang="zh-CN" altLang="en-US"/>
          </a:p>
        </p:txBody>
      </p:sp>
      <p:cxnSp>
        <p:nvCxnSpPr>
          <p:cNvPr id="27" name="直线箭头连接符 26"/>
          <p:cNvCxnSpPr>
            <a:stCxn id="36" idx="2"/>
            <a:endCxn id="43" idx="1"/>
          </p:cNvCxnSpPr>
          <p:nvPr/>
        </p:nvCxnSpPr>
        <p:spPr>
          <a:xfrm>
            <a:off x="963636" y="4200648"/>
            <a:ext cx="564882" cy="106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37" idx="2"/>
            <a:endCxn id="43" idx="1"/>
          </p:cNvCxnSpPr>
          <p:nvPr/>
        </p:nvCxnSpPr>
        <p:spPr>
          <a:xfrm flipH="1">
            <a:off x="1528518" y="4200648"/>
            <a:ext cx="730518" cy="106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41" idx="2"/>
            <a:endCxn id="43" idx="1"/>
          </p:cNvCxnSpPr>
          <p:nvPr/>
        </p:nvCxnSpPr>
        <p:spPr>
          <a:xfrm flipH="1">
            <a:off x="1528518" y="4200647"/>
            <a:ext cx="3246614" cy="106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endCxn id="43" idx="1"/>
          </p:cNvCxnSpPr>
          <p:nvPr/>
        </p:nvCxnSpPr>
        <p:spPr>
          <a:xfrm flipH="1">
            <a:off x="1528518" y="4121028"/>
            <a:ext cx="1869408" cy="114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37" idx="2"/>
            <a:endCxn id="46" idx="1"/>
          </p:cNvCxnSpPr>
          <p:nvPr/>
        </p:nvCxnSpPr>
        <p:spPr>
          <a:xfrm>
            <a:off x="2259036" y="4200648"/>
            <a:ext cx="2178872" cy="105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41" idx="2"/>
            <a:endCxn id="46" idx="1"/>
          </p:cNvCxnSpPr>
          <p:nvPr/>
        </p:nvCxnSpPr>
        <p:spPr>
          <a:xfrm flipH="1">
            <a:off x="4437908" y="4200647"/>
            <a:ext cx="337224" cy="105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endCxn id="46" idx="1"/>
          </p:cNvCxnSpPr>
          <p:nvPr/>
        </p:nvCxnSpPr>
        <p:spPr>
          <a:xfrm>
            <a:off x="3397926" y="4148085"/>
            <a:ext cx="1039982" cy="110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17"/>
          <p:cNvSpPr/>
          <p:nvPr/>
        </p:nvSpPr>
        <p:spPr>
          <a:xfrm>
            <a:off x="6673838" y="4200647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uc</a:t>
            </a:r>
            <a:endParaRPr kumimoji="1" lang="zh-CN" altLang="en-US"/>
          </a:p>
        </p:txBody>
      </p:sp>
      <p:sp>
        <p:nvSpPr>
          <p:cNvPr id="86" name="Rounded Rectangle 17"/>
          <p:cNvSpPr/>
          <p:nvPr/>
        </p:nvSpPr>
        <p:spPr>
          <a:xfrm>
            <a:off x="8466821" y="4182237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ic</a:t>
            </a:r>
            <a:endParaRPr kumimoji="1" lang="zh-CN" altLang="en-US"/>
          </a:p>
        </p:txBody>
      </p:sp>
      <p:sp>
        <p:nvSpPr>
          <p:cNvPr id="87" name="Rounded Rectangle 17"/>
          <p:cNvSpPr/>
          <p:nvPr/>
        </p:nvSpPr>
        <p:spPr>
          <a:xfrm>
            <a:off x="10485334" y="4200646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/>
              <a:t>tc</a:t>
            </a:r>
            <a:endParaRPr kumimoji="1" lang="zh-CN" altLang="en-US"/>
          </a:p>
        </p:txBody>
      </p:sp>
      <p:sp>
        <p:nvSpPr>
          <p:cNvPr id="89" name="Magnetic Disk 14"/>
          <p:cNvSpPr/>
          <p:nvPr/>
        </p:nvSpPr>
        <p:spPr>
          <a:xfrm>
            <a:off x="6717424" y="5780648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user-db</a:t>
            </a:r>
            <a:endParaRPr kumimoji="1" lang="zh-CN" altLang="en-US"/>
          </a:p>
        </p:txBody>
      </p:sp>
      <p:sp>
        <p:nvSpPr>
          <p:cNvPr id="90" name="Magnetic Disk 14"/>
          <p:cNvSpPr/>
          <p:nvPr/>
        </p:nvSpPr>
        <p:spPr>
          <a:xfrm>
            <a:off x="8508265" y="5762239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item-db</a:t>
            </a:r>
            <a:endParaRPr kumimoji="1" lang="zh-CN" altLang="en-US"/>
          </a:p>
        </p:txBody>
      </p:sp>
      <p:sp>
        <p:nvSpPr>
          <p:cNvPr id="91" name="Magnetic Disk 14"/>
          <p:cNvSpPr/>
          <p:nvPr/>
        </p:nvSpPr>
        <p:spPr>
          <a:xfrm>
            <a:off x="10526777" y="5769144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trade-db</a:t>
            </a:r>
            <a:endParaRPr kumimoji="1" lang="zh-CN" altLang="en-US"/>
          </a:p>
        </p:txBody>
      </p:sp>
      <p:cxnSp>
        <p:nvCxnSpPr>
          <p:cNvPr id="104" name="直线箭头连接符 103"/>
          <p:cNvCxnSpPr>
            <a:stCxn id="85" idx="2"/>
            <a:endCxn id="89" idx="1"/>
          </p:cNvCxnSpPr>
          <p:nvPr/>
        </p:nvCxnSpPr>
        <p:spPr>
          <a:xfrm>
            <a:off x="7130789" y="4718232"/>
            <a:ext cx="2141" cy="106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86" idx="2"/>
            <a:endCxn id="90" idx="1"/>
          </p:cNvCxnSpPr>
          <p:nvPr/>
        </p:nvCxnSpPr>
        <p:spPr>
          <a:xfrm flipH="1">
            <a:off x="8923771" y="4699822"/>
            <a:ext cx="1" cy="106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/>
          <p:nvPr/>
        </p:nvCxnSpPr>
        <p:spPr>
          <a:xfrm flipH="1">
            <a:off x="10942283" y="4718231"/>
            <a:ext cx="1" cy="106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7"/>
          <p:cNvSpPr/>
          <p:nvPr/>
        </p:nvSpPr>
        <p:spPr>
          <a:xfrm>
            <a:off x="6830474" y="2879435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详情</a:t>
            </a:r>
          </a:p>
        </p:txBody>
      </p:sp>
      <p:sp>
        <p:nvSpPr>
          <p:cNvPr id="115" name="Rounded Rectangle 17"/>
          <p:cNvSpPr/>
          <p:nvPr/>
        </p:nvSpPr>
        <p:spPr>
          <a:xfrm>
            <a:off x="8426111" y="2879436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下单</a:t>
            </a:r>
          </a:p>
        </p:txBody>
      </p:sp>
      <p:sp>
        <p:nvSpPr>
          <p:cNvPr id="116" name="Rounded Rectangle 17"/>
          <p:cNvSpPr/>
          <p:nvPr/>
        </p:nvSpPr>
        <p:spPr>
          <a:xfrm>
            <a:off x="10069826" y="2879435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物流</a:t>
            </a:r>
          </a:p>
        </p:txBody>
      </p:sp>
      <p:cxnSp>
        <p:nvCxnSpPr>
          <p:cNvPr id="117" name="直线箭头连接符 116"/>
          <p:cNvCxnSpPr>
            <a:stCxn id="114" idx="2"/>
            <a:endCxn id="85" idx="0"/>
          </p:cNvCxnSpPr>
          <p:nvPr/>
        </p:nvCxnSpPr>
        <p:spPr>
          <a:xfrm flipH="1">
            <a:off x="7130789" y="3397020"/>
            <a:ext cx="156636" cy="80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114" idx="2"/>
            <a:endCxn id="86" idx="0"/>
          </p:cNvCxnSpPr>
          <p:nvPr/>
        </p:nvCxnSpPr>
        <p:spPr>
          <a:xfrm>
            <a:off x="7287425" y="3397020"/>
            <a:ext cx="1636347" cy="7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stCxn id="115" idx="2"/>
            <a:endCxn id="85" idx="0"/>
          </p:cNvCxnSpPr>
          <p:nvPr/>
        </p:nvCxnSpPr>
        <p:spPr>
          <a:xfrm flipH="1">
            <a:off x="7130789" y="3397021"/>
            <a:ext cx="1752273" cy="80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15" idx="2"/>
            <a:endCxn id="86" idx="0"/>
          </p:cNvCxnSpPr>
          <p:nvPr/>
        </p:nvCxnSpPr>
        <p:spPr>
          <a:xfrm>
            <a:off x="8883062" y="3397021"/>
            <a:ext cx="40710" cy="7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>
            <a:stCxn id="115" idx="2"/>
            <a:endCxn id="87" idx="0"/>
          </p:cNvCxnSpPr>
          <p:nvPr/>
        </p:nvCxnSpPr>
        <p:spPr>
          <a:xfrm>
            <a:off x="8883062" y="3397021"/>
            <a:ext cx="2059223" cy="80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116" idx="2"/>
            <a:endCxn id="85" idx="0"/>
          </p:cNvCxnSpPr>
          <p:nvPr/>
        </p:nvCxnSpPr>
        <p:spPr>
          <a:xfrm flipH="1">
            <a:off x="7130789" y="3397020"/>
            <a:ext cx="3395988" cy="80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>
            <a:stCxn id="116" idx="2"/>
            <a:endCxn id="86" idx="0"/>
          </p:cNvCxnSpPr>
          <p:nvPr/>
        </p:nvCxnSpPr>
        <p:spPr>
          <a:xfrm flipH="1">
            <a:off x="8923772" y="3397020"/>
            <a:ext cx="1603005" cy="7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16" idx="2"/>
            <a:endCxn id="87" idx="0"/>
          </p:cNvCxnSpPr>
          <p:nvPr/>
        </p:nvCxnSpPr>
        <p:spPr>
          <a:xfrm>
            <a:off x="10526777" y="3397020"/>
            <a:ext cx="415508" cy="80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11----</a:t>
            </a:r>
            <a:r>
              <a:rPr kumimoji="1" lang="zh-CN" altLang="en-US" b="1">
                <a:solidFill>
                  <a:schemeClr val="tx1"/>
                </a:solidFill>
              </a:rPr>
              <a:t>水平拆分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954088" y="1115568"/>
            <a:ext cx="2941256" cy="4700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15070" y="1115569"/>
            <a:ext cx="5318786" cy="5568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拆分的必要性</a:t>
            </a:r>
          </a:p>
          <a:p>
            <a:r>
              <a:rPr kumimoji="1" lang="zh-CN" altLang="en-US"/>
              <a:t>横向扩展  </a:t>
            </a:r>
          </a:p>
          <a:p>
            <a:r>
              <a:rPr kumimoji="1" lang="zh-CN" altLang="en-US"/>
              <a:t>水平拆分</a:t>
            </a:r>
          </a:p>
          <a:p>
            <a:r>
              <a:rPr kumimoji="1" lang="zh-CN" altLang="en-US"/>
              <a:t>无状态</a:t>
            </a:r>
          </a:p>
          <a:p>
            <a:r>
              <a:rPr kumimoji="1" lang="zh-CN" altLang="en-US"/>
              <a:t>服务调用框架：企业总线 </a:t>
            </a:r>
            <a:r>
              <a:rPr kumimoji="1" lang="en-US" altLang="zh-CN"/>
              <a:t>vs</a:t>
            </a:r>
            <a:r>
              <a:rPr kumimoji="1" lang="zh-CN" altLang="en-US"/>
              <a:t> 去中心化</a:t>
            </a:r>
          </a:p>
          <a:p>
            <a:r>
              <a:rPr kumimoji="1" lang="zh-CN" altLang="en-US"/>
              <a:t>动态扩容</a:t>
            </a:r>
          </a:p>
          <a:p>
            <a:r>
              <a:rPr kumimoji="1" lang="zh-CN" altLang="en-US"/>
              <a:t>问题：数据的拆分维度？</a:t>
            </a:r>
          </a:p>
          <a:p>
            <a:r>
              <a:rPr kumimoji="1" lang="zh-CN" altLang="en-US"/>
              <a:t>问题：拆分后的问题？</a:t>
            </a:r>
          </a:p>
        </p:txBody>
      </p:sp>
      <p:sp>
        <p:nvSpPr>
          <p:cNvPr id="49" name="Rounded Rectangle 17"/>
          <p:cNvSpPr/>
          <p:nvPr/>
        </p:nvSpPr>
        <p:spPr>
          <a:xfrm>
            <a:off x="6291631" y="1687449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详情</a:t>
            </a:r>
          </a:p>
        </p:txBody>
      </p:sp>
      <p:sp>
        <p:nvSpPr>
          <p:cNvPr id="51" name="Rounded Rectangle 17"/>
          <p:cNvSpPr/>
          <p:nvPr/>
        </p:nvSpPr>
        <p:spPr>
          <a:xfrm>
            <a:off x="9592517" y="1650957"/>
            <a:ext cx="913901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下单</a:t>
            </a:r>
          </a:p>
        </p:txBody>
      </p:sp>
      <p:cxnSp>
        <p:nvCxnSpPr>
          <p:cNvPr id="55" name="直线箭头连接符 54"/>
          <p:cNvCxnSpPr>
            <a:stCxn id="49" idx="2"/>
            <a:endCxn id="77" idx="0"/>
          </p:cNvCxnSpPr>
          <p:nvPr/>
        </p:nvCxnSpPr>
        <p:spPr>
          <a:xfrm>
            <a:off x="6748582" y="2205034"/>
            <a:ext cx="947705" cy="84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51" idx="2"/>
            <a:endCxn id="78" idx="0"/>
          </p:cNvCxnSpPr>
          <p:nvPr/>
        </p:nvCxnSpPr>
        <p:spPr>
          <a:xfrm flipH="1">
            <a:off x="9192345" y="2168542"/>
            <a:ext cx="857123" cy="84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9" idx="2"/>
            <a:endCxn id="78" idx="0"/>
          </p:cNvCxnSpPr>
          <p:nvPr/>
        </p:nvCxnSpPr>
        <p:spPr>
          <a:xfrm>
            <a:off x="6748582" y="2205034"/>
            <a:ext cx="2443763" cy="81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51" idx="2"/>
            <a:endCxn id="77" idx="0"/>
          </p:cNvCxnSpPr>
          <p:nvPr/>
        </p:nvCxnSpPr>
        <p:spPr>
          <a:xfrm flipH="1">
            <a:off x="7696287" y="2168542"/>
            <a:ext cx="2353181" cy="88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17"/>
          <p:cNvSpPr/>
          <p:nvPr/>
        </p:nvSpPr>
        <p:spPr>
          <a:xfrm>
            <a:off x="6071719" y="3949533"/>
            <a:ext cx="1415954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user-service</a:t>
            </a:r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079954" y="3052733"/>
            <a:ext cx="1232665" cy="5103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session-cache</a:t>
            </a:r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8576012" y="3015924"/>
            <a:ext cx="1232665" cy="5103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session-cache</a:t>
            </a:r>
            <a:endParaRPr kumimoji="1"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205532" y="4958446"/>
            <a:ext cx="1232665" cy="5103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user-cache</a:t>
            </a:r>
            <a:endParaRPr kumimoji="1" lang="zh-CN" altLang="en-US"/>
          </a:p>
        </p:txBody>
      </p:sp>
      <p:sp>
        <p:nvSpPr>
          <p:cNvPr id="85" name="Magnetic Disk 14"/>
          <p:cNvSpPr/>
          <p:nvPr/>
        </p:nvSpPr>
        <p:spPr>
          <a:xfrm>
            <a:off x="5561074" y="5951867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user-db</a:t>
            </a:r>
            <a:endParaRPr kumimoji="1" lang="zh-CN" altLang="en-US"/>
          </a:p>
        </p:txBody>
      </p:sp>
      <p:sp>
        <p:nvSpPr>
          <p:cNvPr id="87" name="Magnetic Disk 14"/>
          <p:cNvSpPr/>
          <p:nvPr/>
        </p:nvSpPr>
        <p:spPr>
          <a:xfrm>
            <a:off x="11021709" y="5962214"/>
            <a:ext cx="831011" cy="34684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/>
              <a:t>user-db</a:t>
            </a:r>
            <a:endParaRPr kumimoji="1" lang="zh-CN" altLang="en-US"/>
          </a:p>
        </p:txBody>
      </p:sp>
      <p:sp>
        <p:nvSpPr>
          <p:cNvPr id="88" name="Rounded Rectangle 17"/>
          <p:cNvSpPr/>
          <p:nvPr/>
        </p:nvSpPr>
        <p:spPr>
          <a:xfrm>
            <a:off x="9341490" y="3871360"/>
            <a:ext cx="1415954" cy="517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user-service</a:t>
            </a:r>
            <a:endParaRPr kumimoji="1" lang="zh-CN" altLang="en-US"/>
          </a:p>
        </p:txBody>
      </p:sp>
      <p:cxnSp>
        <p:nvCxnSpPr>
          <p:cNvPr id="96" name="直线箭头连接符 95"/>
          <p:cNvCxnSpPr>
            <a:stCxn id="49" idx="2"/>
            <a:endCxn id="76" idx="0"/>
          </p:cNvCxnSpPr>
          <p:nvPr/>
        </p:nvCxnSpPr>
        <p:spPr>
          <a:xfrm>
            <a:off x="6748582" y="2205034"/>
            <a:ext cx="31114" cy="174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51" idx="2"/>
            <a:endCxn id="88" idx="0"/>
          </p:cNvCxnSpPr>
          <p:nvPr/>
        </p:nvCxnSpPr>
        <p:spPr>
          <a:xfrm flipH="1">
            <a:off x="10049467" y="2168542"/>
            <a:ext cx="1" cy="170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8906722" y="5001672"/>
            <a:ext cx="1232665" cy="5103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user-cache</a:t>
            </a:r>
            <a:endParaRPr kumimoji="1" lang="zh-CN" altLang="en-US"/>
          </a:p>
        </p:txBody>
      </p:sp>
      <p:cxnSp>
        <p:nvCxnSpPr>
          <p:cNvPr id="110" name="直线箭头连接符 109"/>
          <p:cNvCxnSpPr>
            <a:stCxn id="76" idx="2"/>
            <a:endCxn id="83" idx="0"/>
          </p:cNvCxnSpPr>
          <p:nvPr/>
        </p:nvCxnSpPr>
        <p:spPr>
          <a:xfrm>
            <a:off x="6779696" y="4467118"/>
            <a:ext cx="1042169" cy="49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76" idx="2"/>
            <a:endCxn id="109" idx="0"/>
          </p:cNvCxnSpPr>
          <p:nvPr/>
        </p:nvCxnSpPr>
        <p:spPr>
          <a:xfrm>
            <a:off x="6779696" y="4467118"/>
            <a:ext cx="2743359" cy="53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88" idx="2"/>
            <a:endCxn id="83" idx="0"/>
          </p:cNvCxnSpPr>
          <p:nvPr/>
        </p:nvCxnSpPr>
        <p:spPr>
          <a:xfrm flipH="1">
            <a:off x="7821865" y="4388945"/>
            <a:ext cx="2227602" cy="56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88" idx="2"/>
            <a:endCxn id="109" idx="0"/>
          </p:cNvCxnSpPr>
          <p:nvPr/>
        </p:nvCxnSpPr>
        <p:spPr>
          <a:xfrm flipH="1">
            <a:off x="9523055" y="4388945"/>
            <a:ext cx="526412" cy="61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76" idx="2"/>
            <a:endCxn id="85" idx="1"/>
          </p:cNvCxnSpPr>
          <p:nvPr/>
        </p:nvCxnSpPr>
        <p:spPr>
          <a:xfrm flipH="1">
            <a:off x="5976580" y="4467118"/>
            <a:ext cx="803116" cy="148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76" idx="2"/>
            <a:endCxn id="87" idx="1"/>
          </p:cNvCxnSpPr>
          <p:nvPr/>
        </p:nvCxnSpPr>
        <p:spPr>
          <a:xfrm>
            <a:off x="6779696" y="4467118"/>
            <a:ext cx="4657519" cy="149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88" idx="2"/>
            <a:endCxn id="87" idx="1"/>
          </p:cNvCxnSpPr>
          <p:nvPr/>
        </p:nvCxnSpPr>
        <p:spPr>
          <a:xfrm>
            <a:off x="10049467" y="4388945"/>
            <a:ext cx="1387748" cy="157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/>
          <p:cNvCxnSpPr>
            <a:stCxn id="88" idx="2"/>
            <a:endCxn id="85" idx="1"/>
          </p:cNvCxnSpPr>
          <p:nvPr/>
        </p:nvCxnSpPr>
        <p:spPr>
          <a:xfrm flipH="1">
            <a:off x="5976580" y="4388945"/>
            <a:ext cx="4072887" cy="156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0" y="114300"/>
            <a:ext cx="11492301" cy="5715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为什么淘宝可以支撑双</a:t>
            </a:r>
            <a:r>
              <a:rPr kumimoji="1" lang="en-US" altLang="zh-CN" b="1">
                <a:solidFill>
                  <a:schemeClr val="tx1"/>
                </a:solidFill>
              </a:rPr>
              <a:t>11----</a:t>
            </a:r>
            <a:r>
              <a:rPr kumimoji="1" lang="zh-CN" altLang="en-US" b="1">
                <a:solidFill>
                  <a:schemeClr val="tx1"/>
                </a:solidFill>
              </a:rPr>
              <a:t>多级存储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954088" y="1115568"/>
            <a:ext cx="2941256" cy="4700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315070" y="837980"/>
            <a:ext cx="5318786" cy="1985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缓存 </a:t>
            </a:r>
            <a:r>
              <a:rPr kumimoji="1" lang="en-US" altLang="zh-CN"/>
              <a:t>vs</a:t>
            </a:r>
            <a:r>
              <a:rPr kumimoji="1" lang="zh-CN" altLang="en-US"/>
              <a:t> 存储</a:t>
            </a:r>
            <a:endParaRPr kumimoji="1" lang="en-US" altLang="zh-CN"/>
          </a:p>
          <a:p>
            <a:r>
              <a:rPr kumimoji="1" lang="zh-CN" altLang="en-US"/>
              <a:t>缓存前置</a:t>
            </a:r>
          </a:p>
          <a:p>
            <a:r>
              <a:rPr kumimoji="1" lang="zh-CN" altLang="en-US"/>
              <a:t>缓存更新</a:t>
            </a:r>
          </a:p>
          <a:p>
            <a:r>
              <a:rPr kumimoji="1" lang="zh-CN" altLang="en-US"/>
              <a:t>问题：缓存</a:t>
            </a:r>
            <a:r>
              <a:rPr kumimoji="1" lang="en-US" altLang="zh-CN"/>
              <a:t>or</a:t>
            </a:r>
            <a:r>
              <a:rPr kumimoji="1" lang="zh-CN" altLang="en-US"/>
              <a:t>存储？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315070" y="3064113"/>
            <a:ext cx="11666326" cy="3093720"/>
            <a:chOff x="438913" y="1697736"/>
            <a:chExt cx="11666326" cy="3093720"/>
          </a:xfrm>
        </p:grpSpPr>
        <p:sp>
          <p:nvSpPr>
            <p:cNvPr id="37" name="Rectangle 11"/>
            <p:cNvSpPr/>
            <p:nvPr/>
          </p:nvSpPr>
          <p:spPr>
            <a:xfrm>
              <a:off x="1813624" y="1975104"/>
              <a:ext cx="3892232" cy="28163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/>
                <a:t>VM</a:t>
              </a:r>
              <a:endParaRPr kumimoji="1" lang="zh-CN" altLang="en-US"/>
            </a:p>
          </p:txBody>
        </p:sp>
        <p:sp>
          <p:nvSpPr>
            <p:cNvPr id="40" name="Rectangle 9"/>
            <p:cNvSpPr/>
            <p:nvPr/>
          </p:nvSpPr>
          <p:spPr>
            <a:xfrm>
              <a:off x="2212848" y="2359152"/>
              <a:ext cx="3236976" cy="15179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/>
                <a:t>APP</a:t>
              </a:r>
              <a:endParaRPr kumimoji="1" lang="zh-CN" altLang="en-US"/>
            </a:p>
          </p:txBody>
        </p:sp>
        <p:sp>
          <p:nvSpPr>
            <p:cNvPr id="41" name="Magnetic Disk 2"/>
            <p:cNvSpPr/>
            <p:nvPr/>
          </p:nvSpPr>
          <p:spPr>
            <a:xfrm>
              <a:off x="10879943" y="3127248"/>
              <a:ext cx="1225296" cy="512064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/>
                <a:t>DB</a:t>
              </a:r>
              <a:endParaRPr kumimoji="1" lang="zh-CN" altLang="en-US"/>
            </a:p>
          </p:txBody>
        </p:sp>
        <p:sp>
          <p:nvSpPr>
            <p:cNvPr id="42" name="Magnetic Disk 5"/>
            <p:cNvSpPr/>
            <p:nvPr/>
          </p:nvSpPr>
          <p:spPr>
            <a:xfrm>
              <a:off x="6769395" y="3127248"/>
              <a:ext cx="1225296" cy="512064"/>
            </a:xfrm>
            <a:prstGeom prst="flowChartMagneticDisk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/>
                <a:t>TAIR-MDB</a:t>
              </a:r>
              <a:endParaRPr kumimoji="1" lang="zh-CN" altLang="en-US"/>
            </a:p>
          </p:txBody>
        </p:sp>
        <p:sp>
          <p:nvSpPr>
            <p:cNvPr id="43" name="Magnetic Disk 6"/>
            <p:cNvSpPr/>
            <p:nvPr/>
          </p:nvSpPr>
          <p:spPr>
            <a:xfrm>
              <a:off x="2212848" y="4120896"/>
              <a:ext cx="3236976" cy="512064"/>
            </a:xfrm>
            <a:prstGeom prst="flowChartMagneticDisk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/>
                <a:t>本地</a:t>
              </a:r>
              <a:r>
                <a:rPr kumimoji="1" lang="en-US" altLang="zh-CN"/>
                <a:t>TAIR</a:t>
              </a:r>
              <a:endParaRPr kumimoji="1" lang="zh-CN" altLang="en-US"/>
            </a:p>
          </p:txBody>
        </p:sp>
        <p:sp>
          <p:nvSpPr>
            <p:cNvPr id="45" name="Rectangle 13"/>
            <p:cNvSpPr/>
            <p:nvPr/>
          </p:nvSpPr>
          <p:spPr>
            <a:xfrm>
              <a:off x="2267712" y="2779776"/>
              <a:ext cx="1792224" cy="10683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/>
                <a:t>JVM</a:t>
              </a:r>
              <a:endParaRPr kumimoji="1" lang="zh-CN" altLang="en-US"/>
            </a:p>
          </p:txBody>
        </p:sp>
        <p:sp>
          <p:nvSpPr>
            <p:cNvPr id="46" name="Rectangle 10"/>
            <p:cNvSpPr/>
            <p:nvPr/>
          </p:nvSpPr>
          <p:spPr>
            <a:xfrm>
              <a:off x="2566416" y="3107436"/>
              <a:ext cx="1164336" cy="643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/>
                <a:t>堆内缓存</a:t>
              </a:r>
            </a:p>
          </p:txBody>
        </p:sp>
        <p:sp>
          <p:nvSpPr>
            <p:cNvPr id="48" name="Rectangle 14"/>
            <p:cNvSpPr/>
            <p:nvPr/>
          </p:nvSpPr>
          <p:spPr>
            <a:xfrm>
              <a:off x="4239768" y="3127248"/>
              <a:ext cx="1164336" cy="643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/>
                <a:t>堆外缓存</a:t>
              </a:r>
            </a:p>
          </p:txBody>
        </p:sp>
        <p:sp>
          <p:nvSpPr>
            <p:cNvPr id="49" name="Magnetic Disk 15"/>
            <p:cNvSpPr/>
            <p:nvPr/>
          </p:nvSpPr>
          <p:spPr>
            <a:xfrm>
              <a:off x="8750808" y="3107436"/>
              <a:ext cx="1225296" cy="512064"/>
            </a:xfrm>
            <a:prstGeom prst="flowChartMagneticDisk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/>
                <a:t>TAIR-LDB</a:t>
              </a:r>
              <a:endParaRPr kumimoji="1" lang="zh-CN" altLang="en-US"/>
            </a:p>
          </p:txBody>
        </p:sp>
        <p:cxnSp>
          <p:nvCxnSpPr>
            <p:cNvPr id="51" name="Straight Arrow Connector 17"/>
            <p:cNvCxnSpPr>
              <a:stCxn id="51" idx="3"/>
              <a:endCxn id="42" idx="2"/>
            </p:cNvCxnSpPr>
            <p:nvPr/>
          </p:nvCxnSpPr>
          <p:spPr>
            <a:xfrm>
              <a:off x="5705856" y="3383280"/>
              <a:ext cx="1063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8"/>
            <p:cNvCxnSpPr>
              <a:stCxn id="42" idx="4"/>
              <a:endCxn id="57" idx="2"/>
            </p:cNvCxnSpPr>
            <p:nvPr/>
          </p:nvCxnSpPr>
          <p:spPr>
            <a:xfrm flipV="1">
              <a:off x="7994691" y="3363468"/>
              <a:ext cx="756117" cy="19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21"/>
            <p:cNvCxnSpPr>
              <a:stCxn id="57" idx="4"/>
              <a:endCxn id="37" idx="2"/>
            </p:cNvCxnSpPr>
            <p:nvPr/>
          </p:nvCxnSpPr>
          <p:spPr>
            <a:xfrm>
              <a:off x="9976104" y="3363468"/>
              <a:ext cx="903839" cy="19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5"/>
            <p:cNvSpPr/>
            <p:nvPr/>
          </p:nvSpPr>
          <p:spPr>
            <a:xfrm>
              <a:off x="5827776" y="1697736"/>
              <a:ext cx="1164336" cy="6431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/>
                <a:t>智能预热</a:t>
              </a:r>
            </a:p>
          </p:txBody>
        </p:sp>
        <p:cxnSp>
          <p:nvCxnSpPr>
            <p:cNvPr id="57" name="Straight Arrow Connector 26"/>
            <p:cNvCxnSpPr/>
            <p:nvPr/>
          </p:nvCxnSpPr>
          <p:spPr>
            <a:xfrm flipH="1">
              <a:off x="6403635" y="2340864"/>
              <a:ext cx="6309" cy="252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33"/>
            <p:cNvSpPr/>
            <p:nvPr/>
          </p:nvSpPr>
          <p:spPr>
            <a:xfrm>
              <a:off x="438913" y="2633472"/>
              <a:ext cx="9710927" cy="20726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60" name="Rectangle 37"/>
            <p:cNvSpPr/>
            <p:nvPr/>
          </p:nvSpPr>
          <p:spPr>
            <a:xfrm>
              <a:off x="588328" y="2903220"/>
              <a:ext cx="234632" cy="14127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/>
                <a:t>CDN</a:t>
              </a:r>
              <a:endParaRPr kumimoji="1" lang="zh-CN" altLang="en-US"/>
            </a:p>
          </p:txBody>
        </p:sp>
        <p:sp>
          <p:nvSpPr>
            <p:cNvPr id="61" name="Rectangle 38"/>
            <p:cNvSpPr/>
            <p:nvPr/>
          </p:nvSpPr>
          <p:spPr>
            <a:xfrm>
              <a:off x="1121664" y="2932938"/>
              <a:ext cx="234632" cy="14127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/>
                <a:t>统一接入</a:t>
              </a:r>
            </a:p>
          </p:txBody>
        </p:sp>
        <p:sp>
          <p:nvSpPr>
            <p:cNvPr id="62" name="Rectangle 39"/>
            <p:cNvSpPr/>
            <p:nvPr/>
          </p:nvSpPr>
          <p:spPr>
            <a:xfrm>
              <a:off x="7156703" y="1708404"/>
              <a:ext cx="1164336" cy="6431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/>
                <a:t>失效中心</a:t>
              </a:r>
            </a:p>
          </p:txBody>
        </p:sp>
        <p:cxnSp>
          <p:nvCxnSpPr>
            <p:cNvPr id="63" name="Straight Arrow Connector 40"/>
            <p:cNvCxnSpPr/>
            <p:nvPr/>
          </p:nvCxnSpPr>
          <p:spPr>
            <a:xfrm flipH="1">
              <a:off x="7732562" y="2351532"/>
              <a:ext cx="6309" cy="252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41"/>
            <p:cNvSpPr/>
            <p:nvPr/>
          </p:nvSpPr>
          <p:spPr>
            <a:xfrm>
              <a:off x="8558782" y="1716024"/>
              <a:ext cx="1164336" cy="6431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/>
                <a:t>一致性校验</a:t>
              </a:r>
            </a:p>
          </p:txBody>
        </p:sp>
        <p:cxnSp>
          <p:nvCxnSpPr>
            <p:cNvPr id="65" name="Straight Arrow Connector 42"/>
            <p:cNvCxnSpPr/>
            <p:nvPr/>
          </p:nvCxnSpPr>
          <p:spPr>
            <a:xfrm flipH="1">
              <a:off x="9146834" y="2375916"/>
              <a:ext cx="6309" cy="252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2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8691</TotalTime>
  <Words>863</Words>
  <Application>Microsoft Macintosh PowerPoint</Application>
  <PresentationFormat>宽屏</PresentationFormat>
  <Paragraphs>912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宋体</vt:lpstr>
      <vt:lpstr>微软雅黑</vt:lpstr>
      <vt:lpstr>Arial</vt:lpstr>
      <vt:lpstr>Office Theme</vt:lpstr>
      <vt:lpstr>1_Office Theme</vt:lpstr>
      <vt:lpstr>双11高性能架构思路</vt:lpstr>
      <vt:lpstr>PowerPoint 演示文稿</vt:lpstr>
      <vt:lpstr>PowerPoint 演示文稿</vt:lpstr>
      <vt:lpstr>双十一系统整体表现</vt:lpstr>
      <vt:lpstr>系统容量挑战（wqps）</vt:lpstr>
      <vt:lpstr>为什么淘宝可以支撑双11?</vt:lpstr>
      <vt:lpstr>为什么淘宝可以支撑双11---垂直拆分</vt:lpstr>
      <vt:lpstr>为什么淘宝可以支撑双11----水平拆分</vt:lpstr>
      <vt:lpstr>为什么淘宝可以支撑双11----多级存储</vt:lpstr>
      <vt:lpstr>为什么淘宝可以支撑双11----异步解耦</vt:lpstr>
      <vt:lpstr>为什么淘宝可以支撑双11----容量评估</vt:lpstr>
      <vt:lpstr>为什么淘宝可以支撑双11---异地多单元</vt:lpstr>
      <vt:lpstr>为什么淘宝可以支撑双11----高可用</vt:lpstr>
      <vt:lpstr>为什么淘宝可以支撑双11--透明化</vt:lpstr>
      <vt:lpstr>为什么淘宝可以支撑双11----演练</vt:lpstr>
      <vt:lpstr>为什么淘宝可以支撑双11----成本</vt:lpstr>
      <vt:lpstr>PowerPoint 演示文稿</vt:lpstr>
      <vt:lpstr>为什么淘宝可以支撑双11----项管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双11技术全盘总结</dc:title>
  <dc:creator>Microsoft Office User</dc:creator>
  <cp:lastModifiedBy>Microsoft Office 用户</cp:lastModifiedBy>
  <cp:revision>343</cp:revision>
  <dcterms:created xsi:type="dcterms:W3CDTF">2015-12-06T07:29:56Z</dcterms:created>
  <dcterms:modified xsi:type="dcterms:W3CDTF">2016-11-17T02:35:00Z</dcterms:modified>
</cp:coreProperties>
</file>