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343" r:id="rId6"/>
    <p:sldId id="365" r:id="rId7"/>
    <p:sldId id="277" r:id="rId8"/>
    <p:sldId id="366" r:id="rId9"/>
    <p:sldId id="367" r:id="rId10"/>
    <p:sldId id="368" r:id="rId11"/>
    <p:sldId id="307" r:id="rId12"/>
    <p:sldId id="369" r:id="rId13"/>
    <p:sldId id="370" r:id="rId14"/>
    <p:sldId id="375" r:id="rId15"/>
    <p:sldId id="376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7"/>
    <a:srgbClr val="F55611"/>
    <a:srgbClr val="F45610"/>
    <a:srgbClr val="CC5742"/>
    <a:srgbClr val="DE6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/>
    <p:restoredTop sz="83678" autoAdjust="0"/>
  </p:normalViewPr>
  <p:slideViewPr>
    <p:cSldViewPr snapToGrid="0" showGuides="1">
      <p:cViewPr>
        <p:scale>
          <a:sx n="100" d="100"/>
          <a:sy n="100" d="100"/>
        </p:scale>
        <p:origin x="496" y="-256"/>
      </p:cViewPr>
      <p:guideLst>
        <p:guide orient="horz" pos="2160"/>
        <p:guide pos="37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1063-7B04-6749-A60B-6FA31D77649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8D80E-13C9-7A4D-B6E3-6A724D6D5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8D80E-13C9-7A4D-B6E3-6A724D6D5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8D80E-13C9-7A4D-B6E3-6A724D6D5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8D80E-13C9-7A4D-B6E3-6A724D6D5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1682749" y="1466850"/>
            <a:ext cx="1524000" cy="1866900"/>
          </a:xfrm>
          <a:custGeom>
            <a:avLst/>
            <a:gdLst>
              <a:gd name="connsiteX0" fmla="*/ 0 w 1524000"/>
              <a:gd name="connsiteY0" fmla="*/ 0 h 1866900"/>
              <a:gd name="connsiteX1" fmla="*/ 1524000 w 1524000"/>
              <a:gd name="connsiteY1" fmla="*/ 0 h 1866900"/>
              <a:gd name="connsiteX2" fmla="*/ 1524000 w 1524000"/>
              <a:gd name="connsiteY2" fmla="*/ 809626 h 1866900"/>
              <a:gd name="connsiteX3" fmla="*/ 1400175 w 1524000"/>
              <a:gd name="connsiteY3" fmla="*/ 809626 h 1866900"/>
              <a:gd name="connsiteX4" fmla="*/ 1400175 w 1524000"/>
              <a:gd name="connsiteY4" fmla="*/ 123825 h 1866900"/>
              <a:gd name="connsiteX5" fmla="*/ 123825 w 1524000"/>
              <a:gd name="connsiteY5" fmla="*/ 123825 h 1866900"/>
              <a:gd name="connsiteX6" fmla="*/ 123825 w 1524000"/>
              <a:gd name="connsiteY6" fmla="*/ 1743075 h 1866900"/>
              <a:gd name="connsiteX7" fmla="*/ 1400175 w 1524000"/>
              <a:gd name="connsiteY7" fmla="*/ 1743075 h 1866900"/>
              <a:gd name="connsiteX8" fmla="*/ 1400175 w 1524000"/>
              <a:gd name="connsiteY8" fmla="*/ 1485900 h 1866900"/>
              <a:gd name="connsiteX9" fmla="*/ 1524000 w 1524000"/>
              <a:gd name="connsiteY9" fmla="*/ 1485900 h 1866900"/>
              <a:gd name="connsiteX10" fmla="*/ 1524000 w 1524000"/>
              <a:gd name="connsiteY10" fmla="*/ 1866900 h 1866900"/>
              <a:gd name="connsiteX11" fmla="*/ 0 w 1524000"/>
              <a:gd name="connsiteY11" fmla="*/ 1866900 h 1866900"/>
              <a:gd name="connsiteX12" fmla="*/ 0 w 1524000"/>
              <a:gd name="connsiteY1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4000" h="1866900">
                <a:moveTo>
                  <a:pt x="0" y="0"/>
                </a:moveTo>
                <a:lnTo>
                  <a:pt x="1524000" y="0"/>
                </a:lnTo>
                <a:lnTo>
                  <a:pt x="1524000" y="809626"/>
                </a:lnTo>
                <a:lnTo>
                  <a:pt x="1400175" y="809626"/>
                </a:lnTo>
                <a:lnTo>
                  <a:pt x="1400175" y="123825"/>
                </a:lnTo>
                <a:lnTo>
                  <a:pt x="123825" y="123825"/>
                </a:lnTo>
                <a:lnTo>
                  <a:pt x="123825" y="1743075"/>
                </a:lnTo>
                <a:lnTo>
                  <a:pt x="1400175" y="1743075"/>
                </a:lnTo>
                <a:lnTo>
                  <a:pt x="1400175" y="1485900"/>
                </a:lnTo>
                <a:lnTo>
                  <a:pt x="1524000" y="1485900"/>
                </a:lnTo>
                <a:lnTo>
                  <a:pt x="152400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rgbClr val="F45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330449" y="2249984"/>
            <a:ext cx="159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目录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630237" y="762002"/>
            <a:ext cx="3844925" cy="72201"/>
            <a:chOff x="4394200" y="1854200"/>
            <a:chExt cx="3403600" cy="76200"/>
          </a:xfrm>
        </p:grpSpPr>
        <p:sp>
          <p:nvSpPr>
            <p:cNvPr id="4" name="矩形 3"/>
            <p:cNvSpPr/>
            <p:nvPr/>
          </p:nvSpPr>
          <p:spPr>
            <a:xfrm>
              <a:off x="4394200" y="1854200"/>
              <a:ext cx="1701800" cy="76200"/>
            </a:xfrm>
            <a:prstGeom prst="rect">
              <a:avLst/>
            </a:prstGeom>
            <a:solidFill>
              <a:srgbClr val="F456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854200"/>
              <a:ext cx="17018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感谢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335365"/>
            <a:ext cx="2786742" cy="94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99366" y="3035301"/>
            <a:ext cx="52112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51</a:t>
            </a:r>
            <a:r>
              <a:rPr lang="zh-CN" altLang="en-US" sz="3600" dirty="0" smtClean="0">
                <a:solidFill>
                  <a:schemeClr val="bg1"/>
                </a:solidFill>
              </a:rPr>
              <a:t>流程引擎分享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8" y="1521430"/>
            <a:ext cx="560432" cy="560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40" y="1521430"/>
            <a:ext cx="557862" cy="55786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46100" y="279400"/>
            <a:ext cx="7124700" cy="46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100" y="1006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100" y="348387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我们的设计</a:t>
            </a:r>
            <a:endParaRPr kumimoji="1"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Box 33"/>
          <p:cNvSpPr txBox="1"/>
          <p:nvPr/>
        </p:nvSpPr>
        <p:spPr>
          <a:xfrm>
            <a:off x="405765" y="866775"/>
            <a:ext cx="8709660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核心表结构，就三张表</a:t>
            </a:r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!</a:t>
            </a:r>
            <a:endParaRPr lang="en-US" altLang="zh-CN" sz="2400" b="1" dirty="0" smtClean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869950" y="4013200"/>
          <a:ext cx="412432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90"/>
                <a:gridCol w="1325880"/>
                <a:gridCol w="1227455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flowContext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流程参数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单号（唯一）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templateId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模板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5948680" y="3921760"/>
          <a:ext cx="3981450" cy="248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0"/>
                <a:gridCol w="1678305"/>
                <a:gridCol w="1072515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flowId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流程实例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nodeKey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节点状态</a:t>
                      </a:r>
                      <a:endParaRPr 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isCalled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是否被调用过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3334385" y="1336040"/>
          <a:ext cx="4336415" cy="230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805"/>
                <a:gridCol w="1897380"/>
                <a:gridCol w="107823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>
                    <a:solidFill>
                      <a:srgbClr val="F45610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流程名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serviceId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流程模板编码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template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模板内容</a:t>
                      </a:r>
                      <a:r>
                        <a:rPr lang="en-US" altLang="zh-CN"/>
                        <a:t>JSON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status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模板状态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059680" y="92456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流程模板表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61960" y="353060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流程节点实例表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36320" y="360426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流程实例表</a:t>
            </a: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25425" y="1940560"/>
            <a:ext cx="3127375" cy="3688080"/>
          </a:xfrm>
          <a:custGeom>
            <a:avLst/>
            <a:gdLst>
              <a:gd name="connisteX0" fmla="*/ 720050 w 3117810"/>
              <a:gd name="connsiteY0" fmla="*/ 3810000 h 3810000"/>
              <a:gd name="connisteX1" fmla="*/ 140930 w 3117810"/>
              <a:gd name="connsiteY1" fmla="*/ 2072640 h 3810000"/>
              <a:gd name="connisteX2" fmla="*/ 3117810 w 3117810"/>
              <a:gd name="connsiteY2" fmla="*/ 0 h 3810000"/>
              <a:gd name="connisteX3" fmla="*/ 3127970 w 3117810"/>
              <a:gd name="connsiteY3" fmla="*/ 91440 h 3810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117810" h="3810000">
                <a:moveTo>
                  <a:pt x="720050" y="3810000"/>
                </a:moveTo>
                <a:cubicBezTo>
                  <a:pt x="544790" y="3503930"/>
                  <a:pt x="-338495" y="2834640"/>
                  <a:pt x="140930" y="2072640"/>
                </a:cubicBezTo>
                <a:cubicBezTo>
                  <a:pt x="620355" y="1310640"/>
                  <a:pt x="2520275" y="396240"/>
                  <a:pt x="3117810" y="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4927600" y="4551680"/>
            <a:ext cx="1056640" cy="35560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46100" y="279400"/>
            <a:ext cx="7124700" cy="46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100" y="1006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100" y="348387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我们的设计</a:t>
            </a:r>
            <a:endParaRPr kumimoji="1"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TextBox 33"/>
          <p:cNvSpPr txBox="1"/>
          <p:nvPr/>
        </p:nvSpPr>
        <p:spPr>
          <a:xfrm>
            <a:off x="243205" y="1039495"/>
            <a:ext cx="4727575" cy="184340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业务编码只需要关心节点的实现!</a:t>
            </a:r>
            <a:endParaRPr lang="zh-CN" altLang="en-US" sz="1800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其他的事情交给流程引擎!</a:t>
            </a:r>
            <a:endParaRPr lang="zh-CN" altLang="en-US" sz="1800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开发了泛型工具包，支持微服务免Client方式泛化调用、SqlUtil等</a:t>
            </a:r>
            <a:endParaRPr lang="zh-CN" altLang="en-US" sz="1800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2791460"/>
            <a:ext cx="3881755" cy="3674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4998720"/>
            <a:ext cx="7236460" cy="1666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401955"/>
            <a:ext cx="7235825" cy="440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6253480" y="1109345"/>
            <a:ext cx="1179195" cy="95758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546100" y="279400"/>
            <a:ext cx="7124700" cy="46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100" y="348387"/>
            <a:ext cx="2971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编码产能</a:t>
            </a:r>
            <a:r>
              <a:rPr kumimoji="1"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(Code Productivity)</a:t>
            </a:r>
            <a:endParaRPr kumimoji="1"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2630170"/>
            <a:ext cx="5906135" cy="26771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70320" y="6276747"/>
            <a:ext cx="3341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Clr>
                <a:srgbClr val="008A37"/>
              </a:buClr>
              <a:buFont typeface="Wingdings" panose="05000000000000000000" charset="0"/>
              <a:buChar char="ü"/>
            </a:pPr>
            <a:r>
              <a:rPr kumimoji="1"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literal</a:t>
            </a:r>
            <a:r>
              <a:rPr kumimoji="1"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的生产力，</a:t>
            </a:r>
            <a:r>
              <a:rPr kumimoji="1"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了解一下</a:t>
            </a:r>
            <a:r>
              <a:rPr kumimoji="1"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！</a:t>
            </a:r>
            <a:endParaRPr kumimoji="1"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0" y="5423535"/>
            <a:ext cx="5542280" cy="7626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63600" y="875030"/>
            <a:ext cx="2578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生态完善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强</a:t>
            </a:r>
            <a:r>
              <a:rPr lang="en-US" altLang="zh-CN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schema</a:t>
            </a: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，约束规范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强类型编译器检查，重构方便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调试</a:t>
            </a:r>
            <a:r>
              <a:rPr lang="en-US" altLang="zh-CN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(</a:t>
            </a: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本地、远程、花式</a:t>
            </a:r>
            <a:r>
              <a:rPr lang="en-US" altLang="zh-CN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)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性能</a:t>
            </a:r>
            <a:r>
              <a:rPr lang="en-US" altLang="zh-CN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OK</a:t>
            </a:r>
            <a:endParaRPr lang="en-US" altLang="zh-CN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48965" y="850265"/>
            <a:ext cx="3175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发布巨慢，发布折腾一天正常，费时费力，一个空指针因回滚慢可以搞出个</a:t>
            </a:r>
            <a:r>
              <a:rPr lang="en-US" altLang="zh-CN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p1</a:t>
            </a:r>
            <a:r>
              <a:rPr lang="zh-CN" altLang="en-US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故障</a:t>
            </a:r>
            <a:endParaRPr lang="zh-CN" altLang="en-US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构建、启动时间长，严重制约开发效率</a:t>
            </a:r>
            <a:endParaRPr lang="zh-CN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启动环境复杂，各种配置、依赖、冲突等</a:t>
            </a:r>
            <a:endParaRPr lang="zh-CN" altLang="en-US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代码量冗余，强类型、向前兼容性的代价</a:t>
            </a:r>
            <a:endParaRPr lang="zh-CN" altLang="en-US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560" y="858520"/>
            <a:ext cx="2777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直接复用</a:t>
            </a: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  <a:sym typeface="+mn-ea"/>
              </a:rPr>
              <a:t>所有</a:t>
            </a:r>
            <a:r>
              <a:rPr lang="en-US" altLang="zh-CN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JAVA</a:t>
            </a: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生态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发布效率恐怖，秒级发布、回滚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  <a:sym typeface="+mn-ea"/>
              </a:rPr>
              <a:t>构建毫秒级、无需启动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</a:rPr>
              <a:t>运行环境简单，甩锅给JAVA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  <a:sym typeface="+mn-ea"/>
              </a:rPr>
              <a:t>代码literal，既精简表达力又强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J"/>
            </a:pPr>
            <a:r>
              <a:rPr lang="zh-CN" altLang="en-US" sz="1200">
                <a:solidFill>
                  <a:srgbClr val="008A37"/>
                </a:solidFill>
                <a:latin typeface="+mj-ea"/>
                <a:ea typeface="+mj-ea"/>
                <a:cs typeface="+mj-ea"/>
                <a:sym typeface="+mn-ea"/>
              </a:rPr>
              <a:t>上手容易，JAVA转移成本很低</a:t>
            </a:r>
            <a:endParaRPr lang="zh-CN" altLang="en-US" sz="1200">
              <a:solidFill>
                <a:srgbClr val="008A37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72015" y="842010"/>
            <a:ext cx="2618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调试困难，面向log的debug</a:t>
            </a:r>
            <a:endParaRPr lang="zh-CN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12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弱schema，太灵活，缺乏约束</a:t>
            </a:r>
            <a:endParaRPr lang="zh-CN" sz="1200">
              <a:solidFill>
                <a:srgbClr val="C0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12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编译器帮检查有限，重构不便</a:t>
            </a:r>
            <a:endParaRPr lang="zh-CN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171450" indent="-1714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12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性能略低于JAVA</a:t>
            </a:r>
            <a:endParaRPr lang="zh-CN" sz="12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948055"/>
            <a:ext cx="770255" cy="12052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380" y="2627630"/>
            <a:ext cx="5542280" cy="26777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" y="5434330"/>
            <a:ext cx="5906135" cy="763270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6313805" y="807720"/>
            <a:ext cx="9525" cy="5821045"/>
          </a:xfrm>
          <a:prstGeom prst="line">
            <a:avLst/>
          </a:prstGeom>
          <a:ln>
            <a:solidFill>
              <a:srgbClr val="F556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46100" y="279400"/>
            <a:ext cx="7124700" cy="46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100" y="348387"/>
            <a:ext cx="1403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MyBatis</a:t>
            </a:r>
            <a:r>
              <a:rPr kumimoji="1"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之殇</a:t>
            </a:r>
            <a:endParaRPr kumimoji="1"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480" y="887730"/>
            <a:ext cx="3629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代码不能直接反应具体的业务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6120" y="1264285"/>
            <a:ext cx="4053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/>
              <a:t>阅读代码</a:t>
            </a:r>
            <a:r>
              <a:rPr lang="en-US" altLang="zh-CN" sz="1200"/>
              <a:t>/</a:t>
            </a:r>
            <a:r>
              <a:rPr lang="zh-CN" altLang="en-US" sz="1200"/>
              <a:t>定位问题的跳跃性，带来的</a:t>
            </a:r>
            <a:r>
              <a:rPr lang="en-US" altLang="zh-CN" sz="1200"/>
              <a:t>Context Swtich</a:t>
            </a:r>
            <a:r>
              <a:rPr lang="zh-CN" altLang="en-US" sz="1200"/>
              <a:t>：</a:t>
            </a:r>
            <a:r>
              <a:rPr lang="en-US" altLang="zh-CN" sz="1200"/>
              <a:t>Java -&gt; sqlId -&gt; sqlMap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06120" y="2262505"/>
            <a:ext cx="5020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/>
              <a:t>不看具体的入参有哪些，不知道最终</a:t>
            </a:r>
            <a:r>
              <a:rPr lang="en-US" altLang="zh-CN" sz="1200"/>
              <a:t>sql</a:t>
            </a:r>
            <a:r>
              <a:rPr lang="zh-CN" altLang="en-US" sz="1200"/>
              <a:t>长啥样，看了也需要推演一遍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Ø"/>
            </a:pPr>
            <a:endParaRPr lang="zh-CN" altLang="en-US" sz="12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/>
              <a:t>通用</a:t>
            </a:r>
            <a:r>
              <a:rPr lang="en-US" altLang="zh-CN" sz="1200"/>
              <a:t>select</a:t>
            </a:r>
            <a:r>
              <a:rPr lang="zh-CN" altLang="en-US" sz="1200"/>
              <a:t>、</a:t>
            </a:r>
            <a:r>
              <a:rPr lang="en-US" altLang="zh-CN" sz="1200"/>
              <a:t>update</a:t>
            </a:r>
            <a:r>
              <a:rPr lang="zh-CN" altLang="en-US" sz="1200"/>
              <a:t>业务含义太多：明明只是希望取一个</a:t>
            </a:r>
            <a:r>
              <a:rPr lang="en-US" altLang="zh-CN" sz="1200"/>
              <a:t>status</a:t>
            </a:r>
            <a:r>
              <a:rPr lang="zh-CN" altLang="en-US" sz="1200"/>
              <a:t>，却查出了整条记录；</a:t>
            </a:r>
            <a:r>
              <a:rPr lang="zh-CN" altLang="en-US" sz="1200"/>
              <a:t>明明只是更新</a:t>
            </a:r>
            <a:r>
              <a:rPr lang="en-US" altLang="zh-CN" sz="1200"/>
              <a:t>status</a:t>
            </a:r>
            <a:r>
              <a:rPr lang="zh-CN" altLang="en-US" sz="1200"/>
              <a:t>，却被硬套在通用</a:t>
            </a:r>
            <a:r>
              <a:rPr lang="en-US" altLang="zh-CN" sz="1200"/>
              <a:t>update</a:t>
            </a:r>
            <a:r>
              <a:rPr lang="zh-CN" altLang="en-US" sz="1200"/>
              <a:t>上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06120" y="3600450"/>
            <a:ext cx="5107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sz="1200"/>
              <a:t>过量的冗余代码造成每次打包、编译缓慢，维护成本上升</a:t>
            </a:r>
            <a:endParaRPr lang="zh-CN" sz="1200"/>
          </a:p>
          <a:p>
            <a:pPr marL="171450" indent="-171450">
              <a:buFont typeface="Wingdings" panose="05000000000000000000" charset="0"/>
              <a:buChar char="Ø"/>
            </a:pPr>
            <a:endParaRPr lang="zh-CN" sz="12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200"/>
              <a:t>mbg</a:t>
            </a:r>
            <a:r>
              <a:rPr lang="zh-CN" altLang="en-US" sz="1200"/>
              <a:t>的</a:t>
            </a:r>
            <a:r>
              <a:rPr lang="zh-CN" sz="1200"/>
              <a:t>个性化配置可能导致不同人生成不同的代码，造成交接维护困难</a:t>
            </a:r>
            <a:endParaRPr lang="zh-CN" sz="1200"/>
          </a:p>
          <a:p>
            <a:pPr marL="171450" indent="-171450">
              <a:buFont typeface="Wingdings" panose="05000000000000000000" charset="0"/>
              <a:buChar char="Ø"/>
            </a:pPr>
            <a:endParaRPr lang="zh-CN" sz="12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200"/>
              <a:t>Criteria</a:t>
            </a:r>
            <a:r>
              <a:rPr lang="zh-CN" altLang="en-US" sz="1200"/>
              <a:t>功能强但表达力弱（不直观）：</a:t>
            </a:r>
            <a:r>
              <a:rPr lang="en-US" altLang="zh-CN" sz="1200"/>
              <a:t>sql</a:t>
            </a:r>
            <a:r>
              <a:rPr lang="zh-CN" altLang="en-US" sz="1200"/>
              <a:t>的声明式</a:t>
            </a:r>
            <a:r>
              <a:rPr lang="en-US" altLang="zh-CN" sz="1200"/>
              <a:t>-&gt;java</a:t>
            </a:r>
            <a:r>
              <a:rPr lang="zh-CN" altLang="en-US" sz="1200"/>
              <a:t>的编程式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49910" y="182372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通用化意味着业务特性的丢失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" y="3232150"/>
            <a:ext cx="4111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mbg</a:t>
            </a:r>
            <a:r>
              <a:rPr lang="zh-CN" altLang="en-US">
                <a:sym typeface="+mn-ea"/>
              </a:rPr>
              <a:t>自动生成工具产生一大堆冗余代码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4835" y="4813300"/>
            <a:ext cx="3171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多数据源</a:t>
            </a:r>
            <a:r>
              <a:rPr lang="en-US" altLang="zh-CN">
                <a:sym typeface="+mn-ea"/>
              </a:rPr>
              <a:t>@MapperScan</a:t>
            </a:r>
            <a:r>
              <a:rPr lang="zh-CN" altLang="en-US">
                <a:sym typeface="+mn-ea"/>
              </a:rPr>
              <a:t>之坑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3090" y="565023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缓存机制之坑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6120" y="5181600"/>
            <a:ext cx="4950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sz="1200"/>
              <a:t>多数据源时，</a:t>
            </a:r>
            <a:r>
              <a:rPr lang="en-US" altLang="zh-CN" sz="1200">
                <a:sym typeface="+mn-ea"/>
              </a:rPr>
              <a:t>MapperScan</a:t>
            </a:r>
            <a:r>
              <a:rPr lang="zh-CN" altLang="en-US" sz="1200">
                <a:sym typeface="+mn-ea"/>
              </a:rPr>
              <a:t>不指定数据源，可能造成各种诡异问题</a:t>
            </a:r>
            <a:endParaRPr lang="zh-CN" altLang="en-US" sz="12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9295" y="6009005"/>
            <a:ext cx="4950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sz="1200"/>
              <a:t>一级缓存默认打开，强一致性集群环境可能出现问题</a:t>
            </a:r>
            <a:endParaRPr lang="zh-CN" sz="1200"/>
          </a:p>
          <a:p>
            <a:pPr marL="171450" indent="-171450">
              <a:buFont typeface="Wingdings" panose="05000000000000000000" charset="0"/>
              <a:buChar char="Ø"/>
            </a:pPr>
            <a:endParaRPr lang="zh-CN" sz="12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sz="1200">
                <a:sym typeface="+mn-ea"/>
              </a:rPr>
              <a:t>二级缓存存在跨</a:t>
            </a:r>
            <a:r>
              <a:rPr lang="en-US" altLang="zh-CN" sz="1200">
                <a:sym typeface="+mn-ea"/>
              </a:rPr>
              <a:t>session</a:t>
            </a:r>
            <a:r>
              <a:rPr lang="zh-CN" altLang="en-US" sz="1200">
                <a:sym typeface="+mn-ea"/>
              </a:rPr>
              <a:t>缓存，集群系统慎用</a:t>
            </a:r>
            <a:endParaRPr lang="zh-CN" altLang="en-US" sz="1200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7745" y="773430"/>
            <a:ext cx="4008755" cy="4495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745" y="1320800"/>
            <a:ext cx="5235575" cy="32232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45" y="4641850"/>
            <a:ext cx="3419475" cy="112204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45" y="5857240"/>
            <a:ext cx="4991735" cy="6248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745" y="6570345"/>
            <a:ext cx="647700" cy="18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3701" y="2787340"/>
            <a:ext cx="8695447" cy="113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8" y="1521430"/>
            <a:ext cx="560432" cy="560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40" y="1521430"/>
            <a:ext cx="557862" cy="55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43424" y="2746375"/>
            <a:ext cx="371475" cy="371475"/>
          </a:xfrm>
          <a:prstGeom prst="rect">
            <a:avLst/>
          </a:prstGeom>
          <a:solidFill>
            <a:srgbClr val="F45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1</a:t>
            </a:r>
            <a:endParaRPr lang="zh-CN" altLang="en-US" sz="4800" dirty="0"/>
          </a:p>
        </p:txBody>
      </p:sp>
      <p:sp>
        <p:nvSpPr>
          <p:cNvPr id="13" name="矩形 12"/>
          <p:cNvSpPr/>
          <p:nvPr/>
        </p:nvSpPr>
        <p:spPr>
          <a:xfrm>
            <a:off x="4543424" y="3403600"/>
            <a:ext cx="371475" cy="371475"/>
          </a:xfrm>
          <a:prstGeom prst="rect">
            <a:avLst/>
          </a:prstGeom>
          <a:solidFill>
            <a:srgbClr val="F45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2</a:t>
            </a:r>
            <a:endParaRPr lang="zh-CN" alt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4543424" y="4060825"/>
            <a:ext cx="371475" cy="371475"/>
          </a:xfrm>
          <a:prstGeom prst="rect">
            <a:avLst/>
          </a:prstGeom>
          <a:solidFill>
            <a:srgbClr val="F45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3</a:t>
            </a:r>
            <a:endParaRPr lang="zh-CN" altLang="en-US" sz="4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013325" y="2743200"/>
            <a:ext cx="227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传统流程引擎介绍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13324" y="3402468"/>
            <a:ext cx="22726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 smtClean="0"/>
              <a:t>为什么需要造轮子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013325" y="4060827"/>
            <a:ext cx="26035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dirty="0" smtClean="0"/>
              <a:t>实现原理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4543423" y="4718050"/>
            <a:ext cx="371475" cy="371475"/>
          </a:xfrm>
          <a:prstGeom prst="rect">
            <a:avLst/>
          </a:prstGeom>
          <a:solidFill>
            <a:srgbClr val="F45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4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5013325" y="4718050"/>
            <a:ext cx="355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dirty="0" smtClean="0"/>
              <a:t>思考</a:t>
            </a:r>
            <a:r>
              <a:rPr lang="en-US" altLang="zh-CN" dirty="0" smtClean="0"/>
              <a:t>(code productivity)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16890" y="323215"/>
            <a:ext cx="6706235" cy="2901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列举一些编码实践中经常遇到的问题</a:t>
            </a:r>
            <a:endParaRPr kumimoji="1" lang="zh-CN" altLang="en-US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1144270" y="995680"/>
            <a:ext cx="7840980" cy="561975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代码可读性（好比在读一本没有目录大纲的书）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代码可维护性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代码性能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3080" y="1232535"/>
            <a:ext cx="10073640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缺乏约束，导致我们在实现业务代码时千差万别，新人接手很难快速掌握其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主脉络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快速理解代码往往需要靠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文档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辅助，而且文档基本都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没有时效性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阅读代码时常常会被一些不重要的分支给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带偏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了，忘了初心（主流程）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同步代码、异步回调、反查分离，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跳跃性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极大，看代码出现断层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模块之间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数据共享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只能靠传参，多层传递时降低可读性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编码素养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问题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类方法命名不当导致难以理解，无注释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2285" y="3963670"/>
            <a:ext cx="9898380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多人维护时，时常一不小心就破坏了原先的设计，导致代码模块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层次划分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混乱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业务理解不到位，导致编码时缺乏清晰的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思路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编码功底问题，导致功能不够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内聚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，存在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耦合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现象，在不合适的地方做了不该做的事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必要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日志缺失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或杂乱，排查定位线上问题较为低效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支持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多版本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并行时，导致代码臃肿，且很容易踩坑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50695" y="6245225"/>
            <a:ext cx="99206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为了避免多层之间传参问题，存在同一条数据（如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user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重复查询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的情况</a:t>
            </a:r>
            <a:endParaRPr lang="zh-CN" altLang="en-US"/>
          </a:p>
        </p:txBody>
      </p:sp>
      <p:pic>
        <p:nvPicPr>
          <p:cNvPr id="11" name="图片 10" descr="不开心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949960"/>
            <a:ext cx="871855" cy="86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16890" y="323215"/>
            <a:ext cx="6706235" cy="2901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列举一些编码实践中经常遇到的问题</a:t>
            </a:r>
            <a:endParaRPr kumimoji="1" lang="zh-CN" altLang="en-US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1183640" y="949960"/>
            <a:ext cx="7881620" cy="57581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代码可测试性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代码一致性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代码动态性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3080" y="1161415"/>
            <a:ext cx="974598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目前自测途径主要有单测，页面或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swagger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发起测试。单测往往改一行代码就要重启，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启动应用时间长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卡，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效率低下，页面或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swagger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方式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测试局部特性（如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mq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rpc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等）困难</a:t>
            </a:r>
            <a:endParaRPr lang="en-US" altLang="zh-CN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就编写单测上，许多开发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主观上不情愿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写，认为有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开发成本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维护成本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单测粒度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不好把控，到底是细到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方法级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，还是粗到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接口级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单纯的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覆盖率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也无法有效地判断测试质量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存在一些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环境依赖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问题，需要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mock</a:t>
            </a:r>
            <a:endParaRPr lang="en-US" altLang="zh-CN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测试用例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对开发不可见，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不透明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，更不可用，发现问题只能口头交流、人肉排查复现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2765" y="4481830"/>
            <a:ext cx="103054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幂等性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实现，几乎每个业务都有自己的一套实现，甚至有些业务不知道要幂等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为保证系统之间数据一致性，每个业务都要实现自己的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回调、反查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逻辑，稍不甚就易引发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资损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4510" y="5736590"/>
            <a:ext cx="9319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是静态编译型语言，优点是生态、强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schema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、性能；缺点是无动态语言的特性，如语法啰嗦，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无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literal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特性，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发布一次巨低效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，回滚也慢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3" name="图片 2" descr="不开心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949960"/>
            <a:ext cx="871855" cy="86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28905" y="302895"/>
            <a:ext cx="3180715" cy="370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工作流介绍</a:t>
            </a:r>
            <a:endParaRPr kumimoji="1" lang="en-US" altLang="zh-CN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TextBox 33"/>
          <p:cNvSpPr txBox="1"/>
          <p:nvPr/>
        </p:nvSpPr>
        <p:spPr>
          <a:xfrm>
            <a:off x="1657593" y="880052"/>
            <a:ext cx="5397883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什么是工作流？</a:t>
            </a:r>
            <a:endParaRPr lang="en-US" sz="2400" b="1" dirty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1657350" y="1246505"/>
            <a:ext cx="4890770" cy="280352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业务过程的部分或整体在计算机应用环境下的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自动化</a:t>
            </a:r>
            <a:endParaRPr lang="zh-CN" altLang="en-US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为了实现某个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业务目标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，利用计算机在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多个参与者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之间按某种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预定规则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自动传递文档、信息或者任务</a:t>
            </a:r>
            <a:endParaRPr lang="zh-CN" altLang="en-US" sz="1600" dirty="0" smtClean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多个人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在一起合作完成某件事的步骤，把步骤变成计算机能理解的形式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" name="TextBox 33"/>
          <p:cNvSpPr txBox="1"/>
          <p:nvPr/>
        </p:nvSpPr>
        <p:spPr>
          <a:xfrm>
            <a:off x="1636003" y="4017646"/>
            <a:ext cx="5397883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有什么好处？</a:t>
            </a:r>
            <a:endParaRPr lang="zh-CN" sz="2400" b="1" dirty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9" name="Oval 54"/>
          <p:cNvSpPr/>
          <p:nvPr/>
        </p:nvSpPr>
        <p:spPr bwMode="auto">
          <a:xfrm>
            <a:off x="594995" y="4069715"/>
            <a:ext cx="899795" cy="899795"/>
          </a:xfrm>
          <a:prstGeom prst="ellipse">
            <a:avLst/>
          </a:prstGeom>
          <a:solidFill>
            <a:srgbClr val="F55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656080" y="4408805"/>
            <a:ext cx="5255895" cy="243395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可视化（直接反应业务过程、对业务、技术人员）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简单化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将复杂问题肢解成一步一步，庖丁解牛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易维护性（配置化）</a:t>
            </a:r>
            <a:endParaRPr lang="zh-CN" altLang="en-US" sz="1600" dirty="0" smtClean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可扩展性（柔性）</a:t>
            </a:r>
            <a:endParaRPr lang="zh-CN" altLang="en-US" sz="1600" dirty="0" smtClean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自动化（流程引擎、通知）提高效率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降低成本（避免重复造轮子）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553085" y="929640"/>
            <a:ext cx="866775" cy="878205"/>
            <a:chOff x="1620837" y="1878649"/>
            <a:chExt cx="1440000" cy="1440000"/>
          </a:xfrm>
        </p:grpSpPr>
        <p:sp>
          <p:nvSpPr>
            <p:cNvPr id="14" name="Oval 300"/>
            <p:cNvSpPr>
              <a:spLocks noChangeArrowheads="1"/>
            </p:cNvSpPr>
            <p:nvPr/>
          </p:nvSpPr>
          <p:spPr bwMode="auto">
            <a:xfrm>
              <a:off x="1620837" y="1878649"/>
              <a:ext cx="1440000" cy="1440000"/>
            </a:xfrm>
            <a:prstGeom prst="ellipse">
              <a:avLst/>
            </a:prstGeom>
            <a:solidFill>
              <a:srgbClr val="F556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301"/>
            <p:cNvSpPr/>
            <p:nvPr/>
          </p:nvSpPr>
          <p:spPr bwMode="auto">
            <a:xfrm>
              <a:off x="2055289" y="2236021"/>
              <a:ext cx="977519" cy="1068613"/>
            </a:xfrm>
            <a:custGeom>
              <a:avLst/>
              <a:gdLst>
                <a:gd name="T0" fmla="*/ 48 w 174"/>
                <a:gd name="T1" fmla="*/ 0 h 190"/>
                <a:gd name="T2" fmla="*/ 0 w 174"/>
                <a:gd name="T3" fmla="*/ 47 h 190"/>
                <a:gd name="T4" fmla="*/ 46 w 174"/>
                <a:gd name="T5" fmla="*/ 92 h 190"/>
                <a:gd name="T6" fmla="*/ 36 w 174"/>
                <a:gd name="T7" fmla="*/ 111 h 190"/>
                <a:gd name="T8" fmla="*/ 55 w 174"/>
                <a:gd name="T9" fmla="*/ 130 h 190"/>
                <a:gd name="T10" fmla="*/ 36 w 174"/>
                <a:gd name="T11" fmla="*/ 148 h 190"/>
                <a:gd name="T12" fmla="*/ 78 w 174"/>
                <a:gd name="T13" fmla="*/ 190 h 190"/>
                <a:gd name="T14" fmla="*/ 174 w 174"/>
                <a:gd name="T15" fmla="*/ 99 h 190"/>
                <a:gd name="T16" fmla="*/ 86 w 174"/>
                <a:gd name="T17" fmla="*/ 11 h 190"/>
                <a:gd name="T18" fmla="*/ 77 w 174"/>
                <a:gd name="T19" fmla="*/ 29 h 190"/>
                <a:gd name="T20" fmla="*/ 48 w 174"/>
                <a:gd name="T2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90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125" y="180"/>
                    <a:pt x="162" y="144"/>
                    <a:pt x="174" y="99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77" y="29"/>
                    <a:pt x="77" y="29"/>
                    <a:pt x="77" y="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556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302"/>
            <p:cNvSpPr/>
            <p:nvPr/>
          </p:nvSpPr>
          <p:spPr bwMode="auto">
            <a:xfrm>
              <a:off x="2055289" y="2211497"/>
              <a:ext cx="571096" cy="648176"/>
            </a:xfrm>
            <a:custGeom>
              <a:avLst/>
              <a:gdLst>
                <a:gd name="T0" fmla="*/ 102 w 102"/>
                <a:gd name="T1" fmla="*/ 51 h 115"/>
                <a:gd name="T2" fmla="*/ 51 w 102"/>
                <a:gd name="T3" fmla="*/ 0 h 115"/>
                <a:gd name="T4" fmla="*/ 0 w 102"/>
                <a:gd name="T5" fmla="*/ 51 h 115"/>
                <a:gd name="T6" fmla="*/ 30 w 102"/>
                <a:gd name="T7" fmla="*/ 51 h 115"/>
                <a:gd name="T8" fmla="*/ 51 w 102"/>
                <a:gd name="T9" fmla="*/ 30 h 115"/>
                <a:gd name="T10" fmla="*/ 72 w 102"/>
                <a:gd name="T11" fmla="*/ 51 h 115"/>
                <a:gd name="T12" fmla="*/ 61 w 102"/>
                <a:gd name="T13" fmla="*/ 69 h 115"/>
                <a:gd name="T14" fmla="*/ 61 w 102"/>
                <a:gd name="T15" fmla="*/ 69 h 115"/>
                <a:gd name="T16" fmla="*/ 39 w 102"/>
                <a:gd name="T17" fmla="*/ 95 h 115"/>
                <a:gd name="T18" fmla="*/ 39 w 102"/>
                <a:gd name="T19" fmla="*/ 95 h 115"/>
                <a:gd name="T20" fmla="*/ 36 w 102"/>
                <a:gd name="T21" fmla="*/ 106 h 115"/>
                <a:gd name="T22" fmla="*/ 36 w 102"/>
                <a:gd name="T23" fmla="*/ 106 h 115"/>
                <a:gd name="T24" fmla="*/ 36 w 102"/>
                <a:gd name="T25" fmla="*/ 115 h 115"/>
                <a:gd name="T26" fmla="*/ 67 w 102"/>
                <a:gd name="T27" fmla="*/ 115 h 115"/>
                <a:gd name="T28" fmla="*/ 67 w 102"/>
                <a:gd name="T29" fmla="*/ 106 h 115"/>
                <a:gd name="T30" fmla="*/ 67 w 102"/>
                <a:gd name="T31" fmla="*/ 106 h 115"/>
                <a:gd name="T32" fmla="*/ 77 w 102"/>
                <a:gd name="T33" fmla="*/ 95 h 115"/>
                <a:gd name="T34" fmla="*/ 77 w 102"/>
                <a:gd name="T35" fmla="*/ 95 h 115"/>
                <a:gd name="T36" fmla="*/ 102 w 102"/>
                <a:gd name="T37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15">
                  <a:moveTo>
                    <a:pt x="102" y="51"/>
                  </a:move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40"/>
                    <a:pt x="40" y="30"/>
                    <a:pt x="51" y="30"/>
                  </a:cubicBezTo>
                  <a:cubicBezTo>
                    <a:pt x="62" y="30"/>
                    <a:pt x="72" y="40"/>
                    <a:pt x="72" y="51"/>
                  </a:cubicBezTo>
                  <a:cubicBezTo>
                    <a:pt x="72" y="59"/>
                    <a:pt x="67" y="65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51" y="75"/>
                    <a:pt x="44" y="84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8" y="98"/>
                    <a:pt x="37" y="102"/>
                    <a:pt x="36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9" y="101"/>
                    <a:pt x="72" y="97"/>
                    <a:pt x="77" y="95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2" y="86"/>
                    <a:pt x="102" y="70"/>
                    <a:pt x="102" y="51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Rectangle 303"/>
            <p:cNvSpPr>
              <a:spLocks noChangeArrowheads="1"/>
            </p:cNvSpPr>
            <p:nvPr/>
          </p:nvSpPr>
          <p:spPr bwMode="auto">
            <a:xfrm>
              <a:off x="2254998" y="2926241"/>
              <a:ext cx="175182" cy="1401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2910" y="1080770"/>
            <a:ext cx="4298315" cy="4465955"/>
          </a:xfrm>
          <a:prstGeom prst="rect">
            <a:avLst/>
          </a:prstGeom>
        </p:spPr>
      </p:pic>
      <p:pic>
        <p:nvPicPr>
          <p:cNvPr id="5" name="图片 4" descr="享受利益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4226560"/>
            <a:ext cx="582295" cy="58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9010" y="1005205"/>
            <a:ext cx="4565015" cy="5037455"/>
          </a:xfrm>
          <a:prstGeom prst="rect">
            <a:avLst/>
          </a:prstGeom>
        </p:spPr>
      </p:pic>
      <p:sp>
        <p:nvSpPr>
          <p:cNvPr id="9" name="TextBox 33"/>
          <p:cNvSpPr txBox="1"/>
          <p:nvPr/>
        </p:nvSpPr>
        <p:spPr>
          <a:xfrm>
            <a:off x="488950" y="179070"/>
            <a:ext cx="6830060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面向流程编程范式</a:t>
            </a:r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</a:t>
            </a:r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</a:t>
            </a:r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</a:t>
            </a:r>
            <a:endParaRPr lang="en-US" altLang="zh-CN" sz="2400" b="1" dirty="0" smtClean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1281430" y="1348105"/>
            <a:ext cx="5892800" cy="391160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我们将业务过程抽象成一个工作流，流程使用统一的配置，包含若干的节点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每个业务节点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只做一件事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即一个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action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，尺度把握，以底层微服务能力为参考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），实现一个标准的接口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节点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整个流程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共享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可见，支持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动态追加</a:t>
            </a:r>
            <a:endParaRPr lang="zh-CN" altLang="en-US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每个节点往下一节点流转时，由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条件表达式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以流程数据为依据进行路由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每个节点支持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同步调用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异步回调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反查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更新状态逻辑，支持断电重试、推进等功能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每个节点都有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成功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失败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处理中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三种状态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31" name="组 30"/>
          <p:cNvGrpSpPr>
            <a:grpSpLocks noChangeAspect="1"/>
          </p:cNvGrpSpPr>
          <p:nvPr/>
        </p:nvGrpSpPr>
        <p:grpSpPr>
          <a:xfrm>
            <a:off x="367242" y="1004906"/>
            <a:ext cx="899764" cy="900000"/>
            <a:chOff x="477465" y="5920303"/>
            <a:chExt cx="1553227" cy="1553634"/>
          </a:xfrm>
        </p:grpSpPr>
        <p:sp>
          <p:nvSpPr>
            <p:cNvPr id="29" name="Oval 54"/>
            <p:cNvSpPr/>
            <p:nvPr/>
          </p:nvSpPr>
          <p:spPr bwMode="auto">
            <a:xfrm>
              <a:off x="477465" y="5920303"/>
              <a:ext cx="1553227" cy="1553634"/>
            </a:xfrm>
            <a:prstGeom prst="ellipse">
              <a:avLst/>
            </a:prstGeom>
            <a:solidFill>
              <a:srgbClr val="F55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AutoShape 82"/>
            <p:cNvSpPr/>
            <p:nvPr/>
          </p:nvSpPr>
          <p:spPr bwMode="auto">
            <a:xfrm>
              <a:off x="954338" y="6382932"/>
              <a:ext cx="630772" cy="6309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6" name="TextBox 33"/>
          <p:cNvSpPr txBox="1"/>
          <p:nvPr/>
        </p:nvSpPr>
        <p:spPr>
          <a:xfrm>
            <a:off x="1371843" y="5231131"/>
            <a:ext cx="5397883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有什么好处？</a:t>
            </a:r>
            <a:endParaRPr lang="zh-CN" sz="2400" b="1" dirty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1280160" y="5693410"/>
            <a:ext cx="5255895" cy="95694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直接继承了工作流所有的优点：可视化、可维护性、可扩展性、降低开发成本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1337310" y="875030"/>
            <a:ext cx="6830060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有没有可能将工作流模型运用到日常编码中？</a:t>
            </a:r>
            <a:endParaRPr lang="en-US" sz="2400" b="1" dirty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Oval 54"/>
          <p:cNvSpPr/>
          <p:nvPr/>
        </p:nvSpPr>
        <p:spPr bwMode="auto">
          <a:xfrm>
            <a:off x="405130" y="5324475"/>
            <a:ext cx="899795" cy="899795"/>
          </a:xfrm>
          <a:prstGeom prst="ellipse">
            <a:avLst/>
          </a:prstGeom>
          <a:solidFill>
            <a:srgbClr val="F55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pic>
        <p:nvPicPr>
          <p:cNvPr id="5" name="图片 4" descr="享受利益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5481320"/>
            <a:ext cx="582295" cy="58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9495" y="909955"/>
            <a:ext cx="4565015" cy="5037455"/>
          </a:xfrm>
          <a:prstGeom prst="rect">
            <a:avLst/>
          </a:prstGeom>
        </p:spPr>
      </p:pic>
      <p:sp>
        <p:nvSpPr>
          <p:cNvPr id="2" name="TextBox 34"/>
          <p:cNvSpPr txBox="1"/>
          <p:nvPr/>
        </p:nvSpPr>
        <p:spPr>
          <a:xfrm>
            <a:off x="666750" y="995680"/>
            <a:ext cx="7840980" cy="561975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代码可读性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代码可维护性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代码性能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4765" y="3963670"/>
            <a:ext cx="2634615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层次划分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混乱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缺乏清晰的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思路 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不够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内聚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日志缺失 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多版本 </a:t>
            </a:r>
            <a:endParaRPr lang="zh-CN" altLang="en-US"/>
          </a:p>
        </p:txBody>
      </p:sp>
      <p:sp>
        <p:nvSpPr>
          <p:cNvPr id="13" name="TextBox 33"/>
          <p:cNvSpPr txBox="1"/>
          <p:nvPr/>
        </p:nvSpPr>
        <p:spPr>
          <a:xfrm>
            <a:off x="504190" y="189230"/>
            <a:ext cx="6830060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FBP</a:t>
            </a:r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能解决前面列举的问题吗？</a:t>
            </a:r>
            <a:endParaRPr lang="zh-CN" altLang="en-US" sz="2400" b="1" dirty="0" smtClean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5560" y="1232535"/>
            <a:ext cx="10073640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主脉络不清晰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文档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时效性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读代码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跑偏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同步异步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跳跃性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数据共享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编码素养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问题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3175" y="6255385"/>
            <a:ext cx="99206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重复查询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3564255" y="1232535"/>
            <a:ext cx="3728720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流程即主脉络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流程模板即文档也即运行的代码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每一步做专注的事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节点为载体将他们聚合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数据全流程可见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节点沙箱大大限制了使坏的可能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69335" y="3963670"/>
            <a:ext cx="5557520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节点天然具有隔离性（低耦合）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流程可视化一目了然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每个节点只做一件事（高内聚）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流程框架保证轨迹可查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流程模板即版本，多模板即多版本，节点可复用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74415" y="6224905"/>
            <a:ext cx="555752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数据共享避免重复查询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6" name="图片 5" descr="开心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929640"/>
            <a:ext cx="769620" cy="76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666750" y="995680"/>
            <a:ext cx="7840980" cy="437324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代码可测试性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fontAlgn="auto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代码一致性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0" fontAlgn="auto">
              <a:lnSpc>
                <a:spcPct val="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代码动态性</a:t>
            </a:r>
            <a:endParaRPr lang="zh-CN" altLang="en-US" b="1" dirty="0">
              <a:solidFill>
                <a:srgbClr val="000000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4765" y="3963670"/>
            <a:ext cx="2634615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幂等性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回调反查 </a:t>
            </a:r>
            <a:endParaRPr lang="zh-CN" altLang="en-US"/>
          </a:p>
        </p:txBody>
      </p:sp>
      <p:sp>
        <p:nvSpPr>
          <p:cNvPr id="13" name="TextBox 33"/>
          <p:cNvSpPr txBox="1"/>
          <p:nvPr/>
        </p:nvSpPr>
        <p:spPr>
          <a:xfrm>
            <a:off x="504190" y="189230"/>
            <a:ext cx="6830060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FBP</a:t>
            </a:r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能解决前面列举的问题吗？</a:t>
            </a:r>
            <a:endParaRPr lang="zh-CN" altLang="en-US" sz="2400" b="1" dirty="0" smtClean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5560" y="1232535"/>
            <a:ext cx="6507480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启动时间长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单测成本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单测粒度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覆盖率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环境依赖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F4561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用例不可见</a:t>
            </a:r>
            <a:endParaRPr lang="zh-CN" alt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3815" y="5198745"/>
            <a:ext cx="57791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schema</a:t>
            </a:r>
            <a:endParaRPr lang="en-US" altLang="zh-CN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literal</a:t>
            </a:r>
            <a:endParaRPr lang="en-US" altLang="zh-CN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F55611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发布效率</a:t>
            </a:r>
            <a:endParaRPr lang="zh-CN" altLang="en-US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12465" y="1232535"/>
            <a:ext cx="4682490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修改代码无需重启，即改即生效，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TDD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单测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=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节点类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+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参数，系统化托管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节点粒度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覆盖节点率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内置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MOCK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机制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用例</a:t>
            </a:r>
            <a:r>
              <a:rPr 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=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模板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+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参数，系统托管，共享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17545" y="3963670"/>
            <a:ext cx="555752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流程引擎内置幂等，无需开发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流程引擎内置回调支持，自动反查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7865" y="5267325"/>
            <a:ext cx="555752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引擎基于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开发，拥有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的优点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节点基于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groovy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，天然支持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literal</a:t>
            </a:r>
            <a:endParaRPr lang="zh-CN" altLang="en-US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Clr>
                <a:srgbClr val="00B050"/>
              </a:buClr>
              <a:buFont typeface="Wingdings" panose="05000000000000000000" charset="0"/>
              <a:buChar char="J"/>
            </a:pP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动态语言发布效率恐怖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审核后一键</a:t>
            </a:r>
            <a:r>
              <a:rPr lang="en-US" altLang="zh-CN" b="1" dirty="0">
                <a:solidFill>
                  <a:srgbClr val="008A37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en-US" altLang="zh-CN" b="1" dirty="0">
              <a:solidFill>
                <a:srgbClr val="008A37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6" name="图片 5" descr="开心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929640"/>
            <a:ext cx="769620" cy="769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820" y="1078865"/>
            <a:ext cx="4556125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46100" y="279400"/>
            <a:ext cx="7124700" cy="466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24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100" y="1417320"/>
            <a:ext cx="6775450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传统工作流引擎遵循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BPMN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规范，更多的是一个面向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OA领域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的框架，解决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多人参与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流程协作的问题，如审批、驳回、表单、组织角色、待办任务等等，而我们面向的是服务端业务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编程领域</a:t>
            </a:r>
            <a:endParaRPr lang="zh-CN" altLang="en-US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传统工作流引擎因为是解决通用性问题，设计上比较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重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，功能多（大多用不上）、模型相对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复杂</a:t>
            </a:r>
            <a:endParaRPr lang="zh-CN" altLang="en-US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缺乏成熟的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基于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流程设计、进度查看可视化界面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缺乏一些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动态性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的支持，如不支持groovy，模板、节点即改即生效等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不方便织入一些51特定场景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框架层面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的功能，比如幂等、日志埋点、监控告警、回调反查支持等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性能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问题，一条流程生命周期存在大量的SQL，而我们只做必要insert、update，我们还支持无sql的非存储模式，比如在查询场景使用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100" y="1006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100" y="348387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为什么又要重复造轮子</a:t>
            </a:r>
            <a:endParaRPr kumimoji="1"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730885" y="866775"/>
            <a:ext cx="8709660" cy="55054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p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开源框架Activiti、</a:t>
            </a:r>
            <a:r>
              <a:rPr lang="en-US" altLang="zh-CN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</a:t>
            </a:r>
            <a:r>
              <a:rPr lang="zh-CN" altLang="en-US" sz="2400" b="1" dirty="0" smtClean="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BPM已经很成熟了，为什么重复造轮子？</a:t>
            </a:r>
            <a:endParaRPr lang="zh-CN" altLang="en-US" sz="2400" b="1" dirty="0" smtClean="0">
              <a:solidFill>
                <a:schemeClr val="tx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0" y="1614170"/>
            <a:ext cx="4115435" cy="1272540"/>
          </a:xfrm>
          <a:prstGeom prst="rect">
            <a:avLst/>
          </a:prstGeom>
        </p:spPr>
      </p:pic>
      <p:pic>
        <p:nvPicPr>
          <p:cNvPr id="11" name="图片 10" descr="05593d37-146a-4422-8676-d92a2780aec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90" y="3307080"/>
            <a:ext cx="3932555" cy="183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3195</Words>
  <Application>WPS 演示</Application>
  <PresentationFormat>宽屏</PresentationFormat>
  <Paragraphs>494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等线</vt:lpstr>
      <vt:lpstr>Wingdings</vt:lpstr>
      <vt:lpstr>微软雅黑</vt:lpstr>
      <vt:lpstr>Gill Sans</vt:lpstr>
      <vt:lpstr>Century Gothic</vt:lpstr>
      <vt:lpstr>Segoe Print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忘忧草</cp:lastModifiedBy>
  <cp:revision>852</cp:revision>
  <dcterms:created xsi:type="dcterms:W3CDTF">2016-11-17T02:38:00Z</dcterms:created>
  <dcterms:modified xsi:type="dcterms:W3CDTF">2018-08-22T03:42:57Z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2052-10.1.0.7469</vt:lpwstr>
  </property>
</Properties>
</file>