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6" r:id="rId10"/>
    <p:sldId id="269" r:id="rId11"/>
    <p:sldId id="264" r:id="rId12"/>
    <p:sldId id="270" r:id="rId13"/>
    <p:sldId id="273" r:id="rId14"/>
    <p:sldId id="274" r:id="rId15"/>
    <p:sldId id="275" r:id="rId16"/>
    <p:sldId id="276" r:id="rId17"/>
    <p:sldId id="26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40530" y="1868170"/>
            <a:ext cx="3281045" cy="4399915"/>
          </a:xfrm>
          <a:prstGeom prst="rect">
            <a:avLst/>
          </a:prstGeom>
          <a:noFill/>
        </p:spPr>
        <p:txBody>
          <a:bodyPr wrap="square" rtlCol="0">
            <a:spAutoFit/>
          </a:bodyPr>
          <a:p>
            <a:endParaRPr lang="en-US" altLang="zh-CN" sz="4000">
              <a:latin typeface="+mn-ea"/>
            </a:endParaRPr>
          </a:p>
          <a:p>
            <a:endParaRPr lang="en-US" altLang="zh-CN" sz="4000">
              <a:latin typeface="+mn-ea"/>
            </a:endParaRPr>
          </a:p>
          <a:p>
            <a:r>
              <a:rPr lang="en-US" altLang="zh-CN" sz="4000">
                <a:latin typeface="+mn-ea"/>
              </a:rPr>
              <a:t>     </a:t>
            </a:r>
            <a:r>
              <a:rPr lang="zh-CN" altLang="en-US" sz="4000">
                <a:latin typeface="+mn-ea"/>
              </a:rPr>
              <a:t>感知机</a:t>
            </a:r>
            <a:endParaRPr lang="zh-CN" altLang="en-US" sz="4000">
              <a:latin typeface="+mn-ea"/>
            </a:endParaRPr>
          </a:p>
          <a:p>
            <a:endParaRPr lang="zh-CN" altLang="en-US" sz="4000">
              <a:latin typeface="+mn-ea"/>
            </a:endParaRPr>
          </a:p>
          <a:p>
            <a:endParaRPr lang="zh-CN" altLang="en-US" sz="4000">
              <a:latin typeface="+mn-ea"/>
            </a:endParaRPr>
          </a:p>
          <a:p>
            <a:endParaRPr lang="zh-CN" altLang="en-US" sz="4000">
              <a:latin typeface="+mn-ea"/>
            </a:endParaRPr>
          </a:p>
          <a:p>
            <a:endParaRPr lang="zh-CN" altLang="en-US" sz="400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9945" y="758190"/>
            <a:ext cx="2577465" cy="460375"/>
          </a:xfrm>
          <a:prstGeom prst="rect">
            <a:avLst/>
          </a:prstGeom>
          <a:noFill/>
        </p:spPr>
        <p:txBody>
          <a:bodyPr wrap="square" rtlCol="0">
            <a:spAutoFit/>
          </a:bodyPr>
          <a:p>
            <a:r>
              <a:rPr lang="zh-CN" altLang="en-US" sz="2400"/>
              <a:t>激活函数</a:t>
            </a:r>
            <a:endParaRPr lang="zh-CN" altLang="en-US"/>
          </a:p>
        </p:txBody>
      </p:sp>
      <p:sp>
        <p:nvSpPr>
          <p:cNvPr id="3" name="文本框 2"/>
          <p:cNvSpPr txBox="1"/>
          <p:nvPr/>
        </p:nvSpPr>
        <p:spPr>
          <a:xfrm>
            <a:off x="1322705" y="2167255"/>
            <a:ext cx="2477135" cy="368300"/>
          </a:xfrm>
          <a:prstGeom prst="rect">
            <a:avLst/>
          </a:prstGeom>
          <a:noFill/>
        </p:spPr>
        <p:txBody>
          <a:bodyPr wrap="square" rtlCol="0">
            <a:spAutoFit/>
          </a:bodyPr>
          <a:p>
            <a:r>
              <a:rPr lang="zh-CN" altLang="en-US"/>
              <a:t>. sigmoid函数</a:t>
            </a:r>
            <a:endParaRPr lang="zh-CN" altLang="en-US"/>
          </a:p>
        </p:txBody>
      </p:sp>
      <p:pic>
        <p:nvPicPr>
          <p:cNvPr id="8" name="图片 7"/>
          <p:cNvPicPr>
            <a:picLocks noChangeAspect="1"/>
          </p:cNvPicPr>
          <p:nvPr/>
        </p:nvPicPr>
        <p:blipFill>
          <a:blip r:embed="rId1"/>
          <a:stretch>
            <a:fillRect/>
          </a:stretch>
        </p:blipFill>
        <p:spPr>
          <a:xfrm>
            <a:off x="1322705" y="2933065"/>
            <a:ext cx="2689860" cy="586740"/>
          </a:xfrm>
          <a:prstGeom prst="rect">
            <a:avLst/>
          </a:prstGeom>
        </p:spPr>
      </p:pic>
      <p:pic>
        <p:nvPicPr>
          <p:cNvPr id="9" name="图片 8"/>
          <p:cNvPicPr>
            <a:picLocks noChangeAspect="1"/>
          </p:cNvPicPr>
          <p:nvPr/>
        </p:nvPicPr>
        <p:blipFill>
          <a:blip r:embed="rId2"/>
          <a:stretch>
            <a:fillRect/>
          </a:stretch>
        </p:blipFill>
        <p:spPr>
          <a:xfrm>
            <a:off x="4498975" y="2167255"/>
            <a:ext cx="5852160" cy="2766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9945" y="758190"/>
            <a:ext cx="2577465" cy="460375"/>
          </a:xfrm>
          <a:prstGeom prst="rect">
            <a:avLst/>
          </a:prstGeom>
          <a:noFill/>
        </p:spPr>
        <p:txBody>
          <a:bodyPr wrap="square" rtlCol="0">
            <a:spAutoFit/>
          </a:bodyPr>
          <a:p>
            <a:r>
              <a:rPr lang="zh-CN" altLang="en-US" sz="2400"/>
              <a:t>激活函数</a:t>
            </a:r>
            <a:endParaRPr lang="zh-CN" altLang="en-US"/>
          </a:p>
        </p:txBody>
      </p:sp>
      <p:sp>
        <p:nvSpPr>
          <p:cNvPr id="3" name="文本框 2"/>
          <p:cNvSpPr txBox="1"/>
          <p:nvPr/>
        </p:nvSpPr>
        <p:spPr>
          <a:xfrm>
            <a:off x="1322705" y="2167255"/>
            <a:ext cx="2477135" cy="368300"/>
          </a:xfrm>
          <a:prstGeom prst="rect">
            <a:avLst/>
          </a:prstGeom>
          <a:noFill/>
        </p:spPr>
        <p:txBody>
          <a:bodyPr wrap="square" rtlCol="0">
            <a:spAutoFit/>
          </a:bodyPr>
          <a:p>
            <a:r>
              <a:rPr lang="zh-CN" altLang="en-US"/>
              <a:t>.  tanh函数</a:t>
            </a:r>
            <a:endParaRPr lang="zh-CN" altLang="en-US"/>
          </a:p>
        </p:txBody>
      </p:sp>
      <p:pic>
        <p:nvPicPr>
          <p:cNvPr id="4" name="图片 3"/>
          <p:cNvPicPr>
            <a:picLocks noChangeAspect="1"/>
          </p:cNvPicPr>
          <p:nvPr/>
        </p:nvPicPr>
        <p:blipFill>
          <a:blip r:embed="rId1"/>
          <a:stretch>
            <a:fillRect/>
          </a:stretch>
        </p:blipFill>
        <p:spPr>
          <a:xfrm>
            <a:off x="1308100" y="2988945"/>
            <a:ext cx="2491740" cy="609600"/>
          </a:xfrm>
          <a:prstGeom prst="rect">
            <a:avLst/>
          </a:prstGeom>
        </p:spPr>
      </p:pic>
      <p:pic>
        <p:nvPicPr>
          <p:cNvPr id="5" name="图片 4"/>
          <p:cNvPicPr>
            <a:picLocks noChangeAspect="1"/>
          </p:cNvPicPr>
          <p:nvPr/>
        </p:nvPicPr>
        <p:blipFill>
          <a:blip r:embed="rId2"/>
          <a:stretch>
            <a:fillRect/>
          </a:stretch>
        </p:blipFill>
        <p:spPr>
          <a:xfrm>
            <a:off x="5017770" y="2294255"/>
            <a:ext cx="5935980" cy="2880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000"/>
              <a:t>过拟合和欠拟合</a:t>
            </a:r>
            <a:endParaRPr lang="zh-CN"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204085" y="1511935"/>
            <a:ext cx="7967980" cy="3739515"/>
          </a:xfrm>
          <a:prstGeom prst="rect">
            <a:avLst/>
          </a:prstGeom>
        </p:spPr>
      </p:pic>
      <p:sp>
        <p:nvSpPr>
          <p:cNvPr id="5" name="文本框 4"/>
          <p:cNvSpPr txBox="1"/>
          <p:nvPr/>
        </p:nvSpPr>
        <p:spPr>
          <a:xfrm>
            <a:off x="829945" y="758190"/>
            <a:ext cx="2577465" cy="460375"/>
          </a:xfrm>
          <a:prstGeom prst="rect">
            <a:avLst/>
          </a:prstGeom>
          <a:noFill/>
        </p:spPr>
        <p:txBody>
          <a:bodyPr wrap="square" rtlCol="0">
            <a:spAutoFit/>
          </a:bodyPr>
          <a:p>
            <a:r>
              <a:rPr lang="zh-CN" altLang="en-US" sz="2400"/>
              <a:t>过拟合和欠拟合</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29945" y="758190"/>
            <a:ext cx="2577465" cy="460375"/>
          </a:xfrm>
          <a:prstGeom prst="rect">
            <a:avLst/>
          </a:prstGeom>
          <a:noFill/>
        </p:spPr>
        <p:txBody>
          <a:bodyPr wrap="square" rtlCol="0">
            <a:spAutoFit/>
          </a:bodyPr>
          <a:p>
            <a:r>
              <a:rPr lang="zh-CN" altLang="en-US" sz="2400"/>
              <a:t>模型容量</a:t>
            </a:r>
            <a:endParaRPr lang="zh-CN" altLang="en-US" sz="2400"/>
          </a:p>
        </p:txBody>
      </p:sp>
      <p:sp>
        <p:nvSpPr>
          <p:cNvPr id="2" name="文本框 1"/>
          <p:cNvSpPr txBox="1"/>
          <p:nvPr/>
        </p:nvSpPr>
        <p:spPr>
          <a:xfrm>
            <a:off x="1301115" y="1951355"/>
            <a:ext cx="5655945" cy="1476375"/>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zh-CN" altLang="en-US"/>
              <a:t>拟合各种函数的</a:t>
            </a:r>
            <a:r>
              <a:rPr lang="zh-CN" altLang="en-US"/>
              <a:t>能力</a:t>
            </a:r>
            <a:endParaRPr lang="zh-CN" altLang="en-US"/>
          </a:p>
          <a:p>
            <a:endParaRPr lang="zh-CN" altLang="en-US"/>
          </a:p>
          <a:p>
            <a:r>
              <a:rPr lang="zh-CN" altLang="en-US">
                <a:latin typeface="微软雅黑" panose="020B0503020204020204" charset="-122"/>
                <a:ea typeface="微软雅黑" panose="020B0503020204020204" charset="-122"/>
                <a:sym typeface="+mn-ea"/>
              </a:rPr>
              <a:t>●</a:t>
            </a:r>
            <a:r>
              <a:rPr lang="zh-CN" altLang="en-US"/>
              <a:t>低容量的模型难以拟合训练</a:t>
            </a:r>
            <a:r>
              <a:rPr lang="zh-CN" altLang="en-US"/>
              <a:t>数据</a:t>
            </a:r>
            <a:endParaRPr lang="zh-CN" altLang="en-US"/>
          </a:p>
          <a:p>
            <a:endParaRPr lang="zh-CN" altLang="en-US"/>
          </a:p>
          <a:p>
            <a:r>
              <a:rPr lang="zh-CN" altLang="en-US">
                <a:latin typeface="微软雅黑" panose="020B0503020204020204" charset="-122"/>
                <a:ea typeface="微软雅黑" panose="020B0503020204020204" charset="-122"/>
                <a:sym typeface="+mn-ea"/>
              </a:rPr>
              <a:t>●</a:t>
            </a:r>
            <a:r>
              <a:rPr lang="zh-CN" altLang="en-US"/>
              <a:t>高容量的模型可以记住所有的训练</a:t>
            </a:r>
            <a:r>
              <a:rPr lang="zh-CN" altLang="en-US"/>
              <a:t>数据</a:t>
            </a:r>
            <a:endParaRPr lang="zh-CN" altLang="en-US"/>
          </a:p>
        </p:txBody>
      </p:sp>
      <p:pic>
        <p:nvPicPr>
          <p:cNvPr id="3" name="图片 2"/>
          <p:cNvPicPr>
            <a:picLocks noChangeAspect="1"/>
          </p:cNvPicPr>
          <p:nvPr/>
        </p:nvPicPr>
        <p:blipFill>
          <a:blip r:embed="rId1"/>
          <a:stretch>
            <a:fillRect/>
          </a:stretch>
        </p:blipFill>
        <p:spPr>
          <a:xfrm>
            <a:off x="3183890" y="3846195"/>
            <a:ext cx="5006340" cy="17449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29945" y="758190"/>
            <a:ext cx="2577465" cy="460375"/>
          </a:xfrm>
          <a:prstGeom prst="rect">
            <a:avLst/>
          </a:prstGeom>
          <a:noFill/>
        </p:spPr>
        <p:txBody>
          <a:bodyPr wrap="square" rtlCol="0">
            <a:spAutoFit/>
          </a:bodyPr>
          <a:p>
            <a:r>
              <a:rPr lang="zh-CN" altLang="en-US" sz="2400"/>
              <a:t>模型容量的</a:t>
            </a:r>
            <a:r>
              <a:rPr lang="zh-CN" altLang="en-US" sz="2400"/>
              <a:t>影响</a:t>
            </a:r>
            <a:endParaRPr lang="zh-CN" altLang="en-US" sz="2400"/>
          </a:p>
        </p:txBody>
      </p:sp>
      <p:pic>
        <p:nvPicPr>
          <p:cNvPr id="4" name="图片 3"/>
          <p:cNvPicPr>
            <a:picLocks noChangeAspect="1"/>
          </p:cNvPicPr>
          <p:nvPr/>
        </p:nvPicPr>
        <p:blipFill>
          <a:blip r:embed="rId1"/>
          <a:stretch>
            <a:fillRect/>
          </a:stretch>
        </p:blipFill>
        <p:spPr>
          <a:xfrm>
            <a:off x="2926080" y="1755775"/>
            <a:ext cx="5069205" cy="3346450"/>
          </a:xfrm>
          <a:prstGeom prst="rect">
            <a:avLst/>
          </a:prstGeom>
        </p:spPr>
      </p:pic>
      <p:sp>
        <p:nvSpPr>
          <p:cNvPr id="6" name="文本框 5"/>
          <p:cNvSpPr txBox="1"/>
          <p:nvPr/>
        </p:nvSpPr>
        <p:spPr>
          <a:xfrm>
            <a:off x="2983865" y="5364480"/>
            <a:ext cx="6402705" cy="922020"/>
          </a:xfrm>
          <a:prstGeom prst="rect">
            <a:avLst/>
          </a:prstGeom>
          <a:noFill/>
        </p:spPr>
        <p:txBody>
          <a:bodyPr wrap="square" rtlCol="0">
            <a:spAutoFit/>
          </a:bodyPr>
          <a:p>
            <a:r>
              <a:rPr lang="zh-CN" altLang="en-US"/>
              <a:t>训练误差是指，我们的模型在训练数据集上计算得到的误差。</a:t>
            </a:r>
            <a:endParaRPr lang="zh-CN" altLang="en-US"/>
          </a:p>
          <a:p>
            <a:r>
              <a:rPr lang="zh-CN" altLang="en-US"/>
              <a:t>泛化误差是指，当我们将模型应用在同样从原始样本的分布中抽取的无限多的数据样本时，我们模型误差的期望。</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thanks</a:t>
            </a:r>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5960" y="523240"/>
            <a:ext cx="2657475" cy="460375"/>
          </a:xfrm>
          <a:prstGeom prst="rect">
            <a:avLst/>
          </a:prstGeom>
          <a:noFill/>
        </p:spPr>
        <p:txBody>
          <a:bodyPr wrap="square" rtlCol="0">
            <a:spAutoFit/>
          </a:bodyPr>
          <a:p>
            <a:r>
              <a:rPr lang="zh-CN" altLang="en-US" sz="2400"/>
              <a:t>感知机</a:t>
            </a:r>
            <a:endParaRPr lang="zh-CN" altLang="en-US" sz="2400"/>
          </a:p>
        </p:txBody>
      </p:sp>
      <p:sp>
        <p:nvSpPr>
          <p:cNvPr id="9" name="文本框 8"/>
          <p:cNvSpPr txBox="1"/>
          <p:nvPr/>
        </p:nvSpPr>
        <p:spPr>
          <a:xfrm>
            <a:off x="1416050" y="1854835"/>
            <a:ext cx="5293995" cy="368300"/>
          </a:xfrm>
          <a:prstGeom prst="rect">
            <a:avLst/>
          </a:prstGeom>
          <a:noFill/>
        </p:spPr>
        <p:txBody>
          <a:bodyPr wrap="square" rtlCol="0">
            <a:spAutoFit/>
          </a:bodyPr>
          <a:p>
            <a:r>
              <a:rPr lang="zh-CN" altLang="en-US"/>
              <a:t>给定输入</a:t>
            </a:r>
            <a:r>
              <a:rPr lang="en-US" altLang="zh-CN"/>
              <a:t>x,</a:t>
            </a:r>
            <a:r>
              <a:rPr lang="zh-CN" altLang="en-US"/>
              <a:t>权重</a:t>
            </a:r>
            <a:r>
              <a:rPr lang="en-US" altLang="zh-CN"/>
              <a:t>w,</a:t>
            </a:r>
            <a:r>
              <a:rPr lang="zh-CN" altLang="en-US"/>
              <a:t>和偏移</a:t>
            </a:r>
            <a:r>
              <a:rPr lang="en-US" altLang="zh-CN"/>
              <a:t>b,</a:t>
            </a:r>
            <a:r>
              <a:rPr lang="zh-CN" altLang="en-US"/>
              <a:t>感知机</a:t>
            </a:r>
            <a:r>
              <a:rPr lang="zh-CN" altLang="en-US"/>
              <a:t>输出：</a:t>
            </a:r>
            <a:endParaRPr lang="zh-CN" altLang="en-US"/>
          </a:p>
        </p:txBody>
      </p:sp>
      <p:pic>
        <p:nvPicPr>
          <p:cNvPr id="3" name="图片 2"/>
          <p:cNvPicPr>
            <a:picLocks noChangeAspect="1"/>
          </p:cNvPicPr>
          <p:nvPr/>
        </p:nvPicPr>
        <p:blipFill>
          <a:blip r:embed="rId1"/>
          <a:stretch>
            <a:fillRect/>
          </a:stretch>
        </p:blipFill>
        <p:spPr>
          <a:xfrm>
            <a:off x="1589405" y="2573655"/>
            <a:ext cx="5120640" cy="624840"/>
          </a:xfrm>
          <a:prstGeom prst="rect">
            <a:avLst/>
          </a:prstGeom>
        </p:spPr>
      </p:pic>
      <p:sp>
        <p:nvSpPr>
          <p:cNvPr id="5" name="文本框 4"/>
          <p:cNvSpPr txBox="1"/>
          <p:nvPr/>
        </p:nvSpPr>
        <p:spPr>
          <a:xfrm>
            <a:off x="1471295" y="3415030"/>
            <a:ext cx="4873625" cy="922020"/>
          </a:xfrm>
          <a:prstGeom prst="rect">
            <a:avLst/>
          </a:prstGeom>
          <a:noFill/>
        </p:spPr>
        <p:txBody>
          <a:bodyPr wrap="square" rtlCol="0">
            <a:spAutoFit/>
          </a:bodyPr>
          <a:p>
            <a:r>
              <a:rPr lang="zh-CN" altLang="en-US"/>
              <a:t>二分类：</a:t>
            </a:r>
            <a:r>
              <a:rPr lang="en-US" altLang="zh-CN"/>
              <a:t>-1</a:t>
            </a:r>
            <a:r>
              <a:rPr lang="zh-CN" altLang="en-US"/>
              <a:t>或</a:t>
            </a:r>
            <a:r>
              <a:rPr lang="en-US" altLang="zh-CN"/>
              <a:t>1</a:t>
            </a:r>
            <a:endParaRPr lang="en-US" altLang="zh-CN"/>
          </a:p>
          <a:p>
            <a:r>
              <a:rPr lang="en-US" altLang="zh-CN"/>
              <a:t>Vs.</a:t>
            </a:r>
            <a:r>
              <a:rPr lang="zh-CN" altLang="en-US"/>
              <a:t>回归输出实数</a:t>
            </a:r>
            <a:endParaRPr lang="en-US" altLang="zh-CN"/>
          </a:p>
          <a:p>
            <a:r>
              <a:rPr lang="en-US" altLang="zh-CN"/>
              <a:t>Vs.Softmax</a:t>
            </a:r>
            <a:r>
              <a:rPr lang="zh-CN" altLang="en-US"/>
              <a:t>回归输出</a:t>
            </a:r>
            <a:r>
              <a:rPr lang="zh-CN" altLang="en-US"/>
              <a:t>概率</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46480" y="1905000"/>
            <a:ext cx="5607685" cy="368300"/>
          </a:xfrm>
          <a:prstGeom prst="rect">
            <a:avLst/>
          </a:prstGeom>
          <a:noFill/>
        </p:spPr>
        <p:txBody>
          <a:bodyPr wrap="square" rtlCol="0">
            <a:spAutoFit/>
          </a:bodyPr>
          <a:p>
            <a:pPr algn="l"/>
            <a:r>
              <a:rPr lang="zh-CN" altLang="en-US">
                <a:solidFill>
                  <a:schemeClr val="tx1"/>
                </a:solidFill>
              </a:rPr>
              <a:t>感知机不能拟合</a:t>
            </a:r>
            <a:r>
              <a:rPr lang="en-US" altLang="zh-CN">
                <a:solidFill>
                  <a:schemeClr val="tx1"/>
                </a:solidFill>
              </a:rPr>
              <a:t>XOR</a:t>
            </a:r>
            <a:r>
              <a:rPr lang="zh-CN" altLang="en-US">
                <a:solidFill>
                  <a:schemeClr val="tx1"/>
                </a:solidFill>
              </a:rPr>
              <a:t>函数，他只能产生线性分割面</a:t>
            </a:r>
            <a:endParaRPr lang="zh-CN" altLang="en-US">
              <a:solidFill>
                <a:schemeClr val="tx1"/>
              </a:solidFill>
            </a:endParaRPr>
          </a:p>
        </p:txBody>
      </p:sp>
      <p:sp>
        <p:nvSpPr>
          <p:cNvPr id="5" name="文本框 4"/>
          <p:cNvSpPr txBox="1"/>
          <p:nvPr/>
        </p:nvSpPr>
        <p:spPr>
          <a:xfrm>
            <a:off x="883920" y="555625"/>
            <a:ext cx="1550035" cy="460375"/>
          </a:xfrm>
          <a:prstGeom prst="rect">
            <a:avLst/>
          </a:prstGeom>
          <a:noFill/>
        </p:spPr>
        <p:txBody>
          <a:bodyPr wrap="square" rtlCol="0">
            <a:spAutoFit/>
          </a:bodyPr>
          <a:p>
            <a:r>
              <a:rPr lang="en-US" altLang="zh-CN" sz="2400"/>
              <a:t>XOR</a:t>
            </a:r>
            <a:r>
              <a:rPr lang="zh-CN" altLang="en-US" sz="2400"/>
              <a:t>问题</a:t>
            </a:r>
            <a:endParaRPr lang="zh-CN" altLang="en-US" sz="2400"/>
          </a:p>
        </p:txBody>
      </p:sp>
      <p:pic>
        <p:nvPicPr>
          <p:cNvPr id="2" name="图片 1"/>
          <p:cNvPicPr>
            <a:picLocks noChangeAspect="1"/>
          </p:cNvPicPr>
          <p:nvPr>
            <p:custDataLst>
              <p:tags r:id="rId1"/>
            </p:custDataLst>
          </p:nvPr>
        </p:nvPicPr>
        <p:blipFill>
          <a:blip r:embed="rId2"/>
          <a:stretch>
            <a:fillRect/>
          </a:stretch>
        </p:blipFill>
        <p:spPr>
          <a:xfrm>
            <a:off x="1140460" y="2501265"/>
            <a:ext cx="4100195" cy="32619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17245" y="523240"/>
            <a:ext cx="2657475" cy="460375"/>
          </a:xfrm>
          <a:prstGeom prst="rect">
            <a:avLst/>
          </a:prstGeom>
          <a:noFill/>
        </p:spPr>
        <p:txBody>
          <a:bodyPr wrap="square" rtlCol="0">
            <a:spAutoFit/>
          </a:bodyPr>
          <a:p>
            <a:r>
              <a:rPr lang="zh-CN" altLang="en-US" sz="2400"/>
              <a:t>学习</a:t>
            </a:r>
            <a:r>
              <a:rPr lang="en-US" altLang="zh-CN" sz="2400"/>
              <a:t>XOR</a:t>
            </a:r>
            <a:endParaRPr lang="en-US" altLang="zh-CN" sz="2400"/>
          </a:p>
        </p:txBody>
      </p:sp>
      <p:pic>
        <p:nvPicPr>
          <p:cNvPr id="3" name="图片 2"/>
          <p:cNvPicPr>
            <a:picLocks noChangeAspect="1"/>
          </p:cNvPicPr>
          <p:nvPr/>
        </p:nvPicPr>
        <p:blipFill>
          <a:blip r:embed="rId1"/>
          <a:stretch>
            <a:fillRect/>
          </a:stretch>
        </p:blipFill>
        <p:spPr>
          <a:xfrm>
            <a:off x="2367280" y="2179320"/>
            <a:ext cx="1920240" cy="1775460"/>
          </a:xfrm>
          <a:prstGeom prst="rect">
            <a:avLst/>
          </a:prstGeom>
        </p:spPr>
      </p:pic>
      <p:pic>
        <p:nvPicPr>
          <p:cNvPr id="7" name="图片 6"/>
          <p:cNvPicPr>
            <a:picLocks noChangeAspect="1"/>
          </p:cNvPicPr>
          <p:nvPr/>
        </p:nvPicPr>
        <p:blipFill>
          <a:blip r:embed="rId2"/>
          <a:stretch>
            <a:fillRect/>
          </a:stretch>
        </p:blipFill>
        <p:spPr>
          <a:xfrm>
            <a:off x="5750560" y="2383155"/>
            <a:ext cx="3655060" cy="13684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36600" y="657225"/>
            <a:ext cx="3279775" cy="460375"/>
          </a:xfrm>
          <a:prstGeom prst="rect">
            <a:avLst/>
          </a:prstGeom>
          <a:noFill/>
        </p:spPr>
        <p:txBody>
          <a:bodyPr wrap="square" rtlCol="0" anchor="t">
            <a:spAutoFit/>
          </a:bodyPr>
          <a:p>
            <a:pPr algn="l"/>
            <a:r>
              <a:rPr lang="zh-CN" altLang="en-US" sz="2400">
                <a:solidFill>
                  <a:schemeClr val="tx1"/>
                </a:solidFill>
              </a:rPr>
              <a:t>在网络中</a:t>
            </a:r>
            <a:r>
              <a:rPr lang="zh-CN" altLang="en-US" sz="2400">
                <a:solidFill>
                  <a:schemeClr val="tx1"/>
                </a:solidFill>
              </a:rPr>
              <a:t>加入隐藏层</a:t>
            </a:r>
            <a:endParaRPr lang="zh-CN" altLang="en-US" sz="2400">
              <a:solidFill>
                <a:schemeClr val="tx1"/>
              </a:solidFill>
            </a:endParaRPr>
          </a:p>
        </p:txBody>
      </p:sp>
      <p:sp>
        <p:nvSpPr>
          <p:cNvPr id="5" name="文本框 4"/>
          <p:cNvSpPr txBox="1"/>
          <p:nvPr/>
        </p:nvSpPr>
        <p:spPr>
          <a:xfrm>
            <a:off x="977265" y="2258060"/>
            <a:ext cx="7476490" cy="1476375"/>
          </a:xfrm>
          <a:prstGeom prst="rect">
            <a:avLst/>
          </a:prstGeom>
          <a:noFill/>
        </p:spPr>
        <p:txBody>
          <a:bodyPr wrap="square" rtlCol="0">
            <a:spAutoFit/>
          </a:bodyPr>
          <a:p>
            <a:pPr lvl="0" algn="l">
              <a:buClrTx/>
              <a:buSzTx/>
              <a:buFontTx/>
            </a:pPr>
            <a:r>
              <a:rPr lang="zh-CN" altLang="en-US">
                <a:sym typeface="+mn-ea"/>
              </a:rPr>
              <a:t>我们可以通过在网络中加入一个或多个隐藏层来克服线性模型的限制，使其能处理更普遍的函数关系类型。要做到这一点，最简单的方法是将许多全连接层堆叠在一起。每一层都输出到上面的层，直到生成最后的输出。我们可以把前L−1层看作表示，把最后一层看作线性预测器。这种架构通常称为多层感知机（multilayer perceptron），通常缩写为MLP。</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832100" y="989965"/>
            <a:ext cx="5022215" cy="2645410"/>
          </a:xfrm>
          <a:prstGeom prst="rect">
            <a:avLst/>
          </a:prstGeom>
        </p:spPr>
      </p:pic>
      <p:sp>
        <p:nvSpPr>
          <p:cNvPr id="3" name="文本框 2"/>
          <p:cNvSpPr txBox="1"/>
          <p:nvPr/>
        </p:nvSpPr>
        <p:spPr>
          <a:xfrm>
            <a:off x="2096770" y="4079875"/>
            <a:ext cx="7650480" cy="1476375"/>
          </a:xfrm>
          <a:prstGeom prst="rect">
            <a:avLst/>
          </a:prstGeom>
          <a:noFill/>
        </p:spPr>
        <p:txBody>
          <a:bodyPr wrap="square" rtlCol="0">
            <a:spAutoFit/>
          </a:bodyPr>
          <a:p>
            <a:r>
              <a:rPr lang="zh-CN" altLang="en-US"/>
              <a:t>这个多层感知机有4个输入，3个输出，其隐藏层包含5个隐藏单元。输入层不涉及任何计算，因此使用此网络产生输出只需要实现隐藏层和输出层的计算；因此，这个多层感知机中的层数为2。这两个层都是全连接的。每个输入都会影响隐藏层中的每个神经元，而隐藏层中的每个神经元又会影响输出层中的每个神经元。</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25525" y="1286510"/>
            <a:ext cx="9227820" cy="1198880"/>
          </a:xfrm>
          <a:prstGeom prst="rect">
            <a:avLst/>
          </a:prstGeom>
          <a:noFill/>
        </p:spPr>
        <p:txBody>
          <a:bodyPr wrap="none" rtlCol="0" anchor="t">
            <a:spAutoFit/>
          </a:bodyPr>
          <a:p>
            <a:pPr algn="l"/>
            <a:r>
              <a:rPr lang="zh-CN" altLang="en-US">
                <a:solidFill>
                  <a:schemeClr val="accent1"/>
                </a:solidFill>
              </a:rPr>
              <a:t>矩阵X∈Rn×d来表示n个样本的小批量，其中每个样本具有d个输入(特征)</a:t>
            </a:r>
            <a:endParaRPr lang="zh-CN" altLang="en-US">
              <a:solidFill>
                <a:schemeClr val="accent1"/>
              </a:solidFill>
            </a:endParaRPr>
          </a:p>
          <a:p>
            <a:pPr algn="l"/>
            <a:r>
              <a:rPr lang="zh-CN" altLang="en-US">
                <a:solidFill>
                  <a:schemeClr val="accent1"/>
                </a:solidFill>
              </a:rPr>
              <a:t>用H∈Rn×h表示隐藏层的输出</a:t>
            </a:r>
            <a:endParaRPr lang="zh-CN" altLang="en-US">
              <a:solidFill>
                <a:schemeClr val="accent1"/>
              </a:solidFill>
            </a:endParaRPr>
          </a:p>
          <a:p>
            <a:pPr algn="l"/>
            <a:r>
              <a:rPr lang="zh-CN" altLang="en-US">
                <a:solidFill>
                  <a:schemeClr val="accent1"/>
                </a:solidFill>
              </a:rPr>
              <a:t>W(1)∈Rd×h和隐藏层偏置b(1)∈R1×h以及输出层权重W(2)∈Rh×q和输出层偏置b(2)∈R1×q</a:t>
            </a:r>
            <a:endParaRPr lang="zh-CN" altLang="en-US">
              <a:solidFill>
                <a:schemeClr val="accent1"/>
              </a:solidFill>
            </a:endParaRPr>
          </a:p>
          <a:p>
            <a:pPr algn="l"/>
            <a:r>
              <a:rPr lang="zh-CN" altLang="en-US">
                <a:solidFill>
                  <a:schemeClr val="accent1"/>
                </a:solidFill>
              </a:rPr>
              <a:t>我们按如下方式计算单隐藏层多层感知机的输出O∈Rn×q：</a:t>
            </a:r>
            <a:endParaRPr lang="zh-CN" altLang="en-US">
              <a:solidFill>
                <a:schemeClr val="accent1"/>
              </a:solidFill>
            </a:endParaRPr>
          </a:p>
        </p:txBody>
      </p:sp>
      <p:pic>
        <p:nvPicPr>
          <p:cNvPr id="6" name="图片 5"/>
          <p:cNvPicPr>
            <a:picLocks noChangeAspect="1"/>
          </p:cNvPicPr>
          <p:nvPr/>
        </p:nvPicPr>
        <p:blipFill>
          <a:blip r:embed="rId1"/>
          <a:stretch>
            <a:fillRect/>
          </a:stretch>
        </p:blipFill>
        <p:spPr>
          <a:xfrm>
            <a:off x="2644140" y="2862580"/>
            <a:ext cx="4853305" cy="1133475"/>
          </a:xfrm>
          <a:prstGeom prst="rect">
            <a:avLst/>
          </a:prstGeom>
        </p:spPr>
      </p:pic>
      <p:sp>
        <p:nvSpPr>
          <p:cNvPr id="7" name="文本框 6"/>
          <p:cNvSpPr txBox="1"/>
          <p:nvPr/>
        </p:nvSpPr>
        <p:spPr>
          <a:xfrm>
            <a:off x="1132205" y="4289425"/>
            <a:ext cx="8451215" cy="368300"/>
          </a:xfrm>
          <a:prstGeom prst="rect">
            <a:avLst/>
          </a:prstGeom>
          <a:noFill/>
        </p:spPr>
        <p:txBody>
          <a:bodyPr wrap="square" rtlCol="0">
            <a:spAutoFit/>
          </a:bodyPr>
          <a:p>
            <a:pPr algn="l">
              <a:buClrTx/>
              <a:buSzTx/>
              <a:buNone/>
            </a:pPr>
            <a:r>
              <a:rPr lang="zh-CN" altLang="en-US">
                <a:solidFill>
                  <a:schemeClr val="accent1"/>
                </a:solidFill>
              </a:rPr>
              <a:t>只需合并隐藏层，便可产生具有参数W=W(1)W(2)</a:t>
            </a:r>
            <a:r>
              <a:rPr lang="en-US" altLang="zh-CN">
                <a:solidFill>
                  <a:schemeClr val="accent1"/>
                </a:solidFill>
              </a:rPr>
              <a:t> </a:t>
            </a:r>
            <a:r>
              <a:rPr lang="zh-CN" altLang="en-US">
                <a:solidFill>
                  <a:schemeClr val="accent1"/>
                </a:solidFill>
              </a:rPr>
              <a:t>b=b(1)W(2)+b(2)的等价单层模型</a:t>
            </a:r>
            <a:endParaRPr lang="zh-CN" altLang="en-US">
              <a:solidFill>
                <a:schemeClr val="accent1"/>
              </a:solidFill>
            </a:endParaRPr>
          </a:p>
        </p:txBody>
      </p:sp>
      <p:pic>
        <p:nvPicPr>
          <p:cNvPr id="9" name="图片 8"/>
          <p:cNvPicPr>
            <a:picLocks noChangeAspect="1"/>
          </p:cNvPicPr>
          <p:nvPr/>
        </p:nvPicPr>
        <p:blipFill>
          <a:blip r:embed="rId2"/>
          <a:stretch>
            <a:fillRect/>
          </a:stretch>
        </p:blipFill>
        <p:spPr>
          <a:xfrm>
            <a:off x="1025525" y="4959350"/>
            <a:ext cx="10478770" cy="6623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13740" y="805815"/>
            <a:ext cx="8216265" cy="1198880"/>
          </a:xfrm>
          <a:prstGeom prst="rect">
            <a:avLst/>
          </a:prstGeom>
          <a:noFill/>
        </p:spPr>
        <p:txBody>
          <a:bodyPr wrap="none" rtlCol="0" anchor="t">
            <a:spAutoFit/>
          </a:bodyPr>
          <a:p>
            <a:pPr algn="l"/>
            <a:r>
              <a:rPr lang="zh-CN" altLang="en-US">
                <a:solidFill>
                  <a:schemeClr val="accent1"/>
                </a:solidFill>
              </a:rPr>
              <a:t>为了发挥多层结构的潜力，我们还需要一个额外的关键要素：</a:t>
            </a:r>
            <a:endParaRPr lang="zh-CN" altLang="en-US">
              <a:solidFill>
                <a:schemeClr val="accent1"/>
              </a:solidFill>
            </a:endParaRPr>
          </a:p>
          <a:p>
            <a:pPr algn="l"/>
            <a:r>
              <a:rPr lang="zh-CN" altLang="en-US">
                <a:solidFill>
                  <a:schemeClr val="accent1"/>
                </a:solidFill>
              </a:rPr>
              <a:t>在仿射变换之后对每个隐藏单元应用非线性的激活函数（activation function）σ。</a:t>
            </a:r>
            <a:endParaRPr lang="zh-CN" altLang="en-US">
              <a:solidFill>
                <a:schemeClr val="accent1"/>
              </a:solidFill>
            </a:endParaRPr>
          </a:p>
          <a:p>
            <a:pPr algn="l"/>
            <a:r>
              <a:rPr lang="zh-CN" altLang="en-US">
                <a:solidFill>
                  <a:schemeClr val="accent1"/>
                </a:solidFill>
              </a:rPr>
              <a:t>激活函数的输出（例如，σ(⋅)）被称为激活值（activations）。</a:t>
            </a:r>
            <a:endParaRPr lang="zh-CN" altLang="en-US">
              <a:solidFill>
                <a:schemeClr val="accent1"/>
              </a:solidFill>
            </a:endParaRPr>
          </a:p>
          <a:p>
            <a:pPr algn="l"/>
            <a:r>
              <a:rPr lang="zh-CN" altLang="en-US">
                <a:solidFill>
                  <a:schemeClr val="accent1"/>
                </a:solidFill>
              </a:rPr>
              <a:t>一般来说，有了激活函数，就不可能再将我们的多层感知机退化成线性模型：</a:t>
            </a:r>
            <a:endParaRPr lang="zh-CN" altLang="en-US">
              <a:solidFill>
                <a:schemeClr val="accent1"/>
              </a:solidFill>
            </a:endParaRPr>
          </a:p>
        </p:txBody>
      </p:sp>
      <p:pic>
        <p:nvPicPr>
          <p:cNvPr id="2" name="图片 1"/>
          <p:cNvPicPr>
            <a:picLocks noChangeAspect="1"/>
          </p:cNvPicPr>
          <p:nvPr/>
        </p:nvPicPr>
        <p:blipFill>
          <a:blip r:embed="rId1"/>
          <a:stretch>
            <a:fillRect/>
          </a:stretch>
        </p:blipFill>
        <p:spPr>
          <a:xfrm>
            <a:off x="1002665" y="2491740"/>
            <a:ext cx="4592320" cy="1212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9945" y="758190"/>
            <a:ext cx="2577465" cy="460375"/>
          </a:xfrm>
          <a:prstGeom prst="rect">
            <a:avLst/>
          </a:prstGeom>
          <a:noFill/>
        </p:spPr>
        <p:txBody>
          <a:bodyPr wrap="square" rtlCol="0">
            <a:spAutoFit/>
          </a:bodyPr>
          <a:p>
            <a:r>
              <a:rPr lang="zh-CN" altLang="en-US" sz="2400"/>
              <a:t>激活函数</a:t>
            </a:r>
            <a:endParaRPr lang="zh-CN" altLang="en-US"/>
          </a:p>
        </p:txBody>
      </p:sp>
      <p:sp>
        <p:nvSpPr>
          <p:cNvPr id="3" name="文本框 2"/>
          <p:cNvSpPr txBox="1"/>
          <p:nvPr/>
        </p:nvSpPr>
        <p:spPr>
          <a:xfrm>
            <a:off x="1322705" y="2167255"/>
            <a:ext cx="2477135" cy="368300"/>
          </a:xfrm>
          <a:prstGeom prst="rect">
            <a:avLst/>
          </a:prstGeom>
          <a:noFill/>
        </p:spPr>
        <p:txBody>
          <a:bodyPr wrap="square" rtlCol="0">
            <a:spAutoFit/>
          </a:bodyPr>
          <a:p>
            <a:r>
              <a:rPr lang="zh-CN" altLang="en-US"/>
              <a:t>. ReLU函数</a:t>
            </a:r>
            <a:endParaRPr lang="zh-CN" altLang="en-US"/>
          </a:p>
        </p:txBody>
      </p:sp>
      <p:pic>
        <p:nvPicPr>
          <p:cNvPr id="5" name="图片 4"/>
          <p:cNvPicPr>
            <a:picLocks noChangeAspect="1"/>
          </p:cNvPicPr>
          <p:nvPr/>
        </p:nvPicPr>
        <p:blipFill>
          <a:blip r:embed="rId1"/>
          <a:stretch>
            <a:fillRect/>
          </a:stretch>
        </p:blipFill>
        <p:spPr>
          <a:xfrm>
            <a:off x="1388110" y="3074035"/>
            <a:ext cx="2346960" cy="358140"/>
          </a:xfrm>
          <a:prstGeom prst="rect">
            <a:avLst/>
          </a:prstGeom>
        </p:spPr>
      </p:pic>
      <p:pic>
        <p:nvPicPr>
          <p:cNvPr id="7" name="图片 6"/>
          <p:cNvPicPr>
            <a:picLocks noChangeAspect="1"/>
          </p:cNvPicPr>
          <p:nvPr/>
        </p:nvPicPr>
        <p:blipFill>
          <a:blip r:embed="rId2"/>
          <a:stretch>
            <a:fillRect/>
          </a:stretch>
        </p:blipFill>
        <p:spPr>
          <a:xfrm>
            <a:off x="4551680" y="2167255"/>
            <a:ext cx="5654040" cy="287274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3924,&quot;width&quot;:493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Words>
  <Application>WPS 演示</Application>
  <PresentationFormat>宽屏</PresentationFormat>
  <Paragraphs>70</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塰渢.</cp:lastModifiedBy>
  <cp:revision>66</cp:revision>
  <dcterms:created xsi:type="dcterms:W3CDTF">2021-10-26T10:54:00Z</dcterms:created>
  <dcterms:modified xsi:type="dcterms:W3CDTF">2021-11-10T02:24:06Z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D0776A954F034C848B041F4DE12BF849</vt:lpwstr>
  </property>
  <property fmtid="{D5CDD505-2E9C-101B-9397-08002B2CF9AE}" pid="3" name="KSOProductBuildVer">
    <vt:lpwstr>2052-11.1.0.11045</vt:lpwstr>
  </property>
</Properties>
</file>