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8" r:id="rId92"/>
    <p:sldId id="347" r:id="rId93"/>
    <p:sldId id="349" r:id="rId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/>
    <p:restoredTop sz="89741"/>
  </p:normalViewPr>
  <p:slideViewPr>
    <p:cSldViewPr>
      <p:cViewPr varScale="1">
        <p:scale>
          <a:sx n="84" d="100"/>
          <a:sy n="84" d="100"/>
        </p:scale>
        <p:origin x="3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7C698-C208-5A4E-A127-C03BDF662F72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1F347-A12A-4345-BDE8-85B36AF609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7388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Apple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1F347-A12A-4345-BDE8-85B36AF609EB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315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1F347-A12A-4345-BDE8-85B36AF609EB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414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if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1475" y="11303"/>
            <a:ext cx="8896351" cy="6780276"/>
          </a:xfrm>
          <a:custGeom>
            <a:avLst/>
            <a:gdLst>
              <a:gd name="connsiteX0" fmla="*/ 6299454 w 8896351"/>
              <a:gd name="connsiteY0" fmla="*/ 0 h 6780276"/>
              <a:gd name="connsiteX1" fmla="*/ 0 w 8896351"/>
              <a:gd name="connsiteY1" fmla="*/ 1826514 h 6780276"/>
              <a:gd name="connsiteX2" fmla="*/ 4841748 w 8896351"/>
              <a:gd name="connsiteY2" fmla="*/ 6780276 h 6780276"/>
              <a:gd name="connsiteX3" fmla="*/ 8896350 w 8896351"/>
              <a:gd name="connsiteY3" fmla="*/ 2107692 h 6780276"/>
              <a:gd name="connsiteX4" fmla="*/ 6299454 w 8896351"/>
              <a:gd name="connsiteY4" fmla="*/ 0 h 67802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896351" h="6780276">
                <a:moveTo>
                  <a:pt x="6299454" y="0"/>
                </a:moveTo>
                <a:lnTo>
                  <a:pt x="0" y="1826514"/>
                </a:lnTo>
                <a:lnTo>
                  <a:pt x="4841748" y="6780276"/>
                </a:lnTo>
                <a:lnTo>
                  <a:pt x="8896350" y="2107692"/>
                </a:lnTo>
                <a:lnTo>
                  <a:pt x="6299454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81317" y="279527"/>
            <a:ext cx="3572256" cy="1614678"/>
          </a:xfrm>
          <a:custGeom>
            <a:avLst/>
            <a:gdLst>
              <a:gd name="connsiteX0" fmla="*/ 3572256 w 3572256"/>
              <a:gd name="connsiteY0" fmla="*/ 1540764 h 1614678"/>
              <a:gd name="connsiteX1" fmla="*/ 3194303 w 3572256"/>
              <a:gd name="connsiteY1" fmla="*/ 1240536 h 1614678"/>
              <a:gd name="connsiteX2" fmla="*/ 2501646 w 3572256"/>
              <a:gd name="connsiteY2" fmla="*/ 819150 h 1614678"/>
              <a:gd name="connsiteX3" fmla="*/ 319278 w 3572256"/>
              <a:gd name="connsiteY3" fmla="*/ 0 h 1614678"/>
              <a:gd name="connsiteX4" fmla="*/ 103632 w 3572256"/>
              <a:gd name="connsiteY4" fmla="*/ 78486 h 1614678"/>
              <a:gd name="connsiteX5" fmla="*/ 0 w 3572256"/>
              <a:gd name="connsiteY5" fmla="*/ 323850 h 1614678"/>
              <a:gd name="connsiteX6" fmla="*/ 126492 w 3572256"/>
              <a:gd name="connsiteY6" fmla="*/ 604266 h 1614678"/>
              <a:gd name="connsiteX7" fmla="*/ 2564130 w 3572256"/>
              <a:gd name="connsiteY7" fmla="*/ 1594865 h 1614678"/>
              <a:gd name="connsiteX8" fmla="*/ 3099815 w 3572256"/>
              <a:gd name="connsiteY8" fmla="*/ 1532382 h 1614678"/>
              <a:gd name="connsiteX9" fmla="*/ 3531870 w 3572256"/>
              <a:gd name="connsiteY9" fmla="*/ 1614678 h 1614678"/>
              <a:gd name="connsiteX10" fmla="*/ 3572256 w 3572256"/>
              <a:gd name="connsiteY10" fmla="*/ 1540764 h 16146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3572256" h="1614678">
                <a:moveTo>
                  <a:pt x="3572256" y="1540764"/>
                </a:moveTo>
                <a:lnTo>
                  <a:pt x="3194303" y="1240536"/>
                </a:lnTo>
                <a:lnTo>
                  <a:pt x="2501646" y="819150"/>
                </a:lnTo>
                <a:lnTo>
                  <a:pt x="319278" y="0"/>
                </a:lnTo>
                <a:lnTo>
                  <a:pt x="103632" y="78486"/>
                </a:lnTo>
                <a:lnTo>
                  <a:pt x="0" y="323850"/>
                </a:lnTo>
                <a:lnTo>
                  <a:pt x="126492" y="604266"/>
                </a:lnTo>
                <a:lnTo>
                  <a:pt x="2564130" y="1594865"/>
                </a:lnTo>
                <a:lnTo>
                  <a:pt x="3099815" y="1532382"/>
                </a:lnTo>
                <a:lnTo>
                  <a:pt x="3531870" y="1614678"/>
                </a:lnTo>
                <a:lnTo>
                  <a:pt x="3572256" y="154076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63791" y="412876"/>
            <a:ext cx="3562350" cy="1598676"/>
          </a:xfrm>
          <a:custGeom>
            <a:avLst/>
            <a:gdLst>
              <a:gd name="connsiteX0" fmla="*/ 307848 w 3562350"/>
              <a:gd name="connsiteY0" fmla="*/ 0 h 1598676"/>
              <a:gd name="connsiteX1" fmla="*/ 2990088 w 3562350"/>
              <a:gd name="connsiteY1" fmla="*/ 1010412 h 1598676"/>
              <a:gd name="connsiteX2" fmla="*/ 3208020 w 3562350"/>
              <a:gd name="connsiteY2" fmla="*/ 1242822 h 1598676"/>
              <a:gd name="connsiteX3" fmla="*/ 3562350 w 3562350"/>
              <a:gd name="connsiteY3" fmla="*/ 1542288 h 1598676"/>
              <a:gd name="connsiteX4" fmla="*/ 3515106 w 3562350"/>
              <a:gd name="connsiteY4" fmla="*/ 1598676 h 1598676"/>
              <a:gd name="connsiteX5" fmla="*/ 3032760 w 3562350"/>
              <a:gd name="connsiteY5" fmla="*/ 1532382 h 1598676"/>
              <a:gd name="connsiteX6" fmla="*/ 2571750 w 3562350"/>
              <a:gd name="connsiteY6" fmla="*/ 1579626 h 1598676"/>
              <a:gd name="connsiteX7" fmla="*/ 94488 w 3562350"/>
              <a:gd name="connsiteY7" fmla="*/ 580644 h 1598676"/>
              <a:gd name="connsiteX8" fmla="*/ 0 w 3562350"/>
              <a:gd name="connsiteY8" fmla="*/ 292608 h 1598676"/>
              <a:gd name="connsiteX9" fmla="*/ 103632 w 3562350"/>
              <a:gd name="connsiteY9" fmla="*/ 62484 h 1598676"/>
              <a:gd name="connsiteX10" fmla="*/ 307848 w 3562350"/>
              <a:gd name="connsiteY10" fmla="*/ 0 h 15986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3562350" h="1598676">
                <a:moveTo>
                  <a:pt x="307848" y="0"/>
                </a:moveTo>
                <a:lnTo>
                  <a:pt x="2990088" y="1010412"/>
                </a:lnTo>
                <a:lnTo>
                  <a:pt x="3208020" y="1242822"/>
                </a:lnTo>
                <a:lnTo>
                  <a:pt x="3562350" y="1542288"/>
                </a:lnTo>
                <a:lnTo>
                  <a:pt x="3515106" y="1598676"/>
                </a:lnTo>
                <a:lnTo>
                  <a:pt x="3032760" y="1532382"/>
                </a:lnTo>
                <a:lnTo>
                  <a:pt x="2571750" y="1579626"/>
                </a:lnTo>
                <a:lnTo>
                  <a:pt x="94488" y="580644"/>
                </a:lnTo>
                <a:lnTo>
                  <a:pt x="0" y="292608"/>
                </a:lnTo>
                <a:lnTo>
                  <a:pt x="103632" y="62484"/>
                </a:lnTo>
                <a:lnTo>
                  <a:pt x="307848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52995" y="544702"/>
            <a:ext cx="2362200" cy="1459229"/>
          </a:xfrm>
          <a:custGeom>
            <a:avLst/>
            <a:gdLst>
              <a:gd name="connsiteX0" fmla="*/ 0 w 2362200"/>
              <a:gd name="connsiteY0" fmla="*/ 634746 h 1459229"/>
              <a:gd name="connsiteX1" fmla="*/ 2076450 w 2362200"/>
              <a:gd name="connsiteY1" fmla="*/ 1459229 h 1459229"/>
              <a:gd name="connsiteX2" fmla="*/ 2114550 w 2362200"/>
              <a:gd name="connsiteY2" fmla="*/ 1043178 h 1459229"/>
              <a:gd name="connsiteX3" fmla="*/ 2362200 w 2362200"/>
              <a:gd name="connsiteY3" fmla="*/ 824484 h 1459229"/>
              <a:gd name="connsiteX4" fmla="*/ 175260 w 2362200"/>
              <a:gd name="connsiteY4" fmla="*/ 0 h 1459229"/>
              <a:gd name="connsiteX5" fmla="*/ 0 w 2362200"/>
              <a:gd name="connsiteY5" fmla="*/ 248412 h 1459229"/>
              <a:gd name="connsiteX6" fmla="*/ 0 w 2362200"/>
              <a:gd name="connsiteY6" fmla="*/ 634746 h 1459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362200" h="1459229">
                <a:moveTo>
                  <a:pt x="0" y="634746"/>
                </a:moveTo>
                <a:lnTo>
                  <a:pt x="2076450" y="1459229"/>
                </a:lnTo>
                <a:lnTo>
                  <a:pt x="2114550" y="1043178"/>
                </a:lnTo>
                <a:lnTo>
                  <a:pt x="2362200" y="824484"/>
                </a:lnTo>
                <a:lnTo>
                  <a:pt x="175260" y="0"/>
                </a:lnTo>
                <a:lnTo>
                  <a:pt x="0" y="248412"/>
                </a:lnTo>
                <a:lnTo>
                  <a:pt x="0" y="63474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183775" y="1481201"/>
            <a:ext cx="336042" cy="339851"/>
          </a:xfrm>
          <a:custGeom>
            <a:avLst/>
            <a:gdLst>
              <a:gd name="connsiteX0" fmla="*/ 246125 w 336042"/>
              <a:gd name="connsiteY0" fmla="*/ 0 h 339851"/>
              <a:gd name="connsiteX1" fmla="*/ 89154 w 336042"/>
              <a:gd name="connsiteY1" fmla="*/ 129539 h 339851"/>
              <a:gd name="connsiteX2" fmla="*/ 0 w 336042"/>
              <a:gd name="connsiteY2" fmla="*/ 339851 h 339851"/>
              <a:gd name="connsiteX3" fmla="*/ 179069 w 336042"/>
              <a:gd name="connsiteY3" fmla="*/ 314706 h 339851"/>
              <a:gd name="connsiteX4" fmla="*/ 230886 w 336042"/>
              <a:gd name="connsiteY4" fmla="*/ 165354 h 339851"/>
              <a:gd name="connsiteX5" fmla="*/ 336042 w 336042"/>
              <a:gd name="connsiteY5" fmla="*/ 53339 h 339851"/>
              <a:gd name="connsiteX6" fmla="*/ 246125 w 336042"/>
              <a:gd name="connsiteY6" fmla="*/ 0 h 3398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36042" h="339851">
                <a:moveTo>
                  <a:pt x="246125" y="0"/>
                </a:moveTo>
                <a:lnTo>
                  <a:pt x="89154" y="129539"/>
                </a:lnTo>
                <a:lnTo>
                  <a:pt x="0" y="339851"/>
                </a:lnTo>
                <a:lnTo>
                  <a:pt x="179069" y="314706"/>
                </a:lnTo>
                <a:lnTo>
                  <a:pt x="230886" y="165354"/>
                </a:lnTo>
                <a:lnTo>
                  <a:pt x="336042" y="53339"/>
                </a:lnTo>
                <a:lnTo>
                  <a:pt x="246125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95973" y="233807"/>
            <a:ext cx="3787902" cy="1716024"/>
          </a:xfrm>
          <a:custGeom>
            <a:avLst/>
            <a:gdLst>
              <a:gd name="connsiteX0" fmla="*/ 350520 w 3787902"/>
              <a:gd name="connsiteY0" fmla="*/ 0 h 1716024"/>
              <a:gd name="connsiteX1" fmla="*/ 141732 w 3787902"/>
              <a:gd name="connsiteY1" fmla="*/ 101346 h 1716024"/>
              <a:gd name="connsiteX2" fmla="*/ 0 w 3787902"/>
              <a:gd name="connsiteY2" fmla="*/ 405384 h 1716024"/>
              <a:gd name="connsiteX3" fmla="*/ 150114 w 3787902"/>
              <a:gd name="connsiteY3" fmla="*/ 697992 h 1716024"/>
              <a:gd name="connsiteX4" fmla="*/ 2658618 w 3787902"/>
              <a:gd name="connsiteY4" fmla="*/ 1690878 h 1716024"/>
              <a:gd name="connsiteX5" fmla="*/ 3198114 w 3787902"/>
              <a:gd name="connsiteY5" fmla="*/ 1628394 h 1716024"/>
              <a:gd name="connsiteX6" fmla="*/ 3634740 w 3787902"/>
              <a:gd name="connsiteY6" fmla="*/ 1716024 h 1716024"/>
              <a:gd name="connsiteX7" fmla="*/ 3787902 w 3787902"/>
              <a:gd name="connsiteY7" fmla="*/ 1575816 h 1716024"/>
              <a:gd name="connsiteX8" fmla="*/ 3377946 w 3787902"/>
              <a:gd name="connsiteY8" fmla="*/ 1294638 h 1716024"/>
              <a:gd name="connsiteX9" fmla="*/ 3211830 w 3787902"/>
              <a:gd name="connsiteY9" fmla="*/ 998220 h 1716024"/>
              <a:gd name="connsiteX10" fmla="*/ 3079242 w 3787902"/>
              <a:gd name="connsiteY10" fmla="*/ 1027175 h 1716024"/>
              <a:gd name="connsiteX11" fmla="*/ 3236214 w 3787902"/>
              <a:gd name="connsiteY11" fmla="*/ 1294638 h 1716024"/>
              <a:gd name="connsiteX12" fmla="*/ 3549396 w 3787902"/>
              <a:gd name="connsiteY12" fmla="*/ 1579626 h 1716024"/>
              <a:gd name="connsiteX13" fmla="*/ 3178302 w 3787902"/>
              <a:gd name="connsiteY13" fmla="*/ 1534668 h 1716024"/>
              <a:gd name="connsiteX14" fmla="*/ 2741676 w 3787902"/>
              <a:gd name="connsiteY14" fmla="*/ 1587246 h 1716024"/>
              <a:gd name="connsiteX15" fmla="*/ 2822448 w 3787902"/>
              <a:gd name="connsiteY15" fmla="*/ 1267206 h 1716024"/>
              <a:gd name="connsiteX16" fmla="*/ 3009138 w 3787902"/>
              <a:gd name="connsiteY16" fmla="*/ 1049274 h 1716024"/>
              <a:gd name="connsiteX17" fmla="*/ 2791206 w 3787902"/>
              <a:gd name="connsiteY17" fmla="*/ 1075944 h 1716024"/>
              <a:gd name="connsiteX18" fmla="*/ 2620518 w 3787902"/>
              <a:gd name="connsiteY18" fmla="*/ 1283208 h 1716024"/>
              <a:gd name="connsiteX19" fmla="*/ 2561844 w 3787902"/>
              <a:gd name="connsiteY19" fmla="*/ 1542288 h 1716024"/>
              <a:gd name="connsiteX20" fmla="*/ 240792 w 3787902"/>
              <a:gd name="connsiteY20" fmla="*/ 604266 h 1716024"/>
              <a:gd name="connsiteX21" fmla="*/ 179832 w 3787902"/>
              <a:gd name="connsiteY21" fmla="*/ 419100 h 1716024"/>
              <a:gd name="connsiteX22" fmla="*/ 231648 w 3787902"/>
              <a:gd name="connsiteY22" fmla="*/ 185166 h 1716024"/>
              <a:gd name="connsiteX23" fmla="*/ 487680 w 3787902"/>
              <a:gd name="connsiteY23" fmla="*/ 0 h 1716024"/>
              <a:gd name="connsiteX24" fmla="*/ 350520 w 3787902"/>
              <a:gd name="connsiteY24" fmla="*/ 0 h 17160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3787902" h="1716024">
                <a:moveTo>
                  <a:pt x="350520" y="0"/>
                </a:moveTo>
                <a:lnTo>
                  <a:pt x="141732" y="101346"/>
                </a:lnTo>
                <a:lnTo>
                  <a:pt x="0" y="405384"/>
                </a:lnTo>
                <a:lnTo>
                  <a:pt x="150114" y="697992"/>
                </a:lnTo>
                <a:lnTo>
                  <a:pt x="2658618" y="1690878"/>
                </a:lnTo>
                <a:lnTo>
                  <a:pt x="3198114" y="1628394"/>
                </a:lnTo>
                <a:lnTo>
                  <a:pt x="3634740" y="1716024"/>
                </a:lnTo>
                <a:lnTo>
                  <a:pt x="3787902" y="1575816"/>
                </a:lnTo>
                <a:lnTo>
                  <a:pt x="3377946" y="1294638"/>
                </a:lnTo>
                <a:lnTo>
                  <a:pt x="3211830" y="998220"/>
                </a:lnTo>
                <a:lnTo>
                  <a:pt x="3079242" y="1027175"/>
                </a:lnTo>
                <a:lnTo>
                  <a:pt x="3236214" y="1294638"/>
                </a:lnTo>
                <a:lnTo>
                  <a:pt x="3549396" y="1579626"/>
                </a:lnTo>
                <a:lnTo>
                  <a:pt x="3178302" y="1534668"/>
                </a:lnTo>
                <a:lnTo>
                  <a:pt x="2741676" y="1587246"/>
                </a:lnTo>
                <a:lnTo>
                  <a:pt x="2822448" y="1267206"/>
                </a:lnTo>
                <a:lnTo>
                  <a:pt x="3009138" y="1049274"/>
                </a:lnTo>
                <a:lnTo>
                  <a:pt x="2791206" y="1075944"/>
                </a:lnTo>
                <a:lnTo>
                  <a:pt x="2620518" y="1283208"/>
                </a:lnTo>
                <a:lnTo>
                  <a:pt x="2561844" y="1542288"/>
                </a:lnTo>
                <a:lnTo>
                  <a:pt x="240792" y="604266"/>
                </a:lnTo>
                <a:lnTo>
                  <a:pt x="179832" y="419100"/>
                </a:lnTo>
                <a:lnTo>
                  <a:pt x="231648" y="185166"/>
                </a:lnTo>
                <a:lnTo>
                  <a:pt x="487680" y="0"/>
                </a:lnTo>
                <a:lnTo>
                  <a:pt x="35052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14489" y="249808"/>
            <a:ext cx="2676906" cy="974598"/>
          </a:xfrm>
          <a:custGeom>
            <a:avLst/>
            <a:gdLst>
              <a:gd name="connsiteX0" fmla="*/ 225551 w 2676906"/>
              <a:gd name="connsiteY0" fmla="*/ 0 h 974598"/>
              <a:gd name="connsiteX1" fmla="*/ 2676906 w 2676906"/>
              <a:gd name="connsiteY1" fmla="*/ 954786 h 974598"/>
              <a:gd name="connsiteX2" fmla="*/ 2420112 w 2676906"/>
              <a:gd name="connsiteY2" fmla="*/ 974598 h 974598"/>
              <a:gd name="connsiteX3" fmla="*/ 0 w 2676906"/>
              <a:gd name="connsiteY3" fmla="*/ 52578 h 974598"/>
              <a:gd name="connsiteX4" fmla="*/ 225551 w 2676906"/>
              <a:gd name="connsiteY4" fmla="*/ 0 h 974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76906" h="974598">
                <a:moveTo>
                  <a:pt x="225551" y="0"/>
                </a:moveTo>
                <a:lnTo>
                  <a:pt x="2676906" y="954786"/>
                </a:lnTo>
                <a:lnTo>
                  <a:pt x="2420112" y="974598"/>
                </a:lnTo>
                <a:lnTo>
                  <a:pt x="0" y="52578"/>
                </a:lnTo>
                <a:lnTo>
                  <a:pt x="225551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50125" y="396875"/>
            <a:ext cx="359664" cy="651510"/>
          </a:xfrm>
          <a:custGeom>
            <a:avLst/>
            <a:gdLst>
              <a:gd name="connsiteX0" fmla="*/ 260604 w 359664"/>
              <a:gd name="connsiteY0" fmla="*/ 0 h 651510"/>
              <a:gd name="connsiteX1" fmla="*/ 42672 w 359664"/>
              <a:gd name="connsiteY1" fmla="*/ 206502 h 651510"/>
              <a:gd name="connsiteX2" fmla="*/ 0 w 359664"/>
              <a:gd name="connsiteY2" fmla="*/ 447294 h 651510"/>
              <a:gd name="connsiteX3" fmla="*/ 73914 w 359664"/>
              <a:gd name="connsiteY3" fmla="*/ 610362 h 651510"/>
              <a:gd name="connsiteX4" fmla="*/ 211073 w 359664"/>
              <a:gd name="connsiteY4" fmla="*/ 651510 h 651510"/>
              <a:gd name="connsiteX5" fmla="*/ 170687 w 359664"/>
              <a:gd name="connsiteY5" fmla="*/ 299466 h 651510"/>
              <a:gd name="connsiteX6" fmla="*/ 359664 w 359664"/>
              <a:gd name="connsiteY6" fmla="*/ 33527 h 651510"/>
              <a:gd name="connsiteX7" fmla="*/ 260604 w 359664"/>
              <a:gd name="connsiteY7" fmla="*/ 0 h 6515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59664" h="651510">
                <a:moveTo>
                  <a:pt x="260604" y="0"/>
                </a:moveTo>
                <a:lnTo>
                  <a:pt x="42672" y="206502"/>
                </a:lnTo>
                <a:lnTo>
                  <a:pt x="0" y="447294"/>
                </a:lnTo>
                <a:lnTo>
                  <a:pt x="73914" y="610362"/>
                </a:lnTo>
                <a:lnTo>
                  <a:pt x="211073" y="651510"/>
                </a:lnTo>
                <a:lnTo>
                  <a:pt x="170687" y="299466"/>
                </a:lnTo>
                <a:lnTo>
                  <a:pt x="359664" y="33527"/>
                </a:lnTo>
                <a:lnTo>
                  <a:pt x="26060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343545" y="849503"/>
            <a:ext cx="1097280" cy="577596"/>
          </a:xfrm>
          <a:custGeom>
            <a:avLst/>
            <a:gdLst>
              <a:gd name="connsiteX0" fmla="*/ 31241 w 1097280"/>
              <a:gd name="connsiteY0" fmla="*/ 66294 h 577596"/>
              <a:gd name="connsiteX1" fmla="*/ 358902 w 1097280"/>
              <a:gd name="connsiteY1" fmla="*/ 128777 h 577596"/>
              <a:gd name="connsiteX2" fmla="*/ 726948 w 1097280"/>
              <a:gd name="connsiteY2" fmla="*/ 267462 h 577596"/>
              <a:gd name="connsiteX3" fmla="*/ 986790 w 1097280"/>
              <a:gd name="connsiteY3" fmla="*/ 474726 h 577596"/>
              <a:gd name="connsiteX4" fmla="*/ 731520 w 1097280"/>
              <a:gd name="connsiteY4" fmla="*/ 448818 h 577596"/>
              <a:gd name="connsiteX5" fmla="*/ 311658 w 1097280"/>
              <a:gd name="connsiteY5" fmla="*/ 284988 h 577596"/>
              <a:gd name="connsiteX6" fmla="*/ 112014 w 1097280"/>
              <a:gd name="connsiteY6" fmla="*/ 156210 h 577596"/>
              <a:gd name="connsiteX7" fmla="*/ 240030 w 1097280"/>
              <a:gd name="connsiteY7" fmla="*/ 318516 h 577596"/>
              <a:gd name="connsiteX8" fmla="*/ 610362 w 1097280"/>
              <a:gd name="connsiteY8" fmla="*/ 527304 h 577596"/>
              <a:gd name="connsiteX9" fmla="*/ 1045464 w 1097280"/>
              <a:gd name="connsiteY9" fmla="*/ 577596 h 577596"/>
              <a:gd name="connsiteX10" fmla="*/ 1097280 w 1097280"/>
              <a:gd name="connsiteY10" fmla="*/ 437388 h 577596"/>
              <a:gd name="connsiteX11" fmla="*/ 883920 w 1097280"/>
              <a:gd name="connsiteY11" fmla="*/ 234696 h 577596"/>
              <a:gd name="connsiteX12" fmla="*/ 380999 w 1097280"/>
              <a:gd name="connsiteY12" fmla="*/ 33527 h 577596"/>
              <a:gd name="connsiteX13" fmla="*/ 0 w 1097280"/>
              <a:gd name="connsiteY13" fmla="*/ 0 h 577596"/>
              <a:gd name="connsiteX14" fmla="*/ 31241 w 1097280"/>
              <a:gd name="connsiteY14" fmla="*/ 66294 h 5775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097280" h="577596">
                <a:moveTo>
                  <a:pt x="31241" y="66294"/>
                </a:moveTo>
                <a:lnTo>
                  <a:pt x="358902" y="128777"/>
                </a:lnTo>
                <a:lnTo>
                  <a:pt x="726948" y="267462"/>
                </a:lnTo>
                <a:lnTo>
                  <a:pt x="986790" y="474726"/>
                </a:lnTo>
                <a:lnTo>
                  <a:pt x="731520" y="448818"/>
                </a:lnTo>
                <a:lnTo>
                  <a:pt x="311658" y="284988"/>
                </a:lnTo>
                <a:lnTo>
                  <a:pt x="112014" y="156210"/>
                </a:lnTo>
                <a:lnTo>
                  <a:pt x="240030" y="318516"/>
                </a:lnTo>
                <a:lnTo>
                  <a:pt x="610362" y="527304"/>
                </a:lnTo>
                <a:lnTo>
                  <a:pt x="1045464" y="577596"/>
                </a:lnTo>
                <a:lnTo>
                  <a:pt x="1097280" y="437388"/>
                </a:lnTo>
                <a:lnTo>
                  <a:pt x="883920" y="234696"/>
                </a:lnTo>
                <a:lnTo>
                  <a:pt x="380999" y="33527"/>
                </a:lnTo>
                <a:lnTo>
                  <a:pt x="0" y="0"/>
                </a:lnTo>
                <a:lnTo>
                  <a:pt x="31241" y="662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837297" y="4529963"/>
            <a:ext cx="883158" cy="673608"/>
          </a:xfrm>
          <a:custGeom>
            <a:avLst/>
            <a:gdLst>
              <a:gd name="connsiteX0" fmla="*/ 11430 w 883158"/>
              <a:gd name="connsiteY0" fmla="*/ 673608 h 673608"/>
              <a:gd name="connsiteX1" fmla="*/ 140970 w 883158"/>
              <a:gd name="connsiteY1" fmla="*/ 630173 h 673608"/>
              <a:gd name="connsiteX2" fmla="*/ 346709 w 883158"/>
              <a:gd name="connsiteY2" fmla="*/ 530351 h 673608"/>
              <a:gd name="connsiteX3" fmla="*/ 870204 w 883158"/>
              <a:gd name="connsiteY3" fmla="*/ 137921 h 673608"/>
              <a:gd name="connsiteX4" fmla="*/ 883158 w 883158"/>
              <a:gd name="connsiteY4" fmla="*/ 74676 h 673608"/>
              <a:gd name="connsiteX5" fmla="*/ 838200 w 883158"/>
              <a:gd name="connsiteY5" fmla="*/ 12953 h 673608"/>
              <a:gd name="connsiteX6" fmla="*/ 751332 w 883158"/>
              <a:gd name="connsiteY6" fmla="*/ 0 h 673608"/>
              <a:gd name="connsiteX7" fmla="*/ 147828 w 883158"/>
              <a:gd name="connsiteY7" fmla="*/ 426720 h 673608"/>
              <a:gd name="connsiteX8" fmla="*/ 83820 w 883158"/>
              <a:gd name="connsiteY8" fmla="*/ 563117 h 673608"/>
              <a:gd name="connsiteX9" fmla="*/ 0 w 883158"/>
              <a:gd name="connsiteY9" fmla="*/ 653033 h 673608"/>
              <a:gd name="connsiteX10" fmla="*/ 11430 w 883158"/>
              <a:gd name="connsiteY10" fmla="*/ 673608 h 6736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83158" h="673608">
                <a:moveTo>
                  <a:pt x="11430" y="673608"/>
                </a:moveTo>
                <a:lnTo>
                  <a:pt x="140970" y="630173"/>
                </a:lnTo>
                <a:lnTo>
                  <a:pt x="346709" y="530351"/>
                </a:lnTo>
                <a:lnTo>
                  <a:pt x="870204" y="137921"/>
                </a:lnTo>
                <a:lnTo>
                  <a:pt x="883158" y="74676"/>
                </a:lnTo>
                <a:lnTo>
                  <a:pt x="838200" y="12953"/>
                </a:lnTo>
                <a:lnTo>
                  <a:pt x="751332" y="0"/>
                </a:lnTo>
                <a:lnTo>
                  <a:pt x="147828" y="426720"/>
                </a:lnTo>
                <a:lnTo>
                  <a:pt x="83820" y="563117"/>
                </a:lnTo>
                <a:lnTo>
                  <a:pt x="0" y="653033"/>
                </a:lnTo>
                <a:lnTo>
                  <a:pt x="11430" y="673608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7813687" y="4503293"/>
            <a:ext cx="880872" cy="674370"/>
          </a:xfrm>
          <a:custGeom>
            <a:avLst/>
            <a:gdLst>
              <a:gd name="connsiteX0" fmla="*/ 865632 w 880872"/>
              <a:gd name="connsiteY0" fmla="*/ 138684 h 674370"/>
              <a:gd name="connsiteX1" fmla="*/ 221742 w 880872"/>
              <a:gd name="connsiteY1" fmla="*/ 620267 h 674370"/>
              <a:gd name="connsiteX2" fmla="*/ 132588 w 880872"/>
              <a:gd name="connsiteY2" fmla="*/ 636270 h 674370"/>
              <a:gd name="connsiteX3" fmla="*/ 6858 w 880872"/>
              <a:gd name="connsiteY3" fmla="*/ 674370 h 674370"/>
              <a:gd name="connsiteX4" fmla="*/ 0 w 880872"/>
              <a:gd name="connsiteY4" fmla="*/ 654558 h 674370"/>
              <a:gd name="connsiteX5" fmla="*/ 87630 w 880872"/>
              <a:gd name="connsiteY5" fmla="*/ 550164 h 674370"/>
              <a:gd name="connsiteX6" fmla="*/ 144780 w 880872"/>
              <a:gd name="connsiteY6" fmla="*/ 434340 h 674370"/>
              <a:gd name="connsiteX7" fmla="*/ 755142 w 880872"/>
              <a:gd name="connsiteY7" fmla="*/ 0 h 674370"/>
              <a:gd name="connsiteX8" fmla="*/ 839723 w 880872"/>
              <a:gd name="connsiteY8" fmla="*/ 21335 h 674370"/>
              <a:gd name="connsiteX9" fmla="*/ 880872 w 880872"/>
              <a:gd name="connsiteY9" fmla="*/ 80771 h 674370"/>
              <a:gd name="connsiteX10" fmla="*/ 865632 w 880872"/>
              <a:gd name="connsiteY10" fmla="*/ 138684 h 6743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80872" h="674370">
                <a:moveTo>
                  <a:pt x="865632" y="138684"/>
                </a:moveTo>
                <a:lnTo>
                  <a:pt x="221742" y="620267"/>
                </a:lnTo>
                <a:lnTo>
                  <a:pt x="132588" y="636270"/>
                </a:lnTo>
                <a:lnTo>
                  <a:pt x="6858" y="674370"/>
                </a:lnTo>
                <a:lnTo>
                  <a:pt x="0" y="654558"/>
                </a:lnTo>
                <a:lnTo>
                  <a:pt x="87630" y="550164"/>
                </a:lnTo>
                <a:lnTo>
                  <a:pt x="144780" y="434340"/>
                </a:lnTo>
                <a:lnTo>
                  <a:pt x="755142" y="0"/>
                </a:lnTo>
                <a:lnTo>
                  <a:pt x="839723" y="21335"/>
                </a:lnTo>
                <a:lnTo>
                  <a:pt x="880872" y="80771"/>
                </a:lnTo>
                <a:lnTo>
                  <a:pt x="865632" y="13868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956944" y="4568063"/>
            <a:ext cx="638556" cy="531114"/>
          </a:xfrm>
          <a:custGeom>
            <a:avLst/>
            <a:gdLst>
              <a:gd name="connsiteX0" fmla="*/ 509778 w 638556"/>
              <a:gd name="connsiteY0" fmla="*/ 0 h 531114"/>
              <a:gd name="connsiteX1" fmla="*/ 0 w 638556"/>
              <a:gd name="connsiteY1" fmla="*/ 365759 h 531114"/>
              <a:gd name="connsiteX2" fmla="*/ 96011 w 638556"/>
              <a:gd name="connsiteY2" fmla="*/ 438911 h 531114"/>
              <a:gd name="connsiteX3" fmla="*/ 112776 w 638556"/>
              <a:gd name="connsiteY3" fmla="*/ 531114 h 531114"/>
              <a:gd name="connsiteX4" fmla="*/ 638556 w 638556"/>
              <a:gd name="connsiteY4" fmla="*/ 138684 h 531114"/>
              <a:gd name="connsiteX5" fmla="*/ 604266 w 638556"/>
              <a:gd name="connsiteY5" fmla="*/ 58673 h 531114"/>
              <a:gd name="connsiteX6" fmla="*/ 509778 w 638556"/>
              <a:gd name="connsiteY6" fmla="*/ 0 h 5311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638556" h="531114">
                <a:moveTo>
                  <a:pt x="509778" y="0"/>
                </a:moveTo>
                <a:lnTo>
                  <a:pt x="0" y="365759"/>
                </a:lnTo>
                <a:lnTo>
                  <a:pt x="96011" y="438911"/>
                </a:lnTo>
                <a:lnTo>
                  <a:pt x="112776" y="531114"/>
                </a:lnTo>
                <a:lnTo>
                  <a:pt x="638556" y="138684"/>
                </a:lnTo>
                <a:lnTo>
                  <a:pt x="604266" y="58673"/>
                </a:lnTo>
                <a:lnTo>
                  <a:pt x="509778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7987" y="5045837"/>
            <a:ext cx="65531" cy="122682"/>
          </a:xfrm>
          <a:custGeom>
            <a:avLst/>
            <a:gdLst>
              <a:gd name="connsiteX0" fmla="*/ 65532 w 65531"/>
              <a:gd name="connsiteY0" fmla="*/ 109728 h 122682"/>
              <a:gd name="connsiteX1" fmla="*/ 57150 w 65531"/>
              <a:gd name="connsiteY1" fmla="*/ 53340 h 122682"/>
              <a:gd name="connsiteX2" fmla="*/ 19811 w 65531"/>
              <a:gd name="connsiteY2" fmla="*/ 0 h 122682"/>
              <a:gd name="connsiteX3" fmla="*/ 0 w 65531"/>
              <a:gd name="connsiteY3" fmla="*/ 46482 h 122682"/>
              <a:gd name="connsiteX4" fmla="*/ 28194 w 65531"/>
              <a:gd name="connsiteY4" fmla="*/ 80771 h 122682"/>
              <a:gd name="connsiteX5" fmla="*/ 39623 w 65531"/>
              <a:gd name="connsiteY5" fmla="*/ 122682 h 122682"/>
              <a:gd name="connsiteX6" fmla="*/ 65532 w 65531"/>
              <a:gd name="connsiteY6" fmla="*/ 109728 h 1226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65531" h="122682">
                <a:moveTo>
                  <a:pt x="65532" y="109728"/>
                </a:moveTo>
                <a:lnTo>
                  <a:pt x="57150" y="53340"/>
                </a:lnTo>
                <a:lnTo>
                  <a:pt x="19811" y="0"/>
                </a:lnTo>
                <a:lnTo>
                  <a:pt x="0" y="46482"/>
                </a:lnTo>
                <a:lnTo>
                  <a:pt x="28194" y="80771"/>
                </a:lnTo>
                <a:lnTo>
                  <a:pt x="39623" y="122682"/>
                </a:lnTo>
                <a:lnTo>
                  <a:pt x="65532" y="1097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7820546" y="4507865"/>
            <a:ext cx="911352" cy="728472"/>
          </a:xfrm>
          <a:custGeom>
            <a:avLst/>
            <a:gdLst>
              <a:gd name="connsiteX0" fmla="*/ 905255 w 911352"/>
              <a:gd name="connsiteY0" fmla="*/ 153924 h 728472"/>
              <a:gd name="connsiteX1" fmla="*/ 911352 w 911352"/>
              <a:gd name="connsiteY1" fmla="*/ 89154 h 728472"/>
              <a:gd name="connsiteX2" fmla="*/ 858773 w 911352"/>
              <a:gd name="connsiteY2" fmla="*/ 9144 h 728472"/>
              <a:gd name="connsiteX3" fmla="*/ 765047 w 911352"/>
              <a:gd name="connsiteY3" fmla="*/ 0 h 728472"/>
              <a:gd name="connsiteX4" fmla="*/ 150876 w 911352"/>
              <a:gd name="connsiteY4" fmla="*/ 443484 h 728472"/>
              <a:gd name="connsiteX5" fmla="*/ 86105 w 911352"/>
              <a:gd name="connsiteY5" fmla="*/ 580644 h 728472"/>
              <a:gd name="connsiteX6" fmla="*/ 0 w 911352"/>
              <a:gd name="connsiteY6" fmla="*/ 670560 h 728472"/>
              <a:gd name="connsiteX7" fmla="*/ 11429 w 911352"/>
              <a:gd name="connsiteY7" fmla="*/ 728472 h 728472"/>
              <a:gd name="connsiteX8" fmla="*/ 140969 w 911352"/>
              <a:gd name="connsiteY8" fmla="*/ 674370 h 728472"/>
              <a:gd name="connsiteX9" fmla="*/ 237743 w 911352"/>
              <a:gd name="connsiteY9" fmla="*/ 680466 h 728472"/>
              <a:gd name="connsiteX10" fmla="*/ 250697 w 911352"/>
              <a:gd name="connsiteY10" fmla="*/ 643890 h 728472"/>
              <a:gd name="connsiteX11" fmla="*/ 162305 w 911352"/>
              <a:gd name="connsiteY11" fmla="*/ 640842 h 728472"/>
              <a:gd name="connsiteX12" fmla="*/ 46481 w 911352"/>
              <a:gd name="connsiteY12" fmla="*/ 671322 h 728472"/>
              <a:gd name="connsiteX13" fmla="*/ 112014 w 911352"/>
              <a:gd name="connsiteY13" fmla="*/ 590550 h 728472"/>
              <a:gd name="connsiteX14" fmla="*/ 163829 w 911352"/>
              <a:gd name="connsiteY14" fmla="*/ 478536 h 728472"/>
              <a:gd name="connsiteX15" fmla="*/ 230123 w 911352"/>
              <a:gd name="connsiteY15" fmla="*/ 547116 h 728472"/>
              <a:gd name="connsiteX16" fmla="*/ 255269 w 911352"/>
              <a:gd name="connsiteY16" fmla="*/ 624078 h 728472"/>
              <a:gd name="connsiteX17" fmla="*/ 281177 w 911352"/>
              <a:gd name="connsiteY17" fmla="*/ 568452 h 728472"/>
              <a:gd name="connsiteX18" fmla="*/ 256031 w 911352"/>
              <a:gd name="connsiteY18" fmla="*/ 496824 h 728472"/>
              <a:gd name="connsiteX19" fmla="*/ 201167 w 911352"/>
              <a:gd name="connsiteY19" fmla="*/ 442722 h 728472"/>
              <a:gd name="connsiteX20" fmla="*/ 774191 w 911352"/>
              <a:gd name="connsiteY20" fmla="*/ 35814 h 728472"/>
              <a:gd name="connsiteX21" fmla="*/ 828293 w 911352"/>
              <a:gd name="connsiteY21" fmla="*/ 49530 h 728472"/>
              <a:gd name="connsiteX22" fmla="*/ 877823 w 911352"/>
              <a:gd name="connsiteY22" fmla="*/ 97536 h 728472"/>
              <a:gd name="connsiteX23" fmla="*/ 885443 w 911352"/>
              <a:gd name="connsiteY23" fmla="*/ 186690 h 728472"/>
              <a:gd name="connsiteX24" fmla="*/ 905255 w 911352"/>
              <a:gd name="connsiteY24" fmla="*/ 153924 h 7284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911352" h="728472">
                <a:moveTo>
                  <a:pt x="905255" y="153924"/>
                </a:moveTo>
                <a:lnTo>
                  <a:pt x="911352" y="89154"/>
                </a:lnTo>
                <a:lnTo>
                  <a:pt x="858773" y="9144"/>
                </a:lnTo>
                <a:lnTo>
                  <a:pt x="765047" y="0"/>
                </a:lnTo>
                <a:lnTo>
                  <a:pt x="150876" y="443484"/>
                </a:lnTo>
                <a:lnTo>
                  <a:pt x="86105" y="580644"/>
                </a:lnTo>
                <a:lnTo>
                  <a:pt x="0" y="670560"/>
                </a:lnTo>
                <a:lnTo>
                  <a:pt x="11429" y="728472"/>
                </a:lnTo>
                <a:lnTo>
                  <a:pt x="140969" y="674370"/>
                </a:lnTo>
                <a:lnTo>
                  <a:pt x="237743" y="680466"/>
                </a:lnTo>
                <a:lnTo>
                  <a:pt x="250697" y="643890"/>
                </a:lnTo>
                <a:lnTo>
                  <a:pt x="162305" y="640842"/>
                </a:lnTo>
                <a:lnTo>
                  <a:pt x="46481" y="671322"/>
                </a:lnTo>
                <a:lnTo>
                  <a:pt x="112014" y="590550"/>
                </a:lnTo>
                <a:lnTo>
                  <a:pt x="163829" y="478536"/>
                </a:lnTo>
                <a:lnTo>
                  <a:pt x="230123" y="547116"/>
                </a:lnTo>
                <a:lnTo>
                  <a:pt x="255269" y="624078"/>
                </a:lnTo>
                <a:lnTo>
                  <a:pt x="281177" y="568452"/>
                </a:lnTo>
                <a:lnTo>
                  <a:pt x="256031" y="496824"/>
                </a:lnTo>
                <a:lnTo>
                  <a:pt x="201167" y="442722"/>
                </a:lnTo>
                <a:lnTo>
                  <a:pt x="774191" y="35814"/>
                </a:lnTo>
                <a:lnTo>
                  <a:pt x="828293" y="49530"/>
                </a:lnTo>
                <a:lnTo>
                  <a:pt x="877823" y="97536"/>
                </a:lnTo>
                <a:lnTo>
                  <a:pt x="885443" y="186690"/>
                </a:lnTo>
                <a:lnTo>
                  <a:pt x="905255" y="15392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8098663" y="4644263"/>
            <a:ext cx="616458" cy="498348"/>
          </a:xfrm>
          <a:custGeom>
            <a:avLst/>
            <a:gdLst>
              <a:gd name="connsiteX0" fmla="*/ 595883 w 616458"/>
              <a:gd name="connsiteY0" fmla="*/ 61722 h 498348"/>
              <a:gd name="connsiteX1" fmla="*/ 0 w 616458"/>
              <a:gd name="connsiteY1" fmla="*/ 498347 h 498348"/>
              <a:gd name="connsiteX2" fmla="*/ 33528 w 616458"/>
              <a:gd name="connsiteY2" fmla="*/ 434340 h 498348"/>
              <a:gd name="connsiteX3" fmla="*/ 616457 w 616458"/>
              <a:gd name="connsiteY3" fmla="*/ 0 h 498348"/>
              <a:gd name="connsiteX4" fmla="*/ 595883 w 616458"/>
              <a:gd name="connsiteY4" fmla="*/ 61722 h 4983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6458" h="498348">
                <a:moveTo>
                  <a:pt x="595883" y="61722"/>
                </a:moveTo>
                <a:lnTo>
                  <a:pt x="0" y="498347"/>
                </a:lnTo>
                <a:lnTo>
                  <a:pt x="33528" y="434340"/>
                </a:lnTo>
                <a:lnTo>
                  <a:pt x="616457" y="0"/>
                </a:lnTo>
                <a:lnTo>
                  <a:pt x="595883" y="6172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8481962" y="4584827"/>
            <a:ext cx="151638" cy="155447"/>
          </a:xfrm>
          <a:custGeom>
            <a:avLst/>
            <a:gdLst>
              <a:gd name="connsiteX0" fmla="*/ 151637 w 151638"/>
              <a:gd name="connsiteY0" fmla="*/ 137159 h 155447"/>
              <a:gd name="connsiteX1" fmla="*/ 133350 w 151638"/>
              <a:gd name="connsiteY1" fmla="*/ 54101 h 155447"/>
              <a:gd name="connsiteX2" fmla="*/ 80771 w 151638"/>
              <a:gd name="connsiteY2" fmla="*/ 7619 h 155447"/>
              <a:gd name="connsiteX3" fmla="*/ 29717 w 151638"/>
              <a:gd name="connsiteY3" fmla="*/ 0 h 155447"/>
              <a:gd name="connsiteX4" fmla="*/ 0 w 151638"/>
              <a:gd name="connsiteY4" fmla="*/ 25907 h 155447"/>
              <a:gd name="connsiteX5" fmla="*/ 91439 w 151638"/>
              <a:gd name="connsiteY5" fmla="*/ 70103 h 155447"/>
              <a:gd name="connsiteX6" fmla="*/ 128777 w 151638"/>
              <a:gd name="connsiteY6" fmla="*/ 155447 h 155447"/>
              <a:gd name="connsiteX7" fmla="*/ 151637 w 151638"/>
              <a:gd name="connsiteY7" fmla="*/ 137159 h 1554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51638" h="155447">
                <a:moveTo>
                  <a:pt x="151637" y="137159"/>
                </a:moveTo>
                <a:lnTo>
                  <a:pt x="133350" y="54101"/>
                </a:lnTo>
                <a:lnTo>
                  <a:pt x="80771" y="7619"/>
                </a:lnTo>
                <a:lnTo>
                  <a:pt x="29717" y="0"/>
                </a:lnTo>
                <a:lnTo>
                  <a:pt x="0" y="25907"/>
                </a:lnTo>
                <a:lnTo>
                  <a:pt x="91439" y="70103"/>
                </a:lnTo>
                <a:lnTo>
                  <a:pt x="128777" y="155447"/>
                </a:lnTo>
                <a:lnTo>
                  <a:pt x="151637" y="13715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8164956" y="4754753"/>
            <a:ext cx="294894" cy="196596"/>
          </a:xfrm>
          <a:custGeom>
            <a:avLst/>
            <a:gdLst>
              <a:gd name="connsiteX0" fmla="*/ 274320 w 294894"/>
              <a:gd name="connsiteY0" fmla="*/ 0 h 196596"/>
              <a:gd name="connsiteX1" fmla="*/ 210311 w 294894"/>
              <a:gd name="connsiteY1" fmla="*/ 68579 h 196596"/>
              <a:gd name="connsiteX2" fmla="*/ 122682 w 294894"/>
              <a:gd name="connsiteY2" fmla="*/ 134111 h 196596"/>
              <a:gd name="connsiteX3" fmla="*/ 33528 w 294894"/>
              <a:gd name="connsiteY3" fmla="*/ 164591 h 196596"/>
              <a:gd name="connsiteX4" fmla="*/ 77723 w 294894"/>
              <a:gd name="connsiteY4" fmla="*/ 108203 h 196596"/>
              <a:gd name="connsiteX5" fmla="*/ 179832 w 294894"/>
              <a:gd name="connsiteY5" fmla="*/ 33527 h 196596"/>
              <a:gd name="connsiteX6" fmla="*/ 240792 w 294894"/>
              <a:gd name="connsiteY6" fmla="*/ 6095 h 196596"/>
              <a:gd name="connsiteX7" fmla="*/ 182118 w 294894"/>
              <a:gd name="connsiteY7" fmla="*/ 11429 h 196596"/>
              <a:gd name="connsiteX8" fmla="*/ 76961 w 294894"/>
              <a:gd name="connsiteY8" fmla="*/ 67817 h 196596"/>
              <a:gd name="connsiteX9" fmla="*/ 0 w 294894"/>
              <a:gd name="connsiteY9" fmla="*/ 163067 h 196596"/>
              <a:gd name="connsiteX10" fmla="*/ 26670 w 294894"/>
              <a:gd name="connsiteY10" fmla="*/ 196595 h 196596"/>
              <a:gd name="connsiteX11" fmla="*/ 107442 w 294894"/>
              <a:gd name="connsiteY11" fmla="*/ 176783 h 196596"/>
              <a:gd name="connsiteX12" fmla="*/ 230123 w 294894"/>
              <a:gd name="connsiteY12" fmla="*/ 88391 h 196596"/>
              <a:gd name="connsiteX13" fmla="*/ 294894 w 294894"/>
              <a:gd name="connsiteY13" fmla="*/ 3047 h 196596"/>
              <a:gd name="connsiteX14" fmla="*/ 274320 w 294894"/>
              <a:gd name="connsiteY14" fmla="*/ 0 h 1965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294894" h="196596">
                <a:moveTo>
                  <a:pt x="274320" y="0"/>
                </a:moveTo>
                <a:lnTo>
                  <a:pt x="210311" y="68579"/>
                </a:lnTo>
                <a:lnTo>
                  <a:pt x="122682" y="134111"/>
                </a:lnTo>
                <a:lnTo>
                  <a:pt x="33528" y="164591"/>
                </a:lnTo>
                <a:lnTo>
                  <a:pt x="77723" y="108203"/>
                </a:lnTo>
                <a:lnTo>
                  <a:pt x="179832" y="33527"/>
                </a:lnTo>
                <a:lnTo>
                  <a:pt x="240792" y="6095"/>
                </a:lnTo>
                <a:lnTo>
                  <a:pt x="182118" y="11429"/>
                </a:lnTo>
                <a:lnTo>
                  <a:pt x="76961" y="67817"/>
                </a:lnTo>
                <a:lnTo>
                  <a:pt x="0" y="163067"/>
                </a:lnTo>
                <a:lnTo>
                  <a:pt x="26670" y="196595"/>
                </a:lnTo>
                <a:lnTo>
                  <a:pt x="107442" y="176783"/>
                </a:lnTo>
                <a:lnTo>
                  <a:pt x="230123" y="88391"/>
                </a:lnTo>
                <a:lnTo>
                  <a:pt x="294894" y="3047"/>
                </a:lnTo>
                <a:lnTo>
                  <a:pt x="27432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0155" y="5016881"/>
            <a:ext cx="6835140" cy="798144"/>
          </a:xfrm>
          <a:custGeom>
            <a:avLst/>
            <a:gdLst>
              <a:gd name="connsiteX0" fmla="*/ 23622 w 6835140"/>
              <a:gd name="connsiteY0" fmla="*/ 0 h 798144"/>
              <a:gd name="connsiteX1" fmla="*/ 45719 w 6835140"/>
              <a:gd name="connsiteY1" fmla="*/ 7620 h 798144"/>
              <a:gd name="connsiteX2" fmla="*/ 70104 w 6835140"/>
              <a:gd name="connsiteY2" fmla="*/ 16002 h 798144"/>
              <a:gd name="connsiteX3" fmla="*/ 96774 w 6835140"/>
              <a:gd name="connsiteY3" fmla="*/ 25146 h 798144"/>
              <a:gd name="connsiteX4" fmla="*/ 125730 w 6835140"/>
              <a:gd name="connsiteY4" fmla="*/ 35814 h 798144"/>
              <a:gd name="connsiteX5" fmla="*/ 1192529 w 6835140"/>
              <a:gd name="connsiteY5" fmla="*/ 388620 h 798144"/>
              <a:gd name="connsiteX6" fmla="*/ 1233678 w 6835140"/>
              <a:gd name="connsiteY6" fmla="*/ 395478 h 798144"/>
              <a:gd name="connsiteX7" fmla="*/ 1273301 w 6835140"/>
              <a:gd name="connsiteY7" fmla="*/ 400811 h 798144"/>
              <a:gd name="connsiteX8" fmla="*/ 2372106 w 6835140"/>
              <a:gd name="connsiteY8" fmla="*/ 227076 h 798144"/>
              <a:gd name="connsiteX9" fmla="*/ 2403348 w 6835140"/>
              <a:gd name="connsiteY9" fmla="*/ 224790 h 798144"/>
              <a:gd name="connsiteX10" fmla="*/ 2433828 w 6835140"/>
              <a:gd name="connsiteY10" fmla="*/ 224028 h 798144"/>
              <a:gd name="connsiteX11" fmla="*/ 2462784 w 6835140"/>
              <a:gd name="connsiteY11" fmla="*/ 224790 h 798144"/>
              <a:gd name="connsiteX12" fmla="*/ 2982468 w 6835140"/>
              <a:gd name="connsiteY12" fmla="*/ 593597 h 798144"/>
              <a:gd name="connsiteX13" fmla="*/ 2989326 w 6835140"/>
              <a:gd name="connsiteY13" fmla="*/ 592073 h 798144"/>
              <a:gd name="connsiteX14" fmla="*/ 2996946 w 6835140"/>
              <a:gd name="connsiteY14" fmla="*/ 589788 h 798144"/>
              <a:gd name="connsiteX15" fmla="*/ 3004565 w 6835140"/>
              <a:gd name="connsiteY15" fmla="*/ 588264 h 798144"/>
              <a:gd name="connsiteX16" fmla="*/ 3011424 w 6835140"/>
              <a:gd name="connsiteY16" fmla="*/ 585215 h 798144"/>
              <a:gd name="connsiteX17" fmla="*/ 3019044 w 6835140"/>
              <a:gd name="connsiteY17" fmla="*/ 582167 h 798144"/>
              <a:gd name="connsiteX18" fmla="*/ 3379470 w 6835140"/>
              <a:gd name="connsiteY18" fmla="*/ 318515 h 798144"/>
              <a:gd name="connsiteX19" fmla="*/ 3408426 w 6835140"/>
              <a:gd name="connsiteY19" fmla="*/ 303276 h 798144"/>
              <a:gd name="connsiteX20" fmla="*/ 3982212 w 6835140"/>
              <a:gd name="connsiteY20" fmla="*/ 279653 h 798144"/>
              <a:gd name="connsiteX21" fmla="*/ 4037838 w 6835140"/>
              <a:gd name="connsiteY21" fmla="*/ 293370 h 798144"/>
              <a:gd name="connsiteX22" fmla="*/ 4095750 w 6835140"/>
              <a:gd name="connsiteY22" fmla="*/ 308609 h 798144"/>
              <a:gd name="connsiteX23" fmla="*/ 4154424 w 6835140"/>
              <a:gd name="connsiteY23" fmla="*/ 326135 h 798144"/>
              <a:gd name="connsiteX24" fmla="*/ 4214622 w 6835140"/>
              <a:gd name="connsiteY24" fmla="*/ 344423 h 798144"/>
              <a:gd name="connsiteX25" fmla="*/ 4277106 w 6835140"/>
              <a:gd name="connsiteY25" fmla="*/ 363473 h 798144"/>
              <a:gd name="connsiteX26" fmla="*/ 5058918 w 6835140"/>
              <a:gd name="connsiteY26" fmla="*/ 617982 h 798144"/>
              <a:gd name="connsiteX27" fmla="*/ 5122926 w 6835140"/>
              <a:gd name="connsiteY27" fmla="*/ 636270 h 798144"/>
              <a:gd name="connsiteX28" fmla="*/ 5185410 w 6835140"/>
              <a:gd name="connsiteY28" fmla="*/ 653034 h 798144"/>
              <a:gd name="connsiteX29" fmla="*/ 5718048 w 6835140"/>
              <a:gd name="connsiteY29" fmla="*/ 717041 h 798144"/>
              <a:gd name="connsiteX30" fmla="*/ 5764530 w 6835140"/>
              <a:gd name="connsiteY30" fmla="*/ 710946 h 798144"/>
              <a:gd name="connsiteX31" fmla="*/ 5810250 w 6835140"/>
              <a:gd name="connsiteY31" fmla="*/ 703326 h 798144"/>
              <a:gd name="connsiteX32" fmla="*/ 5855207 w 6835140"/>
              <a:gd name="connsiteY32" fmla="*/ 693420 h 798144"/>
              <a:gd name="connsiteX33" fmla="*/ 6713219 w 6835140"/>
              <a:gd name="connsiteY33" fmla="*/ 265176 h 798144"/>
              <a:gd name="connsiteX34" fmla="*/ 6737604 w 6835140"/>
              <a:gd name="connsiteY34" fmla="*/ 250697 h 798144"/>
              <a:gd name="connsiteX35" fmla="*/ 6761226 w 6835140"/>
              <a:gd name="connsiteY35" fmla="*/ 238505 h 798144"/>
              <a:gd name="connsiteX36" fmla="*/ 6782562 w 6835140"/>
              <a:gd name="connsiteY36" fmla="*/ 227076 h 798144"/>
              <a:gd name="connsiteX37" fmla="*/ 6803136 w 6835140"/>
              <a:gd name="connsiteY37" fmla="*/ 217932 h 798144"/>
              <a:gd name="connsiteX38" fmla="*/ 6835140 w 6835140"/>
              <a:gd name="connsiteY38" fmla="*/ 287273 h 798144"/>
              <a:gd name="connsiteX39" fmla="*/ 6817614 w 6835140"/>
              <a:gd name="connsiteY39" fmla="*/ 294894 h 798144"/>
              <a:gd name="connsiteX40" fmla="*/ 6797802 w 6835140"/>
              <a:gd name="connsiteY40" fmla="*/ 304800 h 798144"/>
              <a:gd name="connsiteX41" fmla="*/ 6775704 w 6835140"/>
              <a:gd name="connsiteY41" fmla="*/ 316991 h 798144"/>
              <a:gd name="connsiteX42" fmla="*/ 6752843 w 6835140"/>
              <a:gd name="connsiteY42" fmla="*/ 330708 h 798144"/>
              <a:gd name="connsiteX43" fmla="*/ 5919216 w 6835140"/>
              <a:gd name="connsiteY43" fmla="*/ 755903 h 798144"/>
              <a:gd name="connsiteX44" fmla="*/ 5871210 w 6835140"/>
              <a:gd name="connsiteY44" fmla="*/ 768096 h 798144"/>
              <a:gd name="connsiteX45" fmla="*/ 5823204 w 6835140"/>
              <a:gd name="connsiteY45" fmla="*/ 778002 h 798144"/>
              <a:gd name="connsiteX46" fmla="*/ 5773674 w 6835140"/>
              <a:gd name="connsiteY46" fmla="*/ 786384 h 798144"/>
              <a:gd name="connsiteX47" fmla="*/ 5289042 w 6835140"/>
              <a:gd name="connsiteY47" fmla="*/ 756665 h 798144"/>
              <a:gd name="connsiteX48" fmla="*/ 5228082 w 6835140"/>
              <a:gd name="connsiteY48" fmla="*/ 742188 h 798144"/>
              <a:gd name="connsiteX49" fmla="*/ 5165598 w 6835140"/>
              <a:gd name="connsiteY49" fmla="*/ 726947 h 798144"/>
              <a:gd name="connsiteX50" fmla="*/ 4315968 w 6835140"/>
              <a:gd name="connsiteY50" fmla="*/ 456438 h 798144"/>
              <a:gd name="connsiteX51" fmla="*/ 4254246 w 6835140"/>
              <a:gd name="connsiteY51" fmla="*/ 435864 h 798144"/>
              <a:gd name="connsiteX52" fmla="*/ 4193286 w 6835140"/>
              <a:gd name="connsiteY52" fmla="*/ 416814 h 798144"/>
              <a:gd name="connsiteX53" fmla="*/ 4133850 w 6835140"/>
              <a:gd name="connsiteY53" fmla="*/ 399288 h 798144"/>
              <a:gd name="connsiteX54" fmla="*/ 4075938 w 6835140"/>
              <a:gd name="connsiteY54" fmla="*/ 382523 h 798144"/>
              <a:gd name="connsiteX55" fmla="*/ 4019550 w 6835140"/>
              <a:gd name="connsiteY55" fmla="*/ 367284 h 798144"/>
              <a:gd name="connsiteX56" fmla="*/ 3469386 w 6835140"/>
              <a:gd name="connsiteY56" fmla="*/ 359664 h 798144"/>
              <a:gd name="connsiteX57" fmla="*/ 3455670 w 6835140"/>
              <a:gd name="connsiteY57" fmla="*/ 365759 h 798144"/>
              <a:gd name="connsiteX58" fmla="*/ 3442715 w 6835140"/>
              <a:gd name="connsiteY58" fmla="*/ 371856 h 798144"/>
              <a:gd name="connsiteX59" fmla="*/ 3057906 w 6835140"/>
              <a:gd name="connsiteY59" fmla="*/ 648462 h 798144"/>
              <a:gd name="connsiteX60" fmla="*/ 3047238 w 6835140"/>
              <a:gd name="connsiteY60" fmla="*/ 653034 h 798144"/>
              <a:gd name="connsiteX61" fmla="*/ 3025902 w 6835140"/>
              <a:gd name="connsiteY61" fmla="*/ 660653 h 798144"/>
              <a:gd name="connsiteX62" fmla="*/ 3014471 w 6835140"/>
              <a:gd name="connsiteY62" fmla="*/ 664464 h 798144"/>
              <a:gd name="connsiteX63" fmla="*/ 3003803 w 6835140"/>
              <a:gd name="connsiteY63" fmla="*/ 666750 h 798144"/>
              <a:gd name="connsiteX64" fmla="*/ 2485644 w 6835140"/>
              <a:gd name="connsiteY64" fmla="*/ 303276 h 798144"/>
              <a:gd name="connsiteX65" fmla="*/ 2461259 w 6835140"/>
              <a:gd name="connsiteY65" fmla="*/ 300990 h 798144"/>
              <a:gd name="connsiteX66" fmla="*/ 2435352 w 6835140"/>
              <a:gd name="connsiteY66" fmla="*/ 300228 h 798144"/>
              <a:gd name="connsiteX67" fmla="*/ 2408682 w 6835140"/>
              <a:gd name="connsiteY67" fmla="*/ 300990 h 798144"/>
              <a:gd name="connsiteX68" fmla="*/ 2379726 w 6835140"/>
              <a:gd name="connsiteY68" fmla="*/ 303276 h 798144"/>
              <a:gd name="connsiteX69" fmla="*/ 1959101 w 6835140"/>
              <a:gd name="connsiteY69" fmla="*/ 393191 h 798144"/>
              <a:gd name="connsiteX70" fmla="*/ 1879092 w 6835140"/>
              <a:gd name="connsiteY70" fmla="*/ 413003 h 798144"/>
              <a:gd name="connsiteX71" fmla="*/ 1798320 w 6835140"/>
              <a:gd name="connsiteY71" fmla="*/ 432053 h 798144"/>
              <a:gd name="connsiteX72" fmla="*/ 1343406 w 6835140"/>
              <a:gd name="connsiteY72" fmla="*/ 483870 h 798144"/>
              <a:gd name="connsiteX73" fmla="*/ 1303020 w 6835140"/>
              <a:gd name="connsiteY73" fmla="*/ 480822 h 798144"/>
              <a:gd name="connsiteX74" fmla="*/ 1262634 w 6835140"/>
              <a:gd name="connsiteY74" fmla="*/ 476250 h 798144"/>
              <a:gd name="connsiteX75" fmla="*/ 1220724 w 6835140"/>
              <a:gd name="connsiteY75" fmla="*/ 470153 h 798144"/>
              <a:gd name="connsiteX76" fmla="*/ 99822 w 6835140"/>
              <a:gd name="connsiteY76" fmla="*/ 107441 h 798144"/>
              <a:gd name="connsiteX77" fmla="*/ 70866 w 6835140"/>
              <a:gd name="connsiteY77" fmla="*/ 97535 h 798144"/>
              <a:gd name="connsiteX78" fmla="*/ 44958 w 6835140"/>
              <a:gd name="connsiteY78" fmla="*/ 87629 h 798144"/>
              <a:gd name="connsiteX79" fmla="*/ 22097 w 6835140"/>
              <a:gd name="connsiteY79" fmla="*/ 80009 h 798144"/>
              <a:gd name="connsiteX80" fmla="*/ 0 w 6835140"/>
              <a:gd name="connsiteY80" fmla="*/ 72390 h 798144"/>
              <a:gd name="connsiteX81" fmla="*/ 23622 w 6835140"/>
              <a:gd name="connsiteY81" fmla="*/ 0 h 798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</a:cxnLst>
            <a:rect l="l" t="t" r="r" b="b"/>
            <a:pathLst>
              <a:path w="6835140" h="798144">
                <a:moveTo>
                  <a:pt x="23622" y="0"/>
                </a:moveTo>
                <a:lnTo>
                  <a:pt x="45719" y="7620"/>
                </a:lnTo>
                <a:lnTo>
                  <a:pt x="70104" y="16002"/>
                </a:lnTo>
                <a:lnTo>
                  <a:pt x="96774" y="25146"/>
                </a:lnTo>
                <a:lnTo>
                  <a:pt x="125730" y="35814"/>
                </a:lnTo>
                <a:cubicBezTo>
                  <a:pt x="475830" y="168275"/>
                  <a:pt x="823887" y="315595"/>
                  <a:pt x="1192529" y="388620"/>
                </a:cubicBezTo>
                <a:lnTo>
                  <a:pt x="1233678" y="395478"/>
                </a:lnTo>
                <a:lnTo>
                  <a:pt x="1273301" y="400811"/>
                </a:lnTo>
                <a:cubicBezTo>
                  <a:pt x="1646593" y="447154"/>
                  <a:pt x="2010664" y="268897"/>
                  <a:pt x="2372106" y="227076"/>
                </a:cubicBezTo>
                <a:lnTo>
                  <a:pt x="2403348" y="224790"/>
                </a:lnTo>
                <a:lnTo>
                  <a:pt x="2433828" y="224028"/>
                </a:lnTo>
                <a:lnTo>
                  <a:pt x="2462784" y="224790"/>
                </a:lnTo>
                <a:cubicBezTo>
                  <a:pt x="2799537" y="239928"/>
                  <a:pt x="2776817" y="625259"/>
                  <a:pt x="2982468" y="593597"/>
                </a:cubicBezTo>
                <a:lnTo>
                  <a:pt x="2989326" y="592073"/>
                </a:lnTo>
                <a:lnTo>
                  <a:pt x="2996946" y="589788"/>
                </a:lnTo>
                <a:lnTo>
                  <a:pt x="3004565" y="588264"/>
                </a:lnTo>
                <a:lnTo>
                  <a:pt x="3011424" y="585215"/>
                </a:lnTo>
                <a:lnTo>
                  <a:pt x="3019044" y="582167"/>
                </a:lnTo>
                <a:cubicBezTo>
                  <a:pt x="3152495" y="514515"/>
                  <a:pt x="3243173" y="383501"/>
                  <a:pt x="3379470" y="318515"/>
                </a:cubicBezTo>
                <a:lnTo>
                  <a:pt x="3408426" y="303276"/>
                </a:lnTo>
                <a:cubicBezTo>
                  <a:pt x="3600793" y="212534"/>
                  <a:pt x="3778034" y="229692"/>
                  <a:pt x="3982212" y="279653"/>
                </a:cubicBezTo>
                <a:lnTo>
                  <a:pt x="4037838" y="293370"/>
                </a:lnTo>
                <a:lnTo>
                  <a:pt x="4095750" y="308609"/>
                </a:lnTo>
                <a:lnTo>
                  <a:pt x="4154424" y="326135"/>
                </a:lnTo>
                <a:lnTo>
                  <a:pt x="4214622" y="344423"/>
                </a:lnTo>
                <a:lnTo>
                  <a:pt x="4277106" y="363473"/>
                </a:lnTo>
                <a:cubicBezTo>
                  <a:pt x="4538193" y="446176"/>
                  <a:pt x="4795837" y="541731"/>
                  <a:pt x="5058918" y="617982"/>
                </a:cubicBezTo>
                <a:lnTo>
                  <a:pt x="5122926" y="636270"/>
                </a:lnTo>
                <a:lnTo>
                  <a:pt x="5185410" y="653034"/>
                </a:lnTo>
                <a:cubicBezTo>
                  <a:pt x="5355907" y="696010"/>
                  <a:pt x="5541403" y="737196"/>
                  <a:pt x="5718048" y="717041"/>
                </a:cubicBezTo>
                <a:lnTo>
                  <a:pt x="5764530" y="710946"/>
                </a:lnTo>
                <a:lnTo>
                  <a:pt x="5810250" y="703326"/>
                </a:lnTo>
                <a:lnTo>
                  <a:pt x="5855207" y="693420"/>
                </a:lnTo>
                <a:cubicBezTo>
                  <a:pt x="6175324" y="617575"/>
                  <a:pt x="6438379" y="434149"/>
                  <a:pt x="6713219" y="265176"/>
                </a:cubicBezTo>
                <a:lnTo>
                  <a:pt x="6737604" y="250697"/>
                </a:lnTo>
                <a:lnTo>
                  <a:pt x="6761226" y="238505"/>
                </a:lnTo>
                <a:lnTo>
                  <a:pt x="6782562" y="227076"/>
                </a:lnTo>
                <a:lnTo>
                  <a:pt x="6803136" y="217932"/>
                </a:lnTo>
                <a:lnTo>
                  <a:pt x="6835140" y="287273"/>
                </a:lnTo>
                <a:lnTo>
                  <a:pt x="6817614" y="294894"/>
                </a:lnTo>
                <a:lnTo>
                  <a:pt x="6797802" y="304800"/>
                </a:lnTo>
                <a:lnTo>
                  <a:pt x="6775704" y="316991"/>
                </a:lnTo>
                <a:lnTo>
                  <a:pt x="6752843" y="330708"/>
                </a:lnTo>
                <a:cubicBezTo>
                  <a:pt x="6482016" y="497128"/>
                  <a:pt x="6231737" y="670077"/>
                  <a:pt x="5919216" y="755903"/>
                </a:cubicBezTo>
                <a:lnTo>
                  <a:pt x="5871210" y="768096"/>
                </a:lnTo>
                <a:lnTo>
                  <a:pt x="5823204" y="778002"/>
                </a:lnTo>
                <a:lnTo>
                  <a:pt x="5773674" y="786384"/>
                </a:lnTo>
                <a:cubicBezTo>
                  <a:pt x="5605196" y="813358"/>
                  <a:pt x="5454243" y="791972"/>
                  <a:pt x="5289042" y="756665"/>
                </a:cubicBezTo>
                <a:lnTo>
                  <a:pt x="5228082" y="742188"/>
                </a:lnTo>
                <a:lnTo>
                  <a:pt x="5165598" y="726947"/>
                </a:lnTo>
                <a:cubicBezTo>
                  <a:pt x="4878032" y="650963"/>
                  <a:pt x="4598797" y="547725"/>
                  <a:pt x="4315968" y="456438"/>
                </a:cubicBezTo>
                <a:lnTo>
                  <a:pt x="4254246" y="435864"/>
                </a:lnTo>
                <a:lnTo>
                  <a:pt x="4193286" y="416814"/>
                </a:lnTo>
                <a:lnTo>
                  <a:pt x="4133850" y="399288"/>
                </a:lnTo>
                <a:lnTo>
                  <a:pt x="4075938" y="382523"/>
                </a:lnTo>
                <a:lnTo>
                  <a:pt x="4019550" y="367284"/>
                </a:lnTo>
                <a:cubicBezTo>
                  <a:pt x="3829291" y="319430"/>
                  <a:pt x="3654704" y="282028"/>
                  <a:pt x="3469386" y="359664"/>
                </a:cubicBezTo>
                <a:lnTo>
                  <a:pt x="3455670" y="365759"/>
                </a:lnTo>
                <a:lnTo>
                  <a:pt x="3442715" y="371856"/>
                </a:lnTo>
                <a:cubicBezTo>
                  <a:pt x="3290976" y="439140"/>
                  <a:pt x="3195167" y="578472"/>
                  <a:pt x="3057906" y="648462"/>
                </a:cubicBezTo>
                <a:lnTo>
                  <a:pt x="3047238" y="653034"/>
                </a:lnTo>
                <a:lnTo>
                  <a:pt x="3025902" y="660653"/>
                </a:lnTo>
                <a:lnTo>
                  <a:pt x="3014471" y="664464"/>
                </a:lnTo>
                <a:lnTo>
                  <a:pt x="3003803" y="666750"/>
                </a:lnTo>
                <a:cubicBezTo>
                  <a:pt x="2722930" y="714679"/>
                  <a:pt x="2745676" y="328523"/>
                  <a:pt x="2485644" y="303276"/>
                </a:cubicBezTo>
                <a:lnTo>
                  <a:pt x="2461259" y="300990"/>
                </a:lnTo>
                <a:lnTo>
                  <a:pt x="2435352" y="300228"/>
                </a:lnTo>
                <a:lnTo>
                  <a:pt x="2408682" y="300990"/>
                </a:lnTo>
                <a:lnTo>
                  <a:pt x="2379726" y="303276"/>
                </a:lnTo>
                <a:cubicBezTo>
                  <a:pt x="2240140" y="315988"/>
                  <a:pt x="2094547" y="360362"/>
                  <a:pt x="1959101" y="393191"/>
                </a:cubicBezTo>
                <a:lnTo>
                  <a:pt x="1879092" y="413003"/>
                </a:lnTo>
                <a:lnTo>
                  <a:pt x="1798320" y="432053"/>
                </a:lnTo>
                <a:cubicBezTo>
                  <a:pt x="1648358" y="465582"/>
                  <a:pt x="1497622" y="490702"/>
                  <a:pt x="1343406" y="483870"/>
                </a:cubicBezTo>
                <a:lnTo>
                  <a:pt x="1303020" y="480822"/>
                </a:lnTo>
                <a:lnTo>
                  <a:pt x="1262634" y="476250"/>
                </a:lnTo>
                <a:lnTo>
                  <a:pt x="1220724" y="470153"/>
                </a:lnTo>
                <a:cubicBezTo>
                  <a:pt x="840371" y="405104"/>
                  <a:pt x="461060" y="244068"/>
                  <a:pt x="99822" y="107441"/>
                </a:cubicBezTo>
                <a:lnTo>
                  <a:pt x="70866" y="97535"/>
                </a:lnTo>
                <a:lnTo>
                  <a:pt x="44958" y="87629"/>
                </a:lnTo>
                <a:lnTo>
                  <a:pt x="22097" y="80009"/>
                </a:lnTo>
                <a:lnTo>
                  <a:pt x="0" y="72390"/>
                </a:lnTo>
                <a:lnTo>
                  <a:pt x="23622" y="0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4049407" y="1895637"/>
            <a:ext cx="968502" cy="439003"/>
          </a:xfrm>
          <a:custGeom>
            <a:avLst/>
            <a:gdLst>
              <a:gd name="connsiteX0" fmla="*/ 55625 w 968502"/>
              <a:gd name="connsiteY0" fmla="*/ 34381 h 439003"/>
              <a:gd name="connsiteX1" fmla="*/ 116585 w 968502"/>
              <a:gd name="connsiteY1" fmla="*/ 67909 h 439003"/>
              <a:gd name="connsiteX2" fmla="*/ 146303 w 968502"/>
              <a:gd name="connsiteY2" fmla="*/ 84673 h 439003"/>
              <a:gd name="connsiteX3" fmla="*/ 176021 w 968502"/>
              <a:gd name="connsiteY3" fmla="*/ 100675 h 439003"/>
              <a:gd name="connsiteX4" fmla="*/ 463295 w 968502"/>
              <a:gd name="connsiteY4" fmla="*/ 205069 h 439003"/>
              <a:gd name="connsiteX5" fmla="*/ 473963 w 968502"/>
              <a:gd name="connsiteY5" fmla="*/ 205069 h 439003"/>
              <a:gd name="connsiteX6" fmla="*/ 625601 w 968502"/>
              <a:gd name="connsiteY6" fmla="*/ 55717 h 439003"/>
              <a:gd name="connsiteX7" fmla="*/ 633983 w 968502"/>
              <a:gd name="connsiteY7" fmla="*/ 46573 h 439003"/>
              <a:gd name="connsiteX8" fmla="*/ 652271 w 968502"/>
              <a:gd name="connsiteY8" fmla="*/ 29809 h 439003"/>
              <a:gd name="connsiteX9" fmla="*/ 966215 w 968502"/>
              <a:gd name="connsiteY9" fmla="*/ 385663 h 439003"/>
              <a:gd name="connsiteX10" fmla="*/ 967739 w 968502"/>
              <a:gd name="connsiteY10" fmla="*/ 387949 h 439003"/>
              <a:gd name="connsiteX11" fmla="*/ 968501 w 968502"/>
              <a:gd name="connsiteY11" fmla="*/ 389473 h 439003"/>
              <a:gd name="connsiteX12" fmla="*/ 865632 w 968502"/>
              <a:gd name="connsiteY12" fmla="*/ 439003 h 439003"/>
              <a:gd name="connsiteX13" fmla="*/ 863345 w 968502"/>
              <a:gd name="connsiteY13" fmla="*/ 434431 h 439003"/>
              <a:gd name="connsiteX14" fmla="*/ 861059 w 968502"/>
              <a:gd name="connsiteY14" fmla="*/ 430621 h 439003"/>
              <a:gd name="connsiteX15" fmla="*/ 803147 w 968502"/>
              <a:gd name="connsiteY15" fmla="*/ 272887 h 439003"/>
              <a:gd name="connsiteX16" fmla="*/ 791717 w 968502"/>
              <a:gd name="connsiteY16" fmla="*/ 244693 h 439003"/>
              <a:gd name="connsiteX17" fmla="*/ 780288 w 968502"/>
              <a:gd name="connsiteY17" fmla="*/ 217261 h 439003"/>
              <a:gd name="connsiteX18" fmla="*/ 721613 w 968502"/>
              <a:gd name="connsiteY18" fmla="*/ 114391 h 439003"/>
              <a:gd name="connsiteX19" fmla="*/ 720089 w 968502"/>
              <a:gd name="connsiteY19" fmla="*/ 112867 h 439003"/>
              <a:gd name="connsiteX20" fmla="*/ 723138 w 968502"/>
              <a:gd name="connsiteY20" fmla="*/ 113629 h 439003"/>
              <a:gd name="connsiteX21" fmla="*/ 732282 w 968502"/>
              <a:gd name="connsiteY21" fmla="*/ 113629 h 439003"/>
              <a:gd name="connsiteX22" fmla="*/ 733044 w 968502"/>
              <a:gd name="connsiteY22" fmla="*/ 112867 h 439003"/>
              <a:gd name="connsiteX23" fmla="*/ 734567 w 968502"/>
              <a:gd name="connsiteY23" fmla="*/ 112105 h 439003"/>
              <a:gd name="connsiteX24" fmla="*/ 735329 w 968502"/>
              <a:gd name="connsiteY24" fmla="*/ 111343 h 439003"/>
              <a:gd name="connsiteX25" fmla="*/ 730757 w 968502"/>
              <a:gd name="connsiteY25" fmla="*/ 113629 h 439003"/>
              <a:gd name="connsiteX26" fmla="*/ 498347 w 968502"/>
              <a:gd name="connsiteY26" fmla="*/ 316321 h 439003"/>
              <a:gd name="connsiteX27" fmla="*/ 490727 w 968502"/>
              <a:gd name="connsiteY27" fmla="*/ 317845 h 439003"/>
              <a:gd name="connsiteX28" fmla="*/ 481583 w 968502"/>
              <a:gd name="connsiteY28" fmla="*/ 318607 h 439003"/>
              <a:gd name="connsiteX29" fmla="*/ 91439 w 968502"/>
              <a:gd name="connsiteY29" fmla="*/ 184495 h 439003"/>
              <a:gd name="connsiteX30" fmla="*/ 0 w 968502"/>
              <a:gd name="connsiteY30" fmla="*/ 134203 h 439003"/>
              <a:gd name="connsiteX31" fmla="*/ 55625 w 968502"/>
              <a:gd name="connsiteY31" fmla="*/ 34381 h 4390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968502" h="439003">
                <a:moveTo>
                  <a:pt x="55625" y="34381"/>
                </a:moveTo>
                <a:lnTo>
                  <a:pt x="116585" y="67909"/>
                </a:lnTo>
                <a:lnTo>
                  <a:pt x="146303" y="84673"/>
                </a:lnTo>
                <a:lnTo>
                  <a:pt x="176021" y="100675"/>
                </a:lnTo>
                <a:cubicBezTo>
                  <a:pt x="256616" y="141848"/>
                  <a:pt x="369137" y="203278"/>
                  <a:pt x="463295" y="205069"/>
                </a:cubicBezTo>
                <a:lnTo>
                  <a:pt x="473963" y="205069"/>
                </a:lnTo>
                <a:cubicBezTo>
                  <a:pt x="530174" y="193207"/>
                  <a:pt x="585965" y="94198"/>
                  <a:pt x="625601" y="55717"/>
                </a:cubicBezTo>
                <a:lnTo>
                  <a:pt x="633983" y="46573"/>
                </a:lnTo>
                <a:lnTo>
                  <a:pt x="652271" y="29809"/>
                </a:lnTo>
                <a:cubicBezTo>
                  <a:pt x="834047" y="-112278"/>
                  <a:pt x="917384" y="280697"/>
                  <a:pt x="966215" y="385663"/>
                </a:cubicBezTo>
                <a:lnTo>
                  <a:pt x="967739" y="387949"/>
                </a:lnTo>
                <a:lnTo>
                  <a:pt x="968501" y="389473"/>
                </a:lnTo>
                <a:lnTo>
                  <a:pt x="865632" y="439003"/>
                </a:lnTo>
                <a:lnTo>
                  <a:pt x="863345" y="434431"/>
                </a:lnTo>
                <a:lnTo>
                  <a:pt x="861059" y="430621"/>
                </a:lnTo>
                <a:cubicBezTo>
                  <a:pt x="840180" y="378398"/>
                  <a:pt x="822807" y="325490"/>
                  <a:pt x="803147" y="272887"/>
                </a:cubicBezTo>
                <a:lnTo>
                  <a:pt x="791717" y="244693"/>
                </a:lnTo>
                <a:lnTo>
                  <a:pt x="780288" y="217261"/>
                </a:lnTo>
                <a:cubicBezTo>
                  <a:pt x="767295" y="186806"/>
                  <a:pt x="745401" y="137987"/>
                  <a:pt x="721613" y="114391"/>
                </a:cubicBezTo>
                <a:lnTo>
                  <a:pt x="720089" y="112867"/>
                </a:lnTo>
                <a:lnTo>
                  <a:pt x="723138" y="113629"/>
                </a:lnTo>
                <a:lnTo>
                  <a:pt x="732282" y="113629"/>
                </a:lnTo>
                <a:lnTo>
                  <a:pt x="733044" y="112867"/>
                </a:lnTo>
                <a:lnTo>
                  <a:pt x="734567" y="112105"/>
                </a:lnTo>
                <a:lnTo>
                  <a:pt x="735329" y="111343"/>
                </a:lnTo>
                <a:lnTo>
                  <a:pt x="730757" y="113629"/>
                </a:lnTo>
                <a:cubicBezTo>
                  <a:pt x="654634" y="180215"/>
                  <a:pt x="613092" y="290019"/>
                  <a:pt x="498347" y="316321"/>
                </a:cubicBezTo>
                <a:lnTo>
                  <a:pt x="490727" y="317845"/>
                </a:lnTo>
                <a:lnTo>
                  <a:pt x="481583" y="318607"/>
                </a:lnTo>
                <a:cubicBezTo>
                  <a:pt x="355930" y="328157"/>
                  <a:pt x="196634" y="241213"/>
                  <a:pt x="91439" y="184495"/>
                </a:cubicBezTo>
                <a:lnTo>
                  <a:pt x="0" y="134203"/>
                </a:lnTo>
                <a:lnTo>
                  <a:pt x="55625" y="34381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4200" y="2730500"/>
            <a:ext cx="5562600" cy="990600"/>
          </a:xfrm>
          <a:prstGeom prst="rect">
            <a:avLst/>
          </a:prstGeom>
          <a:noFill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35300" y="4051300"/>
            <a:ext cx="3111500" cy="558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816100" y="2768600"/>
            <a:ext cx="54991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100"/>
              </a:lnSpc>
              <a:tabLst/>
            </a:pPr>
            <a:r>
              <a:rPr lang="en-US" altLang="zh-CN" sz="7200" dirty="0">
                <a:solidFill>
                  <a:srgbClr val="FF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2514600" y="4076700"/>
            <a:ext cx="3590727" cy="5463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40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2</a:t>
            </a:r>
            <a:r>
              <a:rPr lang="zh-CN" altLang="en-US" sz="40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 </a:t>
            </a:r>
            <a:r>
              <a:rPr lang="en-US" altLang="zh-CN" sz="4002" dirty="0" err="1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软件需求工程</a:t>
            </a:r>
            <a:endParaRPr lang="en-US" altLang="zh-CN" sz="4002" dirty="0">
              <a:solidFill>
                <a:srgbClr val="000000"/>
              </a:solidFill>
              <a:latin typeface="SimHei" pitchFamily="18" charset="0"/>
              <a:cs typeface="SimHei" pitchFamily="18" charset="0"/>
            </a:endParaRPr>
          </a:p>
        </p:txBody>
      </p:sp>
      <p:sp>
        <p:nvSpPr>
          <p:cNvPr id="25" name="TextBox 1"/>
          <p:cNvSpPr txBox="1"/>
          <p:nvPr/>
        </p:nvSpPr>
        <p:spPr>
          <a:xfrm>
            <a:off x="1752600" y="5880100"/>
            <a:ext cx="3052118" cy="3936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zh-CN" altLang="en-US" sz="28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2" dirty="0">
                <a:solidFill>
                  <a:srgbClr val="000000"/>
                </a:solidFill>
                <a:latin typeface="æ°å®ä½" pitchFamily="18" charset="0"/>
                <a:cs typeface="Times New Roman" pitchFamily="18" charset="0"/>
              </a:rPr>
              <a:t>李宏伟</a:t>
            </a:r>
            <a:endParaRPr lang="en-US" altLang="zh-CN" sz="2802" dirty="0">
              <a:solidFill>
                <a:srgbClr val="000000"/>
              </a:solidFill>
              <a:latin typeface="æ°å®ä½" pitchFamily="18" charset="0"/>
              <a:cs typeface="æ°å®ä½" pitchFamily="18" charset="0"/>
            </a:endParaRPr>
          </a:p>
        </p:txBody>
      </p:sp>
      <p:sp>
        <p:nvSpPr>
          <p:cNvPr id="26" name="TextBox 1"/>
          <p:cNvSpPr txBox="1"/>
          <p:nvPr/>
        </p:nvSpPr>
        <p:spPr>
          <a:xfrm>
            <a:off x="2616200" y="6223000"/>
            <a:ext cx="3868047" cy="5114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2802" b="1" u="sng" dirty="0" err="1">
                <a:solidFill>
                  <a:srgbClr val="00B200"/>
                </a:solidFill>
                <a:latin typeface="Comic Sans MS" pitchFamily="18" charset="0"/>
                <a:cs typeface="Comic Sans MS" pitchFamily="18" charset="0"/>
              </a:rPr>
              <a:t>lihongwei@jxnu.edu.cn</a:t>
            </a:r>
            <a:endParaRPr lang="en-US" altLang="zh-CN" sz="2802" b="1" u="sng" dirty="0">
              <a:solidFill>
                <a:srgbClr val="00B200"/>
              </a:solidFill>
              <a:latin typeface="Comic Sans MS" pitchFamily="18" charset="0"/>
              <a:cs typeface="Comic Sans MS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" y="368300"/>
            <a:ext cx="8051800" cy="482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26400" y="6273800"/>
            <a:ext cx="482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10/82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68300"/>
            <a:ext cx="8077200" cy="370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>
                <a:tab pos="114300" algn="l"/>
                <a:tab pos="457200" algn="l"/>
              </a:tabLst>
            </a:pPr>
            <a:r>
              <a:rPr lang="en-US" altLang="zh-CN" dirty="0"/>
              <a:t>	</a:t>
            </a:r>
            <a:r>
              <a:rPr lang="en-US" altLang="zh-CN" sz="3600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Customer-driven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600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Vs.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600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Market-driven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600"/>
              </a:lnSpc>
              <a:tabLst>
                <a:tab pos="114300" algn="l"/>
                <a:tab pos="457200" algn="l"/>
              </a:tabLst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Customer-driven</a:t>
            </a:r>
          </a:p>
          <a:p>
            <a:pPr>
              <a:lnSpc>
                <a:spcPts val="3400"/>
              </a:lnSpc>
              <a:tabLst>
                <a:tab pos="114300" algn="l"/>
                <a:tab pos="4572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面向特定客户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客户已知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，以开发合同为基础</a:t>
            </a:r>
          </a:p>
          <a:p>
            <a:pPr>
              <a:lnSpc>
                <a:spcPts val="3400"/>
              </a:lnSpc>
              <a:tabLst>
                <a:tab pos="114300" algn="l"/>
                <a:tab pos="4572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开发过程可以与客户及用户取得直接联系</a:t>
            </a:r>
          </a:p>
          <a:p>
            <a:pPr>
              <a:lnSpc>
                <a:spcPts val="3400"/>
              </a:lnSpc>
              <a:tabLst>
                <a:tab pos="114300" algn="l"/>
                <a:tab pos="4572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往往以</a:t>
            </a:r>
            <a:r>
              <a:rPr lang="en-US" altLang="zh-CN" sz="2400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项目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为单位</a:t>
            </a:r>
          </a:p>
          <a:p>
            <a:pPr>
              <a:lnSpc>
                <a:spcPts val="5100"/>
              </a:lnSpc>
              <a:tabLst>
                <a:tab pos="114300" algn="l"/>
                <a:tab pos="457200" algn="l"/>
              </a:tabLst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Market-driven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927100" y="4025900"/>
            <a:ext cx="127000" cy="173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1206500" y="4025900"/>
            <a:ext cx="6921500" cy="168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面向某个市场面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具体客户未知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，以市场目标为基础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可以从潜在客户及用户那里获取反馈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产品需求可能“超前”于潜在用户的现实期望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往往以</a:t>
            </a:r>
            <a:r>
              <a:rPr lang="en-US" altLang="zh-CN" sz="2400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产品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为单位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F5E964E-D89B-CE4E-8216-D0AA98E5AECB}"/>
              </a:ext>
            </a:extLst>
          </p:cNvPr>
          <p:cNvSpPr/>
          <p:nvPr/>
        </p:nvSpPr>
        <p:spPr>
          <a:xfrm>
            <a:off x="5943600" y="5644118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Apple 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04800"/>
            <a:ext cx="6159500" cy="558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51800" y="6273800"/>
            <a:ext cx="457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11/82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495300"/>
            <a:ext cx="7747000" cy="530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457200" algn="l"/>
                <a:tab pos="736600" algn="l"/>
                <a:tab pos="1041400" algn="l"/>
              </a:tabLst>
            </a:pPr>
            <a:r>
              <a:rPr lang="en-US" altLang="zh-CN" dirty="0"/>
              <a:t>		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功能性需求和非功能性需求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800"/>
              </a:lnSpc>
              <a:tabLst>
                <a:tab pos="457200" algn="l"/>
                <a:tab pos="736600" algn="l"/>
                <a:tab pos="1041400" algn="l"/>
              </a:tabLst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功能性需求</a:t>
            </a:r>
          </a:p>
          <a:p>
            <a:pPr>
              <a:lnSpc>
                <a:spcPts val="3300"/>
              </a:lnSpc>
              <a:tabLst>
                <a:tab pos="457200" algn="l"/>
                <a:tab pos="736600" algn="l"/>
                <a:tab pos="10414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系统需要提供的服务或功能：如图书检索</a:t>
            </a:r>
          </a:p>
          <a:p>
            <a:pPr>
              <a:lnSpc>
                <a:spcPts val="3400"/>
              </a:lnSpc>
              <a:tabLst>
                <a:tab pos="457200" algn="l"/>
                <a:tab pos="736600" algn="l"/>
                <a:tab pos="10414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系统对特定输入的处理方式：如对非法输入的提示</a:t>
            </a:r>
          </a:p>
          <a:p>
            <a:pPr>
              <a:lnSpc>
                <a:spcPts val="3400"/>
              </a:lnSpc>
              <a:tabLst>
                <a:tab pos="457200" algn="l"/>
                <a:tab pos="736600" algn="l"/>
                <a:tab pos="10414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系统在特定环境下的行为：如长时间无操作时的屏保</a:t>
            </a:r>
          </a:p>
          <a:p>
            <a:pPr>
              <a:lnSpc>
                <a:spcPts val="5200"/>
              </a:lnSpc>
              <a:tabLst>
                <a:tab pos="457200" algn="l"/>
                <a:tab pos="736600" algn="l"/>
                <a:tab pos="1041400" algn="l"/>
              </a:tabLst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非功能性需求</a:t>
            </a:r>
          </a:p>
          <a:p>
            <a:pPr>
              <a:lnSpc>
                <a:spcPts val="3500"/>
              </a:lnSpc>
              <a:tabLst>
                <a:tab pos="457200" algn="l"/>
                <a:tab pos="736600" algn="l"/>
                <a:tab pos="10414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对系统功能或服务附加的质量约束，例如响应时间、</a:t>
            </a:r>
          </a:p>
          <a:p>
            <a:pPr>
              <a:lnSpc>
                <a:spcPts val="2500"/>
              </a:lnSpc>
              <a:tabLst>
                <a:tab pos="457200" algn="l"/>
                <a:tab pos="736600" algn="l"/>
                <a:tab pos="10414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容错性、安全性等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en-US" altLang="zh-CN" sz="2400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客户所关心的</a:t>
            </a:r>
          </a:p>
          <a:p>
            <a:pPr>
              <a:lnSpc>
                <a:spcPts val="3800"/>
              </a:lnSpc>
              <a:tabLst>
                <a:tab pos="457200" algn="l"/>
                <a:tab pos="736600" algn="l"/>
                <a:tab pos="10414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从系统开发和维护角度出发的质量属性，例如可理解</a:t>
            </a:r>
          </a:p>
          <a:p>
            <a:pPr>
              <a:lnSpc>
                <a:spcPts val="2500"/>
              </a:lnSpc>
              <a:tabLst>
                <a:tab pos="457200" algn="l"/>
                <a:tab pos="736600" algn="l"/>
                <a:tab pos="10414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性、可扩展性、可配置性等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en-US" altLang="zh-CN" sz="2400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软件开发或维护者所</a:t>
            </a:r>
          </a:p>
          <a:p>
            <a:pPr>
              <a:lnSpc>
                <a:spcPts val="3000"/>
              </a:lnSpc>
              <a:tabLst>
                <a:tab pos="457200" algn="l"/>
                <a:tab pos="736600" algn="l"/>
                <a:tab pos="10414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关心的</a:t>
            </a:r>
            <a:r>
              <a:rPr lang="en-US" altLang="zh-CN" sz="2400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软件所特有，内部质量</a:t>
            </a:r>
            <a:r>
              <a:rPr lang="en-US" altLang="zh-CN" sz="2400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6500" y="304800"/>
            <a:ext cx="6731000" cy="558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26400" y="6273800"/>
            <a:ext cx="482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12/82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68300"/>
            <a:ext cx="7708900" cy="524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342900" algn="l"/>
                <a:tab pos="457200" algn="l"/>
                <a:tab pos="723900" algn="l"/>
              </a:tabLst>
            </a:pPr>
            <a:r>
              <a:rPr lang="en-US" altLang="zh-CN" dirty="0"/>
              <a:t>		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用户、操作者、客户与涉众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-1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300"/>
              </a:lnSpc>
              <a:tabLst>
                <a:tab pos="342900" algn="l"/>
                <a:tab pos="457200" algn="l"/>
                <a:tab pos="723900" algn="l"/>
              </a:tabLst>
            </a:pPr>
            <a:r>
              <a:rPr lang="en-US" altLang="zh-CN" sz="34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用户</a:t>
            </a:r>
            <a:r>
              <a:rPr lang="en-US" altLang="zh-CN" sz="34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(user)</a:t>
            </a:r>
            <a:r>
              <a:rPr lang="en-US" altLang="zh-CN" sz="34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：在系统使用期间从中获益</a:t>
            </a:r>
          </a:p>
          <a:p>
            <a:pPr>
              <a:lnSpc>
                <a:spcPts val="3500"/>
              </a:lnSpc>
              <a:tabLst>
                <a:tab pos="342900" algn="l"/>
                <a:tab pos="457200" algn="l"/>
                <a:tab pos="723900" algn="l"/>
              </a:tabLst>
            </a:pPr>
            <a:r>
              <a:rPr lang="en-US" altLang="zh-CN" dirty="0"/>
              <a:t>	</a:t>
            </a:r>
            <a:r>
              <a:rPr lang="en-US" altLang="zh-CN" sz="34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的个人或团体</a:t>
            </a:r>
          </a:p>
          <a:p>
            <a:pPr>
              <a:lnSpc>
                <a:spcPts val="3900"/>
              </a:lnSpc>
              <a:tabLst>
                <a:tab pos="342900" algn="l"/>
                <a:tab pos="457200" algn="l"/>
                <a:tab pos="7239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可直接与软件系统交互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操作者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也可以只是间接交互</a:t>
            </a:r>
          </a:p>
          <a:p>
            <a:pPr>
              <a:lnSpc>
                <a:spcPts val="3400"/>
              </a:lnSpc>
              <a:tabLst>
                <a:tab pos="342900" algn="l"/>
                <a:tab pos="457200" algn="l"/>
                <a:tab pos="7239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如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一卡通系统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：营业员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直接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、学生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间接为主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</a:p>
          <a:p>
            <a:pPr>
              <a:lnSpc>
                <a:spcPts val="4900"/>
              </a:lnSpc>
              <a:tabLst>
                <a:tab pos="342900" algn="l"/>
                <a:tab pos="457200" algn="l"/>
                <a:tab pos="723900" algn="l"/>
              </a:tabLst>
            </a:pPr>
            <a:r>
              <a:rPr lang="en-US" altLang="zh-CN" sz="34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操作者</a:t>
            </a:r>
            <a:r>
              <a:rPr lang="en-US" altLang="zh-CN" sz="34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(operator)</a:t>
            </a:r>
            <a:r>
              <a:rPr lang="en-US" altLang="zh-CN" sz="34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：对于系统功能发挥</a:t>
            </a:r>
          </a:p>
          <a:p>
            <a:pPr>
              <a:lnSpc>
                <a:spcPts val="3700"/>
              </a:lnSpc>
              <a:tabLst>
                <a:tab pos="342900" algn="l"/>
                <a:tab pos="457200" algn="l"/>
                <a:tab pos="723900" algn="l"/>
              </a:tabLst>
            </a:pPr>
            <a:r>
              <a:rPr lang="en-US" altLang="zh-CN" dirty="0"/>
              <a:t>	</a:t>
            </a:r>
            <a:r>
              <a:rPr lang="en-US" altLang="zh-CN" sz="34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作用的个人或组织，他们利用知识、技</a:t>
            </a:r>
          </a:p>
          <a:p>
            <a:pPr>
              <a:lnSpc>
                <a:spcPts val="3800"/>
              </a:lnSpc>
              <a:tabLst>
                <a:tab pos="342900" algn="l"/>
                <a:tab pos="457200" algn="l"/>
                <a:tab pos="723900" algn="l"/>
              </a:tabLst>
            </a:pPr>
            <a:r>
              <a:rPr lang="en-US" altLang="zh-CN" dirty="0"/>
              <a:t>	</a:t>
            </a:r>
            <a:r>
              <a:rPr lang="en-US" altLang="zh-CN" sz="34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能和规程来为某种功能发挥作用</a:t>
            </a:r>
          </a:p>
          <a:p>
            <a:pPr>
              <a:lnSpc>
                <a:spcPts val="3900"/>
              </a:lnSpc>
              <a:tabLst>
                <a:tab pos="342900" algn="l"/>
                <a:tab pos="457200" algn="l"/>
                <a:tab pos="7239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操作者一般同时也是用户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6500" y="304800"/>
            <a:ext cx="6781800" cy="558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26400" y="6273800"/>
            <a:ext cx="482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13/82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68300"/>
            <a:ext cx="7696200" cy="546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342900" algn="l"/>
                <a:tab pos="457200" algn="l"/>
                <a:tab pos="723900" algn="l"/>
                <a:tab pos="736600" algn="l"/>
              </a:tabLst>
            </a:pPr>
            <a:r>
              <a:rPr lang="en-US" altLang="zh-CN" dirty="0"/>
              <a:t>		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用户、操作者、客户与涉众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-2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100"/>
              </a:lnSpc>
              <a:tabLst>
                <a:tab pos="342900" algn="l"/>
                <a:tab pos="457200" algn="l"/>
                <a:tab pos="723900" algn="l"/>
                <a:tab pos="7366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客户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(customer)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：收到产品的组织或人，</a:t>
            </a:r>
          </a:p>
          <a:p>
            <a:pPr>
              <a:lnSpc>
                <a:spcPts val="3500"/>
              </a:lnSpc>
              <a:tabLst>
                <a:tab pos="342900" algn="l"/>
                <a:tab pos="457200" algn="l"/>
                <a:tab pos="723900" algn="l"/>
                <a:tab pos="736600" algn="l"/>
              </a:tabLst>
            </a:pPr>
            <a:r>
              <a:rPr lang="en-US" altLang="zh-CN" dirty="0"/>
              <a:t>	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例如消费者、顾客、最终用户、零售商、</a:t>
            </a:r>
          </a:p>
          <a:p>
            <a:pPr>
              <a:lnSpc>
                <a:spcPts val="3600"/>
              </a:lnSpc>
              <a:tabLst>
                <a:tab pos="342900" algn="l"/>
                <a:tab pos="457200" algn="l"/>
                <a:tab pos="723900" algn="l"/>
                <a:tab pos="736600" algn="l"/>
              </a:tabLst>
            </a:pPr>
            <a:r>
              <a:rPr lang="en-US" altLang="zh-CN" dirty="0"/>
              <a:t>	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受益人和购买方</a:t>
            </a:r>
          </a:p>
          <a:p>
            <a:pPr>
              <a:lnSpc>
                <a:spcPts val="3800"/>
              </a:lnSpc>
              <a:tabLst>
                <a:tab pos="342900" algn="l"/>
                <a:tab pos="457200" algn="l"/>
                <a:tab pos="723900" algn="l"/>
                <a:tab pos="7366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如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一卡通系统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：学校信息中心</a:t>
            </a:r>
          </a:p>
          <a:p>
            <a:pPr>
              <a:lnSpc>
                <a:spcPts val="4600"/>
              </a:lnSpc>
              <a:tabLst>
                <a:tab pos="342900" algn="l"/>
                <a:tab pos="457200" algn="l"/>
                <a:tab pos="723900" algn="l"/>
                <a:tab pos="7366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涉众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(stakeholder)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：在一个系统或其拥</a:t>
            </a:r>
          </a:p>
          <a:p>
            <a:pPr>
              <a:lnSpc>
                <a:spcPts val="3500"/>
              </a:lnSpc>
              <a:tabLst>
                <a:tab pos="342900" algn="l"/>
                <a:tab pos="457200" algn="l"/>
                <a:tab pos="723900" algn="l"/>
                <a:tab pos="736600" algn="l"/>
              </a:tabLst>
            </a:pPr>
            <a:r>
              <a:rPr lang="en-US" altLang="zh-CN" dirty="0"/>
              <a:t>	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有满足自身要求和期望的特性中具有某种</a:t>
            </a:r>
          </a:p>
          <a:p>
            <a:pPr>
              <a:lnSpc>
                <a:spcPts val="3600"/>
              </a:lnSpc>
              <a:tabLst>
                <a:tab pos="342900" algn="l"/>
                <a:tab pos="457200" algn="l"/>
                <a:tab pos="723900" algn="l"/>
                <a:tab pos="736600" algn="l"/>
              </a:tabLst>
            </a:pPr>
            <a:r>
              <a:rPr lang="en-US" altLang="zh-CN" dirty="0"/>
              <a:t>	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权利、份额或主张的一方</a:t>
            </a:r>
          </a:p>
          <a:p>
            <a:pPr>
              <a:lnSpc>
                <a:spcPts val="3800"/>
              </a:lnSpc>
              <a:tabLst>
                <a:tab pos="342900" algn="l"/>
                <a:tab pos="457200" algn="l"/>
                <a:tab pos="723900" algn="l"/>
                <a:tab pos="7366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包括用户、操作者、客户、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开发方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销售及开发团队</a:t>
            </a:r>
          </a:p>
          <a:p>
            <a:pPr>
              <a:lnSpc>
                <a:spcPts val="2500"/>
              </a:lnSpc>
              <a:tabLst>
                <a:tab pos="342900" algn="l"/>
                <a:tab pos="457200" algn="l"/>
                <a:tab pos="723900" algn="l"/>
                <a:tab pos="736600" algn="l"/>
              </a:tabLst>
            </a:pPr>
            <a:r>
              <a:rPr lang="en-US" altLang="zh-CN" dirty="0"/>
              <a:t>				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成员以及其他“有发言权”的人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1300" y="304800"/>
            <a:ext cx="3632200" cy="558800"/>
          </a:xfrm>
          <a:prstGeom prst="rect">
            <a:avLst/>
          </a:prstGeom>
          <a:noFill/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9300" y="990600"/>
            <a:ext cx="7924800" cy="5207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8026400" y="6273800"/>
            <a:ext cx="482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14/82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2781300" y="317500"/>
            <a:ext cx="3556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涉众的不同角色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292100"/>
            <a:ext cx="4610100" cy="571500"/>
          </a:xfrm>
          <a:prstGeom prst="rect">
            <a:avLst/>
          </a:prstGeom>
          <a:noFill/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" y="1016000"/>
            <a:ext cx="7810500" cy="5067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8026400" y="6273800"/>
            <a:ext cx="482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15/82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2273300" y="317500"/>
            <a:ext cx="45847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不同角色的系统观点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D91FD73-9F3F-814A-B6AC-DCB6E29D377B}"/>
              </a:ext>
            </a:extLst>
          </p:cNvPr>
          <p:cNvSpPr/>
          <p:nvPr/>
        </p:nvSpPr>
        <p:spPr>
          <a:xfrm>
            <a:off x="2438400" y="2028859"/>
            <a:ext cx="2902033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Operators of the equipment: we make it work on behalf of our customers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981D099-4CD1-7F4E-853F-5C5EA0B09DBA}"/>
              </a:ext>
            </a:extLst>
          </p:cNvPr>
          <p:cNvSpPr/>
          <p:nvPr/>
        </p:nvSpPr>
        <p:spPr>
          <a:xfrm>
            <a:off x="5723960" y="1729486"/>
            <a:ext cx="2736977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 Regulators care about safe and effective running of the system from outside on behalf of the public 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A8302A5-46EB-4A44-A95C-3294572343A7}"/>
              </a:ext>
            </a:extLst>
          </p:cNvPr>
          <p:cNvSpPr/>
          <p:nvPr/>
        </p:nvSpPr>
        <p:spPr>
          <a:xfrm>
            <a:off x="364858" y="3696442"/>
            <a:ext cx="2165744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 Direct beneficiaries of the system: it’s for them 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FE4390D-C48A-EC48-92B2-982F8275B731}"/>
              </a:ext>
            </a:extLst>
          </p:cNvPr>
          <p:cNvSpPr/>
          <p:nvPr/>
        </p:nvSpPr>
        <p:spPr>
          <a:xfrm>
            <a:off x="5293866" y="4296941"/>
            <a:ext cx="3105062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Owners of neighboring systems care about the results they can get through their interface to our system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6200" y="241300"/>
            <a:ext cx="3962400" cy="609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26400" y="6273800"/>
            <a:ext cx="482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16/82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431800"/>
            <a:ext cx="7708900" cy="527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                <a:tab pos="342900" algn="l"/>
                <a:tab pos="457200" algn="l"/>
                <a:tab pos="736600" algn="l"/>
                <a:tab pos="2133600" algn="l"/>
              </a:tabLst>
            </a:pPr>
            <a:r>
              <a:rPr lang="en-US" altLang="zh-CN" dirty="0"/>
              <a:t>				</a:t>
            </a:r>
            <a:r>
              <a:rPr lang="en-US" altLang="zh-CN" sz="4398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理解涉众的需要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200"/>
              </a:lnSpc>
              <a:tabLst>
                <a:tab pos="342900" algn="l"/>
                <a:tab pos="457200" algn="l"/>
                <a:tab pos="736600" algn="l"/>
                <a:tab pos="2133600" algn="l"/>
              </a:tabLst>
            </a:pPr>
            <a:r>
              <a:rPr lang="en-US" altLang="zh-CN" sz="34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需求来自许多来源：客户、合作伙伴、</a:t>
            </a:r>
          </a:p>
          <a:p>
            <a:pPr>
              <a:lnSpc>
                <a:spcPts val="3300"/>
              </a:lnSpc>
              <a:tabLst>
                <a:tab pos="342900" algn="l"/>
                <a:tab pos="457200" algn="l"/>
                <a:tab pos="736600" algn="l"/>
                <a:tab pos="2133600" algn="l"/>
              </a:tabLst>
            </a:pPr>
            <a:r>
              <a:rPr lang="en-US" altLang="zh-CN" dirty="0"/>
              <a:t>	</a:t>
            </a:r>
            <a:r>
              <a:rPr lang="en-US" altLang="zh-CN" sz="34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最终用户和领域专家，甚至于类似系统</a:t>
            </a:r>
          </a:p>
          <a:p>
            <a:pPr>
              <a:lnSpc>
                <a:spcPts val="5600"/>
              </a:lnSpc>
              <a:tabLst>
                <a:tab pos="342900" algn="l"/>
                <a:tab pos="457200" algn="l"/>
                <a:tab pos="736600" algn="l"/>
                <a:tab pos="2133600" algn="l"/>
              </a:tabLst>
            </a:pPr>
            <a:r>
              <a:rPr lang="en-US" altLang="zh-CN" sz="34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如何确定重要的需求来源、如何以最佳</a:t>
            </a:r>
          </a:p>
          <a:p>
            <a:pPr>
              <a:lnSpc>
                <a:spcPts val="3300"/>
              </a:lnSpc>
              <a:tabLst>
                <a:tab pos="342900" algn="l"/>
                <a:tab pos="457200" algn="l"/>
                <a:tab pos="736600" algn="l"/>
                <a:tab pos="2133600" algn="l"/>
              </a:tabLst>
            </a:pPr>
            <a:r>
              <a:rPr lang="en-US" altLang="zh-CN" dirty="0"/>
              <a:t>	</a:t>
            </a:r>
            <a:r>
              <a:rPr lang="en-US" altLang="zh-CN" sz="34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的方式从这些来源获取需求信息</a:t>
            </a:r>
          </a:p>
          <a:p>
            <a:pPr>
              <a:lnSpc>
                <a:spcPts val="4000"/>
              </a:lnSpc>
              <a:tabLst>
                <a:tab pos="342900" algn="l"/>
                <a:tab pos="457200" algn="l"/>
                <a:tab pos="736600" algn="l"/>
                <a:tab pos="21336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开发一个公司内部使用的信息系统，可以将具有最</a:t>
            </a:r>
          </a:p>
          <a:p>
            <a:pPr>
              <a:lnSpc>
                <a:spcPts val="2500"/>
              </a:lnSpc>
              <a:tabLst>
                <a:tab pos="342900" algn="l"/>
                <a:tab pos="457200" algn="l"/>
                <a:tab pos="736600" algn="l"/>
                <a:tab pos="2133600" algn="l"/>
              </a:tabLst>
            </a:pPr>
            <a:r>
              <a:rPr lang="en-US" altLang="zh-CN" dirty="0"/>
              <a:t>			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终用户经验和业务领域专业知识的人员包括到开发</a:t>
            </a:r>
          </a:p>
          <a:p>
            <a:pPr>
              <a:lnSpc>
                <a:spcPts val="3000"/>
              </a:lnSpc>
              <a:tabLst>
                <a:tab pos="342900" algn="l"/>
                <a:tab pos="457200" algn="l"/>
                <a:tab pos="736600" algn="l"/>
                <a:tab pos="2133600" algn="l"/>
              </a:tabLst>
            </a:pPr>
            <a:r>
              <a:rPr lang="en-US" altLang="zh-CN" dirty="0"/>
              <a:t>			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团队中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在业务模型级别而非系统级别上开始讨论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</a:p>
          <a:p>
            <a:pPr>
              <a:lnSpc>
                <a:spcPts val="3600"/>
              </a:lnSpc>
              <a:tabLst>
                <a:tab pos="342900" algn="l"/>
                <a:tab pos="457200" algn="l"/>
                <a:tab pos="736600" algn="l"/>
                <a:tab pos="21336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开发一个面向市场出售的产品，往往要广泛地利用</a:t>
            </a:r>
          </a:p>
          <a:p>
            <a:pPr>
              <a:lnSpc>
                <a:spcPts val="2300"/>
              </a:lnSpc>
              <a:tabLst>
                <a:tab pos="342900" algn="l"/>
                <a:tab pos="457200" algn="l"/>
                <a:tab pos="736600" algn="l"/>
                <a:tab pos="2133600" algn="l"/>
              </a:tabLst>
            </a:pPr>
            <a:r>
              <a:rPr lang="en-US" altLang="zh-CN" dirty="0"/>
              <a:t>			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销售人员来更好地理解该市场中的客户需要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000" y="304800"/>
            <a:ext cx="7454900" cy="622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26400" y="6273800"/>
            <a:ext cx="482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17/82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68300"/>
            <a:ext cx="7797800" cy="541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342900" algn="l"/>
                <a:tab pos="393700" algn="l"/>
                <a:tab pos="457200" algn="l"/>
                <a:tab pos="736600" algn="l"/>
                <a:tab pos="914400" algn="l"/>
                <a:tab pos="1143000" algn="l"/>
              </a:tabLst>
            </a:pPr>
            <a:r>
              <a:rPr lang="en-US" altLang="zh-CN" dirty="0"/>
              <a:t>	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需求工程中的涉众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(Stakeholder)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800"/>
              </a:lnSpc>
              <a:tabLst>
                <a:tab pos="342900" algn="l"/>
                <a:tab pos="393700" algn="l"/>
                <a:tab pos="457200" algn="l"/>
                <a:tab pos="736600" algn="l"/>
                <a:tab pos="914400" algn="l"/>
                <a:tab pos="1143000" algn="l"/>
              </a:tabLst>
            </a:pPr>
            <a:r>
              <a:rPr lang="en-US" altLang="zh-CN" sz="30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Stakeholder</a:t>
            </a: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：涉众、干系人、利益相关者</a:t>
            </a:r>
          </a:p>
          <a:p>
            <a:pPr>
              <a:lnSpc>
                <a:spcPts val="3700"/>
              </a:lnSpc>
              <a:tabLst>
                <a:tab pos="342900" algn="l"/>
                <a:tab pos="393700" algn="l"/>
                <a:tab pos="457200" algn="l"/>
                <a:tab pos="736600" algn="l"/>
                <a:tab pos="914400" algn="l"/>
                <a:tab pos="1143000" algn="l"/>
              </a:tabLst>
            </a:pPr>
            <a:r>
              <a:rPr lang="en-US" altLang="zh-CN" dirty="0"/>
              <a:t>			</a:t>
            </a:r>
            <a:r>
              <a:rPr lang="en-US" altLang="zh-CN" sz="25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开发过程中的参与者</a:t>
            </a:r>
          </a:p>
          <a:p>
            <a:pPr>
              <a:lnSpc>
                <a:spcPts val="3900"/>
              </a:lnSpc>
              <a:tabLst>
                <a:tab pos="342900" algn="l"/>
                <a:tab pos="393700" algn="l"/>
                <a:tab pos="457200" algn="l"/>
                <a:tab pos="736600" algn="l"/>
                <a:tab pos="914400" algn="l"/>
                <a:tab pos="1143000" algn="l"/>
              </a:tabLst>
            </a:pPr>
            <a:r>
              <a:rPr lang="en-US" altLang="zh-CN" dirty="0"/>
              <a:t>			</a:t>
            </a:r>
            <a:r>
              <a:rPr lang="en-US" altLang="zh-CN" sz="25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任何其他个人、小组或组织：他们的行为可能影</a:t>
            </a:r>
          </a:p>
          <a:p>
            <a:pPr>
              <a:lnSpc>
                <a:spcPts val="2900"/>
              </a:lnSpc>
              <a:tabLst>
                <a:tab pos="342900" algn="l"/>
                <a:tab pos="393700" algn="l"/>
                <a:tab pos="457200" algn="l"/>
                <a:tab pos="736600" algn="l"/>
                <a:tab pos="914400" algn="l"/>
                <a:tab pos="1143000" algn="l"/>
              </a:tabLst>
            </a:pPr>
            <a:r>
              <a:rPr lang="en-US" altLang="zh-CN" dirty="0"/>
              <a:t>				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响或受到系统开发和使用的影响</a:t>
            </a:r>
            <a:r>
              <a:rPr lang="en-US" altLang="zh-CN" sz="25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直接或间接</a:t>
            </a:r>
            <a:r>
              <a:rPr lang="en-US" altLang="zh-CN" sz="25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</a:p>
          <a:p>
            <a:pPr>
              <a:lnSpc>
                <a:spcPts val="3400"/>
              </a:lnSpc>
              <a:tabLst>
                <a:tab pos="342900" algn="l"/>
                <a:tab pos="393700" algn="l"/>
                <a:tab pos="457200" algn="l"/>
                <a:tab pos="736600" algn="l"/>
                <a:tab pos="914400" algn="l"/>
                <a:tab pos="1143000" algn="l"/>
              </a:tabLst>
            </a:pPr>
            <a:r>
              <a:rPr lang="en-US" altLang="zh-CN" dirty="0"/>
              <a:t>			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客户、最终用户、间接用户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如选课系统中要求了</a:t>
            </a:r>
          </a:p>
          <a:p>
            <a:pPr>
              <a:lnSpc>
                <a:spcPts val="2800"/>
              </a:lnSpc>
              <a:tabLst>
                <a:tab pos="342900" algn="l"/>
                <a:tab pos="393700" algn="l"/>
                <a:tab pos="457200" algn="l"/>
                <a:tab pos="736600" algn="l"/>
                <a:tab pos="914400" algn="l"/>
                <a:tab pos="1143000" algn="l"/>
              </a:tabLst>
            </a:pPr>
            <a:r>
              <a:rPr lang="en-US" altLang="zh-CN" dirty="0"/>
              <a:t>						</a:t>
            </a:r>
            <a:r>
              <a:rPr lang="en-US" altLang="zh-CN" sz="24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解教学情况的学校领导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24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、系统管理员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  <a:p>
            <a:pPr>
              <a:lnSpc>
                <a:spcPts val="4800"/>
              </a:lnSpc>
              <a:tabLst>
                <a:tab pos="342900" algn="l"/>
                <a:tab pos="393700" algn="l"/>
                <a:tab pos="457200" algn="l"/>
                <a:tab pos="736600" algn="l"/>
                <a:tab pos="914400" algn="l"/>
                <a:tab pos="11430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需求工程关注于将存在潜在不完整、不一</a:t>
            </a:r>
          </a:p>
          <a:p>
            <a:pPr>
              <a:lnSpc>
                <a:spcPts val="3300"/>
              </a:lnSpc>
              <a:tabLst>
                <a:tab pos="342900" algn="l"/>
                <a:tab pos="393700" algn="l"/>
                <a:tab pos="457200" algn="l"/>
                <a:tab pos="736600" algn="l"/>
                <a:tab pos="914400" algn="l"/>
                <a:tab pos="1143000" algn="l"/>
              </a:tabLst>
            </a:pPr>
            <a:r>
              <a:rPr lang="en-US" altLang="zh-CN" dirty="0"/>
              <a:t>	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致和冲突的涉众目标转换为一组完整的高</a:t>
            </a:r>
          </a:p>
          <a:p>
            <a:pPr>
              <a:lnSpc>
                <a:spcPts val="4100"/>
              </a:lnSpc>
              <a:tabLst>
                <a:tab pos="342900" algn="l"/>
                <a:tab pos="393700" algn="l"/>
                <a:tab pos="457200" algn="l"/>
                <a:tab pos="736600" algn="l"/>
                <a:tab pos="914400" algn="l"/>
                <a:tab pos="1143000" algn="l"/>
              </a:tabLst>
            </a:pPr>
            <a:r>
              <a:rPr lang="en-US" altLang="zh-CN" dirty="0"/>
              <a:t>	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质量需求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目标识别、协商、权衡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9300" y="304800"/>
            <a:ext cx="7696200" cy="558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26400" y="6273800"/>
            <a:ext cx="482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18/82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495300"/>
            <a:ext cx="7912100" cy="542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279400" algn="l"/>
                <a:tab pos="457200" algn="l"/>
                <a:tab pos="736600" algn="l"/>
              </a:tabLst>
            </a:pPr>
            <a:r>
              <a:rPr lang="en-US" altLang="zh-CN" dirty="0"/>
              <a:t>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例：校园一卡通系统中的相关涉众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700"/>
              </a:lnSpc>
              <a:tabLst>
                <a:tab pos="279400" algn="l"/>
                <a:tab pos="457200" algn="l"/>
                <a:tab pos="7366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例如对于数字化校园一卡通系统</a:t>
            </a:r>
          </a:p>
          <a:p>
            <a:pPr>
              <a:lnSpc>
                <a:spcPts val="3100"/>
              </a:lnSpc>
              <a:tabLst>
                <a:tab pos="279400" algn="l"/>
                <a:tab pos="457200" algn="l"/>
                <a:tab pos="7366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销售经理：系统尽量通用，可以卖给更多的客户</a:t>
            </a:r>
          </a:p>
          <a:p>
            <a:pPr>
              <a:lnSpc>
                <a:spcPts val="3300"/>
              </a:lnSpc>
              <a:tabLst>
                <a:tab pos="279400" algn="l"/>
                <a:tab pos="457200" algn="l"/>
                <a:tab pos="7366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项目经理：尽量采用开发团队熟悉的技术，引导客户暂时</a:t>
            </a:r>
          </a:p>
          <a:p>
            <a:pPr>
              <a:lnSpc>
                <a:spcPts val="2100"/>
              </a:lnSpc>
              <a:tabLst>
                <a:tab pos="279400" algn="l"/>
                <a:tab pos="457200" algn="l"/>
                <a:tab pos="736600" algn="l"/>
              </a:tabLst>
            </a:pPr>
            <a:r>
              <a:rPr lang="en-US" altLang="zh-CN" dirty="0"/>
              <a:t>			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放弃一些过高的期望</a:t>
            </a:r>
          </a:p>
          <a:p>
            <a:pPr>
              <a:lnSpc>
                <a:spcPts val="3500"/>
              </a:lnSpc>
              <a:tabLst>
                <a:tab pos="279400" algn="l"/>
                <a:tab pos="457200" algn="l"/>
                <a:tab pos="7366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消费点职工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用户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：</a:t>
            </a:r>
            <a:r>
              <a:rPr lang="en-US" altLang="zh-CN" sz="2202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方便快捷的刷卡操作</a:t>
            </a:r>
          </a:p>
          <a:p>
            <a:pPr>
              <a:lnSpc>
                <a:spcPts val="3100"/>
              </a:lnSpc>
              <a:tabLst>
                <a:tab pos="279400" algn="l"/>
                <a:tab pos="457200" algn="l"/>
                <a:tab pos="7366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学生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用户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：详细的消费记录、</a:t>
            </a:r>
            <a:r>
              <a:rPr lang="en-US" altLang="zh-CN" sz="2202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使用方便</a:t>
            </a:r>
          </a:p>
          <a:p>
            <a:pPr>
              <a:lnSpc>
                <a:spcPts val="3100"/>
              </a:lnSpc>
              <a:tabLst>
                <a:tab pos="279400" algn="l"/>
                <a:tab pos="457200" algn="l"/>
                <a:tab pos="7366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系统管理员：完善的系统日志记录</a:t>
            </a:r>
          </a:p>
          <a:p>
            <a:pPr>
              <a:lnSpc>
                <a:spcPts val="3100"/>
              </a:lnSpc>
              <a:tabLst>
                <a:tab pos="279400" algn="l"/>
                <a:tab pos="457200" algn="l"/>
                <a:tab pos="7366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信息中心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直接客户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：安全、稳定地运行，不要带来负面</a:t>
            </a:r>
          </a:p>
          <a:p>
            <a:pPr>
              <a:lnSpc>
                <a:spcPts val="2300"/>
              </a:lnSpc>
              <a:tabLst>
                <a:tab pos="279400" algn="l"/>
                <a:tab pos="457200" algn="l"/>
                <a:tab pos="736600" algn="l"/>
              </a:tabLst>
            </a:pPr>
            <a:r>
              <a:rPr lang="en-US" altLang="zh-CN" dirty="0"/>
              <a:t>			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影响，</a:t>
            </a:r>
            <a:r>
              <a:rPr lang="en-US" altLang="zh-CN" sz="2202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控制相关硬件设备开销</a:t>
            </a:r>
          </a:p>
          <a:p>
            <a:pPr>
              <a:lnSpc>
                <a:spcPts val="3500"/>
              </a:lnSpc>
              <a:tabLst>
                <a:tab pos="279400" algn="l"/>
                <a:tab pos="457200" algn="l"/>
                <a:tab pos="7366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后勤处领导：</a:t>
            </a:r>
            <a:r>
              <a:rPr lang="en-US" altLang="zh-CN" sz="2202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严格禁止校外人员借用卡</a:t>
            </a:r>
            <a:r>
              <a:rPr lang="en-US" altLang="zh-CN" sz="2202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202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可能的手段包括</a:t>
            </a:r>
          </a:p>
          <a:p>
            <a:pPr>
              <a:lnSpc>
                <a:spcPts val="2600"/>
              </a:lnSpc>
              <a:tabLst>
                <a:tab pos="279400" algn="l"/>
                <a:tab pos="457200" algn="l"/>
                <a:tab pos="736600" algn="l"/>
              </a:tabLst>
            </a:pPr>
            <a:r>
              <a:rPr lang="en-US" altLang="zh-CN" dirty="0"/>
              <a:t>			</a:t>
            </a:r>
            <a:r>
              <a:rPr lang="en-US" altLang="zh-CN" sz="2202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比对持卡人照片、拍摄并记录用卡人照片等</a:t>
            </a:r>
            <a:r>
              <a:rPr lang="en-US" altLang="zh-CN" sz="2202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9300" y="304800"/>
            <a:ext cx="7696200" cy="558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26400" y="6273800"/>
            <a:ext cx="482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19/82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482600"/>
            <a:ext cx="7912100" cy="499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279400" algn="l"/>
                <a:tab pos="342900" algn="l"/>
                <a:tab pos="457200" algn="l"/>
                <a:tab pos="914400" algn="l"/>
                <a:tab pos="1143000" algn="l"/>
              </a:tabLst>
            </a:pPr>
            <a:r>
              <a:rPr lang="en-US" altLang="zh-CN" dirty="0"/>
              <a:t>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软件需求是涉众目标的综合与权衡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900"/>
              </a:lnSpc>
              <a:tabLst>
                <a:tab pos="279400" algn="l"/>
                <a:tab pos="342900" algn="l"/>
                <a:tab pos="457200" algn="l"/>
                <a:tab pos="914400" algn="l"/>
                <a:tab pos="11430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相关涉众对于目标软件的最终成功或多或</a:t>
            </a:r>
          </a:p>
          <a:p>
            <a:pPr>
              <a:lnSpc>
                <a:spcPts val="3100"/>
              </a:lnSpc>
              <a:tabLst>
                <a:tab pos="279400" algn="l"/>
                <a:tab pos="342900" algn="l"/>
                <a:tab pos="457200" algn="l"/>
                <a:tab pos="914400" algn="l"/>
                <a:tab pos="1143000" algn="l"/>
              </a:tabLst>
            </a:pPr>
            <a:r>
              <a:rPr lang="en-US" altLang="zh-CN" dirty="0"/>
              <a:t>		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少都有一些影响</a:t>
            </a:r>
          </a:p>
          <a:p>
            <a:pPr>
              <a:lnSpc>
                <a:spcPts val="5300"/>
              </a:lnSpc>
              <a:tabLst>
                <a:tab pos="279400" algn="l"/>
                <a:tab pos="342900" algn="l"/>
                <a:tab pos="457200" algn="l"/>
                <a:tab pos="914400" algn="l"/>
                <a:tab pos="11430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由于不同涉众表达方式和观点上的差异，</a:t>
            </a:r>
          </a:p>
          <a:p>
            <a:pPr>
              <a:lnSpc>
                <a:spcPts val="3600"/>
              </a:lnSpc>
              <a:tabLst>
                <a:tab pos="279400" algn="l"/>
                <a:tab pos="342900" algn="l"/>
                <a:tab pos="457200" algn="l"/>
                <a:tab pos="914400" algn="l"/>
                <a:tab pos="1143000" algn="l"/>
              </a:tabLst>
            </a:pPr>
            <a:r>
              <a:rPr lang="en-US" altLang="zh-CN" dirty="0"/>
              <a:t>		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涉众目标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关注点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之间可能存在不一致</a:t>
            </a:r>
          </a:p>
          <a:p>
            <a:pPr>
              <a:lnSpc>
                <a:spcPts val="4000"/>
              </a:lnSpc>
              <a:tabLst>
                <a:tab pos="279400" algn="l"/>
                <a:tab pos="342900" algn="l"/>
                <a:tab pos="457200" algn="l"/>
                <a:tab pos="914400" algn="l"/>
                <a:tab pos="1143000" algn="l"/>
              </a:tabLst>
            </a:pPr>
            <a:r>
              <a:rPr lang="en-US" altLang="zh-CN" dirty="0"/>
              <a:t>			</a:t>
            </a: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涉众的立场可能不同，如：</a:t>
            </a:r>
          </a:p>
          <a:p>
            <a:pPr>
              <a:lnSpc>
                <a:spcPts val="3400"/>
              </a:lnSpc>
              <a:tabLst>
                <a:tab pos="279400" algn="l"/>
                <a:tab pos="342900" algn="l"/>
                <a:tab pos="457200" algn="l"/>
                <a:tab pos="914400" algn="l"/>
                <a:tab pos="1143000" algn="l"/>
              </a:tabLst>
            </a:pPr>
            <a:r>
              <a:rPr lang="en-US" altLang="zh-CN" dirty="0"/>
              <a:t>		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销售经理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提高销售量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24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、项目经理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保证成功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24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、客</a:t>
            </a:r>
          </a:p>
          <a:p>
            <a:pPr>
              <a:lnSpc>
                <a:spcPts val="2800"/>
              </a:lnSpc>
              <a:tabLst>
                <a:tab pos="279400" algn="l"/>
                <a:tab pos="342900" algn="l"/>
                <a:tab pos="457200" algn="l"/>
                <a:tab pos="914400" algn="l"/>
                <a:tab pos="1143000" algn="l"/>
              </a:tabLst>
            </a:pPr>
            <a:r>
              <a:rPr lang="en-US" altLang="zh-CN" dirty="0"/>
              <a:t>					</a:t>
            </a:r>
            <a:r>
              <a:rPr lang="en-US" altLang="zh-CN" sz="24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户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反响要好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24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、操作者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使用负担小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lnSpc>
                <a:spcPts val="4000"/>
              </a:lnSpc>
              <a:tabLst>
                <a:tab pos="279400" algn="l"/>
                <a:tab pos="342900" algn="l"/>
                <a:tab pos="457200" algn="l"/>
                <a:tab pos="914400" algn="l"/>
                <a:tab pos="1143000" algn="l"/>
              </a:tabLst>
            </a:pPr>
            <a:r>
              <a:rPr lang="en-US" altLang="zh-CN" dirty="0"/>
              <a:t>			</a:t>
            </a: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涉众的优先级不同：最终的权衡</a:t>
            </a:r>
            <a:r>
              <a:rPr lang="en-US" altLang="zh-CN" sz="28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阶级斗争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6800" y="304800"/>
            <a:ext cx="2032000" cy="558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420100" y="6273800"/>
            <a:ext cx="101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457200"/>
            <a:ext cx="5943600" cy="443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3073400" algn="l"/>
              </a:tabLst>
            </a:pPr>
            <a:r>
              <a:rPr lang="en-US" altLang="zh-CN" dirty="0"/>
              <a:t>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内容摘要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900"/>
              </a:lnSpc>
              <a:tabLst>
                <a:tab pos="3073400" algn="l"/>
              </a:tabLst>
            </a:pPr>
            <a:r>
              <a:rPr lang="en-US" altLang="zh-CN" sz="40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软件需求工程概述</a:t>
            </a:r>
          </a:p>
          <a:p>
            <a:pPr>
              <a:lnSpc>
                <a:spcPts val="5700"/>
              </a:lnSpc>
              <a:tabLst>
                <a:tab pos="3073400" algn="l"/>
              </a:tabLst>
            </a:pPr>
            <a:r>
              <a:rPr lang="en-US" altLang="zh-CN" sz="40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需求获取、分析与建模</a:t>
            </a:r>
          </a:p>
          <a:p>
            <a:pPr>
              <a:lnSpc>
                <a:spcPts val="5700"/>
              </a:lnSpc>
              <a:tabLst>
                <a:tab pos="3073400" algn="l"/>
              </a:tabLst>
            </a:pPr>
            <a:r>
              <a:rPr lang="en-US" altLang="zh-CN" sz="40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需求确认与协商</a:t>
            </a:r>
          </a:p>
          <a:p>
            <a:pPr>
              <a:lnSpc>
                <a:spcPts val="5700"/>
              </a:lnSpc>
              <a:tabLst>
                <a:tab pos="3073400" algn="l"/>
              </a:tabLst>
            </a:pPr>
            <a:r>
              <a:rPr lang="en-US" altLang="zh-CN" sz="40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需求追踪和需求变更管理</a:t>
            </a:r>
          </a:p>
          <a:p>
            <a:pPr>
              <a:lnSpc>
                <a:spcPts val="5700"/>
              </a:lnSpc>
              <a:tabLst>
                <a:tab pos="3073400" algn="l"/>
              </a:tabLst>
            </a:pPr>
            <a:r>
              <a:rPr lang="en-US" altLang="zh-CN" sz="40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面向目标的需求工程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0BCB0408-22B3-5B45-B89F-B617EC980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97" y="27559"/>
            <a:ext cx="2546095" cy="2546095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70ADB2E0-A080-284D-9FD1-DEEF1607D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537" y="2693287"/>
            <a:ext cx="2738337" cy="383367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1300" y="304800"/>
            <a:ext cx="3619500" cy="558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20/82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482600"/>
            <a:ext cx="7670800" cy="506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342900" algn="l"/>
                <a:tab pos="457200" algn="l"/>
                <a:tab pos="736600" algn="l"/>
                <a:tab pos="2311400" algn="l"/>
              </a:tabLst>
            </a:pPr>
            <a:r>
              <a:rPr lang="en-US" altLang="zh-CN" dirty="0"/>
              <a:t>			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面临的主要问题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900"/>
              </a:lnSpc>
              <a:tabLst>
                <a:tab pos="342900" algn="l"/>
                <a:tab pos="457200" algn="l"/>
                <a:tab pos="736600" algn="l"/>
                <a:tab pos="2311400" algn="l"/>
              </a:tabLst>
            </a:pPr>
            <a:r>
              <a:rPr lang="en-US" altLang="zh-CN" sz="3402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getting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the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voice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of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the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customer</a:t>
            </a:r>
          </a:p>
          <a:p>
            <a:pPr>
              <a:lnSpc>
                <a:spcPts val="4000"/>
              </a:lnSpc>
              <a:tabLst>
                <a:tab pos="342900" algn="l"/>
                <a:tab pos="457200" algn="l"/>
                <a:tab pos="736600" algn="l"/>
                <a:tab pos="2311400" algn="l"/>
              </a:tabLst>
            </a:pPr>
            <a:r>
              <a:rPr lang="en-US" altLang="zh-CN" dirty="0"/>
              <a:t>	</a:t>
            </a:r>
            <a:r>
              <a:rPr lang="en-US" altLang="zh-CN" sz="34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close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to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the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ear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of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the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developer</a:t>
            </a:r>
          </a:p>
          <a:p>
            <a:pPr>
              <a:lnSpc>
                <a:spcPts val="4900"/>
              </a:lnSpc>
              <a:tabLst>
                <a:tab pos="342900" algn="l"/>
                <a:tab pos="457200" algn="l"/>
                <a:tab pos="736600" algn="l"/>
                <a:tab pos="2311400" algn="l"/>
              </a:tabLst>
            </a:pPr>
            <a:r>
              <a:rPr lang="en-US" altLang="zh-CN" sz="34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主要困难</a:t>
            </a:r>
          </a:p>
          <a:p>
            <a:pPr>
              <a:lnSpc>
                <a:spcPts val="3800"/>
              </a:lnSpc>
              <a:tabLst>
                <a:tab pos="342900" algn="l"/>
                <a:tab pos="457200" algn="l"/>
                <a:tab pos="736600" algn="l"/>
                <a:tab pos="2311400" algn="l"/>
              </a:tabLst>
            </a:pPr>
            <a:r>
              <a:rPr lang="en-US" altLang="zh-CN" dirty="0"/>
              <a:t>		</a:t>
            </a:r>
            <a:r>
              <a:rPr lang="en-US" altLang="zh-CN" sz="25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不同的知识背景：一方十分熟悉的概念另一方却</a:t>
            </a:r>
          </a:p>
          <a:p>
            <a:pPr>
              <a:lnSpc>
                <a:spcPts val="2500"/>
              </a:lnSpc>
              <a:tabLst>
                <a:tab pos="342900" algn="l"/>
                <a:tab pos="457200" algn="l"/>
                <a:tab pos="736600" algn="l"/>
                <a:tab pos="2311400" algn="l"/>
              </a:tabLst>
            </a:pPr>
            <a:r>
              <a:rPr lang="en-US" altLang="zh-CN" dirty="0"/>
              <a:t>			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可能难以理解</a:t>
            </a:r>
          </a:p>
          <a:p>
            <a:pPr>
              <a:lnSpc>
                <a:spcPts val="4100"/>
              </a:lnSpc>
              <a:tabLst>
                <a:tab pos="342900" algn="l"/>
                <a:tab pos="457200" algn="l"/>
                <a:tab pos="736600" algn="l"/>
                <a:tab pos="2311400" algn="l"/>
              </a:tabLst>
            </a:pPr>
            <a:r>
              <a:rPr lang="en-US" altLang="zh-CN" dirty="0"/>
              <a:t>		</a:t>
            </a:r>
            <a:r>
              <a:rPr lang="en-US" altLang="zh-CN" sz="25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客户方参与度的问题</a:t>
            </a:r>
          </a:p>
          <a:p>
            <a:pPr>
              <a:lnSpc>
                <a:spcPts val="3700"/>
              </a:lnSpc>
              <a:tabLst>
                <a:tab pos="342900" algn="l"/>
                <a:tab pos="457200" algn="l"/>
                <a:tab pos="736600" algn="l"/>
                <a:tab pos="2311400" algn="l"/>
              </a:tabLst>
            </a:pPr>
            <a:r>
              <a:rPr lang="en-US" altLang="zh-CN" dirty="0"/>
              <a:t>		</a:t>
            </a:r>
            <a:r>
              <a:rPr lang="en-US" altLang="zh-CN" sz="25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沟通渠道不畅、沟通不及时</a:t>
            </a:r>
          </a:p>
          <a:p>
            <a:pPr>
              <a:lnSpc>
                <a:spcPts val="3700"/>
              </a:lnSpc>
              <a:tabLst>
                <a:tab pos="342900" algn="l"/>
                <a:tab pos="457200" algn="l"/>
                <a:tab pos="736600" algn="l"/>
                <a:tab pos="2311400" algn="l"/>
              </a:tabLst>
            </a:pPr>
            <a:r>
              <a:rPr lang="en-US" altLang="zh-CN" dirty="0"/>
              <a:t>		</a:t>
            </a:r>
            <a:r>
              <a:rPr lang="en-US" altLang="zh-CN" sz="25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交流中的误解与歧义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6500" y="304800"/>
            <a:ext cx="6731000" cy="558800"/>
          </a:xfrm>
          <a:prstGeom prst="rect">
            <a:avLst/>
          </a:prstGeom>
          <a:noFill/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800" y="1181100"/>
            <a:ext cx="8763000" cy="4851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8026400" y="6273800"/>
            <a:ext cx="482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21/82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1193800" y="203200"/>
            <a:ext cx="67310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软件需求与软件项目的成功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-1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5651500" y="1346200"/>
            <a:ext cx="152400" cy="219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2802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2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2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2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2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5930900" y="1435100"/>
            <a:ext cx="2857500" cy="205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802" dirty="0">
                <a:solidFill>
                  <a:srgbClr val="FF0000"/>
                </a:solidFill>
                <a:latin typeface="æ°å®ä½" pitchFamily="18" charset="0"/>
                <a:cs typeface="æ°å®ä½" pitchFamily="18" charset="0"/>
              </a:rPr>
              <a:t>用户参与度低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2" dirty="0">
                <a:solidFill>
                  <a:srgbClr val="FF0000"/>
                </a:solidFill>
                <a:latin typeface="æ°å®ä½" pitchFamily="18" charset="0"/>
                <a:cs typeface="æ°å®ä½" pitchFamily="18" charset="0"/>
              </a:rPr>
              <a:t>目标不明确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2" dirty="0">
                <a:solidFill>
                  <a:srgbClr val="FF0000"/>
                </a:solidFill>
                <a:latin typeface="æ°å®ä½" pitchFamily="18" charset="0"/>
                <a:cs typeface="æ°å®ä½" pitchFamily="18" charset="0"/>
              </a:rPr>
              <a:t>需求获取不全面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2" dirty="0">
                <a:solidFill>
                  <a:srgbClr val="FF0000"/>
                </a:solidFill>
                <a:latin typeface="æ°å®ä½" pitchFamily="18" charset="0"/>
                <a:cs typeface="æ°å®ä½" pitchFamily="18" charset="0"/>
              </a:rPr>
              <a:t>需求理解不一致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2" dirty="0">
                <a:solidFill>
                  <a:srgbClr val="FF0000"/>
                </a:solidFill>
                <a:latin typeface="æ°å®ä½" pitchFamily="18" charset="0"/>
                <a:cs typeface="æ°å®ä½" pitchFamily="18" charset="0"/>
              </a:rPr>
              <a:t>需求变动过于频繁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6500" y="304800"/>
            <a:ext cx="6781800" cy="558800"/>
          </a:xfrm>
          <a:prstGeom prst="rect">
            <a:avLst/>
          </a:prstGeom>
          <a:noFill/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25500"/>
            <a:ext cx="9144000" cy="543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22/82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1193800" y="203200"/>
            <a:ext cx="67310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软件需求与软件项目的成功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-2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304800"/>
            <a:ext cx="2844800" cy="546100"/>
          </a:xfrm>
          <a:prstGeom prst="rect">
            <a:avLst/>
          </a:prstGeom>
          <a:noFill/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00" y="901700"/>
            <a:ext cx="8636000" cy="5283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23/82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3149600" y="203200"/>
            <a:ext cx="28321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问题在哪里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?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4CBE81E-30C5-AB46-A3D3-81D076CBC3CD}"/>
              </a:ext>
            </a:extLst>
          </p:cNvPr>
          <p:cNvSpPr/>
          <p:nvPr/>
        </p:nvSpPr>
        <p:spPr>
          <a:xfrm>
            <a:off x="457201" y="3173968"/>
            <a:ext cx="15240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1000" dirty="0"/>
              <a:t>How the customer explained it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9A6C0ED-B86D-664B-A4C7-63C72267FA58}"/>
              </a:ext>
            </a:extLst>
          </p:cNvPr>
          <p:cNvSpPr/>
          <p:nvPr/>
        </p:nvSpPr>
        <p:spPr>
          <a:xfrm>
            <a:off x="2145806" y="3211292"/>
            <a:ext cx="15240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000" dirty="0"/>
              <a:t> How the Project Leader understood it</a:t>
            </a:r>
            <a:endParaRPr lang="zh-CN" altLang="en-US" sz="10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DCC1B8E-3064-0645-B8F3-59E4F52F8C0B}"/>
              </a:ext>
            </a:extLst>
          </p:cNvPr>
          <p:cNvSpPr/>
          <p:nvPr/>
        </p:nvSpPr>
        <p:spPr>
          <a:xfrm>
            <a:off x="3771900" y="3173968"/>
            <a:ext cx="15240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000" dirty="0"/>
              <a:t>How the Analyst designed it</a:t>
            </a:r>
            <a:endParaRPr lang="zh-CN" altLang="en-US" sz="10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3728C6C-7B70-774B-8514-4E33F3A6553F}"/>
              </a:ext>
            </a:extLst>
          </p:cNvPr>
          <p:cNvSpPr/>
          <p:nvPr/>
        </p:nvSpPr>
        <p:spPr>
          <a:xfrm>
            <a:off x="5413234" y="3173968"/>
            <a:ext cx="15240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000" dirty="0"/>
              <a:t>How the Programmer wrote it</a:t>
            </a:r>
            <a:endParaRPr lang="zh-CN" altLang="en-US" sz="10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D9C22A4-81AB-1D45-84AD-8F628F3BD111}"/>
              </a:ext>
            </a:extLst>
          </p:cNvPr>
          <p:cNvSpPr/>
          <p:nvPr/>
        </p:nvSpPr>
        <p:spPr>
          <a:xfrm>
            <a:off x="7086599" y="3173968"/>
            <a:ext cx="15240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000" dirty="0"/>
              <a:t>How the Business Consultant described it</a:t>
            </a:r>
            <a:endParaRPr lang="zh-CN" altLang="en-US" sz="10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C614E03-1F48-874D-8EC4-1ACDC46EA7EB}"/>
              </a:ext>
            </a:extLst>
          </p:cNvPr>
          <p:cNvSpPr/>
          <p:nvPr/>
        </p:nvSpPr>
        <p:spPr>
          <a:xfrm>
            <a:off x="457201" y="5704052"/>
            <a:ext cx="15240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000" dirty="0"/>
              <a:t>How the project was documented</a:t>
            </a:r>
            <a:endParaRPr lang="zh-CN" altLang="en-US" sz="10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CC6C02A-D743-8343-9B31-F8495753BB18}"/>
              </a:ext>
            </a:extLst>
          </p:cNvPr>
          <p:cNvSpPr/>
          <p:nvPr/>
        </p:nvSpPr>
        <p:spPr>
          <a:xfrm>
            <a:off x="2122567" y="5720939"/>
            <a:ext cx="1524000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000" dirty="0"/>
              <a:t>What operations installed</a:t>
            </a:r>
            <a:endParaRPr lang="zh-CN" altLang="en-US" sz="10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41E7F58-7CA9-4046-A488-97D6B9BA0F64}"/>
              </a:ext>
            </a:extLst>
          </p:cNvPr>
          <p:cNvSpPr/>
          <p:nvPr/>
        </p:nvSpPr>
        <p:spPr>
          <a:xfrm>
            <a:off x="3736339" y="5696128"/>
            <a:ext cx="15240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000" dirty="0"/>
              <a:t>How the customer was billed</a:t>
            </a:r>
            <a:endParaRPr lang="zh-CN" altLang="en-US" sz="10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ACC420A-61F0-B649-BCBB-E7877177BBE0}"/>
              </a:ext>
            </a:extLst>
          </p:cNvPr>
          <p:cNvSpPr/>
          <p:nvPr/>
        </p:nvSpPr>
        <p:spPr>
          <a:xfrm>
            <a:off x="5454959" y="5696128"/>
            <a:ext cx="1524000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000" dirty="0"/>
              <a:t>How it was supported</a:t>
            </a:r>
            <a:endParaRPr lang="zh-CN" altLang="en-US" sz="10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24C349E-D4F1-FE42-B42A-73C8C1D32ABE}"/>
              </a:ext>
            </a:extLst>
          </p:cNvPr>
          <p:cNvSpPr/>
          <p:nvPr/>
        </p:nvSpPr>
        <p:spPr>
          <a:xfrm>
            <a:off x="7102741" y="5671984"/>
            <a:ext cx="15240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000" dirty="0"/>
              <a:t>What the customer really needed</a:t>
            </a:r>
            <a:endParaRPr lang="zh-CN" altLang="en-US" sz="1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1200" y="368300"/>
            <a:ext cx="7810500" cy="558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24/82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431800"/>
            <a:ext cx="7975600" cy="520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>
                <a:tab pos="215900" algn="l"/>
                <a:tab pos="342900" algn="l"/>
                <a:tab pos="457200" algn="l"/>
                <a:tab pos="736600" algn="l"/>
              </a:tabLst>
            </a:pPr>
            <a:r>
              <a:rPr lang="en-US" altLang="zh-CN" dirty="0"/>
              <a:t>	</a:t>
            </a:r>
            <a:r>
              <a:rPr lang="en-US" altLang="zh-CN" sz="3600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需求工程</a:t>
            </a:r>
            <a:r>
              <a:rPr lang="en-US" altLang="zh-CN" sz="3600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(Requirements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600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Engineering)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800"/>
              </a:lnSpc>
              <a:tabLst>
                <a:tab pos="215900" algn="l"/>
                <a:tab pos="342900" algn="l"/>
                <a:tab pos="457200" algn="l"/>
                <a:tab pos="736600" algn="l"/>
              </a:tabLst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需求工程：与软件需求相关的全生存</a:t>
            </a:r>
          </a:p>
          <a:p>
            <a:pPr>
              <a:lnSpc>
                <a:spcPts val="4000"/>
              </a:lnSpc>
              <a:tabLst>
                <a:tab pos="215900" algn="l"/>
                <a:tab pos="342900" algn="l"/>
                <a:tab pos="457200" algn="l"/>
                <a:tab pos="736600" algn="l"/>
              </a:tabLst>
            </a:pPr>
            <a:r>
              <a:rPr lang="en-US" altLang="zh-CN" dirty="0"/>
              <a:t>		</a:t>
            </a:r>
            <a:r>
              <a:rPr lang="en-US" altLang="zh-CN" sz="36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周期活动</a:t>
            </a:r>
            <a:r>
              <a:rPr lang="en-US" altLang="zh-CN" sz="36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36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收集、文档化、管理</a:t>
            </a:r>
            <a:r>
              <a:rPr lang="en-US" altLang="zh-CN" sz="36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36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及其</a:t>
            </a:r>
          </a:p>
          <a:p>
            <a:pPr>
              <a:lnSpc>
                <a:spcPts val="3700"/>
              </a:lnSpc>
              <a:tabLst>
                <a:tab pos="215900" algn="l"/>
                <a:tab pos="342900" algn="l"/>
                <a:tab pos="457200" algn="l"/>
                <a:tab pos="736600" algn="l"/>
              </a:tabLst>
            </a:pPr>
            <a:r>
              <a:rPr lang="en-US" altLang="zh-CN" dirty="0"/>
              <a:t>		</a:t>
            </a:r>
            <a:r>
              <a:rPr lang="en-US" altLang="zh-CN" sz="36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过程</a:t>
            </a:r>
          </a:p>
          <a:p>
            <a:pPr>
              <a:lnSpc>
                <a:spcPts val="4500"/>
              </a:lnSpc>
              <a:tabLst>
                <a:tab pos="215900" algn="l"/>
                <a:tab pos="342900" algn="l"/>
                <a:tab pos="457200" algn="l"/>
                <a:tab pos="736600" algn="l"/>
              </a:tabLst>
            </a:pPr>
            <a:r>
              <a:rPr lang="en-US" altLang="zh-CN" dirty="0"/>
              <a:t>			</a:t>
            </a: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识别目标系统要实现的各种目标</a:t>
            </a:r>
          </a:p>
          <a:p>
            <a:pPr>
              <a:lnSpc>
                <a:spcPts val="4200"/>
              </a:lnSpc>
              <a:tabLst>
                <a:tab pos="215900" algn="l"/>
                <a:tab pos="342900" algn="l"/>
                <a:tab pos="457200" algn="l"/>
                <a:tab pos="736600" algn="l"/>
              </a:tabLst>
            </a:pPr>
            <a:r>
              <a:rPr lang="en-US" altLang="zh-CN" dirty="0"/>
              <a:t>			</a:t>
            </a: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将目标转化为系统需要实现的服务以及相关</a:t>
            </a:r>
          </a:p>
          <a:p>
            <a:pPr>
              <a:lnSpc>
                <a:spcPts val="2700"/>
              </a:lnSpc>
              <a:tabLst>
                <a:tab pos="215900" algn="l"/>
                <a:tab pos="342900" algn="l"/>
                <a:tab pos="457200" algn="l"/>
                <a:tab pos="736600" algn="l"/>
              </a:tabLst>
            </a:pPr>
            <a:r>
              <a:rPr lang="en-US" altLang="zh-CN" dirty="0"/>
              <a:t>				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的约束</a:t>
            </a:r>
          </a:p>
          <a:p>
            <a:pPr>
              <a:lnSpc>
                <a:spcPts val="4600"/>
              </a:lnSpc>
              <a:tabLst>
                <a:tab pos="215900" algn="l"/>
                <a:tab pos="342900" algn="l"/>
                <a:tab pos="457200" algn="l"/>
                <a:tab pos="736600" algn="l"/>
              </a:tabLst>
            </a:pPr>
            <a:r>
              <a:rPr lang="en-US" altLang="zh-CN" dirty="0"/>
              <a:t>			</a:t>
            </a: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将实现目标需求的相关责任分配给各个相关</a:t>
            </a:r>
          </a:p>
          <a:p>
            <a:pPr>
              <a:lnSpc>
                <a:spcPts val="3100"/>
              </a:lnSpc>
              <a:tabLst>
                <a:tab pos="215900" algn="l"/>
                <a:tab pos="342900" algn="l"/>
                <a:tab pos="457200" algn="l"/>
                <a:tab pos="736600" algn="l"/>
              </a:tabLst>
            </a:pPr>
            <a:r>
              <a:rPr lang="en-US" altLang="zh-CN" dirty="0"/>
              <a:t>				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方，包括人、设备、软件等</a:t>
            </a:r>
            <a:r>
              <a:rPr lang="en-US" altLang="zh-CN" sz="28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系统工程</a:t>
            </a:r>
            <a:r>
              <a:rPr lang="en-US" altLang="zh-CN" sz="28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6700" y="304800"/>
            <a:ext cx="6159500" cy="622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25/82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1498600" y="203200"/>
            <a:ext cx="61214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需求工程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(Zave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给出的定义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)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317500" y="1473200"/>
            <a:ext cx="8178800" cy="347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Requirements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engineering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is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the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branch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of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software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engineering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concerned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with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the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real-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world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goals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for,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functions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of,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and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constraints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on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software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systems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.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It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is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also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concerned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with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the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relationship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of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these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factors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to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precise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specifications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of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software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behavior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,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and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to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their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evolution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over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time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and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across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software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families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.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397129" y="5530945"/>
            <a:ext cx="8300349" cy="63607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1800" b="1" dirty="0">
                <a:latin typeface="Comic Sans MS" pitchFamily="18" charset="0"/>
                <a:cs typeface="Comic Sans MS" pitchFamily="18" charset="0"/>
              </a:rPr>
              <a:t>-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b="1" dirty="0">
                <a:latin typeface="Comic Sans MS" pitchFamily="18" charset="0"/>
                <a:cs typeface="Comic Sans MS" pitchFamily="18" charset="0"/>
              </a:rPr>
              <a:t>Zave,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>
                <a:latin typeface="Comic Sans MS" pitchFamily="18" charset="0"/>
                <a:cs typeface="Comic Sans MS" pitchFamily="18" charset="0"/>
              </a:rPr>
              <a:t>P.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>
                <a:latin typeface="Comic Sans MS" pitchFamily="18" charset="0"/>
                <a:cs typeface="Comic Sans MS" pitchFamily="18" charset="0"/>
              </a:rPr>
              <a:t>(1997).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>
                <a:latin typeface="Comic Sans MS" pitchFamily="18" charset="0"/>
                <a:cs typeface="Comic Sans MS" pitchFamily="18" charset="0"/>
              </a:rPr>
              <a:t>Classification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>
                <a:latin typeface="Comic Sans MS" pitchFamily="18" charset="0"/>
                <a:cs typeface="Comic Sans MS" pitchFamily="18" charset="0"/>
              </a:rPr>
              <a:t>of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>
                <a:latin typeface="Comic Sans MS" pitchFamily="18" charset="0"/>
                <a:cs typeface="Comic Sans MS" pitchFamily="18" charset="0"/>
              </a:rPr>
              <a:t>Research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>
                <a:latin typeface="Comic Sans MS" pitchFamily="18" charset="0"/>
                <a:cs typeface="Comic Sans MS" pitchFamily="18" charset="0"/>
              </a:rPr>
              <a:t>Efforts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>
                <a:latin typeface="Comic Sans MS" pitchFamily="18" charset="0"/>
                <a:cs typeface="Comic Sans MS" pitchFamily="18" charset="0"/>
              </a:rPr>
              <a:t>in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>
                <a:latin typeface="Comic Sans MS" pitchFamily="18" charset="0"/>
                <a:cs typeface="Comic Sans MS" pitchFamily="18" charset="0"/>
              </a:rPr>
              <a:t>Requirements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b="1" dirty="0">
                <a:latin typeface="Comic Sans MS" pitchFamily="18" charset="0"/>
                <a:cs typeface="Comic Sans MS" pitchFamily="18" charset="0"/>
              </a:rPr>
              <a:t>Engineering.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>
                <a:latin typeface="Comic Sans MS" pitchFamily="18" charset="0"/>
                <a:cs typeface="Comic Sans MS" pitchFamily="18" charset="0"/>
              </a:rPr>
              <a:t>A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>
                <a:latin typeface="Comic Sans MS" pitchFamily="18" charset="0"/>
                <a:cs typeface="Comic Sans MS" pitchFamily="18" charset="0"/>
              </a:rPr>
              <a:t>CM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>
                <a:latin typeface="Comic Sans MS" pitchFamily="18" charset="0"/>
                <a:cs typeface="Comic Sans MS" pitchFamily="18" charset="0"/>
              </a:rPr>
              <a:t>Computing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>
                <a:latin typeface="Comic Sans MS" pitchFamily="18" charset="0"/>
                <a:cs typeface="Comic Sans MS" pitchFamily="18" charset="0"/>
              </a:rPr>
              <a:t>Surveys,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>
                <a:latin typeface="Comic Sans MS" pitchFamily="18" charset="0"/>
                <a:cs typeface="Comic Sans MS" pitchFamily="18" charset="0"/>
              </a:rPr>
              <a:t>29(4):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>
                <a:latin typeface="Comic Sans MS" pitchFamily="18" charset="0"/>
                <a:cs typeface="Comic Sans MS" pitchFamily="18" charset="0"/>
              </a:rPr>
              <a:t>315-321.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04800"/>
            <a:ext cx="6337300" cy="635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26/82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17500"/>
            <a:ext cx="7708900" cy="387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342900" algn="l"/>
                <a:tab pos="952500" algn="l"/>
              </a:tabLst>
            </a:pPr>
            <a:r>
              <a:rPr lang="en-US" altLang="zh-CN" dirty="0"/>
              <a:t>	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需求工程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(Bashar’s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opinion)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000"/>
              </a:lnSpc>
              <a:tabLst>
                <a:tab pos="342900" algn="l"/>
                <a:tab pos="952500" algn="l"/>
              </a:tabLst>
            </a:pP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RE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process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discovering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that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purpose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for</a:t>
            </a:r>
          </a:p>
          <a:p>
            <a:pPr>
              <a:lnSpc>
                <a:spcPts val="2800"/>
              </a:lnSpc>
              <a:tabLst>
                <a:tab pos="342900" algn="l"/>
                <a:tab pos="9525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which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software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system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was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intended,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by</a:t>
            </a:r>
          </a:p>
          <a:p>
            <a:pPr>
              <a:lnSpc>
                <a:spcPts val="2800"/>
              </a:lnSpc>
              <a:tabLst>
                <a:tab pos="342900" algn="l"/>
                <a:tab pos="9525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Comic Sans MS" pitchFamily="18" charset="0"/>
                <a:cs typeface="Comic Sans MS" pitchFamily="18" charset="0"/>
              </a:rPr>
              <a:t>identifying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70C0"/>
                </a:solidFill>
                <a:latin typeface="Comic Sans MS" pitchFamily="18" charset="0"/>
                <a:cs typeface="Comic Sans MS" pitchFamily="18" charset="0"/>
              </a:rPr>
              <a:t>stakeholders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70C0"/>
                </a:solidFill>
                <a:latin typeface="Comic Sans MS" pitchFamily="18" charset="0"/>
                <a:cs typeface="Comic Sans MS" pitchFamily="18" charset="0"/>
              </a:rPr>
              <a:t>and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70C0"/>
                </a:solidFill>
                <a:latin typeface="Comic Sans MS" pitchFamily="18" charset="0"/>
                <a:cs typeface="Comic Sans MS" pitchFamily="18" charset="0"/>
              </a:rPr>
              <a:t>their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70C0"/>
                </a:solidFill>
                <a:latin typeface="Comic Sans MS" pitchFamily="18" charset="0"/>
                <a:cs typeface="Comic Sans MS" pitchFamily="18" charset="0"/>
              </a:rPr>
              <a:t>needs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and</a:t>
            </a:r>
          </a:p>
          <a:p>
            <a:pPr>
              <a:lnSpc>
                <a:spcPts val="2800"/>
              </a:lnSpc>
              <a:tabLst>
                <a:tab pos="342900" algn="l"/>
                <a:tab pos="9525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mic Sans MS" pitchFamily="18" charset="0"/>
                <a:cs typeface="Comic Sans MS" pitchFamily="18" charset="0"/>
              </a:rPr>
              <a:t>documenting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B050"/>
                </a:solidFill>
                <a:latin typeface="Comic Sans MS" pitchFamily="18" charset="0"/>
                <a:cs typeface="Comic Sans MS" pitchFamily="18" charset="0"/>
              </a:rPr>
              <a:t>these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form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that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C00000"/>
                </a:solidFill>
                <a:latin typeface="Comic Sans MS" pitchFamily="18" charset="0"/>
                <a:cs typeface="Comic Sans MS" pitchFamily="18" charset="0"/>
              </a:rPr>
              <a:t>amenable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C00000"/>
                </a:solidFill>
                <a:latin typeface="Comic Sans MS" pitchFamily="18" charset="0"/>
                <a:cs typeface="Comic Sans MS" pitchFamily="18" charset="0"/>
              </a:rPr>
              <a:t>to</a:t>
            </a:r>
          </a:p>
          <a:p>
            <a:pPr>
              <a:lnSpc>
                <a:spcPts val="2800"/>
              </a:lnSpc>
              <a:tabLst>
                <a:tab pos="342900" algn="l"/>
                <a:tab pos="9525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C00000"/>
                </a:solidFill>
                <a:latin typeface="Comic Sans MS" pitchFamily="18" charset="0"/>
                <a:cs typeface="Comic Sans MS" pitchFamily="18" charset="0"/>
              </a:rPr>
              <a:t>analysis,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C00000"/>
                </a:solidFill>
                <a:latin typeface="Comic Sans MS" pitchFamily="18" charset="0"/>
                <a:cs typeface="Comic Sans MS" pitchFamily="18" charset="0"/>
              </a:rPr>
              <a:t>communication,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C00000"/>
                </a:solidFill>
                <a:latin typeface="Comic Sans MS" pitchFamily="18" charset="0"/>
                <a:cs typeface="Comic Sans MS" pitchFamily="18" charset="0"/>
              </a:rPr>
              <a:t>and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C00000"/>
                </a:solidFill>
                <a:latin typeface="Comic Sans MS" pitchFamily="18" charset="0"/>
                <a:cs typeface="Comic Sans MS" pitchFamily="18" charset="0"/>
              </a:rPr>
              <a:t>subsequent</a:t>
            </a:r>
          </a:p>
          <a:p>
            <a:pPr>
              <a:lnSpc>
                <a:spcPts val="2800"/>
              </a:lnSpc>
              <a:tabLst>
                <a:tab pos="342900" algn="l"/>
                <a:tab pos="9525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C00000"/>
                </a:solidFill>
                <a:latin typeface="Comic Sans MS" pitchFamily="18" charset="0"/>
                <a:cs typeface="Comic Sans MS" pitchFamily="18" charset="0"/>
              </a:rPr>
              <a:t>implementation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.</a:t>
            </a:r>
          </a:p>
          <a:p>
            <a:pPr>
              <a:lnSpc>
                <a:spcPts val="3400"/>
              </a:lnSpc>
              <a:tabLst>
                <a:tab pos="342900" algn="l"/>
                <a:tab pos="952500" algn="l"/>
              </a:tabLst>
            </a:pP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number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inherent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difficulties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this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process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927100" y="4114800"/>
            <a:ext cx="889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18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1206500" y="4127500"/>
            <a:ext cx="6609182" cy="196977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254000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Stakeholders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may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numerous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and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distributed</a:t>
            </a:r>
          </a:p>
          <a:p>
            <a:pPr>
              <a:lnSpc>
                <a:spcPts val="2500"/>
              </a:lnSpc>
              <a:tabLst>
                <a:tab pos="254000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Their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goals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may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vary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and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conflict</a:t>
            </a:r>
          </a:p>
          <a:p>
            <a:pPr>
              <a:lnSpc>
                <a:spcPts val="2500"/>
              </a:lnSpc>
              <a:tabLst>
                <a:tab pos="254000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Their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goals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may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not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explicit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difficult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articulate</a:t>
            </a:r>
          </a:p>
          <a:p>
            <a:pPr>
              <a:lnSpc>
                <a:spcPts val="2500"/>
              </a:lnSpc>
              <a:tabLst>
                <a:tab pos="254000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Satisfaction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these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goals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may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constrained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variety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of</a:t>
            </a:r>
          </a:p>
          <a:p>
            <a:pPr>
              <a:lnSpc>
                <a:spcPts val="2100"/>
              </a:lnSpc>
              <a:tabLst>
                <a:tab pos="254000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factors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outside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their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control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>
                <a:tab pos="254000" algn="l"/>
              </a:tabLst>
            </a:pPr>
            <a:r>
              <a:rPr lang="en-US" altLang="zh-CN" dirty="0"/>
              <a:t>	</a:t>
            </a:r>
            <a:endParaRPr lang="en-US" altLang="zh-CN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1"/>
          <p:cNvSpPr txBox="1"/>
          <p:nvPr/>
        </p:nvSpPr>
        <p:spPr>
          <a:xfrm>
            <a:off x="2209800" y="6423533"/>
            <a:ext cx="3911327" cy="24173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850900" algn="l"/>
              </a:tabLst>
            </a:pPr>
            <a:r>
              <a:rPr lang="en-US" altLang="zh-CN" dirty="0"/>
              <a:t>	</a:t>
            </a: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9644E35-2DAB-D84F-B7AE-A99C2ECF1D77}"/>
              </a:ext>
            </a:extLst>
          </p:cNvPr>
          <p:cNvSpPr/>
          <p:nvPr/>
        </p:nvSpPr>
        <p:spPr>
          <a:xfrm>
            <a:off x="710419" y="5819077"/>
            <a:ext cx="7180980" cy="505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1600"/>
              </a:lnSpc>
              <a:buFontTx/>
              <a:buChar char="-"/>
              <a:tabLst>
                <a:tab pos="850900" algn="l"/>
              </a:tabLst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Bashar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Nuseibeh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Steve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Easterbrook.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Engineering: </a:t>
            </a:r>
          </a:p>
          <a:p>
            <a:pPr>
              <a:lnSpc>
                <a:spcPts val="1600"/>
              </a:lnSpc>
              <a:tabLst>
                <a:tab pos="850900" algn="l"/>
              </a:tabLst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Roadmap.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Future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Sofware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Engineering,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2000.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27/82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482600"/>
            <a:ext cx="8172109" cy="57913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241300" algn="l"/>
                <a:tab pos="342900" algn="l"/>
                <a:tab pos="457200" algn="l"/>
                <a:tab pos="736600" algn="l"/>
                <a:tab pos="990600" algn="l"/>
              </a:tabLst>
            </a:pPr>
            <a:r>
              <a:rPr lang="en-US" altLang="zh-CN" dirty="0"/>
              <a:t>	</a:t>
            </a:r>
            <a:r>
              <a:rPr lang="en-US" altLang="zh-CN" sz="34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RE: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a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branch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of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systems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900"/>
              </a:lnSpc>
              <a:tabLst>
                <a:tab pos="241300" algn="l"/>
                <a:tab pos="342900" algn="l"/>
                <a:tab pos="457200" algn="l"/>
                <a:tab pos="736600" algn="l"/>
                <a:tab pos="990600" algn="l"/>
              </a:tabLst>
            </a:pPr>
            <a:r>
              <a:rPr lang="en-US" altLang="zh-CN" sz="30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Why?</a:t>
            </a:r>
          </a:p>
          <a:p>
            <a:pPr>
              <a:lnSpc>
                <a:spcPts val="3100"/>
              </a:lnSpc>
              <a:tabLst>
                <a:tab pos="241300" algn="l"/>
                <a:tab pos="342900" algn="l"/>
                <a:tab pos="457200" algn="l"/>
                <a:tab pos="736600" algn="l"/>
                <a:tab pos="990600" algn="l"/>
              </a:tabLst>
            </a:pPr>
            <a:r>
              <a:rPr lang="en-US" altLang="zh-CN" dirty="0"/>
              <a:t>	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software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cannot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function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isolation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from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the</a:t>
            </a:r>
          </a:p>
          <a:p>
            <a:pPr>
              <a:lnSpc>
                <a:spcPts val="2600"/>
              </a:lnSpc>
              <a:tabLst>
                <a:tab pos="241300" algn="l"/>
                <a:tab pos="342900" algn="l"/>
                <a:tab pos="457200" algn="l"/>
                <a:tab pos="736600" algn="l"/>
                <a:tab pos="990600" algn="l"/>
              </a:tabLst>
            </a:pPr>
            <a:r>
              <a:rPr lang="en-US" altLang="zh-CN" dirty="0"/>
              <a:t>				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system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which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embedded</a:t>
            </a:r>
          </a:p>
          <a:p>
            <a:pPr>
              <a:lnSpc>
                <a:spcPts val="3100"/>
              </a:lnSpc>
              <a:tabLst>
                <a:tab pos="241300" algn="l"/>
                <a:tab pos="342900" algn="l"/>
                <a:tab pos="457200" algn="l"/>
                <a:tab pos="736600" algn="l"/>
                <a:tab pos="990600" algn="l"/>
              </a:tabLst>
            </a:pPr>
            <a:r>
              <a:rPr lang="en-US" altLang="zh-CN" dirty="0"/>
              <a:t>	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ultimate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goal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to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deliver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some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systems</a:t>
            </a:r>
          </a:p>
          <a:p>
            <a:pPr>
              <a:lnSpc>
                <a:spcPts val="2600"/>
              </a:lnSpc>
              <a:tabLst>
                <a:tab pos="241300" algn="l"/>
                <a:tab pos="342900" algn="l"/>
                <a:tab pos="457200" algn="l"/>
                <a:tab pos="736600" algn="l"/>
                <a:tab pos="990600" algn="l"/>
              </a:tabLst>
            </a:pPr>
            <a:r>
              <a:rPr lang="en-US" altLang="zh-CN" dirty="0"/>
              <a:t>				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behaviour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to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its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stakeholders</a:t>
            </a:r>
          </a:p>
          <a:p>
            <a:pPr>
              <a:lnSpc>
                <a:spcPts val="4300"/>
              </a:lnSpc>
              <a:tabLst>
                <a:tab pos="241300" algn="l"/>
                <a:tab pos="342900" algn="l"/>
                <a:tab pos="457200" algn="l"/>
                <a:tab pos="736600" algn="l"/>
                <a:tab pos="990600" algn="l"/>
              </a:tabLst>
            </a:pPr>
            <a:r>
              <a:rPr lang="en-US" altLang="zh-CN" sz="30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The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special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consideration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on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software</a:t>
            </a:r>
          </a:p>
          <a:p>
            <a:pPr>
              <a:lnSpc>
                <a:spcPts val="3600"/>
              </a:lnSpc>
              <a:tabLst>
                <a:tab pos="241300" algn="l"/>
                <a:tab pos="342900" algn="l"/>
                <a:tab pos="457200" algn="l"/>
                <a:tab pos="736600" algn="l"/>
                <a:tab pos="990600" algn="l"/>
              </a:tabLst>
            </a:pPr>
            <a:r>
              <a:rPr lang="en-US" altLang="zh-CN" dirty="0"/>
              <a:t>		</a:t>
            </a:r>
            <a:r>
              <a:rPr lang="en-US" altLang="zh-CN" sz="30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requirements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is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largely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due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to</a:t>
            </a:r>
          </a:p>
          <a:p>
            <a:pPr>
              <a:lnSpc>
                <a:spcPts val="3100"/>
              </a:lnSpc>
              <a:tabLst>
                <a:tab pos="241300" algn="l"/>
                <a:tab pos="342900" algn="l"/>
                <a:tab pos="457200" algn="l"/>
                <a:tab pos="736600" algn="l"/>
                <a:tab pos="990600" algn="l"/>
              </a:tabLst>
            </a:pPr>
            <a:r>
              <a:rPr lang="en-US" altLang="zh-CN" dirty="0"/>
              <a:t>	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abstract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and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invisible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nature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of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software</a:t>
            </a:r>
          </a:p>
          <a:p>
            <a:pPr>
              <a:lnSpc>
                <a:spcPts val="3100"/>
              </a:lnSpc>
              <a:tabLst>
                <a:tab pos="241300" algn="l"/>
                <a:tab pos="342900" algn="l"/>
                <a:tab pos="457200" algn="l"/>
                <a:tab pos="736600" algn="l"/>
                <a:tab pos="990600" algn="l"/>
              </a:tabLst>
            </a:pPr>
            <a:r>
              <a:rPr lang="en-US" altLang="zh-CN" dirty="0"/>
              <a:t>	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vast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range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and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variety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of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problems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that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admit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to</a:t>
            </a:r>
          </a:p>
          <a:p>
            <a:pPr>
              <a:lnSpc>
                <a:spcPts val="2600"/>
              </a:lnSpc>
              <a:tabLst>
                <a:tab pos="241300" algn="l"/>
                <a:tab pos="342900" algn="l"/>
                <a:tab pos="457200" algn="l"/>
                <a:tab pos="736600" algn="l"/>
                <a:tab pos="990600" algn="l"/>
              </a:tabLst>
            </a:pPr>
            <a:r>
              <a:rPr lang="en-US" altLang="zh-CN" dirty="0"/>
              <a:t>				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software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solutions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241300" algn="l"/>
                <a:tab pos="342900" algn="l"/>
                <a:tab pos="457200" algn="l"/>
                <a:tab pos="736600" algn="l"/>
                <a:tab pos="990600" algn="l"/>
              </a:tabLst>
            </a:pPr>
            <a:r>
              <a:rPr lang="en-US" altLang="zh-CN" dirty="0"/>
              <a:t>					</a:t>
            </a:r>
            <a:endParaRPr lang="en-US" altLang="zh-CN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1"/>
          <p:cNvSpPr txBox="1"/>
          <p:nvPr/>
        </p:nvSpPr>
        <p:spPr>
          <a:xfrm>
            <a:off x="1851037" y="6500905"/>
            <a:ext cx="3911327" cy="24173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850900" algn="l"/>
              </a:tabLst>
            </a:pPr>
            <a:r>
              <a:rPr lang="en-US" altLang="zh-CN" dirty="0"/>
              <a:t>	</a:t>
            </a: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BD1CE3E-73A2-4A44-B194-88B40EF0265F}"/>
              </a:ext>
            </a:extLst>
          </p:cNvPr>
          <p:cNvSpPr/>
          <p:nvPr/>
        </p:nvSpPr>
        <p:spPr>
          <a:xfrm>
            <a:off x="1269960" y="5843970"/>
            <a:ext cx="7180980" cy="505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1600"/>
              </a:lnSpc>
              <a:buFontTx/>
              <a:buChar char="-"/>
              <a:tabLst>
                <a:tab pos="850900" algn="l"/>
              </a:tabLst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Bashar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Nuseibeh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Steve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Easterbrook.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Engineering: </a:t>
            </a:r>
          </a:p>
          <a:p>
            <a:pPr>
              <a:lnSpc>
                <a:spcPts val="1600"/>
              </a:lnSpc>
              <a:tabLst>
                <a:tab pos="850900" algn="l"/>
              </a:tabLst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Roadmap.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Future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Sofware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Engineering,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2000.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28/82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1485900"/>
            <a:ext cx="165100" cy="392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/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5100"/>
              </a:lnSpc>
              <a:tabLst/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5100"/>
              </a:lnSpc>
              <a:tabLst/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5100"/>
              </a:lnSpc>
              <a:tabLst/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5100"/>
              </a:lnSpc>
              <a:tabLst/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5100"/>
              </a:lnSpc>
              <a:tabLst/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812800" y="533400"/>
            <a:ext cx="7188200" cy="483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317500" algn="l"/>
              </a:tabLst>
            </a:pPr>
            <a:r>
              <a:rPr lang="en-US" altLang="zh-CN" dirty="0"/>
              <a:t>	</a:t>
            </a:r>
            <a:r>
              <a:rPr lang="en-US" altLang="zh-CN" sz="3600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需求工程：多学科交叉的知识基础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317500" algn="l"/>
              </a:tabLst>
            </a:pPr>
            <a:r>
              <a:rPr lang="en-US" altLang="zh-CN" sz="36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计算机科学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100"/>
              </a:lnSpc>
              <a:tabLst>
                <a:tab pos="317500" algn="l"/>
              </a:tabLst>
            </a:pPr>
            <a:r>
              <a:rPr lang="en-US" altLang="zh-CN" sz="36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系统工程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100"/>
              </a:lnSpc>
              <a:tabLst>
                <a:tab pos="317500" algn="l"/>
              </a:tabLst>
            </a:pPr>
            <a:r>
              <a:rPr lang="en-US" altLang="zh-CN" sz="36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认知心理学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100"/>
              </a:lnSpc>
              <a:tabLst>
                <a:tab pos="317500" algn="l"/>
              </a:tabLst>
            </a:pPr>
            <a:r>
              <a:rPr lang="en-US" altLang="zh-CN" sz="36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人类学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100"/>
              </a:lnSpc>
              <a:tabLst>
                <a:tab pos="317500" algn="l"/>
              </a:tabLst>
            </a:pPr>
            <a:r>
              <a:rPr lang="en-US" altLang="zh-CN" sz="36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社会学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100"/>
              </a:lnSpc>
              <a:tabLst>
                <a:tab pos="317500" algn="l"/>
              </a:tabLst>
            </a:pPr>
            <a:r>
              <a:rPr lang="en-US" altLang="zh-CN" sz="36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语言学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6800" y="304800"/>
            <a:ext cx="2032000" cy="558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29/82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457200"/>
            <a:ext cx="5943600" cy="443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3073400" algn="l"/>
              </a:tabLst>
            </a:pPr>
            <a:r>
              <a:rPr lang="en-US" altLang="zh-CN" dirty="0"/>
              <a:t>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内容摘要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900"/>
              </a:lnSpc>
              <a:tabLst>
                <a:tab pos="3073400" algn="l"/>
              </a:tabLst>
            </a:pPr>
            <a:r>
              <a:rPr lang="en-US" altLang="zh-CN" sz="40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软件需求工程概述</a:t>
            </a:r>
          </a:p>
          <a:p>
            <a:pPr>
              <a:lnSpc>
                <a:spcPts val="5700"/>
              </a:lnSpc>
              <a:tabLst>
                <a:tab pos="3073400" algn="l"/>
              </a:tabLst>
            </a:pPr>
            <a:r>
              <a:rPr lang="en-US" altLang="zh-CN" sz="4002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u="sng" dirty="0">
                <a:solidFill>
                  <a:srgbClr val="FF0000"/>
                </a:solidFill>
                <a:latin typeface="æ°å®ä½" pitchFamily="18" charset="0"/>
                <a:cs typeface="æ°å®ä½" pitchFamily="18" charset="0"/>
              </a:rPr>
              <a:t>需求获取、分析与建模</a:t>
            </a:r>
          </a:p>
          <a:p>
            <a:pPr>
              <a:lnSpc>
                <a:spcPts val="5700"/>
              </a:lnSpc>
              <a:tabLst>
                <a:tab pos="3073400" algn="l"/>
              </a:tabLst>
            </a:pPr>
            <a:r>
              <a:rPr lang="en-US" altLang="zh-CN" sz="40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需求确认与协商</a:t>
            </a:r>
          </a:p>
          <a:p>
            <a:pPr>
              <a:lnSpc>
                <a:spcPts val="5700"/>
              </a:lnSpc>
              <a:tabLst>
                <a:tab pos="3073400" algn="l"/>
              </a:tabLst>
            </a:pPr>
            <a:r>
              <a:rPr lang="en-US" altLang="zh-CN" sz="40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需求追踪和需求变更管理</a:t>
            </a:r>
          </a:p>
          <a:p>
            <a:pPr>
              <a:lnSpc>
                <a:spcPts val="5700"/>
              </a:lnSpc>
              <a:tabLst>
                <a:tab pos="3073400" algn="l"/>
              </a:tabLst>
            </a:pPr>
            <a:r>
              <a:rPr lang="en-US" altLang="zh-CN" sz="40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面向目标的需求工程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6800" y="304800"/>
            <a:ext cx="2032000" cy="558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115300" y="6273800"/>
            <a:ext cx="406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3/82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457200"/>
            <a:ext cx="5943600" cy="443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3073400" algn="l"/>
              </a:tabLst>
            </a:pPr>
            <a:r>
              <a:rPr lang="en-US" altLang="zh-CN" dirty="0"/>
              <a:t>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内容摘要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900"/>
              </a:lnSpc>
              <a:tabLst>
                <a:tab pos="3073400" algn="l"/>
              </a:tabLst>
            </a:pPr>
            <a:r>
              <a:rPr lang="en-US" altLang="zh-CN" sz="4002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u="sng" dirty="0">
                <a:solidFill>
                  <a:srgbClr val="FF0000"/>
                </a:solidFill>
                <a:latin typeface="æ°å®ä½" pitchFamily="18" charset="0"/>
                <a:cs typeface="æ°å®ä½" pitchFamily="18" charset="0"/>
              </a:rPr>
              <a:t>软件需求工程概述</a:t>
            </a:r>
          </a:p>
          <a:p>
            <a:pPr>
              <a:lnSpc>
                <a:spcPts val="5700"/>
              </a:lnSpc>
              <a:tabLst>
                <a:tab pos="3073400" algn="l"/>
              </a:tabLst>
            </a:pPr>
            <a:r>
              <a:rPr lang="en-US" altLang="zh-CN" sz="40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需求获取、分析与建模</a:t>
            </a:r>
          </a:p>
          <a:p>
            <a:pPr>
              <a:lnSpc>
                <a:spcPts val="5700"/>
              </a:lnSpc>
              <a:tabLst>
                <a:tab pos="3073400" algn="l"/>
              </a:tabLst>
            </a:pPr>
            <a:r>
              <a:rPr lang="en-US" altLang="zh-CN" sz="40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需求确认与协商</a:t>
            </a:r>
          </a:p>
          <a:p>
            <a:pPr>
              <a:lnSpc>
                <a:spcPts val="5700"/>
              </a:lnSpc>
              <a:tabLst>
                <a:tab pos="3073400" algn="l"/>
              </a:tabLst>
            </a:pPr>
            <a:r>
              <a:rPr lang="en-US" altLang="zh-CN" sz="40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需求追踪和需求变更管理</a:t>
            </a:r>
          </a:p>
          <a:p>
            <a:pPr>
              <a:lnSpc>
                <a:spcPts val="5700"/>
              </a:lnSpc>
              <a:tabLst>
                <a:tab pos="3073400" algn="l"/>
              </a:tabLst>
            </a:pPr>
            <a:r>
              <a:rPr lang="en-US" altLang="zh-CN" sz="40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面向目标的需求工程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400"/>
            <a:ext cx="9080500" cy="6769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30/82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273300" y="317500"/>
            <a:ext cx="45847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需求工程的主要过程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216400" y="3187700"/>
            <a:ext cx="13208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598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扩展需求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200"/>
              </a:lnSpc>
              <a:tabLst/>
            </a:pPr>
            <a:r>
              <a:rPr lang="en-US" altLang="zh-CN" sz="2598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基线需求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282700" y="2667000"/>
            <a:ext cx="18288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2794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需求分析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>
                <a:tab pos="279400" algn="l"/>
              </a:tabLst>
            </a:pPr>
            <a:r>
              <a:rPr lang="en-US" altLang="zh-CN" sz="2400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文档化(规约)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845300" y="2489200"/>
            <a:ext cx="0" cy="180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需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400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求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400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基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400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线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400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管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400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理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330700" y="2082800"/>
            <a:ext cx="1219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用户需求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295400" y="4927600"/>
            <a:ext cx="6946900" cy="115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304800" algn="l"/>
                <a:tab pos="4318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需求确认</a:t>
            </a:r>
          </a:p>
          <a:p>
            <a:pPr>
              <a:lnSpc>
                <a:spcPts val="2800"/>
              </a:lnSpc>
              <a:tabLst>
                <a:tab pos="304800" algn="l"/>
                <a:tab pos="431800" algn="l"/>
              </a:tabLst>
            </a:pPr>
            <a:r>
              <a:rPr lang="en-US" altLang="zh-CN" sz="2400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(验证、协商)</a:t>
            </a:r>
          </a:p>
          <a:p>
            <a:pPr>
              <a:lnSpc>
                <a:spcPts val="3900"/>
              </a:lnSpc>
              <a:tabLst>
                <a:tab pos="304800" algn="l"/>
                <a:tab pos="431800" algn="l"/>
              </a:tabLst>
            </a:pPr>
            <a:r>
              <a:rPr lang="en-US" altLang="zh-CN" dirty="0"/>
              <a:t>		</a:t>
            </a:r>
            <a:r>
              <a:rPr lang="en-US" altLang="zh-CN" sz="3198" dirty="0">
                <a:solidFill>
                  <a:srgbClr val="FF0000"/>
                </a:solidFill>
                <a:latin typeface="æ°å®ä½" pitchFamily="18" charset="0"/>
                <a:cs typeface="æ°å®ä½" pitchFamily="18" charset="0"/>
              </a:rPr>
              <a:t>一般而言都是一种迭代、增量的过程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429500" y="2489200"/>
            <a:ext cx="0" cy="180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需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400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求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400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变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400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更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400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管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400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理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001000" y="2768600"/>
            <a:ext cx="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需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400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求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400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追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400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踪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460500" y="901700"/>
            <a:ext cx="16256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101600" algn="l"/>
              </a:tabLst>
            </a:pPr>
            <a:r>
              <a:rPr lang="en-US" altLang="zh-CN" sz="3198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需求开发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>
                <a:tab pos="1016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需求获取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489700" y="863600"/>
            <a:ext cx="16256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3198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需求管理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26400" y="6273800"/>
            <a:ext cx="482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31/82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495300"/>
            <a:ext cx="8077200" cy="532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342900" algn="l"/>
                <a:tab pos="3073400" algn="l"/>
              </a:tabLst>
            </a:pPr>
            <a:r>
              <a:rPr lang="en-US" altLang="zh-CN" dirty="0"/>
              <a:t>	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需求开发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900"/>
              </a:lnSpc>
              <a:tabLst>
                <a:tab pos="342900" algn="l"/>
                <a:tab pos="3073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需求抽取、规约和建模：理解涉众的需要，</a:t>
            </a:r>
          </a:p>
          <a:p>
            <a:pPr>
              <a:lnSpc>
                <a:spcPts val="3100"/>
              </a:lnSpc>
              <a:tabLst>
                <a:tab pos="342900" algn="l"/>
                <a:tab pos="3073400" algn="l"/>
              </a:tabLst>
            </a:pPr>
            <a:r>
              <a:rPr lang="en-US" altLang="zh-CN" dirty="0"/>
              <a:t>	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抽取需求并进行文档化和建模</a:t>
            </a:r>
          </a:p>
          <a:p>
            <a:pPr>
              <a:lnSpc>
                <a:spcPts val="5000"/>
              </a:lnSpc>
              <a:tabLst>
                <a:tab pos="342900" algn="l"/>
                <a:tab pos="3073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需求协商：在客户、各类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直接和间接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用</a:t>
            </a:r>
          </a:p>
          <a:p>
            <a:pPr>
              <a:lnSpc>
                <a:spcPts val="3500"/>
              </a:lnSpc>
              <a:tabLst>
                <a:tab pos="342900" algn="l"/>
                <a:tab pos="3073400" algn="l"/>
              </a:tabLst>
            </a:pPr>
            <a:r>
              <a:rPr lang="en-US" altLang="zh-CN" dirty="0"/>
              <a:t>	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户、设计者、项目经理等之间进行协商，</a:t>
            </a:r>
          </a:p>
          <a:p>
            <a:pPr>
              <a:lnSpc>
                <a:spcPts val="3600"/>
              </a:lnSpc>
              <a:tabLst>
                <a:tab pos="342900" algn="l"/>
                <a:tab pos="3073400" algn="l"/>
              </a:tabLst>
            </a:pPr>
            <a:r>
              <a:rPr lang="en-US" altLang="zh-CN" dirty="0"/>
              <a:t>	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以取得关于最终需求的一致意见</a:t>
            </a:r>
          </a:p>
          <a:p>
            <a:pPr>
              <a:lnSpc>
                <a:spcPts val="5300"/>
              </a:lnSpc>
              <a:tabLst>
                <a:tab pos="342900" algn="l"/>
                <a:tab pos="3073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确定需求优先级：辅助项目经理进行冲突</a:t>
            </a:r>
          </a:p>
          <a:p>
            <a:pPr>
              <a:lnSpc>
                <a:spcPts val="3100"/>
              </a:lnSpc>
              <a:tabLst>
                <a:tab pos="342900" algn="l"/>
                <a:tab pos="3073400" algn="l"/>
              </a:tabLst>
            </a:pPr>
            <a:r>
              <a:rPr lang="en-US" altLang="zh-CN" dirty="0"/>
              <a:t>	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解决和权衡、制定阶段性交付计划</a:t>
            </a:r>
          </a:p>
          <a:p>
            <a:pPr>
              <a:lnSpc>
                <a:spcPts val="5000"/>
              </a:lnSpc>
              <a:tabLst>
                <a:tab pos="342900" algn="l"/>
                <a:tab pos="3073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需求质量保障：通过检查、评审、测试等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32/82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495300"/>
            <a:ext cx="7721600" cy="529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342900" algn="l"/>
                <a:tab pos="457200" algn="l"/>
                <a:tab pos="736600" algn="l"/>
                <a:tab pos="3073400" algn="l"/>
              </a:tabLst>
            </a:pPr>
            <a:r>
              <a:rPr lang="en-US" altLang="zh-CN" dirty="0"/>
              <a:t>			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需求管理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100"/>
              </a:lnSpc>
              <a:tabLst>
                <a:tab pos="342900" algn="l"/>
                <a:tab pos="457200" algn="l"/>
                <a:tab pos="736600" algn="l"/>
                <a:tab pos="3073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需求变更管理：对需求变更的规范化过程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736600" algn="l"/>
                <a:tab pos="3073400" algn="l"/>
              </a:tabLst>
            </a:pPr>
            <a:r>
              <a:rPr lang="en-US" altLang="zh-CN" dirty="0"/>
              <a:t>	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管理</a:t>
            </a:r>
          </a:p>
          <a:p>
            <a:pPr>
              <a:lnSpc>
                <a:spcPts val="5300"/>
              </a:lnSpc>
              <a:tabLst>
                <a:tab pos="342900" algn="l"/>
                <a:tab pos="457200" algn="l"/>
                <a:tab pos="736600" algn="l"/>
                <a:tab pos="3073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基线管理：系统地管理对于基线的提出、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736600" algn="l"/>
                <a:tab pos="3073400" algn="l"/>
              </a:tabLst>
            </a:pPr>
            <a:r>
              <a:rPr lang="en-US" altLang="zh-CN" dirty="0"/>
              <a:t>	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审批和变更</a:t>
            </a:r>
          </a:p>
          <a:p>
            <a:pPr>
              <a:lnSpc>
                <a:spcPts val="3700"/>
              </a:lnSpc>
              <a:tabLst>
                <a:tab pos="342900" algn="l"/>
                <a:tab pos="457200" algn="l"/>
                <a:tab pos="736600" algn="l"/>
                <a:tab pos="30734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基线：经过正式评审和认可、将作为进一步开发基础的规</a:t>
            </a:r>
          </a:p>
          <a:p>
            <a:pPr>
              <a:lnSpc>
                <a:spcPts val="2100"/>
              </a:lnSpc>
              <a:tabLst>
                <a:tab pos="342900" algn="l"/>
                <a:tab pos="457200" algn="l"/>
                <a:tab pos="736600" algn="l"/>
                <a:tab pos="3073400" algn="l"/>
              </a:tabLst>
            </a:pPr>
            <a:r>
              <a:rPr lang="en-US" altLang="zh-CN" dirty="0"/>
              <a:t>			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约或产品，只能通过正式的变更控制规程进行修改</a:t>
            </a:r>
          </a:p>
          <a:p>
            <a:pPr>
              <a:lnSpc>
                <a:spcPts val="4900"/>
              </a:lnSpc>
              <a:tabLst>
                <a:tab pos="342900" algn="l"/>
                <a:tab pos="457200" algn="l"/>
                <a:tab pos="736600" algn="l"/>
                <a:tab pos="3073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需求追踪：记录并管理需求追踪关系</a:t>
            </a:r>
          </a:p>
          <a:p>
            <a:pPr>
              <a:lnSpc>
                <a:spcPts val="2900"/>
              </a:lnSpc>
              <a:tabLst>
                <a:tab pos="342900" algn="l"/>
                <a:tab pos="457200" algn="l"/>
                <a:tab pos="736600" algn="l"/>
                <a:tab pos="3073400" algn="l"/>
              </a:tabLst>
            </a:pPr>
            <a:r>
              <a:rPr lang="en-US" altLang="zh-CN" dirty="0"/>
              <a:t>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生存周期维度：需求项与相关的设计、实现单元及变更过程的</a:t>
            </a:r>
          </a:p>
          <a:p>
            <a:pPr>
              <a:lnSpc>
                <a:spcPts val="1900"/>
              </a:lnSpc>
              <a:tabLst>
                <a:tab pos="342900" algn="l"/>
                <a:tab pos="457200" algn="l"/>
                <a:tab pos="736600" algn="l"/>
                <a:tab pos="3073400" algn="l"/>
              </a:tabLst>
            </a:pPr>
            <a:r>
              <a:rPr lang="en-US" altLang="zh-CN" dirty="0"/>
              <a:t>			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追踪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736600" algn="l"/>
                <a:tab pos="3073400" algn="l"/>
              </a:tabLst>
            </a:pPr>
            <a:r>
              <a:rPr lang="en-US" altLang="zh-CN" dirty="0"/>
              <a:t>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需求模型维度：需求项与涉众目标及其它需求项间的依赖关系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33/82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495300"/>
            <a:ext cx="7721600" cy="528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342900" algn="l"/>
                <a:tab pos="457200" algn="l"/>
                <a:tab pos="736600" algn="l"/>
                <a:tab pos="3073400" algn="l"/>
              </a:tabLst>
            </a:pPr>
            <a:r>
              <a:rPr lang="en-US" altLang="zh-CN" dirty="0"/>
              <a:t>			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需求获取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700"/>
              </a:lnSpc>
              <a:tabLst>
                <a:tab pos="342900" algn="l"/>
                <a:tab pos="457200" algn="l"/>
                <a:tab pos="736600" algn="l"/>
                <a:tab pos="3073400" algn="l"/>
              </a:tabLst>
            </a:pPr>
            <a:r>
              <a:rPr lang="en-US" altLang="zh-CN" sz="3198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FF0000"/>
                </a:solidFill>
                <a:latin typeface="æ°å®ä½" pitchFamily="18" charset="0"/>
                <a:cs typeface="æ°å®ä½" pitchFamily="18" charset="0"/>
              </a:rPr>
              <a:t>缺少用户参与是项目失败的主要原因之一</a:t>
            </a:r>
          </a:p>
          <a:p>
            <a:pPr>
              <a:lnSpc>
                <a:spcPts val="4600"/>
              </a:lnSpc>
              <a:tabLst>
                <a:tab pos="342900" algn="l"/>
                <a:tab pos="457200" algn="l"/>
                <a:tab pos="736600" algn="l"/>
                <a:tab pos="3073400" algn="l"/>
              </a:tabLst>
            </a:pPr>
            <a:r>
              <a:rPr lang="en-US" altLang="zh-CN" sz="3198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FF0000"/>
                </a:solidFill>
                <a:latin typeface="æ°å®ä½" pitchFamily="18" charset="0"/>
                <a:cs typeface="æ°å®ä½" pitchFamily="18" charset="0"/>
              </a:rPr>
              <a:t>良好的开端是成功的一半</a:t>
            </a:r>
          </a:p>
          <a:p>
            <a:pPr>
              <a:lnSpc>
                <a:spcPts val="4800"/>
              </a:lnSpc>
              <a:tabLst>
                <a:tab pos="342900" algn="l"/>
                <a:tab pos="457200" algn="l"/>
                <a:tab pos="736600" algn="l"/>
                <a:tab pos="3073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需求获取：通过客户调研等手段对需求进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736600" algn="l"/>
                <a:tab pos="3073400" algn="l"/>
              </a:tabLst>
            </a:pPr>
            <a:r>
              <a:rPr lang="en-US" altLang="zh-CN" dirty="0"/>
              <a:t>	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行收集、分析、细化、核实和组织</a:t>
            </a:r>
          </a:p>
          <a:p>
            <a:pPr>
              <a:lnSpc>
                <a:spcPts val="5000"/>
              </a:lnSpc>
              <a:tabLst>
                <a:tab pos="342900" algn="l"/>
                <a:tab pos="457200" algn="l"/>
                <a:tab pos="736600" algn="l"/>
                <a:tab pos="3073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获取需求的来源</a:t>
            </a:r>
          </a:p>
          <a:p>
            <a:pPr>
              <a:lnSpc>
                <a:spcPts val="3200"/>
              </a:lnSpc>
              <a:tabLst>
                <a:tab pos="342900" algn="l"/>
                <a:tab pos="457200" algn="l"/>
                <a:tab pos="736600" algn="l"/>
                <a:tab pos="30734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领域需求：领域专家、类似软件系统、相关法律、法规、</a:t>
            </a:r>
          </a:p>
          <a:p>
            <a:pPr>
              <a:lnSpc>
                <a:spcPts val="2100"/>
              </a:lnSpc>
              <a:tabLst>
                <a:tab pos="342900" algn="l"/>
                <a:tab pos="457200" algn="l"/>
                <a:tab pos="736600" algn="l"/>
                <a:tab pos="3073400" algn="l"/>
              </a:tabLst>
            </a:pPr>
            <a:r>
              <a:rPr lang="en-US" altLang="zh-CN" dirty="0"/>
              <a:t>			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标准及惯例等</a:t>
            </a:r>
          </a:p>
          <a:p>
            <a:pPr>
              <a:lnSpc>
                <a:spcPts val="3500"/>
              </a:lnSpc>
              <a:tabLst>
                <a:tab pos="342900" algn="l"/>
                <a:tab pos="457200" algn="l"/>
                <a:tab pos="736600" algn="l"/>
                <a:tab pos="30734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客户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/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用户需求：客户单位业务领导、终端用户、客户单</a:t>
            </a:r>
          </a:p>
          <a:p>
            <a:pPr>
              <a:lnSpc>
                <a:spcPts val="2300"/>
              </a:lnSpc>
              <a:tabLst>
                <a:tab pos="342900" algn="l"/>
                <a:tab pos="457200" algn="l"/>
                <a:tab pos="736600" algn="l"/>
                <a:tab pos="3073400" algn="l"/>
              </a:tabLst>
            </a:pPr>
            <a:r>
              <a:rPr lang="en-US" altLang="zh-CN" dirty="0"/>
              <a:t>			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位当前业务模式及发展目标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34/82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1422400"/>
            <a:ext cx="139700" cy="303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/>
            </a:pPr>
            <a:r>
              <a:rPr lang="en-US" altLang="zh-CN" sz="30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3900"/>
              </a:lnSpc>
              <a:tabLst/>
            </a:pPr>
            <a:r>
              <a:rPr lang="en-US" altLang="zh-CN" sz="30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3900"/>
              </a:lnSpc>
              <a:tabLst/>
            </a:pPr>
            <a:r>
              <a:rPr lang="en-US" altLang="zh-CN" sz="30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3900"/>
              </a:lnSpc>
              <a:tabLst/>
            </a:pPr>
            <a:r>
              <a:rPr lang="en-US" altLang="zh-CN" sz="30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3900"/>
              </a:lnSpc>
              <a:tabLst/>
            </a:pPr>
            <a:r>
              <a:rPr lang="en-US" altLang="zh-CN" sz="30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3900"/>
              </a:lnSpc>
              <a:tabLst/>
            </a:pPr>
            <a:r>
              <a:rPr lang="en-US" altLang="zh-CN" sz="30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812800" y="482600"/>
            <a:ext cx="6235700" cy="504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114300" algn="l"/>
                <a:tab pos="1968500" algn="l"/>
              </a:tabLst>
            </a:pPr>
            <a:r>
              <a:rPr lang="en-US" altLang="zh-CN" dirty="0"/>
              <a:t>	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需求获取的内容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114300" algn="l"/>
                <a:tab pos="1968500" algn="l"/>
              </a:tabLst>
            </a:pP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组织结构、以及各级人员的不同目标</a:t>
            </a:r>
          </a:p>
          <a:p>
            <a:pPr>
              <a:lnSpc>
                <a:spcPts val="3900"/>
              </a:lnSpc>
              <a:tabLst>
                <a:tab pos="114300" algn="l"/>
                <a:tab pos="1968500" algn="l"/>
              </a:tabLst>
            </a:pP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信息实体：单据或报表</a:t>
            </a:r>
          </a:p>
          <a:p>
            <a:pPr>
              <a:lnSpc>
                <a:spcPts val="3900"/>
              </a:lnSpc>
              <a:tabLst>
                <a:tab pos="114300" algn="l"/>
                <a:tab pos="1968500" algn="l"/>
              </a:tabLst>
            </a:pP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业务流程：控制流、数据流</a:t>
            </a:r>
          </a:p>
          <a:p>
            <a:pPr>
              <a:lnSpc>
                <a:spcPts val="3900"/>
              </a:lnSpc>
              <a:tabLst>
                <a:tab pos="114300" algn="l"/>
                <a:tab pos="1968500" algn="l"/>
              </a:tabLst>
            </a:pP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直接功能</a:t>
            </a:r>
          </a:p>
          <a:p>
            <a:pPr>
              <a:lnSpc>
                <a:spcPts val="3900"/>
              </a:lnSpc>
              <a:tabLst>
                <a:tab pos="114300" algn="l"/>
                <a:tab pos="1968500" algn="l"/>
              </a:tabLst>
            </a:pP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非功能需求：性能、安全性</a:t>
            </a:r>
          </a:p>
          <a:p>
            <a:pPr>
              <a:lnSpc>
                <a:spcPts val="3900"/>
              </a:lnSpc>
              <a:tabLst>
                <a:tab pos="114300" algn="l"/>
                <a:tab pos="1968500" algn="l"/>
              </a:tabLst>
            </a:pP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相互之间的关系</a:t>
            </a:r>
          </a:p>
          <a:p>
            <a:pPr>
              <a:lnSpc>
                <a:spcPts val="3000"/>
              </a:lnSpc>
              <a:tabLst>
                <a:tab pos="114300" algn="l"/>
                <a:tab pos="1968500" algn="l"/>
              </a:tabLst>
            </a:pPr>
            <a:r>
              <a:rPr lang="en-US" altLang="zh-CN" dirty="0"/>
              <a:t>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权限</a:t>
            </a:r>
          </a:p>
          <a:p>
            <a:pPr>
              <a:lnSpc>
                <a:spcPts val="2600"/>
              </a:lnSpc>
              <a:tabLst>
                <a:tab pos="114300" algn="l"/>
                <a:tab pos="1968500" algn="l"/>
              </a:tabLst>
            </a:pPr>
            <a:r>
              <a:rPr lang="en-US" altLang="zh-CN" dirty="0"/>
              <a:t>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功能、流程与信息实体</a:t>
            </a:r>
          </a:p>
          <a:p>
            <a:pPr>
              <a:lnSpc>
                <a:spcPts val="2600"/>
              </a:lnSpc>
              <a:tabLst>
                <a:tab pos="114300" algn="l"/>
                <a:tab pos="1968500" algn="l"/>
              </a:tabLst>
            </a:pPr>
            <a:r>
              <a:rPr lang="en-US" altLang="zh-CN" dirty="0"/>
              <a:t>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功能操作的性能需求、信息实体的传输和存储安全性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35/82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482600"/>
            <a:ext cx="7670800" cy="502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342900" algn="l"/>
                <a:tab pos="1803400" algn="l"/>
              </a:tabLst>
            </a:pPr>
            <a:r>
              <a:rPr lang="en-US" altLang="zh-CN" dirty="0"/>
              <a:t>	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需求交流和获取方式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700"/>
              </a:lnSpc>
              <a:tabLst>
                <a:tab pos="342900" algn="l"/>
                <a:tab pos="1803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会议讨论</a:t>
            </a:r>
          </a:p>
          <a:p>
            <a:pPr>
              <a:lnSpc>
                <a:spcPts val="4600"/>
              </a:lnSpc>
              <a:tabLst>
                <a:tab pos="342900" algn="l"/>
                <a:tab pos="1803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现场察看客户单位业务运转方式</a:t>
            </a:r>
          </a:p>
          <a:p>
            <a:pPr>
              <a:lnSpc>
                <a:spcPts val="4800"/>
              </a:lnSpc>
              <a:tabLst>
                <a:tab pos="342900" algn="l"/>
                <a:tab pos="1803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收集客户单位业务单据、表格、规章制度</a:t>
            </a:r>
          </a:p>
          <a:p>
            <a:pPr>
              <a:lnSpc>
                <a:spcPts val="3100"/>
              </a:lnSpc>
              <a:tabLst>
                <a:tab pos="342900" algn="l"/>
                <a:tab pos="1803400" algn="l"/>
              </a:tabLst>
            </a:pPr>
            <a:r>
              <a:rPr lang="en-US" altLang="zh-CN" dirty="0"/>
              <a:t>	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等材料</a:t>
            </a:r>
          </a:p>
          <a:p>
            <a:pPr>
              <a:lnSpc>
                <a:spcPts val="5000"/>
              </a:lnSpc>
              <a:tabLst>
                <a:tab pos="342900" algn="l"/>
                <a:tab pos="1803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问卷调查</a:t>
            </a:r>
          </a:p>
          <a:p>
            <a:pPr>
              <a:lnSpc>
                <a:spcPts val="4600"/>
              </a:lnSpc>
              <a:tabLst>
                <a:tab pos="342900" algn="l"/>
                <a:tab pos="1803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电话、电子邮件沟通</a:t>
            </a:r>
          </a:p>
          <a:p>
            <a:pPr>
              <a:lnSpc>
                <a:spcPts val="4600"/>
              </a:lnSpc>
              <a:tabLst>
                <a:tab pos="342900" algn="l"/>
                <a:tab pos="1803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原型演示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36/82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03388" y="439163"/>
            <a:ext cx="7758534" cy="61984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342900" algn="l"/>
                <a:tab pos="457200" algn="l"/>
                <a:tab pos="736600" algn="l"/>
                <a:tab pos="1295400" algn="l"/>
                <a:tab pos="1841500" algn="l"/>
              </a:tabLst>
            </a:pPr>
            <a:r>
              <a:rPr lang="en-US" altLang="zh-CN" dirty="0"/>
              <a:t>			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需求诱导：不仅仅是获取</a:t>
            </a:r>
          </a:p>
          <a:p>
            <a:pPr>
              <a:lnSpc>
                <a:spcPts val="4500"/>
              </a:lnSpc>
              <a:tabLst>
                <a:tab pos="342900" algn="l"/>
                <a:tab pos="457200" algn="l"/>
                <a:tab pos="736600" algn="l"/>
                <a:tab pos="1295400" algn="l"/>
                <a:tab pos="1841500" algn="l"/>
              </a:tabLst>
            </a:pPr>
            <a:r>
              <a:rPr lang="en-US" altLang="zh-CN" dirty="0"/>
              <a:t>	</a:t>
            </a:r>
            <a:r>
              <a:rPr lang="en-US" altLang="zh-CN" sz="28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People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know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more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than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they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can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ever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tell</a:t>
            </a:r>
          </a:p>
          <a:p>
            <a:pPr>
              <a:lnSpc>
                <a:spcPts val="4600"/>
              </a:lnSpc>
              <a:tabLst>
                <a:tab pos="342900" algn="l"/>
                <a:tab pos="457200" algn="l"/>
                <a:tab pos="736600" algn="l"/>
                <a:tab pos="1295400" algn="l"/>
                <a:tab pos="1841500" algn="l"/>
              </a:tabLst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需求诱导</a:t>
            </a:r>
            <a:r>
              <a:rPr lang="en-US" altLang="zh-CN" sz="36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(elicitation)</a:t>
            </a:r>
          </a:p>
          <a:p>
            <a:pPr>
              <a:lnSpc>
                <a:spcPts val="3300"/>
              </a:lnSpc>
              <a:tabLst>
                <a:tab pos="342900" algn="l"/>
                <a:tab pos="457200" algn="l"/>
                <a:tab pos="736600" algn="l"/>
                <a:tab pos="1295400" algn="l"/>
                <a:tab pos="18415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不仅仅是捕捉和收集</a:t>
            </a:r>
          </a:p>
          <a:p>
            <a:pPr>
              <a:lnSpc>
                <a:spcPts val="3400"/>
              </a:lnSpc>
              <a:tabLst>
                <a:tab pos="342900" algn="l"/>
                <a:tab pos="457200" algn="l"/>
                <a:tab pos="736600" algn="l"/>
                <a:tab pos="1295400" algn="l"/>
                <a:tab pos="18415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抽取、揭示、挖掘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潜在涉众的期望和偏好</a:t>
            </a:r>
          </a:p>
          <a:p>
            <a:pPr>
              <a:lnSpc>
                <a:spcPts val="3400"/>
              </a:lnSpc>
              <a:tabLst>
                <a:tab pos="342900" algn="l"/>
                <a:tab pos="457200" algn="l"/>
                <a:tab pos="736600" algn="l"/>
                <a:tab pos="1295400" algn="l"/>
                <a:tab pos="18415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原则：越全面越好、越多越好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这也导致了后续</a:t>
            </a:r>
          </a:p>
          <a:p>
            <a:pPr>
              <a:lnSpc>
                <a:spcPts val="2400"/>
              </a:lnSpc>
              <a:tabLst>
                <a:tab pos="342900" algn="l"/>
                <a:tab pos="457200" algn="l"/>
                <a:tab pos="736600" algn="l"/>
                <a:tab pos="1295400" algn="l"/>
                <a:tab pos="1841500" algn="l"/>
              </a:tabLst>
            </a:pPr>
            <a:r>
              <a:rPr lang="en-US" altLang="zh-CN" dirty="0"/>
              <a:t>			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的需求优先级划分和协商的必要性</a:t>
            </a:r>
          </a:p>
          <a:p>
            <a:pPr>
              <a:lnSpc>
                <a:spcPts val="5600"/>
              </a:lnSpc>
              <a:tabLst>
                <a:tab pos="342900" algn="l"/>
                <a:tab pos="457200" algn="l"/>
                <a:tab pos="736600" algn="l"/>
                <a:tab pos="1295400" algn="l"/>
                <a:tab pos="1841500" algn="l"/>
              </a:tabLst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与交流和沟通密切相关</a:t>
            </a:r>
          </a:p>
          <a:p>
            <a:pPr>
              <a:lnSpc>
                <a:spcPts val="3300"/>
              </a:lnSpc>
              <a:tabLst>
                <a:tab pos="342900" algn="l"/>
                <a:tab pos="457200" algn="l"/>
                <a:tab pos="736600" algn="l"/>
                <a:tab pos="1295400" algn="l"/>
                <a:tab pos="18415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主要取决于需求工程师和涉众的合作和交流能力</a:t>
            </a:r>
          </a:p>
          <a:p>
            <a:pPr>
              <a:lnSpc>
                <a:spcPts val="3600"/>
              </a:lnSpc>
              <a:tabLst>
                <a:tab pos="342900" algn="l"/>
                <a:tab pos="457200" algn="l"/>
                <a:tab pos="736600" algn="l"/>
                <a:tab pos="1295400" algn="l"/>
                <a:tab pos="18415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相关技术主要来源于社会学、组织理论、知识工程</a:t>
            </a:r>
          </a:p>
          <a:p>
            <a:pPr>
              <a:lnSpc>
                <a:spcPts val="2300"/>
              </a:lnSpc>
              <a:tabLst>
                <a:tab pos="342900" algn="l"/>
                <a:tab pos="457200" algn="l"/>
                <a:tab pos="736600" algn="l"/>
                <a:tab pos="1295400" algn="l"/>
                <a:tab pos="1841500" algn="l"/>
              </a:tabLst>
            </a:pPr>
            <a:r>
              <a:rPr lang="en-US" altLang="zh-CN" dirty="0"/>
              <a:t>			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以及实践经验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>
                <a:tab pos="342900" algn="l"/>
                <a:tab pos="457200" algn="l"/>
                <a:tab pos="736600" algn="l"/>
                <a:tab pos="1295400" algn="l"/>
                <a:tab pos="1841500" algn="l"/>
              </a:tabLst>
            </a:pPr>
            <a:r>
              <a:rPr lang="en-US" altLang="zh-CN" dirty="0"/>
              <a:t>					</a:t>
            </a: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37/82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495300"/>
            <a:ext cx="8077200" cy="527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457200" algn="l"/>
                <a:tab pos="736600" algn="l"/>
                <a:tab pos="914400" algn="l"/>
                <a:tab pos="3073400" algn="l"/>
              </a:tabLst>
            </a:pPr>
            <a:r>
              <a:rPr lang="en-US" altLang="zh-CN" dirty="0"/>
              <a:t>			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需求分析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700"/>
              </a:lnSpc>
              <a:tabLst>
                <a:tab pos="457200" algn="l"/>
                <a:tab pos="736600" algn="l"/>
                <a:tab pos="914400" algn="l"/>
                <a:tab pos="3073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需求分析：从用户需求到系统需求</a:t>
            </a:r>
          </a:p>
          <a:p>
            <a:pPr>
              <a:lnSpc>
                <a:spcPts val="3400"/>
              </a:lnSpc>
              <a:tabLst>
                <a:tab pos="457200" algn="l"/>
                <a:tab pos="736600" algn="l"/>
                <a:tab pos="914400" algn="l"/>
                <a:tab pos="30734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用户需求：理解涉众需求的初步成果</a:t>
            </a:r>
          </a:p>
          <a:p>
            <a:pPr>
              <a:lnSpc>
                <a:spcPts val="2800"/>
              </a:lnSpc>
              <a:tabLst>
                <a:tab pos="457200" algn="l"/>
                <a:tab pos="736600" algn="l"/>
                <a:tab pos="914400" algn="l"/>
                <a:tab pos="3073400" algn="l"/>
              </a:tabLst>
            </a:pPr>
            <a:r>
              <a:rPr lang="en-US" altLang="zh-CN" dirty="0"/>
              <a:t>	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直接来自于需求获取，细节水平较低</a:t>
            </a:r>
          </a:p>
          <a:p>
            <a:pPr>
              <a:lnSpc>
                <a:spcPts val="2800"/>
              </a:lnSpc>
              <a:tabLst>
                <a:tab pos="457200" algn="l"/>
                <a:tab pos="736600" algn="l"/>
                <a:tab pos="914400" algn="l"/>
                <a:tab pos="3073400" algn="l"/>
              </a:tabLst>
            </a:pPr>
            <a:r>
              <a:rPr lang="en-US" altLang="zh-CN" dirty="0"/>
              <a:t>	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一般使用自然语言和非形式化的图表示</a:t>
            </a:r>
          </a:p>
          <a:p>
            <a:pPr>
              <a:lnSpc>
                <a:spcPts val="2800"/>
              </a:lnSpc>
              <a:tabLst>
                <a:tab pos="457200" algn="l"/>
                <a:tab pos="736600" algn="l"/>
                <a:tab pos="914400" algn="l"/>
                <a:tab pos="3073400" algn="l"/>
              </a:tabLst>
            </a:pPr>
            <a:r>
              <a:rPr lang="en-US" altLang="zh-CN" dirty="0"/>
              <a:t>	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关注于问题空间，是开发者与客户的主要沟通媒介</a:t>
            </a:r>
          </a:p>
          <a:p>
            <a:pPr>
              <a:lnSpc>
                <a:spcPts val="3600"/>
              </a:lnSpc>
              <a:tabLst>
                <a:tab pos="457200" algn="l"/>
                <a:tab pos="736600" algn="l"/>
                <a:tab pos="914400" algn="l"/>
                <a:tab pos="30734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系统需求：经过系统开发者分析整理得到的第一个系统</a:t>
            </a:r>
          </a:p>
          <a:p>
            <a:pPr>
              <a:lnSpc>
                <a:spcPts val="2300"/>
              </a:lnSpc>
              <a:tabLst>
                <a:tab pos="457200" algn="l"/>
                <a:tab pos="736600" algn="l"/>
                <a:tab pos="914400" algn="l"/>
                <a:tab pos="30734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规范化表示</a:t>
            </a:r>
          </a:p>
          <a:p>
            <a:pPr>
              <a:lnSpc>
                <a:spcPts val="3200"/>
              </a:lnSpc>
              <a:tabLst>
                <a:tab pos="457200" algn="l"/>
                <a:tab pos="736600" algn="l"/>
                <a:tab pos="914400" algn="l"/>
                <a:tab pos="3073400" algn="l"/>
              </a:tabLst>
            </a:pPr>
            <a:r>
              <a:rPr lang="en-US" altLang="zh-CN" dirty="0"/>
              <a:t>	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一般表示为抽象的系统模型，细节水平较高</a:t>
            </a:r>
          </a:p>
          <a:p>
            <a:pPr>
              <a:lnSpc>
                <a:spcPts val="2800"/>
              </a:lnSpc>
              <a:tabLst>
                <a:tab pos="457200" algn="l"/>
                <a:tab pos="736600" algn="l"/>
                <a:tab pos="914400" algn="l"/>
                <a:tab pos="3073400" algn="l"/>
              </a:tabLst>
            </a:pPr>
            <a:r>
              <a:rPr lang="en-US" altLang="zh-CN" dirty="0"/>
              <a:t>	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属于解空间，作为系统设计的基础</a:t>
            </a:r>
          </a:p>
          <a:p>
            <a:pPr>
              <a:lnSpc>
                <a:spcPts val="4600"/>
              </a:lnSpc>
              <a:tabLst>
                <a:tab pos="457200" algn="l"/>
                <a:tab pos="736600" algn="l"/>
                <a:tab pos="914400" algn="l"/>
                <a:tab pos="3073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常用方法：结构化分析方法、用况分析方法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38/82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406400"/>
            <a:ext cx="7607300" cy="298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342900" algn="l"/>
                <a:tab pos="2311400" algn="l"/>
              </a:tabLst>
            </a:pPr>
            <a:r>
              <a:rPr lang="en-US" altLang="zh-CN" dirty="0"/>
              <a:t>	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结构化分析方法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400"/>
              </a:lnSpc>
              <a:tabLst>
                <a:tab pos="342900" algn="l"/>
                <a:tab pos="2311400" algn="l"/>
              </a:tabLst>
            </a:pPr>
            <a:r>
              <a:rPr lang="en-US" altLang="zh-CN" sz="30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20</a:t>
            </a: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世纪</a:t>
            </a:r>
            <a:r>
              <a:rPr lang="en-US" altLang="zh-CN" sz="30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70</a:t>
            </a: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年代发展起来的一种面向数据流</a:t>
            </a:r>
          </a:p>
          <a:p>
            <a:pPr>
              <a:lnSpc>
                <a:spcPts val="3100"/>
              </a:lnSpc>
              <a:tabLst>
                <a:tab pos="342900" algn="l"/>
                <a:tab pos="2311400" algn="l"/>
              </a:tabLst>
            </a:pPr>
            <a:r>
              <a:rPr lang="en-US" altLang="zh-CN" dirty="0"/>
              <a:t>	</a:t>
            </a: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的需求分析方法</a:t>
            </a:r>
          </a:p>
          <a:p>
            <a:pPr>
              <a:lnSpc>
                <a:spcPts val="4900"/>
              </a:lnSpc>
              <a:tabLst>
                <a:tab pos="342900" algn="l"/>
                <a:tab pos="2311400" algn="l"/>
              </a:tabLst>
            </a:pPr>
            <a:r>
              <a:rPr lang="en-US" altLang="zh-CN" sz="30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自顶向下、逐步求精，根据软件内部数据传</a:t>
            </a:r>
          </a:p>
          <a:p>
            <a:pPr>
              <a:lnSpc>
                <a:spcPts val="2900"/>
              </a:lnSpc>
              <a:tabLst>
                <a:tab pos="342900" algn="l"/>
                <a:tab pos="2311400" algn="l"/>
              </a:tabLst>
            </a:pPr>
            <a:r>
              <a:rPr lang="en-US" altLang="zh-CN" dirty="0"/>
              <a:t>	</a:t>
            </a: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递和变换关系进行分析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927100" y="3441700"/>
            <a:ext cx="127000" cy="217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1206500" y="3505200"/>
            <a:ext cx="6007100" cy="205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确定系统边界，画出系统环境图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自顶向下，画出各层数据流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对加工进行分解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定义数据字典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定义加工说明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汇总结果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400"/>
            <a:ext cx="9080500" cy="6769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39/82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289300" y="317500"/>
            <a:ext cx="2540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数据流图例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314700" y="1905000"/>
            <a:ext cx="11176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预定机票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209800" y="5842000"/>
            <a:ext cx="3154710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01600" algn="l"/>
              </a:tabLst>
            </a:pP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记账文件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101600" algn="l"/>
              </a:tabLst>
            </a:pPr>
            <a:r>
              <a:rPr lang="en-US" altLang="zh-CN" dirty="0"/>
              <a:t>	</a:t>
            </a: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921000" y="1092200"/>
            <a:ext cx="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订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票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单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118100" y="1282700"/>
            <a:ext cx="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航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班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1397000"/>
            <a:ext cx="15240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317500" algn="l"/>
              </a:tabLst>
            </a:pPr>
            <a:r>
              <a:rPr lang="en-US" altLang="zh-CN" sz="2400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数据流起点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100"/>
              </a:lnSpc>
              <a:tabLst>
                <a:tab pos="317500" algn="l"/>
              </a:tabLst>
            </a:pPr>
            <a:r>
              <a:rPr lang="en-US" altLang="zh-CN" dirty="0"/>
              <a:t>	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旅行社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489700" y="3060700"/>
            <a:ext cx="1524000" cy="179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381000" algn="l"/>
                <a:tab pos="5842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机票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100"/>
              </a:lnSpc>
              <a:tabLst>
                <a:tab pos="381000" algn="l"/>
                <a:tab pos="584200" algn="l"/>
              </a:tabLst>
            </a:pPr>
            <a:r>
              <a:rPr lang="en-US" altLang="zh-CN" dirty="0"/>
              <a:t>	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旅客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>
                <a:tab pos="381000" algn="l"/>
                <a:tab pos="584200" algn="l"/>
              </a:tabLst>
            </a:pPr>
            <a:r>
              <a:rPr lang="en-US" altLang="zh-CN" sz="2400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数据流终点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727700" y="1028700"/>
            <a:ext cx="12192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63500" algn="l"/>
              </a:tabLst>
            </a:pPr>
            <a:r>
              <a:rPr lang="en-US" altLang="zh-CN" sz="2400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数据加工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>
                <a:tab pos="63500" algn="l"/>
              </a:tabLst>
            </a:pPr>
            <a:r>
              <a:rPr lang="en-US" altLang="zh-CN" dirty="0"/>
              <a:t>	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准备机票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483100" y="2273300"/>
            <a:ext cx="1231900" cy="209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数据流向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>
                <a:tab pos="25400" algn="l"/>
              </a:tabLst>
            </a:pP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费用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记账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676400" y="3594100"/>
            <a:ext cx="12192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航班目录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2202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数据存储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4700" y="304800"/>
            <a:ext cx="2578100" cy="558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115300" y="6273800"/>
            <a:ext cx="406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4/82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1206500" y="4318000"/>
            <a:ext cx="10541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或能力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444500"/>
            <a:ext cx="7721600" cy="393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342900" algn="l"/>
                <a:tab pos="457200" algn="l"/>
                <a:tab pos="736600" algn="l"/>
                <a:tab pos="2819400" algn="l"/>
              </a:tabLst>
            </a:pPr>
            <a:r>
              <a:rPr lang="en-US" altLang="zh-CN" dirty="0"/>
              <a:t>			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需求的定义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600"/>
              </a:lnSpc>
              <a:tabLst>
                <a:tab pos="342900" algn="l"/>
                <a:tab pos="457200" algn="l"/>
                <a:tab pos="736600" algn="l"/>
                <a:tab pos="2819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IEEE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Standard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Glossary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of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Software</a:t>
            </a:r>
          </a:p>
          <a:p>
            <a:pPr>
              <a:lnSpc>
                <a:spcPts val="3800"/>
              </a:lnSpc>
              <a:tabLst>
                <a:tab pos="342900" algn="l"/>
                <a:tab pos="457200" algn="l"/>
                <a:tab pos="736600" algn="l"/>
                <a:tab pos="2819400" algn="l"/>
              </a:tabLst>
            </a:pPr>
            <a:r>
              <a:rPr lang="en-US" altLang="zh-CN" dirty="0"/>
              <a:t>	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Engineering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Terminology</a:t>
            </a:r>
          </a:p>
          <a:p>
            <a:pPr>
              <a:lnSpc>
                <a:spcPts val="4200"/>
              </a:lnSpc>
              <a:tabLst>
                <a:tab pos="342900" algn="l"/>
                <a:tab pos="457200" algn="l"/>
                <a:tab pos="736600" algn="l"/>
                <a:tab pos="2819400" algn="l"/>
              </a:tabLst>
            </a:pPr>
            <a:r>
              <a:rPr lang="en-US" altLang="zh-CN" dirty="0"/>
              <a:t>		</a:t>
            </a: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用户解决一个问题或达到一个目标所需要的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  <a:tab pos="736600" algn="l"/>
                <a:tab pos="2819400" algn="l"/>
              </a:tabLst>
            </a:pPr>
            <a:r>
              <a:rPr lang="en-US" altLang="zh-CN" dirty="0"/>
              <a:t>			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一种状况或能力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3198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主观需求</a:t>
            </a:r>
          </a:p>
          <a:p>
            <a:pPr>
              <a:lnSpc>
                <a:spcPts val="4500"/>
              </a:lnSpc>
              <a:tabLst>
                <a:tab pos="342900" algn="l"/>
                <a:tab pos="457200" algn="l"/>
                <a:tab pos="736600" algn="l"/>
                <a:tab pos="2819400" algn="l"/>
              </a:tabLst>
            </a:pPr>
            <a:r>
              <a:rPr lang="en-US" altLang="zh-CN" dirty="0"/>
              <a:t>		</a:t>
            </a: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系统为了满足一种约定、标准、规格说明或</a:t>
            </a:r>
          </a:p>
          <a:p>
            <a:pPr>
              <a:lnSpc>
                <a:spcPts val="2900"/>
              </a:lnSpc>
              <a:tabLst>
                <a:tab pos="342900" algn="l"/>
                <a:tab pos="457200" algn="l"/>
                <a:tab pos="736600" algn="l"/>
                <a:tab pos="2819400" algn="l"/>
              </a:tabLst>
            </a:pPr>
            <a:r>
              <a:rPr lang="en-US" altLang="zh-CN" dirty="0"/>
              <a:t>			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其它正式文件而必须满足或拥有的一种状况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4584700" y="4318000"/>
            <a:ext cx="16256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3198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客观需求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927100" y="4787900"/>
            <a:ext cx="5634556" cy="180305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1384300" algn="l"/>
                <a:tab pos="3657600" algn="l"/>
              </a:tabLst>
            </a:pP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以上两种状态或能力的文档化表示</a:t>
            </a:r>
          </a:p>
          <a:p>
            <a:pPr>
              <a:lnSpc>
                <a:spcPts val="3700"/>
              </a:lnSpc>
              <a:tabLst>
                <a:tab pos="1384300" algn="l"/>
                <a:tab pos="3657600" algn="l"/>
              </a:tabLst>
            </a:pPr>
            <a:r>
              <a:rPr lang="en-US" altLang="zh-CN" dirty="0"/>
              <a:t>		</a:t>
            </a:r>
            <a:r>
              <a:rPr lang="en-US" altLang="zh-CN" sz="3198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需求文档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1384300" algn="l"/>
                <a:tab pos="3657600" algn="l"/>
              </a:tabLst>
            </a:pPr>
            <a:r>
              <a:rPr lang="en-US" altLang="zh-CN" dirty="0"/>
              <a:t>	</a:t>
            </a: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838720" y="1211834"/>
            <a:ext cx="7314438" cy="4266438"/>
          </a:xfrm>
          <a:custGeom>
            <a:avLst/>
            <a:gdLst>
              <a:gd name="connsiteX0" fmla="*/ 0 w 7314438"/>
              <a:gd name="connsiteY0" fmla="*/ 0 h 4266438"/>
              <a:gd name="connsiteX1" fmla="*/ 0 w 7314438"/>
              <a:gd name="connsiteY1" fmla="*/ 4266438 h 4266438"/>
              <a:gd name="connsiteX2" fmla="*/ 7314438 w 7314438"/>
              <a:gd name="connsiteY2" fmla="*/ 4266438 h 4266438"/>
              <a:gd name="connsiteX3" fmla="*/ 7314438 w 7314438"/>
              <a:gd name="connsiteY3" fmla="*/ 0 h 4266438"/>
              <a:gd name="connsiteX4" fmla="*/ 0 w 7314438"/>
              <a:gd name="connsiteY4" fmla="*/ 0 h 42664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4438" h="4266438">
                <a:moveTo>
                  <a:pt x="0" y="0"/>
                </a:moveTo>
                <a:lnTo>
                  <a:pt x="0" y="4266438"/>
                </a:lnTo>
                <a:lnTo>
                  <a:pt x="7314438" y="4266438"/>
                </a:lnTo>
                <a:lnTo>
                  <a:pt x="731443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500" y="1193800"/>
            <a:ext cx="7340600" cy="4292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40/82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2273300" y="317500"/>
            <a:ext cx="45847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数据流图的分层结构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26400" y="6273800"/>
            <a:ext cx="482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41/82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431800"/>
            <a:ext cx="7670800" cy="354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342900" algn="l"/>
                <a:tab pos="2565400" algn="l"/>
              </a:tabLst>
            </a:pPr>
            <a:r>
              <a:rPr lang="en-US" altLang="zh-CN" dirty="0"/>
              <a:t>	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用况分析方法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300"/>
              </a:lnSpc>
              <a:tabLst>
                <a:tab pos="342900" algn="l"/>
                <a:tab pos="2565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一种面向用户的情景分析方法</a:t>
            </a:r>
          </a:p>
          <a:p>
            <a:pPr>
              <a:lnSpc>
                <a:spcPts val="4800"/>
              </a:lnSpc>
              <a:tabLst>
                <a:tab pos="342900" algn="l"/>
                <a:tab pos="2565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将需求置于某个环境中并描述有关如何使</a:t>
            </a:r>
          </a:p>
          <a:p>
            <a:pPr>
              <a:lnSpc>
                <a:spcPts val="3100"/>
              </a:lnSpc>
              <a:tabLst>
                <a:tab pos="342900" algn="l"/>
                <a:tab pos="2565400" algn="l"/>
              </a:tabLst>
            </a:pPr>
            <a:r>
              <a:rPr lang="en-US" altLang="zh-CN" dirty="0"/>
              <a:t>	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用系统的事例</a:t>
            </a:r>
          </a:p>
          <a:p>
            <a:pPr>
              <a:lnSpc>
                <a:spcPts val="5000"/>
              </a:lnSpc>
              <a:tabLst>
                <a:tab pos="342900" algn="l"/>
                <a:tab pos="2565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所有的用况结合起来就构成了用况模型</a:t>
            </a:r>
          </a:p>
          <a:p>
            <a:pPr>
              <a:lnSpc>
                <a:spcPts val="4600"/>
              </a:lnSpc>
              <a:tabLst>
                <a:tab pos="342900" algn="l"/>
                <a:tab pos="2565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UML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的需求视图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927100" y="3924300"/>
            <a:ext cx="127000" cy="173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1206500" y="3924300"/>
            <a:ext cx="3733800" cy="173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用况图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(Use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case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Diagram)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顺序图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(Sequence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Diagram)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状态图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(State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Diagram)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活动图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(Activity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Diagram)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42/82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482600"/>
            <a:ext cx="7683500" cy="501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342900" algn="l"/>
                <a:tab pos="457200" algn="l"/>
                <a:tab pos="736600" algn="l"/>
                <a:tab pos="2311400" algn="l"/>
              </a:tabLst>
            </a:pPr>
            <a:r>
              <a:rPr lang="en-US" altLang="zh-CN" dirty="0"/>
              <a:t>			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为什么使用用况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900"/>
              </a:lnSpc>
              <a:tabLst>
                <a:tab pos="342900" algn="l"/>
                <a:tab pos="457200" algn="l"/>
                <a:tab pos="736600" algn="l"/>
                <a:tab pos="2311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用况本身并不是面向对象的，但仍然是经</a:t>
            </a:r>
          </a:p>
          <a:p>
            <a:pPr>
              <a:lnSpc>
                <a:spcPts val="3600"/>
              </a:lnSpc>
              <a:tabLst>
                <a:tab pos="342900" algn="l"/>
                <a:tab pos="457200" algn="l"/>
                <a:tab pos="736600" algn="l"/>
                <a:tab pos="2311400" algn="l"/>
              </a:tabLst>
            </a:pPr>
            <a:r>
              <a:rPr lang="en-US" altLang="zh-CN" dirty="0"/>
              <a:t>	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典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OOA/D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的关键需求输入</a:t>
            </a:r>
          </a:p>
          <a:p>
            <a:pPr>
              <a:lnSpc>
                <a:spcPts val="4600"/>
              </a:lnSpc>
              <a:tabLst>
                <a:tab pos="342900" algn="l"/>
                <a:tab pos="457200" algn="l"/>
                <a:tab pos="736600" algn="l"/>
                <a:tab pos="2311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使用用况的原因：</a:t>
            </a:r>
          </a:p>
          <a:p>
            <a:pPr>
              <a:lnSpc>
                <a:spcPts val="4000"/>
              </a:lnSpc>
              <a:tabLst>
                <a:tab pos="342900" algn="l"/>
                <a:tab pos="457200" algn="l"/>
                <a:tab pos="736600" algn="l"/>
                <a:tab pos="2311400" algn="l"/>
              </a:tabLst>
            </a:pPr>
            <a:r>
              <a:rPr lang="en-US" altLang="zh-CN" dirty="0"/>
              <a:t>		</a:t>
            </a: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易图形化、易理解，特别利于与客户沟通</a:t>
            </a:r>
          </a:p>
          <a:p>
            <a:pPr>
              <a:lnSpc>
                <a:spcPts val="4000"/>
              </a:lnSpc>
              <a:tabLst>
                <a:tab pos="342900" algn="l"/>
                <a:tab pos="457200" algn="l"/>
                <a:tab pos="736600" algn="l"/>
                <a:tab pos="2311400" algn="l"/>
              </a:tabLst>
            </a:pPr>
            <a:r>
              <a:rPr lang="en-US" altLang="zh-CN" dirty="0"/>
              <a:t>		</a:t>
            </a: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强调用户的目标和观点：谁使用系统</a:t>
            </a:r>
            <a:r>
              <a:rPr lang="en-US" altLang="zh-CN" sz="28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?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典型场</a:t>
            </a:r>
          </a:p>
          <a:p>
            <a:pPr>
              <a:lnSpc>
                <a:spcPts val="3300"/>
              </a:lnSpc>
              <a:tabLst>
                <a:tab pos="342900" algn="l"/>
                <a:tab pos="457200" algn="l"/>
                <a:tab pos="736600" algn="l"/>
                <a:tab pos="2311400" algn="l"/>
              </a:tabLst>
            </a:pPr>
            <a:r>
              <a:rPr lang="en-US" altLang="zh-CN" dirty="0"/>
              <a:t>			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景是什么</a:t>
            </a:r>
            <a:r>
              <a:rPr lang="en-US" altLang="zh-CN" sz="28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?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目的是什么</a:t>
            </a:r>
            <a:r>
              <a:rPr lang="en-US" altLang="zh-CN" sz="28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?</a:t>
            </a:r>
          </a:p>
          <a:p>
            <a:pPr>
              <a:lnSpc>
                <a:spcPts val="4200"/>
              </a:lnSpc>
              <a:tabLst>
                <a:tab pos="342900" algn="l"/>
                <a:tab pos="457200" algn="l"/>
                <a:tab pos="736600" algn="l"/>
                <a:tab pos="2311400" algn="l"/>
              </a:tabLst>
            </a:pPr>
            <a:r>
              <a:rPr lang="en-US" altLang="zh-CN" dirty="0"/>
              <a:t>		</a:t>
            </a: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能够根据需要对复杂程度和形式化程度进行</a:t>
            </a:r>
          </a:p>
          <a:p>
            <a:pPr>
              <a:lnSpc>
                <a:spcPts val="2700"/>
              </a:lnSpc>
              <a:tabLst>
                <a:tab pos="342900" algn="l"/>
                <a:tab pos="457200" algn="l"/>
                <a:tab pos="736600" algn="l"/>
                <a:tab pos="2311400" algn="l"/>
              </a:tabLst>
            </a:pPr>
            <a:r>
              <a:rPr lang="en-US" altLang="zh-CN" dirty="0"/>
              <a:t>			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调整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43/82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55600"/>
            <a:ext cx="7264400" cy="481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342900" algn="l"/>
                <a:tab pos="457200" algn="l"/>
                <a:tab pos="736600" algn="l"/>
                <a:tab pos="2273300" algn="l"/>
              </a:tabLst>
            </a:pPr>
            <a:r>
              <a:rPr lang="en-US" altLang="zh-CN" dirty="0"/>
              <a:t>			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用况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(Use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Case)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300"/>
              </a:lnSpc>
              <a:tabLst>
                <a:tab pos="342900" algn="l"/>
                <a:tab pos="457200" algn="l"/>
                <a:tab pos="736600" algn="l"/>
                <a:tab pos="22733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文本形式的情节描述，用以说明某参与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736600" algn="l"/>
                <a:tab pos="2273300" algn="l"/>
              </a:tabLst>
            </a:pPr>
            <a:r>
              <a:rPr lang="en-US" altLang="zh-CN" dirty="0"/>
              <a:t>	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者使用系统以实现某一特定目标的情形</a:t>
            </a:r>
          </a:p>
          <a:p>
            <a:pPr>
              <a:lnSpc>
                <a:spcPts val="4600"/>
              </a:lnSpc>
              <a:tabLst>
                <a:tab pos="342900" algn="l"/>
                <a:tab pos="457200" algn="l"/>
                <a:tab pos="736600" algn="l"/>
                <a:tab pos="2273300" algn="l"/>
              </a:tabLst>
            </a:pPr>
            <a:r>
              <a:rPr lang="en-US" altLang="zh-CN" dirty="0"/>
              <a:t>		</a:t>
            </a: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例：顾客携带所购商品到达收银台，收银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736600" algn="l"/>
                <a:tab pos="2273300" algn="l"/>
              </a:tabLst>
            </a:pPr>
            <a:r>
              <a:rPr lang="en-US" altLang="zh-CN" dirty="0"/>
              <a:t>			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员使用</a:t>
            </a:r>
            <a:r>
              <a:rPr lang="en-US" altLang="zh-CN" sz="28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POS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系统记录每件商品，系统连续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736600" algn="l"/>
                <a:tab pos="2273300" algn="l"/>
              </a:tabLst>
            </a:pPr>
            <a:r>
              <a:rPr lang="en-US" altLang="zh-CN" dirty="0"/>
              <a:t>			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显示累计金额并逐行显示细目，顾客输入</a:t>
            </a:r>
          </a:p>
          <a:p>
            <a:pPr>
              <a:lnSpc>
                <a:spcPts val="3300"/>
              </a:lnSpc>
              <a:tabLst>
                <a:tab pos="342900" algn="l"/>
                <a:tab pos="457200" algn="l"/>
                <a:tab pos="736600" algn="l"/>
                <a:tab pos="2273300" algn="l"/>
              </a:tabLst>
            </a:pPr>
            <a:r>
              <a:rPr lang="en-US" altLang="zh-CN" dirty="0"/>
              <a:t>			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支付信息，系统对支付信息进行验证和记</a:t>
            </a:r>
          </a:p>
          <a:p>
            <a:pPr>
              <a:lnSpc>
                <a:spcPts val="3300"/>
              </a:lnSpc>
              <a:tabLst>
                <a:tab pos="342900" algn="l"/>
                <a:tab pos="457200" algn="l"/>
                <a:tab pos="736600" algn="l"/>
                <a:tab pos="2273300" algn="l"/>
              </a:tabLst>
            </a:pPr>
            <a:r>
              <a:rPr lang="en-US" altLang="zh-CN" dirty="0"/>
              <a:t>			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录，成功后更新库存信息，顾客从系统得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736600" algn="l"/>
                <a:tab pos="2273300" algn="l"/>
              </a:tabLst>
            </a:pPr>
            <a:r>
              <a:rPr lang="en-US" altLang="zh-CN" dirty="0"/>
              <a:t>			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到购物小票然后离开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44/82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68300"/>
            <a:ext cx="7899400" cy="533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342900" algn="l"/>
                <a:tab pos="457200" algn="l"/>
                <a:tab pos="736600" algn="l"/>
                <a:tab pos="2349500" algn="l"/>
              </a:tabLst>
            </a:pPr>
            <a:r>
              <a:rPr lang="en-US" altLang="zh-CN" dirty="0"/>
              <a:t>			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场景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(Scenario)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900"/>
              </a:lnSpc>
              <a:tabLst>
                <a:tab pos="342900" algn="l"/>
                <a:tab pos="457200" algn="l"/>
                <a:tab pos="736600" algn="l"/>
                <a:tab pos="23495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用况的一条执行路径，即用况实例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(Use</a:t>
            </a:r>
          </a:p>
          <a:p>
            <a:pPr>
              <a:lnSpc>
                <a:spcPts val="3700"/>
              </a:lnSpc>
              <a:tabLst>
                <a:tab pos="342900" algn="l"/>
                <a:tab pos="457200" algn="l"/>
                <a:tab pos="736600" algn="l"/>
                <a:tab pos="2349500" algn="l"/>
              </a:tabLst>
            </a:pPr>
            <a:r>
              <a:rPr lang="en-US" altLang="zh-CN" dirty="0"/>
              <a:t>	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Case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Instance)</a:t>
            </a:r>
          </a:p>
          <a:p>
            <a:pPr>
              <a:lnSpc>
                <a:spcPts val="3300"/>
              </a:lnSpc>
              <a:tabLst>
                <a:tab pos="342900" algn="l"/>
                <a:tab pos="457200" algn="l"/>
                <a:tab pos="736600" algn="l"/>
                <a:tab pos="23495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主成功场景：顾客携带商品到收银台，顺利地完成商品扫</a:t>
            </a:r>
          </a:p>
          <a:p>
            <a:pPr>
              <a:lnSpc>
                <a:spcPts val="2100"/>
              </a:lnSpc>
              <a:tabLst>
                <a:tab pos="342900" algn="l"/>
                <a:tab pos="457200" algn="l"/>
                <a:tab pos="736600" algn="l"/>
                <a:tab pos="2349500" algn="l"/>
              </a:tabLst>
            </a:pPr>
            <a:r>
              <a:rPr lang="en-US" altLang="zh-CN" dirty="0"/>
              <a:t>			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描及信用卡付款等全过程</a:t>
            </a:r>
          </a:p>
          <a:p>
            <a:pPr>
              <a:lnSpc>
                <a:spcPts val="3500"/>
              </a:lnSpc>
              <a:tabLst>
                <a:tab pos="342900" algn="l"/>
                <a:tab pos="457200" algn="l"/>
                <a:tab pos="736600" algn="l"/>
                <a:tab pos="23495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替代场景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：</a:t>
            </a:r>
            <a:r>
              <a:rPr lang="en-US" altLang="zh-CN" sz="22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商品扫描失败，提示输入商品唯一码</a:t>
            </a:r>
            <a:r>
              <a:rPr lang="en-US" altLang="zh-CN" sz="22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736600" algn="l"/>
                <a:tab pos="23495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替代场景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2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：</a:t>
            </a:r>
            <a:r>
              <a:rPr lang="en-US" altLang="zh-CN" sz="22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信用卡划账通讯失败，提示客户使用现金结</a:t>
            </a:r>
          </a:p>
          <a:p>
            <a:pPr>
              <a:lnSpc>
                <a:spcPts val="2400"/>
              </a:lnSpc>
              <a:tabLst>
                <a:tab pos="342900" algn="l"/>
                <a:tab pos="457200" algn="l"/>
                <a:tab pos="736600" algn="l"/>
                <a:tab pos="2349500" algn="l"/>
              </a:tabLst>
            </a:pPr>
            <a:r>
              <a:rPr lang="en-US" altLang="zh-CN" dirty="0"/>
              <a:t>			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帐</a:t>
            </a:r>
            <a:r>
              <a:rPr lang="en-US" altLang="zh-CN" sz="22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342900" algn="l"/>
                <a:tab pos="457200" algn="l"/>
                <a:tab pos="736600" algn="l"/>
                <a:tab pos="23495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1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  <a:p>
            <a:pPr>
              <a:lnSpc>
                <a:spcPts val="3300"/>
              </a:lnSpc>
              <a:tabLst>
                <a:tab pos="342900" algn="l"/>
                <a:tab pos="457200" algn="l"/>
                <a:tab pos="736600" algn="l"/>
                <a:tab pos="23495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替代场景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：用户信用卡支付成功后要求退货</a:t>
            </a:r>
            <a:r>
              <a:rPr lang="en-US" altLang="zh-CN" sz="22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  <a:p>
            <a:pPr>
              <a:lnSpc>
                <a:spcPts val="4600"/>
              </a:lnSpc>
              <a:tabLst>
                <a:tab pos="342900" algn="l"/>
                <a:tab pos="457200" algn="l"/>
                <a:tab pos="736600" algn="l"/>
                <a:tab pos="23495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因此用况就是一系列可能的场景集合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45/82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508000"/>
            <a:ext cx="7874000" cy="527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317500" algn="l"/>
                <a:tab pos="342900" algn="l"/>
                <a:tab pos="457200" algn="l"/>
                <a:tab pos="736600" algn="l"/>
                <a:tab pos="914400" algn="l"/>
                <a:tab pos="1143000" algn="l"/>
              </a:tabLst>
            </a:pPr>
            <a:r>
              <a:rPr lang="en-US" altLang="zh-CN" dirty="0"/>
              <a:t>	</a:t>
            </a:r>
            <a:r>
              <a:rPr lang="en-US" altLang="zh-CN" sz="3198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需求规约</a:t>
            </a:r>
            <a:r>
              <a:rPr lang="en-US" altLang="zh-CN" sz="3198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(specification)</a:t>
            </a:r>
            <a:r>
              <a:rPr lang="en-US" altLang="zh-CN" sz="3198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与建模</a:t>
            </a:r>
            <a:r>
              <a:rPr lang="en-US" altLang="zh-CN" sz="3198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(modeling)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300"/>
              </a:lnSpc>
              <a:tabLst>
                <a:tab pos="317500" algn="l"/>
                <a:tab pos="342900" algn="l"/>
                <a:tab pos="457200" algn="l"/>
                <a:tab pos="736600" algn="l"/>
                <a:tab pos="914400" algn="l"/>
                <a:tab pos="11430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模型是规约的一种形式，但规约还可以包</a:t>
            </a:r>
          </a:p>
          <a:p>
            <a:pPr>
              <a:lnSpc>
                <a:spcPts val="3600"/>
              </a:lnSpc>
              <a:tabLst>
                <a:tab pos="317500" algn="l"/>
                <a:tab pos="342900" algn="l"/>
                <a:tab pos="457200" algn="l"/>
                <a:tab pos="736600" algn="l"/>
                <a:tab pos="914400" algn="l"/>
                <a:tab pos="1143000" algn="l"/>
              </a:tabLst>
            </a:pPr>
            <a:r>
              <a:rPr lang="en-US" altLang="zh-CN" dirty="0"/>
              <a:t>		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括其它形式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如自然语言文档等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</a:p>
          <a:p>
            <a:pPr>
              <a:lnSpc>
                <a:spcPts val="4600"/>
              </a:lnSpc>
              <a:tabLst>
                <a:tab pos="317500" algn="l"/>
                <a:tab pos="342900" algn="l"/>
                <a:tab pos="457200" algn="l"/>
                <a:tab pos="736600" algn="l"/>
                <a:tab pos="914400" algn="l"/>
                <a:tab pos="11430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需求规约的第一项决策：确定所需的视图</a:t>
            </a:r>
          </a:p>
          <a:p>
            <a:pPr>
              <a:lnSpc>
                <a:spcPts val="3400"/>
              </a:lnSpc>
              <a:tabLst>
                <a:tab pos="317500" algn="l"/>
                <a:tab pos="342900" algn="l"/>
                <a:tab pos="457200" algn="l"/>
                <a:tab pos="736600" algn="l"/>
                <a:tab pos="914400" algn="l"/>
                <a:tab pos="1143000" algn="l"/>
              </a:tabLst>
            </a:pPr>
            <a:r>
              <a:rPr lang="en-US" altLang="zh-CN" dirty="0"/>
              <a:t>	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视图：从某个角度或某个部分出发对系统的观察</a:t>
            </a:r>
          </a:p>
          <a:p>
            <a:pPr>
              <a:lnSpc>
                <a:spcPts val="3600"/>
              </a:lnSpc>
              <a:tabLst>
                <a:tab pos="317500" algn="l"/>
                <a:tab pos="342900" algn="l"/>
                <a:tab pos="457200" algn="l"/>
                <a:tab pos="736600" algn="l"/>
                <a:tab pos="914400" algn="l"/>
                <a:tab pos="1143000" algn="l"/>
              </a:tabLst>
            </a:pPr>
            <a:r>
              <a:rPr lang="en-US" altLang="zh-CN" dirty="0"/>
              <a:t>	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建模：以特定模型的元模型为基础，对某个视图的</a:t>
            </a:r>
          </a:p>
          <a:p>
            <a:pPr>
              <a:lnSpc>
                <a:spcPts val="2300"/>
              </a:lnSpc>
              <a:tabLst>
                <a:tab pos="317500" algn="l"/>
                <a:tab pos="342900" algn="l"/>
                <a:tab pos="457200" algn="l"/>
                <a:tab pos="736600" algn="l"/>
                <a:tab pos="914400" algn="l"/>
                <a:tab pos="1143000" algn="l"/>
              </a:tabLst>
            </a:pPr>
            <a:r>
              <a:rPr lang="en-US" altLang="zh-CN" dirty="0"/>
              <a:t>				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系统概念表示进行刻画和描述</a:t>
            </a:r>
          </a:p>
          <a:p>
            <a:pPr>
              <a:lnSpc>
                <a:spcPts val="3200"/>
              </a:lnSpc>
              <a:tabLst>
                <a:tab pos="317500" algn="l"/>
                <a:tab pos="342900" algn="l"/>
                <a:tab pos="457200" algn="l"/>
                <a:tab pos="736600" algn="l"/>
                <a:tab pos="914400" algn="l"/>
                <a:tab pos="1143000" algn="l"/>
              </a:tabLst>
            </a:pPr>
            <a:r>
              <a:rPr lang="en-US" altLang="zh-CN" dirty="0"/>
              <a:t>			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元模型：定义了一组建模元素、关系及其组合规则</a:t>
            </a:r>
          </a:p>
          <a:p>
            <a:pPr>
              <a:lnSpc>
                <a:spcPts val="2800"/>
              </a:lnSpc>
              <a:tabLst>
                <a:tab pos="317500" algn="l"/>
                <a:tab pos="342900" algn="l"/>
                <a:tab pos="457200" algn="l"/>
                <a:tab pos="736600" algn="l"/>
                <a:tab pos="914400" algn="l"/>
                <a:tab pos="1143000" algn="l"/>
              </a:tabLst>
            </a:pPr>
            <a:r>
              <a:rPr lang="en-US" altLang="zh-CN" dirty="0"/>
              <a:t>			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模型：规范化地阐述人的脑海里的概念视图并促进共享</a:t>
            </a:r>
          </a:p>
          <a:p>
            <a:pPr>
              <a:lnSpc>
                <a:spcPts val="2800"/>
              </a:lnSpc>
              <a:tabLst>
                <a:tab pos="317500" algn="l"/>
                <a:tab pos="342900" algn="l"/>
                <a:tab pos="457200" algn="l"/>
                <a:tab pos="736600" algn="l"/>
                <a:tab pos="914400" algn="l"/>
                <a:tab pos="1143000" algn="l"/>
              </a:tabLst>
            </a:pPr>
            <a:r>
              <a:rPr lang="en-US" altLang="zh-CN" dirty="0"/>
              <a:t>			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当使用某种语言</a:t>
            </a:r>
            <a:r>
              <a:rPr lang="en-US" altLang="zh-CN" sz="19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图形、文本、其它或它们的综合</a:t>
            </a:r>
            <a:r>
              <a:rPr lang="en-US" altLang="zh-CN" sz="19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将概念模</a:t>
            </a:r>
          </a:p>
          <a:p>
            <a:pPr>
              <a:lnSpc>
                <a:spcPts val="2000"/>
              </a:lnSpc>
              <a:tabLst>
                <a:tab pos="317500" algn="l"/>
                <a:tab pos="342900" algn="l"/>
                <a:tab pos="457200" algn="l"/>
                <a:tab pos="736600" algn="l"/>
                <a:tab pos="914400" algn="l"/>
                <a:tab pos="1143000" algn="l"/>
              </a:tabLst>
            </a:pPr>
            <a:r>
              <a:rPr lang="en-US" altLang="zh-CN" dirty="0"/>
              <a:t>						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型描述出来，模型就变成了规约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46/82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495300"/>
            <a:ext cx="7645400" cy="544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457200" algn="l"/>
                <a:tab pos="736600" algn="l"/>
                <a:tab pos="2311400" algn="l"/>
              </a:tabLst>
            </a:pPr>
            <a:r>
              <a:rPr lang="en-US" altLang="zh-CN" dirty="0"/>
              <a:t>		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需求模型元模型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500"/>
              </a:lnSpc>
              <a:tabLst>
                <a:tab pos="457200" algn="l"/>
                <a:tab pos="736600" algn="l"/>
                <a:tab pos="2311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基本要求</a:t>
            </a:r>
          </a:p>
          <a:p>
            <a:pPr>
              <a:lnSpc>
                <a:spcPts val="2800"/>
              </a:lnSpc>
              <a:tabLst>
                <a:tab pos="457200" algn="l"/>
                <a:tab pos="736600" algn="l"/>
                <a:tab pos="2311400" algn="l"/>
              </a:tabLst>
            </a:pPr>
            <a:r>
              <a:rPr lang="en-US" altLang="zh-CN" dirty="0"/>
              <a:t>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形式化</a:t>
            </a:r>
            <a:r>
              <a:rPr lang="en-US" altLang="zh-CN" sz="19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准确、严格</a:t>
            </a:r>
            <a:r>
              <a:rPr lang="en-US" altLang="zh-CN" sz="19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：避免对系统表示的理解上的模糊性</a:t>
            </a:r>
          </a:p>
          <a:p>
            <a:pPr>
              <a:lnSpc>
                <a:spcPts val="2800"/>
              </a:lnSpc>
              <a:tabLst>
                <a:tab pos="457200" algn="l"/>
                <a:tab pos="736600" algn="l"/>
                <a:tab pos="2311400" algn="l"/>
              </a:tabLst>
            </a:pPr>
            <a:r>
              <a:rPr lang="en-US" altLang="zh-CN" dirty="0"/>
              <a:t>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完备性：对于系统视图的完整描述</a:t>
            </a:r>
          </a:p>
          <a:p>
            <a:pPr>
              <a:lnSpc>
                <a:spcPts val="4600"/>
              </a:lnSpc>
              <a:tabLst>
                <a:tab pos="457200" algn="l"/>
                <a:tab pos="736600" algn="l"/>
                <a:tab pos="2311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需求模型元模型分类</a:t>
            </a:r>
          </a:p>
          <a:p>
            <a:pPr>
              <a:lnSpc>
                <a:spcPts val="2900"/>
              </a:lnSpc>
              <a:tabLst>
                <a:tab pos="457200" algn="l"/>
                <a:tab pos="736600" algn="l"/>
                <a:tab pos="2311400" algn="l"/>
              </a:tabLst>
            </a:pPr>
            <a:r>
              <a:rPr lang="en-US" altLang="zh-CN" dirty="0"/>
              <a:t>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面向状态：对系统的状态及状态转换关系进行建模，例如有限</a:t>
            </a:r>
          </a:p>
          <a:p>
            <a:pPr>
              <a:lnSpc>
                <a:spcPts val="2200"/>
              </a:lnSpc>
              <a:tabLst>
                <a:tab pos="457200" algn="l"/>
                <a:tab pos="736600" algn="l"/>
                <a:tab pos="2311400" algn="l"/>
              </a:tabLst>
            </a:pPr>
            <a:r>
              <a:rPr lang="en-US" altLang="zh-CN" dirty="0"/>
              <a:t>		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状态机、</a:t>
            </a:r>
            <a:r>
              <a:rPr lang="en-US" altLang="zh-CN" sz="19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UML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状态图、</a:t>
            </a:r>
            <a:r>
              <a:rPr lang="en-US" altLang="zh-CN" sz="19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Petri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网等</a:t>
            </a:r>
          </a:p>
          <a:p>
            <a:pPr>
              <a:lnSpc>
                <a:spcPts val="3000"/>
              </a:lnSpc>
              <a:tabLst>
                <a:tab pos="457200" algn="l"/>
                <a:tab pos="736600" algn="l"/>
                <a:tab pos="2311400" algn="l"/>
              </a:tabLst>
            </a:pPr>
            <a:r>
              <a:rPr lang="en-US" altLang="zh-CN" dirty="0"/>
              <a:t>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面向活动：对系统中的活动以及活动之间的数据或执行依赖关</a:t>
            </a:r>
          </a:p>
          <a:p>
            <a:pPr>
              <a:lnSpc>
                <a:spcPts val="2200"/>
              </a:lnSpc>
              <a:tabLst>
                <a:tab pos="457200" algn="l"/>
                <a:tab pos="736600" algn="l"/>
                <a:tab pos="2311400" algn="l"/>
              </a:tabLst>
            </a:pPr>
            <a:r>
              <a:rPr lang="en-US" altLang="zh-CN" dirty="0"/>
              <a:t>		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系进行建模，例如数据流</a:t>
            </a:r>
            <a:r>
              <a:rPr lang="en-US" altLang="zh-CN" sz="19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/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控制流图、</a:t>
            </a:r>
            <a:r>
              <a:rPr lang="en-US" altLang="zh-CN" sz="19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UML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活动图</a:t>
            </a:r>
          </a:p>
          <a:p>
            <a:pPr>
              <a:lnSpc>
                <a:spcPts val="2800"/>
              </a:lnSpc>
              <a:tabLst>
                <a:tab pos="457200" algn="l"/>
                <a:tab pos="736600" algn="l"/>
                <a:tab pos="2311400" algn="l"/>
              </a:tabLst>
            </a:pPr>
            <a:r>
              <a:rPr lang="en-US" altLang="zh-CN" dirty="0"/>
              <a:t>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面向结构：描述系统的物理模块及其相互关系，例如</a:t>
            </a:r>
            <a:r>
              <a:rPr lang="en-US" altLang="zh-CN" sz="19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UML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中的</a:t>
            </a:r>
          </a:p>
          <a:p>
            <a:pPr>
              <a:lnSpc>
                <a:spcPts val="2000"/>
              </a:lnSpc>
              <a:tabLst>
                <a:tab pos="457200" algn="l"/>
                <a:tab pos="736600" algn="l"/>
                <a:tab pos="2311400" algn="l"/>
              </a:tabLst>
            </a:pPr>
            <a:r>
              <a:rPr lang="en-US" altLang="zh-CN" dirty="0"/>
              <a:t>		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构件图、部署图</a:t>
            </a:r>
          </a:p>
          <a:p>
            <a:pPr>
              <a:lnSpc>
                <a:spcPts val="3300"/>
              </a:lnSpc>
              <a:tabLst>
                <a:tab pos="457200" algn="l"/>
                <a:tab pos="736600" algn="l"/>
                <a:tab pos="2311400" algn="l"/>
              </a:tabLst>
            </a:pPr>
            <a:r>
              <a:rPr lang="en-US" altLang="zh-CN" dirty="0"/>
              <a:t>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面向数据：将系统建模为一组通过某种属性关联的数据，例如</a:t>
            </a:r>
          </a:p>
          <a:p>
            <a:pPr>
              <a:lnSpc>
                <a:spcPts val="2200"/>
              </a:lnSpc>
              <a:tabLst>
                <a:tab pos="457200" algn="l"/>
                <a:tab pos="736600" algn="l"/>
                <a:tab pos="2311400" algn="l"/>
              </a:tabLst>
            </a:pPr>
            <a:r>
              <a:rPr lang="en-US" altLang="zh-CN" dirty="0"/>
              <a:t>		</a:t>
            </a:r>
            <a:r>
              <a:rPr lang="en-US" altLang="zh-CN" sz="19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ER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图以及</a:t>
            </a:r>
            <a:r>
              <a:rPr lang="en-US" altLang="zh-CN" sz="19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UML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类图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47/82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482600"/>
            <a:ext cx="7975600" cy="523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342900" algn="l"/>
                <a:tab pos="457200" algn="l"/>
                <a:tab pos="736600" algn="l"/>
                <a:tab pos="2057400" algn="l"/>
              </a:tabLst>
            </a:pPr>
            <a:r>
              <a:rPr lang="en-US" altLang="zh-CN" dirty="0"/>
              <a:t>			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非功能性需求规约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900"/>
              </a:lnSpc>
              <a:tabLst>
                <a:tab pos="342900" algn="l"/>
                <a:tab pos="457200" algn="l"/>
                <a:tab pos="736600" algn="l"/>
                <a:tab pos="2057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设计目标：对于系统定性特性的一般要求</a:t>
            </a:r>
          </a:p>
          <a:p>
            <a:pPr>
              <a:lnSpc>
                <a:spcPts val="3600"/>
              </a:lnSpc>
              <a:tabLst>
                <a:tab pos="342900" algn="l"/>
                <a:tab pos="457200" algn="l"/>
                <a:tab pos="736600" algn="l"/>
                <a:tab pos="2057400" algn="l"/>
              </a:tabLst>
            </a:pPr>
            <a:r>
              <a:rPr lang="en-US" altLang="zh-CN" dirty="0"/>
              <a:t>	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软约束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，如“方便操作”、“界面美观”</a:t>
            </a:r>
          </a:p>
          <a:p>
            <a:pPr>
              <a:lnSpc>
                <a:spcPts val="3400"/>
              </a:lnSpc>
              <a:tabLst>
                <a:tab pos="342900" algn="l"/>
                <a:tab pos="457200" algn="l"/>
                <a:tab pos="736600" algn="l"/>
                <a:tab pos="20574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一般可作为设计方案选取或决策的参考依据</a:t>
            </a:r>
          </a:p>
          <a:p>
            <a:pPr>
              <a:lnSpc>
                <a:spcPts val="3600"/>
              </a:lnSpc>
              <a:tabLst>
                <a:tab pos="342900" algn="l"/>
                <a:tab pos="457200" algn="l"/>
                <a:tab pos="736600" algn="l"/>
                <a:tab pos="20574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如果存在对应的功能实现方法那么可以转换为功能</a:t>
            </a:r>
          </a:p>
          <a:p>
            <a:pPr>
              <a:lnSpc>
                <a:spcPts val="2300"/>
              </a:lnSpc>
              <a:tabLst>
                <a:tab pos="342900" algn="l"/>
                <a:tab pos="457200" algn="l"/>
                <a:tab pos="736600" algn="l"/>
                <a:tab pos="2057400" algn="l"/>
              </a:tabLst>
            </a:pPr>
            <a:r>
              <a:rPr lang="en-US" altLang="zh-CN" dirty="0"/>
              <a:t>			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需求，如“加密存储”之于“数据安全”</a:t>
            </a:r>
          </a:p>
          <a:p>
            <a:pPr>
              <a:lnSpc>
                <a:spcPts val="3800"/>
              </a:lnSpc>
              <a:tabLst>
                <a:tab pos="342900" algn="l"/>
                <a:tab pos="457200" algn="l"/>
                <a:tab pos="736600" algn="l"/>
                <a:tab pos="20574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如果存在对应的量化度量那么可以转换为设计约束</a:t>
            </a:r>
          </a:p>
          <a:p>
            <a:pPr>
              <a:lnSpc>
                <a:spcPts val="4600"/>
              </a:lnSpc>
              <a:tabLst>
                <a:tab pos="342900" algn="l"/>
                <a:tab pos="457200" algn="l"/>
                <a:tab pos="736600" algn="l"/>
                <a:tab pos="2057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设计约束：对于功能设计方案的直接限制</a:t>
            </a:r>
          </a:p>
          <a:p>
            <a:pPr>
              <a:lnSpc>
                <a:spcPts val="3400"/>
              </a:lnSpc>
              <a:tabLst>
                <a:tab pos="342900" algn="l"/>
                <a:tab pos="457200" algn="l"/>
                <a:tab pos="736600" algn="l"/>
                <a:tab pos="20574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典型的约束：响应时间、负载能力、可靠性等</a:t>
            </a:r>
          </a:p>
          <a:p>
            <a:pPr>
              <a:lnSpc>
                <a:spcPts val="3400"/>
              </a:lnSpc>
              <a:tabLst>
                <a:tab pos="342900" algn="l"/>
                <a:tab pos="457200" algn="l"/>
                <a:tab pos="736600" algn="l"/>
                <a:tab pos="20574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可用约束语言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如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OCL)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或标签机制在功能模型上标示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48/82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457200"/>
            <a:ext cx="5943600" cy="443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3073400" algn="l"/>
              </a:tabLst>
            </a:pPr>
            <a:r>
              <a:rPr lang="en-US" altLang="zh-CN" dirty="0"/>
              <a:t>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内容摘要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900"/>
              </a:lnSpc>
              <a:tabLst>
                <a:tab pos="3073400" algn="l"/>
              </a:tabLst>
            </a:pPr>
            <a:r>
              <a:rPr lang="en-US" altLang="zh-CN" sz="40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软件需求工程概述</a:t>
            </a:r>
          </a:p>
          <a:p>
            <a:pPr>
              <a:lnSpc>
                <a:spcPts val="5700"/>
              </a:lnSpc>
              <a:tabLst>
                <a:tab pos="3073400" algn="l"/>
              </a:tabLst>
            </a:pPr>
            <a:r>
              <a:rPr lang="en-US" altLang="zh-CN" sz="40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需求获取、分析与建模</a:t>
            </a:r>
          </a:p>
          <a:p>
            <a:pPr>
              <a:lnSpc>
                <a:spcPts val="5700"/>
              </a:lnSpc>
              <a:tabLst>
                <a:tab pos="3073400" algn="l"/>
              </a:tabLst>
            </a:pPr>
            <a:r>
              <a:rPr lang="en-US" altLang="zh-CN" sz="4002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u="sng" dirty="0">
                <a:solidFill>
                  <a:srgbClr val="FF0000"/>
                </a:solidFill>
                <a:latin typeface="æ°å®ä½" pitchFamily="18" charset="0"/>
                <a:cs typeface="æ°å®ä½" pitchFamily="18" charset="0"/>
              </a:rPr>
              <a:t>需求确认与协商</a:t>
            </a:r>
          </a:p>
          <a:p>
            <a:pPr>
              <a:lnSpc>
                <a:spcPts val="5700"/>
              </a:lnSpc>
              <a:tabLst>
                <a:tab pos="3073400" algn="l"/>
              </a:tabLst>
            </a:pPr>
            <a:r>
              <a:rPr lang="en-US" altLang="zh-CN" sz="40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需求追踪和需求变更管理</a:t>
            </a:r>
          </a:p>
          <a:p>
            <a:pPr>
              <a:lnSpc>
                <a:spcPts val="5700"/>
              </a:lnSpc>
              <a:tabLst>
                <a:tab pos="3073400" algn="l"/>
              </a:tabLst>
            </a:pPr>
            <a:r>
              <a:rPr lang="en-US" altLang="zh-CN" sz="40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面向目标的需求工程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8700" y="304800"/>
            <a:ext cx="2070100" cy="558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49/82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482600"/>
            <a:ext cx="7835900" cy="515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342900" algn="l"/>
                <a:tab pos="457200" algn="l"/>
                <a:tab pos="736600" algn="l"/>
                <a:tab pos="3073400" algn="l"/>
              </a:tabLst>
            </a:pPr>
            <a:r>
              <a:rPr lang="en-US" altLang="zh-CN" dirty="0"/>
              <a:t>			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需求确认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400"/>
              </a:lnSpc>
              <a:tabLst>
                <a:tab pos="342900" algn="l"/>
                <a:tab pos="457200" algn="l"/>
                <a:tab pos="736600" algn="l"/>
                <a:tab pos="3073400" algn="l"/>
              </a:tabLst>
            </a:pP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论证需求规格说明是否符合开发质量标准以及</a:t>
            </a:r>
          </a:p>
          <a:p>
            <a:pPr>
              <a:lnSpc>
                <a:spcPts val="2700"/>
              </a:lnSpc>
              <a:tabLst>
                <a:tab pos="342900" algn="l"/>
                <a:tab pos="457200" algn="l"/>
                <a:tab pos="736600" algn="l"/>
                <a:tab pos="3073400" algn="l"/>
              </a:tabLst>
            </a:pPr>
            <a:r>
              <a:rPr lang="en-US" altLang="zh-CN" dirty="0"/>
              <a:t>	</a:t>
            </a:r>
            <a:r>
              <a:rPr lang="en-US" altLang="zh-CN" sz="28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客户的要求</a:t>
            </a:r>
          </a:p>
          <a:p>
            <a:pPr>
              <a:lnSpc>
                <a:spcPts val="4400"/>
              </a:lnSpc>
              <a:tabLst>
                <a:tab pos="342900" algn="l"/>
                <a:tab pos="457200" algn="l"/>
                <a:tab pos="736600" algn="l"/>
                <a:tab pos="3073400" algn="l"/>
              </a:tabLst>
            </a:pP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尽早发现需求规格说明中的问题</a:t>
            </a:r>
          </a:p>
          <a:p>
            <a:pPr>
              <a:lnSpc>
                <a:spcPts val="2500"/>
              </a:lnSpc>
              <a:tabLst>
                <a:tab pos="342900" algn="l"/>
                <a:tab pos="457200" algn="l"/>
                <a:tab pos="736600" algn="l"/>
                <a:tab pos="30734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软件系统提交后修正一个需求错误的代价是修正一个实现错误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100</a:t>
            </a:r>
            <a:r>
              <a:rPr lang="en-US" altLang="zh-CN" sz="18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倍</a:t>
            </a:r>
          </a:p>
          <a:p>
            <a:pPr>
              <a:lnSpc>
                <a:spcPts val="4200"/>
              </a:lnSpc>
              <a:tabLst>
                <a:tab pos="342900" algn="l"/>
                <a:tab pos="457200" algn="l"/>
                <a:tab pos="736600" algn="l"/>
                <a:tab pos="3073400" algn="l"/>
              </a:tabLst>
            </a:pP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如果发现问题则必须重复进入早期的需求获取、</a:t>
            </a:r>
          </a:p>
          <a:p>
            <a:pPr>
              <a:lnSpc>
                <a:spcPts val="2700"/>
              </a:lnSpc>
              <a:tabLst>
                <a:tab pos="342900" algn="l"/>
                <a:tab pos="457200" algn="l"/>
                <a:tab pos="736600" algn="l"/>
                <a:tab pos="3073400" algn="l"/>
              </a:tabLst>
            </a:pPr>
            <a:r>
              <a:rPr lang="en-US" altLang="zh-CN" dirty="0"/>
              <a:t>	</a:t>
            </a:r>
            <a:r>
              <a:rPr lang="en-US" altLang="zh-CN" sz="28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分析和协商的处理阶段中</a:t>
            </a:r>
          </a:p>
          <a:p>
            <a:pPr>
              <a:lnSpc>
                <a:spcPts val="4400"/>
              </a:lnSpc>
              <a:tabLst>
                <a:tab pos="342900" algn="l"/>
                <a:tab pos="457200" algn="l"/>
                <a:tab pos="736600" algn="l"/>
                <a:tab pos="3073400" algn="l"/>
              </a:tabLst>
            </a:pP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与需求分析密切相关</a:t>
            </a:r>
          </a:p>
          <a:p>
            <a:pPr>
              <a:lnSpc>
                <a:spcPts val="2500"/>
              </a:lnSpc>
              <a:tabLst>
                <a:tab pos="342900" algn="l"/>
                <a:tab pos="457200" algn="l"/>
                <a:tab pos="736600" algn="l"/>
                <a:tab pos="30734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都需要对系统需求中的遗漏和冲突进行识别和分析</a:t>
            </a:r>
          </a:p>
          <a:p>
            <a:pPr>
              <a:lnSpc>
                <a:spcPts val="2700"/>
              </a:lnSpc>
              <a:tabLst>
                <a:tab pos="342900" algn="l"/>
                <a:tab pos="457200" algn="l"/>
                <a:tab pos="736600" algn="l"/>
                <a:tab pos="30734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区别在于需求分析处理的是未整理的原始需求，而需求确认还需要考</a:t>
            </a:r>
          </a:p>
          <a:p>
            <a:pPr>
              <a:lnSpc>
                <a:spcPts val="1700"/>
              </a:lnSpc>
              <a:tabLst>
                <a:tab pos="342900" algn="l"/>
                <a:tab pos="457200" algn="l"/>
                <a:tab pos="736600" algn="l"/>
                <a:tab pos="3073400" algn="l"/>
              </a:tabLst>
            </a:pPr>
            <a:r>
              <a:rPr lang="en-US" altLang="zh-CN" dirty="0"/>
              <a:t>			</a:t>
            </a:r>
            <a:r>
              <a:rPr lang="en-US" altLang="zh-CN" sz="18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虑需求文档是否满足相应的质量标准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4700" y="304800"/>
            <a:ext cx="2578100" cy="558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115300" y="6273800"/>
            <a:ext cx="406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5/82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508000"/>
            <a:ext cx="7708900" cy="563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457200" algn="l"/>
                <a:tab pos="914400" algn="l"/>
                <a:tab pos="1143000" algn="l"/>
                <a:tab pos="2819400" algn="l"/>
              </a:tabLst>
            </a:pPr>
            <a:r>
              <a:rPr lang="en-US" altLang="zh-CN" dirty="0"/>
              <a:t>			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需求与设计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900"/>
              </a:lnSpc>
              <a:tabLst>
                <a:tab pos="457200" algn="l"/>
                <a:tab pos="914400" algn="l"/>
                <a:tab pos="1143000" algn="l"/>
                <a:tab pos="2819400" algn="l"/>
              </a:tabLst>
            </a:pPr>
            <a:r>
              <a:rPr lang="en-US" altLang="zh-CN" sz="34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需求：作正确的事情</a:t>
            </a:r>
            <a:r>
              <a:rPr lang="en-US" altLang="zh-CN" sz="34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34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什么</a:t>
            </a:r>
            <a:r>
              <a:rPr lang="en-US" altLang="zh-CN" sz="34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-what)</a:t>
            </a:r>
          </a:p>
          <a:p>
            <a:pPr>
              <a:lnSpc>
                <a:spcPts val="4800"/>
              </a:lnSpc>
              <a:tabLst>
                <a:tab pos="457200" algn="l"/>
                <a:tab pos="914400" algn="l"/>
                <a:tab pos="1143000" algn="l"/>
                <a:tab pos="2819400" algn="l"/>
              </a:tabLst>
            </a:pPr>
            <a:r>
              <a:rPr lang="en-US" altLang="zh-CN" sz="34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设计：正确地做事情</a:t>
            </a:r>
            <a:r>
              <a:rPr lang="en-US" altLang="zh-CN" sz="34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34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如何</a:t>
            </a:r>
            <a:r>
              <a:rPr lang="en-US" altLang="zh-CN" sz="34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-how)</a:t>
            </a:r>
          </a:p>
          <a:p>
            <a:pPr>
              <a:lnSpc>
                <a:spcPts val="4800"/>
              </a:lnSpc>
              <a:tabLst>
                <a:tab pos="457200" algn="l"/>
                <a:tab pos="914400" algn="l"/>
                <a:tab pos="1143000" algn="l"/>
                <a:tab pos="2819400" algn="l"/>
              </a:tabLst>
            </a:pPr>
            <a:r>
              <a:rPr lang="en-US" altLang="zh-CN" sz="34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二者的区分不是绝对的，可能因人而宜</a:t>
            </a:r>
          </a:p>
          <a:p>
            <a:pPr>
              <a:lnSpc>
                <a:spcPts val="3900"/>
              </a:lnSpc>
              <a:tabLst>
                <a:tab pos="457200" algn="l"/>
                <a:tab pos="914400" algn="l"/>
                <a:tab pos="1143000" algn="l"/>
                <a:tab pos="2819400" algn="l"/>
              </a:tabLst>
            </a:pPr>
            <a:r>
              <a:rPr lang="en-US" altLang="zh-CN" dirty="0"/>
              <a:t>	</a:t>
            </a: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需求的不断精化将导致设计成分的出现</a:t>
            </a:r>
          </a:p>
          <a:p>
            <a:pPr>
              <a:lnSpc>
                <a:spcPts val="4000"/>
              </a:lnSpc>
              <a:tabLst>
                <a:tab pos="457200" algn="l"/>
                <a:tab pos="914400" algn="l"/>
                <a:tab pos="1143000" algn="l"/>
                <a:tab pos="2819400" algn="l"/>
              </a:tabLst>
            </a:pPr>
            <a:r>
              <a:rPr lang="en-US" altLang="zh-CN" dirty="0"/>
              <a:t>	</a:t>
            </a: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需求本身也会参杂一些对实现技术的考虑</a:t>
            </a:r>
          </a:p>
          <a:p>
            <a:pPr>
              <a:lnSpc>
                <a:spcPts val="3500"/>
              </a:lnSpc>
              <a:tabLst>
                <a:tab pos="457200" algn="l"/>
                <a:tab pos="914400" algn="l"/>
                <a:tab pos="1143000" algn="l"/>
                <a:tab pos="28194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如已知存在实用的牌照自动识别技术之后，才会</a:t>
            </a:r>
          </a:p>
          <a:p>
            <a:pPr>
              <a:lnSpc>
                <a:spcPts val="2700"/>
              </a:lnSpc>
              <a:tabLst>
                <a:tab pos="457200" algn="l"/>
                <a:tab pos="914400" algn="l"/>
                <a:tab pos="1143000" algn="l"/>
                <a:tab pos="2819400" algn="l"/>
              </a:tabLst>
            </a:pPr>
            <a:r>
              <a:rPr lang="en-US" altLang="zh-CN" dirty="0"/>
              <a:t>			</a:t>
            </a:r>
            <a:r>
              <a:rPr lang="en-US" altLang="zh-CN" sz="24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提出的自动捕捉车辆违章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电子警察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24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的现实需求</a:t>
            </a:r>
          </a:p>
          <a:p>
            <a:pPr>
              <a:lnSpc>
                <a:spcPts val="4000"/>
              </a:lnSpc>
              <a:tabLst>
                <a:tab pos="457200" algn="l"/>
                <a:tab pos="914400" algn="l"/>
                <a:tab pos="1143000" algn="l"/>
                <a:tab pos="2819400" algn="l"/>
              </a:tabLst>
            </a:pPr>
            <a:r>
              <a:rPr lang="en-US" altLang="zh-CN" dirty="0"/>
              <a:t>	</a:t>
            </a: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一些底层需求与相关软硬件的设计密切相关</a:t>
            </a:r>
          </a:p>
          <a:p>
            <a:pPr>
              <a:lnSpc>
                <a:spcPts val="3200"/>
              </a:lnSpc>
              <a:tabLst>
                <a:tab pos="457200" algn="l"/>
                <a:tab pos="914400" algn="l"/>
                <a:tab pos="1143000" algn="l"/>
                <a:tab pos="2819400" algn="l"/>
              </a:tabLst>
            </a:pPr>
            <a:r>
              <a:rPr lang="en-US" altLang="zh-CN" dirty="0"/>
              <a:t>		</a:t>
            </a:r>
            <a:r>
              <a:rPr lang="en-US" altLang="zh-CN" sz="22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2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如进行子系统划分后每个子系统的功能和接口需求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6700" y="304800"/>
            <a:ext cx="3594100" cy="558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50/82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495300"/>
            <a:ext cx="7607300" cy="528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342900" algn="l"/>
                <a:tab pos="2311400" algn="l"/>
              </a:tabLst>
            </a:pPr>
            <a:r>
              <a:rPr lang="en-US" altLang="zh-CN" dirty="0"/>
              <a:t>	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需求检查的标准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100"/>
              </a:lnSpc>
              <a:tabLst>
                <a:tab pos="342900" algn="l"/>
                <a:tab pos="2311400" algn="l"/>
              </a:tabLst>
            </a:pPr>
            <a:r>
              <a:rPr lang="en-US" altLang="zh-CN" sz="3000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>
                <a:solidFill>
                  <a:srgbClr val="FF0000"/>
                </a:solidFill>
                <a:latin typeface="æ°å®ä½" pitchFamily="18" charset="0"/>
                <a:cs typeface="æ°å®ä½" pitchFamily="18" charset="0"/>
              </a:rPr>
              <a:t>完整性</a:t>
            </a: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：需求定义是否存在遗漏</a:t>
            </a:r>
          </a:p>
          <a:p>
            <a:pPr>
              <a:lnSpc>
                <a:spcPts val="3900"/>
              </a:lnSpc>
              <a:tabLst>
                <a:tab pos="342900" algn="l"/>
                <a:tab pos="2311400" algn="l"/>
              </a:tabLst>
            </a:pPr>
            <a:r>
              <a:rPr lang="en-US" altLang="zh-CN" sz="3000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>
                <a:solidFill>
                  <a:srgbClr val="FF0000"/>
                </a:solidFill>
                <a:latin typeface="æ°å®ä½" pitchFamily="18" charset="0"/>
                <a:cs typeface="æ°å®ä½" pitchFamily="18" charset="0"/>
              </a:rPr>
              <a:t>无二义</a:t>
            </a: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：需求定义是否明确</a:t>
            </a:r>
          </a:p>
          <a:p>
            <a:pPr>
              <a:lnSpc>
                <a:spcPts val="4100"/>
              </a:lnSpc>
              <a:tabLst>
                <a:tab pos="342900" algn="l"/>
                <a:tab pos="2311400" algn="l"/>
              </a:tabLst>
            </a:pPr>
            <a:r>
              <a:rPr lang="en-US" altLang="zh-CN" sz="3000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>
                <a:solidFill>
                  <a:srgbClr val="FF0000"/>
                </a:solidFill>
                <a:latin typeface="æ°å®ä½" pitchFamily="18" charset="0"/>
                <a:cs typeface="æ°å®ä½" pitchFamily="18" charset="0"/>
              </a:rPr>
              <a:t>一致性</a:t>
            </a: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：是否存在内在的矛盾，或与没有被</a:t>
            </a:r>
          </a:p>
          <a:p>
            <a:pPr>
              <a:lnSpc>
                <a:spcPts val="2500"/>
              </a:lnSpc>
              <a:tabLst>
                <a:tab pos="342900" algn="l"/>
                <a:tab pos="2311400" algn="l"/>
              </a:tabLst>
            </a:pPr>
            <a:r>
              <a:rPr lang="en-US" altLang="zh-CN" dirty="0"/>
              <a:t>	</a:t>
            </a: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发现的需求相冲突</a:t>
            </a:r>
          </a:p>
          <a:p>
            <a:pPr>
              <a:lnSpc>
                <a:spcPts val="4600"/>
              </a:lnSpc>
              <a:tabLst>
                <a:tab pos="342900" algn="l"/>
                <a:tab pos="2311400" algn="l"/>
              </a:tabLst>
            </a:pPr>
            <a:r>
              <a:rPr lang="en-US" altLang="zh-CN" sz="3000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>
                <a:solidFill>
                  <a:srgbClr val="FF0000"/>
                </a:solidFill>
                <a:latin typeface="æ°å®ä½" pitchFamily="18" charset="0"/>
                <a:cs typeface="æ°å®ä½" pitchFamily="18" charset="0"/>
              </a:rPr>
              <a:t>现实性</a:t>
            </a: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：是否可以在给定的资源、时间约束</a:t>
            </a:r>
          </a:p>
          <a:p>
            <a:pPr>
              <a:lnSpc>
                <a:spcPts val="2500"/>
              </a:lnSpc>
              <a:tabLst>
                <a:tab pos="342900" algn="l"/>
                <a:tab pos="2311400" algn="l"/>
              </a:tabLst>
            </a:pPr>
            <a:r>
              <a:rPr lang="en-US" altLang="zh-CN" dirty="0"/>
              <a:t>	</a:t>
            </a: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以及技术条件下实现</a:t>
            </a:r>
          </a:p>
          <a:p>
            <a:pPr>
              <a:lnSpc>
                <a:spcPts val="4600"/>
              </a:lnSpc>
              <a:tabLst>
                <a:tab pos="342900" algn="l"/>
                <a:tab pos="2311400" algn="l"/>
              </a:tabLst>
            </a:pPr>
            <a:r>
              <a:rPr lang="en-US" altLang="zh-CN" sz="3000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>
                <a:solidFill>
                  <a:srgbClr val="FF0000"/>
                </a:solidFill>
                <a:latin typeface="æ°å®ä½" pitchFamily="18" charset="0"/>
                <a:cs typeface="æ°å®ä½" pitchFamily="18" charset="0"/>
              </a:rPr>
              <a:t>可验证性</a:t>
            </a: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：最终系统中需求的实现情况是否</a:t>
            </a:r>
          </a:p>
          <a:p>
            <a:pPr>
              <a:lnSpc>
                <a:spcPts val="2500"/>
              </a:lnSpc>
              <a:tabLst>
                <a:tab pos="342900" algn="l"/>
                <a:tab pos="2311400" algn="l"/>
              </a:tabLst>
            </a:pPr>
            <a:r>
              <a:rPr lang="en-US" altLang="zh-CN" dirty="0"/>
              <a:t>	</a:t>
            </a: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可以检查</a:t>
            </a:r>
          </a:p>
          <a:p>
            <a:pPr>
              <a:lnSpc>
                <a:spcPts val="4400"/>
              </a:lnSpc>
              <a:tabLst>
                <a:tab pos="342900" algn="l"/>
                <a:tab pos="2311400" algn="l"/>
              </a:tabLst>
            </a:pPr>
            <a:r>
              <a:rPr lang="en-US" altLang="zh-CN" sz="3000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>
                <a:solidFill>
                  <a:srgbClr val="FF0000"/>
                </a:solidFill>
                <a:latin typeface="æ°å®ä½" pitchFamily="18" charset="0"/>
                <a:cs typeface="æ°å®ä½" pitchFamily="18" charset="0"/>
              </a:rPr>
              <a:t>是否符合开发质量标准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8700" y="304800"/>
            <a:ext cx="4610100" cy="558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26400" y="6273800"/>
            <a:ext cx="482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51/82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482600"/>
            <a:ext cx="8824532" cy="49852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342900" algn="l"/>
                <a:tab pos="457200" algn="l"/>
                <a:tab pos="736600" algn="l"/>
                <a:tab pos="1803400" algn="l"/>
              </a:tabLst>
            </a:pPr>
            <a:r>
              <a:rPr lang="en-US" altLang="zh-CN" dirty="0"/>
              <a:t>			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需求确认的主要困难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400"/>
              </a:lnSpc>
              <a:tabLst>
                <a:tab pos="342900" algn="l"/>
                <a:tab pos="457200" algn="l"/>
                <a:tab pos="736600" algn="l"/>
                <a:tab pos="1803400" algn="l"/>
              </a:tabLst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没有方法可以证明一个需求规格说明</a:t>
            </a:r>
          </a:p>
          <a:p>
            <a:pPr>
              <a:lnSpc>
                <a:spcPts val="3500"/>
              </a:lnSpc>
              <a:tabLst>
                <a:tab pos="342900" algn="l"/>
                <a:tab pos="457200" algn="l"/>
                <a:tab pos="736600" algn="l"/>
                <a:tab pos="1803400" algn="l"/>
              </a:tabLst>
            </a:pPr>
            <a:r>
              <a:rPr lang="en-US" altLang="zh-CN" dirty="0"/>
              <a:t>	</a:t>
            </a:r>
            <a:r>
              <a:rPr lang="en-US" altLang="zh-CN" sz="36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是正确的</a:t>
            </a:r>
          </a:p>
          <a:p>
            <a:pPr>
              <a:lnSpc>
                <a:spcPts val="3900"/>
              </a:lnSpc>
              <a:tabLst>
                <a:tab pos="342900" algn="l"/>
                <a:tab pos="457200" algn="l"/>
                <a:tab pos="736600" algn="l"/>
                <a:tab pos="18034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内在的一致性理论上尤有严格验证的可能</a:t>
            </a:r>
            <a:r>
              <a:rPr lang="en-US" altLang="zh-CN" sz="2400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形式化方法,NLP</a:t>
            </a:r>
            <a:r>
              <a:rPr lang="en-US" altLang="zh-CN" sz="2400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)</a:t>
            </a:r>
          </a:p>
          <a:p>
            <a:pPr>
              <a:lnSpc>
                <a:spcPts val="3400"/>
              </a:lnSpc>
              <a:tabLst>
                <a:tab pos="342900" algn="l"/>
                <a:tab pos="457200" algn="l"/>
                <a:tab pos="736600" algn="l"/>
                <a:tab pos="18034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完整性和正确性</a:t>
            </a:r>
          </a:p>
          <a:p>
            <a:pPr>
              <a:lnSpc>
                <a:spcPts val="5200"/>
              </a:lnSpc>
              <a:tabLst>
                <a:tab pos="342900" algn="l"/>
                <a:tab pos="457200" algn="l"/>
                <a:tab pos="736600" algn="l"/>
                <a:tab pos="1803400" algn="l"/>
              </a:tabLst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费时费力却又面临尽快开工的压力</a:t>
            </a:r>
          </a:p>
          <a:p>
            <a:pPr>
              <a:lnSpc>
                <a:spcPts val="3300"/>
              </a:lnSpc>
              <a:tabLst>
                <a:tab pos="342900" algn="l"/>
                <a:tab pos="457200" algn="l"/>
                <a:tab pos="736600" algn="l"/>
                <a:tab pos="18034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持续时间很长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阅读一个很长的文档、安排会议、原型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  <a:tab pos="736600" algn="l"/>
                <a:tab pos="1803400" algn="l"/>
              </a:tabLst>
            </a:pPr>
            <a:r>
              <a:rPr lang="en-US" altLang="zh-CN" dirty="0"/>
              <a:t>			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试验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还不一定能有什么效果</a:t>
            </a:r>
          </a:p>
          <a:p>
            <a:pPr>
              <a:lnSpc>
                <a:spcPts val="3400"/>
              </a:lnSpc>
              <a:tabLst>
                <a:tab pos="342900" algn="l"/>
                <a:tab pos="457200" algn="l"/>
                <a:tab pos="736600" algn="l"/>
                <a:tab pos="18034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项目的进度压力要求尽快进入</a:t>
            </a:r>
            <a:r>
              <a:rPr lang="en-US" altLang="zh-CN" sz="2400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正题</a:t>
            </a:r>
            <a:r>
              <a:rPr lang="en-US" altLang="zh-CN" sz="2400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(??)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04800"/>
            <a:ext cx="4622800" cy="558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52/82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469900" y="520700"/>
            <a:ext cx="7522893" cy="622734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457200" algn="l"/>
                <a:tab pos="1803400" algn="l"/>
                <a:tab pos="1841500" algn="l"/>
              </a:tabLst>
            </a:pPr>
            <a:r>
              <a:rPr lang="en-US" altLang="zh-CN" dirty="0"/>
              <a:t>	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常用的需求确认方法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200"/>
              </a:lnSpc>
              <a:tabLst>
                <a:tab pos="457200" algn="l"/>
                <a:tab pos="1803400" algn="l"/>
                <a:tab pos="1841500" algn="l"/>
              </a:tabLst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需求评审</a:t>
            </a:r>
          </a:p>
          <a:p>
            <a:pPr>
              <a:lnSpc>
                <a:spcPts val="3300"/>
              </a:lnSpc>
              <a:tabLst>
                <a:tab pos="457200" algn="l"/>
                <a:tab pos="1803400" algn="l"/>
                <a:tab pos="18415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系统的人工需求文档评审和分析</a:t>
            </a:r>
          </a:p>
          <a:p>
            <a:pPr>
              <a:lnSpc>
                <a:spcPts val="5200"/>
              </a:lnSpc>
              <a:tabLst>
                <a:tab pos="457200" algn="l"/>
                <a:tab pos="1803400" algn="l"/>
                <a:tab pos="1841500" algn="l"/>
              </a:tabLst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系统原型</a:t>
            </a:r>
          </a:p>
          <a:p>
            <a:pPr>
              <a:lnSpc>
                <a:spcPts val="3300"/>
              </a:lnSpc>
              <a:tabLst>
                <a:tab pos="457200" algn="l"/>
                <a:tab pos="1803400" algn="l"/>
                <a:tab pos="18415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利用可执行的系统原型验证系统需求</a:t>
            </a:r>
          </a:p>
          <a:p>
            <a:pPr>
              <a:lnSpc>
                <a:spcPts val="5200"/>
              </a:lnSpc>
              <a:tabLst>
                <a:tab pos="457200" algn="l"/>
                <a:tab pos="1803400" algn="l"/>
                <a:tab pos="1841500" algn="l"/>
              </a:tabLst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开发测试用例</a:t>
            </a:r>
          </a:p>
          <a:p>
            <a:pPr>
              <a:lnSpc>
                <a:spcPts val="3300"/>
              </a:lnSpc>
              <a:tabLst>
                <a:tab pos="457200" algn="l"/>
                <a:tab pos="1803400" algn="l"/>
                <a:tab pos="18415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针对需求文档开发测试用例：验证需求的可验证性</a:t>
            </a:r>
          </a:p>
          <a:p>
            <a:pPr>
              <a:lnSpc>
                <a:spcPts val="5200"/>
              </a:lnSpc>
              <a:tabLst>
                <a:tab pos="457200" algn="l"/>
                <a:tab pos="1803400" algn="l"/>
                <a:tab pos="1841500" algn="l"/>
              </a:tabLst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编写用户手册草案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500"/>
              </a:lnSpc>
              <a:tabLst>
                <a:tab pos="457200" algn="l"/>
                <a:tab pos="1803400" algn="l"/>
                <a:tab pos="1841500" algn="l"/>
              </a:tabLst>
            </a:pPr>
            <a:r>
              <a:rPr lang="en-US" altLang="zh-CN" dirty="0"/>
              <a:t>			</a:t>
            </a: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0700" y="304800"/>
            <a:ext cx="5626100" cy="558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53/82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469900"/>
            <a:ext cx="7607300" cy="487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342900" algn="l"/>
                <a:tab pos="457200" algn="l"/>
                <a:tab pos="1295400" algn="l"/>
              </a:tabLst>
            </a:pPr>
            <a:r>
              <a:rPr lang="en-US" altLang="zh-CN" dirty="0"/>
              <a:t>		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需求文档的质量标准审查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400"/>
              </a:lnSpc>
              <a:tabLst>
                <a:tab pos="342900" algn="l"/>
                <a:tab pos="457200" algn="l"/>
                <a:tab pos="1295400" algn="l"/>
              </a:tabLst>
            </a:pPr>
            <a:r>
              <a:rPr lang="en-US" altLang="zh-CN" sz="30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时机：需求文档分发出去进行总体评审之前</a:t>
            </a:r>
          </a:p>
          <a:p>
            <a:pPr>
              <a:lnSpc>
                <a:spcPts val="4300"/>
              </a:lnSpc>
              <a:tabLst>
                <a:tab pos="342900" algn="l"/>
                <a:tab pos="457200" algn="l"/>
                <a:tab pos="1295400" algn="l"/>
              </a:tabLst>
            </a:pPr>
            <a:r>
              <a:rPr lang="en-US" altLang="zh-CN" sz="30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参与者：独立评审人</a:t>
            </a:r>
            <a:r>
              <a:rPr lang="en-US" altLang="zh-CN" sz="30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分析员或工程师</a:t>
            </a:r>
            <a:r>
              <a:rPr lang="en-US" altLang="zh-CN" sz="30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</a:p>
          <a:p>
            <a:pPr>
              <a:lnSpc>
                <a:spcPts val="3400"/>
              </a:lnSpc>
              <a:tabLst>
                <a:tab pos="342900" algn="l"/>
                <a:tab pos="457200" algn="l"/>
                <a:tab pos="12954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熟悉需求标准但没有参与过需求规格说明制订</a:t>
            </a:r>
          </a:p>
          <a:p>
            <a:pPr>
              <a:lnSpc>
                <a:spcPts val="3400"/>
              </a:lnSpc>
              <a:tabLst>
                <a:tab pos="342900" algn="l"/>
                <a:tab pos="457200" algn="l"/>
                <a:tab pos="12954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没必要详细地理解需求本身</a:t>
            </a:r>
          </a:p>
          <a:p>
            <a:pPr>
              <a:lnSpc>
                <a:spcPts val="4500"/>
              </a:lnSpc>
              <a:tabLst>
                <a:tab pos="342900" algn="l"/>
                <a:tab pos="457200" algn="l"/>
                <a:tab pos="1295400" algn="l"/>
              </a:tabLst>
            </a:pPr>
            <a:r>
              <a:rPr lang="en-US" altLang="zh-CN" sz="30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任务：快速检查需求文档的结构和所定义的</a:t>
            </a:r>
          </a:p>
          <a:p>
            <a:pPr>
              <a:lnSpc>
                <a:spcPts val="2900"/>
              </a:lnSpc>
              <a:tabLst>
                <a:tab pos="342900" algn="l"/>
                <a:tab pos="457200" algn="l"/>
                <a:tab pos="1295400" algn="l"/>
              </a:tabLst>
            </a:pPr>
            <a:r>
              <a:rPr lang="en-US" altLang="zh-CN" dirty="0"/>
              <a:t>	</a:t>
            </a: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需求是否与已定义的标准相一致</a:t>
            </a:r>
          </a:p>
          <a:p>
            <a:pPr>
              <a:lnSpc>
                <a:spcPts val="3800"/>
              </a:lnSpc>
              <a:tabLst>
                <a:tab pos="342900" algn="l"/>
                <a:tab pos="457200" algn="l"/>
                <a:tab pos="12954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内容、结构的完整性</a:t>
            </a:r>
          </a:p>
          <a:p>
            <a:pPr>
              <a:lnSpc>
                <a:spcPts val="3400"/>
              </a:lnSpc>
              <a:tabLst>
                <a:tab pos="342900" algn="l"/>
                <a:tab pos="457200" algn="l"/>
                <a:tab pos="12954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标注的规范性：需求项编号、页码、图表的标注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4000" y="304800"/>
            <a:ext cx="3594100" cy="558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54/82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444500"/>
            <a:ext cx="7683500" cy="391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342900" algn="l"/>
                <a:tab pos="457200" algn="l"/>
                <a:tab pos="2311400" algn="l"/>
              </a:tabLst>
            </a:pPr>
            <a:r>
              <a:rPr lang="en-US" altLang="zh-CN" dirty="0"/>
              <a:t>		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正式的需求评审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900"/>
              </a:lnSpc>
              <a:tabLst>
                <a:tab pos="342900" algn="l"/>
                <a:tab pos="457200" algn="l"/>
                <a:tab pos="2311400" algn="l"/>
              </a:tabLst>
            </a:pPr>
            <a:r>
              <a:rPr lang="en-US" altLang="zh-CN" sz="25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参与者：应当同时包含客户方和合同方代表</a:t>
            </a:r>
          </a:p>
          <a:p>
            <a:pPr>
              <a:lnSpc>
                <a:spcPts val="2500"/>
              </a:lnSpc>
              <a:tabLst>
                <a:tab pos="342900" algn="l"/>
                <a:tab pos="457200" algn="l"/>
                <a:tab pos="23114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中立的主持人</a:t>
            </a:r>
          </a:p>
          <a:p>
            <a:pPr>
              <a:lnSpc>
                <a:spcPts val="2500"/>
              </a:lnSpc>
              <a:tabLst>
                <a:tab pos="342900" algn="l"/>
                <a:tab pos="457200" algn="l"/>
                <a:tab pos="23114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负责陈述的需求工程师</a:t>
            </a:r>
          </a:p>
          <a:p>
            <a:pPr>
              <a:lnSpc>
                <a:spcPts val="2500"/>
              </a:lnSpc>
              <a:tabLst>
                <a:tab pos="342900" algn="l"/>
                <a:tab pos="457200" algn="l"/>
                <a:tab pos="23114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评审组：最终用户代表、领域专家、需求工程师、系统开发者</a:t>
            </a:r>
          </a:p>
          <a:p>
            <a:pPr>
              <a:lnSpc>
                <a:spcPts val="4200"/>
              </a:lnSpc>
              <a:tabLst>
                <a:tab pos="342900" algn="l"/>
                <a:tab pos="457200" algn="l"/>
                <a:tab pos="2311400" algn="l"/>
              </a:tabLst>
            </a:pPr>
            <a:r>
              <a:rPr lang="en-US" altLang="zh-CN" sz="25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任务：发现并</a:t>
            </a:r>
            <a:r>
              <a:rPr lang="en-US" altLang="zh-CN" sz="28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解决问题的中立会议，</a:t>
            </a:r>
            <a:r>
              <a:rPr lang="en-US" altLang="zh-CN" sz="2802" dirty="0">
                <a:solidFill>
                  <a:srgbClr val="FF0000"/>
                </a:solidFill>
                <a:latin typeface="æ°å®ä½" pitchFamily="18" charset="0"/>
                <a:cs typeface="æ°å®ä½" pitchFamily="18" charset="0"/>
              </a:rPr>
              <a:t>不应该因为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  <a:tab pos="2311400" algn="l"/>
              </a:tabLst>
            </a:pPr>
            <a:r>
              <a:rPr lang="en-US" altLang="zh-CN" dirty="0"/>
              <a:t>	</a:t>
            </a:r>
            <a:r>
              <a:rPr lang="en-US" altLang="zh-CN" sz="2802" dirty="0">
                <a:solidFill>
                  <a:srgbClr val="FF0000"/>
                </a:solidFill>
                <a:latin typeface="æ°å®ä½" pitchFamily="18" charset="0"/>
                <a:cs typeface="æ°å®ä½" pitchFamily="18" charset="0"/>
              </a:rPr>
              <a:t>发现问题而责备任何人</a:t>
            </a:r>
          </a:p>
          <a:p>
            <a:pPr>
              <a:lnSpc>
                <a:spcPts val="4100"/>
              </a:lnSpc>
              <a:tabLst>
                <a:tab pos="342900" algn="l"/>
                <a:tab pos="457200" algn="l"/>
                <a:tab pos="2311400" algn="l"/>
              </a:tabLst>
            </a:pPr>
            <a:r>
              <a:rPr lang="en-US" altLang="zh-CN" sz="25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评审后的处理结果</a:t>
            </a:r>
            <a:r>
              <a:rPr lang="en-US" altLang="zh-CN" sz="25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5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由评审小组决定</a:t>
            </a:r>
            <a:r>
              <a:rPr lang="en-US" altLang="zh-CN" sz="25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1206500" y="4330700"/>
            <a:ext cx="20574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澄清模糊的需求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补充遗漏信息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解决需求冲突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删除不切实际的需求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04800"/>
            <a:ext cx="6146800" cy="558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55/82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93700"/>
            <a:ext cx="7213600" cy="267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1041400" algn="l"/>
              </a:tabLst>
            </a:pPr>
            <a:r>
              <a:rPr lang="en-US" altLang="zh-CN" dirty="0"/>
              <a:t>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正式的需求评审</a:t>
            </a:r>
            <a:r>
              <a:rPr lang="en-US" altLang="zh-CN" sz="4002" b="1" dirty="0">
                <a:solidFill>
                  <a:srgbClr val="3D00EA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准备工作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200"/>
              </a:lnSpc>
              <a:tabLst>
                <a:tab pos="1041400" algn="l"/>
              </a:tabLst>
            </a:pPr>
            <a:r>
              <a:rPr lang="en-US" altLang="zh-CN" sz="30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需求评审技术培训</a:t>
            </a:r>
          </a:p>
          <a:p>
            <a:pPr>
              <a:lnSpc>
                <a:spcPts val="4300"/>
              </a:lnSpc>
              <a:tabLst>
                <a:tab pos="1041400" algn="l"/>
              </a:tabLst>
            </a:pPr>
            <a:r>
              <a:rPr lang="en-US" altLang="zh-CN" sz="30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阅读需求文档</a:t>
            </a:r>
          </a:p>
          <a:p>
            <a:pPr>
              <a:lnSpc>
                <a:spcPts val="4300"/>
              </a:lnSpc>
              <a:tabLst>
                <a:tab pos="1041400" algn="l"/>
              </a:tabLst>
            </a:pPr>
            <a:r>
              <a:rPr lang="en-US" altLang="zh-CN" sz="30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需求核对表：针对每个需求项的审核表格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927100" y="3073400"/>
            <a:ext cx="101600" cy="254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1206500" y="3136900"/>
            <a:ext cx="6527800" cy="247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需求完整吗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需求一致吗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需求能理解吗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需求明确吗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需求文档的组织结构合理吗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需求可跟踪吗</a:t>
            </a:r>
            <a:r>
              <a:rPr lang="en-US" altLang="zh-CN" sz="19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与相关需求或总体目标的关系以及追踪说明</a:t>
            </a:r>
            <a:r>
              <a:rPr lang="en-US" altLang="zh-CN" sz="19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需求文档</a:t>
            </a:r>
            <a:r>
              <a:rPr lang="en-US" altLang="zh-CN" sz="19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针对已定义的标准</a:t>
            </a:r>
            <a:r>
              <a:rPr lang="en-US" altLang="zh-CN" sz="19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完整吗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1300" y="304800"/>
            <a:ext cx="6159500" cy="558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56/82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482600"/>
            <a:ext cx="7670800" cy="506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342900" algn="l"/>
                <a:tab pos="457200" algn="l"/>
                <a:tab pos="1041400" algn="l"/>
              </a:tabLst>
            </a:pPr>
            <a:r>
              <a:rPr lang="en-US" altLang="zh-CN" dirty="0"/>
              <a:t>		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使用系统原型进行需求确认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900"/>
              </a:lnSpc>
              <a:tabLst>
                <a:tab pos="342900" algn="l"/>
                <a:tab pos="457200" algn="l"/>
                <a:tab pos="1041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任务：实现一个用于验证的系统原型让相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1041400" algn="l"/>
              </a:tabLst>
            </a:pPr>
            <a:r>
              <a:rPr lang="en-US" altLang="zh-CN" dirty="0"/>
              <a:t>	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关人员进行验证并提出改进建议</a:t>
            </a:r>
          </a:p>
          <a:p>
            <a:pPr>
              <a:lnSpc>
                <a:spcPts val="5300"/>
              </a:lnSpc>
              <a:tabLst>
                <a:tab pos="342900" algn="l"/>
                <a:tab pos="457200" algn="l"/>
                <a:tab pos="1041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可以在早期的需求获取原型的基础上进行</a:t>
            </a:r>
          </a:p>
          <a:p>
            <a:pPr>
              <a:lnSpc>
                <a:spcPts val="3300"/>
              </a:lnSpc>
              <a:tabLst>
                <a:tab pos="342900" algn="l"/>
                <a:tab pos="457200" algn="l"/>
                <a:tab pos="1041400" algn="l"/>
              </a:tabLst>
            </a:pPr>
            <a:r>
              <a:rPr lang="en-US" altLang="zh-CN" dirty="0"/>
              <a:t>	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扩展得到</a:t>
            </a:r>
            <a:r>
              <a:rPr lang="en-US" altLang="zh-CN" sz="3198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比获取原型更加完整</a:t>
            </a:r>
          </a:p>
          <a:p>
            <a:pPr>
              <a:lnSpc>
                <a:spcPts val="4800"/>
              </a:lnSpc>
              <a:tabLst>
                <a:tab pos="342900" algn="l"/>
                <a:tab pos="457200" algn="l"/>
                <a:tab pos="1041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好处</a:t>
            </a:r>
          </a:p>
          <a:p>
            <a:pPr>
              <a:lnSpc>
                <a:spcPts val="3400"/>
              </a:lnSpc>
              <a:tabLst>
                <a:tab pos="342900" algn="l"/>
                <a:tab pos="457200" algn="l"/>
                <a:tab pos="10414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项目涉众可以更容易发现问题并提出建议</a:t>
            </a:r>
          </a:p>
          <a:p>
            <a:pPr>
              <a:lnSpc>
                <a:spcPts val="3400"/>
              </a:lnSpc>
              <a:tabLst>
                <a:tab pos="342900" algn="l"/>
                <a:tab pos="457200" algn="l"/>
                <a:tab pos="10414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对系统需求的初步验证，可以发现一些潜在问题</a:t>
            </a:r>
          </a:p>
          <a:p>
            <a:pPr>
              <a:lnSpc>
                <a:spcPts val="3400"/>
              </a:lnSpc>
              <a:tabLst>
                <a:tab pos="342900" algn="l"/>
                <a:tab pos="457200" algn="l"/>
                <a:tab pos="10414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用于开发系统测试用例并成为最终系统的比照标准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304800"/>
            <a:ext cx="3086100" cy="558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57/82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469900"/>
            <a:ext cx="7772400" cy="487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342900" algn="l"/>
                <a:tab pos="457200" algn="l"/>
                <a:tab pos="914400" algn="l"/>
                <a:tab pos="2565400" algn="l"/>
              </a:tabLst>
            </a:pPr>
            <a:r>
              <a:rPr lang="en-US" altLang="zh-CN" dirty="0"/>
              <a:t>			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编写测试用例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400"/>
              </a:lnSpc>
              <a:tabLst>
                <a:tab pos="342900" algn="l"/>
                <a:tab pos="457200" algn="l"/>
                <a:tab pos="914400" algn="l"/>
                <a:tab pos="2565400" algn="l"/>
              </a:tabLst>
            </a:pPr>
            <a:r>
              <a:rPr lang="en-US" altLang="zh-CN" sz="30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目标：揭示需求中的不明确和不一致</a:t>
            </a:r>
          </a:p>
          <a:p>
            <a:pPr>
              <a:lnSpc>
                <a:spcPts val="4500"/>
              </a:lnSpc>
              <a:tabLst>
                <a:tab pos="342900" algn="l"/>
                <a:tab pos="457200" algn="l"/>
                <a:tab pos="914400" algn="l"/>
                <a:tab pos="2565400" algn="l"/>
              </a:tabLst>
            </a:pPr>
            <a:r>
              <a:rPr lang="en-US" altLang="zh-CN" sz="30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任务：对于每一项需求设计一个或多个可以</a:t>
            </a:r>
          </a:p>
          <a:p>
            <a:pPr>
              <a:lnSpc>
                <a:spcPts val="2900"/>
              </a:lnSpc>
              <a:tabLst>
                <a:tab pos="342900" algn="l"/>
                <a:tab pos="457200" algn="l"/>
                <a:tab pos="914400" algn="l"/>
                <a:tab pos="2565400" algn="l"/>
              </a:tabLst>
            </a:pPr>
            <a:r>
              <a:rPr lang="en-US" altLang="zh-CN" dirty="0"/>
              <a:t>	</a:t>
            </a: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用于检查需求满足性的测试用例，考虑：</a:t>
            </a:r>
          </a:p>
          <a:p>
            <a:pPr>
              <a:lnSpc>
                <a:spcPts val="3500"/>
              </a:lnSpc>
              <a:tabLst>
                <a:tab pos="342900" algn="l"/>
                <a:tab pos="457200" algn="l"/>
                <a:tab pos="914400" algn="l"/>
                <a:tab pos="25654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什么样的使用场景可以用来检查需求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914400" algn="l"/>
                <a:tab pos="25654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需求本身包括足够的信息以允许定义一个测试用例吗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  <a:tab pos="914400" algn="l"/>
                <a:tab pos="2565400" algn="l"/>
              </a:tabLst>
            </a:pPr>
            <a:r>
              <a:rPr lang="en-US" altLang="zh-CN" dirty="0"/>
              <a:t>	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需要其它需求的额外信息，那么：需求之间可能存在</a:t>
            </a:r>
            <a:r>
              <a:rPr lang="en-US" altLang="zh-CN" sz="1998" dirty="0">
                <a:solidFill>
                  <a:srgbClr val="FF0000"/>
                </a:solidFill>
                <a:latin typeface="æ°å®ä½" pitchFamily="18" charset="0"/>
                <a:cs typeface="æ°å®ä½" pitchFamily="18" charset="0"/>
              </a:rPr>
              <a:t>依赖性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  <a:tab pos="914400" algn="l"/>
                <a:tab pos="2565400" algn="l"/>
              </a:tabLst>
            </a:pPr>
            <a:r>
              <a:rPr lang="en-US" altLang="zh-CN" dirty="0"/>
              <a:t>	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需求定义不完整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914400" algn="l"/>
                <a:tab pos="25654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可以设计一个单独的测试用例来检查这项需求吗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  <a:tab pos="914400" algn="l"/>
                <a:tab pos="2565400" algn="l"/>
              </a:tabLst>
            </a:pPr>
            <a:r>
              <a:rPr lang="en-US" altLang="zh-CN" dirty="0"/>
              <a:t>	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如果需要多个测试用例则意味着需求需要继续细化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900" y="406400"/>
            <a:ext cx="6972300" cy="457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58/82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596900"/>
            <a:ext cx="8077200" cy="519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342900" algn="l"/>
                <a:tab pos="457200" algn="l"/>
                <a:tab pos="635000" algn="l"/>
              </a:tabLst>
            </a:pPr>
            <a:r>
              <a:rPr lang="en-US" altLang="zh-CN" dirty="0"/>
              <a:t>			</a:t>
            </a:r>
            <a:r>
              <a:rPr lang="en-US" altLang="zh-CN" sz="3198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编写用户手册以揭示可用性方面的问题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400"/>
              </a:lnSpc>
              <a:tabLst>
                <a:tab pos="342900" algn="l"/>
                <a:tab pos="457200" algn="l"/>
                <a:tab pos="6350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目标：验证并突出系统的可用性</a:t>
            </a:r>
          </a:p>
          <a:p>
            <a:pPr>
              <a:lnSpc>
                <a:spcPts val="4800"/>
              </a:lnSpc>
              <a:tabLst>
                <a:tab pos="342900" algn="l"/>
                <a:tab pos="457200" algn="l"/>
                <a:tab pos="6350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任务：使用需求文档作为系统的规格说明，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635000" algn="l"/>
              </a:tabLst>
            </a:pPr>
            <a:r>
              <a:rPr lang="en-US" altLang="zh-CN" dirty="0"/>
              <a:t>	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书写一份系统用户手册草案</a:t>
            </a:r>
          </a:p>
          <a:p>
            <a:pPr>
              <a:lnSpc>
                <a:spcPts val="3800"/>
              </a:lnSpc>
              <a:tabLst>
                <a:tab pos="342900" algn="l"/>
                <a:tab pos="457200" algn="l"/>
                <a:tab pos="6350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应该覆盖系统功能的各个方面</a:t>
            </a:r>
          </a:p>
          <a:p>
            <a:pPr>
              <a:lnSpc>
                <a:spcPts val="3400"/>
              </a:lnSpc>
              <a:tabLst>
                <a:tab pos="342900" algn="l"/>
                <a:tab pos="457200" algn="l"/>
                <a:tab pos="6350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在必要的地方提出系统用户接口的大概假设</a:t>
            </a:r>
          </a:p>
          <a:p>
            <a:pPr>
              <a:lnSpc>
                <a:spcPts val="4600"/>
              </a:lnSpc>
              <a:tabLst>
                <a:tab pos="342900" algn="l"/>
                <a:tab pos="457200" algn="l"/>
                <a:tab pos="6350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好处</a:t>
            </a:r>
          </a:p>
          <a:p>
            <a:pPr>
              <a:lnSpc>
                <a:spcPts val="3400"/>
              </a:lnSpc>
              <a:tabLst>
                <a:tab pos="342900" algn="l"/>
                <a:tab pos="457200" algn="l"/>
                <a:tab pos="6350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验证系统的可用性方面</a:t>
            </a:r>
          </a:p>
          <a:p>
            <a:pPr>
              <a:lnSpc>
                <a:spcPts val="3400"/>
              </a:lnSpc>
              <a:tabLst>
                <a:tab pos="342900" algn="l"/>
                <a:tab pos="457200" algn="l"/>
                <a:tab pos="6350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成为系统外部实现的说明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但不能等同于需求文档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</a:p>
          <a:p>
            <a:pPr>
              <a:lnSpc>
                <a:spcPts val="3400"/>
              </a:lnSpc>
              <a:tabLst>
                <a:tab pos="342900" algn="l"/>
                <a:tab pos="457200" algn="l"/>
                <a:tab pos="6350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最终用户使用文档的基础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4700" y="304800"/>
            <a:ext cx="2565400" cy="558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59/82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55600"/>
            <a:ext cx="68580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2819400" algn="l"/>
              </a:tabLst>
            </a:pPr>
            <a:r>
              <a:rPr lang="en-US" altLang="zh-CN" dirty="0"/>
              <a:t>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需求问题例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700"/>
              </a:lnSpc>
              <a:tabLst>
                <a:tab pos="2819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例：超市管理系统中的库存监控功能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927100" y="1981200"/>
            <a:ext cx="127000" cy="166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2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2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2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2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1206500" y="1981200"/>
            <a:ext cx="6261100" cy="166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2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需求</a:t>
            </a:r>
            <a:r>
              <a:rPr lang="en-US" altLang="zh-CN" sz="22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</a:t>
            </a:r>
            <a:r>
              <a:rPr lang="en-US" altLang="zh-CN" sz="22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：某项商品</a:t>
            </a:r>
            <a:r>
              <a:rPr lang="en-US" altLang="zh-CN" sz="2298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库存</a:t>
            </a:r>
            <a:r>
              <a:rPr lang="en-US" altLang="zh-CN" sz="22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低于警戒线后自动上报总店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2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需求</a:t>
            </a:r>
            <a:r>
              <a:rPr lang="en-US" altLang="zh-CN" sz="22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2</a:t>
            </a:r>
            <a:r>
              <a:rPr lang="en-US" altLang="zh-CN" sz="22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：收银机在销售的同时同步更新</a:t>
            </a:r>
            <a:r>
              <a:rPr lang="en-US" altLang="zh-CN" sz="2298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库存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2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需求</a:t>
            </a:r>
            <a:r>
              <a:rPr lang="en-US" altLang="zh-CN" sz="22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3</a:t>
            </a:r>
            <a:r>
              <a:rPr lang="en-US" altLang="zh-CN" sz="22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：库存管理子系统根据出货情况更新</a:t>
            </a:r>
            <a:r>
              <a:rPr lang="en-US" altLang="zh-CN" sz="2298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库存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2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需求</a:t>
            </a:r>
            <a:r>
              <a:rPr lang="en-US" altLang="zh-CN" sz="22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4</a:t>
            </a:r>
            <a:r>
              <a:rPr lang="en-US" altLang="zh-CN" sz="22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：扫描输入会员卡号后开始一次销售过程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469900" y="3657600"/>
            <a:ext cx="78105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4572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需求问题</a:t>
            </a:r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dirty="0"/>
              <a:t>	</a:t>
            </a:r>
            <a:r>
              <a:rPr lang="en-US" altLang="zh-CN" sz="22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二义性：需求</a:t>
            </a:r>
            <a:r>
              <a:rPr lang="en-US" altLang="zh-CN" sz="22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</a:t>
            </a:r>
            <a:r>
              <a:rPr lang="en-US" altLang="zh-CN" sz="22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中的</a:t>
            </a:r>
            <a:r>
              <a:rPr lang="en-US" altLang="zh-CN" sz="2298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库存</a:t>
            </a:r>
            <a:r>
              <a:rPr lang="en-US" altLang="zh-CN" sz="22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与需求</a:t>
            </a:r>
            <a:r>
              <a:rPr lang="en-US" altLang="zh-CN" sz="22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2</a:t>
            </a:r>
            <a:r>
              <a:rPr lang="en-US" altLang="zh-CN" sz="22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和</a:t>
            </a:r>
            <a:r>
              <a:rPr lang="en-US" altLang="zh-CN" sz="22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3</a:t>
            </a:r>
            <a:r>
              <a:rPr lang="en-US" altLang="zh-CN" sz="22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中的哪一项相对应</a:t>
            </a:r>
            <a:r>
              <a:rPr lang="en-US" altLang="zh-CN" sz="22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?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1384300" y="4622800"/>
            <a:ext cx="22606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1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需求</a:t>
            </a:r>
            <a:r>
              <a:rPr lang="en-US" altLang="zh-CN" sz="21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2</a:t>
            </a:r>
            <a:r>
              <a:rPr lang="en-US" altLang="zh-CN" sz="21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：卖场库存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4114800" y="4622800"/>
            <a:ext cx="20320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1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需求</a:t>
            </a:r>
            <a:r>
              <a:rPr lang="en-US" altLang="zh-CN" sz="21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3</a:t>
            </a:r>
            <a:r>
              <a:rPr lang="en-US" altLang="zh-CN" sz="21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：仓库库存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927100" y="5016500"/>
            <a:ext cx="61214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2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不完整性：忘记携带会员卡就不能购物了吗？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6700" y="304800"/>
            <a:ext cx="6146800" cy="558800"/>
          </a:xfrm>
          <a:prstGeom prst="rect">
            <a:avLst/>
          </a:prstGeom>
          <a:noFill/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705100"/>
            <a:ext cx="8420100" cy="469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115300" y="6273800"/>
            <a:ext cx="406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6/82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1511300" y="317500"/>
            <a:ext cx="61087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需求：成功软件开发的前提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241300" y="1130300"/>
            <a:ext cx="28067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600"/>
              </a:lnSpc>
              <a:tabLst/>
            </a:pPr>
            <a:r>
              <a:rPr lang="en-US" altLang="zh-CN" sz="4800" dirty="0">
                <a:solidFill>
                  <a:srgbClr val="FF0000"/>
                </a:solidFill>
                <a:latin typeface="æ°å®ä½" pitchFamily="18" charset="0"/>
                <a:cs typeface="æ°å®ä½" pitchFamily="18" charset="0"/>
              </a:rPr>
              <a:t>软件质量</a:t>
            </a:r>
            <a:r>
              <a:rPr lang="en-US" altLang="zh-CN" sz="48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=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76200" y="1993900"/>
            <a:ext cx="8445500" cy="115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>
                <a:tab pos="127000" algn="l"/>
              </a:tabLst>
            </a:pPr>
            <a:r>
              <a:rPr lang="en-US" altLang="zh-CN" sz="36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系统所实现的需求</a:t>
            </a:r>
            <a:r>
              <a:rPr lang="en-US" altLang="zh-CN" sz="36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/</a:t>
            </a:r>
            <a:r>
              <a:rPr lang="en-US" altLang="zh-CN" sz="36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客户所期望的需求</a:t>
            </a:r>
          </a:p>
          <a:p>
            <a:pPr>
              <a:lnSpc>
                <a:spcPts val="4100"/>
              </a:lnSpc>
              <a:tabLst>
                <a:tab pos="127000" algn="l"/>
              </a:tabLst>
            </a:pPr>
            <a:r>
              <a:rPr lang="en-US" altLang="zh-CN" dirty="0"/>
              <a:t>	</a:t>
            </a:r>
            <a:r>
              <a:rPr lang="en-US" altLang="zh-CN" sz="306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designing</a:t>
            </a:r>
            <a:r>
              <a:rPr lang="en-US" altLang="zh-CN" sz="306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6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the</a:t>
            </a:r>
            <a:r>
              <a:rPr lang="en-US" altLang="zh-CN" sz="306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6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right</a:t>
            </a:r>
            <a:r>
              <a:rPr lang="en-US" altLang="zh-CN" sz="306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6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software</a:t>
            </a:r>
            <a:r>
              <a:rPr lang="en-US" altLang="zh-CN" sz="306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6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for</a:t>
            </a:r>
            <a:r>
              <a:rPr lang="en-US" altLang="zh-CN" sz="306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6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the</a:t>
            </a:r>
            <a:r>
              <a:rPr lang="en-US" altLang="zh-CN" sz="306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6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customer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393700" y="3492500"/>
            <a:ext cx="6113853" cy="314958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                <a:tab pos="457200" algn="l"/>
                <a:tab pos="1917700" algn="l"/>
              </a:tabLst>
            </a:pPr>
            <a:r>
              <a:rPr lang="en-US" altLang="zh-CN" sz="4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现实意义</a:t>
            </a:r>
          </a:p>
          <a:p>
            <a:pPr>
              <a:lnSpc>
                <a:spcPts val="4500"/>
              </a:lnSpc>
              <a:tabLst>
                <a:tab pos="457200" algn="l"/>
                <a:tab pos="1917700" algn="l"/>
              </a:tabLst>
            </a:pPr>
            <a:r>
              <a:rPr lang="en-US" altLang="zh-CN" dirty="0"/>
              <a:t>	</a:t>
            </a:r>
            <a:r>
              <a:rPr lang="en-US" altLang="zh-CN" sz="30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软件项目投标及签订合同的基础</a:t>
            </a:r>
          </a:p>
          <a:p>
            <a:pPr>
              <a:lnSpc>
                <a:spcPts val="3900"/>
              </a:lnSpc>
              <a:tabLst>
                <a:tab pos="457200" algn="l"/>
                <a:tab pos="1917700" algn="l"/>
              </a:tabLst>
            </a:pPr>
            <a:r>
              <a:rPr lang="en-US" altLang="zh-CN" dirty="0"/>
              <a:t>	</a:t>
            </a:r>
            <a:r>
              <a:rPr lang="en-US" altLang="zh-CN" sz="30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软件系统实现的基础</a:t>
            </a:r>
          </a:p>
          <a:p>
            <a:pPr>
              <a:lnSpc>
                <a:spcPts val="3900"/>
              </a:lnSpc>
              <a:tabLst>
                <a:tab pos="457200" algn="l"/>
                <a:tab pos="1917700" algn="l"/>
              </a:tabLst>
            </a:pPr>
            <a:r>
              <a:rPr lang="en-US" altLang="zh-CN" dirty="0"/>
              <a:t>	</a:t>
            </a:r>
            <a:r>
              <a:rPr lang="en-US" altLang="zh-CN" sz="30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系统确认移交的基础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500"/>
              </a:lnSpc>
              <a:tabLst>
                <a:tab pos="457200" algn="l"/>
                <a:tab pos="1917700" algn="l"/>
              </a:tabLst>
            </a:pPr>
            <a:r>
              <a:rPr lang="en-US" altLang="zh-CN" dirty="0"/>
              <a:t>		</a:t>
            </a: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60/82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81000"/>
            <a:ext cx="7721600" cy="560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457200" algn="l"/>
                <a:tab pos="736600" algn="l"/>
                <a:tab pos="1562100" algn="l"/>
              </a:tabLst>
            </a:pPr>
            <a:r>
              <a:rPr lang="en-US" altLang="zh-CN" dirty="0"/>
              <a:t>		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需求协商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(negotiation)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900"/>
              </a:lnSpc>
              <a:tabLst>
                <a:tab pos="457200" algn="l"/>
                <a:tab pos="736600" algn="l"/>
                <a:tab pos="1562100" algn="l"/>
              </a:tabLst>
            </a:pPr>
            <a:r>
              <a:rPr lang="en-US" altLang="zh-CN" sz="34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Why</a:t>
            </a:r>
            <a:r>
              <a:rPr lang="en-US" altLang="zh-CN" sz="34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：涉众目标的冲突</a:t>
            </a:r>
            <a:r>
              <a:rPr lang="en-US" altLang="zh-CN" sz="34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34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几乎不可避免</a:t>
            </a:r>
            <a:r>
              <a:rPr lang="en-US" altLang="zh-CN" sz="34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</a:p>
          <a:p>
            <a:pPr>
              <a:lnSpc>
                <a:spcPts val="3100"/>
              </a:lnSpc>
              <a:tabLst>
                <a:tab pos="457200" algn="l"/>
                <a:tab pos="736600" algn="l"/>
                <a:tab pos="1562100" algn="l"/>
              </a:tabLst>
            </a:pPr>
            <a:r>
              <a:rPr lang="en-US" altLang="zh-CN" dirty="0"/>
              <a:t>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用户：新特性、系统尽早可用、提供高质量的服务</a:t>
            </a:r>
          </a:p>
          <a:p>
            <a:pPr>
              <a:lnSpc>
                <a:spcPts val="3100"/>
              </a:lnSpc>
              <a:tabLst>
                <a:tab pos="457200" algn="l"/>
                <a:tab pos="736600" algn="l"/>
                <a:tab pos="1562100" algn="l"/>
              </a:tabLst>
            </a:pPr>
            <a:r>
              <a:rPr lang="en-US" altLang="zh-CN" dirty="0"/>
              <a:t>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客户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合同需方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：控制成本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/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进度、符合外部标准</a:t>
            </a:r>
          </a:p>
          <a:p>
            <a:pPr>
              <a:lnSpc>
                <a:spcPts val="3100"/>
              </a:lnSpc>
              <a:tabLst>
                <a:tab pos="457200" algn="l"/>
                <a:tab pos="736600" algn="l"/>
                <a:tab pos="1562100" algn="l"/>
              </a:tabLst>
            </a:pPr>
            <a:r>
              <a:rPr lang="en-US" altLang="zh-CN" dirty="0"/>
              <a:t>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开发者：需求稳定、开发协议灵活、使用成熟技术</a:t>
            </a:r>
          </a:p>
          <a:p>
            <a:pPr>
              <a:lnSpc>
                <a:spcPts val="4900"/>
              </a:lnSpc>
              <a:tabLst>
                <a:tab pos="457200" algn="l"/>
                <a:tab pos="736600" algn="l"/>
                <a:tab pos="1562100" algn="l"/>
              </a:tabLst>
            </a:pPr>
            <a:r>
              <a:rPr lang="en-US" altLang="zh-CN" sz="34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需求协商的动因</a:t>
            </a:r>
          </a:p>
          <a:p>
            <a:pPr>
              <a:lnSpc>
                <a:spcPts val="3100"/>
              </a:lnSpc>
              <a:tabLst>
                <a:tab pos="457200" algn="l"/>
                <a:tab pos="736600" algn="l"/>
                <a:tab pos="1562100" algn="l"/>
              </a:tabLst>
            </a:pPr>
            <a:r>
              <a:rPr lang="en-US" altLang="zh-CN" dirty="0"/>
              <a:t>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开发方与客户方的立场和知识背景不一致</a:t>
            </a:r>
          </a:p>
          <a:p>
            <a:pPr>
              <a:lnSpc>
                <a:spcPts val="3300"/>
              </a:lnSpc>
              <a:tabLst>
                <a:tab pos="457200" algn="l"/>
                <a:tab pos="736600" algn="l"/>
                <a:tab pos="1562100" algn="l"/>
              </a:tabLst>
            </a:pPr>
            <a:r>
              <a:rPr lang="en-US" altLang="zh-CN" dirty="0"/>
              <a:t>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客户方内部的操作者、用户及各级业务领导之间的不同利</a:t>
            </a:r>
          </a:p>
          <a:p>
            <a:pPr>
              <a:lnSpc>
                <a:spcPts val="2400"/>
              </a:lnSpc>
              <a:tabLst>
                <a:tab pos="457200" algn="l"/>
                <a:tab pos="736600" algn="l"/>
                <a:tab pos="15621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益和价值取向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开发方宜引导而不要过度涉入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</a:p>
          <a:p>
            <a:pPr>
              <a:lnSpc>
                <a:spcPts val="3100"/>
              </a:lnSpc>
              <a:tabLst>
                <a:tab pos="457200" algn="l"/>
                <a:tab pos="736600" algn="l"/>
                <a:tab pos="1562100" algn="l"/>
              </a:tabLst>
            </a:pPr>
            <a:r>
              <a:rPr lang="en-US" altLang="zh-CN" dirty="0"/>
              <a:t>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由于技术因素而导致的冲突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如高安全性与性能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/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方便性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</a:p>
          <a:p>
            <a:pPr>
              <a:lnSpc>
                <a:spcPts val="3100"/>
              </a:lnSpc>
              <a:tabLst>
                <a:tab pos="457200" algn="l"/>
                <a:tab pos="736600" algn="l"/>
                <a:tab pos="1562100" algn="l"/>
              </a:tabLst>
            </a:pPr>
            <a:r>
              <a:rPr lang="en-US" altLang="zh-CN" dirty="0"/>
              <a:t>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新的涉众或涉众目标逐渐被发现并考虑进来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26400" y="6273800"/>
            <a:ext cx="482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61/82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495300"/>
            <a:ext cx="7607300" cy="535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342900" algn="l"/>
                <a:tab pos="2311400" algn="l"/>
              </a:tabLst>
            </a:pPr>
            <a:r>
              <a:rPr lang="en-US" altLang="zh-CN" dirty="0"/>
              <a:t>	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需求协商的定义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400"/>
              </a:lnSpc>
              <a:tabLst>
                <a:tab pos="342900" algn="l"/>
                <a:tab pos="2311400" algn="l"/>
              </a:tabLst>
            </a:pPr>
            <a:r>
              <a:rPr lang="en-US" altLang="zh-CN" sz="30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定义</a:t>
            </a:r>
            <a:r>
              <a:rPr lang="en-US" altLang="zh-CN" sz="30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</a:t>
            </a: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：以达成共识为目标的参与者之间的</a:t>
            </a:r>
          </a:p>
          <a:p>
            <a:pPr>
              <a:lnSpc>
                <a:spcPts val="3300"/>
              </a:lnSpc>
              <a:tabLst>
                <a:tab pos="342900" algn="l"/>
                <a:tab pos="2311400" algn="l"/>
              </a:tabLst>
            </a:pPr>
            <a:r>
              <a:rPr lang="en-US" altLang="zh-CN" dirty="0"/>
              <a:t>	</a:t>
            </a: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交互，开始于参与者对各自目标的交流，结</a:t>
            </a:r>
          </a:p>
          <a:p>
            <a:pPr>
              <a:lnSpc>
                <a:spcPts val="3400"/>
              </a:lnSpc>
              <a:tabLst>
                <a:tab pos="342900" algn="l"/>
                <a:tab pos="2311400" algn="l"/>
              </a:tabLst>
            </a:pPr>
            <a:r>
              <a:rPr lang="en-US" altLang="zh-CN" dirty="0"/>
              <a:t>	</a:t>
            </a: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束于详细说明的共识</a:t>
            </a:r>
          </a:p>
          <a:p>
            <a:pPr>
              <a:lnSpc>
                <a:spcPts val="4700"/>
              </a:lnSpc>
              <a:tabLst>
                <a:tab pos="342900" algn="l"/>
                <a:tab pos="2311400" algn="l"/>
              </a:tabLst>
            </a:pPr>
            <a:r>
              <a:rPr lang="en-US" altLang="zh-CN" sz="30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定义</a:t>
            </a:r>
            <a:r>
              <a:rPr lang="en-US" altLang="zh-CN" sz="30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2</a:t>
            </a: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：一种通过探索可能性范围解决冲突</a:t>
            </a:r>
          </a:p>
          <a:p>
            <a:pPr>
              <a:lnSpc>
                <a:spcPts val="3300"/>
              </a:lnSpc>
              <a:tabLst>
                <a:tab pos="342900" algn="l"/>
                <a:tab pos="2311400" algn="l"/>
              </a:tabLst>
            </a:pPr>
            <a:r>
              <a:rPr lang="en-US" altLang="zh-CN" dirty="0"/>
              <a:t>	</a:t>
            </a: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的协作式方法，各参与方都试图找到一种尽</a:t>
            </a:r>
          </a:p>
          <a:p>
            <a:pPr>
              <a:lnSpc>
                <a:spcPts val="3400"/>
              </a:lnSpc>
              <a:tabLst>
                <a:tab pos="342900" algn="l"/>
                <a:tab pos="2311400" algn="l"/>
              </a:tabLst>
            </a:pPr>
            <a:r>
              <a:rPr lang="en-US" altLang="zh-CN" dirty="0"/>
              <a:t>	</a:t>
            </a: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量满足各方的解决方案</a:t>
            </a:r>
          </a:p>
          <a:p>
            <a:pPr>
              <a:lnSpc>
                <a:spcPts val="4700"/>
              </a:lnSpc>
              <a:tabLst>
                <a:tab pos="342900" algn="l"/>
                <a:tab pos="2311400" algn="l"/>
              </a:tabLst>
            </a:pPr>
            <a:r>
              <a:rPr lang="en-US" altLang="zh-CN" sz="30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定义</a:t>
            </a:r>
            <a:r>
              <a:rPr lang="en-US" altLang="zh-CN" sz="30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3</a:t>
            </a: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：涉众在所要求的系统功能、已有的</a:t>
            </a:r>
          </a:p>
          <a:p>
            <a:pPr>
              <a:lnSpc>
                <a:spcPts val="3300"/>
              </a:lnSpc>
              <a:tabLst>
                <a:tab pos="342900" algn="l"/>
                <a:tab pos="2311400" algn="l"/>
              </a:tabLst>
            </a:pPr>
            <a:r>
              <a:rPr lang="en-US" altLang="zh-CN" dirty="0"/>
              <a:t>	</a:t>
            </a: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或预想的技术能力、交付进度及成本之间进</a:t>
            </a:r>
          </a:p>
          <a:p>
            <a:pPr>
              <a:lnSpc>
                <a:spcPts val="3400"/>
              </a:lnSpc>
              <a:tabLst>
                <a:tab pos="342900" algn="l"/>
                <a:tab pos="2311400" algn="l"/>
              </a:tabLst>
            </a:pPr>
            <a:r>
              <a:rPr lang="en-US" altLang="zh-CN" dirty="0"/>
              <a:t>	</a:t>
            </a: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行权衡一种迭代过程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4700" y="304800"/>
            <a:ext cx="5092700" cy="558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62/82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495300"/>
            <a:ext cx="7670800" cy="532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342900" algn="l"/>
                <a:tab pos="457200" algn="l"/>
                <a:tab pos="914400" algn="l"/>
                <a:tab pos="1143000" algn="l"/>
                <a:tab pos="1549400" algn="l"/>
              </a:tabLst>
            </a:pPr>
            <a:r>
              <a:rPr lang="en-US" altLang="zh-CN" dirty="0"/>
              <a:t>				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需求协商的任务和作用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100"/>
              </a:lnSpc>
              <a:tabLst>
                <a:tab pos="342900" algn="l"/>
                <a:tab pos="457200" algn="l"/>
                <a:tab pos="914400" algn="l"/>
                <a:tab pos="1143000" algn="l"/>
                <a:tab pos="1549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识别并解决涉众之间的需求冲突，保证系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914400" algn="l"/>
                <a:tab pos="1143000" algn="l"/>
                <a:tab pos="1549400" algn="l"/>
              </a:tabLst>
            </a:pPr>
            <a:r>
              <a:rPr lang="en-US" altLang="zh-CN" dirty="0"/>
              <a:t>	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统需求的可行性以及较好的总体满意度</a:t>
            </a:r>
          </a:p>
          <a:p>
            <a:pPr>
              <a:lnSpc>
                <a:spcPts val="4100"/>
              </a:lnSpc>
              <a:tabLst>
                <a:tab pos="342900" algn="l"/>
                <a:tab pos="457200" algn="l"/>
                <a:tab pos="914400" algn="l"/>
                <a:tab pos="1143000" algn="l"/>
                <a:tab pos="1549400" algn="l"/>
              </a:tabLst>
            </a:pPr>
            <a:r>
              <a:rPr lang="en-US" altLang="zh-CN" dirty="0"/>
              <a:t>		</a:t>
            </a:r>
            <a:r>
              <a:rPr lang="en-US" altLang="zh-CN" sz="25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主要任务：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  <a:tab pos="914400" algn="l"/>
                <a:tab pos="1143000" algn="l"/>
                <a:tab pos="1549400" algn="l"/>
              </a:tabLst>
            </a:pPr>
            <a:r>
              <a:rPr lang="en-US" altLang="zh-CN" dirty="0"/>
              <a:t>	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通过相关方的协调和沟通达成一致意见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  <a:tab pos="914400" algn="l"/>
                <a:tab pos="1143000" algn="l"/>
                <a:tab pos="1549400" algn="l"/>
              </a:tabLst>
            </a:pPr>
            <a:r>
              <a:rPr lang="en-US" altLang="zh-CN" dirty="0"/>
              <a:t>	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识别与需求冲突相关的风险并准备相应的措施</a:t>
            </a:r>
          </a:p>
          <a:p>
            <a:pPr>
              <a:lnSpc>
                <a:spcPts val="3700"/>
              </a:lnSpc>
              <a:tabLst>
                <a:tab pos="342900" algn="l"/>
                <a:tab pos="457200" algn="l"/>
                <a:tab pos="914400" algn="l"/>
                <a:tab pos="1143000" algn="l"/>
                <a:tab pos="1549400" algn="l"/>
              </a:tabLst>
            </a:pPr>
            <a:r>
              <a:rPr lang="en-US" altLang="zh-CN" dirty="0"/>
              <a:t>		</a:t>
            </a:r>
            <a:r>
              <a:rPr lang="en-US" altLang="zh-CN" sz="25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其它作用：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  <a:tab pos="914400" algn="l"/>
                <a:tab pos="1143000" algn="l"/>
                <a:tab pos="1549400" algn="l"/>
              </a:tabLst>
            </a:pPr>
            <a:r>
              <a:rPr lang="en-US" altLang="zh-CN" dirty="0"/>
              <a:t>	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通过协商帮助识别出关键的系统约束及方式</a:t>
            </a:r>
          </a:p>
          <a:p>
            <a:pPr>
              <a:lnSpc>
                <a:spcPts val="3000"/>
              </a:lnSpc>
              <a:tabLst>
                <a:tab pos="342900" algn="l"/>
                <a:tab pos="457200" algn="l"/>
                <a:tab pos="914400" algn="l"/>
                <a:tab pos="1143000" algn="l"/>
                <a:tab pos="1549400" algn="l"/>
              </a:tabLst>
            </a:pPr>
            <a:r>
              <a:rPr lang="en-US" altLang="zh-CN" dirty="0"/>
              <a:t>	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更好地适应变化和不确定性：将所有的冲突和可能的解决</a:t>
            </a:r>
          </a:p>
          <a:p>
            <a:pPr>
              <a:lnSpc>
                <a:spcPts val="1900"/>
              </a:lnSpc>
              <a:tabLst>
                <a:tab pos="342900" algn="l"/>
                <a:tab pos="457200" algn="l"/>
                <a:tab pos="914400" algn="l"/>
                <a:tab pos="1143000" algn="l"/>
                <a:tab pos="1549400" algn="l"/>
              </a:tabLst>
            </a:pPr>
            <a:r>
              <a:rPr lang="en-US" altLang="zh-CN" dirty="0"/>
              <a:t>				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途径摆上台面，涉众期望的技术可行性也会得到检验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914400" algn="l"/>
                <a:tab pos="1143000" algn="l"/>
                <a:tab pos="1549400" algn="l"/>
              </a:tabLst>
            </a:pPr>
            <a:r>
              <a:rPr lang="en-US" altLang="zh-CN" dirty="0"/>
              <a:t>	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不同观点的全面碰撞，促进对需求的统一认识和理解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63/82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482600"/>
            <a:ext cx="7988300" cy="515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342900" algn="l"/>
                <a:tab pos="2565400" algn="l"/>
              </a:tabLst>
            </a:pPr>
            <a:r>
              <a:rPr lang="en-US" altLang="zh-CN" dirty="0"/>
              <a:t>	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需求协商过程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700"/>
              </a:lnSpc>
              <a:tabLst>
                <a:tab pos="342900" algn="l"/>
                <a:tab pos="2565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Pre-Negotiation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：定义协商问题，涉众</a:t>
            </a:r>
          </a:p>
          <a:p>
            <a:pPr>
              <a:lnSpc>
                <a:spcPts val="3500"/>
              </a:lnSpc>
              <a:tabLst>
                <a:tab pos="342900" algn="l"/>
                <a:tab pos="2565400" algn="l"/>
              </a:tabLst>
            </a:pPr>
            <a:r>
              <a:rPr lang="en-US" altLang="zh-CN" dirty="0"/>
              <a:t>	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标识及召集、涉众目标诱导、目标分析</a:t>
            </a:r>
          </a:p>
          <a:p>
            <a:pPr>
              <a:lnSpc>
                <a:spcPts val="4100"/>
              </a:lnSpc>
              <a:tabLst>
                <a:tab pos="342900" algn="l"/>
                <a:tab pos="2565400" algn="l"/>
              </a:tabLst>
            </a:pPr>
            <a:r>
              <a:rPr lang="en-US" altLang="zh-CN" dirty="0"/>
              <a:t>	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冲突发现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</a:p>
          <a:p>
            <a:pPr>
              <a:lnSpc>
                <a:spcPts val="4600"/>
              </a:lnSpc>
              <a:tabLst>
                <a:tab pos="342900" algn="l"/>
                <a:tab pos="2565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Negotiation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：交换意见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正面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/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负面影响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、</a:t>
            </a:r>
          </a:p>
          <a:p>
            <a:pPr>
              <a:lnSpc>
                <a:spcPts val="3800"/>
              </a:lnSpc>
              <a:tabLst>
                <a:tab pos="342900" algn="l"/>
                <a:tab pos="2565400" algn="l"/>
              </a:tabLst>
            </a:pPr>
            <a:r>
              <a:rPr lang="en-US" altLang="zh-CN" dirty="0"/>
              <a:t>	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提出替代方案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让步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、寻找都能接受的方</a:t>
            </a:r>
          </a:p>
          <a:p>
            <a:pPr>
              <a:lnSpc>
                <a:spcPts val="3800"/>
              </a:lnSpc>
              <a:tabLst>
                <a:tab pos="342900" algn="l"/>
                <a:tab pos="2565400" algn="l"/>
              </a:tabLst>
            </a:pPr>
            <a:r>
              <a:rPr lang="en-US" altLang="zh-CN" dirty="0"/>
              <a:t>	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案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最佳权衡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</a:p>
          <a:p>
            <a:pPr>
              <a:lnSpc>
                <a:spcPts val="4600"/>
              </a:lnSpc>
              <a:tabLst>
                <a:tab pos="342900" algn="l"/>
                <a:tab pos="2565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Post-Negotiation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：分析评估协商结果，</a:t>
            </a:r>
          </a:p>
          <a:p>
            <a:pPr>
              <a:lnSpc>
                <a:spcPts val="3300"/>
              </a:lnSpc>
              <a:tabLst>
                <a:tab pos="342900" algn="l"/>
                <a:tab pos="2565400" algn="l"/>
              </a:tabLst>
            </a:pPr>
            <a:r>
              <a:rPr lang="en-US" altLang="zh-CN" dirty="0"/>
              <a:t>	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如有必要还要继续进行协商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60700" y="304800"/>
            <a:ext cx="3086100" cy="558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64/82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81000"/>
            <a:ext cx="5638800" cy="204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2565400" algn="l"/>
              </a:tabLst>
            </a:pPr>
            <a:r>
              <a:rPr lang="en-US" altLang="zh-CN" dirty="0"/>
              <a:t>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需求协商框架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500"/>
              </a:lnSpc>
              <a:tabLst>
                <a:tab pos="2565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冲突解决策略</a:t>
            </a:r>
          </a:p>
          <a:p>
            <a:pPr>
              <a:lnSpc>
                <a:spcPts val="4600"/>
              </a:lnSpc>
              <a:tabLst>
                <a:tab pos="2565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涉众的协同状况：时间、地点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927100" y="2413000"/>
            <a:ext cx="114300" cy="158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1206500" y="2413000"/>
            <a:ext cx="4114800" cy="158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Same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time/Same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place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Same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time/Different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place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Different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time/Same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place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Different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time/Different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place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469900" y="4038600"/>
            <a:ext cx="7556500" cy="168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457200" algn="l"/>
                <a:tab pos="7366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协商的工具支持</a:t>
            </a:r>
          </a:p>
          <a:p>
            <a:pPr>
              <a:lnSpc>
                <a:spcPts val="3100"/>
              </a:lnSpc>
              <a:tabLst>
                <a:tab pos="457200" algn="l"/>
                <a:tab pos="736600" algn="l"/>
              </a:tabLst>
            </a:pPr>
            <a:r>
              <a:rPr lang="en-US" altLang="zh-CN" dirty="0"/>
              <a:t>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被动的：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email,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chat,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multimedia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rooms</a:t>
            </a:r>
          </a:p>
          <a:p>
            <a:pPr>
              <a:lnSpc>
                <a:spcPts val="3100"/>
              </a:lnSpc>
              <a:tabLst>
                <a:tab pos="457200" algn="l"/>
                <a:tab pos="736600" algn="l"/>
              </a:tabLst>
            </a:pPr>
            <a:r>
              <a:rPr lang="en-US" altLang="zh-CN" dirty="0"/>
              <a:t>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主动的：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Group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decision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support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systems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辅助用户对</a:t>
            </a:r>
          </a:p>
          <a:p>
            <a:pPr>
              <a:lnSpc>
                <a:spcPts val="2600"/>
              </a:lnSpc>
              <a:tabLst>
                <a:tab pos="457200" algn="l"/>
                <a:tab pos="7366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问题进行表达、评估和解决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65/82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444500"/>
            <a:ext cx="7696200" cy="541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                <a:tab pos="342900" algn="l"/>
                <a:tab pos="2413000" algn="l"/>
              </a:tabLst>
            </a:pPr>
            <a:r>
              <a:rPr lang="en-US" altLang="zh-CN" dirty="0"/>
              <a:t>		</a:t>
            </a:r>
            <a:r>
              <a:rPr lang="en-US" altLang="zh-CN" sz="4398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冲突解决策略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700"/>
              </a:lnSpc>
              <a:tabLst>
                <a:tab pos="342900" algn="l"/>
                <a:tab pos="24130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竞争策略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(Competing)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：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win-lose</a:t>
            </a:r>
          </a:p>
          <a:p>
            <a:pPr>
              <a:lnSpc>
                <a:spcPts val="4600"/>
              </a:lnSpc>
              <a:tabLst>
                <a:tab pos="342900" algn="l"/>
                <a:tab pos="24130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让步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(Accommodating)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：试图满足他人的</a:t>
            </a:r>
          </a:p>
          <a:p>
            <a:pPr>
              <a:lnSpc>
                <a:spcPts val="3300"/>
              </a:lnSpc>
              <a:tabLst>
                <a:tab pos="342900" algn="l"/>
                <a:tab pos="2413000" algn="l"/>
              </a:tabLst>
            </a:pPr>
            <a:r>
              <a:rPr lang="en-US" altLang="zh-CN" dirty="0"/>
              <a:t>	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关注点而对自己的关注点进行让步</a:t>
            </a:r>
          </a:p>
          <a:p>
            <a:pPr>
              <a:lnSpc>
                <a:spcPts val="5000"/>
              </a:lnSpc>
              <a:tabLst>
                <a:tab pos="342900" algn="l"/>
                <a:tab pos="24130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协调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(Collaborating)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：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win-win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，试图协</a:t>
            </a:r>
          </a:p>
          <a:p>
            <a:pPr>
              <a:lnSpc>
                <a:spcPts val="3300"/>
              </a:lnSpc>
              <a:tabLst>
                <a:tab pos="342900" algn="l"/>
                <a:tab pos="2413000" algn="l"/>
              </a:tabLst>
            </a:pPr>
            <a:r>
              <a:rPr lang="en-US" altLang="zh-CN" dirty="0"/>
              <a:t>	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调得到能解决各方关注点的方案</a:t>
            </a:r>
          </a:p>
          <a:p>
            <a:pPr>
              <a:lnSpc>
                <a:spcPts val="5000"/>
              </a:lnSpc>
              <a:tabLst>
                <a:tab pos="342900" algn="l"/>
                <a:tab pos="24130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远离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(Avoiding)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：回避或远离协商</a:t>
            </a:r>
          </a:p>
          <a:p>
            <a:pPr>
              <a:lnSpc>
                <a:spcPts val="4600"/>
              </a:lnSpc>
              <a:tabLst>
                <a:tab pos="342900" algn="l"/>
                <a:tab pos="24130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折中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(Compromising)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：通过让步、妥协得</a:t>
            </a:r>
          </a:p>
          <a:p>
            <a:pPr>
              <a:lnSpc>
                <a:spcPts val="3300"/>
              </a:lnSpc>
              <a:tabLst>
                <a:tab pos="342900" algn="l"/>
                <a:tab pos="2413000" algn="l"/>
              </a:tabLst>
            </a:pPr>
            <a:r>
              <a:rPr lang="en-US" altLang="zh-CN" dirty="0"/>
              <a:t>	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到各方都能接受的中间方案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6800" y="304800"/>
            <a:ext cx="2032000" cy="558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66/82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457200"/>
            <a:ext cx="5943600" cy="443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3073400" algn="l"/>
              </a:tabLst>
            </a:pPr>
            <a:r>
              <a:rPr lang="en-US" altLang="zh-CN" dirty="0"/>
              <a:t>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内容摘要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900"/>
              </a:lnSpc>
              <a:tabLst>
                <a:tab pos="3073400" algn="l"/>
              </a:tabLst>
            </a:pPr>
            <a:r>
              <a:rPr lang="en-US" altLang="zh-CN" sz="40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软件需求工程概述</a:t>
            </a:r>
          </a:p>
          <a:p>
            <a:pPr>
              <a:lnSpc>
                <a:spcPts val="5700"/>
              </a:lnSpc>
              <a:tabLst>
                <a:tab pos="3073400" algn="l"/>
              </a:tabLst>
            </a:pPr>
            <a:r>
              <a:rPr lang="en-US" altLang="zh-CN" sz="40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需求获取、分析与建模</a:t>
            </a:r>
          </a:p>
          <a:p>
            <a:pPr>
              <a:lnSpc>
                <a:spcPts val="5700"/>
              </a:lnSpc>
              <a:tabLst>
                <a:tab pos="3073400" algn="l"/>
              </a:tabLst>
            </a:pPr>
            <a:r>
              <a:rPr lang="en-US" altLang="zh-CN" sz="40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需求确认与协商</a:t>
            </a:r>
          </a:p>
          <a:p>
            <a:pPr>
              <a:lnSpc>
                <a:spcPts val="5700"/>
              </a:lnSpc>
              <a:tabLst>
                <a:tab pos="3073400" algn="l"/>
              </a:tabLst>
            </a:pPr>
            <a:r>
              <a:rPr lang="en-US" altLang="zh-CN" sz="4002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u="sng" dirty="0">
                <a:solidFill>
                  <a:srgbClr val="FF0000"/>
                </a:solidFill>
                <a:latin typeface="æ°å®ä½" pitchFamily="18" charset="0"/>
                <a:cs typeface="æ°å®ä½" pitchFamily="18" charset="0"/>
              </a:rPr>
              <a:t>需求追踪和需求变更管理</a:t>
            </a:r>
          </a:p>
          <a:p>
            <a:pPr>
              <a:lnSpc>
                <a:spcPts val="5700"/>
              </a:lnSpc>
              <a:tabLst>
                <a:tab pos="3073400" algn="l"/>
              </a:tabLst>
            </a:pPr>
            <a:r>
              <a:rPr lang="en-US" altLang="zh-CN" sz="40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面向目标的需求工程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67/82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1473200"/>
            <a:ext cx="152400" cy="347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4600"/>
              </a:lnSpc>
              <a:tabLst/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4600"/>
              </a:lnSpc>
              <a:tabLst/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4600"/>
              </a:lnSpc>
              <a:tabLst/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4600"/>
              </a:lnSpc>
              <a:tabLst/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4600"/>
              </a:lnSpc>
              <a:tabLst/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812800" y="457200"/>
            <a:ext cx="7327900" cy="447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1968500" algn="l"/>
              </a:tabLst>
            </a:pPr>
            <a:r>
              <a:rPr lang="en-US" altLang="zh-CN" dirty="0"/>
              <a:t>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需求变更的原因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200"/>
              </a:lnSpc>
              <a:tabLst>
                <a:tab pos="1968500" algn="l"/>
              </a:tabLst>
            </a:pP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初期的认识不足导致错误或不完整的需求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1968500" algn="l"/>
              </a:tabLst>
            </a:pP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需求本身存在不一致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1968500" algn="l"/>
              </a:tabLst>
            </a:pP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业务变化导致的刚性需求变更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1968500" algn="l"/>
              </a:tabLst>
            </a:pP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外部经济、市场环境的变化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1968500" algn="l"/>
              </a:tabLst>
            </a:pP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客户和项目组对已确认的需求理解不一致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1968500" algn="l"/>
              </a:tabLst>
            </a:pP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技术制约或多目标权衡带来的需求变更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68/82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1460500"/>
            <a:ext cx="165100" cy="326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/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5100"/>
              </a:lnSpc>
              <a:tabLst/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5100"/>
              </a:lnSpc>
              <a:tabLst/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5100"/>
              </a:lnSpc>
              <a:tabLst/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5100"/>
              </a:lnSpc>
              <a:tabLst/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812800" y="457200"/>
            <a:ext cx="7327900" cy="424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2730500" algn="l"/>
              </a:tabLst>
            </a:pPr>
            <a:r>
              <a:rPr lang="en-US" altLang="zh-CN" dirty="0"/>
              <a:t>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关键实践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2730500" algn="l"/>
              </a:tabLst>
            </a:pPr>
            <a:r>
              <a:rPr lang="en-US" altLang="zh-CN" sz="36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唯一标识每项需求并进行的系统管理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100"/>
              </a:lnSpc>
              <a:tabLst>
                <a:tab pos="2730500" algn="l"/>
              </a:tabLst>
            </a:pPr>
            <a:r>
              <a:rPr lang="en-US" altLang="zh-CN" sz="36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分级的需求管理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100"/>
              </a:lnSpc>
              <a:tabLst>
                <a:tab pos="2730500" algn="l"/>
              </a:tabLst>
            </a:pPr>
            <a:r>
              <a:rPr lang="en-US" altLang="zh-CN" sz="36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需求变更管理过程支持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100"/>
              </a:lnSpc>
              <a:tabLst>
                <a:tab pos="2730500" algn="l"/>
              </a:tabLst>
            </a:pPr>
            <a:r>
              <a:rPr lang="en-US" altLang="zh-CN" sz="36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需求生命周期追踪及依赖性管理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100"/>
              </a:lnSpc>
              <a:tabLst>
                <a:tab pos="2730500" algn="l"/>
              </a:tabLst>
            </a:pPr>
            <a:r>
              <a:rPr lang="en-US" altLang="zh-CN" sz="36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变更影响分析及需求变更决策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69/82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482600"/>
            <a:ext cx="7670800" cy="509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342900" algn="l"/>
                <a:tab pos="457200" algn="l"/>
                <a:tab pos="1549400" algn="l"/>
              </a:tabLst>
            </a:pPr>
            <a:r>
              <a:rPr lang="en-US" altLang="zh-CN" dirty="0"/>
              <a:t>		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唯一地标识每一项需求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700"/>
              </a:lnSpc>
              <a:tabLst>
                <a:tab pos="342900" algn="l"/>
                <a:tab pos="457200" algn="l"/>
                <a:tab pos="1549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为每一项需求分配一个唯一的标识符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  <a:tab pos="1549400" algn="l"/>
              </a:tabLst>
            </a:pPr>
            <a:r>
              <a:rPr lang="en-US" altLang="zh-CN" dirty="0"/>
              <a:t>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自动编号：如</a:t>
            </a:r>
            <a:r>
              <a:rPr lang="en-US" altLang="zh-CN" sz="19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word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中的章节编号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  <a:tab pos="1549400" algn="l"/>
              </a:tabLst>
            </a:pPr>
            <a:r>
              <a:rPr lang="en-US" altLang="zh-CN" dirty="0"/>
              <a:t>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有意义的标识符：如</a:t>
            </a:r>
            <a:r>
              <a:rPr lang="en-US" altLang="zh-CN" sz="19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pos-1,store-1,ETF-1</a:t>
            </a:r>
            <a:r>
              <a:rPr lang="en-US" altLang="zh-CN" sz="199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19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.</a:t>
            </a:r>
          </a:p>
          <a:p>
            <a:pPr>
              <a:lnSpc>
                <a:spcPts val="4800"/>
              </a:lnSpc>
              <a:tabLst>
                <a:tab pos="342900" algn="l"/>
                <a:tab pos="457200" algn="l"/>
                <a:tab pos="1549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使得需求文档的其它部分或者在其它系统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1549400" algn="l"/>
              </a:tabLst>
            </a:pPr>
            <a:r>
              <a:rPr lang="en-US" altLang="zh-CN" dirty="0"/>
              <a:t>	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文档中可以明确引用该项需求</a:t>
            </a:r>
          </a:p>
          <a:p>
            <a:pPr>
              <a:lnSpc>
                <a:spcPts val="5000"/>
              </a:lnSpc>
              <a:tabLst>
                <a:tab pos="342900" algn="l"/>
                <a:tab pos="457200" algn="l"/>
                <a:tab pos="1549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使用一套基于数据库的系统管理需求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  <a:tab pos="1549400" algn="l"/>
              </a:tabLst>
            </a:pPr>
            <a:r>
              <a:rPr lang="en-US" altLang="zh-CN" dirty="0"/>
              <a:t>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系统地记录每项需求及其追踪关系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  <a:tab pos="1549400" algn="l"/>
              </a:tabLst>
            </a:pPr>
            <a:r>
              <a:rPr lang="en-US" altLang="zh-CN" dirty="0"/>
              <a:t>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方便查询和统计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  <a:tab pos="1549400" algn="l"/>
              </a:tabLst>
            </a:pPr>
            <a:r>
              <a:rPr lang="en-US" altLang="zh-CN" dirty="0"/>
              <a:t>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需求版本管理的基础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1900" y="304800"/>
            <a:ext cx="4165600" cy="558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115300" y="6273800"/>
            <a:ext cx="406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7/82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68300"/>
            <a:ext cx="8128000" cy="529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342900" algn="l"/>
                <a:tab pos="457200" algn="l"/>
                <a:tab pos="2006600" algn="l"/>
              </a:tabLst>
            </a:pPr>
            <a:r>
              <a:rPr lang="en-US" altLang="zh-CN" dirty="0"/>
              <a:t>		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需求的不同来源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-1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800"/>
              </a:lnSpc>
              <a:tabLst>
                <a:tab pos="342900" algn="l"/>
                <a:tab pos="457200" algn="l"/>
                <a:tab pos="2006600" algn="l"/>
              </a:tabLst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外部环境：系统所属领域固有的法规、</a:t>
            </a:r>
          </a:p>
          <a:p>
            <a:pPr>
              <a:lnSpc>
                <a:spcPts val="3500"/>
              </a:lnSpc>
              <a:tabLst>
                <a:tab pos="342900" algn="l"/>
                <a:tab pos="457200" algn="l"/>
                <a:tab pos="2006600" algn="l"/>
              </a:tabLst>
            </a:pPr>
            <a:r>
              <a:rPr lang="en-US" altLang="zh-CN" dirty="0"/>
              <a:t>	</a:t>
            </a:r>
            <a:r>
              <a:rPr lang="en-US" altLang="zh-CN" sz="36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标准或惯例等</a:t>
            </a:r>
          </a:p>
          <a:p>
            <a:pPr>
              <a:lnSpc>
                <a:spcPts val="3900"/>
              </a:lnSpc>
              <a:tabLst>
                <a:tab pos="342900" algn="l"/>
                <a:tab pos="457200" algn="l"/>
                <a:tab pos="20066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法律、法规、标准、惯例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lnSpc>
                <a:spcPts val="3400"/>
              </a:lnSpc>
              <a:tabLst>
                <a:tab pos="342900" algn="l"/>
                <a:tab pos="457200" algn="l"/>
                <a:tab pos="20066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如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选课系统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：教育部高校学分制教学规范</a:t>
            </a:r>
          </a:p>
          <a:p>
            <a:pPr>
              <a:lnSpc>
                <a:spcPts val="5400"/>
              </a:lnSpc>
              <a:tabLst>
                <a:tab pos="342900" algn="l"/>
                <a:tab pos="457200" algn="l"/>
                <a:tab pos="2006600" algn="l"/>
              </a:tabLst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客观现实：客户单位已经存在的日常</a:t>
            </a:r>
          </a:p>
          <a:p>
            <a:pPr>
              <a:lnSpc>
                <a:spcPts val="3500"/>
              </a:lnSpc>
              <a:tabLst>
                <a:tab pos="342900" algn="l"/>
                <a:tab pos="457200" algn="l"/>
                <a:tab pos="2006600" algn="l"/>
              </a:tabLst>
            </a:pPr>
            <a:r>
              <a:rPr lang="en-US" altLang="zh-CN" dirty="0"/>
              <a:t>	</a:t>
            </a:r>
            <a:r>
              <a:rPr lang="en-US" altLang="zh-CN" sz="36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工作方式和业务规则</a:t>
            </a:r>
          </a:p>
          <a:p>
            <a:pPr>
              <a:lnSpc>
                <a:spcPts val="3900"/>
              </a:lnSpc>
              <a:tabLst>
                <a:tab pos="342900" algn="l"/>
                <a:tab pos="457200" algn="l"/>
                <a:tab pos="20066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岗位设置、服务内容、流程、业务规则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lnSpc>
                <a:spcPts val="3400"/>
              </a:lnSpc>
              <a:tabLst>
                <a:tab pos="342900" algn="l"/>
                <a:tab pos="457200" algn="l"/>
                <a:tab pos="20066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如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选课系统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：通识教育、学校与院系两级管理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04800"/>
            <a:ext cx="4622800" cy="558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70/82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55600"/>
            <a:ext cx="63881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1803400" algn="l"/>
              </a:tabLst>
            </a:pPr>
            <a:r>
              <a:rPr lang="en-US" altLang="zh-CN" dirty="0"/>
              <a:t>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分级的用户需求管理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600"/>
              </a:lnSpc>
              <a:tabLst>
                <a:tab pos="1803400" algn="l"/>
              </a:tabLst>
            </a:pPr>
            <a:r>
              <a:rPr lang="en-US" altLang="zh-CN" sz="30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五个需求等级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927100" y="1727200"/>
            <a:ext cx="101600" cy="180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1206500" y="1727200"/>
            <a:ext cx="4686300" cy="180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19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Urgent: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必须立刻优先实现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9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Necessary: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必须实现，但不一定马上进行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9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Needed: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需要的，不过没有也还凑合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9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Better: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现在似乎也可以，但可以更好一点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9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Useful: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总会有用的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469900" y="3594100"/>
            <a:ext cx="7607300" cy="190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342900" algn="l"/>
              </a:tabLst>
            </a:pPr>
            <a:r>
              <a:rPr lang="en-US" altLang="zh-CN" sz="30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正常情况下用户需求应该相对平均地分布在</a:t>
            </a:r>
          </a:p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US" altLang="zh-CN" dirty="0"/>
              <a:t>	</a:t>
            </a: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这五个等级上</a:t>
            </a:r>
          </a:p>
          <a:p>
            <a:pPr>
              <a:lnSpc>
                <a:spcPts val="4900"/>
              </a:lnSpc>
              <a:tabLst>
                <a:tab pos="342900" algn="l"/>
              </a:tabLst>
            </a:pPr>
            <a:r>
              <a:rPr lang="en-US" altLang="zh-CN" sz="30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分级管理策略：满足核心的用户需求同时说</a:t>
            </a:r>
          </a:p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US" altLang="zh-CN" dirty="0"/>
              <a:t>	</a:t>
            </a:r>
            <a:r>
              <a:rPr lang="en-US" altLang="zh-CN" sz="30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服用户将其它需求搁置或纳入下一版本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26400" y="6273800"/>
            <a:ext cx="482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71/82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482600"/>
            <a:ext cx="7670800" cy="525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342900" algn="l"/>
                <a:tab pos="1803400" algn="l"/>
              </a:tabLst>
            </a:pPr>
            <a:r>
              <a:rPr lang="en-US" altLang="zh-CN" dirty="0"/>
              <a:t>	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分级需求管理的好处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900"/>
              </a:lnSpc>
              <a:tabLst>
                <a:tab pos="342900" algn="l"/>
                <a:tab pos="1803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软件产品不是一个闭门造车、精益求精的</a:t>
            </a:r>
          </a:p>
          <a:p>
            <a:pPr>
              <a:lnSpc>
                <a:spcPts val="3600"/>
              </a:lnSpc>
              <a:tabLst>
                <a:tab pos="342900" algn="l"/>
                <a:tab pos="1803400" algn="l"/>
              </a:tabLst>
            </a:pPr>
            <a:r>
              <a:rPr lang="en-US" altLang="zh-CN" dirty="0"/>
              <a:t>	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艺术品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实验室产品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</a:p>
          <a:p>
            <a:pPr>
              <a:lnSpc>
                <a:spcPts val="4800"/>
              </a:lnSpc>
              <a:tabLst>
                <a:tab pos="342900" algn="l"/>
                <a:tab pos="1803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尽早取得阶段性成果有助于鼓舞项目团队</a:t>
            </a:r>
          </a:p>
          <a:p>
            <a:pPr>
              <a:lnSpc>
                <a:spcPts val="3100"/>
              </a:lnSpc>
              <a:tabLst>
                <a:tab pos="342900" algn="l"/>
                <a:tab pos="1803400" algn="l"/>
              </a:tabLst>
            </a:pPr>
            <a:r>
              <a:rPr lang="en-US" altLang="zh-CN" dirty="0"/>
              <a:t>	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和客户的信心和士气</a:t>
            </a:r>
          </a:p>
          <a:p>
            <a:pPr>
              <a:lnSpc>
                <a:spcPts val="5300"/>
              </a:lnSpc>
              <a:tabLst>
                <a:tab pos="342900" algn="l"/>
                <a:tab pos="1803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尽早让事实去验证：系统经历的实践越多</a:t>
            </a:r>
          </a:p>
          <a:p>
            <a:pPr>
              <a:lnSpc>
                <a:spcPts val="3100"/>
              </a:lnSpc>
              <a:tabLst>
                <a:tab pos="342900" algn="l"/>
                <a:tab pos="1803400" algn="l"/>
              </a:tabLst>
            </a:pPr>
            <a:r>
              <a:rPr lang="en-US" altLang="zh-CN" dirty="0"/>
              <a:t>	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需求的精确性越高</a:t>
            </a:r>
          </a:p>
          <a:p>
            <a:pPr>
              <a:lnSpc>
                <a:spcPts val="5300"/>
              </a:lnSpc>
              <a:tabLst>
                <a:tab pos="342900" algn="l"/>
                <a:tab pos="1803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严谨的需求变更管理策略将促使客户更加</a:t>
            </a:r>
          </a:p>
          <a:p>
            <a:pPr>
              <a:lnSpc>
                <a:spcPts val="3100"/>
              </a:lnSpc>
              <a:tabLst>
                <a:tab pos="342900" algn="l"/>
                <a:tab pos="1803400" algn="l"/>
              </a:tabLst>
            </a:pPr>
            <a:r>
              <a:rPr lang="en-US" altLang="zh-CN" dirty="0"/>
              <a:t>	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理性地看待需求变更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72/82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469899" y="457200"/>
            <a:ext cx="8074547" cy="617605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4300"/>
              </a:lnSpc>
              <a:tabLst>
                <a:tab pos="342900" algn="l"/>
                <a:tab pos="457200" algn="l"/>
                <a:tab pos="736600" algn="l"/>
                <a:tab pos="1447800" algn="l"/>
                <a:tab pos="1574800" algn="l"/>
              </a:tabLst>
            </a:pPr>
            <a:r>
              <a:rPr lang="en-US" altLang="zh-CN" dirty="0"/>
              <a:t>					</a:t>
            </a:r>
            <a:r>
              <a:rPr lang="en-US" altLang="zh-CN" sz="4398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合理地管理系统范围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400"/>
              </a:lnSpc>
              <a:tabLst>
                <a:tab pos="342900" algn="l"/>
                <a:tab pos="457200" algn="l"/>
                <a:tab pos="736600" algn="l"/>
                <a:tab pos="1447800" algn="l"/>
                <a:tab pos="1574800" algn="l"/>
              </a:tabLst>
            </a:pP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仔细地根据来自所有涉众的意见为需求确定优</a:t>
            </a:r>
          </a:p>
          <a:p>
            <a:pPr>
              <a:lnSpc>
                <a:spcPts val="2700"/>
              </a:lnSpc>
              <a:tabLst>
                <a:tab pos="342900" algn="l"/>
                <a:tab pos="457200" algn="l"/>
                <a:tab pos="736600" algn="l"/>
                <a:tab pos="1447800" algn="l"/>
                <a:tab pos="1574800" algn="l"/>
              </a:tabLst>
            </a:pPr>
            <a:r>
              <a:rPr lang="en-US" altLang="zh-CN" dirty="0"/>
              <a:t>	</a:t>
            </a:r>
            <a:r>
              <a:rPr lang="en-US" altLang="zh-CN" sz="28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先级，并管理系统需求的范围</a:t>
            </a:r>
          </a:p>
          <a:p>
            <a:pPr>
              <a:lnSpc>
                <a:spcPts val="3300"/>
              </a:lnSpc>
              <a:tabLst>
                <a:tab pos="342900" algn="l"/>
                <a:tab pos="457200" algn="l"/>
                <a:tab pos="736600" algn="l"/>
                <a:tab pos="1447800" algn="l"/>
                <a:tab pos="1574800" algn="l"/>
              </a:tabLst>
            </a:pPr>
            <a:r>
              <a:rPr lang="en-US" altLang="zh-CN" dirty="0"/>
              <a:t>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错误的“复活节彩蛋”思想：开发人员盲目追求有意思且具挑</a:t>
            </a:r>
          </a:p>
          <a:p>
            <a:pPr>
              <a:lnSpc>
                <a:spcPts val="1900"/>
              </a:lnSpc>
              <a:tabLst>
                <a:tab pos="342900" algn="l"/>
                <a:tab pos="457200" algn="l"/>
                <a:tab pos="736600" algn="l"/>
                <a:tab pos="1447800" algn="l"/>
                <a:tab pos="1574800" algn="l"/>
              </a:tabLst>
            </a:pPr>
            <a:r>
              <a:rPr lang="en-US" altLang="zh-CN" dirty="0"/>
              <a:t>			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战性的系统特性</a:t>
            </a:r>
          </a:p>
          <a:p>
            <a:pPr>
              <a:lnSpc>
                <a:spcPts val="3300"/>
              </a:lnSpc>
              <a:tabLst>
                <a:tab pos="342900" algn="l"/>
                <a:tab pos="457200" algn="l"/>
                <a:tab pos="736600" algn="l"/>
                <a:tab pos="1447800" algn="l"/>
                <a:tab pos="1574800" algn="l"/>
              </a:tabLst>
            </a:pPr>
            <a:r>
              <a:rPr lang="en-US" altLang="zh-CN" dirty="0"/>
              <a:t>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应该及早致力于用于缓解项目风险或稳定应用程序体系结构的</a:t>
            </a:r>
          </a:p>
          <a:p>
            <a:pPr>
              <a:lnSpc>
                <a:spcPts val="1900"/>
              </a:lnSpc>
              <a:tabLst>
                <a:tab pos="342900" algn="l"/>
                <a:tab pos="457200" algn="l"/>
                <a:tab pos="736600" algn="l"/>
                <a:tab pos="1447800" algn="l"/>
                <a:tab pos="1574800" algn="l"/>
              </a:tabLst>
            </a:pPr>
            <a:r>
              <a:rPr lang="en-US" altLang="zh-CN" dirty="0"/>
              <a:t>			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那些任务</a:t>
            </a:r>
          </a:p>
          <a:p>
            <a:pPr>
              <a:lnSpc>
                <a:spcPts val="4300"/>
              </a:lnSpc>
              <a:tabLst>
                <a:tab pos="342900" algn="l"/>
                <a:tab pos="457200" algn="l"/>
                <a:tab pos="736600" algn="l"/>
                <a:tab pos="1447800" algn="l"/>
                <a:tab pos="1574800" algn="l"/>
              </a:tabLst>
            </a:pP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增量地进行系统开发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8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分阶段达到最终目标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  <a:tab pos="736600" algn="l"/>
                <a:tab pos="1447800" algn="l"/>
                <a:tab pos="1574800" algn="l"/>
              </a:tabLst>
            </a:pPr>
            <a:r>
              <a:rPr lang="en-US" altLang="zh-CN" dirty="0"/>
              <a:t>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与项目的涉众协商每次迭代的范围</a:t>
            </a:r>
          </a:p>
          <a:p>
            <a:pPr>
              <a:lnSpc>
                <a:spcPts val="4200"/>
              </a:lnSpc>
              <a:tabLst>
                <a:tab pos="342900" algn="l"/>
                <a:tab pos="457200" algn="l"/>
                <a:tab pos="736600" algn="l"/>
                <a:tab pos="1447800" algn="l"/>
                <a:tab pos="1574800" algn="l"/>
              </a:tabLst>
            </a:pP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控制需求来源、项目的可交付工件的外观以及</a:t>
            </a:r>
          </a:p>
          <a:p>
            <a:pPr>
              <a:lnSpc>
                <a:spcPts val="2700"/>
              </a:lnSpc>
              <a:tabLst>
                <a:tab pos="342900" algn="l"/>
                <a:tab pos="457200" algn="l"/>
                <a:tab pos="736600" algn="l"/>
                <a:tab pos="1447800" algn="l"/>
                <a:tab pos="1574800" algn="l"/>
              </a:tabLst>
            </a:pPr>
            <a:r>
              <a:rPr lang="en-US" altLang="zh-CN" dirty="0"/>
              <a:t>	</a:t>
            </a:r>
            <a:r>
              <a:rPr lang="en-US" altLang="zh-CN" sz="28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开发流程本身</a:t>
            </a:r>
          </a:p>
          <a:p>
            <a:pPr>
              <a:lnSpc>
                <a:spcPts val="2200"/>
              </a:lnSpc>
              <a:tabLst>
                <a:tab pos="342900" algn="l"/>
                <a:tab pos="457200" algn="l"/>
                <a:tab pos="736600" algn="l"/>
                <a:tab pos="1447800" algn="l"/>
                <a:tab pos="1574800" algn="l"/>
              </a:tabLst>
            </a:pPr>
            <a:r>
              <a:rPr lang="en-US" altLang="zh-CN" dirty="0"/>
              <a:t>				</a:t>
            </a:r>
            <a:r>
              <a:rPr lang="en-US" altLang="zh-CN" sz="2202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要在追求系统的最终最优化(或者虚无的“漂亮”</a:t>
            </a:r>
          </a:p>
          <a:p>
            <a:pPr>
              <a:lnSpc>
                <a:spcPts val="2600"/>
              </a:lnSpc>
              <a:tabLst>
                <a:tab pos="342900" algn="l"/>
                <a:tab pos="457200" algn="l"/>
                <a:tab pos="736600" algn="l"/>
                <a:tab pos="1447800" algn="l"/>
                <a:tab pos="1574800" algn="l"/>
              </a:tabLst>
            </a:pPr>
            <a:r>
              <a:rPr lang="en-US" altLang="zh-CN" dirty="0"/>
              <a:t>				</a:t>
            </a:r>
            <a:r>
              <a:rPr lang="en-US" altLang="zh-CN" sz="2202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上)</a:t>
            </a:r>
            <a:r>
              <a:rPr lang="en-US" altLang="zh-CN" sz="2202" dirty="0" err="1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与缓解主要的项目风险、满足客户的阶段性</a:t>
            </a:r>
            <a:br>
              <a:rPr lang="en-US" altLang="zh-CN" sz="2202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</a:br>
            <a:r>
              <a:rPr lang="zh-CN" altLang="en-US" sz="2202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           </a:t>
            </a:r>
            <a:r>
              <a:rPr lang="en-US" altLang="zh-CN" sz="2202" dirty="0" err="1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期望二者之间进行平衡</a:t>
            </a:r>
            <a:r>
              <a:rPr lang="en-US" altLang="zh-CN" sz="2202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！！！！</a:t>
            </a:r>
          </a:p>
          <a:p>
            <a:pPr>
              <a:lnSpc>
                <a:spcPts val="2600"/>
              </a:lnSpc>
              <a:tabLst>
                <a:tab pos="342900" algn="l"/>
                <a:tab pos="457200" algn="l"/>
                <a:tab pos="736600" algn="l"/>
                <a:tab pos="1447800" algn="l"/>
                <a:tab pos="1574800" algn="l"/>
              </a:tabLst>
            </a:pPr>
            <a:endParaRPr lang="en-US" altLang="zh-CN" sz="2202" dirty="0">
              <a:solidFill>
                <a:srgbClr val="FF0000"/>
              </a:solidFill>
              <a:latin typeface="SimHei" pitchFamily="18" charset="0"/>
              <a:cs typeface="SimHei" pitchFamily="18" charset="0"/>
            </a:endParaRPr>
          </a:p>
        </p:txBody>
      </p:sp>
      <p:sp>
        <p:nvSpPr>
          <p:cNvPr id="42" name="TextBox 1"/>
          <p:cNvSpPr txBox="1"/>
          <p:nvPr/>
        </p:nvSpPr>
        <p:spPr>
          <a:xfrm>
            <a:off x="2209800" y="6526810"/>
            <a:ext cx="3449662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393700" algn="l"/>
              </a:tabLst>
            </a:pPr>
            <a:r>
              <a:rPr lang="en-US" altLang="zh-CN" dirty="0"/>
              <a:t>	</a:t>
            </a: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80500" cy="6769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73/82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019300" y="317500"/>
            <a:ext cx="50927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需求变更管理过程支持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727200" y="3505200"/>
            <a:ext cx="1625600" cy="264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571500" algn="l"/>
                <a:tab pos="647700" algn="l"/>
              </a:tabLst>
            </a:pPr>
            <a:r>
              <a:rPr lang="en-US" altLang="zh-CN" dirty="0"/>
              <a:t>		</a:t>
            </a:r>
            <a:r>
              <a:rPr lang="en-US" altLang="zh-CN" sz="1602" dirty="0">
                <a:solidFill>
                  <a:srgbClr val="FF0000"/>
                </a:solidFill>
                <a:latin typeface="æ°å®ä½" pitchFamily="18" charset="0"/>
                <a:cs typeface="æ°å®ä½" pitchFamily="18" charset="0"/>
              </a:rPr>
              <a:t>忽略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>
                <a:tab pos="571500" algn="l"/>
                <a:tab pos="647700" algn="l"/>
              </a:tabLst>
            </a:pPr>
            <a:r>
              <a:rPr lang="en-US" altLang="zh-CN" dirty="0"/>
              <a:t>	</a:t>
            </a:r>
            <a:r>
              <a:rPr lang="en-US" altLang="zh-CN" sz="1602" dirty="0">
                <a:solidFill>
                  <a:srgbClr val="FF0000"/>
                </a:solidFill>
                <a:latin typeface="æ°å®ä½" pitchFamily="18" charset="0"/>
                <a:cs typeface="æ°å®ä½" pitchFamily="18" charset="0"/>
              </a:rPr>
              <a:t>拒绝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>
                <a:tab pos="571500" algn="l"/>
                <a:tab pos="647700" algn="l"/>
              </a:tabLst>
            </a:pPr>
            <a:r>
              <a:rPr lang="en-US" altLang="zh-CN" sz="1602" dirty="0">
                <a:solidFill>
                  <a:srgbClr val="FF0000"/>
                </a:solidFill>
                <a:latin typeface="æ°å®ä½" pitchFamily="18" charset="0"/>
                <a:cs typeface="æ°å®ä½" pitchFamily="18" charset="0"/>
              </a:rPr>
              <a:t>修改合同相关信息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467100" y="1320800"/>
            <a:ext cx="1816100" cy="490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406400" algn="l"/>
                <a:tab pos="444500" algn="l"/>
                <a:tab pos="596900" algn="l"/>
                <a:tab pos="609600" algn="l"/>
                <a:tab pos="800100" algn="l"/>
              </a:tabLst>
            </a:pPr>
            <a:r>
              <a:rPr lang="en-US" altLang="zh-CN" sz="1602" dirty="0">
                <a:solidFill>
                  <a:srgbClr val="FF0000"/>
                </a:solidFill>
                <a:latin typeface="æ°å®ä½" pitchFamily="18" charset="0"/>
                <a:cs typeface="æ°å®ä½" pitchFamily="18" charset="0"/>
              </a:rPr>
              <a:t>需求方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>
                <a:tab pos="406400" algn="l"/>
                <a:tab pos="444500" algn="l"/>
                <a:tab pos="596900" algn="l"/>
                <a:tab pos="609600" algn="l"/>
                <a:tab pos="800100" algn="l"/>
              </a:tabLst>
            </a:pPr>
            <a:r>
              <a:rPr lang="en-US" altLang="zh-CN" dirty="0"/>
              <a:t>					</a:t>
            </a:r>
            <a:r>
              <a:rPr lang="en-US" altLang="zh-CN" sz="1602" dirty="0">
                <a:solidFill>
                  <a:srgbClr val="FF0000"/>
                </a:solidFill>
                <a:latin typeface="æ°å®ä½" pitchFamily="18" charset="0"/>
                <a:cs typeface="æ°å®ä½" pitchFamily="18" charset="0"/>
              </a:rPr>
              <a:t>变更申请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406400" algn="l"/>
                <a:tab pos="444500" algn="l"/>
                <a:tab pos="596900" algn="l"/>
                <a:tab pos="609600" algn="l"/>
                <a:tab pos="800100" algn="l"/>
              </a:tabLst>
            </a:pPr>
            <a:r>
              <a:rPr lang="en-US" altLang="zh-CN" dirty="0"/>
              <a:t>			</a:t>
            </a:r>
            <a:r>
              <a:rPr lang="en-US" altLang="zh-CN" sz="1602" dirty="0">
                <a:solidFill>
                  <a:srgbClr val="FF0000"/>
                </a:solidFill>
                <a:latin typeface="æ°å®ä½" pitchFamily="18" charset="0"/>
                <a:cs typeface="æ°å®ä½" pitchFamily="18" charset="0"/>
              </a:rPr>
              <a:t>选择变更方式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>
                <a:tab pos="406400" algn="l"/>
                <a:tab pos="444500" algn="l"/>
                <a:tab pos="596900" algn="l"/>
                <a:tab pos="609600" algn="l"/>
                <a:tab pos="800100" algn="l"/>
              </a:tabLst>
            </a:pPr>
            <a:r>
              <a:rPr lang="en-US" altLang="zh-CN" dirty="0"/>
              <a:t>				</a:t>
            </a:r>
            <a:r>
              <a:rPr lang="en-US" altLang="zh-CN" sz="1602" dirty="0">
                <a:solidFill>
                  <a:srgbClr val="FF0000"/>
                </a:solidFill>
                <a:latin typeface="æ°å®ä½" pitchFamily="18" charset="0"/>
                <a:cs typeface="æ°å®ä½" pitchFamily="18" charset="0"/>
              </a:rPr>
              <a:t>SCCB评估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>
                <a:tab pos="406400" algn="l"/>
                <a:tab pos="444500" algn="l"/>
                <a:tab pos="596900" algn="l"/>
                <a:tab pos="609600" algn="l"/>
                <a:tab pos="800100" algn="l"/>
              </a:tabLst>
            </a:pPr>
            <a:r>
              <a:rPr lang="en-US" altLang="zh-CN" dirty="0"/>
              <a:t>	</a:t>
            </a:r>
            <a:r>
              <a:rPr lang="en-US" altLang="zh-CN" sz="1602" dirty="0">
                <a:solidFill>
                  <a:srgbClr val="FF0000"/>
                </a:solidFill>
                <a:latin typeface="æ°å®ä½" pitchFamily="18" charset="0"/>
                <a:cs typeface="æ°å®ä½" pitchFamily="18" charset="0"/>
              </a:rPr>
              <a:t>根据评估结果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>
                <a:tab pos="406400" algn="l"/>
                <a:tab pos="444500" algn="l"/>
                <a:tab pos="596900" algn="l"/>
                <a:tab pos="609600" algn="l"/>
                <a:tab pos="800100" algn="l"/>
              </a:tabLst>
            </a:pPr>
            <a:r>
              <a:rPr lang="en-US" altLang="zh-CN" dirty="0"/>
              <a:t>		</a:t>
            </a:r>
            <a:r>
              <a:rPr lang="en-US" altLang="zh-CN" sz="1602" dirty="0">
                <a:solidFill>
                  <a:srgbClr val="FF0000"/>
                </a:solidFill>
                <a:latin typeface="æ°å®ä½" pitchFamily="18" charset="0"/>
                <a:cs typeface="æ°å®ä½" pitchFamily="18" charset="0"/>
              </a:rPr>
              <a:t>接受本次修改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>
                <a:tab pos="406400" algn="l"/>
                <a:tab pos="444500" algn="l"/>
                <a:tab pos="596900" algn="l"/>
                <a:tab pos="609600" algn="l"/>
                <a:tab pos="800100" algn="l"/>
              </a:tabLst>
            </a:pPr>
            <a:r>
              <a:rPr lang="en-US" altLang="zh-CN" dirty="0"/>
              <a:t>	</a:t>
            </a:r>
            <a:r>
              <a:rPr lang="en-US" altLang="zh-CN" sz="1602" dirty="0">
                <a:solidFill>
                  <a:srgbClr val="FF0000"/>
                </a:solidFill>
                <a:latin typeface="æ°å®ä½" pitchFamily="18" charset="0"/>
                <a:cs typeface="æ°å®ä½" pitchFamily="18" charset="0"/>
              </a:rPr>
              <a:t>修改相关需求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651500" y="1320800"/>
            <a:ext cx="2006600" cy="490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88900" algn="l"/>
                <a:tab pos="177800" algn="l"/>
                <a:tab pos="254000" algn="l"/>
              </a:tabLst>
            </a:pPr>
            <a:r>
              <a:rPr lang="en-US" altLang="zh-CN" dirty="0"/>
              <a:t>	</a:t>
            </a:r>
            <a:r>
              <a:rPr lang="en-US" altLang="zh-CN" sz="1602" dirty="0">
                <a:solidFill>
                  <a:srgbClr val="FF0000"/>
                </a:solidFill>
                <a:latin typeface="æ°å®ä½" pitchFamily="18" charset="0"/>
                <a:cs typeface="æ°å®ä½" pitchFamily="18" charset="0"/>
              </a:rPr>
              <a:t>开发方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>
                <a:tab pos="88900" algn="l"/>
                <a:tab pos="177800" algn="l"/>
                <a:tab pos="254000" algn="l"/>
              </a:tabLst>
            </a:pPr>
            <a:r>
              <a:rPr lang="en-US" altLang="zh-CN" sz="1602" dirty="0">
                <a:solidFill>
                  <a:srgbClr val="FF0000"/>
                </a:solidFill>
                <a:latin typeface="æ°å®ä½" pitchFamily="18" charset="0"/>
                <a:cs typeface="æ°å®ä½" pitchFamily="18" charset="0"/>
              </a:rPr>
              <a:t>项目经理自行决定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>
                <a:tab pos="88900" algn="l"/>
                <a:tab pos="177800" algn="l"/>
                <a:tab pos="254000" algn="l"/>
              </a:tabLst>
            </a:pPr>
            <a:r>
              <a:rPr lang="en-US" altLang="zh-CN" dirty="0"/>
              <a:t>			</a:t>
            </a:r>
            <a:r>
              <a:rPr lang="en-US" altLang="zh-CN" sz="1602" dirty="0">
                <a:solidFill>
                  <a:srgbClr val="FF0000"/>
                </a:solidFill>
                <a:latin typeface="æ°å®ä½" pitchFamily="18" charset="0"/>
                <a:cs typeface="æ°å®ä½" pitchFamily="18" charset="0"/>
              </a:rPr>
              <a:t>下个版本再修改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>
                <a:tab pos="88900" algn="l"/>
                <a:tab pos="177800" algn="l"/>
                <a:tab pos="254000" algn="l"/>
              </a:tabLst>
            </a:pPr>
            <a:r>
              <a:rPr lang="en-US" altLang="zh-CN" dirty="0"/>
              <a:t>		</a:t>
            </a:r>
            <a:r>
              <a:rPr lang="en-US" altLang="zh-CN" sz="1602" dirty="0">
                <a:solidFill>
                  <a:srgbClr val="FF0000"/>
                </a:solidFill>
                <a:latin typeface="æ°å®ä½" pitchFamily="18" charset="0"/>
                <a:cs typeface="æ°å®ä½" pitchFamily="18" charset="0"/>
              </a:rPr>
              <a:t>修改相应的项目计划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74/82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457200"/>
            <a:ext cx="7594600" cy="504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457200" algn="l"/>
                <a:tab pos="736600" algn="l"/>
                <a:tab pos="889000" algn="l"/>
              </a:tabLst>
            </a:pPr>
            <a:r>
              <a:rPr lang="en-US" altLang="zh-CN" dirty="0"/>
              <a:t>			</a:t>
            </a:r>
            <a:r>
              <a:rPr lang="en-US" altLang="zh-CN" sz="4200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需求生命周期及依赖性管理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500"/>
              </a:lnSpc>
              <a:tabLst>
                <a:tab pos="457200" algn="l"/>
                <a:tab pos="736600" algn="l"/>
                <a:tab pos="889000" algn="l"/>
              </a:tabLst>
            </a:pP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生命周期管理：开发时间维度的追踪</a:t>
            </a:r>
          </a:p>
          <a:p>
            <a:pPr>
              <a:lnSpc>
                <a:spcPts val="2400"/>
              </a:lnSpc>
              <a:tabLst>
                <a:tab pos="457200" algn="l"/>
                <a:tab pos="736600" algn="l"/>
                <a:tab pos="889000" algn="l"/>
              </a:tabLst>
            </a:pPr>
            <a:r>
              <a:rPr lang="en-US" altLang="zh-CN" dirty="0"/>
              <a:t>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记录来源：与系统总体目标或特定涉众目标的关系、提出人、</a:t>
            </a:r>
          </a:p>
          <a:p>
            <a:pPr>
              <a:lnSpc>
                <a:spcPts val="1400"/>
              </a:lnSpc>
              <a:tabLst>
                <a:tab pos="457200" algn="l"/>
                <a:tab pos="736600" algn="l"/>
                <a:tab pos="889000" algn="l"/>
              </a:tabLst>
            </a:pPr>
            <a:r>
              <a:rPr lang="en-US" altLang="zh-CN" dirty="0"/>
              <a:t>		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决策过程以及相关说明</a:t>
            </a:r>
          </a:p>
          <a:p>
            <a:pPr>
              <a:lnSpc>
                <a:spcPts val="2700"/>
              </a:lnSpc>
              <a:tabLst>
                <a:tab pos="457200" algn="l"/>
                <a:tab pos="736600" algn="l"/>
                <a:tab pos="889000" algn="l"/>
              </a:tabLst>
            </a:pPr>
            <a:r>
              <a:rPr lang="en-US" altLang="zh-CN" dirty="0"/>
              <a:t>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演化历史</a:t>
            </a:r>
          </a:p>
          <a:p>
            <a:pPr>
              <a:lnSpc>
                <a:spcPts val="2300"/>
              </a:lnSpc>
              <a:tabLst>
                <a:tab pos="457200" algn="l"/>
                <a:tab pos="736600" algn="l"/>
                <a:tab pos="889000" algn="l"/>
              </a:tabLst>
            </a:pPr>
            <a:r>
              <a:rPr lang="en-US" altLang="zh-CN" dirty="0"/>
              <a:t>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实现情况以及与相应开发制品的关系</a:t>
            </a:r>
          </a:p>
          <a:p>
            <a:pPr>
              <a:lnSpc>
                <a:spcPts val="2300"/>
              </a:lnSpc>
              <a:tabLst>
                <a:tab pos="457200" algn="l"/>
                <a:tab pos="736600" algn="l"/>
                <a:tab pos="889000" algn="l"/>
              </a:tabLst>
            </a:pPr>
            <a:r>
              <a:rPr lang="en-US" altLang="zh-CN" dirty="0"/>
              <a:t>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被抛弃的需求：记录分析结果以用于类似需求的再次出现</a:t>
            </a:r>
          </a:p>
          <a:p>
            <a:pPr>
              <a:lnSpc>
                <a:spcPts val="3400"/>
              </a:lnSpc>
              <a:tabLst>
                <a:tab pos="457200" algn="l"/>
                <a:tab pos="736600" algn="l"/>
                <a:tab pos="889000" algn="l"/>
              </a:tabLst>
            </a:pP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依赖性管理：需求空间维度上的追踪</a:t>
            </a:r>
          </a:p>
          <a:p>
            <a:pPr>
              <a:lnSpc>
                <a:spcPts val="2300"/>
              </a:lnSpc>
              <a:tabLst>
                <a:tab pos="457200" algn="l"/>
                <a:tab pos="736600" algn="l"/>
                <a:tab pos="889000" algn="l"/>
              </a:tabLst>
            </a:pPr>
            <a:r>
              <a:rPr lang="en-US" altLang="zh-CN" dirty="0"/>
              <a:t>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需要关系：自动通知功能与邮件自动发送功能</a:t>
            </a:r>
          </a:p>
          <a:p>
            <a:pPr>
              <a:lnSpc>
                <a:spcPts val="2300"/>
              </a:lnSpc>
              <a:tabLst>
                <a:tab pos="457200" algn="l"/>
                <a:tab pos="736600" algn="l"/>
                <a:tab pos="889000" algn="l"/>
              </a:tabLst>
            </a:pPr>
            <a:r>
              <a:rPr lang="en-US" altLang="zh-CN" dirty="0"/>
              <a:t>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说明关系：分级的折扣计算与详细的折扣计算规则表格</a:t>
            </a:r>
          </a:p>
          <a:p>
            <a:pPr>
              <a:lnSpc>
                <a:spcPts val="2500"/>
              </a:lnSpc>
              <a:tabLst>
                <a:tab pos="457200" algn="l"/>
                <a:tab pos="736600" algn="l"/>
                <a:tab pos="889000" algn="l"/>
              </a:tabLst>
            </a:pPr>
            <a:r>
              <a:rPr lang="en-US" altLang="zh-CN" dirty="0"/>
              <a:t>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约束关系：常见于功能性需求与相关的可用性、安全性或性能</a:t>
            </a:r>
          </a:p>
          <a:p>
            <a:pPr>
              <a:lnSpc>
                <a:spcPts val="1400"/>
              </a:lnSpc>
              <a:tabLst>
                <a:tab pos="457200" algn="l"/>
                <a:tab pos="736600" algn="l"/>
                <a:tab pos="889000" algn="l"/>
              </a:tabLst>
            </a:pPr>
            <a:r>
              <a:rPr lang="en-US" altLang="zh-CN" dirty="0"/>
              <a:t>		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需求之间</a:t>
            </a:r>
          </a:p>
          <a:p>
            <a:pPr>
              <a:lnSpc>
                <a:spcPts val="2700"/>
              </a:lnSpc>
              <a:tabLst>
                <a:tab pos="457200" algn="l"/>
                <a:tab pos="736600" algn="l"/>
                <a:tab pos="889000" algn="l"/>
              </a:tabLst>
            </a:pPr>
            <a:r>
              <a:rPr lang="en-US" altLang="zh-CN" dirty="0"/>
              <a:t>	</a:t>
            </a:r>
            <a:r>
              <a:rPr lang="en-US" altLang="zh-CN" sz="1998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8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权衡关系</a:t>
            </a:r>
            <a:r>
              <a:rPr lang="en-US" altLang="zh-CN" sz="1998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1998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存在取舍</a:t>
            </a:r>
            <a:r>
              <a:rPr lang="en-US" altLang="zh-CN" sz="1998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：预定销售模式与直接销售模式、安全性</a:t>
            </a:r>
          </a:p>
          <a:p>
            <a:pPr>
              <a:lnSpc>
                <a:spcPts val="1600"/>
              </a:lnSpc>
              <a:tabLst>
                <a:tab pos="457200" algn="l"/>
                <a:tab pos="736600" algn="l"/>
                <a:tab pos="889000" algn="l"/>
              </a:tabLst>
            </a:pPr>
            <a:r>
              <a:rPr lang="en-US" altLang="zh-CN" dirty="0"/>
              <a:t>		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需求与性能需求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75/82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495300"/>
            <a:ext cx="7632700" cy="532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457200" algn="l"/>
                <a:tab pos="787400" algn="l"/>
                <a:tab pos="914400" algn="l"/>
              </a:tabLst>
            </a:pPr>
            <a:r>
              <a:rPr lang="en-US" altLang="zh-CN" dirty="0"/>
              <a:t>	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变更影响分析及需求变更决策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500"/>
              </a:lnSpc>
              <a:tabLst>
                <a:tab pos="457200" algn="l"/>
                <a:tab pos="787400" algn="l"/>
                <a:tab pos="914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变更影响分析</a:t>
            </a:r>
          </a:p>
          <a:p>
            <a:pPr>
              <a:lnSpc>
                <a:spcPts val="2800"/>
              </a:lnSpc>
              <a:tabLst>
                <a:tab pos="457200" algn="l"/>
                <a:tab pos="787400" algn="l"/>
                <a:tab pos="914400" algn="l"/>
              </a:tabLst>
            </a:pPr>
            <a:r>
              <a:rPr lang="en-US" altLang="zh-CN" dirty="0"/>
              <a:t>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两个维度：对其它需求的影响、对设计、实现等制品的影响</a:t>
            </a:r>
          </a:p>
          <a:p>
            <a:pPr>
              <a:lnSpc>
                <a:spcPts val="2800"/>
              </a:lnSpc>
              <a:tabLst>
                <a:tab pos="457200" algn="l"/>
                <a:tab pos="787400" algn="l"/>
                <a:tab pos="914400" algn="l"/>
              </a:tabLst>
            </a:pPr>
            <a:r>
              <a:rPr lang="en-US" altLang="zh-CN" dirty="0"/>
              <a:t>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对于项目管理：资源计划、进度计划、质量保障计划等</a:t>
            </a:r>
          </a:p>
          <a:p>
            <a:pPr>
              <a:lnSpc>
                <a:spcPts val="4600"/>
              </a:lnSpc>
              <a:tabLst>
                <a:tab pos="457200" algn="l"/>
                <a:tab pos="787400" algn="l"/>
                <a:tab pos="914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需求变更决策：判断标准</a:t>
            </a:r>
          </a:p>
          <a:p>
            <a:pPr>
              <a:lnSpc>
                <a:spcPts val="2800"/>
              </a:lnSpc>
              <a:tabLst>
                <a:tab pos="457200" algn="l"/>
                <a:tab pos="787400" algn="l"/>
                <a:tab pos="914400" algn="l"/>
              </a:tabLst>
            </a:pPr>
            <a:r>
              <a:rPr lang="en-US" altLang="zh-CN" dirty="0"/>
              <a:t>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从客户的利益立场出发，客户的需求是不是合理的</a:t>
            </a:r>
          </a:p>
          <a:p>
            <a:pPr>
              <a:lnSpc>
                <a:spcPts val="2800"/>
              </a:lnSpc>
              <a:tabLst>
                <a:tab pos="457200" algn="l"/>
                <a:tab pos="787400" algn="l"/>
                <a:tab pos="914400" algn="l"/>
              </a:tabLst>
            </a:pPr>
            <a:r>
              <a:rPr lang="en-US" altLang="zh-CN" dirty="0"/>
              <a:t>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客户的需求有多大程度上是必要的，是关键业务还是个人喜好</a:t>
            </a:r>
          </a:p>
          <a:p>
            <a:pPr>
              <a:lnSpc>
                <a:spcPts val="2800"/>
              </a:lnSpc>
              <a:tabLst>
                <a:tab pos="457200" algn="l"/>
                <a:tab pos="787400" algn="l"/>
                <a:tab pos="914400" algn="l"/>
              </a:tabLst>
            </a:pPr>
            <a:r>
              <a:rPr lang="en-US" altLang="zh-CN" dirty="0"/>
              <a:t>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责任</a:t>
            </a:r>
          </a:p>
          <a:p>
            <a:pPr>
              <a:lnSpc>
                <a:spcPts val="2800"/>
              </a:lnSpc>
              <a:tabLst>
                <a:tab pos="457200" algn="l"/>
                <a:tab pos="787400" algn="l"/>
                <a:tab pos="914400" algn="l"/>
              </a:tabLst>
            </a:pPr>
            <a:r>
              <a:rPr lang="en-US" altLang="zh-CN" dirty="0"/>
              <a:t>	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客户责任：确认需求之外的新要求</a:t>
            </a:r>
          </a:p>
          <a:p>
            <a:pPr>
              <a:lnSpc>
                <a:spcPts val="2800"/>
              </a:lnSpc>
              <a:tabLst>
                <a:tab pos="457200" algn="l"/>
                <a:tab pos="787400" algn="l"/>
                <a:tab pos="914400" algn="l"/>
              </a:tabLst>
            </a:pPr>
            <a:r>
              <a:rPr lang="en-US" altLang="zh-CN" dirty="0"/>
              <a:t>	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开发方责任：需求分析活动失误或不明确的需求说明</a:t>
            </a:r>
          </a:p>
          <a:p>
            <a:pPr>
              <a:lnSpc>
                <a:spcPts val="2800"/>
              </a:lnSpc>
              <a:tabLst>
                <a:tab pos="457200" algn="l"/>
                <a:tab pos="787400" algn="l"/>
                <a:tab pos="914400" algn="l"/>
              </a:tabLst>
            </a:pPr>
            <a:r>
              <a:rPr lang="en-US" altLang="zh-CN" dirty="0"/>
              <a:t>	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共同责任：需求获取和分析中遗漏的潜在需求</a:t>
            </a:r>
          </a:p>
          <a:p>
            <a:pPr>
              <a:lnSpc>
                <a:spcPts val="2800"/>
              </a:lnSpc>
              <a:tabLst>
                <a:tab pos="457200" algn="l"/>
                <a:tab pos="787400" algn="l"/>
                <a:tab pos="914400" algn="l"/>
              </a:tabLst>
            </a:pPr>
            <a:r>
              <a:rPr lang="en-US" altLang="zh-CN" dirty="0"/>
              <a:t>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实现成本：较容易实现还是工程浩大或是牵涉甚广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76/82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457200"/>
            <a:ext cx="5943600" cy="443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3073400" algn="l"/>
              </a:tabLst>
            </a:pPr>
            <a:r>
              <a:rPr lang="en-US" altLang="zh-CN" dirty="0"/>
              <a:t>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内容摘要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900"/>
              </a:lnSpc>
              <a:tabLst>
                <a:tab pos="3073400" algn="l"/>
              </a:tabLst>
            </a:pPr>
            <a:r>
              <a:rPr lang="en-US" altLang="zh-CN" sz="40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软件需求工程概述</a:t>
            </a:r>
          </a:p>
          <a:p>
            <a:pPr>
              <a:lnSpc>
                <a:spcPts val="5700"/>
              </a:lnSpc>
              <a:tabLst>
                <a:tab pos="3073400" algn="l"/>
              </a:tabLst>
            </a:pPr>
            <a:r>
              <a:rPr lang="en-US" altLang="zh-CN" sz="40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需求获取、分析与建模</a:t>
            </a:r>
          </a:p>
          <a:p>
            <a:pPr>
              <a:lnSpc>
                <a:spcPts val="5700"/>
              </a:lnSpc>
              <a:tabLst>
                <a:tab pos="3073400" algn="l"/>
              </a:tabLst>
            </a:pPr>
            <a:r>
              <a:rPr lang="en-US" altLang="zh-CN" sz="40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需求确认与协商</a:t>
            </a:r>
          </a:p>
          <a:p>
            <a:pPr>
              <a:lnSpc>
                <a:spcPts val="5700"/>
              </a:lnSpc>
              <a:tabLst>
                <a:tab pos="3073400" algn="l"/>
              </a:tabLst>
            </a:pPr>
            <a:r>
              <a:rPr lang="en-US" altLang="zh-CN" sz="40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需求追踪和需求变更管理</a:t>
            </a:r>
          </a:p>
          <a:p>
            <a:pPr>
              <a:lnSpc>
                <a:spcPts val="5700"/>
              </a:lnSpc>
              <a:tabLst>
                <a:tab pos="3073400" algn="l"/>
              </a:tabLst>
            </a:pPr>
            <a:r>
              <a:rPr lang="en-US" altLang="zh-CN" sz="4002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u="sng" dirty="0">
                <a:solidFill>
                  <a:srgbClr val="FF0000"/>
                </a:solidFill>
                <a:latin typeface="æ°å®ä½" pitchFamily="18" charset="0"/>
                <a:cs typeface="æ°å®ä½" pitchFamily="18" charset="0"/>
              </a:rPr>
              <a:t>面向目标的需求工程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77/82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68300"/>
            <a:ext cx="7721600" cy="541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342900" algn="l"/>
                <a:tab pos="457200" algn="l"/>
                <a:tab pos="736600" algn="l"/>
                <a:tab pos="1143000" algn="l"/>
              </a:tabLst>
            </a:pPr>
            <a:r>
              <a:rPr lang="en-US" altLang="zh-CN" dirty="0"/>
              <a:t>			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面向目标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(goal)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的需求工程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300"/>
              </a:lnSpc>
              <a:tabLst>
                <a:tab pos="342900" algn="l"/>
                <a:tab pos="457200" algn="l"/>
                <a:tab pos="736600" algn="l"/>
                <a:tab pos="11430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设计系统之前首先分析相关涉众的目标</a:t>
            </a:r>
          </a:p>
          <a:p>
            <a:pPr>
              <a:lnSpc>
                <a:spcPts val="3600"/>
              </a:lnSpc>
              <a:tabLst>
                <a:tab pos="342900" algn="l"/>
                <a:tab pos="457200" algn="l"/>
                <a:tab pos="736600" algn="l"/>
                <a:tab pos="1143000" algn="l"/>
              </a:tabLst>
            </a:pPr>
            <a:r>
              <a:rPr lang="en-US" altLang="zh-CN" dirty="0"/>
              <a:t>	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(goal)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或意图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(intention)</a:t>
            </a:r>
          </a:p>
          <a:p>
            <a:pPr>
              <a:lnSpc>
                <a:spcPts val="3000"/>
              </a:lnSpc>
              <a:tabLst>
                <a:tab pos="342900" algn="l"/>
                <a:tab pos="457200" algn="l"/>
                <a:tab pos="736600" algn="l"/>
                <a:tab pos="11430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divide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and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conquer: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ask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Why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and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How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to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establish</a:t>
            </a:r>
          </a:p>
          <a:p>
            <a:pPr>
              <a:lnSpc>
                <a:spcPts val="2600"/>
              </a:lnSpc>
              <a:tabLst>
                <a:tab pos="342900" algn="l"/>
                <a:tab pos="457200" algn="l"/>
                <a:tab pos="736600" algn="l"/>
                <a:tab pos="1143000" algn="l"/>
              </a:tabLst>
            </a:pPr>
            <a:r>
              <a:rPr lang="en-US" altLang="zh-CN" dirty="0"/>
              <a:t>			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solutions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to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problem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736600" algn="l"/>
                <a:tab pos="11430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solutions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are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result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of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AND/OR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decomposition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of</a:t>
            </a:r>
          </a:p>
          <a:p>
            <a:pPr>
              <a:lnSpc>
                <a:spcPts val="2600"/>
              </a:lnSpc>
              <a:tabLst>
                <a:tab pos="342900" algn="l"/>
                <a:tab pos="457200" algn="l"/>
                <a:tab pos="736600" algn="l"/>
                <a:tab pos="1143000" algn="l"/>
              </a:tabLst>
            </a:pPr>
            <a:r>
              <a:rPr lang="en-US" altLang="zh-CN" dirty="0"/>
              <a:t>			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problem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目标模型的上层结构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</a:p>
          <a:p>
            <a:pPr>
              <a:lnSpc>
                <a:spcPts val="4600"/>
              </a:lnSpc>
              <a:tabLst>
                <a:tab pos="342900" algn="l"/>
                <a:tab pos="457200" algn="l"/>
                <a:tab pos="736600" algn="l"/>
                <a:tab pos="11430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用户需求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(goal)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与系统需求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(solution)</a:t>
            </a:r>
          </a:p>
          <a:p>
            <a:pPr>
              <a:lnSpc>
                <a:spcPts val="3200"/>
              </a:lnSpc>
              <a:tabLst>
                <a:tab pos="342900" algn="l"/>
                <a:tab pos="457200" algn="l"/>
                <a:tab pos="736600" algn="l"/>
                <a:tab pos="11430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用户需求只捕捉涉众的原始意图，因此不仅包括可以由软</a:t>
            </a:r>
          </a:p>
          <a:p>
            <a:pPr>
              <a:lnSpc>
                <a:spcPts val="2100"/>
              </a:lnSpc>
              <a:tabLst>
                <a:tab pos="342900" algn="l"/>
                <a:tab pos="457200" algn="l"/>
                <a:tab pos="736600" algn="l"/>
                <a:tab pos="1143000" algn="l"/>
              </a:tabLst>
            </a:pPr>
            <a:r>
              <a:rPr lang="en-US" altLang="zh-CN" dirty="0"/>
              <a:t>			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件实现的目标也包括可以由人或其它方式实现的目标</a:t>
            </a:r>
          </a:p>
          <a:p>
            <a:pPr>
              <a:lnSpc>
                <a:spcPts val="3500"/>
              </a:lnSpc>
              <a:tabLst>
                <a:tab pos="342900" algn="l"/>
                <a:tab pos="457200" algn="l"/>
                <a:tab pos="736600" algn="l"/>
                <a:tab pos="11430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系统需求已经是一种针对目标软件系统的功能规划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78/82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68300"/>
            <a:ext cx="7670800" cy="544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342900" algn="l"/>
                <a:tab pos="457200" algn="l"/>
                <a:tab pos="876300" algn="l"/>
              </a:tabLst>
            </a:pPr>
            <a:r>
              <a:rPr lang="en-US" altLang="zh-CN" dirty="0"/>
              <a:t>		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硬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(hard)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目标与软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(soft)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目标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800"/>
              </a:lnSpc>
              <a:tabLst>
                <a:tab pos="342900" algn="l"/>
                <a:tab pos="457200" algn="l"/>
                <a:tab pos="876300" algn="l"/>
              </a:tabLst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硬目标：目标的满足可以通过某种手</a:t>
            </a:r>
          </a:p>
          <a:p>
            <a:pPr>
              <a:lnSpc>
                <a:spcPts val="4000"/>
              </a:lnSpc>
              <a:tabLst>
                <a:tab pos="342900" algn="l"/>
                <a:tab pos="457200" algn="l"/>
                <a:tab pos="876300" algn="l"/>
              </a:tabLst>
            </a:pPr>
            <a:r>
              <a:rPr lang="en-US" altLang="zh-CN" dirty="0"/>
              <a:t>	</a:t>
            </a:r>
            <a:r>
              <a:rPr lang="en-US" altLang="zh-CN" sz="36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段明确验证</a:t>
            </a:r>
            <a:r>
              <a:rPr lang="en-US" altLang="zh-CN" sz="36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36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满足与否是绝对的</a:t>
            </a:r>
            <a:r>
              <a:rPr lang="en-US" altLang="zh-CN" sz="36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</a:p>
          <a:p>
            <a:pPr>
              <a:lnSpc>
                <a:spcPts val="3600"/>
              </a:lnSpc>
              <a:tabLst>
                <a:tab pos="342900" algn="l"/>
                <a:tab pos="457200" algn="l"/>
                <a:tab pos="876300" algn="l"/>
              </a:tabLst>
            </a:pPr>
            <a:r>
              <a:rPr lang="en-US" altLang="zh-CN" dirty="0"/>
              <a:t>		</a:t>
            </a:r>
            <a:r>
              <a:rPr lang="en-US" altLang="zh-CN" sz="25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往往是功能性目标</a:t>
            </a:r>
          </a:p>
          <a:p>
            <a:pPr>
              <a:lnSpc>
                <a:spcPts val="3700"/>
              </a:lnSpc>
              <a:tabLst>
                <a:tab pos="342900" algn="l"/>
                <a:tab pos="457200" algn="l"/>
                <a:tab pos="876300" algn="l"/>
              </a:tabLst>
            </a:pPr>
            <a:r>
              <a:rPr lang="en-US" altLang="zh-CN" dirty="0"/>
              <a:t>		</a:t>
            </a:r>
            <a:r>
              <a:rPr lang="en-US" altLang="zh-CN" sz="25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如：网络支付、批量删除</a:t>
            </a:r>
          </a:p>
          <a:p>
            <a:pPr>
              <a:lnSpc>
                <a:spcPts val="5400"/>
              </a:lnSpc>
              <a:tabLst>
                <a:tab pos="342900" algn="l"/>
                <a:tab pos="457200" algn="l"/>
                <a:tab pos="876300" algn="l"/>
              </a:tabLst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软目标：目标的满足不是绝对的，只</a:t>
            </a:r>
          </a:p>
          <a:p>
            <a:pPr>
              <a:lnSpc>
                <a:spcPts val="3500"/>
              </a:lnSpc>
              <a:tabLst>
                <a:tab pos="342900" algn="l"/>
                <a:tab pos="457200" algn="l"/>
                <a:tab pos="876300" algn="l"/>
              </a:tabLst>
            </a:pPr>
            <a:r>
              <a:rPr lang="en-US" altLang="zh-CN" dirty="0"/>
              <a:t>	</a:t>
            </a:r>
            <a:r>
              <a:rPr lang="en-US" altLang="zh-CN" sz="36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是程度上的问题</a:t>
            </a:r>
          </a:p>
          <a:p>
            <a:pPr>
              <a:lnSpc>
                <a:spcPts val="4200"/>
              </a:lnSpc>
              <a:tabLst>
                <a:tab pos="342900" algn="l"/>
                <a:tab pos="457200" algn="l"/>
                <a:tab pos="876300" algn="l"/>
              </a:tabLst>
            </a:pPr>
            <a:r>
              <a:rPr lang="en-US" altLang="zh-CN" dirty="0"/>
              <a:t>		</a:t>
            </a:r>
            <a:r>
              <a:rPr lang="en-US" altLang="zh-CN" sz="25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往往是体现某种约束和偏好的非功能性目标</a:t>
            </a:r>
          </a:p>
          <a:p>
            <a:pPr>
              <a:lnSpc>
                <a:spcPts val="3700"/>
              </a:lnSpc>
              <a:tabLst>
                <a:tab pos="342900" algn="l"/>
                <a:tab pos="457200" algn="l"/>
                <a:tab pos="876300" algn="l"/>
              </a:tabLst>
            </a:pPr>
            <a:r>
              <a:rPr lang="en-US" altLang="zh-CN" dirty="0"/>
              <a:t>		</a:t>
            </a:r>
            <a:r>
              <a:rPr lang="en-US" altLang="zh-CN" sz="25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如：较低的系统价格、方便使用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400"/>
            <a:ext cx="9080500" cy="6769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79/82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765300" y="317500"/>
            <a:ext cx="56007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会议日程安排的目标模型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803900" y="5130800"/>
            <a:ext cx="30861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sz="2202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通过目标软件系统之外的</a:t>
            </a:r>
          </a:p>
          <a:p>
            <a:pPr>
              <a:lnSpc>
                <a:spcPts val="2500"/>
              </a:lnSpc>
              <a:tabLst>
                <a:tab pos="342900" algn="l"/>
              </a:tabLst>
            </a:pPr>
            <a:r>
              <a:rPr lang="en-US" altLang="zh-CN" dirty="0"/>
              <a:t>	</a:t>
            </a:r>
            <a:r>
              <a:rPr lang="en-US" altLang="zh-CN" sz="2202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其它方式实现的目标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1900" y="304800"/>
            <a:ext cx="4216400" cy="558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115300" y="6273800"/>
            <a:ext cx="406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8/82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68300"/>
            <a:ext cx="7708900" cy="538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342900" algn="l"/>
                <a:tab pos="457200" algn="l"/>
                <a:tab pos="736600" algn="l"/>
                <a:tab pos="2006600" algn="l"/>
              </a:tabLst>
            </a:pPr>
            <a:r>
              <a:rPr lang="en-US" altLang="zh-CN" dirty="0"/>
              <a:t>			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需求的不同来源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-2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500"/>
              </a:lnSpc>
              <a:tabLst>
                <a:tab pos="342900" algn="l"/>
                <a:tab pos="457200" algn="l"/>
                <a:tab pos="736600" algn="l"/>
                <a:tab pos="2006600" algn="l"/>
              </a:tabLst>
            </a:pPr>
            <a:r>
              <a:rPr lang="en-US" altLang="zh-CN" sz="34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主观期望：客户对软件系统及新的工作</a:t>
            </a:r>
          </a:p>
          <a:p>
            <a:pPr>
              <a:lnSpc>
                <a:spcPts val="3300"/>
              </a:lnSpc>
              <a:tabLst>
                <a:tab pos="342900" algn="l"/>
                <a:tab pos="457200" algn="l"/>
                <a:tab pos="736600" algn="l"/>
                <a:tab pos="2006600" algn="l"/>
              </a:tabLst>
            </a:pPr>
            <a:r>
              <a:rPr lang="en-US" altLang="zh-CN" dirty="0"/>
              <a:t>	</a:t>
            </a:r>
            <a:r>
              <a:rPr lang="en-US" altLang="zh-CN" sz="34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方式的期望目标</a:t>
            </a:r>
          </a:p>
          <a:p>
            <a:pPr>
              <a:lnSpc>
                <a:spcPts val="3900"/>
              </a:lnSpc>
              <a:tabLst>
                <a:tab pos="342900" algn="l"/>
                <a:tab pos="457200" algn="l"/>
                <a:tab pos="736600" algn="l"/>
                <a:tab pos="20066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在相关信息技术支持下的新的业务模式和流程等</a:t>
            </a:r>
          </a:p>
          <a:p>
            <a:pPr>
              <a:lnSpc>
                <a:spcPts val="3400"/>
              </a:lnSpc>
              <a:tabLst>
                <a:tab pos="342900" algn="l"/>
                <a:tab pos="457200" algn="l"/>
                <a:tab pos="736600" algn="l"/>
                <a:tab pos="20066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如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选课系统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：通过浏览器远程选课、选课规则自动</a:t>
            </a:r>
          </a:p>
          <a:p>
            <a:pPr>
              <a:lnSpc>
                <a:spcPts val="2500"/>
              </a:lnSpc>
              <a:tabLst>
                <a:tab pos="342900" algn="l"/>
                <a:tab pos="457200" algn="l"/>
                <a:tab pos="736600" algn="l"/>
                <a:tab pos="2006600" algn="l"/>
              </a:tabLst>
            </a:pPr>
            <a:r>
              <a:rPr lang="en-US" altLang="zh-CN" dirty="0"/>
              <a:t>			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控制、集成学费系统实现欠费控制</a:t>
            </a:r>
          </a:p>
          <a:p>
            <a:pPr>
              <a:lnSpc>
                <a:spcPts val="5300"/>
              </a:lnSpc>
              <a:tabLst>
                <a:tab pos="342900" algn="l"/>
                <a:tab pos="457200" algn="l"/>
                <a:tab pos="736600" algn="l"/>
                <a:tab pos="2006600" algn="l"/>
              </a:tabLst>
            </a:pPr>
            <a:r>
              <a:rPr lang="en-US" altLang="zh-CN" sz="34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永恒目标及偏好：更快、更好、更安全</a:t>
            </a:r>
          </a:p>
          <a:p>
            <a:pPr>
              <a:lnSpc>
                <a:spcPts val="3500"/>
              </a:lnSpc>
              <a:tabLst>
                <a:tab pos="342900" algn="l"/>
                <a:tab pos="457200" algn="l"/>
                <a:tab pos="736600" algn="l"/>
                <a:tab pos="20066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没有绝对的满足或不满足，只是程度的问题，经常</a:t>
            </a:r>
          </a:p>
          <a:p>
            <a:pPr>
              <a:lnSpc>
                <a:spcPts val="2300"/>
              </a:lnSpc>
              <a:tabLst>
                <a:tab pos="342900" algn="l"/>
                <a:tab pos="457200" algn="l"/>
                <a:tab pos="736600" algn="l"/>
                <a:tab pos="2006600" algn="l"/>
              </a:tabLst>
            </a:pPr>
            <a:r>
              <a:rPr lang="en-US" altLang="zh-CN" dirty="0"/>
              <a:t>			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与人的主观感知相关</a:t>
            </a:r>
          </a:p>
          <a:p>
            <a:pPr>
              <a:lnSpc>
                <a:spcPts val="3800"/>
              </a:lnSpc>
              <a:tabLst>
                <a:tab pos="342900" algn="l"/>
                <a:tab pos="457200" algn="l"/>
                <a:tab pos="736600" algn="l"/>
                <a:tab pos="20066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如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选课系统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：选退课操作要在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秒内返回结果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2900" y="304800"/>
            <a:ext cx="3492500" cy="558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80/82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81000"/>
            <a:ext cx="7670800" cy="233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2311400" algn="l"/>
              </a:tabLst>
            </a:pPr>
            <a:r>
              <a:rPr lang="en-US" altLang="zh-CN" dirty="0"/>
              <a:t>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目标之间的关系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200"/>
              </a:lnSpc>
              <a:tabLst>
                <a:tab pos="2311400" algn="l"/>
              </a:tabLst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分解关系：</a:t>
            </a:r>
            <a:r>
              <a:rPr lang="en-US" altLang="zh-CN" sz="36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And/OR</a:t>
            </a:r>
            <a:r>
              <a:rPr lang="en-US" altLang="zh-CN" sz="36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分解</a:t>
            </a:r>
          </a:p>
          <a:p>
            <a:pPr>
              <a:lnSpc>
                <a:spcPts val="5100"/>
              </a:lnSpc>
              <a:tabLst>
                <a:tab pos="2311400" algn="l"/>
              </a:tabLst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功能性目标对于非功能性目标的关系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927100" y="2717800"/>
            <a:ext cx="152400" cy="201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4000"/>
              </a:lnSpc>
              <a:tabLst/>
            </a:pP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4000"/>
              </a:lnSpc>
              <a:tabLst/>
            </a:pP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4000"/>
              </a:lnSpc>
              <a:tabLst/>
            </a:pP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1206500" y="2717800"/>
            <a:ext cx="1854200" cy="201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正面影响</a:t>
            </a:r>
            <a:r>
              <a:rPr lang="en-US" altLang="zh-CN" sz="28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(+)</a:t>
            </a:r>
          </a:p>
          <a:p>
            <a:pPr>
              <a:lnSpc>
                <a:spcPts val="4000"/>
              </a:lnSpc>
              <a:tabLst/>
            </a:pP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负面影响</a:t>
            </a:r>
            <a:r>
              <a:rPr lang="en-US" altLang="zh-CN" sz="28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(-)</a:t>
            </a:r>
          </a:p>
          <a:p>
            <a:pPr>
              <a:lnSpc>
                <a:spcPts val="4000"/>
              </a:lnSpc>
              <a:tabLst/>
            </a:pP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促成</a:t>
            </a:r>
            <a:r>
              <a:rPr lang="en-US" altLang="zh-CN" sz="28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(++)</a:t>
            </a:r>
          </a:p>
          <a:p>
            <a:pPr>
              <a:lnSpc>
                <a:spcPts val="4000"/>
              </a:lnSpc>
              <a:tabLst/>
            </a:pP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阻止</a:t>
            </a:r>
            <a:r>
              <a:rPr lang="en-US" altLang="zh-CN" sz="28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(--)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26400" y="6273800"/>
            <a:ext cx="482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81/82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482600"/>
            <a:ext cx="7721600" cy="519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342900" algn="l"/>
                <a:tab pos="457200" algn="l"/>
                <a:tab pos="736600" algn="l"/>
                <a:tab pos="3073400" algn="l"/>
              </a:tabLst>
            </a:pPr>
            <a:r>
              <a:rPr lang="en-US" altLang="zh-CN" dirty="0"/>
              <a:t>			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目标分解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200"/>
              </a:lnSpc>
              <a:tabLst>
                <a:tab pos="342900" algn="l"/>
                <a:tab pos="457200" algn="l"/>
                <a:tab pos="736600" algn="l"/>
                <a:tab pos="3073400" algn="l"/>
              </a:tabLst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AND</a:t>
            </a:r>
            <a:r>
              <a:rPr lang="en-US" altLang="zh-CN" sz="36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分解：父目标的实现需要所有</a:t>
            </a:r>
          </a:p>
          <a:p>
            <a:pPr>
              <a:lnSpc>
                <a:spcPts val="3700"/>
              </a:lnSpc>
              <a:tabLst>
                <a:tab pos="342900" algn="l"/>
                <a:tab pos="457200" algn="l"/>
                <a:tab pos="736600" algn="l"/>
                <a:tab pos="3073400" algn="l"/>
              </a:tabLst>
            </a:pPr>
            <a:r>
              <a:rPr lang="en-US" altLang="zh-CN" dirty="0"/>
              <a:t>	</a:t>
            </a:r>
            <a:r>
              <a:rPr lang="en-US" altLang="zh-CN" sz="36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子目标的实现来支撑</a:t>
            </a:r>
          </a:p>
          <a:p>
            <a:pPr>
              <a:lnSpc>
                <a:spcPts val="4200"/>
              </a:lnSpc>
              <a:tabLst>
                <a:tab pos="342900" algn="l"/>
                <a:tab pos="457200" algn="l"/>
                <a:tab pos="736600" algn="l"/>
                <a:tab pos="3073400" algn="l"/>
              </a:tabLst>
            </a:pPr>
            <a:r>
              <a:rPr lang="en-US" altLang="zh-CN" dirty="0"/>
              <a:t>		</a:t>
            </a:r>
            <a:r>
              <a:rPr lang="en-US" altLang="zh-CN" sz="25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序列执行关系</a:t>
            </a:r>
            <a:r>
              <a:rPr lang="en-US" altLang="zh-CN" sz="25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(;)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表示子目标需从左向右依次实现</a:t>
            </a:r>
          </a:p>
          <a:p>
            <a:pPr>
              <a:lnSpc>
                <a:spcPts val="3700"/>
              </a:lnSpc>
              <a:tabLst>
                <a:tab pos="342900" algn="l"/>
                <a:tab pos="457200" algn="l"/>
                <a:tab pos="736600" algn="l"/>
                <a:tab pos="3073400" algn="l"/>
              </a:tabLst>
            </a:pPr>
            <a:r>
              <a:rPr lang="en-US" altLang="zh-CN" dirty="0"/>
              <a:t>		</a:t>
            </a:r>
            <a:r>
              <a:rPr lang="en-US" altLang="zh-CN" sz="25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并行执行关系</a:t>
            </a:r>
            <a:r>
              <a:rPr lang="en-US" altLang="zh-CN" sz="25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(||)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表示子目标之间可以并行实现</a:t>
            </a:r>
          </a:p>
          <a:p>
            <a:pPr>
              <a:lnSpc>
                <a:spcPts val="5200"/>
              </a:lnSpc>
              <a:tabLst>
                <a:tab pos="342900" algn="l"/>
                <a:tab pos="457200" algn="l"/>
                <a:tab pos="736600" algn="l"/>
                <a:tab pos="3073400" algn="l"/>
              </a:tabLst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OR</a:t>
            </a:r>
            <a:r>
              <a:rPr lang="en-US" altLang="zh-CN" sz="36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分解：父目标可以通过一个或多</a:t>
            </a:r>
          </a:p>
          <a:p>
            <a:pPr>
              <a:lnSpc>
                <a:spcPts val="3700"/>
              </a:lnSpc>
              <a:tabLst>
                <a:tab pos="342900" algn="l"/>
                <a:tab pos="457200" algn="l"/>
                <a:tab pos="736600" algn="l"/>
                <a:tab pos="3073400" algn="l"/>
              </a:tabLst>
            </a:pPr>
            <a:r>
              <a:rPr lang="en-US" altLang="zh-CN" dirty="0"/>
              <a:t>	</a:t>
            </a:r>
            <a:r>
              <a:rPr lang="en-US" altLang="zh-CN" sz="36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个子目标的实现来支撑</a:t>
            </a:r>
          </a:p>
          <a:p>
            <a:pPr>
              <a:lnSpc>
                <a:spcPts val="4200"/>
              </a:lnSpc>
              <a:tabLst>
                <a:tab pos="342900" algn="l"/>
                <a:tab pos="457200" algn="l"/>
                <a:tab pos="736600" algn="l"/>
                <a:tab pos="3073400" algn="l"/>
              </a:tabLst>
            </a:pPr>
            <a:r>
              <a:rPr lang="en-US" altLang="zh-CN" dirty="0"/>
              <a:t>		</a:t>
            </a:r>
            <a:r>
              <a:rPr lang="en-US" altLang="zh-CN" sz="25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互斥关系</a:t>
            </a:r>
            <a:r>
              <a:rPr lang="en-US" altLang="zh-CN" sz="25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(|)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表示每次只能由一个子目标来实现父</a:t>
            </a:r>
          </a:p>
          <a:p>
            <a:pPr>
              <a:lnSpc>
                <a:spcPts val="2700"/>
              </a:lnSpc>
              <a:tabLst>
                <a:tab pos="342900" algn="l"/>
                <a:tab pos="457200" algn="l"/>
                <a:tab pos="736600" algn="l"/>
                <a:tab pos="3073400" algn="l"/>
              </a:tabLst>
            </a:pPr>
            <a:r>
              <a:rPr lang="en-US" altLang="zh-CN" dirty="0"/>
              <a:t>			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目标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83/82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68300"/>
            <a:ext cx="7721600" cy="519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342900" algn="l"/>
                <a:tab pos="457200" algn="l"/>
                <a:tab pos="952500" algn="l"/>
              </a:tabLst>
            </a:pPr>
            <a:r>
              <a:rPr lang="en-US" altLang="zh-CN" dirty="0"/>
              <a:t>		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问题框架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(Problem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Frames)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100"/>
              </a:lnSpc>
              <a:tabLst>
                <a:tab pos="342900" algn="l"/>
                <a:tab pos="457200" algn="l"/>
                <a:tab pos="9525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起源：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20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世纪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90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年代中期，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M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．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Jackson</a:t>
            </a:r>
          </a:p>
          <a:p>
            <a:pPr>
              <a:lnSpc>
                <a:spcPts val="3300"/>
              </a:lnSpc>
              <a:tabLst>
                <a:tab pos="342900" algn="l"/>
                <a:tab pos="457200" algn="l"/>
                <a:tab pos="952500" algn="l"/>
              </a:tabLst>
            </a:pPr>
            <a:r>
              <a:rPr lang="en-US" altLang="zh-CN" dirty="0"/>
              <a:t>	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等人对软件需求的本质的思考</a:t>
            </a:r>
          </a:p>
          <a:p>
            <a:pPr>
              <a:lnSpc>
                <a:spcPts val="5300"/>
              </a:lnSpc>
              <a:tabLst>
                <a:tab pos="342900" algn="l"/>
                <a:tab pos="457200" algn="l"/>
                <a:tab pos="9525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软件需求的本质：在一定上下文中可以由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952500" algn="l"/>
              </a:tabLst>
            </a:pPr>
            <a:r>
              <a:rPr lang="en-US" altLang="zh-CN" dirty="0"/>
              <a:t>	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特定系统解决方案满足的一种意图或目标</a:t>
            </a:r>
          </a:p>
          <a:p>
            <a:pPr>
              <a:lnSpc>
                <a:spcPts val="5000"/>
              </a:lnSpc>
              <a:tabLst>
                <a:tab pos="342900" algn="l"/>
                <a:tab pos="457200" algn="l"/>
                <a:tab pos="9525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基本公式：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W,S</a:t>
            </a:r>
            <a:r>
              <a:rPr lang="en-US" altLang="zh-CN" sz="3198" dirty="0">
                <a:solidFill>
                  <a:srgbClr val="000000"/>
                </a:solidFill>
                <a:latin typeface="SimSun" pitchFamily="18" charset="0"/>
                <a:cs typeface="SimSun" pitchFamily="18" charset="0"/>
              </a:rPr>
              <a:t>├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R</a:t>
            </a:r>
          </a:p>
          <a:p>
            <a:pPr>
              <a:lnSpc>
                <a:spcPts val="3400"/>
              </a:lnSpc>
              <a:tabLst>
                <a:tab pos="342900" algn="l"/>
                <a:tab pos="457200" algn="l"/>
                <a:tab pos="9525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R(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用户需求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：涉众期望在问题域中产生的效果</a:t>
            </a:r>
          </a:p>
          <a:p>
            <a:pPr>
              <a:lnSpc>
                <a:spcPts val="3400"/>
              </a:lnSpc>
              <a:tabLst>
                <a:tab pos="342900" algn="l"/>
                <a:tab pos="457200" algn="l"/>
                <a:tab pos="9525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W(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上下文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：所处问题域知识的描述</a:t>
            </a:r>
          </a:p>
          <a:p>
            <a:pPr>
              <a:lnSpc>
                <a:spcPts val="3400"/>
              </a:lnSpc>
              <a:tabLst>
                <a:tab pos="342900" algn="l"/>
                <a:tab pos="457200" algn="l"/>
                <a:tab pos="9525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S(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解决方案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：目标软件系统能够提供的某种能力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400"/>
            <a:ext cx="9080500" cy="6769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84/82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543300" y="317500"/>
            <a:ext cx="2032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基本表示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85/82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81000"/>
            <a:ext cx="7670800" cy="565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342900" algn="l"/>
                <a:tab pos="457200" algn="l"/>
                <a:tab pos="736600" algn="l"/>
                <a:tab pos="914400" algn="l"/>
                <a:tab pos="1143000" algn="l"/>
                <a:tab pos="2222500" algn="l"/>
              </a:tabLst>
            </a:pPr>
            <a:r>
              <a:rPr lang="en-US" altLang="zh-CN" dirty="0"/>
              <a:t>					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上下文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(context)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300"/>
              </a:lnSpc>
              <a:tabLst>
                <a:tab pos="342900" algn="l"/>
                <a:tab pos="457200" algn="l"/>
                <a:tab pos="736600" algn="l"/>
                <a:tab pos="914400" algn="l"/>
                <a:tab pos="1143000" algn="l"/>
                <a:tab pos="22225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从软件系统的角度看，可以认为上下文是</a:t>
            </a:r>
          </a:p>
          <a:p>
            <a:pPr>
              <a:lnSpc>
                <a:spcPts val="3300"/>
              </a:lnSpc>
              <a:tabLst>
                <a:tab pos="342900" algn="l"/>
                <a:tab pos="457200" algn="l"/>
                <a:tab pos="736600" algn="l"/>
                <a:tab pos="914400" algn="l"/>
                <a:tab pos="1143000" algn="l"/>
                <a:tab pos="2222500" algn="l"/>
              </a:tabLst>
            </a:pPr>
            <a:r>
              <a:rPr lang="en-US" altLang="zh-CN" dirty="0"/>
              <a:t>	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系统功能设计的一种假设，是解决方案能</a:t>
            </a:r>
          </a:p>
          <a:p>
            <a:pPr>
              <a:lnSpc>
                <a:spcPts val="3600"/>
              </a:lnSpc>
              <a:tabLst>
                <a:tab pos="342900" algn="l"/>
                <a:tab pos="457200" algn="l"/>
                <a:tab pos="736600" algn="l"/>
                <a:tab pos="914400" algn="l"/>
                <a:tab pos="1143000" algn="l"/>
                <a:tab pos="2222500" algn="l"/>
              </a:tabLst>
            </a:pPr>
            <a:r>
              <a:rPr lang="en-US" altLang="zh-CN" dirty="0"/>
              <a:t>	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够满足涉众目标的支撑条件</a:t>
            </a:r>
          </a:p>
          <a:p>
            <a:pPr>
              <a:lnSpc>
                <a:spcPts val="5300"/>
              </a:lnSpc>
              <a:tabLst>
                <a:tab pos="342900" algn="l"/>
                <a:tab pos="457200" algn="l"/>
                <a:tab pos="736600" algn="l"/>
                <a:tab pos="914400" algn="l"/>
                <a:tab pos="1143000" algn="l"/>
                <a:tab pos="22225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上下文的变化或重新认识是导致系统需求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736600" algn="l"/>
                <a:tab pos="914400" algn="l"/>
                <a:tab pos="1143000" algn="l"/>
                <a:tab pos="2222500" algn="l"/>
              </a:tabLst>
            </a:pPr>
            <a:r>
              <a:rPr lang="en-US" altLang="zh-CN" dirty="0"/>
              <a:t>	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变更的一种常见原因</a:t>
            </a:r>
          </a:p>
          <a:p>
            <a:pPr>
              <a:lnSpc>
                <a:spcPts val="3800"/>
              </a:lnSpc>
              <a:tabLst>
                <a:tab pos="342900" algn="l"/>
                <a:tab pos="457200" algn="l"/>
                <a:tab pos="736600" algn="l"/>
                <a:tab pos="914400" algn="l"/>
                <a:tab pos="1143000" algn="l"/>
                <a:tab pos="22225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从根本上看，涉众目标并没有发生变化</a:t>
            </a:r>
          </a:p>
          <a:p>
            <a:pPr>
              <a:lnSpc>
                <a:spcPts val="3400"/>
              </a:lnSpc>
              <a:tabLst>
                <a:tab pos="342900" algn="l"/>
                <a:tab pos="457200" algn="l"/>
                <a:tab pos="736600" algn="l"/>
                <a:tab pos="914400" algn="l"/>
                <a:tab pos="1143000" algn="l"/>
                <a:tab pos="22225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上下文的变化所带来的系统解决方案的变化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假设不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  <a:tab pos="736600" algn="l"/>
                <a:tab pos="914400" algn="l"/>
                <a:tab pos="1143000" algn="l"/>
                <a:tab pos="2222500" algn="l"/>
              </a:tabLst>
            </a:pPr>
            <a:r>
              <a:rPr lang="en-US" altLang="zh-CN" dirty="0"/>
              <a:t>			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再满足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</a:p>
          <a:p>
            <a:pPr>
              <a:lnSpc>
                <a:spcPts val="2900"/>
              </a:lnSpc>
              <a:tabLst>
                <a:tab pos="342900" algn="l"/>
                <a:tab pos="457200" algn="l"/>
                <a:tab pos="736600" algn="l"/>
                <a:tab pos="914400" algn="l"/>
                <a:tab pos="1143000" algn="l"/>
                <a:tab pos="2222500" algn="l"/>
              </a:tabLst>
            </a:pPr>
            <a:r>
              <a:rPr lang="en-US" altLang="zh-CN" dirty="0"/>
              <a:t>		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例如当传输网络迁移到可能涉及怀有恶意的人的开放网络</a:t>
            </a:r>
          </a:p>
          <a:p>
            <a:pPr>
              <a:lnSpc>
                <a:spcPts val="1900"/>
              </a:lnSpc>
              <a:tabLst>
                <a:tab pos="342900" algn="l"/>
                <a:tab pos="457200" algn="l"/>
                <a:tab pos="736600" algn="l"/>
                <a:tab pos="914400" algn="l"/>
                <a:tab pos="1143000" algn="l"/>
                <a:tab pos="2222500" algn="l"/>
              </a:tabLst>
            </a:pPr>
            <a:r>
              <a:rPr lang="en-US" altLang="zh-CN" dirty="0"/>
              <a:t>					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时，明文传输不再满足“信息保密”的涉众目标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997200"/>
            <a:ext cx="5626100" cy="558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803400" y="3009900"/>
            <a:ext cx="56007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需求工程中的挑战性问题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0700" y="304800"/>
            <a:ext cx="5626100" cy="558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1765300" y="317500"/>
            <a:ext cx="56007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需求工程中的挑战性问题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1397000"/>
            <a:ext cx="76708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如何认识并利用软件需求工程中的社会学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812800" y="1866900"/>
            <a:ext cx="10414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问题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?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469900" y="2451100"/>
            <a:ext cx="42418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如何实现需求的复用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?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469900" y="3035300"/>
            <a:ext cx="62738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如何实现并维护需求的可追踪性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?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469900" y="3644900"/>
            <a:ext cx="7670800" cy="116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如何检测需求文档中的模糊性和二义性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?</a:t>
            </a:r>
          </a:p>
          <a:p>
            <a:pPr>
              <a:lnSpc>
                <a:spcPts val="4800"/>
              </a:lnSpc>
              <a:tabLst/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如何在需求规格说明中刻画软件的自适应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812800" y="4686300"/>
            <a:ext cx="22606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和自治特性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?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469900" y="5270500"/>
            <a:ext cx="70866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如何在需求工程体现“价值”的概念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?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7300" y="304800"/>
            <a:ext cx="6680200" cy="558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1257300" y="317500"/>
            <a:ext cx="66167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软件需求工程中的社会学问题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1371600"/>
            <a:ext cx="64516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需求产生的现实世界背景和上下文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927100" y="1943100"/>
            <a:ext cx="70866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需求问题的社会背景：机构中的组织结构、社会环境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如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1206500" y="2273300"/>
            <a:ext cx="49784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C2C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平台、商户、顾客之间的社会关系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)…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927100" y="2679700"/>
            <a:ext cx="32639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法律、法规、道德规范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…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469900" y="3124200"/>
            <a:ext cx="76708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需求协商：不同干系人的需求优先级和协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812800" y="3683000"/>
            <a:ext cx="1219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商分析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469900" y="4191000"/>
            <a:ext cx="48133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协同与协作式的需求获取</a:t>
            </a:r>
          </a:p>
          <a:p>
            <a:pPr>
              <a:lnSpc>
                <a:spcPts val="4500"/>
              </a:lnSpc>
              <a:tabLst/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……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9900" y="1295400"/>
            <a:ext cx="101600" cy="440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202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12800" y="520700"/>
            <a:ext cx="7421904" cy="616322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1498600" algn="l"/>
                <a:tab pos="1714500" algn="l"/>
              </a:tabLst>
            </a:pPr>
            <a:r>
              <a:rPr lang="en-US" altLang="zh-CN" dirty="0"/>
              <a:t>	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相关主要国际期刊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1498600" algn="l"/>
                <a:tab pos="1714500" algn="l"/>
              </a:tabLst>
            </a:pP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IEEE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Trans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Software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Engineering</a:t>
            </a:r>
          </a:p>
          <a:p>
            <a:pPr>
              <a:lnSpc>
                <a:spcPts val="3100"/>
              </a:lnSpc>
              <a:tabLst>
                <a:tab pos="1498600" algn="l"/>
                <a:tab pos="1714500" algn="l"/>
              </a:tabLst>
            </a:pP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ACM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Trans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S/W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Eng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and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Methodology</a:t>
            </a:r>
          </a:p>
          <a:p>
            <a:pPr>
              <a:lnSpc>
                <a:spcPts val="3100"/>
              </a:lnSpc>
              <a:tabLst>
                <a:tab pos="1498600" algn="l"/>
                <a:tab pos="1714500" algn="l"/>
              </a:tabLst>
            </a:pP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Annals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of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Software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Engineering</a:t>
            </a:r>
          </a:p>
          <a:p>
            <a:pPr>
              <a:lnSpc>
                <a:spcPts val="3100"/>
              </a:lnSpc>
              <a:tabLst>
                <a:tab pos="1498600" algn="l"/>
                <a:tab pos="1714500" algn="l"/>
              </a:tabLst>
            </a:pP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Jnl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of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Software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Maintenance: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Research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and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Practice</a:t>
            </a:r>
          </a:p>
          <a:p>
            <a:pPr>
              <a:lnSpc>
                <a:spcPts val="3100"/>
              </a:lnSpc>
              <a:tabLst>
                <a:tab pos="1498600" algn="l"/>
                <a:tab pos="1714500" algn="l"/>
              </a:tabLst>
            </a:pP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Empirical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Software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Engineering</a:t>
            </a:r>
          </a:p>
          <a:p>
            <a:pPr>
              <a:lnSpc>
                <a:spcPts val="3100"/>
              </a:lnSpc>
              <a:tabLst>
                <a:tab pos="1498600" algn="l"/>
                <a:tab pos="1714500" algn="l"/>
              </a:tabLst>
            </a:pP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Automated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Software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Engineering</a:t>
            </a:r>
          </a:p>
          <a:p>
            <a:pPr>
              <a:lnSpc>
                <a:spcPts val="3100"/>
              </a:lnSpc>
              <a:tabLst>
                <a:tab pos="1498600" algn="l"/>
                <a:tab pos="1714500" algn="l"/>
              </a:tabLst>
            </a:pP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Science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of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Computer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Programming</a:t>
            </a:r>
          </a:p>
          <a:p>
            <a:pPr>
              <a:lnSpc>
                <a:spcPts val="3100"/>
              </a:lnSpc>
              <a:tabLst>
                <a:tab pos="1498600" algn="l"/>
                <a:tab pos="1714500" algn="l"/>
              </a:tabLst>
            </a:pP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Jnl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of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Systems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and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Software</a:t>
            </a:r>
          </a:p>
          <a:p>
            <a:pPr>
              <a:lnSpc>
                <a:spcPts val="3100"/>
              </a:lnSpc>
              <a:tabLst>
                <a:tab pos="1498600" algn="l"/>
                <a:tab pos="1714500" algn="l"/>
              </a:tabLst>
            </a:pP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Intl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Jnl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Software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Engineering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and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Knowledge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Eng</a:t>
            </a:r>
          </a:p>
          <a:p>
            <a:pPr>
              <a:lnSpc>
                <a:spcPts val="3100"/>
              </a:lnSpc>
              <a:tabLst>
                <a:tab pos="1498600" algn="l"/>
                <a:tab pos="1714500" algn="l"/>
              </a:tabLst>
            </a:pPr>
            <a:r>
              <a:rPr lang="en-US" altLang="zh-CN" sz="22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Requirements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Engineering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Journal</a:t>
            </a:r>
          </a:p>
          <a:p>
            <a:pPr>
              <a:lnSpc>
                <a:spcPts val="3100"/>
              </a:lnSpc>
              <a:tabLst>
                <a:tab pos="1498600" algn="l"/>
                <a:tab pos="1714500" algn="l"/>
              </a:tabLst>
            </a:pP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Software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Quality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Journal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1498600" algn="l"/>
                <a:tab pos="1714500" algn="l"/>
              </a:tabLst>
            </a:pPr>
            <a:r>
              <a:rPr lang="en-US" altLang="zh-CN" dirty="0"/>
              <a:t>	</a:t>
            </a: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7300" y="304800"/>
            <a:ext cx="4127500" cy="558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469900" y="457200"/>
            <a:ext cx="8213787" cy="526599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342900" algn="l"/>
                <a:tab pos="2057400" algn="l"/>
              </a:tabLst>
            </a:pPr>
            <a:r>
              <a:rPr lang="en-US" altLang="zh-CN" dirty="0"/>
              <a:t>	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相关主要国际会议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800"/>
              </a:lnSpc>
              <a:tabLst>
                <a:tab pos="342900" algn="l"/>
                <a:tab pos="2057400" algn="l"/>
              </a:tabLst>
            </a:pP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软件工程综合性会议：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ICSE,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ESEC/FSE,</a:t>
            </a:r>
          </a:p>
          <a:p>
            <a:pPr>
              <a:lnSpc>
                <a:spcPts val="3300"/>
              </a:lnSpc>
              <a:tabLst>
                <a:tab pos="342900" algn="l"/>
                <a:tab pos="2057400" algn="l"/>
              </a:tabLst>
            </a:pPr>
            <a:r>
              <a:rPr lang="en-US" altLang="zh-CN" dirty="0"/>
              <a:t>	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ASE,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ECOOP,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FASE,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APSEC,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CAiSE</a:t>
            </a:r>
          </a:p>
          <a:p>
            <a:pPr>
              <a:lnSpc>
                <a:spcPts val="4000"/>
              </a:lnSpc>
              <a:tabLst>
                <a:tab pos="342900" algn="l"/>
                <a:tab pos="2057400" algn="l"/>
              </a:tabLst>
            </a:pPr>
            <a:r>
              <a:rPr lang="en-US" altLang="zh-CN" sz="2802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>
                <a:solidFill>
                  <a:srgbClr val="FF0000"/>
                </a:solidFill>
                <a:latin typeface="æ°å®ä½" pitchFamily="18" charset="0"/>
                <a:cs typeface="æ°å®ä½" pitchFamily="18" charset="0"/>
              </a:rPr>
              <a:t>需求工程：</a:t>
            </a:r>
            <a:r>
              <a:rPr lang="en-US" altLang="zh-CN" sz="28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RE</a:t>
            </a:r>
          </a:p>
          <a:p>
            <a:pPr>
              <a:lnSpc>
                <a:spcPts val="4000"/>
              </a:lnSpc>
              <a:tabLst>
                <a:tab pos="342900" algn="l"/>
                <a:tab pos="2057400" algn="l"/>
              </a:tabLst>
            </a:pP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软件复用及软件构件：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ICSR,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CBSE,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GPCE</a:t>
            </a:r>
          </a:p>
          <a:p>
            <a:pPr>
              <a:lnSpc>
                <a:spcPts val="4000"/>
              </a:lnSpc>
              <a:tabLst>
                <a:tab pos="342900" algn="l"/>
                <a:tab pos="2057400" algn="l"/>
              </a:tabLst>
            </a:pP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软件产品线及软件体系结构：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WICSA,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SPLC</a:t>
            </a:r>
          </a:p>
          <a:p>
            <a:pPr>
              <a:lnSpc>
                <a:spcPts val="4000"/>
              </a:lnSpc>
              <a:tabLst>
                <a:tab pos="342900" algn="l"/>
                <a:tab pos="2057400" algn="l"/>
              </a:tabLst>
            </a:pP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err="1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软件维护与再工程：ICSME</a:t>
            </a:r>
            <a:r>
              <a:rPr lang="en-US" altLang="zh-CN" sz="16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(</a:t>
            </a:r>
            <a:r>
              <a:rPr lang="en-US" altLang="zh-CN" sz="16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ICSM)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,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SANER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WCRE,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CSMR)</a:t>
            </a:r>
          </a:p>
          <a:p>
            <a:pPr>
              <a:lnSpc>
                <a:spcPts val="4000"/>
              </a:lnSpc>
              <a:tabLst>
                <a:tab pos="342900" algn="l"/>
                <a:tab pos="2057400" algn="l"/>
              </a:tabLst>
            </a:pP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err="1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面向方面的软件开发：</a:t>
            </a:r>
            <a:r>
              <a:rPr lang="en-US" altLang="zh-CN" sz="2802" b="1" dirty="0" err="1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AOSD</a:t>
            </a:r>
            <a:endParaRPr lang="en-US" altLang="zh-CN" sz="2802" b="1" dirty="0">
              <a:solidFill>
                <a:srgbClr val="000000"/>
              </a:solidFill>
              <a:latin typeface="Comic Sans MS" pitchFamily="18" charset="0"/>
              <a:cs typeface="Comic Sans MS" pitchFamily="18" charset="0"/>
            </a:endParaRPr>
          </a:p>
          <a:p>
            <a:pPr>
              <a:lnSpc>
                <a:spcPts val="4000"/>
              </a:lnSpc>
              <a:tabLst>
                <a:tab pos="342900" algn="l"/>
                <a:tab pos="2057400" algn="l"/>
              </a:tabLst>
            </a:pPr>
            <a:r>
              <a:rPr lang="zh-CN" altLang="en-US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编程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:ICPC</a:t>
            </a:r>
          </a:p>
          <a:p>
            <a:pPr>
              <a:lnSpc>
                <a:spcPts val="4000"/>
              </a:lnSpc>
              <a:tabLst>
                <a:tab pos="342900" algn="l"/>
                <a:tab pos="2057400" algn="l"/>
              </a:tabLst>
            </a:pPr>
            <a:r>
              <a:rPr lang="zh-CN" altLang="en-US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人机交互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:CHI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2849" y="511936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8911 h 713232"/>
              <a:gd name="connsiteX7" fmla="*/ 220980 w 373380"/>
              <a:gd name="connsiteY7" fmla="*/ 214122 h 713232"/>
              <a:gd name="connsiteX8" fmla="*/ 140208 w 373380"/>
              <a:gd name="connsiteY8" fmla="*/ 73914 h 713232"/>
              <a:gd name="connsiteX9" fmla="*/ 64008 w 373380"/>
              <a:gd name="connsiteY9" fmla="*/ 761 h 713232"/>
              <a:gd name="connsiteX10" fmla="*/ 5333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0550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8911"/>
                </a:lnTo>
                <a:lnTo>
                  <a:pt x="220980" y="214122"/>
                </a:lnTo>
                <a:lnTo>
                  <a:pt x="140208" y="73914"/>
                </a:lnTo>
                <a:lnTo>
                  <a:pt x="64008" y="761"/>
                </a:lnTo>
                <a:lnTo>
                  <a:pt x="5333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0550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1684" y="260476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401190" y="1443101"/>
            <a:ext cx="301752" cy="142494"/>
          </a:xfrm>
          <a:custGeom>
            <a:avLst/>
            <a:gdLst>
              <a:gd name="connsiteX0" fmla="*/ 29718 w 301752"/>
              <a:gd name="connsiteY0" fmla="*/ 142494 h 142494"/>
              <a:gd name="connsiteX1" fmla="*/ 102870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3161 w 301752"/>
              <a:gd name="connsiteY4" fmla="*/ 12191 h 142494"/>
              <a:gd name="connsiteX5" fmla="*/ 0 w 301752"/>
              <a:gd name="connsiteY5" fmla="*/ 107441 h 142494"/>
              <a:gd name="connsiteX6" fmla="*/ 29718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8" y="142494"/>
                </a:moveTo>
                <a:lnTo>
                  <a:pt x="102870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3161" y="12191"/>
                </a:lnTo>
                <a:lnTo>
                  <a:pt x="0" y="107441"/>
                </a:lnTo>
                <a:lnTo>
                  <a:pt x="29718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0607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2630" y="250571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990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6679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990" y="0"/>
                </a:lnTo>
                <a:lnTo>
                  <a:pt x="87630" y="41147"/>
                </a:lnTo>
                <a:lnTo>
                  <a:pt x="0" y="106679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8700" y="304800"/>
            <a:ext cx="4622800" cy="558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115300" y="6273800"/>
            <a:ext cx="406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9/82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495300"/>
            <a:ext cx="7797800" cy="535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342900" algn="l"/>
                <a:tab pos="457200" algn="l"/>
                <a:tab pos="736600" algn="l"/>
                <a:tab pos="914400" algn="l"/>
                <a:tab pos="1143000" algn="l"/>
                <a:tab pos="1803400" algn="l"/>
              </a:tabLst>
            </a:pPr>
            <a:r>
              <a:rPr lang="en-US" altLang="zh-CN" dirty="0"/>
              <a:t>						</a:t>
            </a:r>
            <a:r>
              <a:rPr lang="en-US" altLang="zh-CN" sz="4002" dirty="0">
                <a:solidFill>
                  <a:srgbClr val="3D00EA"/>
                </a:solidFill>
                <a:latin typeface="æ°å®ä½" pitchFamily="18" charset="0"/>
                <a:cs typeface="æ°å®ä½" pitchFamily="18" charset="0"/>
              </a:rPr>
              <a:t>需求的不同抽象层次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300"/>
              </a:lnSpc>
              <a:tabLst>
                <a:tab pos="342900" algn="l"/>
                <a:tab pos="457200" algn="l"/>
                <a:tab pos="736600" algn="l"/>
                <a:tab pos="914400" algn="l"/>
                <a:tab pos="1143000" algn="l"/>
                <a:tab pos="1803400" algn="l"/>
              </a:tabLst>
            </a:pPr>
            <a:r>
              <a:rPr lang="en-US" altLang="zh-CN" sz="34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存在于不同抽象层面上：从高度抽象的</a:t>
            </a:r>
          </a:p>
          <a:p>
            <a:pPr>
              <a:lnSpc>
                <a:spcPts val="3300"/>
              </a:lnSpc>
              <a:tabLst>
                <a:tab pos="342900" algn="l"/>
                <a:tab pos="457200" algn="l"/>
                <a:tab pos="736600" algn="l"/>
                <a:tab pos="914400" algn="l"/>
                <a:tab pos="1143000" algn="l"/>
                <a:tab pos="1803400" algn="l"/>
              </a:tabLst>
            </a:pPr>
            <a:r>
              <a:rPr lang="en-US" altLang="zh-CN" dirty="0"/>
              <a:t>	</a:t>
            </a:r>
            <a:r>
              <a:rPr lang="en-US" altLang="zh-CN" sz="34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系统目标到对某一系统功能的精确约束</a:t>
            </a:r>
          </a:p>
          <a:p>
            <a:pPr>
              <a:lnSpc>
                <a:spcPts val="4200"/>
              </a:lnSpc>
              <a:tabLst>
                <a:tab pos="342900" algn="l"/>
                <a:tab pos="457200" algn="l"/>
                <a:tab pos="736600" algn="l"/>
                <a:tab pos="914400" algn="l"/>
                <a:tab pos="1143000" algn="l"/>
                <a:tab pos="1803400" algn="l"/>
              </a:tabLst>
            </a:pPr>
            <a:r>
              <a:rPr lang="en-US" altLang="zh-CN" dirty="0"/>
              <a:t>		</a:t>
            </a:r>
            <a:r>
              <a:rPr lang="en-US" altLang="zh-CN" sz="25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总体目标：方便、公正、透明的选课和教务管理</a:t>
            </a:r>
          </a:p>
          <a:p>
            <a:pPr>
              <a:lnSpc>
                <a:spcPts val="3700"/>
              </a:lnSpc>
              <a:tabLst>
                <a:tab pos="342900" algn="l"/>
                <a:tab pos="457200" algn="l"/>
                <a:tab pos="736600" algn="l"/>
                <a:tab pos="914400" algn="l"/>
                <a:tab pos="1143000" algn="l"/>
                <a:tab pos="1803400" algn="l"/>
              </a:tabLst>
            </a:pPr>
            <a:r>
              <a:rPr lang="en-US" altLang="zh-CN" dirty="0"/>
              <a:t>		</a:t>
            </a:r>
            <a:r>
              <a:rPr lang="en-US" altLang="zh-CN" sz="25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具体目标：</a:t>
            </a:r>
            <a:r>
              <a:rPr lang="en-US" altLang="zh-CN" sz="25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学生</a:t>
            </a:r>
            <a:r>
              <a:rPr lang="en-US" altLang="zh-CN" sz="25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实时、准确地了解课程情况</a:t>
            </a:r>
          </a:p>
          <a:p>
            <a:pPr>
              <a:lnSpc>
                <a:spcPts val="3700"/>
              </a:lnSpc>
              <a:tabLst>
                <a:tab pos="342900" algn="l"/>
                <a:tab pos="457200" algn="l"/>
                <a:tab pos="736600" algn="l"/>
                <a:tab pos="914400" algn="l"/>
                <a:tab pos="1143000" algn="l"/>
                <a:tab pos="1803400" algn="l"/>
              </a:tabLst>
            </a:pPr>
            <a:r>
              <a:rPr lang="en-US" altLang="zh-CN" dirty="0"/>
              <a:t>		</a:t>
            </a:r>
            <a:r>
              <a:rPr lang="en-US" altLang="zh-CN" sz="25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功能需求：课程信息查询</a:t>
            </a:r>
            <a:r>
              <a:rPr lang="en-US" altLang="zh-CN" sz="25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已选人数、教师介绍、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736600" algn="l"/>
                <a:tab pos="914400" algn="l"/>
                <a:tab pos="1143000" algn="l"/>
                <a:tab pos="1803400" algn="l"/>
              </a:tabLst>
            </a:pPr>
            <a:r>
              <a:rPr lang="en-US" altLang="zh-CN" dirty="0"/>
              <a:t>			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课程教材</a:t>
            </a:r>
            <a:r>
              <a:rPr lang="en-US" altLang="zh-CN" sz="25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/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大纲</a:t>
            </a:r>
            <a:r>
              <a:rPr lang="en-US" altLang="zh-CN" sz="25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/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考核方式等</a:t>
            </a:r>
            <a:r>
              <a:rPr lang="en-US" altLang="zh-CN" sz="25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</a:p>
          <a:p>
            <a:pPr>
              <a:lnSpc>
                <a:spcPts val="3700"/>
              </a:lnSpc>
              <a:tabLst>
                <a:tab pos="342900" algn="l"/>
                <a:tab pos="457200" algn="l"/>
                <a:tab pos="736600" algn="l"/>
                <a:tab pos="914400" algn="l"/>
                <a:tab pos="1143000" algn="l"/>
                <a:tab pos="1803400" algn="l"/>
              </a:tabLst>
            </a:pPr>
            <a:r>
              <a:rPr lang="en-US" altLang="zh-CN" dirty="0"/>
              <a:t>		</a:t>
            </a:r>
            <a:r>
              <a:rPr lang="en-US" altLang="zh-CN" sz="25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功能约束：对于课程信息查询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736600" algn="l"/>
                <a:tab pos="914400" algn="l"/>
                <a:tab pos="1143000" algn="l"/>
                <a:tab pos="1803400" algn="l"/>
              </a:tabLst>
            </a:pPr>
            <a:r>
              <a:rPr lang="en-US" altLang="zh-CN" dirty="0"/>
              <a:t>		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具有该课程选课资格的同学才能查询</a:t>
            </a:r>
          </a:p>
          <a:p>
            <a:pPr>
              <a:lnSpc>
                <a:spcPts val="3300"/>
              </a:lnSpc>
              <a:tabLst>
                <a:tab pos="342900" algn="l"/>
                <a:tab pos="457200" algn="l"/>
                <a:tab pos="736600" algn="l"/>
                <a:tab pos="914400" algn="l"/>
                <a:tab pos="1143000" algn="l"/>
                <a:tab pos="1803400" algn="l"/>
              </a:tabLst>
            </a:pPr>
            <a:r>
              <a:rPr lang="en-US" altLang="zh-CN" dirty="0"/>
              <a:t>		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以课程信息一览表的形式在一个页面上提供所有信息</a:t>
            </a:r>
          </a:p>
          <a:p>
            <a:pPr>
              <a:lnSpc>
                <a:spcPts val="2400"/>
              </a:lnSpc>
              <a:tabLst>
                <a:tab pos="342900" algn="l"/>
                <a:tab pos="457200" algn="l"/>
                <a:tab pos="736600" algn="l"/>
                <a:tab pos="914400" algn="l"/>
                <a:tab pos="1143000" algn="l"/>
                <a:tab pos="1803400" algn="l"/>
              </a:tabLst>
            </a:pPr>
            <a:r>
              <a:rPr lang="en-US" altLang="zh-CN" dirty="0"/>
              <a:t>					</a:t>
            </a:r>
            <a:r>
              <a:rPr lang="en-US" altLang="zh-CN" sz="22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</a:t>
            </a:r>
            <a:r>
              <a:rPr lang="en-US" altLang="zh-CN" sz="22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秒内返回结果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98481-D6D4-4C46-84E1-5EBEACBB6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RQ</a:t>
            </a:r>
            <a:r>
              <a:rPr kumimoji="1" lang="zh-CN" altLang="en-US" dirty="0"/>
              <a:t> </a:t>
            </a:r>
            <a:r>
              <a:rPr kumimoji="1" lang="en-US" altLang="zh-CN" dirty="0"/>
              <a:t>survey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50E31-64A7-E343-8420-614FE0FCD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Winkler, S., &amp; von Pilgrim, J. (2010). A survey of traceability in requirements engineering and model-driven development. </a:t>
            </a:r>
            <a:r>
              <a:rPr lang="en-US" altLang="zh-CN" sz="1600" i="1" dirty="0"/>
              <a:t>Software &amp; Systems Modeling</a:t>
            </a:r>
            <a:r>
              <a:rPr lang="en-US" altLang="zh-CN" sz="1600" dirty="0"/>
              <a:t>, </a:t>
            </a:r>
            <a:r>
              <a:rPr lang="en-US" altLang="zh-CN" sz="1600" i="1" dirty="0"/>
              <a:t>9</a:t>
            </a:r>
            <a:r>
              <a:rPr lang="en-US" altLang="zh-CN" sz="1600" dirty="0"/>
              <a:t>(4), 529-565.</a:t>
            </a:r>
          </a:p>
          <a:p>
            <a:r>
              <a:rPr lang="en-US" altLang="zh-CN" sz="1600" dirty="0"/>
              <a:t>Pohl, K. (1996). </a:t>
            </a:r>
            <a:r>
              <a:rPr lang="en-US" altLang="zh-CN" sz="1600" i="1" dirty="0"/>
              <a:t>Requirements engineering: An overview</a:t>
            </a:r>
            <a:r>
              <a:rPr lang="en-US" altLang="zh-CN" sz="1600" dirty="0"/>
              <a:t>. RWTH, </a:t>
            </a:r>
            <a:r>
              <a:rPr lang="en-US" altLang="zh-CN" sz="1600" dirty="0" err="1"/>
              <a:t>Fachgruppe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Informatik</a:t>
            </a:r>
            <a:r>
              <a:rPr lang="en-US" altLang="zh-CN" sz="1600" dirty="0"/>
              <a:t>.</a:t>
            </a:r>
          </a:p>
          <a:p>
            <a:r>
              <a:rPr lang="en-US" altLang="zh-CN" sz="1600" dirty="0"/>
              <a:t>Decker, B., Ras, E., </a:t>
            </a:r>
            <a:r>
              <a:rPr lang="en-US" altLang="zh-CN" sz="1600" dirty="0" err="1"/>
              <a:t>Rech</a:t>
            </a:r>
            <a:r>
              <a:rPr lang="en-US" altLang="zh-CN" sz="1600" dirty="0"/>
              <a:t>, J., </a:t>
            </a:r>
            <a:r>
              <a:rPr lang="en-US" altLang="zh-CN" sz="1600" dirty="0" err="1"/>
              <a:t>Jaubert</a:t>
            </a:r>
            <a:r>
              <a:rPr lang="en-US" altLang="zh-CN" sz="1600" dirty="0"/>
              <a:t>, P., &amp; </a:t>
            </a:r>
            <a:r>
              <a:rPr lang="en-US" altLang="zh-CN" sz="1600" dirty="0" err="1"/>
              <a:t>Rieth</a:t>
            </a:r>
            <a:r>
              <a:rPr lang="en-US" altLang="zh-CN" sz="1600" dirty="0"/>
              <a:t>, M. (2007). Wiki-based stakeholder participation in requirements engineering. </a:t>
            </a:r>
            <a:r>
              <a:rPr lang="en-US" altLang="zh-CN" sz="1600" i="1" dirty="0"/>
              <a:t>IEEE software</a:t>
            </a:r>
            <a:r>
              <a:rPr lang="en-US" altLang="zh-CN" sz="1600" dirty="0"/>
              <a:t>, </a:t>
            </a:r>
            <a:r>
              <a:rPr lang="en-US" altLang="zh-CN" sz="1600" i="1" dirty="0"/>
              <a:t>24</a:t>
            </a:r>
            <a:r>
              <a:rPr lang="en-US" altLang="zh-CN" sz="1600" dirty="0"/>
              <a:t>(2).</a:t>
            </a:r>
          </a:p>
          <a:p>
            <a:r>
              <a:rPr lang="en-US" altLang="zh-CN" sz="1600" dirty="0"/>
              <a:t>Lowe, D. (2003). Web system requirements: an overview. </a:t>
            </a:r>
            <a:r>
              <a:rPr lang="en-US" altLang="zh-CN" sz="1600" i="1" dirty="0"/>
              <a:t>Requirements Engineering</a:t>
            </a:r>
            <a:r>
              <a:rPr lang="en-US" altLang="zh-CN" sz="1600" dirty="0"/>
              <a:t>, </a:t>
            </a:r>
            <a:r>
              <a:rPr lang="en-US" altLang="zh-CN" sz="1600" i="1" dirty="0"/>
              <a:t>8</a:t>
            </a:r>
            <a:r>
              <a:rPr lang="en-US" altLang="zh-CN" sz="1600" dirty="0"/>
              <a:t>(2), 102-113.</a:t>
            </a:r>
          </a:p>
          <a:p>
            <a:r>
              <a:rPr lang="en-US" altLang="zh-CN" sz="1600" dirty="0"/>
              <a:t>Lloyd, W. J., Rosson, M. B., &amp; Arthur, J. D. (2002). Effectiveness of elicitation techniques in distributed requirements engineering. In </a:t>
            </a:r>
            <a:r>
              <a:rPr lang="en-US" altLang="zh-CN" sz="1600" i="1" dirty="0"/>
              <a:t>Requirements Engineering, 2002. Proceedings. IEEE Joint International Conference on</a:t>
            </a:r>
            <a:r>
              <a:rPr lang="en-US" altLang="zh-CN" sz="1600" dirty="0"/>
              <a:t>(pp. 311-318). IEEE.</a:t>
            </a:r>
          </a:p>
          <a:p>
            <a:r>
              <a:rPr lang="en-US" altLang="zh-CN" sz="1600" dirty="0"/>
              <a:t>Whitehead, J. (2007, May). Collaboration in software engineering: A roadmap. In </a:t>
            </a:r>
            <a:r>
              <a:rPr lang="en-US" altLang="zh-CN" sz="1600" i="1" dirty="0"/>
              <a:t>2007 Future of Software Engineering</a:t>
            </a:r>
            <a:r>
              <a:rPr lang="en-US" altLang="zh-CN" sz="1600" dirty="0"/>
              <a:t> (pp. 214-225). IEEE Computer Society.</a:t>
            </a:r>
          </a:p>
          <a:p>
            <a:r>
              <a:rPr lang="en-US" altLang="zh-CN" sz="1600" dirty="0"/>
              <a:t>Alford, M. W. (1977). A requirements engineering methodology for real-time processing requirements. </a:t>
            </a:r>
            <a:r>
              <a:rPr lang="en-US" altLang="zh-CN" sz="1600" i="1" dirty="0"/>
              <a:t>IEEE Transactions on Software Engineering</a:t>
            </a:r>
            <a:r>
              <a:rPr lang="en-US" altLang="zh-CN" sz="1600" dirty="0"/>
              <a:t>, (1), 60-69.</a:t>
            </a:r>
          </a:p>
          <a:p>
            <a:r>
              <a:rPr lang="en-US" altLang="zh-CN" sz="1600" dirty="0"/>
              <a:t>Cheng, B. H., &amp; Atlee, J. M. (2007, May). Research directions in requirements engineering. In </a:t>
            </a:r>
            <a:r>
              <a:rPr lang="en-US" altLang="zh-CN" sz="1600" i="1" dirty="0"/>
              <a:t>2007 Future of Software Engineering</a:t>
            </a:r>
            <a:r>
              <a:rPr lang="en-US" altLang="zh-CN" sz="1600" dirty="0"/>
              <a:t> (pp. 285-303). IEEE Computer Society.</a:t>
            </a:r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8844258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A0294-5E19-B749-B94A-A917F1C5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904958-3324-3041-A903-8D0E2D66A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Otto, P. N., &amp; Antón, A. I. (2007, October). Addressing legal requirements in requirements engineering. In </a:t>
            </a:r>
            <a:r>
              <a:rPr lang="en-US" altLang="zh-CN" i="1" dirty="0"/>
              <a:t>Requirements Engineering Conference, 2007. RE'07. 15th IEEE International</a:t>
            </a:r>
            <a:r>
              <a:rPr lang="en-US" altLang="zh-CN" dirty="0"/>
              <a:t>(pp. 5-14). IEEE.</a:t>
            </a:r>
          </a:p>
          <a:p>
            <a:r>
              <a:rPr lang="en-US" altLang="zh-CN" dirty="0"/>
              <a:t>Karlsson, L., </a:t>
            </a:r>
            <a:r>
              <a:rPr lang="en-US" altLang="zh-CN" dirty="0" err="1"/>
              <a:t>Dahlstedt</a:t>
            </a:r>
            <a:r>
              <a:rPr lang="en-US" altLang="zh-CN" dirty="0"/>
              <a:t>, </a:t>
            </a:r>
            <a:r>
              <a:rPr lang="en-US" altLang="zh-CN" dirty="0" err="1"/>
              <a:t>Å</a:t>
            </a:r>
            <a:r>
              <a:rPr lang="en-US" altLang="zh-CN" dirty="0"/>
              <a:t>. G., </a:t>
            </a:r>
            <a:r>
              <a:rPr lang="en-US" altLang="zh-CN" dirty="0" err="1"/>
              <a:t>Regnell</a:t>
            </a:r>
            <a:r>
              <a:rPr lang="en-US" altLang="zh-CN" dirty="0"/>
              <a:t>, B., </a:t>
            </a:r>
            <a:r>
              <a:rPr lang="en-US" altLang="zh-CN" dirty="0" err="1"/>
              <a:t>och</a:t>
            </a:r>
            <a:r>
              <a:rPr lang="en-US" altLang="zh-CN" dirty="0"/>
              <a:t> Dag, J. N., &amp; Persson, A. (2007). Requirements engineering challenges in market-driven software development–An interview study with practitioners. </a:t>
            </a:r>
            <a:r>
              <a:rPr lang="en-US" altLang="zh-CN" i="1" dirty="0"/>
              <a:t>Information and Software technology</a:t>
            </a:r>
            <a:r>
              <a:rPr lang="en-US" altLang="zh-CN" dirty="0"/>
              <a:t>, </a:t>
            </a:r>
            <a:r>
              <a:rPr lang="en-US" altLang="zh-CN" i="1" dirty="0"/>
              <a:t>49</a:t>
            </a:r>
            <a:r>
              <a:rPr lang="en-US" altLang="zh-CN" dirty="0"/>
              <a:t>(6), 588-604.</a:t>
            </a:r>
          </a:p>
          <a:p>
            <a:r>
              <a:rPr lang="en-US" altLang="zh-CN" dirty="0"/>
              <a:t>Macaulay, L. A. (2012). </a:t>
            </a:r>
            <a:r>
              <a:rPr lang="en-US" altLang="zh-CN" i="1" dirty="0"/>
              <a:t>Requirements engineering</a:t>
            </a:r>
            <a:r>
              <a:rPr lang="en-US" altLang="zh-CN" dirty="0"/>
              <a:t>. Springer Science &amp; Business Media.</a:t>
            </a:r>
          </a:p>
          <a:p>
            <a:r>
              <a:rPr lang="en-US" altLang="zh-CN" dirty="0" err="1"/>
              <a:t>Felfernig</a:t>
            </a:r>
            <a:r>
              <a:rPr lang="en-US" altLang="zh-CN" dirty="0"/>
              <a:t>, A., </a:t>
            </a:r>
            <a:r>
              <a:rPr lang="en-US" altLang="zh-CN" dirty="0" err="1"/>
              <a:t>Ninaus</a:t>
            </a:r>
            <a:r>
              <a:rPr lang="en-US" altLang="zh-CN" dirty="0"/>
              <a:t>, G., </a:t>
            </a:r>
            <a:r>
              <a:rPr lang="en-US" altLang="zh-CN" dirty="0" err="1"/>
              <a:t>Grabner</a:t>
            </a:r>
            <a:r>
              <a:rPr lang="en-US" altLang="zh-CN" dirty="0"/>
              <a:t>, H., </a:t>
            </a:r>
            <a:r>
              <a:rPr lang="en-US" altLang="zh-CN" dirty="0" err="1"/>
              <a:t>Reinfrank</a:t>
            </a:r>
            <a:r>
              <a:rPr lang="en-US" altLang="zh-CN" dirty="0"/>
              <a:t>, F., </a:t>
            </a:r>
            <a:r>
              <a:rPr lang="en-US" altLang="zh-CN" dirty="0" err="1"/>
              <a:t>Weninger</a:t>
            </a:r>
            <a:r>
              <a:rPr lang="en-US" altLang="zh-CN" dirty="0"/>
              <a:t>, L., Pagano, D., &amp; </a:t>
            </a:r>
            <a:r>
              <a:rPr lang="en-US" altLang="zh-CN" dirty="0" err="1"/>
              <a:t>Maalej</a:t>
            </a:r>
            <a:r>
              <a:rPr lang="en-US" altLang="zh-CN" dirty="0"/>
              <a:t>, W. (2013). An overview of recommender systems in requirements engineering. In </a:t>
            </a:r>
            <a:r>
              <a:rPr lang="en-US" altLang="zh-CN" i="1" dirty="0"/>
              <a:t>Managing requirements knowledge</a:t>
            </a:r>
            <a:r>
              <a:rPr lang="en-US" altLang="zh-CN" dirty="0"/>
              <a:t> (pp. 315-332). Springer, Berlin, Heidelberg.</a:t>
            </a:r>
          </a:p>
          <a:p>
            <a:r>
              <a:rPr lang="en-US" altLang="zh-CN" dirty="0" err="1"/>
              <a:t>Krogstie</a:t>
            </a:r>
            <a:r>
              <a:rPr lang="en-US" altLang="zh-CN" dirty="0"/>
              <a:t>, J. (2001). Requirement engineering for mobile information systems. In </a:t>
            </a:r>
            <a:r>
              <a:rPr lang="en-US" altLang="zh-CN" i="1" dirty="0"/>
              <a:t>Proc. of International Workshop on Requirements Engineering: Foundation for Software Quality (Interlaken, Switzerland)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Pohl, K. (2010). </a:t>
            </a:r>
            <a:r>
              <a:rPr lang="en-US" altLang="zh-CN" i="1" dirty="0"/>
              <a:t>Requirements engineering: fundamentals, principles, and techniques</a:t>
            </a:r>
            <a:r>
              <a:rPr lang="en-US" altLang="zh-CN" dirty="0"/>
              <a:t>. Springer Publishing Company, Incorporated.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772319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02FC2-1F19-584E-81B9-832CE0B7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RQ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challenges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4AE55-F578-934E-BF1F-EE154BDC7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Asghar, S., &amp; Umar, M. (2010). Requirement engineering challenges in development of software applications and selection of customer-off-the-shelf (COTS) components. </a:t>
            </a:r>
            <a:r>
              <a:rPr lang="en-US" altLang="zh-CN" i="1" dirty="0"/>
              <a:t>International Journal of Software Engineering</a:t>
            </a:r>
            <a:r>
              <a:rPr lang="en-US" altLang="zh-CN" dirty="0"/>
              <a:t>, </a:t>
            </a:r>
            <a:r>
              <a:rPr lang="en-US" altLang="zh-CN" i="1" dirty="0"/>
              <a:t>1</a:t>
            </a:r>
            <a:r>
              <a:rPr lang="en-US" altLang="zh-CN" dirty="0"/>
              <a:t>(1), 32-50.</a:t>
            </a:r>
          </a:p>
          <a:p>
            <a:r>
              <a:rPr lang="en-US" altLang="zh-CN" dirty="0" err="1"/>
              <a:t>Dehlinger</a:t>
            </a:r>
            <a:r>
              <a:rPr lang="en-US" altLang="zh-CN" dirty="0"/>
              <a:t>, J., &amp; Dixon, J. (2011, October). Mobile application software engineering: Challenges and research directions. In </a:t>
            </a:r>
            <a:r>
              <a:rPr lang="en-US" altLang="zh-CN" i="1" dirty="0"/>
              <a:t>Workshop on mobile software engineering</a:t>
            </a:r>
            <a:r>
              <a:rPr lang="en-US" altLang="zh-CN" dirty="0"/>
              <a:t> (Vol. 2, pp. 29-32).</a:t>
            </a:r>
          </a:p>
          <a:p>
            <a:r>
              <a:rPr lang="en-US" altLang="zh-CN" dirty="0" err="1"/>
              <a:t>Bano</a:t>
            </a:r>
            <a:r>
              <a:rPr lang="en-US" altLang="zh-CN" dirty="0"/>
              <a:t>, M., &amp; Ikram, N. (2010, August). Issues and challenges of requirement engineering in service oriented software development. In </a:t>
            </a:r>
            <a:r>
              <a:rPr lang="en-US" altLang="zh-CN" i="1" dirty="0"/>
              <a:t>Software Engineering Advances (ICSEA), 2010 Fifth International Conference on</a:t>
            </a:r>
            <a:r>
              <a:rPr lang="en-US" altLang="zh-CN" dirty="0"/>
              <a:t> (pp. 64-69). IEEE.</a:t>
            </a:r>
          </a:p>
          <a:p>
            <a:r>
              <a:rPr lang="en-US" altLang="zh-CN" dirty="0" err="1"/>
              <a:t>Jamaludin</a:t>
            </a:r>
            <a:r>
              <a:rPr lang="en-US" altLang="zh-CN" dirty="0"/>
              <a:t>, N. A. A., &amp; </a:t>
            </a:r>
            <a:r>
              <a:rPr lang="en-US" altLang="zh-CN" dirty="0" err="1"/>
              <a:t>Sahibuddin</a:t>
            </a:r>
            <a:r>
              <a:rPr lang="en-US" altLang="zh-CN" dirty="0"/>
              <a:t>, S. (2012). Challenges of a project-based learning approach towards requirement engineering. </a:t>
            </a:r>
            <a:r>
              <a:rPr lang="en-US" altLang="zh-CN" i="1" dirty="0"/>
              <a:t>International Journal of Computer Applications</a:t>
            </a:r>
            <a:r>
              <a:rPr lang="en-US" altLang="zh-CN" dirty="0"/>
              <a:t>, </a:t>
            </a:r>
            <a:r>
              <a:rPr lang="en-US" altLang="zh-CN" i="1" dirty="0"/>
              <a:t>50</a:t>
            </a:r>
            <a:r>
              <a:rPr lang="en-US" altLang="zh-CN" dirty="0"/>
              <a:t>(3).</a:t>
            </a:r>
          </a:p>
          <a:p>
            <a:r>
              <a:rPr lang="en-US" altLang="zh-CN" dirty="0"/>
              <a:t>Weber, M., &amp; </a:t>
            </a:r>
            <a:r>
              <a:rPr lang="en-US" altLang="zh-CN" dirty="0" err="1"/>
              <a:t>Weisbrod</a:t>
            </a:r>
            <a:r>
              <a:rPr lang="en-US" altLang="zh-CN" dirty="0"/>
              <a:t>, J. (2002). Requirements engineering in automotive development-experiences and challenges. In </a:t>
            </a:r>
            <a:r>
              <a:rPr lang="en-US" altLang="zh-CN" i="1" dirty="0"/>
              <a:t>Requirements Engineering, 2002. Proceedings. IEEE Joint International Conference on</a:t>
            </a:r>
            <a:r>
              <a:rPr lang="en-US" altLang="zh-CN" dirty="0"/>
              <a:t> (pp. 331-340). IEEE.</a:t>
            </a:r>
          </a:p>
          <a:p>
            <a:r>
              <a:rPr lang="en-US" altLang="zh-CN" dirty="0" err="1"/>
              <a:t>Haron</a:t>
            </a:r>
            <a:r>
              <a:rPr lang="en-US" altLang="zh-CN" dirty="0"/>
              <a:t>, A., &amp; </a:t>
            </a:r>
            <a:r>
              <a:rPr lang="en-US" altLang="zh-CN" dirty="0" err="1"/>
              <a:t>Sahibuddin</a:t>
            </a:r>
            <a:r>
              <a:rPr lang="en-US" altLang="zh-CN" dirty="0"/>
              <a:t>, S. (2010, November). The strength and weakness of requirement engineering (RE) process. In </a:t>
            </a:r>
            <a:r>
              <a:rPr lang="en-US" altLang="zh-CN" i="1" dirty="0"/>
              <a:t>Computer Technology and Development (ICCTD), 2010 2nd International Conference on</a:t>
            </a:r>
            <a:r>
              <a:rPr lang="en-US" altLang="zh-CN" dirty="0"/>
              <a:t> (pp. 56-59). IEEE.</a:t>
            </a:r>
          </a:p>
          <a:p>
            <a:r>
              <a:rPr lang="en-US" altLang="zh-CN" dirty="0"/>
              <a:t>Pandey, D., Suman, U., &amp; Ramani, A. K. (2010, October). An effective requirement engineering process model for software development and requirements management. In </a:t>
            </a:r>
            <a:r>
              <a:rPr lang="en-US" altLang="zh-CN" i="1" dirty="0"/>
              <a:t>Advances in recent technologies in communication and computing (</a:t>
            </a:r>
            <a:r>
              <a:rPr lang="en-US" altLang="zh-CN" i="1" dirty="0" err="1"/>
              <a:t>artcom</a:t>
            </a:r>
            <a:r>
              <a:rPr lang="en-US" altLang="zh-CN" i="1" dirty="0"/>
              <a:t>), 2010 international conference on</a:t>
            </a:r>
            <a:r>
              <a:rPr lang="en-US" altLang="zh-CN" dirty="0"/>
              <a:t> (pp. 287-291). IEEE.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987039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7953F-929C-DE44-9629-F01CD017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AC3B7F-8E83-D446-8942-70E90FF26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Cao, L., &amp; Ramesh, B. (2008). Agile requirements engineering practices: An empirical study. </a:t>
            </a:r>
            <a:r>
              <a:rPr lang="en-US" altLang="zh-CN" i="1" dirty="0"/>
              <a:t>IEEE software</a:t>
            </a:r>
            <a:r>
              <a:rPr lang="en-US" altLang="zh-CN" dirty="0"/>
              <a:t>, </a:t>
            </a:r>
            <a:r>
              <a:rPr lang="en-US" altLang="zh-CN" i="1" dirty="0"/>
              <a:t>25</a:t>
            </a:r>
            <a:r>
              <a:rPr lang="en-US" altLang="zh-CN" dirty="0"/>
              <a:t>(1).</a:t>
            </a:r>
          </a:p>
          <a:p>
            <a:r>
              <a:rPr lang="en-US" altLang="zh-CN" dirty="0" err="1"/>
              <a:t>Besrour</a:t>
            </a:r>
            <a:r>
              <a:rPr lang="en-US" altLang="zh-CN" dirty="0"/>
              <a:t>, S., Rahim, L. B. A., &amp; Dominic, P. D. D. (2016, August). A quantitative study to identify critical requirement engineering challenges in the context of small and medium software enterprise. In </a:t>
            </a:r>
            <a:r>
              <a:rPr lang="en-US" altLang="zh-CN" i="1" dirty="0"/>
              <a:t>Computer and Information Sciences (ICCOINS), 2016 3rd International Conference on</a:t>
            </a:r>
            <a:r>
              <a:rPr lang="en-US" altLang="zh-CN" dirty="0"/>
              <a:t> (pp. 606-610). IEEE.</a:t>
            </a:r>
          </a:p>
          <a:p>
            <a:r>
              <a:rPr lang="en-US" altLang="zh-CN" dirty="0"/>
              <a:t>Khan, H. H., </a:t>
            </a:r>
            <a:r>
              <a:rPr lang="en-US" altLang="zh-CN" dirty="0" err="1"/>
              <a:t>Naz’ri</a:t>
            </a:r>
            <a:r>
              <a:rPr lang="en-US" altLang="zh-CN" dirty="0"/>
              <a:t> bin </a:t>
            </a:r>
            <a:r>
              <a:rPr lang="en-US" altLang="zh-CN" dirty="0" err="1"/>
              <a:t>Mahrin</a:t>
            </a:r>
            <a:r>
              <a:rPr lang="en-US" altLang="zh-CN" dirty="0"/>
              <a:t>, M., &amp; </a:t>
            </a:r>
            <a:r>
              <a:rPr lang="en-US" altLang="zh-CN" dirty="0" err="1"/>
              <a:t>bt</a:t>
            </a:r>
            <a:r>
              <a:rPr lang="en-US" altLang="zh-CN" dirty="0"/>
              <a:t> </a:t>
            </a:r>
            <a:r>
              <a:rPr lang="en-US" altLang="zh-CN" dirty="0" err="1"/>
              <a:t>Chuprat</a:t>
            </a:r>
            <a:r>
              <a:rPr lang="en-US" altLang="zh-CN" dirty="0"/>
              <a:t>, S. (2014). Factors generating risks during requirement engineering process in global software development environment. </a:t>
            </a:r>
            <a:r>
              <a:rPr lang="en-US" altLang="zh-CN" i="1" dirty="0"/>
              <a:t>International Journal of Digital Information and Wireless Communications (IJDIWC)</a:t>
            </a:r>
            <a:r>
              <a:rPr lang="en-US" altLang="zh-CN" dirty="0"/>
              <a:t>, </a:t>
            </a:r>
            <a:r>
              <a:rPr lang="en-US" altLang="zh-CN" i="1" dirty="0"/>
              <a:t>4</a:t>
            </a:r>
            <a:r>
              <a:rPr lang="en-US" altLang="zh-CN" dirty="0"/>
              <a:t>(1), 63-78.</a:t>
            </a:r>
          </a:p>
          <a:p>
            <a:r>
              <a:rPr lang="en-US" altLang="zh-CN" dirty="0"/>
              <a:t>Shah, T., &amp; Patel, V. S. (2014). A review of requirement engineering issues and challenges in various software development methods. </a:t>
            </a:r>
            <a:r>
              <a:rPr lang="en-US" altLang="zh-CN" i="1" dirty="0"/>
              <a:t>International Journal of Computer Applications</a:t>
            </a:r>
            <a:r>
              <a:rPr lang="en-US" altLang="zh-CN" dirty="0"/>
              <a:t>, </a:t>
            </a:r>
            <a:r>
              <a:rPr lang="en-US" altLang="zh-CN" i="1" dirty="0"/>
              <a:t>99</a:t>
            </a:r>
            <a:r>
              <a:rPr lang="en-US" altLang="zh-CN" dirty="0"/>
              <a:t>(15), 36-45.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9683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1145</Words>
  <Application>Microsoft Macintosh PowerPoint</Application>
  <PresentationFormat>全屏显示(4:3)</PresentationFormat>
  <Paragraphs>1507</Paragraphs>
  <Slides>93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93</vt:i4>
      </vt:variant>
    </vt:vector>
  </HeadingPairs>
  <TitlesOfParts>
    <vt:vector size="103" baseType="lpstr">
      <vt:lpstr>æ°å®ä½</vt:lpstr>
      <vt:lpstr>宋体</vt:lpstr>
      <vt:lpstr>宋体</vt:lpstr>
      <vt:lpstr>等线</vt:lpstr>
      <vt:lpstr>SimHei</vt:lpstr>
      <vt:lpstr>Arial</vt:lpstr>
      <vt:lpstr>Calibri</vt:lpstr>
      <vt:lpstr>Comic Sans MS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RQ survey</vt:lpstr>
      <vt:lpstr>PowerPoint 演示文稿</vt:lpstr>
      <vt:lpstr>RQ challenges</vt:lpstr>
      <vt:lpstr>PowerPoint 演示文稿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李宏伟</cp:lastModifiedBy>
  <cp:revision>24</cp:revision>
  <dcterms:created xsi:type="dcterms:W3CDTF">2006-08-16T00:00:00Z</dcterms:created>
  <dcterms:modified xsi:type="dcterms:W3CDTF">2018-10-16T03:41:30Z</dcterms:modified>
</cp:coreProperties>
</file>