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9" r:id="rId9"/>
    <p:sldId id="320" r:id="rId10"/>
    <p:sldId id="321" r:id="rId11"/>
    <p:sldId id="322" r:id="rId12"/>
    <p:sldId id="326" r:id="rId13"/>
    <p:sldId id="323" r:id="rId14"/>
    <p:sldId id="328" r:id="rId15"/>
    <p:sldId id="327" r:id="rId16"/>
    <p:sldId id="32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130A36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000" autoAdjust="0"/>
  </p:normalViewPr>
  <p:slideViewPr>
    <p:cSldViewPr>
      <p:cViewPr varScale="1">
        <p:scale>
          <a:sx n="83" d="100"/>
          <a:sy n="8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EA3E91-0025-F84D-826E-8E3AC825F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41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CCCD510A-3A40-0246-AEA8-A6B2714E48DF}" type="datetimeFigureOut">
              <a:rPr lang="zh-CN" altLang="en-US"/>
              <a:pPr>
                <a:defRPr/>
              </a:pPr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D1EB7ED7-818D-2546-A4D1-25785AC79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91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EB7ED7-818D-2546-A4D1-25785AC795B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8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EB7ED7-818D-2546-A4D1-25785AC795B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EB7ED7-818D-2546-A4D1-25785AC795B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br>
              <a:rPr lang="zh-CN" altLang="en-US"/>
            </a:br>
            <a:br>
              <a:rPr lang="zh-CN" altLang="en-US"/>
            </a:br>
            <a:r>
              <a:rPr lang="zh-CN" altLang="en-US"/>
              <a:t>内核重点关注这几个部分：进程管理及调度，内存管理，文件及文件系统，</a:t>
            </a:r>
            <a:r>
              <a:rPr lang="en-US" altLang="zh-CN"/>
              <a:t>Cache</a:t>
            </a:r>
            <a:r>
              <a:rPr lang="zh-CN" altLang="en-US"/>
              <a:t>，</a:t>
            </a:r>
            <a:r>
              <a:rPr lang="en-US" altLang="zh-CN"/>
              <a:t>I/O</a:t>
            </a:r>
            <a:r>
              <a:rPr lang="zh-CN" altLang="en-US"/>
              <a:t>，</a:t>
            </a:r>
            <a:r>
              <a:rPr lang="en-US" altLang="zh-CN"/>
              <a:t>SMP</a:t>
            </a:r>
            <a:r>
              <a:rPr lang="zh-CN" altLang="en-US"/>
              <a:t>（多</a:t>
            </a:r>
            <a:r>
              <a:rPr lang="en-US" altLang="zh-CN"/>
              <a:t>CPU</a:t>
            </a:r>
            <a:r>
              <a:rPr lang="zh-CN" altLang="en-US"/>
              <a:t>）。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Unix</a:t>
            </a:r>
            <a:r>
              <a:rPr lang="zh-CN" altLang="en-US"/>
              <a:t>内核推荐很老的一本书</a:t>
            </a:r>
            <a:r>
              <a:rPr lang="en-US" altLang="zh-CN"/>
              <a:t>《</a:t>
            </a:r>
            <a:r>
              <a:rPr lang="en-US" altLang="zh-CN" b="1"/>
              <a:t>UNIX</a:t>
            </a:r>
            <a:r>
              <a:rPr lang="zh-CN" altLang="en-US" b="1"/>
              <a:t>操作系统设计</a:t>
            </a:r>
            <a:r>
              <a:rPr lang="en-US" altLang="zh-CN"/>
              <a:t>》</a:t>
            </a:r>
            <a:r>
              <a:rPr lang="zh-CN" altLang="en-US"/>
              <a:t>，英文原版的叫做</a:t>
            </a:r>
            <a:r>
              <a:rPr lang="en-US" altLang="zh-CN"/>
              <a:t>《</a:t>
            </a:r>
            <a:r>
              <a:rPr lang="en-US" altLang="zh-CN" b="1"/>
              <a:t>The Design of The UNIX Operating System</a:t>
            </a:r>
            <a:r>
              <a:rPr lang="en-US" altLang="zh-CN"/>
              <a:t>》</a:t>
            </a:r>
            <a:r>
              <a:rPr lang="zh-CN" altLang="en-US"/>
              <a:t>。重点关注这些章节（我手上拿的是英文版的）：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进程管理及调度：</a:t>
            </a:r>
            <a:br>
              <a:rPr lang="zh-CN" altLang="en-US"/>
            </a:br>
            <a:r>
              <a:rPr lang="en-US" altLang="zh-CN"/>
              <a:t>The Structure of Processes</a:t>
            </a:r>
          </a:p>
          <a:p>
            <a:pPr>
              <a:spcBef>
                <a:spcPct val="0"/>
              </a:spcBef>
            </a:pPr>
            <a:r>
              <a:rPr lang="en-US" altLang="zh-CN"/>
              <a:t>Process Control</a:t>
            </a:r>
          </a:p>
          <a:p>
            <a:pPr>
              <a:spcBef>
                <a:spcPct val="0"/>
              </a:spcBef>
            </a:pPr>
            <a:r>
              <a:rPr lang="en-US" altLang="zh-CN"/>
              <a:t>Precess Scheduling and Time</a:t>
            </a:r>
          </a:p>
          <a:p>
            <a:pPr>
              <a:spcBef>
                <a:spcPct val="0"/>
              </a:spcBef>
            </a:pPr>
            <a:r>
              <a:rPr lang="zh-CN" altLang="en-US"/>
              <a:t>内存管理：</a:t>
            </a:r>
            <a:br>
              <a:rPr lang="zh-CN" altLang="en-US"/>
            </a:br>
            <a:r>
              <a:rPr lang="en-US" altLang="zh-CN"/>
              <a:t>Memory Management Policies</a:t>
            </a:r>
          </a:p>
          <a:p>
            <a:pPr>
              <a:spcBef>
                <a:spcPct val="0"/>
              </a:spcBef>
            </a:pPr>
            <a:r>
              <a:rPr lang="zh-CN" altLang="en-US"/>
              <a:t>文件及文件系统：</a:t>
            </a:r>
            <a:br>
              <a:rPr lang="zh-CN" altLang="en-US"/>
            </a:br>
            <a:r>
              <a:rPr lang="en-US" altLang="zh-CN"/>
              <a:t>The Buffer Cache</a:t>
            </a:r>
          </a:p>
          <a:p>
            <a:pPr>
              <a:spcBef>
                <a:spcPct val="0"/>
              </a:spcBef>
            </a:pPr>
            <a:r>
              <a:rPr lang="en-US" altLang="zh-CN"/>
              <a:t>Internal Representation of Files</a:t>
            </a:r>
          </a:p>
          <a:p>
            <a:pPr>
              <a:spcBef>
                <a:spcPct val="0"/>
              </a:spcBef>
            </a:pPr>
            <a:r>
              <a:rPr lang="en-US" altLang="zh-CN"/>
              <a:t>System Calls for the File System</a:t>
            </a:r>
          </a:p>
          <a:p>
            <a:pPr>
              <a:spcBef>
                <a:spcPct val="0"/>
              </a:spcBef>
            </a:pPr>
            <a:br>
              <a:rPr lang="en-US" altLang="zh-CN"/>
            </a:br>
            <a:r>
              <a:rPr lang="en-US" altLang="zh-CN"/>
              <a:t>Linux</a:t>
            </a:r>
            <a:r>
              <a:rPr lang="zh-CN" altLang="en-US"/>
              <a:t>内核就看那本经典的基于</a:t>
            </a:r>
            <a:r>
              <a:rPr lang="en-US" altLang="zh-CN"/>
              <a:t>2.6</a:t>
            </a:r>
            <a:r>
              <a:rPr lang="zh-CN" altLang="en-US"/>
              <a:t>版写的书</a:t>
            </a:r>
            <a:r>
              <a:rPr lang="en-US" altLang="zh-CN"/>
              <a:t>《</a:t>
            </a:r>
            <a:r>
              <a:rPr lang="zh-CN" altLang="en-US" b="1"/>
              <a:t>深入理解</a:t>
            </a:r>
            <a:r>
              <a:rPr lang="en-US" altLang="zh-CN" b="1"/>
              <a:t>Linux</a:t>
            </a:r>
            <a:r>
              <a:rPr lang="zh-CN" altLang="en-US" b="1"/>
              <a:t>内核</a:t>
            </a:r>
            <a:r>
              <a:rPr lang="en-US" altLang="zh-CN"/>
              <a:t>》</a:t>
            </a:r>
            <a:r>
              <a:rPr lang="zh-CN" altLang="en-US"/>
              <a:t>。这本书相当的枯燥，最好结合实际的代码看，可以了解它们是如何实现的。给几个建议先：</a:t>
            </a:r>
            <a:br>
              <a:rPr lang="zh-CN" altLang="en-US"/>
            </a:br>
            <a:r>
              <a:rPr lang="zh-CN" altLang="en-US"/>
              <a:t>细看的时候，不用按章节的顺序去看，而是最好是从点到面，先了解一些基本的实现方法，再去结合代码把这些点穿起来。重点关注这些：进程（包括管理和调度），地址空间，内存管理，文件及</a:t>
            </a:r>
            <a:r>
              <a:rPr lang="en-US" altLang="zh-CN"/>
              <a:t>VFS</a:t>
            </a:r>
            <a:r>
              <a:rPr lang="zh-CN" altLang="en-US"/>
              <a:t>，</a:t>
            </a:r>
            <a:r>
              <a:rPr lang="en-US" altLang="zh-CN"/>
              <a:t>Page Cache</a:t>
            </a:r>
            <a:r>
              <a:rPr lang="zh-CN" altLang="en-US"/>
              <a:t>（页高速缓存），</a:t>
            </a:r>
            <a:r>
              <a:rPr lang="en-US" altLang="zh-CN"/>
              <a:t>PFRA</a:t>
            </a:r>
            <a:r>
              <a:rPr lang="zh-CN" altLang="en-US"/>
              <a:t>，</a:t>
            </a:r>
            <a:r>
              <a:rPr lang="en-US" altLang="zh-CN"/>
              <a:t>I/O</a:t>
            </a:r>
            <a:r>
              <a:rPr lang="zh-CN" altLang="en-US"/>
              <a:t>及设备驱动等等。</a:t>
            </a:r>
            <a:br>
              <a:rPr lang="zh-CN" altLang="en-US"/>
            </a:br>
            <a:endParaRPr lang="zh-CN" altLang="en-US"/>
          </a:p>
          <a:p>
            <a:pPr>
              <a:spcBef>
                <a:spcPct val="0"/>
              </a:spcBef>
            </a:pPr>
            <a:r>
              <a:rPr lang="zh-CN" altLang="en-US"/>
              <a:t>积极的去探索一些书上没有详细说明，但是内核中又实现了的；或者是那些内核代码已经有很大改变的部分。例如：电梯算法（</a:t>
            </a:r>
            <a:r>
              <a:rPr lang="en-US" altLang="zh-CN"/>
              <a:t>CFQ</a:t>
            </a:r>
            <a:r>
              <a:rPr lang="zh-CN" altLang="en-US"/>
              <a:t>，红黑树），通用</a:t>
            </a:r>
            <a:r>
              <a:rPr lang="en-US" altLang="zh-CN"/>
              <a:t>Block</a:t>
            </a:r>
            <a:r>
              <a:rPr lang="zh-CN" altLang="en-US"/>
              <a:t>层的</a:t>
            </a:r>
            <a:r>
              <a:rPr lang="en-US" altLang="zh-CN"/>
              <a:t>I/O</a:t>
            </a:r>
            <a:r>
              <a:rPr lang="zh-CN" altLang="en-US"/>
              <a:t>请求队列和调度，基于</a:t>
            </a:r>
            <a:r>
              <a:rPr lang="en-US" altLang="zh-CN"/>
              <a:t>VFS</a:t>
            </a:r>
            <a:r>
              <a:rPr lang="zh-CN" altLang="en-US"/>
              <a:t>之上的具体文件系统的实现（如</a:t>
            </a:r>
            <a:r>
              <a:rPr lang="en-US" altLang="zh-CN"/>
              <a:t>ext2/3</a:t>
            </a:r>
            <a:r>
              <a:rPr lang="zh-CN" altLang="en-US"/>
              <a:t>，</a:t>
            </a:r>
            <a:r>
              <a:rPr lang="en-US" altLang="zh-CN"/>
              <a:t>YAFFS</a:t>
            </a:r>
            <a:r>
              <a:rPr lang="zh-CN" altLang="en-US"/>
              <a:t>），页从分配到回收的整个过程，设备驱动的具体实现（如</a:t>
            </a:r>
            <a:r>
              <a:rPr lang="en-US" altLang="zh-CN"/>
              <a:t>USB</a:t>
            </a:r>
            <a:r>
              <a:rPr lang="zh-CN" altLang="en-US"/>
              <a:t>，存储设备）等等。</a:t>
            </a:r>
          </a:p>
          <a:p>
            <a:pPr>
              <a:spcBef>
                <a:spcPct val="0"/>
              </a:spcBef>
            </a:pPr>
            <a:r>
              <a:rPr lang="zh-CN" altLang="en-US"/>
              <a:t>自己画图、作笔记，把重要知识点用</a:t>
            </a:r>
            <a:r>
              <a:rPr lang="zh-CN" altLang="en-US" b="1"/>
              <a:t>自己能理解</a:t>
            </a:r>
            <a:r>
              <a:rPr lang="zh-CN" altLang="en-US"/>
              <a:t>的方式全部记录下来，因为如果你不用，也许半年之后就忘的都差不多了。有一些简单的图片和笔记往往能快速的回忆起来。</a:t>
            </a:r>
          </a:p>
          <a:p>
            <a:pPr>
              <a:spcBef>
                <a:spcPct val="0"/>
              </a:spcBef>
            </a:pPr>
            <a:br>
              <a:rPr lang="zh-CN" altLang="en-US"/>
            </a:br>
            <a:r>
              <a:rPr lang="zh-CN" altLang="en-US"/>
              <a:t>这几本书作为辅助也相当的棒：</a:t>
            </a:r>
            <a:r>
              <a:rPr lang="en-US" altLang="zh-CN"/>
              <a:t>《Linux</a:t>
            </a:r>
            <a:r>
              <a:rPr lang="zh-CN" altLang="en-US"/>
              <a:t>设备驱动程序</a:t>
            </a:r>
            <a:r>
              <a:rPr lang="en-US" altLang="zh-CN"/>
              <a:t>》</a:t>
            </a:r>
            <a:r>
              <a:rPr lang="zh-CN" altLang="en-US"/>
              <a:t>，</a:t>
            </a:r>
            <a:r>
              <a:rPr lang="en-US" altLang="zh-CN"/>
              <a:t>《</a:t>
            </a:r>
            <a:r>
              <a:rPr lang="zh-CN" altLang="en-US"/>
              <a:t>深入理解计算机系统</a:t>
            </a:r>
            <a:r>
              <a:rPr lang="en-US" altLang="zh-CN"/>
              <a:t>》</a:t>
            </a:r>
            <a:r>
              <a:rPr lang="zh-CN" altLang="en-US"/>
              <a:t>，</a:t>
            </a:r>
            <a:r>
              <a:rPr lang="en-US" altLang="zh-CN"/>
              <a:t>《Professional Linux Kernel Architecture》</a:t>
            </a:r>
            <a:r>
              <a:rPr lang="zh-CN" altLang="en-US"/>
              <a:t>，还有相当经典的</a:t>
            </a:r>
            <a:r>
              <a:rPr lang="en-US" altLang="zh-CN"/>
              <a:t>fudan_abc</a:t>
            </a:r>
            <a:r>
              <a:rPr lang="zh-CN" altLang="en-US"/>
              <a:t>写的那一套</a:t>
            </a:r>
            <a:r>
              <a:rPr lang="en-US" altLang="zh-CN"/>
              <a:t>Linux</a:t>
            </a:r>
            <a:r>
              <a:rPr lang="zh-CN" altLang="en-US"/>
              <a:t>内核代码分析。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不过在做所有的这些之前，请把</a:t>
            </a:r>
            <a:r>
              <a:rPr lang="en-US" altLang="zh-CN"/>
              <a:t>C</a:t>
            </a:r>
            <a:r>
              <a:rPr lang="zh-CN" altLang="en-US"/>
              <a:t>语言学好，并且去了解一些简单的</a:t>
            </a:r>
            <a:r>
              <a:rPr lang="en-US" altLang="zh-CN"/>
              <a:t>Shell</a:t>
            </a:r>
            <a:r>
              <a:rPr lang="zh-CN" altLang="en-US"/>
              <a:t>的语法。推荐一本</a:t>
            </a:r>
            <a:r>
              <a:rPr lang="en-US" altLang="zh-CN"/>
              <a:t>Shell</a:t>
            </a:r>
            <a:r>
              <a:rPr lang="zh-CN" altLang="en-US"/>
              <a:t>的书籍：</a:t>
            </a:r>
            <a:r>
              <a:rPr lang="en-US" altLang="zh-CN"/>
              <a:t>《</a:t>
            </a:r>
            <a:r>
              <a:rPr lang="en-US" altLang="zh-CN" b="1"/>
              <a:t>UNIX Shells by Example, 4th Edition</a:t>
            </a:r>
            <a:r>
              <a:rPr lang="en-US" altLang="zh-CN"/>
              <a:t>》</a:t>
            </a:r>
            <a:r>
              <a:rPr lang="zh-CN" altLang="en-US"/>
              <a:t>。</a:t>
            </a:r>
          </a:p>
          <a:p>
            <a:pPr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fld id="{8BCF0076-0B63-4640-8C91-CB2E3D064D8F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833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6900" y="195897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700" y="371474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5DBCB-9C2B-A244-9CF8-B4E8AE60F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4E992D-30DC-4F4F-9E6B-423163C6B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D515AF-5F54-7E4D-8764-2EEAADD15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4BD5-9807-614A-BB9F-087655D9A7EC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6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859906-AC9D-C643-89E3-8897C722EC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99097E-F997-EB4E-A027-E8C812F05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EAD062-1909-B249-9C08-2493915A8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C774D-61C3-DC42-A95B-C5E96E26C40B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9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1" y="660400"/>
            <a:ext cx="2063750" cy="58547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038850" cy="64389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4DEDF-8D4F-DF42-A6EF-BA0D97F05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1D7204-2CE1-9E44-AEEF-3CE60F4B2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92523F-C3C0-DA44-AFCA-B562ECC2D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690C-F7E4-7F4E-9737-CD19C9787BA4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7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04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204200" cy="5143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1BE14-31B9-594A-A9DE-E96CD654D9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5E16E8-206C-DB43-8F4D-539DAC2BD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66CC1-9CC3-0947-85F7-71FE0FBA9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61572-D444-1A44-A5C7-C6DD58246187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5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0B52D0-C9E6-7646-B49C-1086BBBE3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335F61-78DE-C641-B67A-EEA131952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5DC37E-529A-944D-82E7-40FB1CC012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1AF8-C8EB-E14E-8A69-BF1A5F809DDE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44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3429001"/>
            <a:ext cx="7772400" cy="1362075"/>
          </a:xfrm>
        </p:spPr>
        <p:txBody>
          <a:bodyPr anchor="ctr"/>
          <a:lstStyle>
            <a:lvl1pPr algn="ctr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1928814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E7FD3C-0EBE-2642-9629-93C98C67E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0AF87F-6BEC-3C42-81A7-9CD066914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3948FD-CF6D-2046-8C20-1148BAD95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0870F-2543-A543-B011-41C515E04F5B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4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9149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1" y="1600200"/>
            <a:ext cx="4013200" cy="49149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7556E-0913-F74B-A32C-4F6238B87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2D520-57A2-CF46-9D51-96E7F7480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3A5A3-46CA-E04E-8F01-5DC0D1C23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030AF-1B19-6A42-AC4D-1682435B5A54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2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02AC7E-77B6-AF4B-A7C4-A50CF459C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3ACF3E-BD28-3246-B339-3BF015B4D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A42350-EBC4-DE43-A712-1F0DAE188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1529-1C7A-CC4A-9E54-372C3B23B53B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70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6F958D-D81A-564C-9699-1D38AFAE6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31B54C-2E16-2B48-8E64-D6B39C1ACC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17FEB7-AB4A-DE40-80B9-4457D3A4E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9D0D9-BD10-3B47-8C0B-4A4B4004F136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51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574437E-0074-E643-9248-31127EE7B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F51B8C-E85C-E14A-B1CF-543E21E14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68BF89-E2D8-C74F-B45A-D06006012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3B352-A4FA-E847-986A-D9F64E2157AB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99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47700"/>
            <a:ext cx="5111750" cy="547846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552DD-90EF-E945-9000-2E5C8A3E4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88530-5487-7A44-8552-5D379D8C3B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8D82-D49C-8F41-8F03-3EF15F3F6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CD55-B168-3340-81C8-3B4E65E49709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6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7770A-B2FB-214A-8023-2DEF4D8D5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BD39C-9ECC-7C48-995F-50E0F39CA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C832C-5911-CA4C-8AF1-FB05953EC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28A3-158C-0F43-A66A-B4811A1465EE}" type="slidenum">
              <a:rPr lang="zh-TW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5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66A17684-51B1-9449-9006-2E9E92B3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17602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6E667EF-0046-6E4A-9BFB-885F53A04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20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C6780AC-626A-A34E-B45F-4920F0329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44606"/>
            <a:ext cx="8204200" cy="52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1484D031-8C6E-FB44-BD7D-D16F8C9636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553200"/>
            <a:ext cx="1905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 typeface="Arial" charset="0"/>
              <a:buNone/>
              <a:defRPr sz="750">
                <a:solidFill>
                  <a:schemeClr val="bg2"/>
                </a:solidFill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0B82DCDF-18AA-1247-B5E7-A55FC42483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4040" y="6553200"/>
            <a:ext cx="289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 typeface="Arial" charset="0"/>
              <a:buNone/>
              <a:defRPr sz="750">
                <a:solidFill>
                  <a:schemeClr val="bg2"/>
                </a:solidFill>
                <a:latin typeface="Arial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6" name="Rectangle 6">
            <a:extLst>
              <a:ext uri="{FF2B5EF4-FFF2-40B4-BE49-F238E27FC236}">
                <a16:creationId xmlns:a16="http://schemas.microsoft.com/office/drawing/2014/main" id="{8C5D0A91-081F-7A4A-90C2-935005F8D9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53200"/>
            <a:ext cx="1905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 typeface="Arial" panose="020B0604020202020204" pitchFamily="34" charset="0"/>
              <a:buNone/>
              <a:defRPr sz="75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949D4413-0CA3-EC4A-BE1E-15E9A6370C30}" type="slidenum">
              <a:rPr lang="zh-TW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8">
            <a:extLst>
              <a:ext uri="{FF2B5EF4-FFF2-40B4-BE49-F238E27FC236}">
                <a16:creationId xmlns:a16="http://schemas.microsoft.com/office/drawing/2014/main" id="{94C49061-84B6-BF4F-9935-F07495CE00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BFAF6"/>
              </a:clrFrom>
              <a:clrTo>
                <a:srgbClr val="FBFA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421751"/>
            <a:ext cx="1346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9">
            <a:extLst>
              <a:ext uri="{FF2B5EF4-FFF2-40B4-BE49-F238E27FC236}">
                <a16:creationId xmlns:a16="http://schemas.microsoft.com/office/drawing/2014/main" id="{F2D27B87-C631-724F-8E3B-62FD5428E4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2" y="86787"/>
            <a:ext cx="59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10">
            <a:extLst>
              <a:ext uri="{FF2B5EF4-FFF2-40B4-BE49-F238E27FC236}">
                <a16:creationId xmlns:a16="http://schemas.microsoft.com/office/drawing/2014/main" id="{3ED9A29C-6D4F-AB43-BFE8-254223BD830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BFAF6"/>
              </a:clrFrom>
              <a:clrTo>
                <a:srgbClr val="FBFA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96314"/>
            <a:ext cx="13716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2B96E9-8D4D-F44B-B30E-A508E653F339}"/>
              </a:ext>
            </a:extLst>
          </p:cNvPr>
          <p:cNvSpPr/>
          <p:nvPr userDrawn="1"/>
        </p:nvSpPr>
        <p:spPr>
          <a:xfrm>
            <a:off x="5603259" y="6560265"/>
            <a:ext cx="1050288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75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计算机信息工程学院</a:t>
            </a:r>
            <a:endParaRPr lang="en-US" altLang="zh-CN" sz="75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黑体" pitchFamily="49" charset="-122"/>
          <a:ea typeface="黑体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Symbol" pitchFamily="2" charset="2"/>
        <a:buChar char="·"/>
        <a:defRPr sz="2100" b="0">
          <a:solidFill>
            <a:schemeClr val="tx1"/>
          </a:solidFill>
          <a:latin typeface="Songti SC" panose="02010600040101010101" pitchFamily="2" charset="-122"/>
          <a:ea typeface="Songti SC" panose="02010600040101010101" pitchFamily="2" charset="-122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ü"/>
        <a:defRPr sz="1800" b="0">
          <a:solidFill>
            <a:schemeClr val="tx1"/>
          </a:solidFill>
          <a:latin typeface="Songti SC" panose="02010600040101010101" pitchFamily="2" charset="-122"/>
          <a:ea typeface="Songti SC" panose="02010600040101010101" pitchFamily="2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Arial" panose="020B0604020202020204" pitchFamily="34" charset="0"/>
        <a:buChar char="•"/>
        <a:defRPr sz="1650" b="0">
          <a:solidFill>
            <a:schemeClr val="tx1"/>
          </a:solidFill>
          <a:latin typeface="Songti SC" panose="02010600040101010101" pitchFamily="2" charset="-122"/>
          <a:ea typeface="Songti SC" panose="02010600040101010101" pitchFamily="2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2" charset="2"/>
        <a:buChar char="•"/>
        <a:defRPr sz="1500" b="0">
          <a:solidFill>
            <a:schemeClr val="tx1"/>
          </a:solidFill>
          <a:latin typeface="Songti SC" panose="02010600040101010101" pitchFamily="2" charset="-122"/>
          <a:ea typeface="Songti SC" panose="0201060004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2" charset="2"/>
        <a:buChar char="–"/>
        <a:defRPr b="0">
          <a:solidFill>
            <a:schemeClr val="tx1"/>
          </a:solidFill>
          <a:latin typeface="Songti SC" panose="02010600040101010101" pitchFamily="2" charset="-122"/>
          <a:ea typeface="Songti SC" panose="0201060004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18" charset="2"/>
        <a:buChar char="–"/>
        <a:defRPr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18" charset="2"/>
        <a:buChar char="–"/>
        <a:defRPr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18" charset="2"/>
        <a:buChar char="–"/>
        <a:defRPr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Symbol" pitchFamily="18" charset="2"/>
        <a:buChar char="–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145B4E4D-72CB-094F-B0BF-9C256B0FE6A1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0" y="3352800"/>
            <a:ext cx="899160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zh-CN" sz="5400" dirty="0">
                <a:solidFill>
                  <a:schemeClr val="tx2"/>
                </a:solidFill>
                <a:latin typeface="宋体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隶书" charset="0"/>
                <a:ea typeface="隶书" charset="0"/>
              </a:rPr>
              <a:t>主讲教师：李宏伟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4000" dirty="0">
                <a:solidFill>
                  <a:schemeClr val="tx2"/>
                </a:solidFill>
                <a:latin typeface="隶书" charset="0"/>
                <a:ea typeface="隶书" charset="0"/>
              </a:rPr>
              <a:t>            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5400" dirty="0">
                <a:solidFill>
                  <a:schemeClr val="tx2"/>
                </a:solidFill>
                <a:latin typeface="隶书" charset="0"/>
                <a:ea typeface="隶书" charset="0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隶书" charset="0"/>
                <a:ea typeface="隶书" charset="0"/>
              </a:rPr>
              <a:t>联系方式：</a:t>
            </a:r>
            <a:r>
              <a:rPr lang="en-US" altLang="zh-CN" sz="4000" dirty="0" err="1">
                <a:solidFill>
                  <a:schemeClr val="tx2"/>
                </a:solidFill>
                <a:latin typeface="隶书" charset="0"/>
                <a:ea typeface="隶书" charset="0"/>
              </a:rPr>
              <a:t>lihongwei@jxnu.edu.cn</a:t>
            </a:r>
            <a:endParaRPr lang="en-US" altLang="zh-CN" sz="5400" dirty="0">
              <a:solidFill>
                <a:schemeClr val="tx2"/>
              </a:solidFill>
              <a:latin typeface="隶书" charset="0"/>
              <a:ea typeface="隶书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5400" dirty="0">
                <a:solidFill>
                  <a:schemeClr val="tx2"/>
                </a:solidFill>
                <a:latin typeface="隶书" charset="0"/>
                <a:ea typeface="隶书" charset="0"/>
              </a:rPr>
              <a:t>                  </a:t>
            </a:r>
            <a:r>
              <a:rPr lang="en-US" altLang="zh-CN" sz="3200" dirty="0">
                <a:solidFill>
                  <a:schemeClr val="tx2"/>
                </a:solidFill>
                <a:ea typeface="隶书" charset="0"/>
              </a:rPr>
              <a:t>2019</a:t>
            </a:r>
            <a:r>
              <a:rPr lang="zh-CN" altLang="en-US" sz="3200" dirty="0">
                <a:solidFill>
                  <a:schemeClr val="tx2"/>
                </a:solidFill>
                <a:ea typeface="隶书" charset="0"/>
              </a:rPr>
              <a:t>年春季</a:t>
            </a:r>
            <a:endParaRPr lang="zh-CN" altLang="en-US" sz="5400" b="1" dirty="0">
              <a:solidFill>
                <a:srgbClr val="000000"/>
              </a:solidFill>
              <a:latin typeface="宋体" charset="-122"/>
              <a:ea typeface="华文行楷" charset="-122"/>
            </a:endParaRP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33CC"/>
                </a:solidFill>
                <a:latin typeface="Arial" charset="0"/>
                <a:ea typeface="黑体" charset="-122"/>
              </a:rPr>
              <a:t>操作系统  </a:t>
            </a:r>
            <a:r>
              <a:rPr lang="en-US" altLang="zh-CN" sz="4800" b="1" dirty="0">
                <a:solidFill>
                  <a:srgbClr val="0033CC"/>
                </a:solidFill>
                <a:latin typeface="Arial" charset="0"/>
                <a:ea typeface="黑体" charset="-122"/>
              </a:rPr>
              <a:t>Operating System</a:t>
            </a:r>
          </a:p>
          <a:p>
            <a:pPr algn="ctr" eaLnBrk="1" hangingPunct="1">
              <a:defRPr/>
            </a:pPr>
            <a:endParaRPr lang="en-US" altLang="zh-CN" sz="4800" b="1" dirty="0">
              <a:solidFill>
                <a:schemeClr val="tx2"/>
              </a:solidFill>
              <a:latin typeface="Arial" charset="0"/>
              <a:ea typeface="黑体" charset="-122"/>
            </a:endParaRPr>
          </a:p>
          <a:p>
            <a:pPr algn="ctr" eaLnBrk="1" hangingPunct="1">
              <a:defRPr/>
            </a:pPr>
            <a:r>
              <a:rPr lang="zh-CN" altLang="en-US" sz="5400" b="1" dirty="0">
                <a:solidFill>
                  <a:srgbClr val="FF3300"/>
                </a:solidFill>
                <a:latin typeface="Arial" charset="0"/>
                <a:ea typeface="黑体" charset="-122"/>
              </a:rPr>
              <a:t>课程介绍   </a:t>
            </a:r>
            <a:r>
              <a:rPr lang="en-US" altLang="zh-CN" sz="5400" b="1" dirty="0">
                <a:solidFill>
                  <a:srgbClr val="FF3300"/>
                </a:solidFill>
                <a:latin typeface="Arial" charset="0"/>
                <a:ea typeface="黑体" charset="-122"/>
              </a:rPr>
              <a:t>Introduction</a:t>
            </a:r>
          </a:p>
          <a:p>
            <a:pPr eaLnBrk="1" hangingPunct="1">
              <a:defRPr/>
            </a:pPr>
            <a:endParaRPr lang="en-US" altLang="zh-CN" sz="4800" b="1" dirty="0">
              <a:solidFill>
                <a:schemeClr val="tx2"/>
              </a:solidFill>
              <a:latin typeface="Arial" charset="0"/>
              <a:ea typeface="黑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0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0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0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397750" cy="85566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charset="-122"/>
              </a:rPr>
              <a:t>考试及成绩</a:t>
            </a:r>
            <a:endParaRPr lang="zh-CN" altLang="en-US" b="0">
              <a:latin typeface="黑体" charset="-122"/>
              <a:ea typeface="黑体" charset="-122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775"/>
            <a:ext cx="7830195" cy="4495800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2"/>
                </a:solidFill>
                <a:latin typeface="楷体_GB2312" charset="0"/>
                <a:ea typeface="楷体_GB2312" charset="0"/>
              </a:rPr>
              <a:t>考试：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b="0" dirty="0">
                <a:solidFill>
                  <a:schemeClr val="tx2"/>
                </a:solidFill>
                <a:latin typeface="楷体_GB2312" charset="0"/>
                <a:ea typeface="楷体_GB2312" charset="0"/>
              </a:rPr>
              <a:t>  </a:t>
            </a:r>
            <a:r>
              <a:rPr lang="zh-CN" altLang="en-US" b="0" dirty="0">
                <a:latin typeface="楷体_GB2312" charset="0"/>
                <a:ea typeface="楷体_GB2312" charset="0"/>
              </a:rPr>
              <a:t>期末闭卷考试（笔试</a:t>
            </a:r>
            <a:r>
              <a:rPr lang="en-US" altLang="zh-CN" b="0" dirty="0">
                <a:latin typeface="楷体_GB2312" charset="0"/>
                <a:ea typeface="楷体_GB2312" charset="0"/>
              </a:rPr>
              <a:t>)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b="0" dirty="0">
                <a:solidFill>
                  <a:schemeClr val="tx2"/>
                </a:solidFill>
                <a:latin typeface="楷体_GB2312" charset="0"/>
                <a:ea typeface="楷体_GB2312" charset="0"/>
              </a:rPr>
              <a:t>总评成绩：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charset="2"/>
              <a:buNone/>
            </a:pPr>
            <a:r>
              <a:rPr lang="zh-CN" altLang="en-US" b="0" dirty="0">
                <a:latin typeface="楷体_GB2312" charset="0"/>
                <a:ea typeface="楷体_GB2312" charset="0"/>
              </a:rPr>
              <a:t>  课外项目作业、平时测验及学习态度占</a:t>
            </a:r>
            <a:r>
              <a:rPr lang="en-US" altLang="zh-CN" b="0" dirty="0">
                <a:latin typeface="楷体_GB2312" charset="0"/>
                <a:ea typeface="楷体_GB2312" charset="0"/>
              </a:rPr>
              <a:t>20%</a:t>
            </a:r>
            <a:r>
              <a:rPr lang="zh-CN" altLang="en-US" b="0" dirty="0">
                <a:latin typeface="楷体_GB2312" charset="0"/>
                <a:ea typeface="楷体_GB2312" charset="0"/>
              </a:rPr>
              <a:t>，实验占</a:t>
            </a:r>
            <a:r>
              <a:rPr lang="en-US" altLang="zh-CN" b="0" dirty="0">
                <a:latin typeface="楷体_GB2312" charset="0"/>
                <a:ea typeface="楷体_GB2312" charset="0"/>
              </a:rPr>
              <a:t>30%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b="0" dirty="0">
                <a:latin typeface="楷体_GB2312" charset="0"/>
                <a:ea typeface="楷体_GB2312" charset="0"/>
              </a:rPr>
              <a:t>期末闭卷考试占</a:t>
            </a:r>
            <a:r>
              <a:rPr lang="en-US" altLang="zh-CN" b="0" dirty="0">
                <a:latin typeface="楷体_GB2312" charset="0"/>
                <a:ea typeface="楷体_GB2312" charset="0"/>
              </a:rPr>
              <a:t>50%</a:t>
            </a:r>
            <a:r>
              <a:rPr lang="zh-CN" altLang="en-US" b="0" dirty="0">
                <a:latin typeface="楷体_GB2312" charset="0"/>
                <a:ea typeface="楷体_GB2312" charset="0"/>
              </a:rPr>
              <a:t>； </a:t>
            </a:r>
          </a:p>
        </p:txBody>
      </p:sp>
      <p:sp>
        <p:nvSpPr>
          <p:cNvPr id="2560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3E19E745-5BF1-1E49-BBC8-A4F0B6032EB4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533400" y="14478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剪辑" r:id="rId4" imgW="6857143" imgH="48963" progId="MS_ClipArt_Gallery.2">
                  <p:embed/>
                </p:oleObj>
              </mc:Choice>
              <mc:Fallback>
                <p:oleObj name="剪辑" r:id="rId4" imgW="6857143" imgH="48963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 build="p" autoUpdateAnimBg="0"/>
      <p:bldP spid="3420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206375"/>
            <a:ext cx="7397750" cy="835025"/>
          </a:xfrm>
        </p:spPr>
        <p:txBody>
          <a:bodyPr/>
          <a:lstStyle/>
          <a:p>
            <a:pPr eaLnBrk="1" hangingPunct="1"/>
            <a:r>
              <a:rPr kumimoji="1" lang="zh-CN" altLang="en-US" sz="4000" dirty="0">
                <a:latin typeface="宋体" charset="-122"/>
                <a:ea typeface="黑体" charset="-122"/>
              </a:rPr>
              <a:t>教材选用</a:t>
            </a:r>
          </a:p>
        </p:txBody>
      </p:sp>
      <p:sp>
        <p:nvSpPr>
          <p:cNvPr id="2662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FBF6DED4-BC65-5D41-9E8D-FA10CB7EB71D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graphicFrame>
        <p:nvGraphicFramePr>
          <p:cNvPr id="26627" name="Object 3"/>
          <p:cNvGraphicFramePr>
            <a:graphicFrameLocks/>
          </p:cNvGraphicFramePr>
          <p:nvPr/>
        </p:nvGraphicFramePr>
        <p:xfrm>
          <a:off x="533400" y="14478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剪辑" r:id="rId4" imgW="6857143" imgH="48963" progId="MS_ClipArt_Gallery.2">
                  <p:embed/>
                </p:oleObj>
              </mc:Choice>
              <mc:Fallback>
                <p:oleObj name="剪辑" r:id="rId4" imgW="6857143" imgH="48963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683568" y="1828800"/>
            <a:ext cx="769843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600" b="1" dirty="0">
                <a:latin typeface="楷体_GB2312" charset="0"/>
                <a:ea typeface="楷体_GB2312" charset="0"/>
              </a:rPr>
              <a:t>  《</a:t>
            </a:r>
            <a:r>
              <a:rPr kumimoji="1" lang="zh-CN" altLang="en-US" sz="3600" b="1" dirty="0">
                <a:latin typeface="楷体_GB2312" charset="0"/>
                <a:ea typeface="楷体_GB2312" charset="0"/>
              </a:rPr>
              <a:t>操作系统教程</a:t>
            </a:r>
            <a:r>
              <a:rPr kumimoji="1" lang="en-US" altLang="zh-CN" sz="3600" b="1" dirty="0">
                <a:latin typeface="楷体_GB2312" charset="0"/>
                <a:ea typeface="楷体_GB2312" charset="0"/>
              </a:rPr>
              <a:t>》</a:t>
            </a:r>
          </a:p>
          <a:p>
            <a:pPr algn="ctr" eaLnBrk="1" hangingPunct="1">
              <a:defRPr/>
            </a:pPr>
            <a:endParaRPr kumimoji="1" lang="en-US" altLang="zh-CN" sz="3600" b="1" dirty="0">
              <a:latin typeface="楷体_GB2312" charset="0"/>
              <a:ea typeface="楷体_GB2312" charset="0"/>
            </a:endParaRPr>
          </a:p>
          <a:p>
            <a:pPr algn="ctr" eaLnBrk="1" hangingPunct="1">
              <a:defRPr/>
            </a:pPr>
            <a:r>
              <a:rPr kumimoji="1" lang="zh-CN" altLang="en-US" sz="3600" b="1" dirty="0">
                <a:latin typeface="楷体_GB2312" charset="0"/>
                <a:ea typeface="楷体_GB2312" charset="0"/>
              </a:rPr>
              <a:t>谢旭升 朱明华 张练兴 李宏伟编</a:t>
            </a:r>
          </a:p>
          <a:p>
            <a:pPr algn="ctr" eaLnBrk="1" hangingPunct="1">
              <a:defRPr/>
            </a:pPr>
            <a:endParaRPr kumimoji="1" lang="zh-CN" altLang="en-US" sz="3600" b="1" dirty="0">
              <a:latin typeface="楷体_GB2312" charset="0"/>
              <a:ea typeface="楷体_GB2312" charset="0"/>
            </a:endParaRPr>
          </a:p>
          <a:p>
            <a:pPr algn="ctr" eaLnBrk="1" hangingPunct="1">
              <a:defRPr/>
            </a:pPr>
            <a:r>
              <a:rPr kumimoji="1" lang="zh-CN" altLang="en-US" sz="3600" b="1" dirty="0">
                <a:latin typeface="楷体_GB2312" charset="0"/>
                <a:ea typeface="楷体_GB2312" charset="0"/>
              </a:rPr>
              <a:t>    机械工业出版社出版</a:t>
            </a:r>
          </a:p>
          <a:p>
            <a:pPr algn="ctr" eaLnBrk="1" hangingPunct="1">
              <a:defRPr/>
            </a:pPr>
            <a:endParaRPr kumimoji="1" lang="zh-CN" altLang="en-US" sz="3600" b="1" dirty="0">
              <a:latin typeface="楷体_GB2312" charset="0"/>
              <a:ea typeface="楷体_GB2312" charset="0"/>
            </a:endParaRPr>
          </a:p>
          <a:p>
            <a:pPr algn="ctr" eaLnBrk="1" hangingPunct="1">
              <a:defRPr/>
            </a:pPr>
            <a:r>
              <a:rPr kumimoji="1" lang="en-US" altLang="zh-CN" sz="3600" b="1" dirty="0">
                <a:latin typeface="楷体_GB2312" charset="0"/>
                <a:ea typeface="楷体_GB2312" charset="0"/>
              </a:rPr>
              <a:t>2012</a:t>
            </a:r>
            <a:r>
              <a:rPr kumimoji="1" lang="zh-CN" altLang="en-US" sz="3600" b="1" dirty="0">
                <a:latin typeface="楷体_GB2312" charset="0"/>
                <a:ea typeface="楷体_GB2312" charset="0"/>
              </a:rPr>
              <a:t>年</a:t>
            </a:r>
            <a:endParaRPr kumimoji="1" lang="zh-CN" altLang="en-US" sz="3600" dirty="0">
              <a:latin typeface="楷体_GB2312" charset="0"/>
              <a:ea typeface="楷体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autoUpdateAnimBg="0"/>
      <p:bldP spid="3430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>
                <a:latin typeface="宋体" charset="-122"/>
                <a:ea typeface="黑体" charset="-122"/>
              </a:rPr>
              <a:t>教材选用</a:t>
            </a:r>
          </a:p>
        </p:txBody>
      </p:sp>
      <p:sp>
        <p:nvSpPr>
          <p:cNvPr id="2764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90130ED0-8584-6B49-852B-FFE6643C320A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pic>
        <p:nvPicPr>
          <p:cNvPr id="27651" name="Picture 6" descr="《操作系统教程》外封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7338"/>
            <a:ext cx="34575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7" descr="《操作系统教程》外封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343852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97750" cy="7715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charset="-122"/>
                <a:ea typeface="黑体" charset="-122"/>
              </a:rPr>
              <a:t>参考书</a:t>
            </a:r>
            <a:r>
              <a:rPr lang="zh-CN" altLang="en-US" dirty="0">
                <a:latin typeface="宋体" charset="-122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604250" cy="460851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200" b="0" dirty="0">
                <a:latin typeface="宋体" charset="-122"/>
              </a:rPr>
              <a:t>[1] </a:t>
            </a:r>
            <a:r>
              <a:rPr lang="zh-CN" altLang="en-US" sz="2200" b="0" dirty="0">
                <a:latin typeface="宋体" charset="-122"/>
              </a:rPr>
              <a:t>孙钟秀等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操作系统教程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高等教育出版社，</a:t>
            </a:r>
            <a:r>
              <a:rPr lang="en-US" altLang="zh-CN" sz="2200" b="0" dirty="0">
                <a:latin typeface="宋体" charset="-122"/>
              </a:rPr>
              <a:t>2008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zh-CN" altLang="en-US" sz="2200" b="0" dirty="0">
                <a:latin typeface="宋体" charset="-122"/>
              </a:rPr>
              <a:t>*</a:t>
            </a:r>
            <a:r>
              <a:rPr lang="en-US" altLang="zh-CN" sz="2200" b="0" dirty="0">
                <a:latin typeface="宋体" charset="-122"/>
              </a:rPr>
              <a:t>[2] </a:t>
            </a:r>
            <a:r>
              <a:rPr lang="zh-CN" altLang="en-US" sz="2200" b="0" dirty="0">
                <a:latin typeface="宋体" charset="-122"/>
              </a:rPr>
              <a:t>汤子瀛等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计算机操作系统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西安电子科技大学出版社，</a:t>
            </a:r>
            <a:r>
              <a:rPr lang="en-US" altLang="zh-CN" sz="2200" b="0" dirty="0">
                <a:latin typeface="宋体" charset="-122"/>
              </a:rPr>
              <a:t>2007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200" b="0" dirty="0">
                <a:latin typeface="宋体" charset="-122"/>
              </a:rPr>
              <a:t>[3] </a:t>
            </a:r>
            <a:r>
              <a:rPr lang="zh-CN" altLang="en-US" sz="2200" b="0" dirty="0">
                <a:latin typeface="宋体" charset="-122"/>
              </a:rPr>
              <a:t>曹先彬等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操作系统原理与设计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机械工业出版社，</a:t>
            </a:r>
            <a:r>
              <a:rPr lang="en-US" altLang="zh-CN" sz="2200" b="0" dirty="0">
                <a:latin typeface="宋体" charset="-122"/>
              </a:rPr>
              <a:t>2009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200" b="0" dirty="0">
                <a:latin typeface="宋体" charset="-122"/>
              </a:rPr>
              <a:t>[4] </a:t>
            </a:r>
            <a:r>
              <a:rPr lang="zh-CN" altLang="en-US" sz="2200" b="0" dirty="0">
                <a:latin typeface="宋体" charset="-122"/>
              </a:rPr>
              <a:t>刘乃琦等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操作系统原理、设计与应用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高等教育出版社，</a:t>
            </a:r>
            <a:r>
              <a:rPr lang="en-US" altLang="zh-CN" sz="2200" b="0" dirty="0">
                <a:latin typeface="宋体" charset="-122"/>
              </a:rPr>
              <a:t>2007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200" b="0" dirty="0">
                <a:latin typeface="宋体" charset="-122"/>
              </a:rPr>
              <a:t>[5] </a:t>
            </a:r>
            <a:r>
              <a:rPr lang="zh-CN" altLang="en-US" sz="2200" b="0" dirty="0">
                <a:latin typeface="宋体" charset="-122"/>
              </a:rPr>
              <a:t>蒋静等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操作系统原理</a:t>
            </a:r>
            <a:r>
              <a:rPr lang="en-US" altLang="zh-CN" sz="2200" b="0" dirty="0">
                <a:latin typeface="宋体" charset="-122"/>
              </a:rPr>
              <a:t>·</a:t>
            </a:r>
            <a:r>
              <a:rPr lang="zh-CN" altLang="en-US" sz="2200" b="0" dirty="0">
                <a:latin typeface="宋体" charset="-122"/>
              </a:rPr>
              <a:t>技术与编程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机械工业出版社，</a:t>
            </a:r>
            <a:r>
              <a:rPr lang="en-US" altLang="zh-CN" sz="2200" b="0" dirty="0">
                <a:latin typeface="宋体" charset="-122"/>
              </a:rPr>
              <a:t>2004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CN" sz="2200" b="0" dirty="0">
                <a:latin typeface="宋体" charset="-122"/>
              </a:rPr>
              <a:t>[6] </a:t>
            </a:r>
            <a:r>
              <a:rPr lang="zh-CN" altLang="en-US" sz="2200" b="0" dirty="0">
                <a:latin typeface="宋体" charset="-122"/>
              </a:rPr>
              <a:t>邹恒明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操作系统之哲学原理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机械工业出版社，</a:t>
            </a:r>
            <a:r>
              <a:rPr lang="en-US" altLang="zh-CN" sz="2200" b="0" dirty="0">
                <a:latin typeface="宋体" charset="-122"/>
              </a:rPr>
              <a:t>2009</a:t>
            </a:r>
          </a:p>
          <a:p>
            <a:pPr marL="533400" indent="-533400" eaLnBrk="1" hangingPunct="1">
              <a:lnSpc>
                <a:spcPct val="80000"/>
              </a:lnSpc>
              <a:buFont typeface="Wingdings" charset="2"/>
              <a:buNone/>
            </a:pPr>
            <a:r>
              <a:rPr lang="zh-CN" altLang="en-US" sz="2200" b="0" dirty="0">
                <a:latin typeface="宋体" charset="-122"/>
              </a:rPr>
              <a:t>*</a:t>
            </a:r>
            <a:r>
              <a:rPr lang="en-US" altLang="zh-CN" sz="2200" b="0" dirty="0">
                <a:latin typeface="宋体" charset="-122"/>
              </a:rPr>
              <a:t>[7] </a:t>
            </a:r>
            <a:r>
              <a:rPr lang="zh-CN" altLang="en-US" sz="2200" b="0" dirty="0"/>
              <a:t>张尧学等</a:t>
            </a:r>
            <a:r>
              <a:rPr lang="en-US" altLang="zh-CN" sz="2200" b="0" dirty="0"/>
              <a:t>. </a:t>
            </a:r>
            <a:r>
              <a:rPr lang="zh-CN" altLang="en-US" sz="2200" b="0" dirty="0"/>
              <a:t>计算机操作系统教程</a:t>
            </a:r>
            <a:r>
              <a:rPr lang="en-US" altLang="zh-CN" sz="2200" b="0" dirty="0"/>
              <a:t>. </a:t>
            </a:r>
            <a:r>
              <a:rPr lang="zh-CN" altLang="en-US" sz="2200" b="0" dirty="0"/>
              <a:t>清华大学出版社，</a:t>
            </a:r>
            <a:r>
              <a:rPr lang="en-US" altLang="zh-CN" sz="2200" b="0" dirty="0"/>
              <a:t>2006</a:t>
            </a:r>
            <a:r>
              <a:rPr lang="en-US" altLang="zh-CN" sz="2200" dirty="0"/>
              <a:t>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zh-CN" sz="2200" b="0" dirty="0">
                <a:latin typeface="宋体" charset="-122"/>
              </a:rPr>
              <a:t>[8] </a:t>
            </a:r>
            <a:r>
              <a:rPr lang="zh-CN" altLang="en-US" sz="2200" b="0" dirty="0">
                <a:latin typeface="宋体" charset="-122"/>
              </a:rPr>
              <a:t>庞丽萍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操作系统原理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华中理工大学出版社，</a:t>
            </a:r>
            <a:r>
              <a:rPr lang="en-US" altLang="zh-CN" sz="2200" b="0" dirty="0">
                <a:latin typeface="宋体" charset="-122"/>
              </a:rPr>
              <a:t>2008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zh-CN" altLang="en-US" sz="2200" b="0" dirty="0">
                <a:latin typeface="宋体" charset="-122"/>
              </a:rPr>
              <a:t>*</a:t>
            </a:r>
            <a:r>
              <a:rPr lang="en-US" altLang="zh-CN" sz="2200" b="0" dirty="0">
                <a:latin typeface="宋体" charset="-122"/>
              </a:rPr>
              <a:t>[9] </a:t>
            </a:r>
            <a:r>
              <a:rPr lang="zh-CN" altLang="en-US" sz="2200" b="0" dirty="0">
                <a:latin typeface="宋体" charset="-122"/>
              </a:rPr>
              <a:t>孟庆昌</a:t>
            </a:r>
            <a:r>
              <a:rPr lang="en-US" altLang="zh-CN" sz="2200" b="0" dirty="0">
                <a:latin typeface="宋体" charset="-122"/>
              </a:rPr>
              <a:t>.</a:t>
            </a:r>
            <a:r>
              <a:rPr lang="zh-CN" altLang="en-US" sz="2200" b="0" dirty="0">
                <a:latin typeface="宋体" charset="-122"/>
              </a:rPr>
              <a:t>操作系统</a:t>
            </a:r>
            <a:r>
              <a:rPr lang="en-US" altLang="zh-CN" sz="2200" b="0" dirty="0">
                <a:latin typeface="宋体" charset="-122"/>
              </a:rPr>
              <a:t>. </a:t>
            </a:r>
            <a:r>
              <a:rPr lang="zh-CN" altLang="en-US" sz="2200" b="0" dirty="0">
                <a:latin typeface="宋体" charset="-122"/>
              </a:rPr>
              <a:t>电子工业出版社</a:t>
            </a:r>
            <a:r>
              <a:rPr lang="en-US" altLang="zh-CN" sz="2200" b="0" dirty="0">
                <a:latin typeface="宋体" charset="-122"/>
              </a:rPr>
              <a:t>, 2004 </a:t>
            </a:r>
          </a:p>
        </p:txBody>
      </p:sp>
      <p:sp>
        <p:nvSpPr>
          <p:cNvPr id="2867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6B04B99B-5036-534E-84FE-DA9EA3F47C56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9848-37BE-F74F-AE8F-E0FBC69B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B501-36A4-D947-9AEC-4D0E2C41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1800" b="0" dirty="0"/>
              <a:t>Anderson, Thomas and Michael Dahlin, 2014, Operating Systems: Principles and Practice, Recursive Books</a:t>
            </a:r>
          </a:p>
          <a:p>
            <a:r>
              <a:rPr lang="en" altLang="zh-CN" sz="1800" b="0" dirty="0"/>
              <a:t>Matthew, Neil and Richard Stones, 2007, Beginning Linux Programming</a:t>
            </a:r>
            <a:r>
              <a:rPr lang="zh-CN" altLang="en-US" sz="1800" b="0" dirty="0"/>
              <a:t> </a:t>
            </a:r>
            <a:endParaRPr lang="en" altLang="zh-CN" sz="1800" b="0" dirty="0"/>
          </a:p>
          <a:p>
            <a:r>
              <a:rPr lang="en" altLang="zh-CN" sz="1800" b="0" dirty="0"/>
              <a:t>J. Archer Harris and John </a:t>
            </a:r>
            <a:r>
              <a:rPr lang="en" altLang="zh-CN" sz="1800" b="0" dirty="0" err="1"/>
              <a:t>Cordani</a:t>
            </a:r>
            <a:r>
              <a:rPr lang="en" altLang="zh-CN" sz="1800" b="0" dirty="0"/>
              <a:t>, 2001, Operating Systems</a:t>
            </a:r>
          </a:p>
          <a:p>
            <a:r>
              <a:rPr lang="en" altLang="zh-CN" sz="1800" b="0" dirty="0"/>
              <a:t>Fox, Richard , 2014, Linux with Operating System Concepts, Chapman and Hall/CRC Press.</a:t>
            </a:r>
          </a:p>
          <a:p>
            <a:r>
              <a:rPr lang="en" altLang="zh-CN" sz="1800" b="0" dirty="0"/>
              <a:t>Holcombe, Jane, and Charles Holcombe, 2014, Survey of Operating Systems, 4th </a:t>
            </a:r>
            <a:r>
              <a:rPr lang="en" altLang="zh-CN" sz="1800" b="0" dirty="0" err="1"/>
              <a:t>ed</a:t>
            </a:r>
            <a:r>
              <a:rPr lang="en" altLang="zh-CN" sz="1800" b="0" dirty="0"/>
              <a:t>.,McGraw-Hill / Irwin.</a:t>
            </a:r>
          </a:p>
          <a:p>
            <a:r>
              <a:rPr lang="en-US" altLang="zh-CN" sz="1800" b="0" dirty="0"/>
              <a:t>Nutt, Gary, 2001, Kernel Projects for Linux, Addison-Wesley</a:t>
            </a:r>
          </a:p>
          <a:p>
            <a:r>
              <a:rPr lang="en-US" altLang="zh-CN" sz="1800" b="0" dirty="0"/>
              <a:t>Nutt, Gary, 2000, Operating Systems: A Modern Perspective, 2nd </a:t>
            </a:r>
            <a:r>
              <a:rPr lang="en-US" altLang="zh-CN" sz="1800" b="0" dirty="0" err="1"/>
              <a:t>ed</a:t>
            </a:r>
            <a:r>
              <a:rPr lang="en-US" altLang="zh-CN" sz="1800" b="0" dirty="0"/>
              <a:t>.,Addison-Wesley</a:t>
            </a:r>
            <a:endParaRPr lang="en" altLang="zh-CN" sz="1800" b="0" dirty="0"/>
          </a:p>
          <a:p>
            <a:r>
              <a:rPr lang="zh-CN" altLang="en-US" sz="1800" b="0" i="1" dirty="0"/>
              <a:t>* </a:t>
            </a:r>
            <a:r>
              <a:rPr lang="en" altLang="zh-CN" sz="1800" i="1" dirty="0" err="1"/>
              <a:t>Silberschatz</a:t>
            </a:r>
            <a:r>
              <a:rPr lang="en" altLang="zh-CN" sz="1800" i="1" dirty="0"/>
              <a:t>, A., and Galvin. P., Operating System Concepts, </a:t>
            </a:r>
            <a:r>
              <a:rPr lang="en-US" altLang="zh-CN" sz="1800" i="1" dirty="0"/>
              <a:t>10</a:t>
            </a:r>
            <a:r>
              <a:rPr lang="en" altLang="zh-CN" sz="1800" i="1" dirty="0" err="1"/>
              <a:t>th</a:t>
            </a:r>
            <a:r>
              <a:rPr lang="en" altLang="zh-CN" sz="1800" i="1" dirty="0"/>
              <a:t> ed., Addison-Wesley</a:t>
            </a:r>
          </a:p>
          <a:p>
            <a:r>
              <a:rPr lang="zh-CN" altLang="en-US" sz="1800" b="0" i="1" dirty="0"/>
              <a:t>* </a:t>
            </a:r>
            <a:r>
              <a:rPr lang="en" altLang="zh-CN" sz="1800" i="1" dirty="0"/>
              <a:t>Tanenbaum, Andrew S., 2015, Modern Operating Systems, 4th ed., Prentice Hall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26333F-8280-0D45-A23F-6E81A55F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操作系统教程课件    第 </a:t>
            </a:r>
            <a:fld id="{0492C63E-BA06-4642-B930-92E3B9E36CCF}" type="slidenum">
              <a:rPr lang="zh-CN" altLang="en-US" smtClean="0"/>
              <a:pPr>
                <a:defRPr/>
              </a:pPr>
              <a:t>14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4852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深入分析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内核源代码 陈莉君 人民邮电出版社出版发行 </a:t>
            </a:r>
            <a:r>
              <a:rPr lang="en-US" altLang="zh-CN" sz="2000" dirty="0"/>
              <a:t>2002</a:t>
            </a:r>
            <a:r>
              <a:rPr lang="zh-CN" altLang="en-US" sz="2000" dirty="0"/>
              <a:t>  </a:t>
            </a:r>
            <a:r>
              <a:rPr lang="fi-FI" altLang="zh-CN" sz="2000" dirty="0"/>
              <a:t>ISBN 7-115-10525-1/TP·3021</a:t>
            </a:r>
          </a:p>
          <a:p>
            <a:endParaRPr kumimoji="1" lang="fi-FI" altLang="zh-CN" sz="2000" dirty="0"/>
          </a:p>
          <a:p>
            <a:r>
              <a:rPr lang="en-US" altLang="zh-CN" sz="2000" dirty="0"/>
              <a:t>《The Design of The UNIX Operating System》</a:t>
            </a:r>
          </a:p>
          <a:p>
            <a:r>
              <a:rPr lang="zh-CN" altLang="en-US" sz="2000" dirty="0"/>
              <a:t>深入理解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内核（第三版）</a:t>
            </a:r>
            <a:r>
              <a:rPr lang="cs-CZ" altLang="zh-CN" sz="2000" b="0" dirty="0"/>
              <a:t>ISBN: 9787508353944</a:t>
            </a:r>
            <a:endParaRPr lang="en-US" altLang="zh-CN" sz="2000" dirty="0"/>
          </a:p>
          <a:p>
            <a:r>
              <a:rPr lang="en-US" altLang="zh-CN" sz="2000" dirty="0"/>
              <a:t>UNIX Shells by Example, 4th Edition</a:t>
            </a:r>
            <a:endParaRPr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32771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r>
              <a:rPr lang="zh-CN" altLang="en-US" sz="140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E04A0130-4DEC-4340-8237-06C36516F906}" type="slidenum">
              <a:rPr lang="zh-CN" altLang="en-US" sz="1400">
                <a:solidFill>
                  <a:schemeClr val="hlink"/>
                </a:solidFill>
                <a:latin typeface="Principals of Database System" charset="0"/>
              </a:rPr>
              <a:pPr/>
              <a:t>15</a:t>
            </a:fld>
            <a:r>
              <a:rPr lang="zh-CN" altLang="en-US" sz="140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pic>
        <p:nvPicPr>
          <p:cNvPr id="3277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886200"/>
            <a:ext cx="22685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本书章节内容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8135937" cy="47529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第一章 引论 </a:t>
            </a:r>
          </a:p>
          <a:p>
            <a:pPr eaLnBrk="1" hangingPunct="1"/>
            <a:r>
              <a:rPr lang="zh-CN" altLang="en-US" sz="3200" dirty="0"/>
              <a:t>第二章 处理器管理 </a:t>
            </a:r>
          </a:p>
          <a:p>
            <a:pPr eaLnBrk="1" hangingPunct="1"/>
            <a:r>
              <a:rPr lang="zh-CN" altLang="en-US" sz="3200" dirty="0"/>
              <a:t>第三章 作业管理 </a:t>
            </a:r>
          </a:p>
          <a:p>
            <a:pPr eaLnBrk="1" hangingPunct="1"/>
            <a:r>
              <a:rPr lang="zh-CN" altLang="en-US" sz="3200" dirty="0"/>
              <a:t>第四章 存储管理</a:t>
            </a:r>
          </a:p>
          <a:p>
            <a:pPr eaLnBrk="1" hangingPunct="1"/>
            <a:r>
              <a:rPr lang="zh-CN" altLang="en-US" sz="3200" dirty="0"/>
              <a:t>第五章 设备管理</a:t>
            </a:r>
          </a:p>
          <a:p>
            <a:pPr eaLnBrk="1" hangingPunct="1"/>
            <a:r>
              <a:rPr lang="zh-CN" altLang="en-US" sz="3200" dirty="0"/>
              <a:t>第六章 文件管理 </a:t>
            </a:r>
          </a:p>
          <a:p>
            <a:pPr eaLnBrk="1" hangingPunct="1"/>
            <a:r>
              <a:rPr lang="zh-CN" altLang="en-US" sz="3200" dirty="0"/>
              <a:t>第七章 </a:t>
            </a:r>
            <a:r>
              <a:rPr lang="en-US" altLang="zh-CN" sz="3200" b="0" dirty="0"/>
              <a:t>Windows</a:t>
            </a:r>
            <a:r>
              <a:rPr lang="zh-CN" altLang="en-US" sz="3200" dirty="0"/>
              <a:t>系统 </a:t>
            </a:r>
          </a:p>
          <a:p>
            <a:pPr eaLnBrk="1" hangingPunct="1"/>
            <a:r>
              <a:rPr lang="zh-CN" altLang="en-US" sz="3200" dirty="0"/>
              <a:t>第八章 </a:t>
            </a:r>
            <a:r>
              <a:rPr lang="en-US" altLang="zh-CN" sz="3200" b="0" dirty="0"/>
              <a:t>LINUX</a:t>
            </a:r>
            <a:r>
              <a:rPr lang="zh-CN" altLang="en-US" sz="3200" dirty="0"/>
              <a:t>系统   </a:t>
            </a:r>
          </a:p>
        </p:txBody>
      </p:sp>
      <p:sp>
        <p:nvSpPr>
          <p:cNvPr id="296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FB4C9FF0-10E8-C34E-91C8-0C0C5FF4CBE5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397750" cy="10001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  <a:ea typeface="黑体" charset="-122"/>
              </a:rPr>
              <a:t>操作系统课程简介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b="0" dirty="0">
                <a:latin typeface="楷体_GB2312" charset="0"/>
                <a:ea typeface="楷体_GB2312" charset="0"/>
              </a:rPr>
              <a:t>《</a:t>
            </a:r>
            <a:r>
              <a:rPr lang="zh-CN" altLang="en-US" sz="2400" b="0" dirty="0">
                <a:latin typeface="楷体_GB2312" charset="0"/>
                <a:ea typeface="楷体_GB2312" charset="0"/>
              </a:rPr>
              <a:t>操作系统</a:t>
            </a:r>
            <a:r>
              <a:rPr lang="en-US" altLang="zh-CN" sz="2400" b="0" dirty="0">
                <a:latin typeface="楷体_GB2312" charset="0"/>
                <a:ea typeface="楷体_GB2312" charset="0"/>
              </a:rPr>
              <a:t>》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b="0" dirty="0">
                <a:latin typeface="楷体_GB2312" charset="0"/>
                <a:ea typeface="楷体_GB2312" charset="0"/>
              </a:rPr>
              <a:t>必修的专业主干课</a:t>
            </a:r>
            <a:endParaRPr lang="en-US" altLang="zh-CN" sz="2000" b="0" dirty="0">
              <a:latin typeface="楷体_GB2312" charset="0"/>
              <a:ea typeface="楷体_GB2312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b="0" dirty="0">
                <a:latin typeface="楷体_GB2312" charset="0"/>
                <a:ea typeface="楷体_GB2312" charset="0"/>
              </a:rPr>
              <a:t>96</a:t>
            </a:r>
            <a:r>
              <a:rPr lang="zh-CN" altLang="en-US" sz="2000" b="0" dirty="0">
                <a:latin typeface="楷体_GB2312" charset="0"/>
                <a:ea typeface="楷体_GB2312" charset="0"/>
              </a:rPr>
              <a:t>学时</a:t>
            </a:r>
            <a:r>
              <a:rPr lang="en-US" altLang="zh-CN" sz="2000" b="0" dirty="0">
                <a:latin typeface="楷体_GB2312" charset="0"/>
                <a:ea typeface="楷体_GB2312" charset="0"/>
              </a:rPr>
              <a:t>,</a:t>
            </a:r>
            <a:r>
              <a:rPr lang="zh-CN" altLang="en-US" sz="2000" b="0" dirty="0">
                <a:latin typeface="楷体_GB2312" charset="0"/>
                <a:ea typeface="楷体_GB2312" charset="0"/>
              </a:rPr>
              <a:t>其中授课时间为</a:t>
            </a:r>
            <a:r>
              <a:rPr lang="en-US" altLang="zh-CN" sz="2000" b="0" dirty="0">
                <a:latin typeface="楷体_GB2312" charset="0"/>
                <a:ea typeface="楷体_GB2312" charset="0"/>
              </a:rPr>
              <a:t>64</a:t>
            </a:r>
            <a:r>
              <a:rPr lang="zh-CN" altLang="en-US" sz="2000" b="0" dirty="0">
                <a:latin typeface="楷体_GB2312" charset="0"/>
                <a:ea typeface="楷体_GB2312" charset="0"/>
              </a:rPr>
              <a:t>学时，实验课时为</a:t>
            </a:r>
            <a:r>
              <a:rPr lang="en-US" altLang="zh-CN" sz="2000" b="0" dirty="0">
                <a:latin typeface="楷体_GB2312" charset="0"/>
                <a:ea typeface="楷体_GB2312" charset="0"/>
              </a:rPr>
              <a:t>32</a:t>
            </a:r>
            <a:r>
              <a:rPr lang="zh-CN" altLang="en-US" sz="2000" b="0" dirty="0">
                <a:latin typeface="楷体_GB2312" charset="0"/>
                <a:ea typeface="楷体_GB2312" charset="0"/>
              </a:rPr>
              <a:t>学时</a:t>
            </a:r>
            <a:endParaRPr lang="en-US" altLang="zh-CN" sz="2000" b="0" dirty="0">
              <a:latin typeface="楷体_GB2312" charset="0"/>
              <a:ea typeface="楷体_GB2312" charset="0"/>
            </a:endParaRPr>
          </a:p>
        </p:txBody>
      </p:sp>
      <p:sp>
        <p:nvSpPr>
          <p:cNvPr id="1536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F2554785-E430-6C43-B013-2290E7F5A152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 autoUpdateAnimBg="0"/>
      <p:bldP spid="3317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71D48AB1-DCCF-E943-B201-A361B59469A0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04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600" b="1" dirty="0">
                <a:solidFill>
                  <a:schemeClr val="tx2"/>
                </a:solidFill>
                <a:latin typeface="宋体" charset="-122"/>
              </a:rPr>
              <a:t>       </a:t>
            </a:r>
            <a:r>
              <a:rPr kumimoji="1" lang="zh-CN" altLang="en-US" sz="4000" dirty="0">
                <a:solidFill>
                  <a:schemeClr val="tx2"/>
                </a:solidFill>
                <a:latin typeface="宋体" charset="-122"/>
                <a:ea typeface="黑体" charset="-122"/>
              </a:rPr>
              <a:t>为什么学习操作系统</a:t>
            </a:r>
            <a:endParaRPr kumimoji="1" lang="zh-CN" altLang="en-US" sz="4000" dirty="0">
              <a:solidFill>
                <a:schemeClr val="tx2"/>
              </a:solidFill>
              <a:ea typeface="黑体" charset="-122"/>
            </a:endParaRP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609600" y="1675600"/>
            <a:ext cx="7696200" cy="441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设计操作系统或者修改现有的系统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存在人们意识不到的大量“操作系统”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742950" lvl="1" indent="-28575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zh-CN" altLang="en-US" sz="2000" dirty="0">
                <a:latin typeface="楷体_GB2312" charset="0"/>
                <a:ea typeface="楷体_GB2312" charset="0"/>
              </a:rPr>
              <a:t>嵌入式系统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加深理解</a:t>
            </a:r>
            <a:r>
              <a:rPr lang="en-US" altLang="zh-CN" dirty="0">
                <a:latin typeface="楷体_GB2312" charset="0"/>
                <a:ea typeface="楷体_GB2312" charset="0"/>
              </a:rPr>
              <a:t>OS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有利于深入编程用户与操作系统打交道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借鉴操作系统的设计思想和算法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800100" lvl="1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编程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zh-CN" altLang="en-US" dirty="0">
                <a:latin typeface="楷体_GB2312" charset="0"/>
                <a:ea typeface="楷体_GB2312" charset="0"/>
              </a:rPr>
              <a:t>操作系统中所用的许多概念和技巧可以推广应用到其他领域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utoUpdateAnimBg="0"/>
      <p:bldP spid="3328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685800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latin typeface="宋体" charset="-122"/>
              </a:rPr>
              <a:t>    OS</a:t>
            </a:r>
            <a:r>
              <a:rPr lang="zh-CN" altLang="en-US" sz="4000" dirty="0">
                <a:latin typeface="黑体" charset="-122"/>
                <a:ea typeface="黑体" charset="-122"/>
              </a:rPr>
              <a:t>涉及到计算机科学很多领域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87729" y="1844824"/>
            <a:ext cx="7543800" cy="43703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计算机体系结构</a:t>
            </a:r>
            <a:r>
              <a:rPr lang="en-US" altLang="zh-CN" sz="2800" b="0" dirty="0">
                <a:latin typeface="楷体_GB2312" charset="0"/>
                <a:ea typeface="楷体_GB2312" charset="0"/>
              </a:rPr>
              <a:t>/</a:t>
            </a:r>
            <a:r>
              <a:rPr lang="zh-CN" altLang="en-US" sz="2800" b="0" dirty="0">
                <a:latin typeface="楷体_GB2312" charset="0"/>
                <a:ea typeface="楷体_GB2312" charset="0"/>
              </a:rPr>
              <a:t>硬件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软件设计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程序设计语言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数据结构</a:t>
            </a:r>
            <a:endParaRPr lang="en-US" altLang="zh-CN" sz="2800" b="0" dirty="0">
              <a:latin typeface="楷体_GB2312" charset="0"/>
              <a:ea typeface="楷体_GB231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数据库理论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>
                <a:latin typeface="楷体_GB2312" charset="0"/>
                <a:ea typeface="楷体_GB2312" charset="0"/>
              </a:rPr>
              <a:t>网络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zh-CN" altLang="en-US" sz="2800" b="0" dirty="0">
              <a:solidFill>
                <a:schemeClr val="tx2"/>
              </a:solidFill>
              <a:latin typeface="楷体_GB2312" charset="0"/>
              <a:ea typeface="楷体_GB2312" charset="0"/>
            </a:endParaRPr>
          </a:p>
        </p:txBody>
      </p:sp>
      <p:sp>
        <p:nvSpPr>
          <p:cNvPr id="1740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D06413BC-D58D-164C-9846-27BCE426403A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386141" y="575187"/>
            <a:ext cx="6951662" cy="609600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宋体" charset="-122"/>
              </a:rPr>
              <a:t>     </a:t>
            </a:r>
            <a:r>
              <a:rPr lang="zh-CN" altLang="en-US" sz="4000" dirty="0">
                <a:latin typeface="黑体" charset="-122"/>
                <a:ea typeface="黑体" charset="-122"/>
              </a:rPr>
              <a:t>操作系统干什么？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779588"/>
            <a:ext cx="7756525" cy="3921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latin typeface="楷体_GB2312" charset="0"/>
              </a:rPr>
              <a:t>（</a:t>
            </a:r>
            <a:r>
              <a:rPr lang="en-US" altLang="zh-CN" sz="2400" b="0" dirty="0">
                <a:latin typeface="楷体_GB2312" charset="0"/>
              </a:rPr>
              <a:t>1</a:t>
            </a:r>
            <a:r>
              <a:rPr lang="zh-CN" altLang="en-US" sz="2400" b="0" dirty="0">
                <a:latin typeface="楷体_GB2312" charset="0"/>
              </a:rPr>
              <a:t>）程序的执行</a:t>
            </a:r>
            <a:endParaRPr lang="en-US" altLang="zh-CN" sz="2400" b="0" dirty="0">
              <a:latin typeface="楷体_GB2312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b="0" dirty="0">
                <a:latin typeface="楷体_GB2312" charset="0"/>
              </a:rPr>
              <a:t>负责启动每个程序，以及结束程序的工作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latin typeface="楷体_GB2312" charset="0"/>
              </a:rPr>
              <a:t>（</a:t>
            </a:r>
            <a:r>
              <a:rPr lang="en-US" altLang="zh-CN" sz="2400" b="0" dirty="0">
                <a:latin typeface="楷体_GB2312" charset="0"/>
              </a:rPr>
              <a:t>2</a:t>
            </a:r>
            <a:r>
              <a:rPr lang="zh-CN" altLang="en-US" sz="2400" b="0" dirty="0">
                <a:latin typeface="楷体_GB2312" charset="0"/>
              </a:rPr>
              <a:t>）完成与硬件有关的工作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latin typeface="楷体_GB2312" charset="0"/>
              </a:rPr>
              <a:t>（</a:t>
            </a:r>
            <a:r>
              <a:rPr lang="en-US" altLang="zh-CN" sz="2400" b="0" dirty="0">
                <a:latin typeface="楷体_GB2312" charset="0"/>
              </a:rPr>
              <a:t>3</a:t>
            </a:r>
            <a:r>
              <a:rPr lang="zh-CN" altLang="en-US" sz="2400" b="0" dirty="0">
                <a:latin typeface="楷体_GB2312" charset="0"/>
              </a:rPr>
              <a:t>）完成与应用无关的工作</a:t>
            </a:r>
            <a:endParaRPr lang="en-US" altLang="zh-CN" sz="2400" b="0" dirty="0">
              <a:latin typeface="楷体_GB2312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b="0" dirty="0">
                <a:latin typeface="楷体_GB2312" charset="0"/>
              </a:rPr>
              <a:t>易于使用，基本服务，统一性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latin typeface="楷体_GB2312" charset="0"/>
              </a:rPr>
              <a:t>（</a:t>
            </a:r>
            <a:r>
              <a:rPr lang="en-US" altLang="zh-CN" sz="2400" b="0" dirty="0">
                <a:latin typeface="楷体_GB2312" charset="0"/>
              </a:rPr>
              <a:t>4</a:t>
            </a:r>
            <a:r>
              <a:rPr lang="zh-CN" altLang="en-US" sz="2400" b="0" dirty="0">
                <a:latin typeface="楷体_GB2312" charset="0"/>
              </a:rPr>
              <a:t>）计算机系统的效率与安全问题</a:t>
            </a:r>
          </a:p>
        </p:txBody>
      </p:sp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FD25B1C3-650D-9A44-B1AA-2D9E1244B4B6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48952"/>
            <a:ext cx="7397750" cy="1447800"/>
          </a:xfrm>
        </p:spPr>
        <p:txBody>
          <a:bodyPr/>
          <a:lstStyle/>
          <a:p>
            <a:pPr eaLnBrk="1" hangingPunct="1"/>
            <a:br>
              <a:rPr lang="en-US" altLang="zh-CN" dirty="0">
                <a:solidFill>
                  <a:srgbClr val="000000"/>
                </a:solidFill>
                <a:latin typeface="宋体" charset="-122"/>
              </a:rPr>
            </a:br>
            <a:r>
              <a:rPr lang="zh-CN" altLang="en-US" sz="4000" dirty="0">
                <a:latin typeface="黑体" charset="-122"/>
                <a:ea typeface="黑体" charset="-122"/>
              </a:rPr>
              <a:t>课程的地位及特点</a:t>
            </a:r>
            <a:br>
              <a:rPr lang="zh-CN" altLang="en-US" dirty="0">
                <a:latin typeface="黑体" charset="-122"/>
                <a:ea typeface="黑体" charset="-122"/>
              </a:rPr>
            </a:br>
            <a:endParaRPr lang="zh-CN" altLang="en-US" b="0" dirty="0">
              <a:latin typeface="黑体" charset="-122"/>
              <a:ea typeface="黑体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98848"/>
            <a:ext cx="7628582" cy="40324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本课程地位</a:t>
            </a:r>
            <a:endParaRPr lang="en-US" altLang="zh-CN" sz="28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专业核心课程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考研核心课程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技术开发的理论基础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课程的特点</a:t>
            </a:r>
            <a:endParaRPr lang="en-US" altLang="zh-CN" sz="28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实践性强</a:t>
            </a:r>
            <a:endParaRPr lang="en-US" altLang="zh-CN" sz="2400" b="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b="0" dirty="0"/>
              <a:t>（从实践总结出原理）</a:t>
            </a:r>
            <a:endParaRPr lang="en-US" altLang="zh-CN" sz="18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/>
              <a:t>涉及面广</a:t>
            </a:r>
            <a:endParaRPr lang="en-US" altLang="zh-CN" sz="2800" b="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b="0" dirty="0"/>
              <a:t>（并行程序，性能问题，结构问题，程序方法论，软件工程等等）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0" dirty="0"/>
              <a:t>错综复杂</a:t>
            </a:r>
            <a:endParaRPr lang="en-US" altLang="zh-CN" sz="2800" b="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b="0" dirty="0"/>
              <a:t>纵横交错</a:t>
            </a:r>
          </a:p>
        </p:txBody>
      </p:sp>
      <p:sp>
        <p:nvSpPr>
          <p:cNvPr id="1945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320BC47B-EA66-A249-97F0-998907A4147F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build="p" autoUpdateAnimBg="0"/>
      <p:bldP spid="3358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318120"/>
            <a:ext cx="7397750" cy="73536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charset="-122"/>
                <a:ea typeface="黑体" charset="-122"/>
              </a:rPr>
              <a:t>课程</a:t>
            </a:r>
            <a:r>
              <a:rPr lang="zh-CN" altLang="en-US" sz="4000" dirty="0">
                <a:ea typeface="黑体" charset="-122"/>
              </a:rPr>
              <a:t>任务和</a:t>
            </a:r>
            <a:r>
              <a:rPr lang="zh-CN" altLang="en-US" sz="4000" dirty="0">
                <a:latin typeface="宋体" charset="-122"/>
                <a:ea typeface="黑体" charset="-122"/>
              </a:rPr>
              <a:t>要求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646"/>
            <a:ext cx="7772400" cy="4399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任务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掌握操作系统的基本概念、设计原理及实施技术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具有初步分析操作系统和设计、实现、开发实际操作系统的能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基本要求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掌握操作系统的基本概念、基本原理、及基本功能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了解</a:t>
            </a:r>
            <a:r>
              <a:rPr lang="en-US" altLang="zh-CN" sz="2400" b="0" dirty="0"/>
              <a:t>UNIX</a:t>
            </a:r>
            <a:r>
              <a:rPr lang="zh-CN" altLang="en-US" sz="2400" b="0" dirty="0"/>
              <a:t>操作系统、</a:t>
            </a:r>
            <a:r>
              <a:rPr lang="en-US" altLang="zh-CN" sz="2400" b="0" dirty="0"/>
              <a:t>WINDOWS NT</a:t>
            </a:r>
            <a:r>
              <a:rPr lang="zh-CN" altLang="en-US" sz="2400" b="0" dirty="0"/>
              <a:t>操作系统的基本轮廓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具有初步分析实际操作系统、设计、构造和开发现代操作系统的基本能力</a:t>
            </a:r>
          </a:p>
        </p:txBody>
      </p:sp>
      <p:sp>
        <p:nvSpPr>
          <p:cNvPr id="2048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DA833D15-34F5-9D42-B86F-A24BA9AE83FE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build="p" autoUpdateAnimBg="0"/>
      <p:bldP spid="3368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40675"/>
            <a:ext cx="7397750" cy="1447800"/>
          </a:xfrm>
        </p:spPr>
        <p:txBody>
          <a:bodyPr/>
          <a:lstStyle/>
          <a:p>
            <a:pPr eaLnBrk="1" hangingPunct="1"/>
            <a:br>
              <a:rPr lang="en-US" altLang="zh-CN" dirty="0">
                <a:ea typeface="黑体" charset="-122"/>
              </a:rPr>
            </a:br>
            <a:r>
              <a:rPr lang="zh-CN" altLang="en-US" sz="4000" dirty="0">
                <a:ea typeface="黑体" charset="-122"/>
              </a:rPr>
              <a:t>课程形式</a:t>
            </a:r>
            <a:br>
              <a:rPr lang="zh-CN" altLang="en-US" b="0" dirty="0">
                <a:latin typeface="黑体" charset="-122"/>
                <a:ea typeface="黑体" charset="-122"/>
              </a:rPr>
            </a:br>
            <a:endParaRPr lang="zh-CN" altLang="en-US" b="0" dirty="0">
              <a:latin typeface="黑体" charset="-122"/>
              <a:ea typeface="黑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343775" cy="464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主课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理论教学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习题课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课堂讨论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* 项目作业（算法演示</a:t>
            </a:r>
            <a:r>
              <a:rPr lang="en-US" altLang="zh-CN" sz="2800" b="0" dirty="0"/>
              <a:t>APP</a:t>
            </a:r>
            <a:r>
              <a:rPr lang="zh-CN" altLang="en-US" sz="2800" b="0" dirty="0"/>
              <a:t>）*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上机实验（含</a:t>
            </a:r>
            <a:r>
              <a:rPr lang="en-US" altLang="zh-CN" sz="2800" b="0" dirty="0"/>
              <a:t>Linux</a:t>
            </a:r>
            <a:r>
              <a:rPr lang="zh-CN" altLang="en-US" sz="2800" b="0" dirty="0"/>
              <a:t>源代码阅读）</a:t>
            </a:r>
            <a:endParaRPr lang="en-US" altLang="zh-CN" sz="2800" b="0" dirty="0"/>
          </a:p>
          <a:p>
            <a:pPr eaLnBrk="1" hangingPunct="1">
              <a:lnSpc>
                <a:spcPct val="90000"/>
              </a:lnSpc>
            </a:pPr>
            <a:endParaRPr lang="en-US" altLang="zh-CN" sz="2800" b="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授课安排</a:t>
            </a:r>
            <a:endParaRPr lang="en-US" altLang="zh-CN" sz="28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教学（见  </a:t>
            </a:r>
            <a:r>
              <a:rPr lang="en-US" altLang="zh-CN" sz="2400" b="0" dirty="0"/>
              <a:t>17</a:t>
            </a:r>
            <a:r>
              <a:rPr lang="zh-CN" altLang="en-US" sz="2400" b="0" dirty="0"/>
              <a:t>级教学内容安排表</a:t>
            </a:r>
            <a:r>
              <a:rPr lang="en-US" altLang="zh-CN" sz="2400" b="0" dirty="0"/>
              <a:t>.</a:t>
            </a:r>
            <a:r>
              <a:rPr lang="en-US" altLang="zh-CN" sz="2400" b="0" dirty="0" err="1"/>
              <a:t>docx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0" dirty="0"/>
              <a:t>实验（见  </a:t>
            </a:r>
            <a:r>
              <a:rPr lang="en-US" altLang="zh-CN" sz="2400" b="0" dirty="0"/>
              <a:t>17</a:t>
            </a:r>
            <a:r>
              <a:rPr lang="zh-CN" altLang="en-US" sz="2400" b="0" dirty="0"/>
              <a:t>级上机教学安排表</a:t>
            </a:r>
            <a:r>
              <a:rPr lang="en-US" altLang="zh-CN" sz="2400" b="0" dirty="0"/>
              <a:t>.</a:t>
            </a:r>
            <a:r>
              <a:rPr lang="en-US" altLang="zh-CN" sz="2400" b="0" dirty="0" err="1"/>
              <a:t>docx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）</a:t>
            </a:r>
          </a:p>
        </p:txBody>
      </p:sp>
      <p:sp>
        <p:nvSpPr>
          <p:cNvPr id="2355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5B14A119-6F50-504F-B8C2-E1029FE0B26B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005637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黑体" charset="-122"/>
              </a:rPr>
              <a:t>学习要求</a:t>
            </a:r>
            <a:endParaRPr lang="zh-CN" altLang="en-US" b="0" dirty="0">
              <a:latin typeface="黑体" charset="-122"/>
              <a:ea typeface="黑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2588" y="1339416"/>
            <a:ext cx="7778824" cy="41791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课前预习教材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按时上课，认真听讲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研读参考书和参考网站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整理笔记，认真思考，积极讨论，善于发现问题、提出问题并努力寻求问题的答案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0" dirty="0"/>
              <a:t>结合操作系统专题学习网站丰富的教学资源</a:t>
            </a:r>
            <a:r>
              <a:rPr lang="en-US" altLang="zh-CN" sz="2800" b="0" dirty="0"/>
              <a:t>,</a:t>
            </a:r>
            <a:r>
              <a:rPr lang="zh-CN" altLang="en-US" sz="2800" b="0" dirty="0"/>
              <a:t>努力寻求问题的答案，掌握基本原理</a:t>
            </a:r>
            <a:r>
              <a:rPr lang="en-US" altLang="zh-CN" sz="2800" b="0" dirty="0"/>
              <a:t>,</a:t>
            </a:r>
            <a:r>
              <a:rPr lang="zh-CN" altLang="en-US" sz="2800" b="0" dirty="0"/>
              <a:t>拓展知识，延伸视野，提高分析问题和解决问题的能力</a:t>
            </a:r>
          </a:p>
        </p:txBody>
      </p:sp>
      <p:sp>
        <p:nvSpPr>
          <p:cNvPr id="2457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600" b="1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3200" b="1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800" b="1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400" b="1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 b="1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操作系统教程课件    第 </a:t>
            </a:r>
            <a:fld id="{6C3F4EE6-5E4E-5646-B8D5-07518D31FEA9}" type="slidenum"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lang="zh-CN" altLang="en-US" sz="1400" b="0">
                <a:solidFill>
                  <a:schemeClr val="hlink"/>
                </a:solidFill>
                <a:latin typeface="Principals of Database System" charset="0"/>
              </a:rPr>
              <a:t>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模板">
  <a:themeElements>
    <a:clrScheme name="2_模板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_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2_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江西师大PPT" id="{180CC172-249C-644E-AB03-632E78FA4826}" vid="{830D0328-647D-7F49-BDE1-6A03EE604E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Pages>0</Pages>
  <Words>966</Words>
  <Characters>0</Characters>
  <Application>Microsoft Macintosh PowerPoint</Application>
  <DocSecurity>0</DocSecurity>
  <PresentationFormat>全屏显示(4:3)</PresentationFormat>
  <Lines>0</Lines>
  <Paragraphs>151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Principals of Database System</vt:lpstr>
      <vt:lpstr>Songti SC</vt:lpstr>
      <vt:lpstr>宋体</vt:lpstr>
      <vt:lpstr>楷体_GB2312</vt:lpstr>
      <vt:lpstr>DengXian</vt:lpstr>
      <vt:lpstr>隶书</vt:lpstr>
      <vt:lpstr>黑体</vt:lpstr>
      <vt:lpstr>Arial</vt:lpstr>
      <vt:lpstr>Symbol</vt:lpstr>
      <vt:lpstr>Times New Roman</vt:lpstr>
      <vt:lpstr>Wingdings</vt:lpstr>
      <vt:lpstr>2_模板</vt:lpstr>
      <vt:lpstr>剪辑</vt:lpstr>
      <vt:lpstr>PowerPoint 演示文稿</vt:lpstr>
      <vt:lpstr>操作系统课程简介</vt:lpstr>
      <vt:lpstr>PowerPoint 演示文稿</vt:lpstr>
      <vt:lpstr>    OS涉及到计算机科学很多领域</vt:lpstr>
      <vt:lpstr>     操作系统干什么？</vt:lpstr>
      <vt:lpstr> 课程的地位及特点 </vt:lpstr>
      <vt:lpstr>课程任务和要求</vt:lpstr>
      <vt:lpstr> 课程形式 </vt:lpstr>
      <vt:lpstr>学习要求</vt:lpstr>
      <vt:lpstr>考试及成绩</vt:lpstr>
      <vt:lpstr>教材选用</vt:lpstr>
      <vt:lpstr>教材选用</vt:lpstr>
      <vt:lpstr>参考书 </vt:lpstr>
      <vt:lpstr>PowerPoint 演示文稿</vt:lpstr>
      <vt:lpstr>PowerPoint 演示文稿</vt:lpstr>
      <vt:lpstr>本书章节内容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xxzhang</dc:creator>
  <cp:keywords/>
  <dc:description/>
  <cp:lastModifiedBy>李宏伟</cp:lastModifiedBy>
  <cp:revision>92</cp:revision>
  <cp:lastPrinted>1900-01-04T05:08:28Z</cp:lastPrinted>
  <dcterms:created xsi:type="dcterms:W3CDTF">2011-12-22T13:40:41Z</dcterms:created>
  <dcterms:modified xsi:type="dcterms:W3CDTF">2019-02-25T11:20:10Z</dcterms:modified>
  <cp:category/>
</cp:coreProperties>
</file>