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70"/>
  </p:notesMasterIdLst>
  <p:sldIdLst>
    <p:sldId id="256" r:id="rId2"/>
    <p:sldId id="257" r:id="rId3"/>
    <p:sldId id="264" r:id="rId4"/>
    <p:sldId id="258" r:id="rId5"/>
    <p:sldId id="259" r:id="rId6"/>
    <p:sldId id="260" r:id="rId7"/>
    <p:sldId id="261" r:id="rId8"/>
    <p:sldId id="262" r:id="rId9"/>
    <p:sldId id="263" r:id="rId10"/>
    <p:sldId id="273" r:id="rId11"/>
    <p:sldId id="274" r:id="rId12"/>
    <p:sldId id="275" r:id="rId13"/>
    <p:sldId id="279" r:id="rId14"/>
    <p:sldId id="276" r:id="rId15"/>
    <p:sldId id="277" r:id="rId16"/>
    <p:sldId id="284" r:id="rId17"/>
    <p:sldId id="278" r:id="rId18"/>
    <p:sldId id="280" r:id="rId19"/>
    <p:sldId id="285" r:id="rId20"/>
    <p:sldId id="286" r:id="rId21"/>
    <p:sldId id="281" r:id="rId22"/>
    <p:sldId id="282" r:id="rId23"/>
    <p:sldId id="283"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265" r:id="rId38"/>
    <p:sldId id="300" r:id="rId39"/>
    <p:sldId id="301" r:id="rId40"/>
    <p:sldId id="302" r:id="rId41"/>
    <p:sldId id="303" r:id="rId42"/>
    <p:sldId id="304" r:id="rId43"/>
    <p:sldId id="266" r:id="rId44"/>
    <p:sldId id="305" r:id="rId45"/>
    <p:sldId id="306" r:id="rId46"/>
    <p:sldId id="268" r:id="rId47"/>
    <p:sldId id="307" r:id="rId48"/>
    <p:sldId id="308" r:id="rId49"/>
    <p:sldId id="309" r:id="rId50"/>
    <p:sldId id="270" r:id="rId51"/>
    <p:sldId id="310" r:id="rId52"/>
    <p:sldId id="267" r:id="rId53"/>
    <p:sldId id="269" r:id="rId54"/>
    <p:sldId id="271" r:id="rId55"/>
    <p:sldId id="272"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宏伟" initials="李宏伟" lastIdx="1" clrIdx="0">
    <p:extLst>
      <p:ext uri="{19B8F6BF-5375-455C-9EA6-DF929625EA0E}">
        <p15:presenceInfo xmlns:p15="http://schemas.microsoft.com/office/powerpoint/2012/main" userId="a5a7e05fa6f90e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47"/>
    <p:restoredTop sz="86983"/>
  </p:normalViewPr>
  <p:slideViewPr>
    <p:cSldViewPr snapToGrid="0" snapToObjects="1">
      <p:cViewPr varScale="1">
        <p:scale>
          <a:sx n="85" d="100"/>
          <a:sy n="85" d="100"/>
        </p:scale>
        <p:origin x="8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5T16:22:50.977" idx="1">
    <p:pos x="10" y="10"/>
    <p:text>师范</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AFF1D-B5B3-A843-8549-73C0FC69B041}" type="datetimeFigureOut">
              <a:rPr kumimoji="1" lang="zh-CN" altLang="en-US" smtClean="0"/>
              <a:t>2019/2/25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C6A87-D01F-1044-B23C-F6DF93656B39}" type="slidenum">
              <a:rPr kumimoji="1" lang="zh-CN" altLang="en-US" smtClean="0"/>
              <a:t>‹#›</a:t>
            </a:fld>
            <a:endParaRPr kumimoji="1" lang="zh-CN" altLang="en-US"/>
          </a:p>
        </p:txBody>
      </p:sp>
    </p:spTree>
    <p:extLst>
      <p:ext uri="{BB962C8B-B14F-4D97-AF65-F5344CB8AC3E}">
        <p14:creationId xmlns:p14="http://schemas.microsoft.com/office/powerpoint/2010/main" val="156077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i="1" dirty="0">
                <a:solidFill>
                  <a:srgbClr val="FF0000"/>
                </a:solidFill>
              </a:rPr>
              <a:t>操作系统</a:t>
            </a:r>
            <a:r>
              <a:rPr lang="zh-CN" altLang="zh-CN" dirty="0"/>
              <a:t>，它管理系统中所有的软硬件资源，并组织控制整个计算机的工作流程。</a:t>
            </a:r>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4</a:t>
            </a:fld>
            <a:endParaRPr kumimoji="1" lang="zh-CN" altLang="en-US"/>
          </a:p>
        </p:txBody>
      </p:sp>
    </p:spTree>
    <p:extLst>
      <p:ext uri="{BB962C8B-B14F-4D97-AF65-F5344CB8AC3E}">
        <p14:creationId xmlns:p14="http://schemas.microsoft.com/office/powerpoint/2010/main" val="1310603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存储管理的功能</a:t>
            </a:r>
          </a:p>
          <a:p>
            <a:r>
              <a:rPr lang="zh-CN" altLang="zh-CN" sz="1200" kern="1200" dirty="0">
                <a:solidFill>
                  <a:schemeClr val="tx1"/>
                </a:solidFill>
                <a:effectLst/>
                <a:latin typeface="+mn-lt"/>
                <a:ea typeface="+mn-ea"/>
                <a:cs typeface="+mn-cs"/>
              </a:rPr>
              <a:t>存储管理的主要任务是为多道程序的运行提供良好的环境，方便用户使用存储器，提高存储器的利用率，以及能从逻辑上扩充主存。为此，存储管理应具有以下功能：</a:t>
            </a:r>
          </a:p>
          <a:p>
            <a:pPr lvl="0"/>
            <a:r>
              <a:rPr lang="zh-CN" altLang="zh-CN" sz="1200" kern="1200" dirty="0">
                <a:solidFill>
                  <a:schemeClr val="tx1"/>
                </a:solidFill>
                <a:effectLst/>
                <a:latin typeface="+mn-lt"/>
                <a:ea typeface="+mn-ea"/>
                <a:cs typeface="+mn-cs"/>
              </a:rPr>
              <a:t>主存空间的分配与回收；</a:t>
            </a:r>
          </a:p>
          <a:p>
            <a:pPr lvl="0"/>
            <a:r>
              <a:rPr lang="zh-CN" altLang="zh-CN" sz="1200" kern="1200" dirty="0">
                <a:solidFill>
                  <a:schemeClr val="tx1"/>
                </a:solidFill>
                <a:effectLst/>
                <a:latin typeface="+mn-lt"/>
                <a:ea typeface="+mn-ea"/>
                <a:cs typeface="+mn-cs"/>
              </a:rPr>
              <a:t>地址转换和存储保护；</a:t>
            </a:r>
          </a:p>
          <a:p>
            <a:pPr lvl="0"/>
            <a:r>
              <a:rPr lang="zh-CN" altLang="zh-CN" sz="1200" kern="1200" dirty="0">
                <a:solidFill>
                  <a:schemeClr val="tx1"/>
                </a:solidFill>
                <a:effectLst/>
                <a:latin typeface="+mn-lt"/>
                <a:ea typeface="+mn-ea"/>
                <a:cs typeface="+mn-cs"/>
              </a:rPr>
              <a:t>主存的共享与保护；</a:t>
            </a:r>
          </a:p>
          <a:p>
            <a:pPr lvl="0"/>
            <a:r>
              <a:rPr lang="zh-CN" altLang="zh-CN" sz="1200" kern="1200" dirty="0">
                <a:solidFill>
                  <a:schemeClr val="tx1"/>
                </a:solidFill>
                <a:effectLst/>
                <a:latin typeface="+mn-lt"/>
                <a:ea typeface="+mn-ea"/>
                <a:cs typeface="+mn-cs"/>
              </a:rPr>
              <a:t>主存扩充。</a:t>
            </a:r>
          </a:p>
          <a:p>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39</a:t>
            </a:fld>
            <a:endParaRPr kumimoji="1" lang="zh-CN" altLang="en-US"/>
          </a:p>
        </p:txBody>
      </p:sp>
    </p:spTree>
    <p:extLst>
      <p:ext uri="{BB962C8B-B14F-4D97-AF65-F5344CB8AC3E}">
        <p14:creationId xmlns:p14="http://schemas.microsoft.com/office/powerpoint/2010/main" val="63671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虽然不同的操作系统各有自己的特征，如批处理系统具有成批处理的特征，分时系统具有交互特征，实时系统具有实时特征，但它们都具有以下四个基本特征：</a:t>
            </a:r>
          </a:p>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并发</a:t>
            </a:r>
          </a:p>
          <a:p>
            <a:r>
              <a:rPr lang="zh-CN" altLang="zh-CN" sz="1200" kern="1200" dirty="0">
                <a:solidFill>
                  <a:schemeClr val="tx1"/>
                </a:solidFill>
                <a:effectLst/>
                <a:latin typeface="+mn-lt"/>
                <a:ea typeface="+mn-ea"/>
                <a:cs typeface="+mn-cs"/>
              </a:rPr>
              <a:t>并行性和并发性是既相似又有区别的两个概念。并行性是指两个或多个事件在同一时刻发生；而并发性是指两个或多个事件在同一时间间隔内发生。在多道程序环境下，并发性是指宏观上在一段时间内多道程序在同时运行。但在单处理器系统中，每一时刻仅能执行一道程序，故微观上这些程序是在交替执行的。</a:t>
            </a: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共享</a:t>
            </a:r>
          </a:p>
          <a:p>
            <a:r>
              <a:rPr lang="zh-CN" altLang="zh-CN" sz="1200" kern="1200" dirty="0">
                <a:solidFill>
                  <a:schemeClr val="tx1"/>
                </a:solidFill>
                <a:effectLst/>
                <a:latin typeface="+mn-lt"/>
                <a:ea typeface="+mn-ea"/>
                <a:cs typeface="+mn-cs"/>
              </a:rPr>
              <a:t>所谓共享是指系统中的资源可供主存中多个并发执行的进程共同使用。由于资源的属性不同，故多个进程对资源的共享方式也不同，可分为以下两种资源共享方式：</a:t>
            </a:r>
          </a:p>
          <a:p>
            <a:pPr lvl="0"/>
            <a:r>
              <a:rPr lang="zh-CN" altLang="zh-CN" sz="1200" kern="1200" dirty="0">
                <a:solidFill>
                  <a:schemeClr val="tx1"/>
                </a:solidFill>
                <a:effectLst/>
                <a:latin typeface="+mn-lt"/>
                <a:ea typeface="+mn-ea"/>
                <a:cs typeface="+mn-cs"/>
              </a:rPr>
              <a:t>互斥共享方式</a:t>
            </a:r>
          </a:p>
          <a:p>
            <a:r>
              <a:rPr lang="zh-CN" altLang="zh-CN" sz="1200" kern="1200" dirty="0">
                <a:solidFill>
                  <a:schemeClr val="tx1"/>
                </a:solidFill>
                <a:effectLst/>
                <a:latin typeface="+mn-lt"/>
                <a:ea typeface="+mn-ea"/>
                <a:cs typeface="+mn-cs"/>
              </a:rPr>
              <a:t>系统中的某些资源（如打印机），虽然它们可以提供给多个进程使用，但在一段时间内却只允许一个进程访问该资源。当一个进程正在访问该资源时，其它欲访问该资源的进程必须等待；仅当该进程访问完并释放该资源后，才允许另一进程对该资源进行访问。我们把在一段时间内只允许一个进程访问的资源称为临界资源，许多物理设备以及某些变量、表格都属于临界资源，它们要求互斥地被共享。</a:t>
            </a:r>
          </a:p>
          <a:p>
            <a:pPr lvl="0"/>
            <a:r>
              <a:rPr lang="zh-CN" altLang="zh-CN" sz="1200" kern="1200" dirty="0">
                <a:solidFill>
                  <a:schemeClr val="tx1"/>
                </a:solidFill>
                <a:effectLst/>
                <a:latin typeface="+mn-lt"/>
                <a:ea typeface="+mn-ea"/>
                <a:cs typeface="+mn-cs"/>
              </a:rPr>
              <a:t>同时访问方式</a:t>
            </a:r>
          </a:p>
          <a:p>
            <a:r>
              <a:rPr lang="zh-CN" altLang="zh-CN" sz="1200" kern="1200" dirty="0">
                <a:solidFill>
                  <a:schemeClr val="tx1"/>
                </a:solidFill>
                <a:effectLst/>
                <a:latin typeface="+mn-lt"/>
                <a:ea typeface="+mn-ea"/>
                <a:cs typeface="+mn-cs"/>
              </a:rPr>
              <a:t>系统中还有另一类资源，允许在一段时间内多个进程同时对它进行访问。这里所谓的“同时”往往是宏观上的。而在微观上，这些进程可能是交替地对该资源进行访问。典型的可供多个进程同时访问的资源是磁盘，一些用重入码编写的文件，也可同时共享。</a:t>
            </a:r>
          </a:p>
          <a:p>
            <a:r>
              <a:rPr lang="zh-CN" altLang="zh-CN" sz="1200" kern="1200" dirty="0">
                <a:solidFill>
                  <a:schemeClr val="tx1"/>
                </a:solidFill>
                <a:effectLst/>
                <a:latin typeface="+mn-lt"/>
                <a:ea typeface="+mn-ea"/>
                <a:cs typeface="+mn-cs"/>
              </a:rPr>
              <a:t>并发和共享是操作系统的两个最基本的特征，它们是互为存在条件。一方面，资源共享是以程序（进程）的并发执行为条件；若系统不允许程序并发执行，自然不存在资源共享问题。另一方面，若系统不能对资源共享实施有效管理，则也必将影响到程序的并发执行，甚至根本无法并发执行。</a:t>
            </a: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虚拟</a:t>
            </a:r>
          </a:p>
          <a:p>
            <a:r>
              <a:rPr lang="zh-CN" altLang="zh-CN" sz="1200" kern="1200" dirty="0">
                <a:solidFill>
                  <a:schemeClr val="tx1"/>
                </a:solidFill>
                <a:effectLst/>
                <a:latin typeface="+mn-lt"/>
                <a:ea typeface="+mn-ea"/>
                <a:cs typeface="+mn-cs"/>
              </a:rPr>
              <a:t>操作系统中的所谓“虚拟”是指通过某种技术把一个物理实体变成若干个逻辑上的对应物。物理实体（前者）是实的，即实际存在的，而后者是虚的，是用户感觉上的东西。例如，在多道分时系统中，虽然只有一个</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，但每个终端用户都认为有一个</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在专门为自己服务，亦即，利用多道程序技术和分时技术可以把一台物理上的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虚拟为多台逻辑上的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，也称为虚处理器。类似地，也可以把一台物理</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设备虚拟为多台逻辑上的</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设备。</a:t>
            </a:r>
          </a:p>
          <a:p>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异步性</a:t>
            </a:r>
          </a:p>
          <a:p>
            <a:r>
              <a:rPr lang="zh-CN" altLang="zh-CN" sz="1200" kern="1200" dirty="0">
                <a:solidFill>
                  <a:schemeClr val="tx1"/>
                </a:solidFill>
                <a:effectLst/>
                <a:latin typeface="+mn-lt"/>
                <a:ea typeface="+mn-ea"/>
                <a:cs typeface="+mn-cs"/>
              </a:rPr>
              <a:t>在多道程序环境下，允许多个进程并发执行，但由于资源等因素的限制，通常进程的执行并非“一气呵成”，而是以“走走停停”的方式运行。主存中的每个进程在何时执行，何时暂停，以怎样的速度向前推进，每道程序总共需多少时间才能完成，都是不可预知的。很可能是先进入主存的作业后完成；而后进入主存的作业先完成。或者说，进程是以异步方式运行的。尽管如此，但只要运行环境相同，作业经多次运行，都会获得完全相同的结果，因此，异步运行方式是允许的。此即进程的异步性，是操作系统的一个重要特征。</a:t>
            </a:r>
          </a:p>
          <a:p>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44</a:t>
            </a:fld>
            <a:endParaRPr kumimoji="1" lang="zh-CN" altLang="en-US"/>
          </a:p>
        </p:txBody>
      </p:sp>
    </p:spTree>
    <p:extLst>
      <p:ext uri="{BB962C8B-B14F-4D97-AF65-F5344CB8AC3E}">
        <p14:creationId xmlns:p14="http://schemas.microsoft.com/office/powerpoint/2010/main" val="3386971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功能强大而全面，目前从</a:t>
            </a:r>
            <a:r>
              <a:rPr lang="en-US" altLang="zh-CN" sz="1200" kern="1200" dirty="0">
                <a:solidFill>
                  <a:schemeClr val="tx1"/>
                </a:solidFill>
                <a:effectLst/>
                <a:latin typeface="+mn-lt"/>
                <a:ea typeface="+mn-ea"/>
                <a:cs typeface="+mn-cs"/>
              </a:rPr>
              <a:t>2.4</a:t>
            </a:r>
            <a:r>
              <a:rPr lang="zh-CN" altLang="zh-CN" sz="1200" kern="1200" dirty="0">
                <a:solidFill>
                  <a:schemeClr val="tx1"/>
                </a:solidFill>
                <a:effectLst/>
                <a:latin typeface="+mn-lt"/>
                <a:ea typeface="+mn-ea"/>
                <a:cs typeface="+mn-cs"/>
              </a:rPr>
              <a:t>以后的内核源代码就有上百万行之多。如果我们能通读所有的代码，也许可以发现如下相关特点。</a:t>
            </a:r>
          </a:p>
          <a:p>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UNIX</a:t>
            </a:r>
            <a:r>
              <a:rPr lang="zh-CN" altLang="zh-CN" sz="1200" kern="1200" dirty="0">
                <a:solidFill>
                  <a:schemeClr val="tx1"/>
                </a:solidFill>
                <a:effectLst/>
                <a:latin typeface="+mn-lt"/>
                <a:ea typeface="+mn-ea"/>
                <a:cs typeface="+mn-cs"/>
              </a:rPr>
              <a:t>兼容。这一特点是说</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具有</a:t>
            </a:r>
            <a:r>
              <a:rPr lang="en-US" altLang="zh-CN" sz="1200" kern="1200" dirty="0">
                <a:solidFill>
                  <a:schemeClr val="tx1"/>
                </a:solidFill>
                <a:effectLst/>
                <a:latin typeface="+mn-lt"/>
                <a:ea typeface="+mn-ea"/>
                <a:cs typeface="+mn-cs"/>
              </a:rPr>
              <a:t>UNIX</a:t>
            </a:r>
            <a:r>
              <a:rPr lang="zh-CN" altLang="zh-CN" sz="1200" kern="1200" dirty="0">
                <a:solidFill>
                  <a:schemeClr val="tx1"/>
                </a:solidFill>
                <a:effectLst/>
                <a:latin typeface="+mn-lt"/>
                <a:ea typeface="+mn-ea"/>
                <a:cs typeface="+mn-cs"/>
              </a:rPr>
              <a:t>的全部特征，并且是遵循</a:t>
            </a:r>
            <a:r>
              <a:rPr lang="en-US" altLang="zh-CN" sz="1200" kern="1200" dirty="0">
                <a:solidFill>
                  <a:schemeClr val="tx1"/>
                </a:solidFill>
                <a:effectLst/>
                <a:latin typeface="+mn-lt"/>
                <a:ea typeface="+mn-ea"/>
                <a:cs typeface="+mn-cs"/>
              </a:rPr>
              <a:t>POSIX</a:t>
            </a:r>
            <a:r>
              <a:rPr lang="zh-CN" altLang="zh-CN" sz="1200" kern="1200" dirty="0">
                <a:solidFill>
                  <a:schemeClr val="tx1"/>
                </a:solidFill>
                <a:effectLst/>
                <a:latin typeface="+mn-lt"/>
                <a:ea typeface="+mn-ea"/>
                <a:cs typeface="+mn-cs"/>
              </a:rPr>
              <a:t>标准的操作系统。具体表现为</a:t>
            </a:r>
            <a:r>
              <a:rPr lang="en-US" altLang="zh-CN" sz="1200" kern="1200" dirty="0">
                <a:solidFill>
                  <a:schemeClr val="tx1"/>
                </a:solidFill>
                <a:effectLst/>
                <a:latin typeface="+mn-lt"/>
                <a:ea typeface="+mn-ea"/>
                <a:cs typeface="+mn-cs"/>
              </a:rPr>
              <a:t>UNIX</a:t>
            </a:r>
            <a:r>
              <a:rPr lang="zh-CN" altLang="zh-CN" sz="1200" kern="1200" dirty="0">
                <a:solidFill>
                  <a:schemeClr val="tx1"/>
                </a:solidFill>
                <a:effectLst/>
                <a:latin typeface="+mn-lt"/>
                <a:ea typeface="+mn-ea"/>
                <a:cs typeface="+mn-cs"/>
              </a:rPr>
              <a:t>的所有主要功能都有相应的</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工具和实用程序。</a:t>
            </a:r>
          </a:p>
          <a:p>
            <a:r>
              <a:rPr lang="zh-CN" altLang="zh-CN" sz="1200" kern="1200" dirty="0">
                <a:solidFill>
                  <a:schemeClr val="tx1"/>
                </a:solidFill>
                <a:effectLst/>
                <a:latin typeface="+mn-lt"/>
                <a:ea typeface="+mn-ea"/>
                <a:cs typeface="+mn-cs"/>
              </a:rPr>
              <a:t>自由软件和源码公开。</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项目从一开始就与</a:t>
            </a:r>
            <a:r>
              <a:rPr lang="en-US" altLang="zh-CN" sz="1200" kern="1200" dirty="0">
                <a:solidFill>
                  <a:schemeClr val="tx1"/>
                </a:solidFill>
                <a:effectLst/>
                <a:latin typeface="+mn-lt"/>
                <a:ea typeface="+mn-ea"/>
                <a:cs typeface="+mn-cs"/>
              </a:rPr>
              <a:t>GNU</a:t>
            </a:r>
            <a:r>
              <a:rPr lang="zh-CN" altLang="zh-CN" sz="1200" kern="1200" dirty="0">
                <a:solidFill>
                  <a:schemeClr val="tx1"/>
                </a:solidFill>
                <a:effectLst/>
                <a:latin typeface="+mn-lt"/>
                <a:ea typeface="+mn-ea"/>
                <a:cs typeface="+mn-cs"/>
              </a:rPr>
              <a:t>项目紧密结合起来，其许多重要组成部分直接来自</a:t>
            </a:r>
            <a:r>
              <a:rPr lang="en-US" altLang="zh-CN" sz="1200" kern="1200" dirty="0">
                <a:solidFill>
                  <a:schemeClr val="tx1"/>
                </a:solidFill>
                <a:effectLst/>
                <a:latin typeface="+mn-lt"/>
                <a:ea typeface="+mn-ea"/>
                <a:cs typeface="+mn-cs"/>
              </a:rPr>
              <a:t>GNU</a:t>
            </a:r>
            <a:r>
              <a:rPr lang="zh-CN" altLang="zh-CN" sz="1200" kern="1200" dirty="0">
                <a:solidFill>
                  <a:schemeClr val="tx1"/>
                </a:solidFill>
                <a:effectLst/>
                <a:latin typeface="+mn-lt"/>
                <a:ea typeface="+mn-ea"/>
                <a:cs typeface="+mn-cs"/>
              </a:rPr>
              <a:t>项目。这样可以激发世界上任何角落的计算机黑客的创造力和开发激情，并且最为重要的是通过</a:t>
            </a:r>
            <a:r>
              <a:rPr lang="en-US" altLang="zh-CN" sz="1200" kern="1200" dirty="0">
                <a:solidFill>
                  <a:schemeClr val="tx1"/>
                </a:solidFill>
                <a:effectLst/>
                <a:latin typeface="+mn-lt"/>
                <a:ea typeface="+mn-ea"/>
                <a:cs typeface="+mn-cs"/>
              </a:rPr>
              <a:t>Internet</a:t>
            </a:r>
            <a:r>
              <a:rPr lang="zh-CN" altLang="zh-CN" sz="1200" kern="1200" dirty="0">
                <a:solidFill>
                  <a:schemeClr val="tx1"/>
                </a:solidFill>
                <a:effectLst/>
                <a:latin typeface="+mn-lt"/>
                <a:ea typeface="+mn-ea"/>
                <a:cs typeface="+mn-cs"/>
              </a:rPr>
              <a:t>来迅速传授和广泛使用。</a:t>
            </a:r>
          </a:p>
          <a:p>
            <a:r>
              <a:rPr lang="zh-CN" altLang="zh-CN" sz="1200" kern="1200" dirty="0">
                <a:solidFill>
                  <a:schemeClr val="tx1"/>
                </a:solidFill>
                <a:effectLst/>
                <a:latin typeface="+mn-lt"/>
                <a:ea typeface="+mn-ea"/>
                <a:cs typeface="+mn-cs"/>
              </a:rPr>
              <a:t>性能高且安全性强。</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系统对计算机硬件的要求不是很高，可以实现许多功能，并不像</a:t>
            </a:r>
            <a:r>
              <a:rPr lang="en-US" altLang="zh-CN" sz="1200" kern="1200" dirty="0">
                <a:solidFill>
                  <a:schemeClr val="tx1"/>
                </a:solidFill>
                <a:effectLst/>
                <a:latin typeface="+mn-lt"/>
                <a:ea typeface="+mn-ea"/>
                <a:cs typeface="+mn-cs"/>
              </a:rPr>
              <a:t>Windows NT</a:t>
            </a:r>
            <a:r>
              <a:rPr lang="zh-CN" altLang="zh-CN" sz="1200" kern="1200" dirty="0">
                <a:solidFill>
                  <a:schemeClr val="tx1"/>
                </a:solidFill>
                <a:effectLst/>
                <a:latin typeface="+mn-lt"/>
                <a:ea typeface="+mn-ea"/>
                <a:cs typeface="+mn-cs"/>
              </a:rPr>
              <a:t>那样依赖硬件。也正因为</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源代码是公开的，系统的安全性才更有保证，因为任何人发现了漏洞或称“后门”都可以修补并将它发布到</a:t>
            </a:r>
            <a:r>
              <a:rPr lang="en-US" altLang="zh-CN" sz="1200" kern="1200" dirty="0">
                <a:solidFill>
                  <a:schemeClr val="tx1"/>
                </a:solidFill>
                <a:effectLst/>
                <a:latin typeface="+mn-lt"/>
                <a:ea typeface="+mn-ea"/>
                <a:cs typeface="+mn-cs"/>
              </a:rPr>
              <a:t>Internet</a:t>
            </a:r>
            <a:r>
              <a:rPr lang="zh-CN" altLang="zh-CN" sz="1200" kern="1200" dirty="0">
                <a:solidFill>
                  <a:schemeClr val="tx1"/>
                </a:solidFill>
                <a:effectLst/>
                <a:latin typeface="+mn-lt"/>
                <a:ea typeface="+mn-ea"/>
                <a:cs typeface="+mn-cs"/>
              </a:rPr>
              <a:t>上，所有用户只需重新编译和更新内核即可。</a:t>
            </a:r>
          </a:p>
          <a:p>
            <a:r>
              <a:rPr lang="zh-CN" altLang="zh-CN" sz="1200" kern="1200" dirty="0">
                <a:solidFill>
                  <a:schemeClr val="tx1"/>
                </a:solidFill>
                <a:effectLst/>
                <a:latin typeface="+mn-lt"/>
                <a:ea typeface="+mn-ea"/>
                <a:cs typeface="+mn-cs"/>
              </a:rPr>
              <a:t>便于定制和再开发。由于遵从</a:t>
            </a:r>
            <a:r>
              <a:rPr lang="en-US" altLang="zh-CN" sz="1200" kern="1200" dirty="0">
                <a:solidFill>
                  <a:schemeClr val="tx1"/>
                </a:solidFill>
                <a:effectLst/>
                <a:latin typeface="+mn-lt"/>
                <a:ea typeface="+mn-ea"/>
                <a:cs typeface="+mn-cs"/>
              </a:rPr>
              <a:t>GPL</a:t>
            </a:r>
            <a:r>
              <a:rPr lang="zh-CN" altLang="zh-CN" sz="1200" kern="1200" dirty="0">
                <a:solidFill>
                  <a:schemeClr val="tx1"/>
                </a:solidFill>
                <a:effectLst/>
                <a:latin typeface="+mn-lt"/>
                <a:ea typeface="+mn-ea"/>
                <a:cs typeface="+mn-cs"/>
              </a:rPr>
              <a:t>版权协议，各部门、企业、单位或个人，或者特殊应用领域，都可以根据自己的实际需要和使用环境对</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系统进行裁剪、扩充、修改，或者再开发。</a:t>
            </a:r>
          </a:p>
          <a:p>
            <a:r>
              <a:rPr lang="zh-CN" altLang="zh-CN" sz="1200" kern="1200" dirty="0">
                <a:solidFill>
                  <a:schemeClr val="tx1"/>
                </a:solidFill>
                <a:effectLst/>
                <a:latin typeface="+mn-lt"/>
                <a:ea typeface="+mn-ea"/>
                <a:cs typeface="+mn-cs"/>
              </a:rPr>
              <a:t>强大的互操作性。</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操作系统能以不同方式实现与非</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操作系统的不同层次的互操作。主要表现为客户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服务器网络，工作站和仿真。</a:t>
            </a:r>
          </a:p>
          <a:p>
            <a:r>
              <a:rPr lang="zh-CN" altLang="zh-CN" sz="1200" kern="1200" dirty="0">
                <a:solidFill>
                  <a:schemeClr val="tx1"/>
                </a:solidFill>
                <a:effectLst/>
                <a:latin typeface="+mn-lt"/>
                <a:ea typeface="+mn-ea"/>
                <a:cs typeface="+mn-cs"/>
              </a:rPr>
              <a:t>全面的多任务和真正的</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位及</a:t>
            </a:r>
            <a:r>
              <a:rPr lang="en-US" altLang="zh-CN" sz="1200" kern="1200" dirty="0">
                <a:solidFill>
                  <a:schemeClr val="tx1"/>
                </a:solidFill>
                <a:effectLst/>
                <a:latin typeface="+mn-lt"/>
                <a:ea typeface="+mn-ea"/>
                <a:cs typeface="+mn-cs"/>
              </a:rPr>
              <a:t>64</a:t>
            </a:r>
            <a:r>
              <a:rPr lang="zh-CN" altLang="zh-CN" sz="1200" kern="1200" dirty="0">
                <a:solidFill>
                  <a:schemeClr val="tx1"/>
                </a:solidFill>
                <a:effectLst/>
                <a:latin typeface="+mn-lt"/>
                <a:ea typeface="+mn-ea"/>
                <a:cs typeface="+mn-cs"/>
              </a:rPr>
              <a:t>位的操作系统。</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操作系统与大多数</a:t>
            </a:r>
            <a:r>
              <a:rPr lang="en-US" altLang="zh-CN" sz="1200" kern="1200" dirty="0">
                <a:solidFill>
                  <a:schemeClr val="tx1"/>
                </a:solidFill>
                <a:effectLst/>
                <a:latin typeface="+mn-lt"/>
                <a:ea typeface="+mn-ea"/>
                <a:cs typeface="+mn-cs"/>
              </a:rPr>
              <a:t>UNIX</a:t>
            </a:r>
            <a:r>
              <a:rPr lang="zh-CN" altLang="zh-CN" sz="1200" kern="1200" dirty="0">
                <a:solidFill>
                  <a:schemeClr val="tx1"/>
                </a:solidFill>
                <a:effectLst/>
                <a:latin typeface="+mn-lt"/>
                <a:ea typeface="+mn-ea"/>
                <a:cs typeface="+mn-cs"/>
              </a:rPr>
              <a:t>操作系统一样是真正的多任务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或称多进程和多线程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的系统。并允许多个用户同时在一个系统上运行多道程序。</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58</a:t>
            </a:fld>
            <a:endParaRPr kumimoji="1" lang="zh-CN" altLang="en-US"/>
          </a:p>
        </p:txBody>
      </p:sp>
    </p:spTree>
    <p:extLst>
      <p:ext uri="{BB962C8B-B14F-4D97-AF65-F5344CB8AC3E}">
        <p14:creationId xmlns:p14="http://schemas.microsoft.com/office/powerpoint/2010/main" val="251760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多道批处理系统</a:t>
            </a:r>
            <a:endParaRPr lang="en-US" altLang="zh-CN" dirty="0"/>
          </a:p>
          <a:p>
            <a:pPr lvl="1"/>
            <a:r>
              <a:rPr lang="zh-CN" altLang="en-US" dirty="0"/>
              <a:t>有效</a:t>
            </a:r>
            <a:endParaRPr lang="en-US" altLang="zh-CN" dirty="0"/>
          </a:p>
          <a:p>
            <a:pPr lvl="1"/>
            <a:r>
              <a:rPr lang="zh-CN" altLang="en-US" dirty="0"/>
              <a:t>十分复杂</a:t>
            </a:r>
            <a:endParaRPr lang="en-US" altLang="zh-CN" dirty="0"/>
          </a:p>
          <a:p>
            <a:pPr lvl="1"/>
            <a:endParaRPr lang="en-US" altLang="zh-CN" dirty="0"/>
          </a:p>
          <a:p>
            <a:pPr lvl="1"/>
            <a:r>
              <a:rPr lang="zh-CN" altLang="en-US" dirty="0"/>
              <a:t>为使系统中的多道程序能协调地运行，必须解决以下一些问题：</a:t>
            </a:r>
          </a:p>
          <a:p>
            <a:pPr lvl="2"/>
            <a:r>
              <a:rPr lang="zh-CN" altLang="en-US" dirty="0"/>
              <a:t>（</a:t>
            </a:r>
            <a:r>
              <a:rPr lang="en-US" altLang="zh-CN" dirty="0"/>
              <a:t>1</a:t>
            </a:r>
            <a:r>
              <a:rPr lang="zh-CN" altLang="en-US" dirty="0"/>
              <a:t>）并行运行的程序要共享计算机系统的硬件和软件资源，既有对资源的互斥竞争，但又必须相互同步。因此同步与互斥机制成为系统设计中的重要问题。</a:t>
            </a:r>
          </a:p>
          <a:p>
            <a:pPr lvl="2"/>
            <a:r>
              <a:rPr lang="zh-CN" altLang="en-US" dirty="0"/>
              <a:t>（</a:t>
            </a:r>
            <a:r>
              <a:rPr lang="en-US" altLang="zh-CN" dirty="0"/>
              <a:t>2</a:t>
            </a:r>
            <a:r>
              <a:rPr lang="zh-CN" altLang="en-US" dirty="0"/>
              <a:t>）多道程序，出现了主存不够用的问题，提高主存的使用效率也成为关键。因此出现了诸如覆盖技术、对换技术和虚拟存储技术等主存管理技术。</a:t>
            </a:r>
          </a:p>
          <a:p>
            <a:pPr lvl="2"/>
            <a:r>
              <a:rPr lang="zh-CN" altLang="en-US" dirty="0"/>
              <a:t>（</a:t>
            </a:r>
            <a:r>
              <a:rPr lang="en-US" altLang="zh-CN" dirty="0"/>
              <a:t>3</a:t>
            </a:r>
            <a:r>
              <a:rPr lang="zh-CN" altLang="en-US" dirty="0"/>
              <a:t>）多道程序存在于主存，为了保证系统程序存储区和各用户程序存储区的安全可靠，提出了主存保护的要求。</a:t>
            </a:r>
          </a:p>
          <a:p>
            <a:pPr lvl="1"/>
            <a:r>
              <a:rPr lang="zh-CN" altLang="en-US" dirty="0"/>
              <a:t>多道批处理系统的出现标志着操作系统进入渐趋成熟的阶段，先后出现了作业调度管理、处理器管理、存储器管理、外部设备管理、文件系统管理等功能。</a:t>
            </a:r>
          </a:p>
          <a:p>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21</a:t>
            </a:fld>
            <a:endParaRPr kumimoji="1" lang="zh-CN" altLang="en-US"/>
          </a:p>
        </p:txBody>
      </p:sp>
    </p:spTree>
    <p:extLst>
      <p:ext uri="{BB962C8B-B14F-4D97-AF65-F5344CB8AC3E}">
        <p14:creationId xmlns:p14="http://schemas.microsoft.com/office/powerpoint/2010/main" val="56540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①同时性。允许在一台主机上同时联接多台联机终端，系统按分时原则为每个用户服务。宏观上，是多个用户同时工作，共享系统资源；而微观上，则是每个用户作业的程序轮流运行一个时间片。它提高了资源利用率，从而促进了计算机更广泛的应用。</a:t>
            </a:r>
          </a:p>
          <a:p>
            <a:r>
              <a:rPr lang="zh-CN" altLang="zh-CN" sz="1200" kern="1200" dirty="0">
                <a:solidFill>
                  <a:schemeClr val="tx1"/>
                </a:solidFill>
                <a:effectLst/>
                <a:latin typeface="+mn-lt"/>
                <a:ea typeface="+mn-ea"/>
                <a:cs typeface="+mn-cs"/>
              </a:rPr>
              <a:t>②独立性。每个用户各占一个终端，彼此独立操作，互不干扰。因此，用户会感觉到就像他一人独占主机。</a:t>
            </a:r>
          </a:p>
          <a:p>
            <a:r>
              <a:rPr lang="zh-CN" altLang="zh-CN" sz="1200" kern="1200" dirty="0">
                <a:solidFill>
                  <a:schemeClr val="tx1"/>
                </a:solidFill>
                <a:effectLst/>
                <a:latin typeface="+mn-lt"/>
                <a:ea typeface="+mn-ea"/>
                <a:cs typeface="+mn-cs"/>
              </a:rPr>
              <a:t>③及时性。用户的请求能在很短时间内获得响应，此时间隔是以人们所能接受的等待时间来确定的，通常为</a:t>
            </a:r>
            <a:r>
              <a:rPr lang="en-US" altLang="zh-CN" sz="1200" kern="1200" dirty="0">
                <a:solidFill>
                  <a:schemeClr val="tx1"/>
                </a:solidFill>
                <a:effectLst/>
                <a:latin typeface="+mn-lt"/>
                <a:ea typeface="+mn-ea"/>
                <a:cs typeface="+mn-cs"/>
              </a:rPr>
              <a:t>2--3</a:t>
            </a:r>
            <a:r>
              <a:rPr lang="zh-CN" altLang="zh-CN" sz="1200" kern="1200" dirty="0">
                <a:solidFill>
                  <a:schemeClr val="tx1"/>
                </a:solidFill>
                <a:effectLst/>
                <a:latin typeface="+mn-lt"/>
                <a:ea typeface="+mn-ea"/>
                <a:cs typeface="+mn-cs"/>
              </a:rPr>
              <a:t>秒钟。</a:t>
            </a:r>
          </a:p>
          <a:p>
            <a:r>
              <a:rPr lang="zh-CN" altLang="zh-CN" sz="1200" kern="1200" dirty="0">
                <a:solidFill>
                  <a:schemeClr val="tx1"/>
                </a:solidFill>
                <a:effectLst/>
                <a:latin typeface="+mn-lt"/>
                <a:ea typeface="+mn-ea"/>
                <a:cs typeface="+mn-cs"/>
              </a:rPr>
              <a:t>④交互性。用户可通过终端与系统进行广泛的人机对话。其广泛性表现在：用户可以请求系统提供多方面的服务，如文件编辑、数据处理和资源共享等。</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25</a:t>
            </a:fld>
            <a:endParaRPr kumimoji="1" lang="zh-CN" altLang="en-US"/>
          </a:p>
        </p:txBody>
      </p:sp>
    </p:spTree>
    <p:extLst>
      <p:ext uri="{BB962C8B-B14F-4D97-AF65-F5344CB8AC3E}">
        <p14:creationId xmlns:p14="http://schemas.microsoft.com/office/powerpoint/2010/main" val="232253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单用户单任务操作系统的含义是：只允许一个用户上机、且只允许用户程序作为一个任务运行。单用户多任务操作系统的含义是：只允许一个用户上机，但允许将一个用户程序分为若干个任务，使它们并发执行，从而有效地改善系统的性能。多用户多任务操作系统的含义是：允许多个用户通过各自的终端使用同一台主机，共享主机系统中的各类资源，而每个用户程序又可进一步分为几个任务，使它们并发执行，从而可进一步提高资源利用率和增加系统吞吐量。</a:t>
            </a:r>
          </a:p>
          <a:p>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29</a:t>
            </a:fld>
            <a:endParaRPr kumimoji="1" lang="zh-CN" altLang="en-US"/>
          </a:p>
        </p:txBody>
      </p:sp>
    </p:spTree>
    <p:extLst>
      <p:ext uri="{BB962C8B-B14F-4D97-AF65-F5344CB8AC3E}">
        <p14:creationId xmlns:p14="http://schemas.microsoft.com/office/powerpoint/2010/main" val="163847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网络通信</a:t>
            </a:r>
          </a:p>
          <a:p>
            <a:r>
              <a:rPr lang="zh-CN" altLang="zh-CN" sz="1200" kern="1200" dirty="0">
                <a:solidFill>
                  <a:schemeClr val="tx1"/>
                </a:solidFill>
                <a:effectLst/>
                <a:latin typeface="+mn-lt"/>
                <a:ea typeface="+mn-ea"/>
                <a:cs typeface="+mn-cs"/>
              </a:rPr>
              <a:t>这是网络最基本的功能，其任务是在源主机和目标主机之间实现无差错的数据传输。</a:t>
            </a:r>
          </a:p>
          <a:p>
            <a:pPr lvl="0"/>
            <a:r>
              <a:rPr lang="zh-CN" altLang="zh-CN" sz="1200" kern="1200" dirty="0">
                <a:solidFill>
                  <a:schemeClr val="tx1"/>
                </a:solidFill>
                <a:effectLst/>
                <a:latin typeface="+mn-lt"/>
                <a:ea typeface="+mn-ea"/>
                <a:cs typeface="+mn-cs"/>
              </a:rPr>
              <a:t>资源管理</a:t>
            </a:r>
          </a:p>
          <a:p>
            <a:r>
              <a:rPr lang="zh-CN" altLang="zh-CN" sz="1200" kern="1200" dirty="0">
                <a:solidFill>
                  <a:schemeClr val="tx1"/>
                </a:solidFill>
                <a:effectLst/>
                <a:latin typeface="+mn-lt"/>
                <a:ea typeface="+mn-ea"/>
                <a:cs typeface="+mn-cs"/>
              </a:rPr>
              <a:t>对网络中的共享资源（硬件与软件）实施有效的管理，协调各用户对共享资源的使用，保证数据的安全性和一致性。</a:t>
            </a:r>
          </a:p>
          <a:p>
            <a:pPr lvl="0"/>
            <a:r>
              <a:rPr lang="zh-CN" altLang="zh-CN" sz="1200" kern="1200" dirty="0">
                <a:solidFill>
                  <a:schemeClr val="tx1"/>
                </a:solidFill>
                <a:effectLst/>
                <a:latin typeface="+mn-lt"/>
                <a:ea typeface="+mn-ea"/>
                <a:cs typeface="+mn-cs"/>
              </a:rPr>
              <a:t>网络服务</a:t>
            </a:r>
          </a:p>
          <a:p>
            <a:r>
              <a:rPr lang="zh-CN" altLang="zh-CN" sz="1200" kern="1200" dirty="0">
                <a:solidFill>
                  <a:schemeClr val="tx1"/>
                </a:solidFill>
                <a:effectLst/>
                <a:latin typeface="+mn-lt"/>
                <a:ea typeface="+mn-ea"/>
                <a:cs typeface="+mn-cs"/>
              </a:rPr>
              <a:t>这是在前两个功能的基础上，为了方便用户而直接向用户提供的多种有效服务。例如：电子邮件服务、共享打印服务、共享硬盘服务等。</a:t>
            </a:r>
          </a:p>
          <a:p>
            <a:pPr lvl="0"/>
            <a:r>
              <a:rPr lang="zh-CN" altLang="zh-CN" sz="1200" kern="1200" dirty="0">
                <a:solidFill>
                  <a:schemeClr val="tx1"/>
                </a:solidFill>
                <a:effectLst/>
                <a:latin typeface="+mn-lt"/>
                <a:ea typeface="+mn-ea"/>
                <a:cs typeface="+mn-cs"/>
              </a:rPr>
              <a:t>网络管理</a:t>
            </a:r>
          </a:p>
          <a:p>
            <a:r>
              <a:rPr lang="zh-CN" altLang="zh-CN" sz="1200" kern="1200" dirty="0">
                <a:solidFill>
                  <a:schemeClr val="tx1"/>
                </a:solidFill>
                <a:effectLst/>
                <a:latin typeface="+mn-lt"/>
                <a:ea typeface="+mn-ea"/>
                <a:cs typeface="+mn-cs"/>
              </a:rPr>
              <a:t>网络管理最基本的任务是安全管理。比如，通过“存取控制”来确保存取数据的安全性；通过“容错技术”来保证系统发生故障时数据的安全性。此外，对网络性能进行监视，对使用情况进行统计，为提高网络性能、进行网络维护和记帐等提供必要的信息。</a:t>
            </a:r>
          </a:p>
          <a:p>
            <a:pPr lvl="0"/>
            <a:r>
              <a:rPr lang="zh-CN" altLang="zh-CN" sz="1200" kern="1200" dirty="0">
                <a:solidFill>
                  <a:schemeClr val="tx1"/>
                </a:solidFill>
                <a:effectLst/>
                <a:latin typeface="+mn-lt"/>
                <a:ea typeface="+mn-ea"/>
                <a:cs typeface="+mn-cs"/>
              </a:rPr>
              <a:t>互操作能力</a:t>
            </a: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90</a:t>
            </a:r>
            <a:r>
              <a:rPr lang="zh-CN" altLang="zh-CN" sz="1200" kern="1200" dirty="0">
                <a:solidFill>
                  <a:schemeClr val="tx1"/>
                </a:solidFill>
                <a:effectLst/>
                <a:latin typeface="+mn-lt"/>
                <a:ea typeface="+mn-ea"/>
                <a:cs typeface="+mn-cs"/>
              </a:rPr>
              <a:t>年代后推出的网络操作系统，提供了一定范围的互操作能力。所谓互操作，在客户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器模式的局域网环境下，是指连接在服务器上的多种客户机和主机，不仅能与服务器通信，而且还能以透明的方式访问服务器上的文件系统；而在互连网络环境下的互操作，是指不同网络间的客户机不仅能通信，而且也能以透明的方式，访问其它网络中的文件服务器</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30</a:t>
            </a:fld>
            <a:endParaRPr kumimoji="1" lang="zh-CN" altLang="en-US"/>
          </a:p>
        </p:txBody>
      </p:sp>
    </p:spTree>
    <p:extLst>
      <p:ext uri="{BB962C8B-B14F-4D97-AF65-F5344CB8AC3E}">
        <p14:creationId xmlns:p14="http://schemas.microsoft.com/office/powerpoint/2010/main" val="245704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分布式系统的基础是计算机网络，因为计算机之间的通信是由网络来完成的。它和常规网络一样具有模块性、并行性、自治性和通信性等特点。但是，它比常规网络又有进一步的发展。例如，常规网络中的并行性仅仅意味着独立性，而分布系统中的并行性还意味着合作。原因在于，分布式系统已不再仅仅是一个物理上的松散耦合系统，它同时又是一个逻辑上紧密耦合的系统。</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分布式系统和计算机网络的区别在于前者具有多机合作和健壮性。多机合作是自动的任务分配和协调。而健壮性表现在，当系统中有一台甚至几台计算机或通路发生故障时，其余部分可自动重构成一个新的系统，该系统可以工作，甚至可以继续其失效部分的部分或全部工作，这叫做优美降级。当故障排除后，系统自动恢复到重构前的状态。这种优美降级和自动恢复就是系统的健壮性。人们研制分布式系统的根本出发点和目的就是因为它具有多机合作和健壮性。正是由于多机合作，系统才取得短的响应时间、高的吞吐量；正是由于优美降级，才获得了高可用性和高可靠性。</a:t>
            </a:r>
          </a:p>
          <a:p>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32</a:t>
            </a:fld>
            <a:endParaRPr kumimoji="1" lang="zh-CN" altLang="en-US"/>
          </a:p>
        </p:txBody>
      </p:sp>
    </p:spTree>
    <p:extLst>
      <p:ext uri="{BB962C8B-B14F-4D97-AF65-F5344CB8AC3E}">
        <p14:creationId xmlns:p14="http://schemas.microsoft.com/office/powerpoint/2010/main" val="393427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嵌入式操作系统与应用环境密切相关。按应用范围划分，可把它分成通用型嵌入式操作系统和专用型嵌入式操作系统。前者可适用于多种应用领域，而后者则面向特定的应用场合，至今已有几十种嵌入式操作系统面世。</a:t>
            </a:r>
          </a:p>
          <a:p>
            <a:endParaRPr kumimoji="1" lang="en-US" altLang="zh-CN" dirty="0"/>
          </a:p>
          <a:p>
            <a:r>
              <a:rPr lang="zh-CN" altLang="zh-CN" sz="1200" kern="1200" dirty="0">
                <a:solidFill>
                  <a:schemeClr val="tx1"/>
                </a:solidFill>
                <a:effectLst/>
                <a:latin typeface="+mn-lt"/>
                <a:ea typeface="+mn-ea"/>
                <a:cs typeface="+mn-cs"/>
              </a:rPr>
              <a:t>嵌入式操作系统指运行在嵌入式环境中，对整个系统及操作的各种部件、装置等资源进行统一协调、处理、指挥和控制的系统软件。由于它仍旧是一个操作系统，因此，具有通常操作系统的功能，包括与硬件相关的底层软件、操作系统核心功能（文件系统、存储管理、设备管理、处理器管理和中断处理）、功能强大的还提供图形界面、通信协议、小型浏览器等设施。但由于嵌入式操作系统的硬件平台的局限性、应用环境的多样性和开发手段的特殊性，它与一般操作系统相比又有很大不同</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34</a:t>
            </a:fld>
            <a:endParaRPr kumimoji="1" lang="zh-CN" altLang="en-US"/>
          </a:p>
        </p:txBody>
      </p:sp>
    </p:spTree>
    <p:extLst>
      <p:ext uri="{BB962C8B-B14F-4D97-AF65-F5344CB8AC3E}">
        <p14:creationId xmlns:p14="http://schemas.microsoft.com/office/powerpoint/2010/main" val="81438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嵌入式操作系统有下列特点：</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）微型化：硬件平台的局限性表现在可用主存少</a:t>
            </a: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兆以内</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、往往不配置外存，微处理器字长短且运算速度有限</a:t>
            </a:r>
            <a:r>
              <a:rPr lang="en-US" altLang="zh-CN" sz="1200" kern="1200" dirty="0">
                <a:solidFill>
                  <a:schemeClr val="tx1"/>
                </a:solidFill>
                <a:effectLst/>
                <a:latin typeface="+mn-lt"/>
                <a:ea typeface="+mn-ea"/>
                <a:cs typeface="+mn-cs"/>
              </a:rPr>
              <a:t>(8 </a:t>
            </a:r>
            <a:r>
              <a:rPr lang="zh-CN" altLang="zh-CN" sz="1200" kern="1200" dirty="0">
                <a:solidFill>
                  <a:schemeClr val="tx1"/>
                </a:solidFill>
                <a:effectLst/>
                <a:latin typeface="+mn-lt"/>
                <a:ea typeface="+mn-ea"/>
                <a:cs typeface="+mn-cs"/>
              </a:rPr>
              <a:t>位、</a:t>
            </a:r>
            <a:r>
              <a:rPr lang="en-US" altLang="zh-CN" sz="1200" kern="1200" dirty="0">
                <a:solidFill>
                  <a:schemeClr val="tx1"/>
                </a:solidFill>
                <a:effectLst/>
                <a:latin typeface="+mn-lt"/>
                <a:ea typeface="+mn-ea"/>
                <a:cs typeface="+mn-cs"/>
              </a:rPr>
              <a:t>16 </a:t>
            </a:r>
            <a:r>
              <a:rPr lang="zh-CN" altLang="zh-CN" sz="1200" kern="1200" dirty="0">
                <a:solidFill>
                  <a:schemeClr val="tx1"/>
                </a:solidFill>
                <a:effectLst/>
                <a:latin typeface="+mn-lt"/>
                <a:ea typeface="+mn-ea"/>
                <a:cs typeface="+mn-cs"/>
              </a:rPr>
              <a:t>位字长居多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、能提供的能源较少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用微小型电池</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、外部设备和被控设备千变万化。因而，不论从性能还是从成本角度考虑，都不允许它占用很多资源，系统代码量少，应在保证应用功能的前题下，以微型化作为出发点来设计嵌入式操作系统的结构与功能。</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）可定制：嵌入式操作系统运行的平台多种多样，应用更是五花八门。从减少成本和缩短研发周期考虑，要求它能运行在不同微处理器平台上，能针对硬件变化进行结构与功能上的配置，以满足不同应用需要。</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）实时性：嵌入式操作系统广泛应用于过程控制、数据采集、传输通信、多媒体信息</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语音、视频影像处理</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及关键要害领域等要求迅速响应的场合，实时响应要求严格。针对应用的响应时间要求，可设计成硬实时、软实时和非实时不同级别的系统。对于应用在军事武器、航空航天、交通运输等特殊领域有硬实时要求的系统，其中断响应、处理器调度等机制必须严格符合时间要求。</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）可靠性：系统构件、模块和体系结构必须达到应有的可靠性，对关键要害应用还要提供容错和防故障措施，进一步改进可靠性。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）易移植性：为了提高系统的易移植性，通常采用硬件抽象层</a:t>
            </a:r>
            <a:r>
              <a:rPr lang="en-US" altLang="zh-CN" sz="1200" kern="1200" dirty="0">
                <a:solidFill>
                  <a:schemeClr val="tx1"/>
                </a:solidFill>
                <a:effectLst/>
                <a:latin typeface="+mn-lt"/>
                <a:ea typeface="+mn-ea"/>
                <a:cs typeface="+mn-cs"/>
              </a:rPr>
              <a:t>HAL(Hardware Abstraction level)</a:t>
            </a:r>
            <a:r>
              <a:rPr lang="zh-CN" altLang="zh-CN" sz="1200" kern="1200" dirty="0">
                <a:solidFill>
                  <a:schemeClr val="tx1"/>
                </a:solidFill>
                <a:effectLst/>
                <a:latin typeface="+mn-lt"/>
                <a:ea typeface="+mn-ea"/>
                <a:cs typeface="+mn-cs"/>
              </a:rPr>
              <a:t>和板级支撑包</a:t>
            </a:r>
            <a:r>
              <a:rPr lang="en-US" altLang="zh-CN" sz="1200" kern="1200" dirty="0">
                <a:solidFill>
                  <a:schemeClr val="tx1"/>
                </a:solidFill>
                <a:effectLst/>
                <a:latin typeface="+mn-lt"/>
                <a:ea typeface="+mn-ea"/>
                <a:cs typeface="+mn-cs"/>
              </a:rPr>
              <a:t>BSP(Board Support Package)</a:t>
            </a:r>
            <a:r>
              <a:rPr lang="zh-CN" altLang="zh-CN" sz="1200" kern="1200" dirty="0">
                <a:solidFill>
                  <a:schemeClr val="tx1"/>
                </a:solidFill>
                <a:effectLst/>
                <a:latin typeface="+mn-lt"/>
                <a:ea typeface="+mn-ea"/>
                <a:cs typeface="+mn-cs"/>
              </a:rPr>
              <a:t>的底层设计技术。</a:t>
            </a:r>
            <a:r>
              <a:rPr lang="en-US" altLang="zh-CN" sz="1200" kern="1200" dirty="0">
                <a:solidFill>
                  <a:schemeClr val="tx1"/>
                </a:solidFill>
                <a:effectLst/>
                <a:latin typeface="+mn-lt"/>
                <a:ea typeface="+mn-ea"/>
                <a:cs typeface="+mn-cs"/>
              </a:rPr>
              <a:t>HAL </a:t>
            </a:r>
            <a:r>
              <a:rPr lang="zh-CN" altLang="zh-CN" sz="1200" kern="1200" dirty="0">
                <a:solidFill>
                  <a:schemeClr val="tx1"/>
                </a:solidFill>
                <a:effectLst/>
                <a:latin typeface="+mn-lt"/>
                <a:ea typeface="+mn-ea"/>
                <a:cs typeface="+mn-cs"/>
              </a:rPr>
              <a:t>提供了与设备无关的特性，屏蔽硬件平台的细节和差异，向操作系统上层提供统一接口，保证了系统的可移植性。而一般由硬件厂家提供的，按给定的编程规范完成</a:t>
            </a:r>
            <a:r>
              <a:rPr lang="en-US" altLang="zh-CN" sz="1200" kern="1200" dirty="0">
                <a:solidFill>
                  <a:schemeClr val="tx1"/>
                </a:solidFill>
                <a:effectLst/>
                <a:latin typeface="+mn-lt"/>
                <a:ea typeface="+mn-ea"/>
                <a:cs typeface="+mn-cs"/>
              </a:rPr>
              <a:t>BSP</a:t>
            </a:r>
            <a:r>
              <a:rPr lang="zh-CN" altLang="zh-CN" sz="1200" kern="1200" dirty="0">
                <a:solidFill>
                  <a:schemeClr val="tx1"/>
                </a:solidFill>
                <a:effectLst/>
                <a:latin typeface="+mn-lt"/>
                <a:ea typeface="+mn-ea"/>
                <a:cs typeface="+mn-cs"/>
              </a:rPr>
              <a:t>，保证了嵌入式操作系统可在新推出的微处理器硬件平台上运行。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）开发环境：嵌入式操作系统与其定制或配置工具联系密切，构成了嵌入式操作系统集成开发环境，其中，通常提供了代码编辑器、编译器和链接器、程序调试器、系统配置器和系统仿真器。</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35</a:t>
            </a:fld>
            <a:endParaRPr kumimoji="1" lang="zh-CN" altLang="en-US"/>
          </a:p>
        </p:txBody>
      </p:sp>
    </p:spTree>
    <p:extLst>
      <p:ext uri="{BB962C8B-B14F-4D97-AF65-F5344CB8AC3E}">
        <p14:creationId xmlns:p14="http://schemas.microsoft.com/office/powerpoint/2010/main" val="317188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处理器管理的功能</a:t>
            </a:r>
          </a:p>
          <a:p>
            <a:r>
              <a:rPr lang="zh-CN" altLang="zh-CN" sz="1200" kern="1200" dirty="0">
                <a:solidFill>
                  <a:schemeClr val="tx1"/>
                </a:solidFill>
                <a:effectLst/>
                <a:latin typeface="+mn-lt"/>
                <a:ea typeface="+mn-ea"/>
                <a:cs typeface="+mn-cs"/>
              </a:rPr>
              <a:t>处理器管理的主要任务是对处理器进行分配，并对其运行进行有效的控制和管理。对处理器的管理和调度可归结为对进程和线程的管理和调度。它包括以下几方面功能：</a:t>
            </a:r>
          </a:p>
          <a:p>
            <a:pPr lvl="0"/>
            <a:r>
              <a:rPr lang="zh-CN" altLang="zh-CN" sz="1200" kern="1200" dirty="0">
                <a:solidFill>
                  <a:schemeClr val="tx1"/>
                </a:solidFill>
                <a:effectLst/>
                <a:latin typeface="+mn-lt"/>
                <a:ea typeface="+mn-ea"/>
                <a:cs typeface="+mn-cs"/>
              </a:rPr>
              <a:t>进程控制和管理；</a:t>
            </a:r>
          </a:p>
          <a:p>
            <a:pPr lvl="0"/>
            <a:r>
              <a:rPr lang="zh-CN" altLang="zh-CN" sz="1200" kern="1200" dirty="0">
                <a:solidFill>
                  <a:schemeClr val="tx1"/>
                </a:solidFill>
                <a:effectLst/>
                <a:latin typeface="+mn-lt"/>
                <a:ea typeface="+mn-ea"/>
                <a:cs typeface="+mn-cs"/>
              </a:rPr>
              <a:t>进程同步和互斥；</a:t>
            </a:r>
          </a:p>
          <a:p>
            <a:pPr lvl="0"/>
            <a:r>
              <a:rPr lang="zh-CN" altLang="zh-CN" sz="1200" kern="1200" dirty="0">
                <a:solidFill>
                  <a:schemeClr val="tx1"/>
                </a:solidFill>
                <a:effectLst/>
                <a:latin typeface="+mn-lt"/>
                <a:ea typeface="+mn-ea"/>
                <a:cs typeface="+mn-cs"/>
              </a:rPr>
              <a:t>进程通信；</a:t>
            </a:r>
          </a:p>
          <a:p>
            <a:pPr lvl="0"/>
            <a:r>
              <a:rPr lang="zh-CN" altLang="zh-CN" sz="1200" kern="1200" dirty="0">
                <a:solidFill>
                  <a:schemeClr val="tx1"/>
                </a:solidFill>
                <a:effectLst/>
                <a:latin typeface="+mn-lt"/>
                <a:ea typeface="+mn-ea"/>
                <a:cs typeface="+mn-cs"/>
              </a:rPr>
              <a:t>进程死锁；</a:t>
            </a:r>
          </a:p>
          <a:p>
            <a:pPr lvl="0"/>
            <a:r>
              <a:rPr lang="zh-CN" altLang="zh-CN" sz="1200" kern="1200" dirty="0">
                <a:solidFill>
                  <a:schemeClr val="tx1"/>
                </a:solidFill>
                <a:effectLst/>
                <a:latin typeface="+mn-lt"/>
                <a:ea typeface="+mn-ea"/>
                <a:cs typeface="+mn-cs"/>
              </a:rPr>
              <a:t>线程控制和管理；</a:t>
            </a:r>
          </a:p>
          <a:p>
            <a:pPr lvl="0"/>
            <a:r>
              <a:rPr lang="zh-CN" altLang="zh-CN" sz="1200" kern="1200" dirty="0">
                <a:solidFill>
                  <a:schemeClr val="tx1"/>
                </a:solidFill>
                <a:effectLst/>
                <a:latin typeface="+mn-lt"/>
                <a:ea typeface="+mn-ea"/>
                <a:cs typeface="+mn-cs"/>
              </a:rPr>
              <a:t>处理器调度。</a:t>
            </a:r>
          </a:p>
          <a:p>
            <a:endParaRPr kumimoji="1" lang="zh-CN" altLang="en-US" dirty="0"/>
          </a:p>
        </p:txBody>
      </p:sp>
      <p:sp>
        <p:nvSpPr>
          <p:cNvPr id="4" name="灯片编号占位符 3"/>
          <p:cNvSpPr>
            <a:spLocks noGrp="1"/>
          </p:cNvSpPr>
          <p:nvPr>
            <p:ph type="sldNum" sz="quarter" idx="5"/>
          </p:nvPr>
        </p:nvSpPr>
        <p:spPr/>
        <p:txBody>
          <a:bodyPr/>
          <a:lstStyle/>
          <a:p>
            <a:fld id="{362C6A87-D01F-1044-B23C-F6DF93656B39}" type="slidenum">
              <a:rPr kumimoji="1" lang="zh-CN" altLang="en-US" smtClean="0"/>
              <a:t>38</a:t>
            </a:fld>
            <a:endParaRPr kumimoji="1" lang="zh-CN" altLang="en-US"/>
          </a:p>
        </p:txBody>
      </p:sp>
    </p:spTree>
    <p:extLst>
      <p:ext uri="{BB962C8B-B14F-4D97-AF65-F5344CB8AC3E}">
        <p14:creationId xmlns:p14="http://schemas.microsoft.com/office/powerpoint/2010/main" val="160909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95866" y="1958975"/>
            <a:ext cx="10363200" cy="1470025"/>
          </a:xfrm>
        </p:spPr>
        <p:txBody>
          <a:bodyPr/>
          <a:lstStyle>
            <a:lvl1pPr algn="ctr">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710266" y="371474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
        <p:nvSpPr>
          <p:cNvPr id="4" name="Rectangle 4">
            <a:extLst>
              <a:ext uri="{FF2B5EF4-FFF2-40B4-BE49-F238E27FC236}">
                <a16:creationId xmlns:a16="http://schemas.microsoft.com/office/drawing/2014/main" id="{7155DBCB-9C2B-A244-9CF8-B4E8AE60FD1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F4E992D-30DC-4F4F-9E6B-423163C6B0BA}"/>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6" name="Rectangle 6">
            <a:extLst>
              <a:ext uri="{FF2B5EF4-FFF2-40B4-BE49-F238E27FC236}">
                <a16:creationId xmlns:a16="http://schemas.microsoft.com/office/drawing/2014/main" id="{CDD515AF-5F54-7E4D-8764-2EEAADD15783}"/>
              </a:ext>
            </a:extLst>
          </p:cNvPr>
          <p:cNvSpPr>
            <a:spLocks noGrp="1" noChangeArrowheads="1"/>
          </p:cNvSpPr>
          <p:nvPr>
            <p:ph type="sldNum" sz="quarter" idx="12"/>
          </p:nvPr>
        </p:nvSpPr>
        <p:spPr>
          <a:ln/>
        </p:spPr>
        <p:txBody>
          <a:bodyPr/>
          <a:lstStyle>
            <a:lvl1pPr>
              <a:defRPr/>
            </a:lvl1pPr>
          </a:lstStyle>
          <a:p>
            <a:pPr>
              <a:defRPr/>
            </a:pPr>
            <a:fld id="{88434BD5-9807-614A-BB9F-087655D9A7EC}" type="slidenum">
              <a:rPr lang="zh-TW" altLang="en-US"/>
              <a:pPr>
                <a:defRPr/>
              </a:pPr>
              <a:t>‹#›</a:t>
            </a:fld>
            <a:endParaRPr lang="en-US" altLang="zh-CN"/>
          </a:p>
        </p:txBody>
      </p:sp>
    </p:spTree>
    <p:extLst>
      <p:ext uri="{BB962C8B-B14F-4D97-AF65-F5344CB8AC3E}">
        <p14:creationId xmlns:p14="http://schemas.microsoft.com/office/powerpoint/2010/main" val="97178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
第二级
第三级
第四级
第五级</a:t>
            </a:r>
          </a:p>
        </p:txBody>
      </p:sp>
      <p:sp>
        <p:nvSpPr>
          <p:cNvPr id="4" name="Rectangle 4">
            <a:extLst>
              <a:ext uri="{FF2B5EF4-FFF2-40B4-BE49-F238E27FC236}">
                <a16:creationId xmlns:a16="http://schemas.microsoft.com/office/drawing/2014/main" id="{48859906-AC9D-C643-89E3-8897C722ECC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A99097E-F997-EB4E-A027-E8C812F05E4C}"/>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6" name="Rectangle 6">
            <a:extLst>
              <a:ext uri="{FF2B5EF4-FFF2-40B4-BE49-F238E27FC236}">
                <a16:creationId xmlns:a16="http://schemas.microsoft.com/office/drawing/2014/main" id="{0FEAD062-1909-B249-9C08-2493915A841C}"/>
              </a:ext>
            </a:extLst>
          </p:cNvPr>
          <p:cNvSpPr>
            <a:spLocks noGrp="1" noChangeArrowheads="1"/>
          </p:cNvSpPr>
          <p:nvPr>
            <p:ph type="sldNum" sz="quarter" idx="12"/>
          </p:nvPr>
        </p:nvSpPr>
        <p:spPr>
          <a:ln/>
        </p:spPr>
        <p:txBody>
          <a:bodyPr/>
          <a:lstStyle>
            <a:lvl1pPr>
              <a:defRPr/>
            </a:lvl1pPr>
          </a:lstStyle>
          <a:p>
            <a:pPr>
              <a:defRPr/>
            </a:pPr>
            <a:fld id="{B4CC774D-61C3-DC42-A95B-C5E96E26C40B}" type="slidenum">
              <a:rPr lang="zh-TW" altLang="en-US"/>
              <a:pPr>
                <a:defRPr/>
              </a:pPr>
              <a:t>‹#›</a:t>
            </a:fld>
            <a:endParaRPr lang="en-US" altLang="zh-CN"/>
          </a:p>
        </p:txBody>
      </p:sp>
    </p:spTree>
    <p:extLst>
      <p:ext uri="{BB962C8B-B14F-4D97-AF65-F5344CB8AC3E}">
        <p14:creationId xmlns:p14="http://schemas.microsoft.com/office/powerpoint/2010/main" val="408737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3000" y="660400"/>
            <a:ext cx="2751667" cy="58547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0" y="76200"/>
            <a:ext cx="8051800" cy="6438900"/>
          </a:xfrm>
        </p:spPr>
        <p:txBody>
          <a:bodyPr vert="eaVert"/>
          <a:lstStyle/>
          <a:p>
            <a:pPr lvl="0"/>
            <a:r>
              <a:rPr lang="zh-CN" altLang="en-US"/>
              <a:t>编辑母版文本样式
第二级
第三级
第四级
第五级</a:t>
            </a:r>
          </a:p>
        </p:txBody>
      </p:sp>
      <p:sp>
        <p:nvSpPr>
          <p:cNvPr id="4" name="Rectangle 4">
            <a:extLst>
              <a:ext uri="{FF2B5EF4-FFF2-40B4-BE49-F238E27FC236}">
                <a16:creationId xmlns:a16="http://schemas.microsoft.com/office/drawing/2014/main" id="{A724DEDF-8D4F-DF42-A6EF-BA0D97F059D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F1D7204-2CE1-9E44-AEEF-3CE60F4B28F3}"/>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6" name="Rectangle 6">
            <a:extLst>
              <a:ext uri="{FF2B5EF4-FFF2-40B4-BE49-F238E27FC236}">
                <a16:creationId xmlns:a16="http://schemas.microsoft.com/office/drawing/2014/main" id="{4192523F-C3C0-DA44-AFCA-B562ECC2D0FD}"/>
              </a:ext>
            </a:extLst>
          </p:cNvPr>
          <p:cNvSpPr>
            <a:spLocks noGrp="1" noChangeArrowheads="1"/>
          </p:cNvSpPr>
          <p:nvPr>
            <p:ph type="sldNum" sz="quarter" idx="12"/>
          </p:nvPr>
        </p:nvSpPr>
        <p:spPr>
          <a:ln/>
        </p:spPr>
        <p:txBody>
          <a:bodyPr/>
          <a:lstStyle>
            <a:lvl1pPr>
              <a:defRPr/>
            </a:lvl1pPr>
          </a:lstStyle>
          <a:p>
            <a:pPr>
              <a:defRPr/>
            </a:pPr>
            <a:fld id="{2BE7690C-F7E4-7F4E-9737-CD19C9787BA4}" type="slidenum">
              <a:rPr lang="zh-TW" altLang="en-US"/>
              <a:pPr>
                <a:defRPr/>
              </a:pPr>
              <a:t>‹#›</a:t>
            </a:fld>
            <a:endParaRPr lang="en-US" altLang="zh-CN"/>
          </a:p>
        </p:txBody>
      </p:sp>
    </p:spTree>
    <p:extLst>
      <p:ext uri="{BB962C8B-B14F-4D97-AF65-F5344CB8AC3E}">
        <p14:creationId xmlns:p14="http://schemas.microsoft.com/office/powerpoint/2010/main" val="4131555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08000" y="76200"/>
            <a:ext cx="10938933" cy="914400"/>
          </a:xfrm>
        </p:spPr>
        <p:txBody>
          <a:bodyPr/>
          <a:lstStyle/>
          <a:p>
            <a:r>
              <a:rPr lang="zh-CN" altLang="en-US"/>
              <a:t>单击此处编辑母版标题样式</a:t>
            </a:r>
          </a:p>
        </p:txBody>
      </p:sp>
      <p:sp>
        <p:nvSpPr>
          <p:cNvPr id="3" name="表格占位符 2"/>
          <p:cNvSpPr>
            <a:spLocks noGrp="1"/>
          </p:cNvSpPr>
          <p:nvPr>
            <p:ph type="tbl" idx="1"/>
          </p:nvPr>
        </p:nvSpPr>
        <p:spPr>
          <a:xfrm>
            <a:off x="508000" y="1371600"/>
            <a:ext cx="10938933" cy="51435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4191BE14-31B9-594A-A9DE-E96CD654D9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65E16E8-206C-DB43-8F4D-539DAC2BDD00}"/>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6" name="Rectangle 6">
            <a:extLst>
              <a:ext uri="{FF2B5EF4-FFF2-40B4-BE49-F238E27FC236}">
                <a16:creationId xmlns:a16="http://schemas.microsoft.com/office/drawing/2014/main" id="{FDD66CC1-9CC3-0947-85F7-71FE0FBA9231}"/>
              </a:ext>
            </a:extLst>
          </p:cNvPr>
          <p:cNvSpPr>
            <a:spLocks noGrp="1" noChangeArrowheads="1"/>
          </p:cNvSpPr>
          <p:nvPr>
            <p:ph type="sldNum" sz="quarter" idx="12"/>
          </p:nvPr>
        </p:nvSpPr>
        <p:spPr>
          <a:ln/>
        </p:spPr>
        <p:txBody>
          <a:bodyPr/>
          <a:lstStyle>
            <a:lvl1pPr>
              <a:defRPr/>
            </a:lvl1pPr>
          </a:lstStyle>
          <a:p>
            <a:pPr>
              <a:defRPr/>
            </a:pPr>
            <a:fld id="{87361572-D444-1A44-A5C7-C6DD58246187}" type="slidenum">
              <a:rPr lang="zh-TW" altLang="en-US"/>
              <a:pPr>
                <a:defRPr/>
              </a:pPr>
              <a:t>‹#›</a:t>
            </a:fld>
            <a:endParaRPr lang="en-US" altLang="zh-CN"/>
          </a:p>
        </p:txBody>
      </p:sp>
    </p:spTree>
    <p:extLst>
      <p:ext uri="{BB962C8B-B14F-4D97-AF65-F5344CB8AC3E}">
        <p14:creationId xmlns:p14="http://schemas.microsoft.com/office/powerpoint/2010/main" val="388621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
第二级
第三级
第四级
第五级</a:t>
            </a:r>
            <a:endParaRPr lang="zh-CN" altLang="en-US" dirty="0"/>
          </a:p>
        </p:txBody>
      </p:sp>
      <p:sp>
        <p:nvSpPr>
          <p:cNvPr id="4" name="Rectangle 4">
            <a:extLst>
              <a:ext uri="{FF2B5EF4-FFF2-40B4-BE49-F238E27FC236}">
                <a16:creationId xmlns:a16="http://schemas.microsoft.com/office/drawing/2014/main" id="{A40B52D0-C9E6-7646-B49C-1086BBBE372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335F61-78DE-C641-B67A-EEA131952D71}"/>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6" name="Rectangle 6">
            <a:extLst>
              <a:ext uri="{FF2B5EF4-FFF2-40B4-BE49-F238E27FC236}">
                <a16:creationId xmlns:a16="http://schemas.microsoft.com/office/drawing/2014/main" id="{555DC37E-529A-944D-82E7-40FB1CC012EE}"/>
              </a:ext>
            </a:extLst>
          </p:cNvPr>
          <p:cNvSpPr>
            <a:spLocks noGrp="1" noChangeArrowheads="1"/>
          </p:cNvSpPr>
          <p:nvPr>
            <p:ph type="sldNum" sz="quarter" idx="12"/>
          </p:nvPr>
        </p:nvSpPr>
        <p:spPr>
          <a:ln/>
        </p:spPr>
        <p:txBody>
          <a:bodyPr/>
          <a:lstStyle>
            <a:lvl1pPr>
              <a:defRPr/>
            </a:lvl1pPr>
          </a:lstStyle>
          <a:p>
            <a:pPr>
              <a:defRPr/>
            </a:pPr>
            <a:fld id="{22641AF8-C8EB-E14E-8A69-BF1A5F809DDE}" type="slidenum">
              <a:rPr lang="zh-TW" altLang="en-US"/>
              <a:pPr>
                <a:defRPr/>
              </a:pPr>
              <a:t>‹#›</a:t>
            </a:fld>
            <a:endParaRPr lang="en-US" altLang="zh-CN"/>
          </a:p>
        </p:txBody>
      </p:sp>
    </p:spTree>
    <p:extLst>
      <p:ext uri="{BB962C8B-B14F-4D97-AF65-F5344CB8AC3E}">
        <p14:creationId xmlns:p14="http://schemas.microsoft.com/office/powerpoint/2010/main" val="120802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5867" y="3429001"/>
            <a:ext cx="10363200" cy="1362075"/>
          </a:xfrm>
        </p:spPr>
        <p:txBody>
          <a:bodyPr anchor="ctr"/>
          <a:lstStyle>
            <a:lvl1pPr algn="ctr">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95867" y="19288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
第二级
第三级
第四级
第五级</a:t>
            </a:r>
          </a:p>
        </p:txBody>
      </p:sp>
      <p:sp>
        <p:nvSpPr>
          <p:cNvPr id="4" name="Rectangle 4">
            <a:extLst>
              <a:ext uri="{FF2B5EF4-FFF2-40B4-BE49-F238E27FC236}">
                <a16:creationId xmlns:a16="http://schemas.microsoft.com/office/drawing/2014/main" id="{92E7FD3C-0EBE-2642-9629-93C98C67EF0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E0AF87F-6BEC-3C42-81A7-9CD06691471A}"/>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6" name="Rectangle 6">
            <a:extLst>
              <a:ext uri="{FF2B5EF4-FFF2-40B4-BE49-F238E27FC236}">
                <a16:creationId xmlns:a16="http://schemas.microsoft.com/office/drawing/2014/main" id="{563948FD-CF6D-2046-8C20-1148BAD95550}"/>
              </a:ext>
            </a:extLst>
          </p:cNvPr>
          <p:cNvSpPr>
            <a:spLocks noGrp="1" noChangeArrowheads="1"/>
          </p:cNvSpPr>
          <p:nvPr>
            <p:ph type="sldNum" sz="quarter" idx="12"/>
          </p:nvPr>
        </p:nvSpPr>
        <p:spPr>
          <a:ln/>
        </p:spPr>
        <p:txBody>
          <a:bodyPr/>
          <a:lstStyle>
            <a:lvl1pPr>
              <a:defRPr/>
            </a:lvl1pPr>
          </a:lstStyle>
          <a:p>
            <a:pPr>
              <a:defRPr/>
            </a:pPr>
            <a:fld id="{F770870F-2543-A543-B011-41C515E04F5B}" type="slidenum">
              <a:rPr lang="zh-TW" altLang="en-US"/>
              <a:pPr>
                <a:defRPr/>
              </a:pPr>
              <a:t>‹#›</a:t>
            </a:fld>
            <a:endParaRPr lang="en-US" altLang="zh-CN"/>
          </a:p>
        </p:txBody>
      </p:sp>
    </p:spTree>
    <p:extLst>
      <p:ext uri="{BB962C8B-B14F-4D97-AF65-F5344CB8AC3E}">
        <p14:creationId xmlns:p14="http://schemas.microsoft.com/office/powerpoint/2010/main" val="73256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50933"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
第二级
第三级
第四级
第五级</a:t>
            </a:r>
          </a:p>
        </p:txBody>
      </p:sp>
      <p:sp>
        <p:nvSpPr>
          <p:cNvPr id="4" name="内容占位符 3"/>
          <p:cNvSpPr>
            <a:spLocks noGrp="1"/>
          </p:cNvSpPr>
          <p:nvPr>
            <p:ph sz="half" idx="2"/>
          </p:nvPr>
        </p:nvSpPr>
        <p:spPr>
          <a:xfrm>
            <a:off x="6163734" y="1600200"/>
            <a:ext cx="5350933"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
第二级
第三级
第四级
第五级</a:t>
            </a:r>
          </a:p>
        </p:txBody>
      </p:sp>
      <p:sp>
        <p:nvSpPr>
          <p:cNvPr id="5" name="Rectangle 4">
            <a:extLst>
              <a:ext uri="{FF2B5EF4-FFF2-40B4-BE49-F238E27FC236}">
                <a16:creationId xmlns:a16="http://schemas.microsoft.com/office/drawing/2014/main" id="{0C87556E-0913-F74B-A32C-4F6238B8791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6C2D520-57A2-CF46-9D51-96E7F7480861}"/>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7" name="Rectangle 6">
            <a:extLst>
              <a:ext uri="{FF2B5EF4-FFF2-40B4-BE49-F238E27FC236}">
                <a16:creationId xmlns:a16="http://schemas.microsoft.com/office/drawing/2014/main" id="{8763A5A3-46CA-E04E-8F01-5DC0D1C230EA}"/>
              </a:ext>
            </a:extLst>
          </p:cNvPr>
          <p:cNvSpPr>
            <a:spLocks noGrp="1" noChangeArrowheads="1"/>
          </p:cNvSpPr>
          <p:nvPr>
            <p:ph type="sldNum" sz="quarter" idx="12"/>
          </p:nvPr>
        </p:nvSpPr>
        <p:spPr>
          <a:ln/>
        </p:spPr>
        <p:txBody>
          <a:bodyPr/>
          <a:lstStyle>
            <a:lvl1pPr>
              <a:defRPr/>
            </a:lvl1pPr>
          </a:lstStyle>
          <a:p>
            <a:pPr>
              <a:defRPr/>
            </a:pPr>
            <a:fld id="{38C030AF-1B19-6A42-AC4D-1682435B5A54}" type="slidenum">
              <a:rPr lang="zh-TW" altLang="en-US"/>
              <a:pPr>
                <a:defRPr/>
              </a:pPr>
              <a:t>‹#›</a:t>
            </a:fld>
            <a:endParaRPr lang="en-US" altLang="zh-CN"/>
          </a:p>
        </p:txBody>
      </p:sp>
    </p:spTree>
    <p:extLst>
      <p:ext uri="{BB962C8B-B14F-4D97-AF65-F5344CB8AC3E}">
        <p14:creationId xmlns:p14="http://schemas.microsoft.com/office/powerpoint/2010/main" val="11761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p>
        </p:txBody>
      </p:sp>
      <p:sp>
        <p:nvSpPr>
          <p:cNvPr id="7" name="Rectangle 4">
            <a:extLst>
              <a:ext uri="{FF2B5EF4-FFF2-40B4-BE49-F238E27FC236}">
                <a16:creationId xmlns:a16="http://schemas.microsoft.com/office/drawing/2014/main" id="{9702AC7E-77B6-AF4B-A7C4-A50CF459CA0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C3ACF3E-BD28-3246-B339-3BF015B4D259}"/>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9" name="Rectangle 6">
            <a:extLst>
              <a:ext uri="{FF2B5EF4-FFF2-40B4-BE49-F238E27FC236}">
                <a16:creationId xmlns:a16="http://schemas.microsoft.com/office/drawing/2014/main" id="{7AA42350-EBC4-DE43-A712-1F0DAE18891D}"/>
              </a:ext>
            </a:extLst>
          </p:cNvPr>
          <p:cNvSpPr>
            <a:spLocks noGrp="1" noChangeArrowheads="1"/>
          </p:cNvSpPr>
          <p:nvPr>
            <p:ph type="sldNum" sz="quarter" idx="12"/>
          </p:nvPr>
        </p:nvSpPr>
        <p:spPr>
          <a:ln/>
        </p:spPr>
        <p:txBody>
          <a:bodyPr/>
          <a:lstStyle>
            <a:lvl1pPr>
              <a:defRPr/>
            </a:lvl1pPr>
          </a:lstStyle>
          <a:p>
            <a:pPr>
              <a:defRPr/>
            </a:pPr>
            <a:fld id="{3F681529-1C7A-CC4A-9E54-372C3B23B53B}" type="slidenum">
              <a:rPr lang="zh-TW" altLang="en-US"/>
              <a:pPr>
                <a:defRPr/>
              </a:pPr>
              <a:t>‹#›</a:t>
            </a:fld>
            <a:endParaRPr lang="en-US" altLang="zh-CN"/>
          </a:p>
        </p:txBody>
      </p:sp>
    </p:spTree>
    <p:extLst>
      <p:ext uri="{BB962C8B-B14F-4D97-AF65-F5344CB8AC3E}">
        <p14:creationId xmlns:p14="http://schemas.microsoft.com/office/powerpoint/2010/main" val="211690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F6F958D-D81A-564C-9699-1D38AFAE600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F31B54C-2E16-2B48-8E64-D6B39C1ACC18}"/>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5" name="Rectangle 6">
            <a:extLst>
              <a:ext uri="{FF2B5EF4-FFF2-40B4-BE49-F238E27FC236}">
                <a16:creationId xmlns:a16="http://schemas.microsoft.com/office/drawing/2014/main" id="{0C17FEB7-AB4A-DE40-80B9-4457D3A4EAAA}"/>
              </a:ext>
            </a:extLst>
          </p:cNvPr>
          <p:cNvSpPr>
            <a:spLocks noGrp="1" noChangeArrowheads="1"/>
          </p:cNvSpPr>
          <p:nvPr>
            <p:ph type="sldNum" sz="quarter" idx="12"/>
          </p:nvPr>
        </p:nvSpPr>
        <p:spPr>
          <a:ln/>
        </p:spPr>
        <p:txBody>
          <a:bodyPr/>
          <a:lstStyle>
            <a:lvl1pPr>
              <a:defRPr/>
            </a:lvl1pPr>
          </a:lstStyle>
          <a:p>
            <a:pPr>
              <a:defRPr/>
            </a:pPr>
            <a:fld id="{9BC9D0D9-BD10-3B47-8C0B-4A4B4004F136}" type="slidenum">
              <a:rPr lang="zh-TW" altLang="en-US"/>
              <a:pPr>
                <a:defRPr/>
              </a:pPr>
              <a:t>‹#›</a:t>
            </a:fld>
            <a:endParaRPr lang="en-US" altLang="zh-CN"/>
          </a:p>
        </p:txBody>
      </p:sp>
    </p:spTree>
    <p:extLst>
      <p:ext uri="{BB962C8B-B14F-4D97-AF65-F5344CB8AC3E}">
        <p14:creationId xmlns:p14="http://schemas.microsoft.com/office/powerpoint/2010/main" val="191253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574437E-0074-E643-9248-31127EE7B05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FF51B8C-E85C-E14A-B1CF-543E21E14A4D}"/>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4" name="Rectangle 6">
            <a:extLst>
              <a:ext uri="{FF2B5EF4-FFF2-40B4-BE49-F238E27FC236}">
                <a16:creationId xmlns:a16="http://schemas.microsoft.com/office/drawing/2014/main" id="{4568BF89-E2D8-C74F-B45A-D06006012697}"/>
              </a:ext>
            </a:extLst>
          </p:cNvPr>
          <p:cNvSpPr>
            <a:spLocks noGrp="1" noChangeArrowheads="1"/>
          </p:cNvSpPr>
          <p:nvPr>
            <p:ph type="sldNum" sz="quarter" idx="12"/>
          </p:nvPr>
        </p:nvSpPr>
        <p:spPr>
          <a:ln/>
        </p:spPr>
        <p:txBody>
          <a:bodyPr/>
          <a:lstStyle>
            <a:lvl1pPr>
              <a:defRPr/>
            </a:lvl1pPr>
          </a:lstStyle>
          <a:p>
            <a:pPr>
              <a:defRPr/>
            </a:pPr>
            <a:fld id="{6783B352-A4FA-E847-986A-D9F64E2157AB}" type="slidenum">
              <a:rPr lang="zh-TW" altLang="en-US"/>
              <a:pPr>
                <a:defRPr/>
              </a:pPr>
              <a:t>‹#›</a:t>
            </a:fld>
            <a:endParaRPr lang="en-US" altLang="zh-CN"/>
          </a:p>
        </p:txBody>
      </p:sp>
    </p:spTree>
    <p:extLst>
      <p:ext uri="{BB962C8B-B14F-4D97-AF65-F5344CB8AC3E}">
        <p14:creationId xmlns:p14="http://schemas.microsoft.com/office/powerpoint/2010/main" val="423054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647700"/>
            <a:ext cx="6815667" cy="54784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p>
        </p:txBody>
      </p:sp>
      <p:sp>
        <p:nvSpPr>
          <p:cNvPr id="5" name="Rectangle 4">
            <a:extLst>
              <a:ext uri="{FF2B5EF4-FFF2-40B4-BE49-F238E27FC236}">
                <a16:creationId xmlns:a16="http://schemas.microsoft.com/office/drawing/2014/main" id="{666552DD-90EF-E945-9000-2E5C8A3E4C9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E888530-5487-7A44-8552-5D379D8C3B3D}"/>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7" name="Rectangle 6">
            <a:extLst>
              <a:ext uri="{FF2B5EF4-FFF2-40B4-BE49-F238E27FC236}">
                <a16:creationId xmlns:a16="http://schemas.microsoft.com/office/drawing/2014/main" id="{FC188D82-D49C-8F41-8F03-3EF15F3F6DBD}"/>
              </a:ext>
            </a:extLst>
          </p:cNvPr>
          <p:cNvSpPr>
            <a:spLocks noGrp="1" noChangeArrowheads="1"/>
          </p:cNvSpPr>
          <p:nvPr>
            <p:ph type="sldNum" sz="quarter" idx="12"/>
          </p:nvPr>
        </p:nvSpPr>
        <p:spPr>
          <a:ln/>
        </p:spPr>
        <p:txBody>
          <a:bodyPr/>
          <a:lstStyle>
            <a:lvl1pPr>
              <a:defRPr/>
            </a:lvl1pPr>
          </a:lstStyle>
          <a:p>
            <a:pPr>
              <a:defRPr/>
            </a:pPr>
            <a:fld id="{3B88CD55-B168-3340-81C8-3B4E65E49709}" type="slidenum">
              <a:rPr lang="zh-TW" altLang="en-US"/>
              <a:pPr>
                <a:defRPr/>
              </a:pPr>
              <a:t>‹#›</a:t>
            </a:fld>
            <a:endParaRPr lang="en-US" altLang="zh-CN"/>
          </a:p>
        </p:txBody>
      </p:sp>
    </p:spTree>
    <p:extLst>
      <p:ext uri="{BB962C8B-B14F-4D97-AF65-F5344CB8AC3E}">
        <p14:creationId xmlns:p14="http://schemas.microsoft.com/office/powerpoint/2010/main" val="387964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p>
        </p:txBody>
      </p:sp>
      <p:sp>
        <p:nvSpPr>
          <p:cNvPr id="5" name="Rectangle 4">
            <a:extLst>
              <a:ext uri="{FF2B5EF4-FFF2-40B4-BE49-F238E27FC236}">
                <a16:creationId xmlns:a16="http://schemas.microsoft.com/office/drawing/2014/main" id="{C987770A-B2FB-214A-8023-2DEF4D8D5CD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40BD39C-9ECC-7C48-995F-50E0F39CA04E}"/>
              </a:ext>
            </a:extLst>
          </p:cNvPr>
          <p:cNvSpPr>
            <a:spLocks noGrp="1" noChangeArrowheads="1"/>
          </p:cNvSpPr>
          <p:nvPr>
            <p:ph type="ftr" sz="quarter" idx="11"/>
          </p:nvPr>
        </p:nvSpPr>
        <p:spPr>
          <a:ln/>
        </p:spPr>
        <p:txBody>
          <a:bodyPr/>
          <a:lstStyle>
            <a:lvl1pPr>
              <a:defRPr/>
            </a:lvl1pPr>
          </a:lstStyle>
          <a:p>
            <a:pPr>
              <a:defRPr/>
            </a:pPr>
            <a:r>
              <a:rPr lang="zh-CN" altLang="en-US"/>
              <a:t>操作系统</a:t>
            </a:r>
            <a:endParaRPr lang="en-US"/>
          </a:p>
        </p:txBody>
      </p:sp>
      <p:sp>
        <p:nvSpPr>
          <p:cNvPr id="7" name="Rectangle 6">
            <a:extLst>
              <a:ext uri="{FF2B5EF4-FFF2-40B4-BE49-F238E27FC236}">
                <a16:creationId xmlns:a16="http://schemas.microsoft.com/office/drawing/2014/main" id="{C46C832C-5911-CA4C-8AF1-FB05953ECF9E}"/>
              </a:ext>
            </a:extLst>
          </p:cNvPr>
          <p:cNvSpPr>
            <a:spLocks noGrp="1" noChangeArrowheads="1"/>
          </p:cNvSpPr>
          <p:nvPr>
            <p:ph type="sldNum" sz="quarter" idx="12"/>
          </p:nvPr>
        </p:nvSpPr>
        <p:spPr>
          <a:ln/>
        </p:spPr>
        <p:txBody>
          <a:bodyPr/>
          <a:lstStyle>
            <a:lvl1pPr>
              <a:defRPr/>
            </a:lvl1pPr>
          </a:lstStyle>
          <a:p>
            <a:pPr>
              <a:defRPr/>
            </a:pPr>
            <a:fld id="{B73228A3-158C-0F43-A66A-B4811A1465EE}" type="slidenum">
              <a:rPr lang="zh-TW" altLang="en-US"/>
              <a:pPr>
                <a:defRPr/>
              </a:pPr>
              <a:t>‹#›</a:t>
            </a:fld>
            <a:endParaRPr lang="en-US" altLang="zh-CN"/>
          </a:p>
        </p:txBody>
      </p:sp>
    </p:spTree>
    <p:extLst>
      <p:ext uri="{BB962C8B-B14F-4D97-AF65-F5344CB8AC3E}">
        <p14:creationId xmlns:p14="http://schemas.microsoft.com/office/powerpoint/2010/main" val="207304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Line 7">
            <a:extLst>
              <a:ext uri="{FF2B5EF4-FFF2-40B4-BE49-F238E27FC236}">
                <a16:creationId xmlns:a16="http://schemas.microsoft.com/office/drawing/2014/main" id="{66A17684-51B1-9449-9006-2E9E92B322F8}"/>
              </a:ext>
            </a:extLst>
          </p:cNvPr>
          <p:cNvSpPr>
            <a:spLocks noChangeShapeType="1"/>
          </p:cNvSpPr>
          <p:nvPr/>
        </p:nvSpPr>
        <p:spPr bwMode="auto">
          <a:xfrm>
            <a:off x="203200" y="1117602"/>
            <a:ext cx="108712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1800"/>
          </a:p>
        </p:txBody>
      </p:sp>
      <p:sp>
        <p:nvSpPr>
          <p:cNvPr id="1027" name="Rectangle 2">
            <a:extLst>
              <a:ext uri="{FF2B5EF4-FFF2-40B4-BE49-F238E27FC236}">
                <a16:creationId xmlns:a16="http://schemas.microsoft.com/office/drawing/2014/main" id="{D6E667EF-0046-6E4A-9BFB-885F53A0423E}"/>
              </a:ext>
            </a:extLst>
          </p:cNvPr>
          <p:cNvSpPr>
            <a:spLocks noGrp="1" noChangeArrowheads="1"/>
          </p:cNvSpPr>
          <p:nvPr>
            <p:ph type="title"/>
          </p:nvPr>
        </p:nvSpPr>
        <p:spPr bwMode="auto">
          <a:xfrm>
            <a:off x="508000" y="76200"/>
            <a:ext cx="10938933"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8" name="Rectangle 3">
            <a:extLst>
              <a:ext uri="{FF2B5EF4-FFF2-40B4-BE49-F238E27FC236}">
                <a16:creationId xmlns:a16="http://schemas.microsoft.com/office/drawing/2014/main" id="{EC6780AC-626A-A34E-B45F-4920F0329614}"/>
              </a:ext>
            </a:extLst>
          </p:cNvPr>
          <p:cNvSpPr>
            <a:spLocks noGrp="1" noChangeArrowheads="1"/>
          </p:cNvSpPr>
          <p:nvPr>
            <p:ph type="body" idx="1"/>
          </p:nvPr>
        </p:nvSpPr>
        <p:spPr bwMode="auto">
          <a:xfrm>
            <a:off x="508000" y="1244605"/>
            <a:ext cx="10938933" cy="5270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Rectangle 4">
            <a:extLst>
              <a:ext uri="{FF2B5EF4-FFF2-40B4-BE49-F238E27FC236}">
                <a16:creationId xmlns:a16="http://schemas.microsoft.com/office/drawing/2014/main" id="{1484D031-8C6E-FB44-BD7D-D16F8C96368C}"/>
              </a:ext>
            </a:extLst>
          </p:cNvPr>
          <p:cNvSpPr>
            <a:spLocks noGrp="1" noChangeArrowheads="1"/>
          </p:cNvSpPr>
          <p:nvPr>
            <p:ph type="dt" sz="half" idx="2"/>
          </p:nvPr>
        </p:nvSpPr>
        <p:spPr bwMode="auto">
          <a:xfrm>
            <a:off x="575733" y="6553200"/>
            <a:ext cx="2540000" cy="26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buFont typeface="Arial" charset="0"/>
              <a:buNone/>
              <a:defRPr sz="1000">
                <a:solidFill>
                  <a:schemeClr val="bg2"/>
                </a:solidFill>
                <a:latin typeface="Arial" charset="0"/>
                <a:ea typeface="PMingLiU" pitchFamily="18" charset="-120"/>
              </a:defRPr>
            </a:lvl1pPr>
          </a:lstStyle>
          <a:p>
            <a:pPr>
              <a:defRPr/>
            </a:pPr>
            <a:endParaRPr lang="en-US"/>
          </a:p>
        </p:txBody>
      </p:sp>
      <p:sp>
        <p:nvSpPr>
          <p:cNvPr id="2055" name="Rectangle 5">
            <a:extLst>
              <a:ext uri="{FF2B5EF4-FFF2-40B4-BE49-F238E27FC236}">
                <a16:creationId xmlns:a16="http://schemas.microsoft.com/office/drawing/2014/main" id="{0B82DCDF-18AA-1247-B5E7-A55FC42483D0}"/>
              </a:ext>
            </a:extLst>
          </p:cNvPr>
          <p:cNvSpPr>
            <a:spLocks noGrp="1" noChangeArrowheads="1"/>
          </p:cNvSpPr>
          <p:nvPr>
            <p:ph type="ftr" sz="quarter" idx="3"/>
          </p:nvPr>
        </p:nvSpPr>
        <p:spPr bwMode="auto">
          <a:xfrm>
            <a:off x="3445386" y="6553200"/>
            <a:ext cx="3860800" cy="26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buFont typeface="Arial" charset="0"/>
              <a:buNone/>
              <a:defRPr sz="1000">
                <a:solidFill>
                  <a:schemeClr val="bg2"/>
                </a:solidFill>
                <a:latin typeface="Arial" charset="0"/>
                <a:ea typeface="PMingLiU" pitchFamily="18" charset="-120"/>
              </a:defRPr>
            </a:lvl1pPr>
          </a:lstStyle>
          <a:p>
            <a:pPr>
              <a:defRPr/>
            </a:pPr>
            <a:r>
              <a:rPr lang="zh-CN" altLang="en-US"/>
              <a:t>操作系统</a:t>
            </a:r>
            <a:endParaRPr lang="en-US" dirty="0"/>
          </a:p>
        </p:txBody>
      </p:sp>
      <p:sp>
        <p:nvSpPr>
          <p:cNvPr id="2056" name="Rectangle 6">
            <a:extLst>
              <a:ext uri="{FF2B5EF4-FFF2-40B4-BE49-F238E27FC236}">
                <a16:creationId xmlns:a16="http://schemas.microsoft.com/office/drawing/2014/main" id="{8C5D0A91-081F-7A4A-90C2-935005F8D94A}"/>
              </a:ext>
            </a:extLst>
          </p:cNvPr>
          <p:cNvSpPr>
            <a:spLocks noGrp="1" noChangeArrowheads="1"/>
          </p:cNvSpPr>
          <p:nvPr>
            <p:ph type="sldNum" sz="quarter" idx="4"/>
          </p:nvPr>
        </p:nvSpPr>
        <p:spPr bwMode="auto">
          <a:xfrm>
            <a:off x="8974667" y="6553200"/>
            <a:ext cx="2540000" cy="26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buFont typeface="Arial" panose="020B0604020202020204" pitchFamily="34" charset="0"/>
              <a:buNone/>
              <a:defRPr sz="1000">
                <a:solidFill>
                  <a:schemeClr val="bg2"/>
                </a:solidFill>
                <a:latin typeface="Arial" panose="020B0604020202020204" pitchFamily="34" charset="0"/>
                <a:ea typeface="PMingLiU" panose="02020500000000000000" pitchFamily="18" charset="-120"/>
              </a:defRPr>
            </a:lvl1pPr>
          </a:lstStyle>
          <a:p>
            <a:pPr>
              <a:defRPr/>
            </a:pPr>
            <a:fld id="{949D4413-0CA3-EC4A-BE1E-15E9A6370C30}" type="slidenum">
              <a:rPr lang="zh-TW" altLang="en-US" smtClean="0"/>
              <a:pPr>
                <a:defRPr/>
              </a:pPr>
              <a:t>‹#›</a:t>
            </a:fld>
            <a:endParaRPr lang="en-US" altLang="zh-CN"/>
          </a:p>
        </p:txBody>
      </p:sp>
      <p:pic>
        <p:nvPicPr>
          <p:cNvPr id="1032" name="图片 8">
            <a:extLst>
              <a:ext uri="{FF2B5EF4-FFF2-40B4-BE49-F238E27FC236}">
                <a16:creationId xmlns:a16="http://schemas.microsoft.com/office/drawing/2014/main" id="{94C49061-84B6-BF4F-9935-F07495CE001E}"/>
              </a:ext>
            </a:extLst>
          </p:cNvPr>
          <p:cNvPicPr>
            <a:picLocks noChangeAspect="1"/>
          </p:cNvPicPr>
          <p:nvPr userDrawn="1"/>
        </p:nvPicPr>
        <p:blipFill>
          <a:blip r:embed="rId14">
            <a:clrChange>
              <a:clrFrom>
                <a:srgbClr val="FBFAF6"/>
              </a:clrFrom>
              <a:clrTo>
                <a:srgbClr val="FBFAF6">
                  <a:alpha val="0"/>
                </a:srgbClr>
              </a:clrTo>
            </a:clrChange>
            <a:extLst>
              <a:ext uri="{28A0092B-C50C-407E-A947-70E740481C1C}">
                <a14:useLocalDpi xmlns:a14="http://schemas.microsoft.com/office/drawing/2010/main" val="0"/>
              </a:ext>
            </a:extLst>
          </a:blip>
          <a:srcRect/>
          <a:stretch>
            <a:fillRect/>
          </a:stretch>
        </p:blipFill>
        <p:spPr bwMode="auto">
          <a:xfrm>
            <a:off x="10160001" y="421750"/>
            <a:ext cx="1794933" cy="13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9">
            <a:extLst>
              <a:ext uri="{FF2B5EF4-FFF2-40B4-BE49-F238E27FC236}">
                <a16:creationId xmlns:a16="http://schemas.microsoft.com/office/drawing/2014/main" id="{F2D27B87-C631-724F-8E3B-62FD5428E4F2}"/>
              </a:ext>
            </a:extLst>
          </p:cNvPr>
          <p:cNvPicPr>
            <a:picLocks noChangeAspect="1"/>
          </p:cNvPicPr>
          <p:nvPr userDrawn="1"/>
        </p:nvPicPr>
        <p:blipFill>
          <a:blip r:embed="rId15">
            <a:alphaModFix/>
            <a:extLst>
              <a:ext uri="{28A0092B-C50C-407E-A947-70E740481C1C}">
                <a14:useLocalDpi xmlns:a14="http://schemas.microsoft.com/office/drawing/2010/main" val="0"/>
              </a:ext>
            </a:extLst>
          </a:blip>
          <a:srcRect/>
          <a:stretch>
            <a:fillRect/>
          </a:stretch>
        </p:blipFill>
        <p:spPr bwMode="auto">
          <a:xfrm>
            <a:off x="9387416" y="86786"/>
            <a:ext cx="7874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图片 10">
            <a:extLst>
              <a:ext uri="{FF2B5EF4-FFF2-40B4-BE49-F238E27FC236}">
                <a16:creationId xmlns:a16="http://schemas.microsoft.com/office/drawing/2014/main" id="{3ED9A29C-6D4F-AB43-BFE8-254223BD8307}"/>
              </a:ext>
            </a:extLst>
          </p:cNvPr>
          <p:cNvPicPr>
            <a:picLocks noChangeAspect="1"/>
          </p:cNvPicPr>
          <p:nvPr userDrawn="1"/>
        </p:nvPicPr>
        <p:blipFill>
          <a:blip r:embed="rId16">
            <a:clrChange>
              <a:clrFrom>
                <a:srgbClr val="FBFAF6"/>
              </a:clrFrom>
              <a:clrTo>
                <a:srgbClr val="FBFAF6">
                  <a:alpha val="0"/>
                </a:srgbClr>
              </a:clrTo>
            </a:clrChange>
            <a:extLst>
              <a:ext uri="{28A0092B-C50C-407E-A947-70E740481C1C}">
                <a14:useLocalDpi xmlns:a14="http://schemas.microsoft.com/office/drawing/2010/main" val="0"/>
              </a:ext>
            </a:extLst>
          </a:blip>
          <a:srcRect/>
          <a:stretch>
            <a:fillRect/>
          </a:stretch>
        </p:blipFill>
        <p:spPr bwMode="auto">
          <a:xfrm>
            <a:off x="10176933" y="96313"/>
            <a:ext cx="1828800"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02B96E9-8D4D-F44B-B30E-A508E653F339}"/>
              </a:ext>
            </a:extLst>
          </p:cNvPr>
          <p:cNvSpPr/>
          <p:nvPr userDrawn="1"/>
        </p:nvSpPr>
        <p:spPr>
          <a:xfrm>
            <a:off x="7471012" y="6560264"/>
            <a:ext cx="1338828" cy="246221"/>
          </a:xfrm>
          <a:prstGeom prst="rect">
            <a:avLst/>
          </a:prstGeom>
        </p:spPr>
        <p:txBody>
          <a:bodyPr wrap="none">
            <a:spAutoFit/>
          </a:bodyPr>
          <a:lstStyle/>
          <a:p>
            <a:pPr>
              <a:defRPr/>
            </a:pPr>
            <a:r>
              <a:rPr lang="zh-CN" altLang="en-US" sz="1000" dirty="0">
                <a:solidFill>
                  <a:schemeClr val="bg1">
                    <a:lumMod val="85000"/>
                  </a:schemeClr>
                </a:solidFill>
                <a:latin typeface="Arial" panose="020B0604020202020204" pitchFamily="34" charset="0"/>
                <a:cs typeface="Arial" panose="020B0604020202020204" pitchFamily="34" charset="0"/>
              </a:rPr>
              <a:t>计算机信息工程学院</a:t>
            </a:r>
            <a:endParaRPr lang="en-US" altLang="zh-CN" sz="1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74893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dt="0"/>
  <p:txStyles>
    <p:titleStyle>
      <a:lvl1pPr algn="l" rtl="0" eaLnBrk="1" fontAlgn="base" hangingPunct="1">
        <a:spcBef>
          <a:spcPct val="0"/>
        </a:spcBef>
        <a:spcAft>
          <a:spcPct val="0"/>
        </a:spcAft>
        <a:defRPr sz="3200" b="0">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黑体" pitchFamily="49" charset="-122"/>
          <a:ea typeface="黑体" pitchFamily="49" charset="-122"/>
        </a:defRPr>
      </a:lvl2pPr>
      <a:lvl3pPr algn="l" rtl="0" eaLnBrk="1" fontAlgn="base" hangingPunct="1">
        <a:spcBef>
          <a:spcPct val="0"/>
        </a:spcBef>
        <a:spcAft>
          <a:spcPct val="0"/>
        </a:spcAft>
        <a:defRPr sz="3200" b="1">
          <a:solidFill>
            <a:srgbClr val="990000"/>
          </a:solidFill>
          <a:latin typeface="黑体" pitchFamily="49" charset="-122"/>
          <a:ea typeface="黑体" pitchFamily="49" charset="-122"/>
        </a:defRPr>
      </a:lvl3pPr>
      <a:lvl4pPr algn="l" rtl="0" eaLnBrk="1" fontAlgn="base" hangingPunct="1">
        <a:spcBef>
          <a:spcPct val="0"/>
        </a:spcBef>
        <a:spcAft>
          <a:spcPct val="0"/>
        </a:spcAft>
        <a:defRPr sz="3200" b="1">
          <a:solidFill>
            <a:srgbClr val="990000"/>
          </a:solidFill>
          <a:latin typeface="黑体" pitchFamily="49" charset="-122"/>
          <a:ea typeface="黑体" pitchFamily="49" charset="-122"/>
        </a:defRPr>
      </a:lvl4pPr>
      <a:lvl5pPr algn="l" rtl="0" eaLnBrk="1" fontAlgn="base" hangingPunct="1">
        <a:spcBef>
          <a:spcPct val="0"/>
        </a:spcBef>
        <a:spcAft>
          <a:spcPct val="0"/>
        </a:spcAft>
        <a:defRPr sz="3200" b="1">
          <a:solidFill>
            <a:srgbClr val="990000"/>
          </a:solidFill>
          <a:latin typeface="黑体" pitchFamily="49" charset="-122"/>
          <a:ea typeface="黑体" pitchFamily="49" charset="-122"/>
        </a:defRPr>
      </a:lvl5pPr>
      <a:lvl6pPr marL="457200" algn="l" rtl="0" eaLnBrk="1" fontAlgn="base" hangingPunct="1">
        <a:spcBef>
          <a:spcPct val="0"/>
        </a:spcBef>
        <a:spcAft>
          <a:spcPct val="0"/>
        </a:spcAft>
        <a:defRPr sz="3200" b="1">
          <a:solidFill>
            <a:srgbClr val="990000"/>
          </a:solidFill>
          <a:latin typeface="黑体" pitchFamily="49" charset="-122"/>
          <a:ea typeface="黑体" pitchFamily="49" charset="-122"/>
        </a:defRPr>
      </a:lvl6pPr>
      <a:lvl7pPr marL="914400" algn="l" rtl="0" eaLnBrk="1" fontAlgn="base" hangingPunct="1">
        <a:spcBef>
          <a:spcPct val="0"/>
        </a:spcBef>
        <a:spcAft>
          <a:spcPct val="0"/>
        </a:spcAft>
        <a:defRPr sz="3200" b="1">
          <a:solidFill>
            <a:srgbClr val="990000"/>
          </a:solidFill>
          <a:latin typeface="黑体" pitchFamily="49" charset="-122"/>
          <a:ea typeface="黑体" pitchFamily="49" charset="-122"/>
        </a:defRPr>
      </a:lvl7pPr>
      <a:lvl8pPr marL="1371600" algn="l" rtl="0" eaLnBrk="1" fontAlgn="base" hangingPunct="1">
        <a:spcBef>
          <a:spcPct val="0"/>
        </a:spcBef>
        <a:spcAft>
          <a:spcPct val="0"/>
        </a:spcAft>
        <a:defRPr sz="3200" b="1">
          <a:solidFill>
            <a:srgbClr val="990000"/>
          </a:solidFill>
          <a:latin typeface="黑体" pitchFamily="49" charset="-122"/>
          <a:ea typeface="黑体" pitchFamily="49" charset="-122"/>
        </a:defRPr>
      </a:lvl8pPr>
      <a:lvl9pPr marL="1828800" algn="l" rtl="0" eaLnBrk="1" fontAlgn="base" hangingPunct="1">
        <a:spcBef>
          <a:spcPct val="0"/>
        </a:spcBef>
        <a:spcAft>
          <a:spcPct val="0"/>
        </a:spcAft>
        <a:defRPr sz="3200" b="1">
          <a:solidFill>
            <a:srgbClr val="990000"/>
          </a:solidFill>
          <a:latin typeface="黑体" pitchFamily="49" charset="-122"/>
          <a:ea typeface="黑体" pitchFamily="49" charset="-122"/>
        </a:defRPr>
      </a:lvl9pPr>
    </p:titleStyle>
    <p:bodyStyle>
      <a:lvl1pPr marL="342900" indent="-342900" algn="l" rtl="0" eaLnBrk="1" fontAlgn="base" hangingPunct="1">
        <a:spcBef>
          <a:spcPct val="20000"/>
        </a:spcBef>
        <a:spcAft>
          <a:spcPct val="0"/>
        </a:spcAft>
        <a:buClr>
          <a:srgbClr val="990000"/>
        </a:buClr>
        <a:buFont typeface="Symbol" pitchFamily="2" charset="2"/>
        <a:buChar char="·"/>
        <a:defRPr sz="2800" b="0">
          <a:solidFill>
            <a:schemeClr val="tx1"/>
          </a:solidFill>
          <a:latin typeface="Songti SC" panose="02010600040101010101" pitchFamily="2" charset="-122"/>
          <a:ea typeface="Songti SC" panose="02010600040101010101" pitchFamily="2" charset="-122"/>
          <a:cs typeface="+mn-cs"/>
        </a:defRPr>
      </a:lvl1pPr>
      <a:lvl2pPr marL="742950" indent="-285750" algn="l" rtl="0" eaLnBrk="1" fontAlgn="base" hangingPunct="1">
        <a:spcBef>
          <a:spcPct val="20000"/>
        </a:spcBef>
        <a:spcAft>
          <a:spcPct val="0"/>
        </a:spcAft>
        <a:buClr>
          <a:srgbClr val="990000"/>
        </a:buClr>
        <a:buFont typeface="Wingdings" pitchFamily="2" charset="2"/>
        <a:buChar char="ü"/>
        <a:defRPr sz="2400" b="0">
          <a:solidFill>
            <a:schemeClr val="tx1"/>
          </a:solidFill>
          <a:latin typeface="Songti SC" panose="02010600040101010101" pitchFamily="2" charset="-122"/>
          <a:ea typeface="Songti SC" panose="02010600040101010101" pitchFamily="2" charset="-122"/>
        </a:defRPr>
      </a:lvl2pPr>
      <a:lvl3pPr marL="1143000" indent="-228600" algn="l" rtl="0" eaLnBrk="1" fontAlgn="base" hangingPunct="1">
        <a:spcBef>
          <a:spcPct val="20000"/>
        </a:spcBef>
        <a:spcAft>
          <a:spcPct val="0"/>
        </a:spcAft>
        <a:buClr>
          <a:srgbClr val="990000"/>
        </a:buClr>
        <a:buFont typeface="Arial" panose="020B0604020202020204" pitchFamily="34" charset="0"/>
        <a:buChar char="•"/>
        <a:defRPr sz="2200" b="0">
          <a:solidFill>
            <a:schemeClr val="tx1"/>
          </a:solidFill>
          <a:latin typeface="Songti SC" panose="02010600040101010101" pitchFamily="2" charset="-122"/>
          <a:ea typeface="Songti SC" panose="02010600040101010101" pitchFamily="2" charset="-122"/>
        </a:defRPr>
      </a:lvl3pPr>
      <a:lvl4pPr marL="1600200" indent="-228600" algn="l" rtl="0" eaLnBrk="1" fontAlgn="base" hangingPunct="1">
        <a:spcBef>
          <a:spcPct val="20000"/>
        </a:spcBef>
        <a:spcAft>
          <a:spcPct val="0"/>
        </a:spcAft>
        <a:buClr>
          <a:srgbClr val="0000FF"/>
        </a:buClr>
        <a:buFont typeface="Symbol" pitchFamily="2" charset="2"/>
        <a:buChar char="•"/>
        <a:defRPr sz="2000" b="0">
          <a:solidFill>
            <a:schemeClr val="tx1"/>
          </a:solidFill>
          <a:latin typeface="Songti SC" panose="02010600040101010101" pitchFamily="2" charset="-122"/>
          <a:ea typeface="Songti SC" panose="02010600040101010101" pitchFamily="2" charset="-122"/>
        </a:defRPr>
      </a:lvl4pPr>
      <a:lvl5pPr marL="2057400" indent="-228600" algn="l" rtl="0" eaLnBrk="1" fontAlgn="base" hangingPunct="1">
        <a:spcBef>
          <a:spcPct val="20000"/>
        </a:spcBef>
        <a:spcAft>
          <a:spcPct val="0"/>
        </a:spcAft>
        <a:buClr>
          <a:srgbClr val="0000FF"/>
        </a:buClr>
        <a:buFont typeface="Symbol" pitchFamily="2" charset="2"/>
        <a:buChar char="–"/>
        <a:defRPr b="0">
          <a:solidFill>
            <a:schemeClr val="tx1"/>
          </a:solidFill>
          <a:latin typeface="Songti SC" panose="02010600040101010101" pitchFamily="2" charset="-122"/>
          <a:ea typeface="Songti SC" panose="02010600040101010101" pitchFamily="2" charset="-122"/>
        </a:defRPr>
      </a:lvl5pPr>
      <a:lvl6pPr marL="2514600" indent="-228600" algn="l" rtl="0" eaLnBrk="1" fontAlgn="base" hangingPunct="1">
        <a:spcBef>
          <a:spcPct val="20000"/>
        </a:spcBef>
        <a:spcAft>
          <a:spcPct val="0"/>
        </a:spcAft>
        <a:buClr>
          <a:srgbClr val="0000FF"/>
        </a:buClr>
        <a:buFont typeface="Symbol" pitchFamily="18" charset="2"/>
        <a:buChar char="–"/>
        <a:defRPr b="1">
          <a:solidFill>
            <a:schemeClr val="tx1"/>
          </a:solidFill>
          <a:latin typeface="+mn-lt"/>
          <a:ea typeface="+mn-ea"/>
        </a:defRPr>
      </a:lvl6pPr>
      <a:lvl7pPr marL="2971800" indent="-228600" algn="l" rtl="0" eaLnBrk="1" fontAlgn="base" hangingPunct="1">
        <a:spcBef>
          <a:spcPct val="20000"/>
        </a:spcBef>
        <a:spcAft>
          <a:spcPct val="0"/>
        </a:spcAft>
        <a:buClr>
          <a:srgbClr val="0000FF"/>
        </a:buClr>
        <a:buFont typeface="Symbol" pitchFamily="18" charset="2"/>
        <a:buChar char="–"/>
        <a:defRPr b="1">
          <a:solidFill>
            <a:schemeClr val="tx1"/>
          </a:solidFill>
          <a:latin typeface="+mn-lt"/>
          <a:ea typeface="+mn-ea"/>
        </a:defRPr>
      </a:lvl7pPr>
      <a:lvl8pPr marL="3429000" indent="-228600" algn="l" rtl="0" eaLnBrk="1" fontAlgn="base" hangingPunct="1">
        <a:spcBef>
          <a:spcPct val="20000"/>
        </a:spcBef>
        <a:spcAft>
          <a:spcPct val="0"/>
        </a:spcAft>
        <a:buClr>
          <a:srgbClr val="0000FF"/>
        </a:buClr>
        <a:buFont typeface="Symbol" pitchFamily="18" charset="2"/>
        <a:buChar char="–"/>
        <a:defRPr b="1">
          <a:solidFill>
            <a:schemeClr val="tx1"/>
          </a:solidFill>
          <a:latin typeface="+mn-lt"/>
          <a:ea typeface="+mn-ea"/>
        </a:defRPr>
      </a:lvl8pPr>
      <a:lvl9pPr marL="3886200" indent="-228600" algn="l" rtl="0" eaLnBrk="1" fontAlgn="base" hangingPunct="1">
        <a:spcBef>
          <a:spcPct val="20000"/>
        </a:spcBef>
        <a:spcAft>
          <a:spcPct val="0"/>
        </a:spcAft>
        <a:buClr>
          <a:srgbClr val="0000FF"/>
        </a:buClr>
        <a:buFont typeface="Symbol" pitchFamily="18"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D75B8-745D-6947-B8A4-73F590D7D878}"/>
              </a:ext>
            </a:extLst>
          </p:cNvPr>
          <p:cNvSpPr>
            <a:spLocks noGrp="1"/>
          </p:cNvSpPr>
          <p:nvPr>
            <p:ph type="ctrTitle"/>
          </p:nvPr>
        </p:nvSpPr>
        <p:spPr/>
        <p:txBody>
          <a:bodyPr/>
          <a:lstStyle/>
          <a:p>
            <a:r>
              <a:rPr kumimoji="1" lang="zh-CN" altLang="en-US" dirty="0"/>
              <a:t>第</a:t>
            </a:r>
            <a:r>
              <a:rPr kumimoji="1" lang="en-US" altLang="zh-CN" dirty="0"/>
              <a:t>1</a:t>
            </a:r>
            <a:r>
              <a:rPr kumimoji="1" lang="zh-CN" altLang="en-US" dirty="0"/>
              <a:t>章 操作系统引论</a:t>
            </a:r>
          </a:p>
        </p:txBody>
      </p:sp>
      <p:sp>
        <p:nvSpPr>
          <p:cNvPr id="3" name="副标题 2">
            <a:extLst>
              <a:ext uri="{FF2B5EF4-FFF2-40B4-BE49-F238E27FC236}">
                <a16:creationId xmlns:a16="http://schemas.microsoft.com/office/drawing/2014/main" id="{3DA2BB25-77FA-2C4B-9F21-B3DE03AB218D}"/>
              </a:ext>
            </a:extLst>
          </p:cNvPr>
          <p:cNvSpPr>
            <a:spLocks noGrp="1"/>
          </p:cNvSpPr>
          <p:nvPr>
            <p:ph type="subTitle" idx="1"/>
          </p:nvPr>
        </p:nvSpPr>
        <p:spPr/>
        <p:txBody>
          <a:bodyPr/>
          <a:lstStyle/>
          <a:p>
            <a:endParaRPr kumimoji="1" lang="zh-CN" altLang="en-US" dirty="0"/>
          </a:p>
        </p:txBody>
      </p:sp>
      <p:sp>
        <p:nvSpPr>
          <p:cNvPr id="4" name="页脚占位符 3">
            <a:extLst>
              <a:ext uri="{FF2B5EF4-FFF2-40B4-BE49-F238E27FC236}">
                <a16:creationId xmlns:a16="http://schemas.microsoft.com/office/drawing/2014/main" id="{78CA90E4-80E3-5341-8AF0-431094455F39}"/>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E2ECF3A4-2EA7-E94E-9FE0-EC75E52A3E57}"/>
              </a:ext>
            </a:extLst>
          </p:cNvPr>
          <p:cNvSpPr>
            <a:spLocks noGrp="1"/>
          </p:cNvSpPr>
          <p:nvPr>
            <p:ph type="sldNum" sz="quarter" idx="12"/>
          </p:nvPr>
        </p:nvSpPr>
        <p:spPr/>
        <p:txBody>
          <a:bodyPr/>
          <a:lstStyle/>
          <a:p>
            <a:pPr>
              <a:defRPr/>
            </a:pPr>
            <a:fld id="{88434BD5-9807-614A-BB9F-087655D9A7EC}" type="slidenum">
              <a:rPr lang="zh-TW" altLang="en-US" smtClean="0"/>
              <a:pPr>
                <a:defRPr/>
              </a:pPr>
              <a:t>1</a:t>
            </a:fld>
            <a:endParaRPr lang="en-US" altLang="zh-CN"/>
          </a:p>
        </p:txBody>
      </p:sp>
    </p:spTree>
    <p:extLst>
      <p:ext uri="{BB962C8B-B14F-4D97-AF65-F5344CB8AC3E}">
        <p14:creationId xmlns:p14="http://schemas.microsoft.com/office/powerpoint/2010/main" val="359052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BC102-CF75-084E-8A08-D50A6581B500}"/>
              </a:ext>
            </a:extLst>
          </p:cNvPr>
          <p:cNvSpPr>
            <a:spLocks noGrp="1"/>
          </p:cNvSpPr>
          <p:nvPr>
            <p:ph type="title"/>
          </p:nvPr>
        </p:nvSpPr>
        <p:spPr/>
        <p:txBody>
          <a:bodyPr/>
          <a:lstStyle/>
          <a:p>
            <a:r>
              <a:rPr lang="en-US" altLang="zh-CN" dirty="0"/>
              <a:t>1.2.1 </a:t>
            </a:r>
            <a:r>
              <a:rPr lang="zh-CN" altLang="zh-CN" dirty="0"/>
              <a:t>计算机硬件发展简要介绍</a:t>
            </a:r>
            <a:endParaRPr kumimoji="1" lang="zh-CN" altLang="en-US" dirty="0"/>
          </a:p>
        </p:txBody>
      </p:sp>
      <p:sp>
        <p:nvSpPr>
          <p:cNvPr id="3" name="内容占位符 2">
            <a:extLst>
              <a:ext uri="{FF2B5EF4-FFF2-40B4-BE49-F238E27FC236}">
                <a16:creationId xmlns:a16="http://schemas.microsoft.com/office/drawing/2014/main" id="{A053BE12-D4FF-3E48-A7F5-CBEF4BEB5D01}"/>
              </a:ext>
            </a:extLst>
          </p:cNvPr>
          <p:cNvSpPr>
            <a:spLocks noGrp="1"/>
          </p:cNvSpPr>
          <p:nvPr>
            <p:ph idx="1"/>
          </p:nvPr>
        </p:nvSpPr>
        <p:spPr/>
        <p:txBody>
          <a:bodyPr/>
          <a:lstStyle/>
          <a:p>
            <a:r>
              <a:rPr lang="zh-CN" altLang="zh-CN" sz="3200" dirty="0"/>
              <a:t>通常按照元件工艺的演变把计算机的发展过程分为以下四个阶段：</a:t>
            </a:r>
          </a:p>
          <a:p>
            <a:pPr lvl="1"/>
            <a:r>
              <a:rPr lang="en-US" altLang="zh-CN" sz="2800" dirty="0"/>
              <a:t>1946</a:t>
            </a:r>
            <a:r>
              <a:rPr lang="zh-CN" altLang="zh-CN" sz="2800" dirty="0"/>
              <a:t>年——</a:t>
            </a:r>
            <a:r>
              <a:rPr lang="en-US" altLang="zh-CN" sz="2800" dirty="0"/>
              <a:t>1950</a:t>
            </a:r>
            <a:r>
              <a:rPr lang="zh-CN" altLang="zh-CN" sz="2800" dirty="0"/>
              <a:t>年代末：第一代电子计算机（电子管时代）</a:t>
            </a:r>
          </a:p>
          <a:p>
            <a:pPr lvl="1"/>
            <a:r>
              <a:rPr lang="en-US" altLang="zh-CN" sz="2800" dirty="0"/>
              <a:t>1950</a:t>
            </a:r>
            <a:r>
              <a:rPr lang="zh-CN" altLang="zh-CN" sz="2800" dirty="0"/>
              <a:t>年代末</a:t>
            </a:r>
            <a:r>
              <a:rPr lang="en-US" altLang="zh-CN" sz="2800" dirty="0"/>
              <a:t>——1960</a:t>
            </a:r>
            <a:r>
              <a:rPr lang="zh-CN" altLang="zh-CN" sz="2800" dirty="0"/>
              <a:t>年代中期：第二代电子计算机（晶体管时代）</a:t>
            </a:r>
          </a:p>
          <a:p>
            <a:pPr lvl="1"/>
            <a:r>
              <a:rPr lang="en-US" altLang="zh-CN" sz="2800" dirty="0"/>
              <a:t>1960</a:t>
            </a:r>
            <a:r>
              <a:rPr lang="zh-CN" altLang="zh-CN" sz="2800" dirty="0"/>
              <a:t>年代中期——</a:t>
            </a:r>
            <a:r>
              <a:rPr lang="en-US" altLang="zh-CN" sz="2800" dirty="0"/>
              <a:t>1970</a:t>
            </a:r>
            <a:r>
              <a:rPr lang="zh-CN" altLang="zh-CN" sz="2800" dirty="0"/>
              <a:t>年代中期：第三代电子计算机（集成电路时代）</a:t>
            </a:r>
          </a:p>
          <a:p>
            <a:pPr lvl="1"/>
            <a:r>
              <a:rPr lang="en-US" altLang="zh-CN" sz="2800" dirty="0"/>
              <a:t>1970</a:t>
            </a:r>
            <a:r>
              <a:rPr lang="zh-CN" altLang="zh-CN" sz="2800" dirty="0"/>
              <a:t>年代中期至今：第四代电子计算机（大规模集成电路时代）</a:t>
            </a:r>
          </a:p>
          <a:p>
            <a:endParaRPr kumimoji="1" lang="zh-CN" altLang="en-US" sz="3200" dirty="0"/>
          </a:p>
        </p:txBody>
      </p:sp>
      <p:sp>
        <p:nvSpPr>
          <p:cNvPr id="4" name="页脚占位符 3">
            <a:extLst>
              <a:ext uri="{FF2B5EF4-FFF2-40B4-BE49-F238E27FC236}">
                <a16:creationId xmlns:a16="http://schemas.microsoft.com/office/drawing/2014/main" id="{9A316AB3-A23E-034E-82C6-49BAD26CDE60}"/>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98FF803A-E979-0341-8865-EB0DFA6004B9}"/>
              </a:ext>
            </a:extLst>
          </p:cNvPr>
          <p:cNvSpPr>
            <a:spLocks noGrp="1"/>
          </p:cNvSpPr>
          <p:nvPr>
            <p:ph type="sldNum" sz="quarter" idx="12"/>
          </p:nvPr>
        </p:nvSpPr>
        <p:spPr/>
        <p:txBody>
          <a:bodyPr/>
          <a:lstStyle/>
          <a:p>
            <a:pPr>
              <a:defRPr/>
            </a:pPr>
            <a:fld id="{22641AF8-C8EB-E14E-8A69-BF1A5F809DDE}" type="slidenum">
              <a:rPr lang="zh-TW" altLang="en-US" smtClean="0"/>
              <a:pPr>
                <a:defRPr/>
              </a:pPr>
              <a:t>10</a:t>
            </a:fld>
            <a:endParaRPr lang="en-US" altLang="zh-CN"/>
          </a:p>
        </p:txBody>
      </p:sp>
    </p:spTree>
    <p:extLst>
      <p:ext uri="{BB962C8B-B14F-4D97-AF65-F5344CB8AC3E}">
        <p14:creationId xmlns:p14="http://schemas.microsoft.com/office/powerpoint/2010/main" val="324414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EBE1ACB-C60A-2E47-BB0E-AED22951A4E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B0B4E192-D57D-8F4D-8901-2925F97ECCC4}"/>
              </a:ext>
            </a:extLst>
          </p:cNvPr>
          <p:cNvSpPr>
            <a:spLocks noGrp="1"/>
          </p:cNvSpPr>
          <p:nvPr>
            <p:ph sz="half" idx="1"/>
          </p:nvPr>
        </p:nvSpPr>
        <p:spPr>
          <a:xfrm>
            <a:off x="355600" y="1257300"/>
            <a:ext cx="6028266" cy="5232400"/>
          </a:xfrm>
        </p:spPr>
        <p:txBody>
          <a:bodyPr/>
          <a:lstStyle/>
          <a:p>
            <a:pPr lvl="0"/>
            <a:r>
              <a:rPr lang="zh-CN" altLang="zh-CN" sz="2400" dirty="0"/>
              <a:t>第一代电子计算机（电子管时代）</a:t>
            </a:r>
          </a:p>
          <a:p>
            <a:pPr lvl="1"/>
            <a:r>
              <a:rPr lang="en-US" altLang="zh-CN" sz="2000" dirty="0"/>
              <a:t>1946</a:t>
            </a:r>
            <a:r>
              <a:rPr lang="zh-CN" altLang="zh-CN" sz="2000" dirty="0"/>
              <a:t>年第一台电子计算机问世</a:t>
            </a:r>
          </a:p>
          <a:p>
            <a:pPr lvl="1"/>
            <a:r>
              <a:rPr lang="en-US" altLang="zh-CN" sz="2000" dirty="0"/>
              <a:t>1950</a:t>
            </a:r>
            <a:r>
              <a:rPr lang="zh-CN" altLang="zh-CN" sz="2000" dirty="0"/>
              <a:t>年第一台并行计算机（</a:t>
            </a:r>
            <a:r>
              <a:rPr lang="en-US" altLang="zh-CN" sz="2000" dirty="0"/>
              <a:t>EDVAC</a:t>
            </a:r>
            <a:r>
              <a:rPr lang="zh-CN" altLang="zh-CN" sz="2000" dirty="0"/>
              <a:t>）实现了计算机之父“冯</a:t>
            </a:r>
            <a:r>
              <a:rPr lang="en-US" altLang="zh-CN" sz="2000" dirty="0"/>
              <a:t>.</a:t>
            </a:r>
            <a:r>
              <a:rPr lang="zh-CN" altLang="zh-CN" sz="2000" dirty="0"/>
              <a:t>诺伊曼”的两个设想：采用二进制和存储程序</a:t>
            </a:r>
          </a:p>
          <a:p>
            <a:pPr lvl="0"/>
            <a:r>
              <a:rPr lang="zh-CN" altLang="zh-CN" sz="2400" dirty="0">
                <a:solidFill>
                  <a:schemeClr val="bg2"/>
                </a:solidFill>
              </a:rPr>
              <a:t>第二代计算机（晶体管时代）</a:t>
            </a:r>
          </a:p>
          <a:p>
            <a:pPr lvl="1"/>
            <a:r>
              <a:rPr lang="en-US" altLang="zh-CN" sz="2000" dirty="0">
                <a:solidFill>
                  <a:schemeClr val="bg2"/>
                </a:solidFill>
              </a:rPr>
              <a:t>1954</a:t>
            </a:r>
            <a:r>
              <a:rPr lang="zh-CN" altLang="zh-CN" sz="2000" dirty="0">
                <a:solidFill>
                  <a:schemeClr val="bg2"/>
                </a:solidFill>
              </a:rPr>
              <a:t>年</a:t>
            </a:r>
            <a:r>
              <a:rPr lang="en-US" altLang="zh-CN" sz="2000" dirty="0">
                <a:solidFill>
                  <a:schemeClr val="bg2"/>
                </a:solidFill>
              </a:rPr>
              <a:t>IBM</a:t>
            </a:r>
            <a:r>
              <a:rPr lang="zh-CN" altLang="zh-CN" sz="2000" dirty="0">
                <a:solidFill>
                  <a:schemeClr val="bg2"/>
                </a:solidFill>
              </a:rPr>
              <a:t>公司制造第一台晶体管计算机（</a:t>
            </a:r>
            <a:r>
              <a:rPr lang="en-US" altLang="zh-CN" sz="2000" dirty="0">
                <a:solidFill>
                  <a:schemeClr val="bg2"/>
                </a:solidFill>
              </a:rPr>
              <a:t>TRADIC</a:t>
            </a:r>
            <a:r>
              <a:rPr lang="zh-CN" altLang="zh-CN" sz="2000" dirty="0">
                <a:solidFill>
                  <a:schemeClr val="bg2"/>
                </a:solidFill>
              </a:rPr>
              <a:t>），增加了浮点运算</a:t>
            </a:r>
            <a:endParaRPr lang="en-US" altLang="zh-CN" sz="2000" dirty="0">
              <a:solidFill>
                <a:schemeClr val="bg2"/>
              </a:solidFill>
            </a:endParaRPr>
          </a:p>
          <a:p>
            <a:pPr lvl="1"/>
            <a:r>
              <a:rPr lang="en-US" altLang="zh-CN" sz="2000" dirty="0">
                <a:solidFill>
                  <a:schemeClr val="bg2"/>
                </a:solidFill>
              </a:rPr>
              <a:t>1958</a:t>
            </a:r>
            <a:r>
              <a:rPr lang="zh-CN" altLang="zh-CN" sz="2000" dirty="0">
                <a:solidFill>
                  <a:schemeClr val="bg2"/>
                </a:solidFill>
              </a:rPr>
              <a:t>年</a:t>
            </a:r>
            <a:r>
              <a:rPr lang="en-US" altLang="zh-CN" sz="2000" dirty="0">
                <a:solidFill>
                  <a:schemeClr val="bg2"/>
                </a:solidFill>
              </a:rPr>
              <a:t>IBM 1401</a:t>
            </a:r>
            <a:r>
              <a:rPr lang="zh-CN" altLang="zh-CN" sz="2000" dirty="0">
                <a:solidFill>
                  <a:schemeClr val="bg2"/>
                </a:solidFill>
              </a:rPr>
              <a:t>计算机是第二代计算机中的代表</a:t>
            </a:r>
            <a:endParaRPr lang="en-US" altLang="zh-CN" sz="2000" dirty="0">
              <a:solidFill>
                <a:schemeClr val="bg2"/>
              </a:solidFill>
            </a:endParaRPr>
          </a:p>
          <a:p>
            <a:pPr lvl="1"/>
            <a:r>
              <a:rPr lang="en-US" altLang="zh-CN" sz="2000" dirty="0">
                <a:solidFill>
                  <a:schemeClr val="bg2"/>
                </a:solidFill>
              </a:rPr>
              <a:t>1965</a:t>
            </a:r>
            <a:r>
              <a:rPr lang="zh-CN" altLang="zh-CN" sz="2000" dirty="0">
                <a:solidFill>
                  <a:schemeClr val="bg2"/>
                </a:solidFill>
              </a:rPr>
              <a:t>年</a:t>
            </a:r>
            <a:r>
              <a:rPr lang="en-US" altLang="zh-CN" sz="2000" dirty="0">
                <a:solidFill>
                  <a:schemeClr val="bg2"/>
                </a:solidFill>
              </a:rPr>
              <a:t>DEC</a:t>
            </a:r>
            <a:r>
              <a:rPr lang="zh-CN" altLang="zh-CN" sz="2000" dirty="0">
                <a:solidFill>
                  <a:schemeClr val="bg2"/>
                </a:solidFill>
              </a:rPr>
              <a:t>公司推出了</a:t>
            </a:r>
            <a:r>
              <a:rPr lang="en-US" altLang="zh-CN" sz="2000" dirty="0">
                <a:solidFill>
                  <a:schemeClr val="bg2"/>
                </a:solidFill>
              </a:rPr>
              <a:t>PDP-8</a:t>
            </a:r>
            <a:r>
              <a:rPr lang="zh-CN" altLang="zh-CN" sz="2000" dirty="0">
                <a:solidFill>
                  <a:schemeClr val="bg2"/>
                </a:solidFill>
              </a:rPr>
              <a:t>型计算机，标志着小型机时代的到来</a:t>
            </a:r>
            <a:endParaRPr lang="zh-CN" altLang="zh-CN" sz="2400" dirty="0">
              <a:solidFill>
                <a:schemeClr val="bg2"/>
              </a:solidFill>
            </a:endParaRPr>
          </a:p>
          <a:p>
            <a:pPr lvl="0"/>
            <a:r>
              <a:rPr lang="zh-CN" altLang="zh-CN" sz="2400" dirty="0"/>
              <a:t>第三代计算机（集成电路时代）</a:t>
            </a:r>
          </a:p>
          <a:p>
            <a:pPr lvl="1"/>
            <a:r>
              <a:rPr lang="en-US" altLang="zh-CN" sz="2000" dirty="0"/>
              <a:t>1970</a:t>
            </a:r>
            <a:r>
              <a:rPr lang="zh-CN" altLang="zh-CN" sz="2000" dirty="0"/>
              <a:t>年</a:t>
            </a:r>
            <a:r>
              <a:rPr lang="en-US" altLang="zh-CN" sz="2000" dirty="0"/>
              <a:t>IBM S/370</a:t>
            </a:r>
            <a:r>
              <a:rPr lang="zh-CN" altLang="zh-CN" sz="2000" dirty="0"/>
              <a:t>采用了大规模集成电路，并使用虚拟存储器技术，将硬件和软件分离开来，从而</a:t>
            </a:r>
            <a:r>
              <a:rPr lang="zh-CN" altLang="zh-CN" sz="2000" dirty="0">
                <a:solidFill>
                  <a:srgbClr val="FF0000"/>
                </a:solidFill>
              </a:rPr>
              <a:t>明确了软件的价值</a:t>
            </a:r>
          </a:p>
        </p:txBody>
      </p:sp>
      <p:sp>
        <p:nvSpPr>
          <p:cNvPr id="5" name="内容占位符 4">
            <a:extLst>
              <a:ext uri="{FF2B5EF4-FFF2-40B4-BE49-F238E27FC236}">
                <a16:creationId xmlns:a16="http://schemas.microsoft.com/office/drawing/2014/main" id="{F113C119-7EDB-6549-9EF5-4CD0DEAE0A84}"/>
              </a:ext>
            </a:extLst>
          </p:cNvPr>
          <p:cNvSpPr>
            <a:spLocks noGrp="1"/>
          </p:cNvSpPr>
          <p:nvPr>
            <p:ph sz="half" idx="2"/>
          </p:nvPr>
        </p:nvSpPr>
        <p:spPr>
          <a:xfrm>
            <a:off x="6383866" y="1282700"/>
            <a:ext cx="5604934" cy="5232400"/>
          </a:xfrm>
        </p:spPr>
        <p:txBody>
          <a:bodyPr/>
          <a:lstStyle/>
          <a:p>
            <a:pPr lvl="0"/>
            <a:r>
              <a:rPr lang="zh-CN" altLang="zh-CN" sz="2400" dirty="0"/>
              <a:t>第四代计算机（超大集成电路时代）</a:t>
            </a:r>
          </a:p>
          <a:p>
            <a:pPr lvl="1"/>
            <a:r>
              <a:rPr lang="en-US" altLang="zh-CN" sz="2000" dirty="0"/>
              <a:t>1975</a:t>
            </a:r>
            <a:r>
              <a:rPr lang="zh-CN" altLang="zh-CN" sz="2000" dirty="0"/>
              <a:t>年</a:t>
            </a:r>
            <a:r>
              <a:rPr lang="en-US" altLang="zh-CN" sz="2000" dirty="0"/>
              <a:t>4</a:t>
            </a:r>
            <a:r>
              <a:rPr lang="zh-CN" altLang="zh-CN" sz="2000" dirty="0"/>
              <a:t>月</a:t>
            </a:r>
            <a:r>
              <a:rPr lang="en-US" altLang="zh-CN" sz="2000" dirty="0"/>
              <a:t>MITS</a:t>
            </a:r>
            <a:r>
              <a:rPr lang="zh-CN" altLang="zh-CN" sz="2000" dirty="0"/>
              <a:t>制造的</a:t>
            </a:r>
            <a:r>
              <a:rPr lang="en-US" altLang="zh-CN" sz="2000" dirty="0"/>
              <a:t>Altair 8800</a:t>
            </a:r>
            <a:r>
              <a:rPr lang="zh-CN" altLang="zh-CN" sz="2000" dirty="0"/>
              <a:t>是世界上第一款微型计算机</a:t>
            </a:r>
            <a:endParaRPr lang="en-US" altLang="zh-CN" sz="2000" dirty="0"/>
          </a:p>
          <a:p>
            <a:pPr lvl="1"/>
            <a:r>
              <a:rPr lang="en-US" altLang="zh-CN" sz="2000" dirty="0"/>
              <a:t>1977</a:t>
            </a:r>
            <a:r>
              <a:rPr lang="zh-CN" altLang="zh-CN" sz="2000" dirty="0"/>
              <a:t>年</a:t>
            </a:r>
            <a:r>
              <a:rPr lang="en-US" altLang="zh-CN" sz="2000" dirty="0"/>
              <a:t>4</a:t>
            </a:r>
            <a:r>
              <a:rPr lang="zh-CN" altLang="zh-CN" sz="2000" dirty="0"/>
              <a:t>月</a:t>
            </a:r>
            <a:r>
              <a:rPr lang="en-US" altLang="zh-CN" sz="2000" dirty="0"/>
              <a:t>Apple II</a:t>
            </a:r>
            <a:r>
              <a:rPr lang="zh-CN" altLang="zh-CN" sz="2000" dirty="0"/>
              <a:t>是计算机史上第一个带有彩色图形的个人计算机</a:t>
            </a:r>
            <a:endParaRPr lang="en-US" altLang="zh-CN" sz="2000" dirty="0"/>
          </a:p>
          <a:p>
            <a:pPr lvl="1"/>
            <a:r>
              <a:rPr lang="en-US" altLang="zh-CN" sz="2000" dirty="0"/>
              <a:t>1981</a:t>
            </a:r>
            <a:r>
              <a:rPr lang="zh-CN" altLang="zh-CN" sz="2000" dirty="0"/>
              <a:t>年</a:t>
            </a:r>
            <a:r>
              <a:rPr lang="en-US" altLang="zh-CN" sz="2000" dirty="0"/>
              <a:t>8</a:t>
            </a:r>
            <a:r>
              <a:rPr lang="zh-CN" altLang="zh-CN" sz="2000" dirty="0"/>
              <a:t>月</a:t>
            </a:r>
            <a:r>
              <a:rPr lang="en-US" altLang="zh-CN" sz="2000" dirty="0"/>
              <a:t>12</a:t>
            </a:r>
            <a:r>
              <a:rPr lang="zh-CN" altLang="zh-CN" sz="2000" dirty="0"/>
              <a:t>日</a:t>
            </a:r>
            <a:r>
              <a:rPr lang="en-US" altLang="zh-CN" sz="2000" dirty="0"/>
              <a:t>IBM</a:t>
            </a:r>
            <a:r>
              <a:rPr lang="zh-CN" altLang="zh-CN" sz="2000" dirty="0"/>
              <a:t>发布了</a:t>
            </a:r>
            <a:r>
              <a:rPr lang="en-US" altLang="zh-CN" sz="2000" dirty="0"/>
              <a:t>IBM PC</a:t>
            </a:r>
            <a:r>
              <a:rPr lang="zh-CN" altLang="zh-CN" sz="2000" dirty="0"/>
              <a:t>机</a:t>
            </a:r>
            <a:endParaRPr lang="en-US" altLang="zh-CN" sz="2000" dirty="0"/>
          </a:p>
          <a:p>
            <a:pPr lvl="1"/>
            <a:r>
              <a:rPr lang="en-US" altLang="zh-CN" sz="2000" dirty="0"/>
              <a:t>1983</a:t>
            </a:r>
            <a:r>
              <a:rPr lang="zh-CN" altLang="zh-CN" sz="2000" dirty="0"/>
              <a:t>年</a:t>
            </a:r>
            <a:r>
              <a:rPr lang="en-US" altLang="zh-CN" sz="2000" dirty="0"/>
              <a:t>1</a:t>
            </a:r>
            <a:r>
              <a:rPr lang="zh-CN" altLang="zh-CN" sz="2000" dirty="0"/>
              <a:t>月</a:t>
            </a:r>
            <a:r>
              <a:rPr lang="en-US" altLang="zh-CN" sz="2000" dirty="0"/>
              <a:t>19</a:t>
            </a:r>
            <a:r>
              <a:rPr lang="zh-CN" altLang="zh-CN" sz="2000" dirty="0"/>
              <a:t>日</a:t>
            </a:r>
            <a:r>
              <a:rPr lang="en-US" altLang="zh-CN" sz="2000" dirty="0"/>
              <a:t>APPLE LISA</a:t>
            </a:r>
            <a:r>
              <a:rPr lang="zh-CN" altLang="zh-CN" sz="2000" dirty="0"/>
              <a:t>是第一款使用鼠标、图形用户界面的电脑</a:t>
            </a:r>
            <a:endParaRPr lang="en-US" altLang="zh-CN" sz="2000" dirty="0"/>
          </a:p>
          <a:p>
            <a:pPr lvl="1"/>
            <a:r>
              <a:rPr lang="en-US" altLang="zh-CN" sz="2000" dirty="0"/>
              <a:t>…</a:t>
            </a:r>
          </a:p>
          <a:p>
            <a:pPr lvl="1"/>
            <a:endParaRPr lang="zh-CN" altLang="zh-CN" sz="2000" dirty="0"/>
          </a:p>
          <a:p>
            <a:r>
              <a:rPr lang="zh-CN" altLang="zh-CN" sz="2400" i="1" dirty="0"/>
              <a:t>现在电子计算机正向着巨型、微型、并行、分布、网络化、智能化几个方向发展</a:t>
            </a:r>
            <a:endParaRPr kumimoji="1" lang="zh-CN" altLang="en-US" sz="2400" i="1" dirty="0"/>
          </a:p>
        </p:txBody>
      </p:sp>
      <p:sp>
        <p:nvSpPr>
          <p:cNvPr id="2" name="页脚占位符 1">
            <a:extLst>
              <a:ext uri="{FF2B5EF4-FFF2-40B4-BE49-F238E27FC236}">
                <a16:creationId xmlns:a16="http://schemas.microsoft.com/office/drawing/2014/main" id="{90354110-EBC1-2D45-B35A-7DD153120B1A}"/>
              </a:ext>
            </a:extLst>
          </p:cNvPr>
          <p:cNvSpPr>
            <a:spLocks noGrp="1"/>
          </p:cNvSpPr>
          <p:nvPr>
            <p:ph type="ftr" sz="quarter" idx="11"/>
          </p:nvPr>
        </p:nvSpPr>
        <p:spPr/>
        <p:txBody>
          <a:bodyPr/>
          <a:lstStyle/>
          <a:p>
            <a:pPr>
              <a:defRPr/>
            </a:pPr>
            <a:r>
              <a:rPr lang="zh-CN" altLang="en-US" dirty="0"/>
              <a:t>操作系统</a:t>
            </a:r>
            <a:endParaRPr lang="en-US" dirty="0"/>
          </a:p>
        </p:txBody>
      </p:sp>
      <p:sp>
        <p:nvSpPr>
          <p:cNvPr id="6" name="灯片编号占位符 5">
            <a:extLst>
              <a:ext uri="{FF2B5EF4-FFF2-40B4-BE49-F238E27FC236}">
                <a16:creationId xmlns:a16="http://schemas.microsoft.com/office/drawing/2014/main" id="{93565E42-4646-6C41-AFCD-C9DF7665FEFC}"/>
              </a:ext>
            </a:extLst>
          </p:cNvPr>
          <p:cNvSpPr>
            <a:spLocks noGrp="1"/>
          </p:cNvSpPr>
          <p:nvPr>
            <p:ph type="sldNum" sz="quarter" idx="12"/>
          </p:nvPr>
        </p:nvSpPr>
        <p:spPr/>
        <p:txBody>
          <a:bodyPr/>
          <a:lstStyle/>
          <a:p>
            <a:pPr>
              <a:defRPr/>
            </a:pPr>
            <a:fld id="{38C030AF-1B19-6A42-AC4D-1682435B5A54}" type="slidenum">
              <a:rPr lang="zh-TW" altLang="en-US" smtClean="0"/>
              <a:pPr>
                <a:defRPr/>
              </a:pPr>
              <a:t>11</a:t>
            </a:fld>
            <a:endParaRPr lang="en-US" altLang="zh-CN"/>
          </a:p>
        </p:txBody>
      </p:sp>
    </p:spTree>
    <p:extLst>
      <p:ext uri="{BB962C8B-B14F-4D97-AF65-F5344CB8AC3E}">
        <p14:creationId xmlns:p14="http://schemas.microsoft.com/office/powerpoint/2010/main" val="179867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F1700-8C89-034F-9BE9-FE70B0D651B6}"/>
              </a:ext>
            </a:extLst>
          </p:cNvPr>
          <p:cNvSpPr>
            <a:spLocks noGrp="1"/>
          </p:cNvSpPr>
          <p:nvPr>
            <p:ph type="title"/>
          </p:nvPr>
        </p:nvSpPr>
        <p:spPr/>
        <p:txBody>
          <a:bodyPr/>
          <a:lstStyle/>
          <a:p>
            <a:r>
              <a:rPr lang="en-US" altLang="zh-CN" dirty="0"/>
              <a:t>1.2.2 </a:t>
            </a:r>
            <a:r>
              <a:rPr lang="zh-CN" altLang="zh-CN" dirty="0"/>
              <a:t>计算机操作系统的发展</a:t>
            </a:r>
            <a:endParaRPr kumimoji="1" lang="zh-CN" altLang="en-US" dirty="0"/>
          </a:p>
        </p:txBody>
      </p:sp>
      <p:sp>
        <p:nvSpPr>
          <p:cNvPr id="3" name="内容占位符 2">
            <a:extLst>
              <a:ext uri="{FF2B5EF4-FFF2-40B4-BE49-F238E27FC236}">
                <a16:creationId xmlns:a16="http://schemas.microsoft.com/office/drawing/2014/main" id="{95877E4F-8C3C-ED48-ADAB-DEE2AD2F90EF}"/>
              </a:ext>
            </a:extLst>
          </p:cNvPr>
          <p:cNvSpPr>
            <a:spLocks noGrp="1"/>
          </p:cNvSpPr>
          <p:nvPr>
            <p:ph idx="1"/>
          </p:nvPr>
        </p:nvSpPr>
        <p:spPr/>
        <p:txBody>
          <a:bodyPr/>
          <a:lstStyle/>
          <a:p>
            <a:r>
              <a:rPr lang="zh-CN" altLang="zh-CN" dirty="0"/>
              <a:t>驱动操作系统形成和发展的主要动力是客观事物的发展和人类的需求 </a:t>
            </a:r>
            <a:endParaRPr lang="en-US" altLang="zh-CN" dirty="0"/>
          </a:p>
          <a:p>
            <a:pPr lvl="1"/>
            <a:r>
              <a:rPr lang="zh-CN" altLang="zh-CN" dirty="0"/>
              <a:t>技术不断进步，硬件成本不断地下降，硬件的质量在提高 </a:t>
            </a:r>
            <a:endParaRPr lang="en-US" altLang="zh-CN" dirty="0"/>
          </a:p>
          <a:p>
            <a:pPr lvl="1"/>
            <a:r>
              <a:rPr lang="zh-CN" altLang="zh-CN" dirty="0"/>
              <a:t>操作系统也在不断地发展</a:t>
            </a:r>
            <a:endParaRPr lang="en-US" altLang="zh-CN" dirty="0"/>
          </a:p>
          <a:p>
            <a:pPr lvl="2"/>
            <a:endParaRPr lang="en-US" altLang="zh-CN" dirty="0"/>
          </a:p>
          <a:p>
            <a:r>
              <a:rPr lang="zh-CN" altLang="zh-CN" dirty="0"/>
              <a:t>操作系统的主要发展阶段</a:t>
            </a:r>
            <a:r>
              <a:rPr lang="zh-CN" altLang="en-US" sz="2400" dirty="0"/>
              <a:t>（</a:t>
            </a:r>
            <a:r>
              <a:rPr lang="zh-CN" altLang="zh-CN" sz="2400" dirty="0"/>
              <a:t>从历史和系统功能的角度看</a:t>
            </a:r>
            <a:r>
              <a:rPr lang="zh-CN" altLang="en-US" sz="2400" dirty="0"/>
              <a:t>）</a:t>
            </a:r>
            <a:r>
              <a:rPr lang="zh-CN" altLang="zh-CN" dirty="0"/>
              <a:t>：</a:t>
            </a:r>
          </a:p>
          <a:p>
            <a:pPr lvl="1"/>
            <a:r>
              <a:rPr lang="zh-CN" altLang="zh-CN" dirty="0"/>
              <a:t>第一阶段：手工操作阶段</a:t>
            </a:r>
          </a:p>
          <a:p>
            <a:pPr lvl="1"/>
            <a:r>
              <a:rPr lang="zh-CN" altLang="zh-CN" dirty="0"/>
              <a:t>第二阶段：批处理操作系统</a:t>
            </a:r>
          </a:p>
          <a:p>
            <a:pPr lvl="1"/>
            <a:r>
              <a:rPr lang="zh-CN" altLang="zh-CN" dirty="0"/>
              <a:t>第三阶段：多道批处理操作系统</a:t>
            </a:r>
          </a:p>
          <a:p>
            <a:pPr lvl="1"/>
            <a:r>
              <a:rPr lang="zh-CN" altLang="zh-CN" dirty="0"/>
              <a:t>第四阶段：分时、实时和通用操作系统</a:t>
            </a:r>
          </a:p>
          <a:p>
            <a:pPr lvl="1"/>
            <a:r>
              <a:rPr lang="zh-CN" altLang="zh-CN" dirty="0"/>
              <a:t>第五阶段：现代操作系统</a:t>
            </a:r>
          </a:p>
          <a:p>
            <a:pPr lvl="1"/>
            <a:r>
              <a:rPr lang="zh-CN" altLang="zh-CN" dirty="0"/>
              <a:t>第六阶段：未来操作系统</a:t>
            </a:r>
          </a:p>
          <a:p>
            <a:endParaRPr kumimoji="1" lang="zh-CN" altLang="en-US" dirty="0"/>
          </a:p>
        </p:txBody>
      </p:sp>
      <p:sp>
        <p:nvSpPr>
          <p:cNvPr id="4" name="页脚占位符 3">
            <a:extLst>
              <a:ext uri="{FF2B5EF4-FFF2-40B4-BE49-F238E27FC236}">
                <a16:creationId xmlns:a16="http://schemas.microsoft.com/office/drawing/2014/main" id="{0DC4C00D-A3F1-FC4D-8077-725B64F294FD}"/>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58164F50-B8C9-084E-BF29-0B42CB0C97E0}"/>
              </a:ext>
            </a:extLst>
          </p:cNvPr>
          <p:cNvSpPr>
            <a:spLocks noGrp="1"/>
          </p:cNvSpPr>
          <p:nvPr>
            <p:ph type="sldNum" sz="quarter" idx="12"/>
          </p:nvPr>
        </p:nvSpPr>
        <p:spPr/>
        <p:txBody>
          <a:bodyPr/>
          <a:lstStyle/>
          <a:p>
            <a:pPr>
              <a:defRPr/>
            </a:pPr>
            <a:fld id="{22641AF8-C8EB-E14E-8A69-BF1A5F809DDE}" type="slidenum">
              <a:rPr lang="zh-TW" altLang="en-US" smtClean="0"/>
              <a:pPr>
                <a:defRPr/>
              </a:pPr>
              <a:t>12</a:t>
            </a:fld>
            <a:endParaRPr lang="en-US" altLang="zh-CN"/>
          </a:p>
        </p:txBody>
      </p:sp>
    </p:spTree>
    <p:extLst>
      <p:ext uri="{BB962C8B-B14F-4D97-AF65-F5344CB8AC3E}">
        <p14:creationId xmlns:p14="http://schemas.microsoft.com/office/powerpoint/2010/main" val="78434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E00D7-96B3-7E4D-BC9F-469F23445F6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CF9F55A-D41C-5A4A-9696-C195C2FD2E68}"/>
              </a:ext>
            </a:extLst>
          </p:cNvPr>
          <p:cNvSpPr>
            <a:spLocks noGrp="1"/>
          </p:cNvSpPr>
          <p:nvPr>
            <p:ph idx="1"/>
          </p:nvPr>
        </p:nvSpPr>
        <p:spPr/>
        <p:txBody>
          <a:bodyPr/>
          <a:lstStyle/>
          <a:p>
            <a:r>
              <a:rPr lang="zh-CN" altLang="zh-CN" dirty="0"/>
              <a:t>现代的电子计算机并非凭空出现的 </a:t>
            </a:r>
            <a:endParaRPr lang="en-US" altLang="zh-CN" dirty="0"/>
          </a:p>
          <a:p>
            <a:pPr lvl="1"/>
            <a:r>
              <a:rPr lang="zh-CN" altLang="zh-CN" dirty="0"/>
              <a:t>许多数学理论的提出和众多计算机器的发明和创造  </a:t>
            </a:r>
            <a:endParaRPr lang="en-US" altLang="zh-CN" dirty="0"/>
          </a:p>
          <a:p>
            <a:pPr lvl="2"/>
            <a:r>
              <a:rPr lang="zh-CN" altLang="zh-CN" dirty="0"/>
              <a:t>最为典型的计算机器与状态操作系统的结合体之一是</a:t>
            </a:r>
            <a:r>
              <a:rPr lang="zh-CN" altLang="en-US" dirty="0"/>
              <a:t>汉代时期发明的</a:t>
            </a:r>
            <a:r>
              <a:rPr lang="zh-CN" altLang="zh-CN" dirty="0">
                <a:solidFill>
                  <a:srgbClr val="FF0000"/>
                </a:solidFill>
              </a:rPr>
              <a:t>算盘</a:t>
            </a:r>
            <a:endParaRPr lang="en-US" altLang="zh-CN" dirty="0">
              <a:solidFill>
                <a:srgbClr val="FF0000"/>
              </a:solidFill>
            </a:endParaRPr>
          </a:p>
          <a:p>
            <a:pPr lvl="3"/>
            <a:r>
              <a:rPr lang="en-US" altLang="zh-CN" dirty="0"/>
              <a:t>13</a:t>
            </a:r>
            <a:r>
              <a:rPr lang="zh-CN" altLang="zh-CN" dirty="0"/>
              <a:t>位柱的上</a:t>
            </a:r>
            <a:r>
              <a:rPr lang="en-US" altLang="zh-CN" dirty="0"/>
              <a:t>2</a:t>
            </a:r>
            <a:r>
              <a:rPr lang="zh-CN" altLang="zh-CN" dirty="0"/>
              <a:t>下</a:t>
            </a:r>
            <a:r>
              <a:rPr lang="en-US" altLang="zh-CN" dirty="0"/>
              <a:t>5</a:t>
            </a:r>
            <a:r>
              <a:rPr lang="zh-CN" altLang="zh-CN" dirty="0"/>
              <a:t>珠结构</a:t>
            </a:r>
            <a:endParaRPr lang="en-US" altLang="zh-CN" dirty="0"/>
          </a:p>
          <a:p>
            <a:pPr lvl="3"/>
            <a:r>
              <a:rPr lang="zh-CN" altLang="zh-CN" dirty="0"/>
              <a:t>一套计算口诀</a:t>
            </a:r>
            <a:r>
              <a:rPr lang="en-US" altLang="zh-CN" dirty="0"/>
              <a:t>(</a:t>
            </a:r>
            <a:r>
              <a:rPr lang="zh-CN" altLang="zh-CN" dirty="0"/>
              <a:t>一个基本的操作系统 </a:t>
            </a:r>
            <a:r>
              <a:rPr lang="en-US" altLang="zh-CN" dirty="0"/>
              <a:t>)</a:t>
            </a:r>
            <a:r>
              <a:rPr lang="zh-CN" altLang="zh-CN" dirty="0"/>
              <a:t> </a:t>
            </a:r>
            <a:endParaRPr kumimoji="1" lang="en-US" altLang="zh-CN" dirty="0"/>
          </a:p>
          <a:p>
            <a:pPr lvl="2"/>
            <a:r>
              <a:rPr lang="en-US" altLang="zh-CN" dirty="0"/>
              <a:t>1623</a:t>
            </a:r>
            <a:r>
              <a:rPr lang="zh-CN" altLang="zh-CN" dirty="0"/>
              <a:t>年德国科学家契克卡德（</a:t>
            </a:r>
            <a:r>
              <a:rPr lang="en-US" altLang="zh-CN" dirty="0"/>
              <a:t>W. </a:t>
            </a:r>
            <a:r>
              <a:rPr lang="en-US" altLang="zh-CN" dirty="0" err="1"/>
              <a:t>Schickard</a:t>
            </a:r>
            <a:r>
              <a:rPr lang="zh-CN" altLang="zh-CN" dirty="0"/>
              <a:t>）制造了第一台机械计算机 </a:t>
            </a:r>
            <a:endParaRPr lang="en-US" altLang="zh-CN" dirty="0"/>
          </a:p>
          <a:p>
            <a:pPr lvl="2"/>
            <a:r>
              <a:rPr lang="en-US" altLang="zh-CN" dirty="0"/>
              <a:t>1935</a:t>
            </a:r>
            <a:r>
              <a:rPr lang="zh-CN" altLang="zh-CN" dirty="0"/>
              <a:t>年，</a:t>
            </a:r>
            <a:r>
              <a:rPr lang="en-US" altLang="zh-CN" dirty="0"/>
              <a:t>IBM</a:t>
            </a:r>
            <a:r>
              <a:rPr lang="zh-CN" altLang="zh-CN" dirty="0"/>
              <a:t>制造了</a:t>
            </a:r>
            <a:r>
              <a:rPr lang="en-US" altLang="zh-CN" dirty="0"/>
              <a:t>IBM601</a:t>
            </a:r>
            <a:r>
              <a:rPr lang="zh-CN" altLang="zh-CN" dirty="0"/>
              <a:t>穿孔卡片式计算机 </a:t>
            </a:r>
            <a:endParaRPr lang="en-US" altLang="zh-CN" dirty="0"/>
          </a:p>
          <a:p>
            <a:pPr lvl="2"/>
            <a:r>
              <a:rPr kumimoji="1" lang="en-US" altLang="zh-CN" dirty="0"/>
              <a:t>…</a:t>
            </a:r>
          </a:p>
          <a:p>
            <a:r>
              <a:rPr lang="en-US" altLang="zh-CN" dirty="0"/>
              <a:t>1946</a:t>
            </a:r>
            <a:r>
              <a:rPr lang="zh-CN" altLang="zh-CN" dirty="0"/>
              <a:t>年</a:t>
            </a:r>
            <a:r>
              <a:rPr lang="en-US" altLang="zh-CN" dirty="0"/>
              <a:t>2</a:t>
            </a:r>
            <a:r>
              <a:rPr lang="zh-CN" altLang="zh-CN" dirty="0"/>
              <a:t>月</a:t>
            </a:r>
            <a:r>
              <a:rPr lang="en-US" altLang="zh-CN" dirty="0"/>
              <a:t>14</a:t>
            </a:r>
            <a:r>
              <a:rPr lang="zh-CN" altLang="zh-CN" dirty="0"/>
              <a:t>日，美国宾夕法尼亚大学摩尔学院教授莫契利</a:t>
            </a:r>
            <a:r>
              <a:rPr lang="en-US" altLang="zh-CN" dirty="0"/>
              <a:t>(J. </a:t>
            </a:r>
            <a:r>
              <a:rPr lang="en-US" altLang="zh-CN" dirty="0" err="1"/>
              <a:t>Mauchiy</a:t>
            </a:r>
            <a:r>
              <a:rPr lang="en-US" altLang="zh-CN" dirty="0"/>
              <a:t>)</a:t>
            </a:r>
            <a:r>
              <a:rPr lang="zh-CN" altLang="zh-CN" dirty="0"/>
              <a:t>和埃克特</a:t>
            </a:r>
            <a:r>
              <a:rPr lang="en-US" altLang="zh-CN" dirty="0"/>
              <a:t>(</a:t>
            </a:r>
            <a:r>
              <a:rPr lang="en-US" altLang="zh-CN" dirty="0" err="1"/>
              <a:t>J.Eckert</a:t>
            </a:r>
            <a:r>
              <a:rPr lang="en-US" altLang="zh-CN" dirty="0"/>
              <a:t>)</a:t>
            </a:r>
            <a:r>
              <a:rPr lang="zh-CN" altLang="zh-CN" dirty="0"/>
              <a:t>共同研制成功了</a:t>
            </a:r>
            <a:r>
              <a:rPr lang="en-US" altLang="zh-CN" dirty="0"/>
              <a:t>ENIAC</a:t>
            </a:r>
            <a:r>
              <a:rPr lang="zh-CN" altLang="zh-CN" dirty="0"/>
              <a:t>（</a:t>
            </a:r>
            <a:r>
              <a:rPr lang="en-US" altLang="zh-CN" dirty="0"/>
              <a:t>Electronic Numerical Integrator And Computer</a:t>
            </a:r>
            <a:r>
              <a:rPr lang="zh-CN" altLang="zh-CN" dirty="0"/>
              <a:t>）计算机。这是人类历史上真正意义的第一台电子计算机，</a:t>
            </a:r>
            <a:r>
              <a:rPr lang="zh-CN" altLang="zh-CN" i="1" dirty="0">
                <a:solidFill>
                  <a:srgbClr val="FF0000"/>
                </a:solidFill>
              </a:rPr>
              <a:t>而现代操作系统却还没有诞生呢！ </a:t>
            </a:r>
            <a:endParaRPr kumimoji="1" lang="zh-CN" altLang="en-US" i="1" dirty="0">
              <a:solidFill>
                <a:srgbClr val="FF0000"/>
              </a:solidFill>
            </a:endParaRPr>
          </a:p>
        </p:txBody>
      </p:sp>
      <p:sp>
        <p:nvSpPr>
          <p:cNvPr id="4" name="页脚占位符 3">
            <a:extLst>
              <a:ext uri="{FF2B5EF4-FFF2-40B4-BE49-F238E27FC236}">
                <a16:creationId xmlns:a16="http://schemas.microsoft.com/office/drawing/2014/main" id="{8EF498D1-8B41-6B43-A6AE-57E8DF584D85}"/>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6E77D3A5-EB98-D34D-AF7B-B2CD33158FB2}"/>
              </a:ext>
            </a:extLst>
          </p:cNvPr>
          <p:cNvSpPr>
            <a:spLocks noGrp="1"/>
          </p:cNvSpPr>
          <p:nvPr>
            <p:ph type="sldNum" sz="quarter" idx="12"/>
          </p:nvPr>
        </p:nvSpPr>
        <p:spPr/>
        <p:txBody>
          <a:bodyPr/>
          <a:lstStyle/>
          <a:p>
            <a:pPr>
              <a:defRPr/>
            </a:pPr>
            <a:fld id="{22641AF8-C8EB-E14E-8A69-BF1A5F809DDE}" type="slidenum">
              <a:rPr lang="zh-TW" altLang="en-US" smtClean="0"/>
              <a:pPr>
                <a:defRPr/>
              </a:pPr>
              <a:t>13</a:t>
            </a:fld>
            <a:endParaRPr lang="en-US" altLang="zh-CN"/>
          </a:p>
        </p:txBody>
      </p:sp>
    </p:spTree>
    <p:extLst>
      <p:ext uri="{BB962C8B-B14F-4D97-AF65-F5344CB8AC3E}">
        <p14:creationId xmlns:p14="http://schemas.microsoft.com/office/powerpoint/2010/main" val="228195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AFE3-5186-6443-808B-60AD27AF9FDE}"/>
              </a:ext>
            </a:extLst>
          </p:cNvPr>
          <p:cNvSpPr>
            <a:spLocks noGrp="1"/>
          </p:cNvSpPr>
          <p:nvPr>
            <p:ph type="title"/>
          </p:nvPr>
        </p:nvSpPr>
        <p:spPr/>
        <p:txBody>
          <a:bodyPr/>
          <a:lstStyle/>
          <a:p>
            <a:r>
              <a:rPr lang="en-US" altLang="zh-CN" dirty="0"/>
              <a:t>1. </a:t>
            </a:r>
            <a:r>
              <a:rPr lang="zh-CN" altLang="zh-CN" dirty="0"/>
              <a:t>手工操作阶段 </a:t>
            </a:r>
            <a:endParaRPr kumimoji="1" lang="zh-CN" altLang="en-US" dirty="0"/>
          </a:p>
        </p:txBody>
      </p:sp>
      <p:sp>
        <p:nvSpPr>
          <p:cNvPr id="3" name="内容占位符 2">
            <a:extLst>
              <a:ext uri="{FF2B5EF4-FFF2-40B4-BE49-F238E27FC236}">
                <a16:creationId xmlns:a16="http://schemas.microsoft.com/office/drawing/2014/main" id="{234B11ED-10EB-D948-93AA-356B4121AB64}"/>
              </a:ext>
            </a:extLst>
          </p:cNvPr>
          <p:cNvSpPr>
            <a:spLocks noGrp="1"/>
          </p:cNvSpPr>
          <p:nvPr>
            <p:ph idx="1"/>
          </p:nvPr>
        </p:nvSpPr>
        <p:spPr/>
        <p:txBody>
          <a:bodyPr/>
          <a:lstStyle/>
          <a:p>
            <a:r>
              <a:rPr lang="zh-CN" altLang="zh-CN" dirty="0"/>
              <a:t>第一代电子计算机</a:t>
            </a:r>
            <a:r>
              <a:rPr lang="zh-CN" altLang="en-US" dirty="0"/>
              <a:t>的</a:t>
            </a:r>
            <a:r>
              <a:rPr lang="zh-CN" altLang="zh-CN" dirty="0"/>
              <a:t>构成元件是电子管</a:t>
            </a:r>
            <a:endParaRPr lang="en-US" altLang="zh-CN" dirty="0"/>
          </a:p>
          <a:p>
            <a:pPr lvl="1"/>
            <a:r>
              <a:rPr lang="zh-CN" altLang="zh-CN" dirty="0"/>
              <a:t>运算速度慢 </a:t>
            </a:r>
            <a:endParaRPr lang="en-US" altLang="zh-CN" dirty="0"/>
          </a:p>
          <a:p>
            <a:r>
              <a:rPr lang="zh-CN" altLang="zh-CN" dirty="0"/>
              <a:t>计算机由</a:t>
            </a:r>
            <a:r>
              <a:rPr lang="zh-CN" altLang="zh-CN" u="sng" dirty="0"/>
              <a:t>主机</a:t>
            </a:r>
            <a:r>
              <a:rPr lang="zh-CN" altLang="zh-CN" dirty="0"/>
              <a:t>（运算器、控制器、主存）、</a:t>
            </a:r>
            <a:r>
              <a:rPr lang="zh-CN" altLang="zh-CN" u="sng" dirty="0"/>
              <a:t>输入设备</a:t>
            </a:r>
            <a:r>
              <a:rPr lang="zh-CN" altLang="zh-CN" dirty="0"/>
              <a:t>（如读卡机）、</a:t>
            </a:r>
            <a:r>
              <a:rPr lang="zh-CN" altLang="zh-CN" u="sng" dirty="0"/>
              <a:t>输出设备</a:t>
            </a:r>
            <a:r>
              <a:rPr lang="zh-CN" altLang="zh-CN" dirty="0"/>
              <a:t>（如穿卡机）和</a:t>
            </a:r>
            <a:r>
              <a:rPr lang="zh-CN" altLang="zh-CN" u="sng" dirty="0"/>
              <a:t>控制台</a:t>
            </a:r>
            <a:r>
              <a:rPr lang="zh-CN" altLang="zh-CN" dirty="0"/>
              <a:t>组成 </a:t>
            </a:r>
            <a:endParaRPr lang="en-US" altLang="zh-CN" dirty="0"/>
          </a:p>
          <a:p>
            <a:r>
              <a:rPr lang="zh-CN" altLang="zh-CN" dirty="0"/>
              <a:t>当时</a:t>
            </a:r>
            <a:r>
              <a:rPr lang="zh-CN" altLang="zh-CN" dirty="0">
                <a:solidFill>
                  <a:srgbClr val="FF0000"/>
                </a:solidFill>
              </a:rPr>
              <a:t>没有操作系统</a:t>
            </a:r>
            <a:r>
              <a:rPr lang="zh-CN" altLang="zh-CN" dirty="0"/>
              <a:t>，甚至</a:t>
            </a:r>
            <a:r>
              <a:rPr lang="zh-CN" altLang="zh-CN" dirty="0">
                <a:solidFill>
                  <a:srgbClr val="FF0000"/>
                </a:solidFill>
              </a:rPr>
              <a:t>没有任何软件 </a:t>
            </a:r>
            <a:endParaRPr lang="en-US" altLang="zh-CN" dirty="0">
              <a:solidFill>
                <a:srgbClr val="FF0000"/>
              </a:solidFill>
            </a:endParaRPr>
          </a:p>
          <a:p>
            <a:endParaRPr kumimoji="1" lang="en-US" altLang="zh-CN" dirty="0"/>
          </a:p>
          <a:p>
            <a:r>
              <a:rPr lang="en-US" altLang="zh-CN" dirty="0"/>
              <a:t>50</a:t>
            </a:r>
            <a:r>
              <a:rPr lang="zh-CN" altLang="zh-CN" dirty="0"/>
              <a:t>年代后期，计算机的运行速度有了很大的提高 </a:t>
            </a:r>
            <a:endParaRPr lang="en-US" altLang="zh-CN" dirty="0"/>
          </a:p>
          <a:p>
            <a:pPr lvl="1"/>
            <a:r>
              <a:rPr lang="zh-CN" altLang="zh-CN" dirty="0"/>
              <a:t>手工操作的慢速度和计算机的高速度之间形成了矛盾</a:t>
            </a:r>
            <a:endParaRPr lang="en-US" altLang="zh-CN" dirty="0"/>
          </a:p>
          <a:p>
            <a:pPr lvl="2"/>
            <a:r>
              <a:rPr lang="zh-CN" altLang="zh-CN" dirty="0"/>
              <a:t>即</a:t>
            </a:r>
            <a:r>
              <a:rPr lang="zh-CN" altLang="en-US" dirty="0"/>
              <a:t> </a:t>
            </a:r>
            <a:r>
              <a:rPr lang="zh-CN" altLang="zh-CN" dirty="0">
                <a:solidFill>
                  <a:srgbClr val="FF0000"/>
                </a:solidFill>
              </a:rPr>
              <a:t>人</a:t>
            </a:r>
            <a:r>
              <a:rPr lang="en-US" altLang="zh-CN" dirty="0">
                <a:solidFill>
                  <a:srgbClr val="FF0000"/>
                </a:solidFill>
              </a:rPr>
              <a:t>—</a:t>
            </a:r>
            <a:r>
              <a:rPr lang="zh-CN" altLang="zh-CN" dirty="0">
                <a:solidFill>
                  <a:srgbClr val="FF0000"/>
                </a:solidFill>
              </a:rPr>
              <a:t>机矛盾 </a:t>
            </a:r>
            <a:endParaRPr kumimoji="1" lang="en-US" altLang="zh-CN" dirty="0">
              <a:solidFill>
                <a:srgbClr val="FF0000"/>
              </a:solidFill>
            </a:endParaRPr>
          </a:p>
          <a:p>
            <a:endParaRPr kumimoji="1" lang="zh-CN" altLang="en-US" dirty="0"/>
          </a:p>
        </p:txBody>
      </p:sp>
      <p:sp>
        <p:nvSpPr>
          <p:cNvPr id="4" name="页脚占位符 3">
            <a:extLst>
              <a:ext uri="{FF2B5EF4-FFF2-40B4-BE49-F238E27FC236}">
                <a16:creationId xmlns:a16="http://schemas.microsoft.com/office/drawing/2014/main" id="{CCD51F2C-99EF-5844-BB5B-0C77ACB472BE}"/>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8E63D810-67B1-9040-AD65-DDCF3762DE8B}"/>
              </a:ext>
            </a:extLst>
          </p:cNvPr>
          <p:cNvSpPr>
            <a:spLocks noGrp="1"/>
          </p:cNvSpPr>
          <p:nvPr>
            <p:ph type="sldNum" sz="quarter" idx="12"/>
          </p:nvPr>
        </p:nvSpPr>
        <p:spPr/>
        <p:txBody>
          <a:bodyPr/>
          <a:lstStyle/>
          <a:p>
            <a:pPr>
              <a:defRPr/>
            </a:pPr>
            <a:fld id="{22641AF8-C8EB-E14E-8A69-BF1A5F809DDE}" type="slidenum">
              <a:rPr lang="zh-TW" altLang="en-US" smtClean="0"/>
              <a:pPr>
                <a:defRPr/>
              </a:pPr>
              <a:t>14</a:t>
            </a:fld>
            <a:endParaRPr lang="en-US" altLang="zh-CN"/>
          </a:p>
        </p:txBody>
      </p:sp>
    </p:spTree>
    <p:extLst>
      <p:ext uri="{BB962C8B-B14F-4D97-AF65-F5344CB8AC3E}">
        <p14:creationId xmlns:p14="http://schemas.microsoft.com/office/powerpoint/2010/main" val="214807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723D1-581E-2F49-A629-30019D59CB63}"/>
              </a:ext>
            </a:extLst>
          </p:cNvPr>
          <p:cNvSpPr>
            <a:spLocks noGrp="1"/>
          </p:cNvSpPr>
          <p:nvPr>
            <p:ph type="title"/>
          </p:nvPr>
        </p:nvSpPr>
        <p:spPr/>
        <p:txBody>
          <a:bodyPr/>
          <a:lstStyle/>
          <a:p>
            <a:r>
              <a:rPr lang="en-US" altLang="zh-CN" dirty="0"/>
              <a:t>2. </a:t>
            </a:r>
            <a:r>
              <a:rPr lang="zh-CN" altLang="zh-CN" dirty="0"/>
              <a:t>批处理操作系统 </a:t>
            </a:r>
            <a:endParaRPr kumimoji="1" lang="zh-CN" altLang="en-US" dirty="0"/>
          </a:p>
        </p:txBody>
      </p:sp>
      <p:sp>
        <p:nvSpPr>
          <p:cNvPr id="3" name="内容占位符 2">
            <a:extLst>
              <a:ext uri="{FF2B5EF4-FFF2-40B4-BE49-F238E27FC236}">
                <a16:creationId xmlns:a16="http://schemas.microsoft.com/office/drawing/2014/main" id="{A5FA0FF6-CAED-C046-9184-264112CC1BF2}"/>
              </a:ext>
            </a:extLst>
          </p:cNvPr>
          <p:cNvSpPr>
            <a:spLocks noGrp="1"/>
          </p:cNvSpPr>
          <p:nvPr>
            <p:ph idx="1"/>
          </p:nvPr>
        </p:nvSpPr>
        <p:spPr/>
        <p:txBody>
          <a:bodyPr/>
          <a:lstStyle/>
          <a:p>
            <a:r>
              <a:rPr lang="zh-CN" altLang="zh-CN" dirty="0"/>
              <a:t>这个阶段是操作系统发展到</a:t>
            </a:r>
            <a:r>
              <a:rPr lang="zh-CN" altLang="zh-CN" dirty="0">
                <a:solidFill>
                  <a:srgbClr val="FF0000"/>
                </a:solidFill>
              </a:rPr>
              <a:t>比较完备</a:t>
            </a:r>
            <a:r>
              <a:rPr lang="zh-CN" altLang="zh-CN" dirty="0"/>
              <a:t>的一个时期，也是操作系统发展史上特别重要的分水岭时期 </a:t>
            </a:r>
            <a:endParaRPr lang="en-US" altLang="zh-CN" dirty="0"/>
          </a:p>
          <a:p>
            <a:pPr lvl="1"/>
            <a:endParaRPr lang="en-US" altLang="zh-CN" dirty="0"/>
          </a:p>
          <a:p>
            <a:r>
              <a:rPr lang="zh-CN" altLang="zh-CN" dirty="0"/>
              <a:t>两个措施</a:t>
            </a:r>
            <a:r>
              <a:rPr lang="zh-CN" altLang="en-US" dirty="0">
                <a:sym typeface="Wingdings" pitchFamily="2" charset="2"/>
              </a:rPr>
              <a:t>：</a:t>
            </a:r>
            <a:r>
              <a:rPr lang="en-US" altLang="zh-CN" dirty="0">
                <a:sym typeface="Wingdings" pitchFamily="2" charset="2"/>
              </a:rPr>
              <a:t>(</a:t>
            </a:r>
            <a:r>
              <a:rPr lang="zh-CN" altLang="zh-CN" sz="2400" dirty="0"/>
              <a:t>缩短作业的建立时间，减少错误操作，尽可能地提高</a:t>
            </a:r>
            <a:r>
              <a:rPr lang="en-US" altLang="zh-CN" sz="2400" dirty="0"/>
              <a:t>CPU</a:t>
            </a:r>
            <a:r>
              <a:rPr lang="zh-CN" altLang="zh-CN" sz="2400" dirty="0"/>
              <a:t>利用率</a:t>
            </a:r>
            <a:r>
              <a:rPr lang="en-US" altLang="zh-CN" sz="2400" dirty="0"/>
              <a:t>)</a:t>
            </a:r>
            <a:endParaRPr lang="en-US" altLang="zh-CN" dirty="0"/>
          </a:p>
          <a:p>
            <a:pPr lvl="1"/>
            <a:r>
              <a:rPr lang="zh-CN" altLang="zh-CN" dirty="0"/>
              <a:t>配备专门的计算机操作员</a:t>
            </a:r>
            <a:endParaRPr lang="en-US" altLang="zh-CN" dirty="0"/>
          </a:p>
          <a:p>
            <a:pPr lvl="2"/>
            <a:r>
              <a:rPr lang="zh-CN" altLang="zh-CN" sz="2000" dirty="0"/>
              <a:t>程序员不再直接操作机器，减少操作机器的错误</a:t>
            </a:r>
            <a:endParaRPr lang="en-US" altLang="zh-CN" sz="2000" dirty="0"/>
          </a:p>
          <a:p>
            <a:pPr lvl="1"/>
            <a:r>
              <a:rPr lang="zh-CN" altLang="zh-CN" dirty="0"/>
              <a:t>进行批处理</a:t>
            </a:r>
            <a:endParaRPr lang="en-US" altLang="zh-CN" dirty="0"/>
          </a:p>
          <a:p>
            <a:pPr lvl="2"/>
            <a:r>
              <a:rPr lang="zh-CN" altLang="zh-CN" sz="2000" dirty="0"/>
              <a:t>操作员把用户提交的作业分类，把若干作业编成一个作业执行序列</a:t>
            </a:r>
            <a:endParaRPr lang="en-US" altLang="zh-CN" sz="2000" dirty="0"/>
          </a:p>
          <a:p>
            <a:pPr lvl="2"/>
            <a:r>
              <a:rPr lang="zh-CN" altLang="zh-CN" sz="2000" dirty="0"/>
              <a:t>每一批作业将有专门编制的监督程序自动依次处理</a:t>
            </a:r>
            <a:endParaRPr kumimoji="1" lang="en-US" altLang="zh-CN" sz="2000" dirty="0"/>
          </a:p>
          <a:p>
            <a:endParaRPr kumimoji="1" lang="zh-CN" altLang="en-US" dirty="0"/>
          </a:p>
        </p:txBody>
      </p:sp>
      <p:sp>
        <p:nvSpPr>
          <p:cNvPr id="4" name="页脚占位符 3">
            <a:extLst>
              <a:ext uri="{FF2B5EF4-FFF2-40B4-BE49-F238E27FC236}">
                <a16:creationId xmlns:a16="http://schemas.microsoft.com/office/drawing/2014/main" id="{D29AB1AF-76EB-EF48-B4C5-A61DFBD6D1B2}"/>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D03B2F95-6EBF-5545-B4D0-DD91F50D2E0C}"/>
              </a:ext>
            </a:extLst>
          </p:cNvPr>
          <p:cNvSpPr>
            <a:spLocks noGrp="1"/>
          </p:cNvSpPr>
          <p:nvPr>
            <p:ph type="sldNum" sz="quarter" idx="12"/>
          </p:nvPr>
        </p:nvSpPr>
        <p:spPr/>
        <p:txBody>
          <a:bodyPr/>
          <a:lstStyle/>
          <a:p>
            <a:pPr>
              <a:defRPr/>
            </a:pPr>
            <a:fld id="{22641AF8-C8EB-E14E-8A69-BF1A5F809DDE}" type="slidenum">
              <a:rPr lang="zh-TW" altLang="en-US" smtClean="0"/>
              <a:pPr>
                <a:defRPr/>
              </a:pPr>
              <a:t>15</a:t>
            </a:fld>
            <a:endParaRPr lang="en-US" altLang="zh-CN"/>
          </a:p>
        </p:txBody>
      </p:sp>
    </p:spTree>
    <p:extLst>
      <p:ext uri="{BB962C8B-B14F-4D97-AF65-F5344CB8AC3E}">
        <p14:creationId xmlns:p14="http://schemas.microsoft.com/office/powerpoint/2010/main" val="265267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FC6C8-5520-0C4B-A27C-1E3438E381A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674ED0AD-7409-6548-A552-F59E41682DB2}"/>
              </a:ext>
            </a:extLst>
          </p:cNvPr>
          <p:cNvSpPr>
            <a:spLocks noGrp="1"/>
          </p:cNvSpPr>
          <p:nvPr>
            <p:ph idx="1"/>
          </p:nvPr>
        </p:nvSpPr>
        <p:spPr/>
        <p:txBody>
          <a:bodyPr/>
          <a:lstStyle/>
          <a:p>
            <a:r>
              <a:rPr lang="en-US" altLang="zh-CN" sz="3200" dirty="0"/>
              <a:t>1)</a:t>
            </a:r>
            <a:r>
              <a:rPr lang="zh-CN" altLang="en-US" sz="3200" dirty="0"/>
              <a:t> </a:t>
            </a:r>
            <a:r>
              <a:rPr lang="zh-CN" altLang="zh-CN" sz="3200" dirty="0"/>
              <a:t>联机批处理系统</a:t>
            </a:r>
            <a:endParaRPr lang="en-US" altLang="zh-CN" sz="3200" dirty="0"/>
          </a:p>
          <a:p>
            <a:pPr lvl="1"/>
            <a:r>
              <a:rPr lang="zh-CN" altLang="zh-CN" sz="2800" dirty="0"/>
              <a:t>解决了作业自动转换 </a:t>
            </a:r>
            <a:endParaRPr lang="en-US" altLang="zh-CN" sz="2800" dirty="0"/>
          </a:p>
          <a:p>
            <a:pPr lvl="1"/>
            <a:r>
              <a:rPr lang="zh-CN" altLang="zh-CN" sz="2800" dirty="0"/>
              <a:t>减少了作业建立和人工操作时间</a:t>
            </a:r>
            <a:endParaRPr lang="en-US" altLang="zh-CN" sz="2800" dirty="0"/>
          </a:p>
          <a:p>
            <a:pPr lvl="1"/>
            <a:r>
              <a:rPr lang="en-US" altLang="zh-CN" sz="2800" dirty="0"/>
              <a:t>CPU</a:t>
            </a:r>
            <a:r>
              <a:rPr lang="zh-CN" altLang="zh-CN" sz="2800" dirty="0"/>
              <a:t>时间仍有很大的浪费 </a:t>
            </a:r>
            <a:endParaRPr lang="en-US" altLang="zh-CN" sz="2800" dirty="0"/>
          </a:p>
          <a:p>
            <a:pPr lvl="2"/>
            <a:r>
              <a:rPr lang="zh-CN" altLang="zh-CN" sz="2400" dirty="0"/>
              <a:t>慢速的输入输出设备与快速的</a:t>
            </a:r>
            <a:r>
              <a:rPr lang="en-US" altLang="zh-CN" sz="2400" dirty="0"/>
              <a:t>CPU</a:t>
            </a:r>
            <a:r>
              <a:rPr lang="zh-CN" altLang="zh-CN" sz="2400" dirty="0"/>
              <a:t>之间形成了一对矛盾 </a:t>
            </a:r>
          </a:p>
          <a:p>
            <a:endParaRPr kumimoji="1" lang="zh-CN" altLang="en-US" sz="3200" dirty="0"/>
          </a:p>
        </p:txBody>
      </p:sp>
      <p:sp>
        <p:nvSpPr>
          <p:cNvPr id="4" name="页脚占位符 3">
            <a:extLst>
              <a:ext uri="{FF2B5EF4-FFF2-40B4-BE49-F238E27FC236}">
                <a16:creationId xmlns:a16="http://schemas.microsoft.com/office/drawing/2014/main" id="{4E8B85B0-82F4-8249-BCDB-6B9920B479EC}"/>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CD6A0C30-471B-4F4B-A39B-53C982481F09}"/>
              </a:ext>
            </a:extLst>
          </p:cNvPr>
          <p:cNvSpPr>
            <a:spLocks noGrp="1"/>
          </p:cNvSpPr>
          <p:nvPr>
            <p:ph type="sldNum" sz="quarter" idx="12"/>
          </p:nvPr>
        </p:nvSpPr>
        <p:spPr/>
        <p:txBody>
          <a:bodyPr/>
          <a:lstStyle/>
          <a:p>
            <a:pPr>
              <a:defRPr/>
            </a:pPr>
            <a:fld id="{22641AF8-C8EB-E14E-8A69-BF1A5F809DDE}" type="slidenum">
              <a:rPr lang="zh-TW" altLang="en-US" smtClean="0"/>
              <a:pPr>
                <a:defRPr/>
              </a:pPr>
              <a:t>16</a:t>
            </a:fld>
            <a:endParaRPr lang="en-US" altLang="zh-CN"/>
          </a:p>
        </p:txBody>
      </p:sp>
    </p:spTree>
    <p:extLst>
      <p:ext uri="{BB962C8B-B14F-4D97-AF65-F5344CB8AC3E}">
        <p14:creationId xmlns:p14="http://schemas.microsoft.com/office/powerpoint/2010/main" val="65531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1C191-E07A-124D-AAF5-6C4FEF0461E4}"/>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DC3304F-8344-704D-AABA-62D2712CD59D}"/>
              </a:ext>
            </a:extLst>
          </p:cNvPr>
          <p:cNvSpPr>
            <a:spLocks noGrp="1"/>
          </p:cNvSpPr>
          <p:nvPr>
            <p:ph idx="1"/>
          </p:nvPr>
        </p:nvSpPr>
        <p:spPr/>
        <p:txBody>
          <a:bodyPr/>
          <a:lstStyle/>
          <a:p>
            <a:r>
              <a:rPr lang="en-US" altLang="zh-CN" dirty="0"/>
              <a:t>2)</a:t>
            </a:r>
            <a:r>
              <a:rPr lang="zh-CN" altLang="en-US" dirty="0"/>
              <a:t> </a:t>
            </a:r>
            <a:r>
              <a:rPr lang="zh-CN" altLang="zh-CN" dirty="0"/>
              <a:t>脱机批处理系统 </a:t>
            </a:r>
            <a:endParaRPr lang="en-US" altLang="zh-CN" dirty="0"/>
          </a:p>
          <a:p>
            <a:pPr lvl="1"/>
            <a:r>
              <a:rPr lang="zh-CN" altLang="zh-CN" dirty="0"/>
              <a:t>由主机和卫星机组成 </a:t>
            </a:r>
            <a:endParaRPr lang="en-US" altLang="zh-CN" dirty="0"/>
          </a:p>
          <a:p>
            <a:pPr lvl="1"/>
            <a:r>
              <a:rPr lang="zh-CN" altLang="zh-CN" dirty="0"/>
              <a:t>促使了软件的发展 </a:t>
            </a:r>
            <a:endParaRPr lang="en-US" altLang="zh-CN" dirty="0"/>
          </a:p>
          <a:p>
            <a:pPr lvl="2"/>
            <a:r>
              <a:rPr lang="zh-CN" altLang="zh-CN" dirty="0"/>
              <a:t>出现了程序库和程序覆盖等</a:t>
            </a:r>
            <a:r>
              <a:rPr lang="zh-CN" altLang="zh-CN" dirty="0">
                <a:solidFill>
                  <a:srgbClr val="FF0000"/>
                </a:solidFill>
              </a:rPr>
              <a:t>新的程序设计技术 </a:t>
            </a:r>
            <a:endParaRPr lang="en-US" altLang="zh-CN" dirty="0">
              <a:solidFill>
                <a:srgbClr val="FF0000"/>
              </a:solidFill>
            </a:endParaRPr>
          </a:p>
          <a:p>
            <a:pPr lvl="1"/>
            <a:r>
              <a:rPr lang="zh-CN" altLang="zh-CN" dirty="0"/>
              <a:t>产生了起管理作用的监督程序 </a:t>
            </a:r>
            <a:endParaRPr lang="en-US" altLang="zh-CN" dirty="0"/>
          </a:p>
          <a:p>
            <a:pPr lvl="1"/>
            <a:r>
              <a:rPr lang="zh-CN" altLang="zh-CN" dirty="0"/>
              <a:t>解题操作过程变成了装入</a:t>
            </a:r>
            <a:r>
              <a:rPr lang="en-US" altLang="zh-CN" dirty="0">
                <a:sym typeface="Wingdings" pitchFamily="2" charset="2"/>
              </a:rPr>
              <a:t></a:t>
            </a:r>
            <a:r>
              <a:rPr lang="zh-CN" altLang="zh-CN" dirty="0"/>
              <a:t>汇编（或编译）</a:t>
            </a:r>
            <a:r>
              <a:rPr lang="en-US" altLang="zh-CN" dirty="0">
                <a:sym typeface="Wingdings" pitchFamily="2" charset="2"/>
              </a:rPr>
              <a:t></a:t>
            </a:r>
            <a:r>
              <a:rPr lang="zh-CN" altLang="zh-CN" dirty="0"/>
              <a:t>连接装配</a:t>
            </a:r>
            <a:r>
              <a:rPr lang="en-US" altLang="zh-CN" dirty="0">
                <a:sym typeface="Wingdings" pitchFamily="2" charset="2"/>
              </a:rPr>
              <a:t></a:t>
            </a:r>
            <a:r>
              <a:rPr lang="zh-CN" altLang="zh-CN" dirty="0"/>
              <a:t>执行四个步骤，从而使上机操作</a:t>
            </a:r>
            <a:r>
              <a:rPr lang="zh-CN" altLang="zh-CN" dirty="0">
                <a:solidFill>
                  <a:srgbClr val="FF0000"/>
                </a:solidFill>
              </a:rPr>
              <a:t>初步自动化 </a:t>
            </a:r>
            <a:endParaRPr lang="en-US" altLang="zh-CN" dirty="0">
              <a:solidFill>
                <a:srgbClr val="FF0000"/>
              </a:solidFill>
            </a:endParaRPr>
          </a:p>
          <a:p>
            <a:endParaRPr lang="zh-CN" altLang="zh-CN" dirty="0"/>
          </a:p>
          <a:p>
            <a:endParaRPr kumimoji="1" lang="zh-CN" altLang="en-US" dirty="0"/>
          </a:p>
        </p:txBody>
      </p:sp>
      <p:pic>
        <p:nvPicPr>
          <p:cNvPr id="4" name="图片 3">
            <a:extLst>
              <a:ext uri="{FF2B5EF4-FFF2-40B4-BE49-F238E27FC236}">
                <a16:creationId xmlns:a16="http://schemas.microsoft.com/office/drawing/2014/main" id="{E6D0066C-BCF9-D145-AAE8-B7EE7CD457E0}"/>
              </a:ext>
            </a:extLst>
          </p:cNvPr>
          <p:cNvPicPr/>
          <p:nvPr/>
        </p:nvPicPr>
        <p:blipFill>
          <a:blip r:embed="rId2"/>
          <a:stretch>
            <a:fillRect/>
          </a:stretch>
        </p:blipFill>
        <p:spPr>
          <a:xfrm>
            <a:off x="4088447" y="4474323"/>
            <a:ext cx="4015105" cy="1912302"/>
          </a:xfrm>
          <a:prstGeom prst="rect">
            <a:avLst/>
          </a:prstGeom>
        </p:spPr>
      </p:pic>
      <p:sp>
        <p:nvSpPr>
          <p:cNvPr id="5" name="矩形 4">
            <a:extLst>
              <a:ext uri="{FF2B5EF4-FFF2-40B4-BE49-F238E27FC236}">
                <a16:creationId xmlns:a16="http://schemas.microsoft.com/office/drawing/2014/main" id="{B108D874-9730-774D-98BA-1FA5CFAB23A3}"/>
              </a:ext>
            </a:extLst>
          </p:cNvPr>
          <p:cNvSpPr/>
          <p:nvPr/>
        </p:nvSpPr>
        <p:spPr>
          <a:xfrm>
            <a:off x="4615554" y="6386625"/>
            <a:ext cx="2723823" cy="369332"/>
          </a:xfrm>
          <a:prstGeom prst="rect">
            <a:avLst/>
          </a:prstGeom>
        </p:spPr>
        <p:txBody>
          <a:bodyPr wrap="none">
            <a:spAutoFit/>
          </a:bodyPr>
          <a:lstStyle/>
          <a:p>
            <a:pPr indent="254000" algn="ctr">
              <a:spcAft>
                <a:spcPts val="0"/>
              </a:spcAft>
            </a:pPr>
            <a:r>
              <a:rPr lang="zh-CN"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图</a:t>
            </a:r>
            <a:r>
              <a:rPr lang="en-US"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1- 2 </a:t>
            </a:r>
            <a:r>
              <a:rPr lang="zh-CN"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脱机批处理系统</a:t>
            </a:r>
          </a:p>
        </p:txBody>
      </p:sp>
      <p:sp>
        <p:nvSpPr>
          <p:cNvPr id="6" name="页脚占位符 5">
            <a:extLst>
              <a:ext uri="{FF2B5EF4-FFF2-40B4-BE49-F238E27FC236}">
                <a16:creationId xmlns:a16="http://schemas.microsoft.com/office/drawing/2014/main" id="{36131A1B-4325-9F42-889C-9095D66358D4}"/>
              </a:ext>
            </a:extLst>
          </p:cNvPr>
          <p:cNvSpPr>
            <a:spLocks noGrp="1"/>
          </p:cNvSpPr>
          <p:nvPr>
            <p:ph type="ftr" sz="quarter" idx="11"/>
          </p:nvPr>
        </p:nvSpPr>
        <p:spPr/>
        <p:txBody>
          <a:bodyPr/>
          <a:lstStyle/>
          <a:p>
            <a:pPr>
              <a:defRPr/>
            </a:pPr>
            <a:r>
              <a:rPr lang="zh-CN" altLang="en-US"/>
              <a:t>操作系统</a:t>
            </a:r>
            <a:endParaRPr lang="en-US"/>
          </a:p>
        </p:txBody>
      </p:sp>
      <p:sp>
        <p:nvSpPr>
          <p:cNvPr id="7" name="灯片编号占位符 6">
            <a:extLst>
              <a:ext uri="{FF2B5EF4-FFF2-40B4-BE49-F238E27FC236}">
                <a16:creationId xmlns:a16="http://schemas.microsoft.com/office/drawing/2014/main" id="{C96B7CE3-BF38-EB45-BC8F-E8083831D2A2}"/>
              </a:ext>
            </a:extLst>
          </p:cNvPr>
          <p:cNvSpPr>
            <a:spLocks noGrp="1"/>
          </p:cNvSpPr>
          <p:nvPr>
            <p:ph type="sldNum" sz="quarter" idx="12"/>
          </p:nvPr>
        </p:nvSpPr>
        <p:spPr/>
        <p:txBody>
          <a:bodyPr/>
          <a:lstStyle/>
          <a:p>
            <a:pPr>
              <a:defRPr/>
            </a:pPr>
            <a:fld id="{22641AF8-C8EB-E14E-8A69-BF1A5F809DDE}" type="slidenum">
              <a:rPr lang="zh-TW" altLang="en-US" smtClean="0"/>
              <a:pPr>
                <a:defRPr/>
              </a:pPr>
              <a:t>17</a:t>
            </a:fld>
            <a:endParaRPr lang="en-US" altLang="zh-CN"/>
          </a:p>
        </p:txBody>
      </p:sp>
    </p:spTree>
    <p:extLst>
      <p:ext uri="{BB962C8B-B14F-4D97-AF65-F5344CB8AC3E}">
        <p14:creationId xmlns:p14="http://schemas.microsoft.com/office/powerpoint/2010/main" val="1583619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15CF3-5A64-624A-B0DD-5AF5D01C035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FB47DF5-A1CD-AB4C-BB77-C11AD429B87E}"/>
              </a:ext>
            </a:extLst>
          </p:cNvPr>
          <p:cNvSpPr>
            <a:spLocks noGrp="1"/>
          </p:cNvSpPr>
          <p:nvPr>
            <p:ph idx="1"/>
          </p:nvPr>
        </p:nvSpPr>
        <p:spPr/>
        <p:txBody>
          <a:bodyPr/>
          <a:lstStyle/>
          <a:p>
            <a:r>
              <a:rPr lang="en-US" altLang="zh-CN" dirty="0"/>
              <a:t>3)</a:t>
            </a:r>
            <a:r>
              <a:rPr lang="zh-CN" altLang="en-US" dirty="0"/>
              <a:t> </a:t>
            </a:r>
            <a:r>
              <a:rPr lang="zh-CN" altLang="zh-CN" dirty="0"/>
              <a:t>执行系统</a:t>
            </a:r>
            <a:endParaRPr lang="en-US" altLang="zh-CN" dirty="0"/>
          </a:p>
          <a:p>
            <a:pPr lvl="1"/>
            <a:r>
              <a:rPr lang="en-US" altLang="zh-CN" dirty="0"/>
              <a:t>20</a:t>
            </a:r>
            <a:r>
              <a:rPr lang="zh-CN" altLang="zh-CN" dirty="0"/>
              <a:t>世纪</a:t>
            </a:r>
            <a:r>
              <a:rPr lang="en-US" altLang="zh-CN" dirty="0"/>
              <a:t>60</a:t>
            </a:r>
            <a:r>
              <a:rPr lang="zh-CN" altLang="zh-CN" dirty="0"/>
              <a:t>年代初期硬件获得了两方面的进展，一是</a:t>
            </a:r>
            <a:r>
              <a:rPr lang="zh-CN" altLang="zh-CN" dirty="0">
                <a:solidFill>
                  <a:srgbClr val="FF0000"/>
                </a:solidFill>
              </a:rPr>
              <a:t>通道</a:t>
            </a:r>
            <a:r>
              <a:rPr lang="zh-CN" altLang="zh-CN" dirty="0"/>
              <a:t>的引入，二是</a:t>
            </a:r>
            <a:r>
              <a:rPr lang="zh-CN" altLang="zh-CN" dirty="0">
                <a:solidFill>
                  <a:srgbClr val="FF0000"/>
                </a:solidFill>
              </a:rPr>
              <a:t>中断</a:t>
            </a:r>
            <a:r>
              <a:rPr lang="zh-CN" altLang="zh-CN" dirty="0"/>
              <a:t>技术的出现，这两项重大成果导致了操作系统进入执行系统阶段</a:t>
            </a:r>
            <a:endParaRPr lang="en-US" altLang="zh-CN" dirty="0"/>
          </a:p>
          <a:p>
            <a:pPr lvl="2"/>
            <a:endParaRPr lang="en-US" altLang="zh-CN" dirty="0"/>
          </a:p>
          <a:p>
            <a:pPr lvl="1"/>
            <a:r>
              <a:rPr lang="zh-CN" altLang="zh-CN" dirty="0"/>
              <a:t>改善了</a:t>
            </a:r>
            <a:r>
              <a:rPr lang="en-US" altLang="zh-CN" dirty="0"/>
              <a:t>CPU</a:t>
            </a:r>
            <a:r>
              <a:rPr lang="zh-CN" altLang="zh-CN" dirty="0"/>
              <a:t>和外设的使用情况 </a:t>
            </a:r>
            <a:endParaRPr lang="en-US" altLang="zh-CN" dirty="0"/>
          </a:p>
          <a:p>
            <a:pPr lvl="1"/>
            <a:r>
              <a:rPr lang="zh-CN" altLang="zh-CN" dirty="0"/>
              <a:t>提高计算机系统的处理能力</a:t>
            </a:r>
            <a:endParaRPr lang="en-US" altLang="zh-CN" dirty="0"/>
          </a:p>
          <a:p>
            <a:pPr lvl="1"/>
            <a:r>
              <a:rPr lang="zh-CN" altLang="zh-CN" dirty="0"/>
              <a:t>执行系统实现的是</a:t>
            </a:r>
            <a:r>
              <a:rPr lang="zh-CN" altLang="zh-CN" dirty="0">
                <a:solidFill>
                  <a:srgbClr val="FF0000"/>
                </a:solidFill>
              </a:rPr>
              <a:t>联机操作</a:t>
            </a:r>
            <a:endParaRPr lang="en-US" altLang="zh-CN" dirty="0">
              <a:solidFill>
                <a:srgbClr val="FF0000"/>
              </a:solidFill>
            </a:endParaRPr>
          </a:p>
          <a:p>
            <a:pPr lvl="2"/>
            <a:endParaRPr lang="en-US" altLang="zh-CN" dirty="0"/>
          </a:p>
          <a:p>
            <a:pPr lvl="1"/>
            <a:r>
              <a:rPr lang="zh-CN" altLang="zh-CN" dirty="0"/>
              <a:t>存在一些缺点</a:t>
            </a:r>
            <a:endParaRPr lang="en-US" altLang="zh-CN" dirty="0"/>
          </a:p>
          <a:p>
            <a:pPr lvl="2"/>
            <a:r>
              <a:rPr lang="zh-CN" altLang="zh-CN" dirty="0"/>
              <a:t>磁带需人工拆卸</a:t>
            </a:r>
            <a:endParaRPr lang="en-US" altLang="zh-CN" dirty="0"/>
          </a:p>
          <a:p>
            <a:pPr lvl="2"/>
            <a:r>
              <a:rPr lang="zh-CN" altLang="zh-CN" dirty="0"/>
              <a:t>系统的保护问题</a:t>
            </a:r>
            <a:endParaRPr lang="en-US" altLang="zh-CN" dirty="0"/>
          </a:p>
          <a:p>
            <a:pPr lvl="3"/>
            <a:r>
              <a:rPr lang="zh-CN" altLang="zh-CN" dirty="0"/>
              <a:t>非法停机指令</a:t>
            </a:r>
            <a:endParaRPr lang="en-US" altLang="zh-CN" dirty="0"/>
          </a:p>
          <a:p>
            <a:pPr lvl="3"/>
            <a:r>
              <a:rPr lang="zh-CN" altLang="zh-CN" dirty="0"/>
              <a:t>程序进入死循环</a:t>
            </a:r>
            <a:endParaRPr lang="en-US" altLang="zh-CN" dirty="0"/>
          </a:p>
          <a:p>
            <a:pPr lvl="2"/>
            <a:endParaRPr lang="en-US" altLang="zh-CN" dirty="0"/>
          </a:p>
          <a:p>
            <a:pPr lvl="1"/>
            <a:endParaRPr lang="en-US" altLang="zh-CN" dirty="0"/>
          </a:p>
          <a:p>
            <a:endParaRPr kumimoji="1" lang="zh-CN" altLang="en-US" dirty="0"/>
          </a:p>
        </p:txBody>
      </p:sp>
      <p:sp>
        <p:nvSpPr>
          <p:cNvPr id="4" name="页脚占位符 3">
            <a:extLst>
              <a:ext uri="{FF2B5EF4-FFF2-40B4-BE49-F238E27FC236}">
                <a16:creationId xmlns:a16="http://schemas.microsoft.com/office/drawing/2014/main" id="{677F49CB-C5EC-8843-A164-28A7EF57E8B6}"/>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E75A4093-BA03-764F-AC96-5D9D0457DDFF}"/>
              </a:ext>
            </a:extLst>
          </p:cNvPr>
          <p:cNvSpPr>
            <a:spLocks noGrp="1"/>
          </p:cNvSpPr>
          <p:nvPr>
            <p:ph type="sldNum" sz="quarter" idx="12"/>
          </p:nvPr>
        </p:nvSpPr>
        <p:spPr/>
        <p:txBody>
          <a:bodyPr/>
          <a:lstStyle/>
          <a:p>
            <a:pPr>
              <a:defRPr/>
            </a:pPr>
            <a:fld id="{22641AF8-C8EB-E14E-8A69-BF1A5F809DDE}" type="slidenum">
              <a:rPr lang="zh-TW" altLang="en-US" smtClean="0"/>
              <a:pPr>
                <a:defRPr/>
              </a:pPr>
              <a:t>18</a:t>
            </a:fld>
            <a:endParaRPr lang="en-US" altLang="zh-CN"/>
          </a:p>
        </p:txBody>
      </p:sp>
    </p:spTree>
    <p:extLst>
      <p:ext uri="{BB962C8B-B14F-4D97-AF65-F5344CB8AC3E}">
        <p14:creationId xmlns:p14="http://schemas.microsoft.com/office/powerpoint/2010/main" val="43089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2FCB2-D23F-4F46-B3B5-BE1387815E09}"/>
              </a:ext>
            </a:extLst>
          </p:cNvPr>
          <p:cNvSpPr>
            <a:spLocks noGrp="1"/>
          </p:cNvSpPr>
          <p:nvPr>
            <p:ph type="title"/>
          </p:nvPr>
        </p:nvSpPr>
        <p:spPr/>
        <p:txBody>
          <a:bodyPr/>
          <a:lstStyle/>
          <a:p>
            <a:r>
              <a:rPr lang="en-US" altLang="zh-CN" dirty="0"/>
              <a:t>3. </a:t>
            </a:r>
            <a:r>
              <a:rPr lang="zh-CN" altLang="zh-CN" dirty="0"/>
              <a:t>多道批处理操作系统</a:t>
            </a:r>
            <a:endParaRPr kumimoji="1" lang="zh-CN" altLang="en-US" dirty="0"/>
          </a:p>
        </p:txBody>
      </p:sp>
      <p:sp>
        <p:nvSpPr>
          <p:cNvPr id="3" name="内容占位符 2">
            <a:extLst>
              <a:ext uri="{FF2B5EF4-FFF2-40B4-BE49-F238E27FC236}">
                <a16:creationId xmlns:a16="http://schemas.microsoft.com/office/drawing/2014/main" id="{E6AF1532-F3D3-E749-B4F0-0796997FAF20}"/>
              </a:ext>
            </a:extLst>
          </p:cNvPr>
          <p:cNvSpPr>
            <a:spLocks noGrp="1"/>
          </p:cNvSpPr>
          <p:nvPr>
            <p:ph idx="1"/>
          </p:nvPr>
        </p:nvSpPr>
        <p:spPr/>
        <p:txBody>
          <a:bodyPr/>
          <a:lstStyle/>
          <a:p>
            <a:r>
              <a:rPr lang="zh-CN" altLang="zh-CN" sz="3200" dirty="0"/>
              <a:t>这个阶段是操作系统朝着提高效率，发展到</a:t>
            </a:r>
            <a:r>
              <a:rPr lang="zh-CN" altLang="zh-CN" sz="3200" dirty="0">
                <a:solidFill>
                  <a:srgbClr val="FF0000"/>
                </a:solidFill>
              </a:rPr>
              <a:t>较为成熟</a:t>
            </a:r>
            <a:r>
              <a:rPr lang="zh-CN" altLang="zh-CN" sz="3200" dirty="0"/>
              <a:t>的重要时期</a:t>
            </a:r>
            <a:endParaRPr lang="en-US" altLang="zh-CN" sz="3200" dirty="0"/>
          </a:p>
          <a:p>
            <a:pPr lvl="1"/>
            <a:r>
              <a:rPr lang="zh-CN" altLang="zh-CN" sz="2800" dirty="0"/>
              <a:t>多道程序设计 </a:t>
            </a:r>
            <a:endParaRPr lang="en-US" altLang="zh-CN" sz="2800" dirty="0"/>
          </a:p>
          <a:p>
            <a:pPr lvl="1"/>
            <a:r>
              <a:rPr lang="zh-CN" altLang="zh-CN" sz="2800" dirty="0"/>
              <a:t>完备的功能集合</a:t>
            </a:r>
            <a:endParaRPr lang="en-US" altLang="zh-CN" sz="2800" dirty="0"/>
          </a:p>
          <a:p>
            <a:pPr lvl="2"/>
            <a:r>
              <a:rPr lang="zh-CN" altLang="zh-CN" sz="2400" dirty="0"/>
              <a:t>如作业调度管理、处理器管理、存储器管理、外部设备管理、文件系统管理等 </a:t>
            </a:r>
            <a:endParaRPr kumimoji="1" lang="en-US" altLang="zh-CN" sz="2400" dirty="0"/>
          </a:p>
          <a:p>
            <a:endParaRPr lang="en-US" altLang="zh-CN" sz="3200" dirty="0"/>
          </a:p>
          <a:p>
            <a:endParaRPr kumimoji="1" lang="zh-CN" altLang="en-US" sz="3200" dirty="0"/>
          </a:p>
        </p:txBody>
      </p:sp>
      <p:sp>
        <p:nvSpPr>
          <p:cNvPr id="4" name="页脚占位符 3">
            <a:extLst>
              <a:ext uri="{FF2B5EF4-FFF2-40B4-BE49-F238E27FC236}">
                <a16:creationId xmlns:a16="http://schemas.microsoft.com/office/drawing/2014/main" id="{879EE5B1-8C0B-6E4E-89EB-ECB2E9CC9B83}"/>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D45E0E41-4427-2146-9F74-17D877C2B694}"/>
              </a:ext>
            </a:extLst>
          </p:cNvPr>
          <p:cNvSpPr>
            <a:spLocks noGrp="1"/>
          </p:cNvSpPr>
          <p:nvPr>
            <p:ph type="sldNum" sz="quarter" idx="12"/>
          </p:nvPr>
        </p:nvSpPr>
        <p:spPr/>
        <p:txBody>
          <a:bodyPr/>
          <a:lstStyle/>
          <a:p>
            <a:pPr>
              <a:defRPr/>
            </a:pPr>
            <a:fld id="{22641AF8-C8EB-E14E-8A69-BF1A5F809DDE}" type="slidenum">
              <a:rPr lang="zh-TW" altLang="en-US" smtClean="0"/>
              <a:pPr>
                <a:defRPr/>
              </a:pPr>
              <a:t>19</a:t>
            </a:fld>
            <a:endParaRPr lang="en-US" altLang="zh-CN"/>
          </a:p>
        </p:txBody>
      </p:sp>
    </p:spTree>
    <p:extLst>
      <p:ext uri="{BB962C8B-B14F-4D97-AF65-F5344CB8AC3E}">
        <p14:creationId xmlns:p14="http://schemas.microsoft.com/office/powerpoint/2010/main" val="354453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87FD9-91EB-6746-98CF-BCD28EF9BA74}"/>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1FE1D55-7637-A445-9A7C-D5D8FC3FF3F1}"/>
              </a:ext>
            </a:extLst>
          </p:cNvPr>
          <p:cNvSpPr>
            <a:spLocks noGrp="1"/>
          </p:cNvSpPr>
          <p:nvPr>
            <p:ph idx="1"/>
          </p:nvPr>
        </p:nvSpPr>
        <p:spPr/>
        <p:txBody>
          <a:bodyPr/>
          <a:lstStyle/>
          <a:p>
            <a:r>
              <a:rPr lang="zh-CN" altLang="zh-CN" dirty="0"/>
              <a:t>本章首先介绍操作系统的</a:t>
            </a:r>
            <a:r>
              <a:rPr lang="zh-CN" altLang="zh-CN" dirty="0">
                <a:solidFill>
                  <a:srgbClr val="FF0000"/>
                </a:solidFill>
              </a:rPr>
              <a:t>概念</a:t>
            </a:r>
            <a:r>
              <a:rPr lang="zh-CN" altLang="zh-CN" dirty="0"/>
              <a:t>。从驱动操作系统发展的主要因素出发，介绍操作系统的</a:t>
            </a:r>
            <a:r>
              <a:rPr lang="zh-CN" altLang="zh-CN" dirty="0">
                <a:solidFill>
                  <a:srgbClr val="FF0000"/>
                </a:solidFill>
              </a:rPr>
              <a:t>形成与发展</a:t>
            </a:r>
            <a:r>
              <a:rPr lang="zh-CN" altLang="zh-CN" dirty="0"/>
              <a:t>；介绍操作系统的</a:t>
            </a:r>
            <a:r>
              <a:rPr lang="zh-CN" altLang="zh-CN" dirty="0">
                <a:solidFill>
                  <a:srgbClr val="FF0000"/>
                </a:solidFill>
              </a:rPr>
              <a:t>功能</a:t>
            </a:r>
            <a:r>
              <a:rPr lang="zh-CN" altLang="zh-CN" dirty="0"/>
              <a:t>划分、</a:t>
            </a:r>
            <a:r>
              <a:rPr lang="zh-CN" altLang="zh-CN" dirty="0">
                <a:solidFill>
                  <a:srgbClr val="FF0000"/>
                </a:solidFill>
              </a:rPr>
              <a:t>特征和作用</a:t>
            </a:r>
            <a:r>
              <a:rPr lang="zh-CN" altLang="zh-CN" dirty="0"/>
              <a:t>；最后，对操作系统的主要</a:t>
            </a:r>
            <a:r>
              <a:rPr lang="zh-CN" altLang="zh-CN" dirty="0">
                <a:solidFill>
                  <a:srgbClr val="FF0000"/>
                </a:solidFill>
              </a:rPr>
              <a:t>体系结构</a:t>
            </a:r>
            <a:r>
              <a:rPr lang="zh-CN" altLang="zh-CN" dirty="0"/>
              <a:t>和现代典型的操作系统逐一介绍。</a:t>
            </a:r>
            <a:endParaRPr lang="en-US" altLang="zh-CN" dirty="0"/>
          </a:p>
          <a:p>
            <a:endParaRPr lang="en-US" altLang="zh-CN" dirty="0"/>
          </a:p>
          <a:p>
            <a:r>
              <a:rPr lang="zh-CN" altLang="zh-CN" dirty="0"/>
              <a:t>本章重点掌握以下要点：</a:t>
            </a:r>
          </a:p>
          <a:p>
            <a:pPr lvl="1"/>
            <a:r>
              <a:rPr lang="zh-CN" altLang="zh-CN" dirty="0">
                <a:solidFill>
                  <a:srgbClr val="FF0000"/>
                </a:solidFill>
              </a:rPr>
              <a:t>了解</a:t>
            </a:r>
            <a:r>
              <a:rPr lang="zh-CN" altLang="zh-CN" dirty="0"/>
              <a:t>操作系统的形成与发展历程，了解操作系统的功能</a:t>
            </a:r>
          </a:p>
          <a:p>
            <a:pPr lvl="1"/>
            <a:r>
              <a:rPr lang="zh-CN" altLang="zh-CN" dirty="0">
                <a:solidFill>
                  <a:srgbClr val="FF0000"/>
                </a:solidFill>
              </a:rPr>
              <a:t>理解</a:t>
            </a:r>
            <a:r>
              <a:rPr lang="zh-CN" altLang="zh-CN" dirty="0"/>
              <a:t>操作系统的特征和作用，操作系统的体系结构</a:t>
            </a:r>
          </a:p>
          <a:p>
            <a:pPr lvl="1"/>
            <a:r>
              <a:rPr lang="zh-CN" altLang="zh-CN" dirty="0">
                <a:solidFill>
                  <a:srgbClr val="FF0000"/>
                </a:solidFill>
              </a:rPr>
              <a:t>掌握</a:t>
            </a:r>
            <a:r>
              <a:rPr lang="zh-CN" altLang="zh-CN" dirty="0"/>
              <a:t>驱动操作系统发展的主要因素</a:t>
            </a:r>
          </a:p>
          <a:p>
            <a:endParaRPr kumimoji="1" lang="zh-CN" altLang="en-US" dirty="0"/>
          </a:p>
        </p:txBody>
      </p:sp>
      <p:sp>
        <p:nvSpPr>
          <p:cNvPr id="4" name="页脚占位符 3">
            <a:extLst>
              <a:ext uri="{FF2B5EF4-FFF2-40B4-BE49-F238E27FC236}">
                <a16:creationId xmlns:a16="http://schemas.microsoft.com/office/drawing/2014/main" id="{8DC468CD-1FCD-C34B-B1D7-210316A52FFA}"/>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B05D38A5-2903-EB47-95FD-34D221038EAB}"/>
              </a:ext>
            </a:extLst>
          </p:cNvPr>
          <p:cNvSpPr>
            <a:spLocks noGrp="1"/>
          </p:cNvSpPr>
          <p:nvPr>
            <p:ph type="sldNum" sz="quarter" idx="12"/>
          </p:nvPr>
        </p:nvSpPr>
        <p:spPr/>
        <p:txBody>
          <a:bodyPr/>
          <a:lstStyle/>
          <a:p>
            <a:pPr>
              <a:defRPr/>
            </a:pPr>
            <a:fld id="{22641AF8-C8EB-E14E-8A69-BF1A5F809DDE}" type="slidenum">
              <a:rPr lang="zh-TW" altLang="en-US" smtClean="0"/>
              <a:pPr>
                <a:defRPr/>
              </a:pPr>
              <a:t>2</a:t>
            </a:fld>
            <a:endParaRPr lang="en-US" altLang="zh-CN"/>
          </a:p>
        </p:txBody>
      </p:sp>
    </p:spTree>
    <p:extLst>
      <p:ext uri="{BB962C8B-B14F-4D97-AF65-F5344CB8AC3E}">
        <p14:creationId xmlns:p14="http://schemas.microsoft.com/office/powerpoint/2010/main" val="2565846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17122-C883-414D-8BB1-65848DEFD715}"/>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CF41BEB-DC67-E14B-A538-76DCA52A983E}"/>
              </a:ext>
            </a:extLst>
          </p:cNvPr>
          <p:cNvSpPr>
            <a:spLocks noGrp="1"/>
          </p:cNvSpPr>
          <p:nvPr>
            <p:ph idx="1"/>
          </p:nvPr>
        </p:nvSpPr>
        <p:spPr>
          <a:xfrm>
            <a:off x="508001" y="1244605"/>
            <a:ext cx="5712236" cy="5270495"/>
          </a:xfrm>
        </p:spPr>
        <p:txBody>
          <a:bodyPr/>
          <a:lstStyle/>
          <a:p>
            <a:r>
              <a:rPr lang="zh-CN" altLang="zh-CN" sz="2400" dirty="0"/>
              <a:t>单道批处理系统主要特征为：</a:t>
            </a:r>
          </a:p>
          <a:p>
            <a:pPr lvl="1"/>
            <a:r>
              <a:rPr lang="zh-CN" altLang="zh-CN" sz="2000" dirty="0"/>
              <a:t>（</a:t>
            </a:r>
            <a:r>
              <a:rPr lang="en-US" altLang="zh-CN" sz="2000" dirty="0"/>
              <a:t>1</a:t>
            </a:r>
            <a:r>
              <a:rPr lang="zh-CN" altLang="zh-CN" sz="2000" dirty="0"/>
              <a:t>）自动性</a:t>
            </a:r>
          </a:p>
          <a:p>
            <a:pPr lvl="1"/>
            <a:r>
              <a:rPr lang="zh-CN" altLang="zh-CN" sz="2000" dirty="0"/>
              <a:t>（</a:t>
            </a:r>
            <a:r>
              <a:rPr lang="en-US" altLang="zh-CN" sz="2000" dirty="0"/>
              <a:t>2</a:t>
            </a:r>
            <a:r>
              <a:rPr lang="zh-CN" altLang="zh-CN" sz="2000" dirty="0"/>
              <a:t>）顺序性</a:t>
            </a:r>
          </a:p>
          <a:p>
            <a:pPr lvl="1"/>
            <a:r>
              <a:rPr lang="zh-CN" altLang="zh-CN" sz="2000" dirty="0"/>
              <a:t>（</a:t>
            </a:r>
            <a:r>
              <a:rPr lang="en-US" altLang="zh-CN" sz="2000" dirty="0"/>
              <a:t>3</a:t>
            </a:r>
            <a:r>
              <a:rPr lang="zh-CN" altLang="zh-CN" sz="2000" dirty="0"/>
              <a:t>）单道性</a:t>
            </a:r>
            <a:endParaRPr lang="en-US" altLang="zh-CN" sz="2000" dirty="0"/>
          </a:p>
          <a:p>
            <a:pPr lvl="1"/>
            <a:endParaRPr lang="en-US" altLang="zh-CN" sz="2000" dirty="0"/>
          </a:p>
          <a:p>
            <a:r>
              <a:rPr lang="zh-CN" altLang="zh-CN" sz="2400" dirty="0"/>
              <a:t>多道程序设计</a:t>
            </a:r>
          </a:p>
          <a:p>
            <a:pPr lvl="1"/>
            <a:r>
              <a:rPr lang="zh-CN" altLang="zh-CN" sz="2000" dirty="0"/>
              <a:t>引入多道程序设计，可以提高</a:t>
            </a:r>
            <a:r>
              <a:rPr lang="en-US" altLang="zh-CN" sz="2000" dirty="0"/>
              <a:t>CPU</a:t>
            </a:r>
            <a:r>
              <a:rPr lang="zh-CN" altLang="zh-CN" sz="2000" dirty="0"/>
              <a:t>的利用率；提高主存和</a:t>
            </a:r>
            <a:r>
              <a:rPr lang="en-US" altLang="zh-CN" sz="2000" dirty="0"/>
              <a:t>I/O</a:t>
            </a:r>
            <a:r>
              <a:rPr lang="zh-CN" altLang="zh-CN" sz="2000" dirty="0"/>
              <a:t>设备利用率和增加系统吞吐量</a:t>
            </a:r>
            <a:endParaRPr lang="en-US" altLang="zh-CN" sz="2000" dirty="0"/>
          </a:p>
          <a:p>
            <a:pPr lvl="1"/>
            <a:r>
              <a:rPr lang="zh-CN" altLang="zh-CN" sz="2000" dirty="0"/>
              <a:t>在单处理器系统中，多道程序运行的特点是： </a:t>
            </a:r>
            <a:endParaRPr lang="en-US" altLang="zh-CN" sz="2000" dirty="0"/>
          </a:p>
          <a:p>
            <a:pPr lvl="2"/>
            <a:r>
              <a:rPr lang="zh-CN" altLang="zh-CN" sz="2000" dirty="0"/>
              <a:t>（</a:t>
            </a:r>
            <a:r>
              <a:rPr lang="en-US" altLang="zh-CN" sz="2000" dirty="0"/>
              <a:t>1</a:t>
            </a:r>
            <a:r>
              <a:rPr lang="zh-CN" altLang="zh-CN" sz="2000" dirty="0"/>
              <a:t>）多道</a:t>
            </a:r>
            <a:endParaRPr lang="en-US" altLang="zh-CN" sz="2000" dirty="0"/>
          </a:p>
          <a:p>
            <a:pPr lvl="2"/>
            <a:r>
              <a:rPr lang="zh-CN" altLang="zh-CN" sz="2000" dirty="0"/>
              <a:t>（</a:t>
            </a:r>
            <a:r>
              <a:rPr lang="en-US" altLang="zh-CN" sz="2000" dirty="0"/>
              <a:t>2</a:t>
            </a:r>
            <a:r>
              <a:rPr lang="zh-CN" altLang="zh-CN" sz="2000" dirty="0"/>
              <a:t>）宏观上并行</a:t>
            </a:r>
            <a:endParaRPr lang="en-US" altLang="zh-CN" sz="2000" dirty="0"/>
          </a:p>
          <a:p>
            <a:pPr lvl="2"/>
            <a:r>
              <a:rPr lang="zh-CN" altLang="zh-CN" sz="2000" dirty="0"/>
              <a:t>（</a:t>
            </a:r>
            <a:r>
              <a:rPr lang="en-US" altLang="zh-CN" sz="2000" dirty="0"/>
              <a:t>3</a:t>
            </a:r>
            <a:r>
              <a:rPr lang="zh-CN" altLang="zh-CN" sz="2000" dirty="0"/>
              <a:t>）微观上串行</a:t>
            </a:r>
            <a:endParaRPr kumimoji="1" lang="zh-CN" altLang="en-US" sz="2000" dirty="0"/>
          </a:p>
        </p:txBody>
      </p:sp>
      <p:grpSp>
        <p:nvGrpSpPr>
          <p:cNvPr id="4" name="Group 28">
            <a:extLst>
              <a:ext uri="{FF2B5EF4-FFF2-40B4-BE49-F238E27FC236}">
                <a16:creationId xmlns:a16="http://schemas.microsoft.com/office/drawing/2014/main" id="{188956DF-2A7C-5A44-B3A5-3656EFE53690}"/>
              </a:ext>
            </a:extLst>
          </p:cNvPr>
          <p:cNvGrpSpPr>
            <a:grpSpLocks/>
          </p:cNvGrpSpPr>
          <p:nvPr/>
        </p:nvGrpSpPr>
        <p:grpSpPr bwMode="auto">
          <a:xfrm>
            <a:off x="6305800" y="1365661"/>
            <a:ext cx="5188198" cy="1887982"/>
            <a:chOff x="0" y="0"/>
            <a:chExt cx="5040" cy="1761"/>
          </a:xfrm>
        </p:grpSpPr>
        <p:sp>
          <p:nvSpPr>
            <p:cNvPr id="5" name="Text Box 29">
              <a:extLst>
                <a:ext uri="{FF2B5EF4-FFF2-40B4-BE49-F238E27FC236}">
                  <a16:creationId xmlns:a16="http://schemas.microsoft.com/office/drawing/2014/main" id="{B9401F39-B844-C54F-81F6-C45A48D873FB}"/>
                </a:ext>
              </a:extLst>
            </p:cNvPr>
            <p:cNvSpPr txBox="1">
              <a:spLocks/>
            </p:cNvSpPr>
            <p:nvPr/>
          </p:nvSpPr>
          <p:spPr bwMode="auto">
            <a:xfrm>
              <a:off x="0" y="357"/>
              <a:ext cx="80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100">
                  <a:effectLst/>
                  <a:latin typeface="宋体" panose="02010600030101010101" pitchFamily="2" charset="-122"/>
                  <a:ea typeface="宋体" panose="02010600030101010101" pitchFamily="2" charset="-122"/>
                  <a:cs typeface="宋体" panose="02010600030101010101" pitchFamily="2" charset="-122"/>
                </a:rPr>
                <a:t>用户程序</a:t>
              </a:r>
              <a:endParaRPr lang="zh-CN">
                <a:effectLst/>
                <a:latin typeface="宋体" panose="02010600030101010101" pitchFamily="2" charset="-122"/>
                <a:ea typeface="宋体" panose="02010600030101010101" pitchFamily="2" charset="-122"/>
                <a:cs typeface="宋体" panose="02010600030101010101" pitchFamily="2" charset="-122"/>
              </a:endParaRPr>
            </a:p>
          </p:txBody>
        </p:sp>
        <p:cxnSp>
          <p:nvCxnSpPr>
            <p:cNvPr id="6" name="Line 30">
              <a:extLst>
                <a:ext uri="{FF2B5EF4-FFF2-40B4-BE49-F238E27FC236}">
                  <a16:creationId xmlns:a16="http://schemas.microsoft.com/office/drawing/2014/main" id="{353E8AA1-FE28-9240-B612-AF1E8FC026F8}"/>
                </a:ext>
              </a:extLst>
            </p:cNvPr>
            <p:cNvCxnSpPr>
              <a:cxnSpLocks/>
            </p:cNvCxnSpPr>
            <p:nvPr/>
          </p:nvCxnSpPr>
          <p:spPr bwMode="auto">
            <a:xfrm>
              <a:off x="720" y="513"/>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 name="Line 31">
              <a:extLst>
                <a:ext uri="{FF2B5EF4-FFF2-40B4-BE49-F238E27FC236}">
                  <a16:creationId xmlns:a16="http://schemas.microsoft.com/office/drawing/2014/main" id="{E98847FC-6C1F-A043-AC6F-F7F2F798B7EC}"/>
                </a:ext>
              </a:extLst>
            </p:cNvPr>
            <p:cNvCxnSpPr>
              <a:cxnSpLocks/>
            </p:cNvCxnSpPr>
            <p:nvPr/>
          </p:nvCxnSpPr>
          <p:spPr bwMode="auto">
            <a:xfrm>
              <a:off x="1620" y="513"/>
              <a:ext cx="0" cy="46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8" name="Line 32">
              <a:extLst>
                <a:ext uri="{FF2B5EF4-FFF2-40B4-BE49-F238E27FC236}">
                  <a16:creationId xmlns:a16="http://schemas.microsoft.com/office/drawing/2014/main" id="{B51689E2-B20F-6B42-918A-001C2C1FDCD1}"/>
                </a:ext>
              </a:extLst>
            </p:cNvPr>
            <p:cNvCxnSpPr>
              <a:cxnSpLocks/>
            </p:cNvCxnSpPr>
            <p:nvPr/>
          </p:nvCxnSpPr>
          <p:spPr bwMode="auto">
            <a:xfrm>
              <a:off x="1620" y="981"/>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Line 33">
              <a:extLst>
                <a:ext uri="{FF2B5EF4-FFF2-40B4-BE49-F238E27FC236}">
                  <a16:creationId xmlns:a16="http://schemas.microsoft.com/office/drawing/2014/main" id="{06B7F1E7-BC06-684E-B177-275AEF099A63}"/>
                </a:ext>
              </a:extLst>
            </p:cNvPr>
            <p:cNvCxnSpPr>
              <a:cxnSpLocks/>
            </p:cNvCxnSpPr>
            <p:nvPr/>
          </p:nvCxnSpPr>
          <p:spPr bwMode="auto">
            <a:xfrm>
              <a:off x="2160" y="981"/>
              <a:ext cx="0" cy="46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0" name="Line 34">
              <a:extLst>
                <a:ext uri="{FF2B5EF4-FFF2-40B4-BE49-F238E27FC236}">
                  <a16:creationId xmlns:a16="http://schemas.microsoft.com/office/drawing/2014/main" id="{1A195E72-1924-9140-B7B2-EC0571A613E2}"/>
                </a:ext>
              </a:extLst>
            </p:cNvPr>
            <p:cNvCxnSpPr>
              <a:cxnSpLocks/>
            </p:cNvCxnSpPr>
            <p:nvPr/>
          </p:nvCxnSpPr>
          <p:spPr bwMode="auto">
            <a:xfrm>
              <a:off x="2160" y="1449"/>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Line 35">
              <a:extLst>
                <a:ext uri="{FF2B5EF4-FFF2-40B4-BE49-F238E27FC236}">
                  <a16:creationId xmlns:a16="http://schemas.microsoft.com/office/drawing/2014/main" id="{3EC0BB6D-6FD0-794F-8F67-025FE461C694}"/>
                </a:ext>
              </a:extLst>
            </p:cNvPr>
            <p:cNvCxnSpPr>
              <a:cxnSpLocks/>
            </p:cNvCxnSpPr>
            <p:nvPr/>
          </p:nvCxnSpPr>
          <p:spPr bwMode="auto">
            <a:xfrm flipV="1">
              <a:off x="3420" y="981"/>
              <a:ext cx="0" cy="46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2" name="Line 36">
              <a:extLst>
                <a:ext uri="{FF2B5EF4-FFF2-40B4-BE49-F238E27FC236}">
                  <a16:creationId xmlns:a16="http://schemas.microsoft.com/office/drawing/2014/main" id="{4713A707-6724-054F-A46E-FDB3BD202251}"/>
                </a:ext>
              </a:extLst>
            </p:cNvPr>
            <p:cNvCxnSpPr>
              <a:cxnSpLocks/>
            </p:cNvCxnSpPr>
            <p:nvPr/>
          </p:nvCxnSpPr>
          <p:spPr bwMode="auto">
            <a:xfrm>
              <a:off x="3420" y="981"/>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37">
              <a:extLst>
                <a:ext uri="{FF2B5EF4-FFF2-40B4-BE49-F238E27FC236}">
                  <a16:creationId xmlns:a16="http://schemas.microsoft.com/office/drawing/2014/main" id="{695F1B36-CB8C-D342-80A3-4DEFDDDD3DE0}"/>
                </a:ext>
              </a:extLst>
            </p:cNvPr>
            <p:cNvCxnSpPr>
              <a:cxnSpLocks/>
            </p:cNvCxnSpPr>
            <p:nvPr/>
          </p:nvCxnSpPr>
          <p:spPr bwMode="auto">
            <a:xfrm flipV="1">
              <a:off x="3960" y="513"/>
              <a:ext cx="0" cy="46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4" name="Line 38">
              <a:extLst>
                <a:ext uri="{FF2B5EF4-FFF2-40B4-BE49-F238E27FC236}">
                  <a16:creationId xmlns:a16="http://schemas.microsoft.com/office/drawing/2014/main" id="{DAB643FA-7137-7E4D-BA33-74B655BB134E}"/>
                </a:ext>
              </a:extLst>
            </p:cNvPr>
            <p:cNvCxnSpPr>
              <a:cxnSpLocks/>
            </p:cNvCxnSpPr>
            <p:nvPr/>
          </p:nvCxnSpPr>
          <p:spPr bwMode="auto">
            <a:xfrm>
              <a:off x="3960" y="51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5" name="Text Box 39">
              <a:extLst>
                <a:ext uri="{FF2B5EF4-FFF2-40B4-BE49-F238E27FC236}">
                  <a16:creationId xmlns:a16="http://schemas.microsoft.com/office/drawing/2014/main" id="{F5E35FF7-26E8-9A4D-813B-A0E4FD0EC2F7}"/>
                </a:ext>
              </a:extLst>
            </p:cNvPr>
            <p:cNvSpPr txBox="1">
              <a:spLocks/>
            </p:cNvSpPr>
            <p:nvPr/>
          </p:nvSpPr>
          <p:spPr bwMode="auto">
            <a:xfrm>
              <a:off x="780" y="246"/>
              <a:ext cx="80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100">
                  <a:effectLst/>
                  <a:latin typeface="宋体" panose="02010600030101010101" pitchFamily="2" charset="-122"/>
                  <a:ea typeface="宋体" panose="02010600030101010101" pitchFamily="2" charset="-122"/>
                  <a:cs typeface="宋体" panose="02010600030101010101" pitchFamily="2" charset="-122"/>
                </a:rPr>
                <a:t>计算</a:t>
              </a:r>
              <a:endParaRPr lang="zh-CN">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Text Box 40">
              <a:extLst>
                <a:ext uri="{FF2B5EF4-FFF2-40B4-BE49-F238E27FC236}">
                  <a16:creationId xmlns:a16="http://schemas.microsoft.com/office/drawing/2014/main" id="{F531D283-E6DB-4C4B-8ED6-E387974C310F}"/>
                </a:ext>
              </a:extLst>
            </p:cNvPr>
            <p:cNvSpPr txBox="1">
              <a:spLocks/>
            </p:cNvSpPr>
            <p:nvPr/>
          </p:nvSpPr>
          <p:spPr bwMode="auto">
            <a:xfrm>
              <a:off x="1245" y="0"/>
              <a:ext cx="805"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100" dirty="0">
                  <a:effectLst/>
                  <a:latin typeface="宋体" panose="02010600030101010101" pitchFamily="2" charset="-122"/>
                  <a:ea typeface="宋体" panose="02010600030101010101" pitchFamily="2" charset="-122"/>
                  <a:cs typeface="宋体" panose="02010600030101010101" pitchFamily="2" charset="-122"/>
                </a:rPr>
                <a:t>请求</a:t>
              </a:r>
              <a:endParaRPr lang="zh-CN" dirty="0">
                <a:effectLst/>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sz="1100" dirty="0">
                  <a:effectLst/>
                  <a:latin typeface="宋体" panose="02010600030101010101" pitchFamily="2" charset="-122"/>
                  <a:ea typeface="宋体" panose="02010600030101010101" pitchFamily="2" charset="-122"/>
                  <a:cs typeface="宋体" panose="02010600030101010101" pitchFamily="2" charset="-122"/>
                </a:rPr>
                <a:t>输入</a:t>
              </a:r>
              <a:endParaRPr lang="zh-CN"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Text Box 41">
              <a:extLst>
                <a:ext uri="{FF2B5EF4-FFF2-40B4-BE49-F238E27FC236}">
                  <a16:creationId xmlns:a16="http://schemas.microsoft.com/office/drawing/2014/main" id="{C4198F37-86DD-C94F-B084-E698E869BBC3}"/>
                </a:ext>
              </a:extLst>
            </p:cNvPr>
            <p:cNvSpPr txBox="1">
              <a:spLocks/>
            </p:cNvSpPr>
            <p:nvPr/>
          </p:nvSpPr>
          <p:spPr bwMode="auto">
            <a:xfrm>
              <a:off x="1520" y="714"/>
              <a:ext cx="80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100">
                  <a:effectLst/>
                  <a:latin typeface="宋体" panose="02010600030101010101" pitchFamily="2" charset="-122"/>
                  <a:ea typeface="宋体" panose="02010600030101010101" pitchFamily="2" charset="-122"/>
                  <a:cs typeface="宋体" panose="02010600030101010101" pitchFamily="2" charset="-122"/>
                </a:rPr>
                <a:t>启动</a:t>
              </a:r>
              <a:r>
                <a:rPr lang="en-US" sz="1100">
                  <a:effectLst/>
                  <a:latin typeface="宋体" panose="02010600030101010101" pitchFamily="2" charset="-122"/>
                  <a:ea typeface="宋体" panose="02010600030101010101" pitchFamily="2" charset="-122"/>
                  <a:cs typeface="宋体" panose="02010600030101010101" pitchFamily="2" charset="-122"/>
                </a:rPr>
                <a:t>I/O</a:t>
              </a:r>
              <a:endParaRPr lang="zh-CN">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Text Box 42">
              <a:extLst>
                <a:ext uri="{FF2B5EF4-FFF2-40B4-BE49-F238E27FC236}">
                  <a16:creationId xmlns:a16="http://schemas.microsoft.com/office/drawing/2014/main" id="{DAD19FE8-7FF5-3142-98B4-55C83FE1E4D6}"/>
                </a:ext>
              </a:extLst>
            </p:cNvPr>
            <p:cNvSpPr txBox="1">
              <a:spLocks/>
            </p:cNvSpPr>
            <p:nvPr/>
          </p:nvSpPr>
          <p:spPr bwMode="auto">
            <a:xfrm>
              <a:off x="3275" y="714"/>
              <a:ext cx="80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en-US" sz="1100">
                  <a:effectLst/>
                  <a:latin typeface="宋体" panose="02010600030101010101" pitchFamily="2" charset="-122"/>
                  <a:ea typeface="宋体" panose="02010600030101010101" pitchFamily="2" charset="-122"/>
                  <a:cs typeface="宋体" panose="02010600030101010101" pitchFamily="2" charset="-122"/>
                </a:rPr>
                <a:t>I/O</a:t>
              </a:r>
              <a:r>
                <a:rPr lang="zh-CN" sz="1100">
                  <a:effectLst/>
                  <a:latin typeface="宋体" panose="02010600030101010101" pitchFamily="2" charset="-122"/>
                  <a:ea typeface="宋体" panose="02010600030101010101" pitchFamily="2" charset="-122"/>
                  <a:cs typeface="宋体" panose="02010600030101010101" pitchFamily="2" charset="-122"/>
                </a:rPr>
                <a:t>完成</a:t>
              </a:r>
              <a:endParaRPr lang="zh-CN">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Text Box 43">
              <a:extLst>
                <a:ext uri="{FF2B5EF4-FFF2-40B4-BE49-F238E27FC236}">
                  <a16:creationId xmlns:a16="http://schemas.microsoft.com/office/drawing/2014/main" id="{482FA194-BFEC-714A-896A-7D9CEEF5F0FA}"/>
                </a:ext>
              </a:extLst>
            </p:cNvPr>
            <p:cNvSpPr txBox="1">
              <a:spLocks/>
            </p:cNvSpPr>
            <p:nvPr/>
          </p:nvSpPr>
          <p:spPr bwMode="auto">
            <a:xfrm>
              <a:off x="4020" y="261"/>
              <a:ext cx="80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100">
                  <a:effectLst/>
                  <a:latin typeface="宋体" panose="02010600030101010101" pitchFamily="2" charset="-122"/>
                  <a:ea typeface="宋体" panose="02010600030101010101" pitchFamily="2" charset="-122"/>
                  <a:cs typeface="宋体" panose="02010600030101010101" pitchFamily="2" charset="-122"/>
                </a:rPr>
                <a:t>继续计算</a:t>
              </a:r>
              <a:endParaRPr lang="zh-CN">
                <a:effectLst/>
                <a:latin typeface="宋体" panose="02010600030101010101" pitchFamily="2" charset="-122"/>
                <a:ea typeface="宋体" panose="02010600030101010101" pitchFamily="2" charset="-122"/>
                <a:cs typeface="宋体" panose="02010600030101010101" pitchFamily="2" charset="-122"/>
              </a:endParaRPr>
            </a:p>
          </p:txBody>
        </p:sp>
        <p:sp>
          <p:nvSpPr>
            <p:cNvPr id="20" name="Text Box 44">
              <a:extLst>
                <a:ext uri="{FF2B5EF4-FFF2-40B4-BE49-F238E27FC236}">
                  <a16:creationId xmlns:a16="http://schemas.microsoft.com/office/drawing/2014/main" id="{3AE31DBE-AAE9-B648-91BA-581D4305D272}"/>
                </a:ext>
              </a:extLst>
            </p:cNvPr>
            <p:cNvSpPr txBox="1">
              <a:spLocks/>
            </p:cNvSpPr>
            <p:nvPr/>
          </p:nvSpPr>
          <p:spPr bwMode="auto">
            <a:xfrm>
              <a:off x="3060" y="1449"/>
              <a:ext cx="80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100">
                  <a:effectLst/>
                  <a:latin typeface="宋体" panose="02010600030101010101" pitchFamily="2" charset="-122"/>
                  <a:ea typeface="宋体" panose="02010600030101010101" pitchFamily="2" charset="-122"/>
                  <a:cs typeface="宋体" panose="02010600030101010101" pitchFamily="2" charset="-122"/>
                </a:rPr>
                <a:t>结束中断</a:t>
              </a:r>
              <a:endParaRPr lang="zh-CN">
                <a:effectLst/>
                <a:latin typeface="宋体" panose="02010600030101010101" pitchFamily="2" charset="-122"/>
                <a:ea typeface="宋体" panose="02010600030101010101" pitchFamily="2" charset="-122"/>
                <a:cs typeface="宋体" panose="02010600030101010101" pitchFamily="2" charset="-122"/>
              </a:endParaRPr>
            </a:p>
          </p:txBody>
        </p:sp>
        <p:sp>
          <p:nvSpPr>
            <p:cNvPr id="21" name="Text Box 45">
              <a:extLst>
                <a:ext uri="{FF2B5EF4-FFF2-40B4-BE49-F238E27FC236}">
                  <a16:creationId xmlns:a16="http://schemas.microsoft.com/office/drawing/2014/main" id="{A0EAB6C5-B39E-C240-A02D-62375C56E858}"/>
                </a:ext>
              </a:extLst>
            </p:cNvPr>
            <p:cNvSpPr txBox="1">
              <a:spLocks/>
            </p:cNvSpPr>
            <p:nvPr/>
          </p:nvSpPr>
          <p:spPr bwMode="auto">
            <a:xfrm>
              <a:off x="0" y="780"/>
              <a:ext cx="80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100">
                  <a:effectLst/>
                  <a:latin typeface="宋体" panose="02010600030101010101" pitchFamily="2" charset="-122"/>
                  <a:ea typeface="宋体" panose="02010600030101010101" pitchFamily="2" charset="-122"/>
                  <a:cs typeface="宋体" panose="02010600030101010101" pitchFamily="2" charset="-122"/>
                </a:rPr>
                <a:t>监督程序</a:t>
              </a:r>
              <a:endParaRPr lang="zh-CN">
                <a:effectLst/>
                <a:latin typeface="宋体" panose="02010600030101010101" pitchFamily="2" charset="-122"/>
                <a:ea typeface="宋体" panose="02010600030101010101" pitchFamily="2" charset="-122"/>
                <a:cs typeface="宋体" panose="02010600030101010101" pitchFamily="2" charset="-122"/>
              </a:endParaRPr>
            </a:p>
          </p:txBody>
        </p:sp>
        <p:sp>
          <p:nvSpPr>
            <p:cNvPr id="22" name="Text Box 46">
              <a:extLst>
                <a:ext uri="{FF2B5EF4-FFF2-40B4-BE49-F238E27FC236}">
                  <a16:creationId xmlns:a16="http://schemas.microsoft.com/office/drawing/2014/main" id="{8DDA978D-68D4-1941-98B3-38E44E11C070}"/>
                </a:ext>
              </a:extLst>
            </p:cNvPr>
            <p:cNvSpPr txBox="1">
              <a:spLocks/>
            </p:cNvSpPr>
            <p:nvPr/>
          </p:nvSpPr>
          <p:spPr bwMode="auto">
            <a:xfrm>
              <a:off x="0" y="1197"/>
              <a:ext cx="80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en-US" sz="1100">
                  <a:effectLst/>
                  <a:latin typeface="宋体" panose="02010600030101010101" pitchFamily="2" charset="-122"/>
                  <a:ea typeface="宋体" panose="02010600030101010101" pitchFamily="2" charset="-122"/>
                  <a:cs typeface="宋体" panose="02010600030101010101" pitchFamily="2" charset="-122"/>
                </a:rPr>
                <a:t>I/O</a:t>
              </a:r>
              <a:r>
                <a:rPr lang="zh-CN" sz="1100">
                  <a:effectLst/>
                  <a:latin typeface="宋体" panose="02010600030101010101" pitchFamily="2" charset="-122"/>
                  <a:ea typeface="宋体" panose="02010600030101010101" pitchFamily="2" charset="-122"/>
                  <a:cs typeface="宋体" panose="02010600030101010101" pitchFamily="2" charset="-122"/>
                </a:rPr>
                <a:t>操作</a:t>
              </a:r>
              <a:endParaRPr lang="zh-CN">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23" name="文本框 166">
            <a:extLst>
              <a:ext uri="{FF2B5EF4-FFF2-40B4-BE49-F238E27FC236}">
                <a16:creationId xmlns:a16="http://schemas.microsoft.com/office/drawing/2014/main" id="{4F0FE259-FE33-7E46-A7FD-3E0038A6CA51}"/>
              </a:ext>
            </a:extLst>
          </p:cNvPr>
          <p:cNvSpPr txBox="1"/>
          <p:nvPr/>
        </p:nvSpPr>
        <p:spPr>
          <a:xfrm>
            <a:off x="7253255" y="3320093"/>
            <a:ext cx="3200400" cy="16158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54000" algn="ctr">
              <a:spcAft>
                <a:spcPts val="0"/>
              </a:spcAft>
            </a:pPr>
            <a:r>
              <a:rPr lang="zh-CN" sz="1050" u="sng">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图</a:t>
            </a:r>
            <a:r>
              <a:rPr lang="en-US" sz="1050" u="sng">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1- </a:t>
            </a:r>
            <a:r>
              <a:rPr lang="en-US" sz="105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3 </a:t>
            </a:r>
            <a:r>
              <a:rPr lang="zh-CN" sz="105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单道程序工作示例</a:t>
            </a:r>
          </a:p>
        </p:txBody>
      </p:sp>
      <p:grpSp>
        <p:nvGrpSpPr>
          <p:cNvPr id="51" name="Group 47">
            <a:extLst>
              <a:ext uri="{FF2B5EF4-FFF2-40B4-BE49-F238E27FC236}">
                <a16:creationId xmlns:a16="http://schemas.microsoft.com/office/drawing/2014/main" id="{06281386-2BC7-CA40-A43C-BFDC727C4EAD}"/>
              </a:ext>
            </a:extLst>
          </p:cNvPr>
          <p:cNvGrpSpPr>
            <a:grpSpLocks/>
          </p:cNvGrpSpPr>
          <p:nvPr/>
        </p:nvGrpSpPr>
        <p:grpSpPr bwMode="auto">
          <a:xfrm>
            <a:off x="6187424" y="4543935"/>
            <a:ext cx="5023483" cy="1062000"/>
            <a:chOff x="0" y="0"/>
            <a:chExt cx="4608" cy="1671"/>
          </a:xfrm>
        </p:grpSpPr>
        <p:cxnSp>
          <p:nvCxnSpPr>
            <p:cNvPr id="52" name="Line 48">
              <a:extLst>
                <a:ext uri="{FF2B5EF4-FFF2-40B4-BE49-F238E27FC236}">
                  <a16:creationId xmlns:a16="http://schemas.microsoft.com/office/drawing/2014/main" id="{F9D79B6C-4177-904B-8D46-477498209A06}"/>
                </a:ext>
              </a:extLst>
            </p:cNvPr>
            <p:cNvCxnSpPr>
              <a:cxnSpLocks/>
            </p:cNvCxnSpPr>
            <p:nvPr/>
          </p:nvCxnSpPr>
          <p:spPr bwMode="auto">
            <a:xfrm>
              <a:off x="540" y="312"/>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3" name="Line 49">
              <a:extLst>
                <a:ext uri="{FF2B5EF4-FFF2-40B4-BE49-F238E27FC236}">
                  <a16:creationId xmlns:a16="http://schemas.microsoft.com/office/drawing/2014/main" id="{48E4B0C6-688E-BA44-9A5C-A5E7BD811505}"/>
                </a:ext>
              </a:extLst>
            </p:cNvPr>
            <p:cNvCxnSpPr>
              <a:cxnSpLocks/>
            </p:cNvCxnSpPr>
            <p:nvPr/>
          </p:nvCxnSpPr>
          <p:spPr bwMode="auto">
            <a:xfrm>
              <a:off x="1440" y="312"/>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Line 50">
              <a:extLst>
                <a:ext uri="{FF2B5EF4-FFF2-40B4-BE49-F238E27FC236}">
                  <a16:creationId xmlns:a16="http://schemas.microsoft.com/office/drawing/2014/main" id="{1B3DB995-63A0-7E41-96E8-6E8A63D7F746}"/>
                </a:ext>
              </a:extLst>
            </p:cNvPr>
            <p:cNvCxnSpPr>
              <a:cxnSpLocks/>
            </p:cNvCxnSpPr>
            <p:nvPr/>
          </p:nvCxnSpPr>
          <p:spPr bwMode="auto">
            <a:xfrm>
              <a:off x="1440" y="93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Line 51">
              <a:extLst>
                <a:ext uri="{FF2B5EF4-FFF2-40B4-BE49-F238E27FC236}">
                  <a16:creationId xmlns:a16="http://schemas.microsoft.com/office/drawing/2014/main" id="{DBCE9E1F-AD6D-9546-AF42-9079BE4BA004}"/>
                </a:ext>
              </a:extLst>
            </p:cNvPr>
            <p:cNvCxnSpPr>
              <a:cxnSpLocks/>
            </p:cNvCxnSpPr>
            <p:nvPr/>
          </p:nvCxnSpPr>
          <p:spPr bwMode="auto">
            <a:xfrm flipV="1">
              <a:off x="2520" y="312"/>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6" name="Line 52">
              <a:extLst>
                <a:ext uri="{FF2B5EF4-FFF2-40B4-BE49-F238E27FC236}">
                  <a16:creationId xmlns:a16="http://schemas.microsoft.com/office/drawing/2014/main" id="{A1349A7B-E0CF-E440-8BD8-BA96EC52AC8B}"/>
                </a:ext>
              </a:extLst>
            </p:cNvPr>
            <p:cNvCxnSpPr>
              <a:cxnSpLocks/>
            </p:cNvCxnSpPr>
            <p:nvPr/>
          </p:nvCxnSpPr>
          <p:spPr bwMode="auto">
            <a:xfrm>
              <a:off x="2520" y="31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Line 53">
              <a:extLst>
                <a:ext uri="{FF2B5EF4-FFF2-40B4-BE49-F238E27FC236}">
                  <a16:creationId xmlns:a16="http://schemas.microsoft.com/office/drawing/2014/main" id="{1900FCF2-E51A-C446-8410-E027FEBED1D4}"/>
                </a:ext>
              </a:extLst>
            </p:cNvPr>
            <p:cNvCxnSpPr>
              <a:cxnSpLocks/>
            </p:cNvCxnSpPr>
            <p:nvPr/>
          </p:nvCxnSpPr>
          <p:spPr bwMode="auto">
            <a:xfrm>
              <a:off x="3600" y="312"/>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Line 54">
              <a:extLst>
                <a:ext uri="{FF2B5EF4-FFF2-40B4-BE49-F238E27FC236}">
                  <a16:creationId xmlns:a16="http://schemas.microsoft.com/office/drawing/2014/main" id="{D6D2B5AD-2A0F-B64D-B246-8147884EB154}"/>
                </a:ext>
              </a:extLst>
            </p:cNvPr>
            <p:cNvCxnSpPr>
              <a:cxnSpLocks/>
            </p:cNvCxnSpPr>
            <p:nvPr/>
          </p:nvCxnSpPr>
          <p:spPr bwMode="auto">
            <a:xfrm>
              <a:off x="3600" y="936"/>
              <a:ext cx="9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59" name="Line 55">
              <a:extLst>
                <a:ext uri="{FF2B5EF4-FFF2-40B4-BE49-F238E27FC236}">
                  <a16:creationId xmlns:a16="http://schemas.microsoft.com/office/drawing/2014/main" id="{B0D4E2F6-8822-6143-B17F-79E1FDAFAA93}"/>
                </a:ext>
              </a:extLst>
            </p:cNvPr>
            <p:cNvCxnSpPr>
              <a:cxnSpLocks/>
            </p:cNvCxnSpPr>
            <p:nvPr/>
          </p:nvCxnSpPr>
          <p:spPr bwMode="auto">
            <a:xfrm>
              <a:off x="1620" y="31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 name="Line 56">
              <a:extLst>
                <a:ext uri="{FF2B5EF4-FFF2-40B4-BE49-F238E27FC236}">
                  <a16:creationId xmlns:a16="http://schemas.microsoft.com/office/drawing/2014/main" id="{265D2B67-B039-5A41-88FE-FA5424BB868A}"/>
                </a:ext>
              </a:extLst>
            </p:cNvPr>
            <p:cNvCxnSpPr>
              <a:cxnSpLocks/>
            </p:cNvCxnSpPr>
            <p:nvPr/>
          </p:nvCxnSpPr>
          <p:spPr bwMode="auto">
            <a:xfrm>
              <a:off x="2160" y="312"/>
              <a:ext cx="0" cy="81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61" name="Line 57">
              <a:extLst>
                <a:ext uri="{FF2B5EF4-FFF2-40B4-BE49-F238E27FC236}">
                  <a16:creationId xmlns:a16="http://schemas.microsoft.com/office/drawing/2014/main" id="{1ACB791D-F600-9A48-9B55-29FAF8976834}"/>
                </a:ext>
              </a:extLst>
            </p:cNvPr>
            <p:cNvCxnSpPr>
              <a:cxnSpLocks/>
            </p:cNvCxnSpPr>
            <p:nvPr/>
          </p:nvCxnSpPr>
          <p:spPr bwMode="auto">
            <a:xfrm flipV="1">
              <a:off x="2160" y="1122"/>
              <a:ext cx="10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Line 58">
              <a:extLst>
                <a:ext uri="{FF2B5EF4-FFF2-40B4-BE49-F238E27FC236}">
                  <a16:creationId xmlns:a16="http://schemas.microsoft.com/office/drawing/2014/main" id="{AF41A780-BC5E-F142-815D-B75B2EA45F30}"/>
                </a:ext>
              </a:extLst>
            </p:cNvPr>
            <p:cNvCxnSpPr>
              <a:cxnSpLocks/>
            </p:cNvCxnSpPr>
            <p:nvPr/>
          </p:nvCxnSpPr>
          <p:spPr bwMode="auto">
            <a:xfrm flipH="1" flipV="1">
              <a:off x="3960" y="312"/>
              <a:ext cx="0" cy="81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63" name="Line 59">
              <a:extLst>
                <a:ext uri="{FF2B5EF4-FFF2-40B4-BE49-F238E27FC236}">
                  <a16:creationId xmlns:a16="http://schemas.microsoft.com/office/drawing/2014/main" id="{1A67D7DF-BA69-BF48-A2D2-54A861BBA96F}"/>
                </a:ext>
              </a:extLst>
            </p:cNvPr>
            <p:cNvCxnSpPr>
              <a:cxnSpLocks/>
            </p:cNvCxnSpPr>
            <p:nvPr/>
          </p:nvCxnSpPr>
          <p:spPr bwMode="auto">
            <a:xfrm>
              <a:off x="3960" y="31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4" name="Line 60">
              <a:extLst>
                <a:ext uri="{FF2B5EF4-FFF2-40B4-BE49-F238E27FC236}">
                  <a16:creationId xmlns:a16="http://schemas.microsoft.com/office/drawing/2014/main" id="{6879BF95-BE1D-9740-9FC4-E4C7D937E40B}"/>
                </a:ext>
              </a:extLst>
            </p:cNvPr>
            <p:cNvCxnSpPr>
              <a:cxnSpLocks/>
            </p:cNvCxnSpPr>
            <p:nvPr/>
          </p:nvCxnSpPr>
          <p:spPr bwMode="auto">
            <a:xfrm>
              <a:off x="3240" y="1122"/>
              <a:ext cx="7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65" name="Text Box 61">
              <a:extLst>
                <a:ext uri="{FF2B5EF4-FFF2-40B4-BE49-F238E27FC236}">
                  <a16:creationId xmlns:a16="http://schemas.microsoft.com/office/drawing/2014/main" id="{69467AB6-EF93-EA46-9430-2C4D3D35F6A4}"/>
                </a:ext>
              </a:extLst>
            </p:cNvPr>
            <p:cNvSpPr txBox="1">
              <a:spLocks/>
            </p:cNvSpPr>
            <p:nvPr/>
          </p:nvSpPr>
          <p:spPr bwMode="auto">
            <a:xfrm>
              <a:off x="0" y="159"/>
              <a:ext cx="72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en-US" sz="1000">
                  <a:effectLst/>
                  <a:latin typeface="宋体" panose="02010600030101010101" pitchFamily="2" charset="-122"/>
                  <a:ea typeface="宋体" panose="02010600030101010101" pitchFamily="2" charset="-122"/>
                  <a:cs typeface="宋体" panose="02010600030101010101" pitchFamily="2" charset="-122"/>
                </a:rPr>
                <a:t>CPU</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66" name="Text Box 62">
              <a:extLst>
                <a:ext uri="{FF2B5EF4-FFF2-40B4-BE49-F238E27FC236}">
                  <a16:creationId xmlns:a16="http://schemas.microsoft.com/office/drawing/2014/main" id="{D763C6D1-F2B4-1C42-B303-A6BA1DF95C44}"/>
                </a:ext>
              </a:extLst>
            </p:cNvPr>
            <p:cNvSpPr txBox="1">
              <a:spLocks/>
            </p:cNvSpPr>
            <p:nvPr/>
          </p:nvSpPr>
          <p:spPr bwMode="auto">
            <a:xfrm>
              <a:off x="762" y="120"/>
              <a:ext cx="723"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程序</a:t>
              </a:r>
              <a:r>
                <a:rPr lang="en-US" sz="1000">
                  <a:effectLst/>
                  <a:latin typeface="宋体" panose="02010600030101010101" pitchFamily="2" charset="-122"/>
                  <a:ea typeface="宋体" panose="02010600030101010101" pitchFamily="2" charset="-122"/>
                  <a:cs typeface="宋体" panose="02010600030101010101" pitchFamily="2" charset="-122"/>
                </a:rPr>
                <a:t>A</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请求输入</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67" name="Text Box 63">
              <a:extLst>
                <a:ext uri="{FF2B5EF4-FFF2-40B4-BE49-F238E27FC236}">
                  <a16:creationId xmlns:a16="http://schemas.microsoft.com/office/drawing/2014/main" id="{0F9C5B5C-5A0C-5742-BF66-54435F331AC3}"/>
                </a:ext>
              </a:extLst>
            </p:cNvPr>
            <p:cNvSpPr txBox="1">
              <a:spLocks/>
            </p:cNvSpPr>
            <p:nvPr/>
          </p:nvSpPr>
          <p:spPr bwMode="auto">
            <a:xfrm>
              <a:off x="1542" y="15"/>
              <a:ext cx="72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程序</a:t>
              </a:r>
              <a:r>
                <a:rPr lang="en-US" sz="1000">
                  <a:effectLst/>
                  <a:latin typeface="宋体" panose="02010600030101010101" pitchFamily="2" charset="-122"/>
                  <a:ea typeface="宋体" panose="02010600030101010101" pitchFamily="2" charset="-122"/>
                  <a:cs typeface="宋体" panose="02010600030101010101" pitchFamily="2" charset="-122"/>
                </a:rPr>
                <a:t>B</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68" name="Text Box 64">
              <a:extLst>
                <a:ext uri="{FF2B5EF4-FFF2-40B4-BE49-F238E27FC236}">
                  <a16:creationId xmlns:a16="http://schemas.microsoft.com/office/drawing/2014/main" id="{1712FE25-B9FF-3143-BD3A-A7DFD43BC0D2}"/>
                </a:ext>
              </a:extLst>
            </p:cNvPr>
            <p:cNvSpPr txBox="1">
              <a:spLocks/>
            </p:cNvSpPr>
            <p:nvPr/>
          </p:nvSpPr>
          <p:spPr bwMode="auto">
            <a:xfrm>
              <a:off x="1440" y="936"/>
              <a:ext cx="72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000" dirty="0">
                  <a:effectLst/>
                  <a:latin typeface="宋体" panose="02010600030101010101" pitchFamily="2" charset="-122"/>
                  <a:ea typeface="宋体" panose="02010600030101010101" pitchFamily="2" charset="-122"/>
                  <a:cs typeface="宋体" panose="02010600030101010101" pitchFamily="2" charset="-122"/>
                </a:rPr>
                <a:t>请求输出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69" name="Text Box 65">
              <a:extLst>
                <a:ext uri="{FF2B5EF4-FFF2-40B4-BE49-F238E27FC236}">
                  <a16:creationId xmlns:a16="http://schemas.microsoft.com/office/drawing/2014/main" id="{6E283D14-DDA8-7547-A103-362DB5AE8398}"/>
                </a:ext>
              </a:extLst>
            </p:cNvPr>
            <p:cNvSpPr txBox="1">
              <a:spLocks/>
            </p:cNvSpPr>
            <p:nvPr/>
          </p:nvSpPr>
          <p:spPr bwMode="auto">
            <a:xfrm>
              <a:off x="2700" y="0"/>
              <a:ext cx="72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程序</a:t>
              </a:r>
              <a:r>
                <a:rPr lang="en-US" sz="1000">
                  <a:effectLst/>
                  <a:latin typeface="宋体" panose="02010600030101010101" pitchFamily="2" charset="-122"/>
                  <a:ea typeface="宋体" panose="02010600030101010101" pitchFamily="2" charset="-122"/>
                  <a:cs typeface="宋体" panose="02010600030101010101" pitchFamily="2" charset="-122"/>
                </a:rPr>
                <a:t>A</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70" name="Text Box 66">
              <a:extLst>
                <a:ext uri="{FF2B5EF4-FFF2-40B4-BE49-F238E27FC236}">
                  <a16:creationId xmlns:a16="http://schemas.microsoft.com/office/drawing/2014/main" id="{CAF4E9FC-38E2-DC44-9067-4D8490015E7B}"/>
                </a:ext>
              </a:extLst>
            </p:cNvPr>
            <p:cNvSpPr txBox="1">
              <a:spLocks/>
            </p:cNvSpPr>
            <p:nvPr/>
          </p:nvSpPr>
          <p:spPr bwMode="auto">
            <a:xfrm>
              <a:off x="2520" y="312"/>
              <a:ext cx="58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输入</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结束</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71" name="Text Box 67">
              <a:extLst>
                <a:ext uri="{FF2B5EF4-FFF2-40B4-BE49-F238E27FC236}">
                  <a16:creationId xmlns:a16="http://schemas.microsoft.com/office/drawing/2014/main" id="{784D1175-4E06-0046-AFDF-CF0C1AB8BD20}"/>
                </a:ext>
              </a:extLst>
            </p:cNvPr>
            <p:cNvSpPr txBox="1">
              <a:spLocks/>
            </p:cNvSpPr>
            <p:nvPr/>
          </p:nvSpPr>
          <p:spPr bwMode="auto">
            <a:xfrm>
              <a:off x="3060" y="312"/>
              <a:ext cx="58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请求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其它</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72" name="Text Box 68">
              <a:extLst>
                <a:ext uri="{FF2B5EF4-FFF2-40B4-BE49-F238E27FC236}">
                  <a16:creationId xmlns:a16="http://schemas.microsoft.com/office/drawing/2014/main" id="{F9DCF71F-2325-134F-9EE9-013E9C76B35B}"/>
                </a:ext>
              </a:extLst>
            </p:cNvPr>
            <p:cNvSpPr txBox="1">
              <a:spLocks/>
            </p:cNvSpPr>
            <p:nvPr/>
          </p:nvSpPr>
          <p:spPr bwMode="auto">
            <a:xfrm>
              <a:off x="3885" y="15"/>
              <a:ext cx="72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程序</a:t>
              </a:r>
              <a:r>
                <a:rPr lang="en-US" sz="1000">
                  <a:effectLst/>
                  <a:latin typeface="宋体" panose="02010600030101010101" pitchFamily="2" charset="-122"/>
                  <a:ea typeface="宋体" panose="02010600030101010101" pitchFamily="2" charset="-122"/>
                  <a:cs typeface="宋体" panose="02010600030101010101" pitchFamily="2" charset="-122"/>
                </a:rPr>
                <a:t>B</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73" name="Text Box 69">
              <a:extLst>
                <a:ext uri="{FF2B5EF4-FFF2-40B4-BE49-F238E27FC236}">
                  <a16:creationId xmlns:a16="http://schemas.microsoft.com/office/drawing/2014/main" id="{38DB6A13-85E5-A149-926B-8C0D8356102A}"/>
                </a:ext>
              </a:extLst>
            </p:cNvPr>
            <p:cNvSpPr txBox="1">
              <a:spLocks/>
            </p:cNvSpPr>
            <p:nvPr/>
          </p:nvSpPr>
          <p:spPr bwMode="auto">
            <a:xfrm>
              <a:off x="3810" y="654"/>
              <a:ext cx="72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en-US" sz="1000">
                  <a:effectLst/>
                  <a:latin typeface="宋体" panose="02010600030101010101" pitchFamily="2" charset="-122"/>
                  <a:ea typeface="宋体" panose="02010600030101010101" pitchFamily="2" charset="-122"/>
                  <a:cs typeface="宋体" panose="02010600030101010101" pitchFamily="2" charset="-122"/>
                </a:rPr>
                <a:t>I/O</a:t>
              </a:r>
              <a:r>
                <a:rPr lang="zh-CN" sz="1000">
                  <a:effectLst/>
                  <a:latin typeface="宋体" panose="02010600030101010101" pitchFamily="2" charset="-122"/>
                  <a:ea typeface="宋体" panose="02010600030101010101" pitchFamily="2" charset="-122"/>
                  <a:cs typeface="宋体" panose="02010600030101010101" pitchFamily="2" charset="-122"/>
                </a:rPr>
                <a:t>操作</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74" name="Text Box 70">
              <a:extLst>
                <a:ext uri="{FF2B5EF4-FFF2-40B4-BE49-F238E27FC236}">
                  <a16:creationId xmlns:a16="http://schemas.microsoft.com/office/drawing/2014/main" id="{52C69BFD-16F8-2245-937D-D05C6A90D01C}"/>
                </a:ext>
              </a:extLst>
            </p:cNvPr>
            <p:cNvSpPr txBox="1">
              <a:spLocks/>
            </p:cNvSpPr>
            <p:nvPr/>
          </p:nvSpPr>
          <p:spPr bwMode="auto">
            <a:xfrm>
              <a:off x="15" y="549"/>
              <a:ext cx="72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en-US" sz="1000">
                  <a:effectLst/>
                  <a:latin typeface="宋体" panose="02010600030101010101" pitchFamily="2" charset="-122"/>
                  <a:ea typeface="宋体" panose="02010600030101010101" pitchFamily="2" charset="-122"/>
                  <a:cs typeface="宋体" panose="02010600030101010101" pitchFamily="2" charset="-122"/>
                </a:rPr>
                <a:t>I/O</a:t>
              </a:r>
              <a:r>
                <a:rPr lang="zh-CN" sz="1000">
                  <a:effectLst/>
                  <a:latin typeface="宋体" panose="02010600030101010101" pitchFamily="2" charset="-122"/>
                  <a:ea typeface="宋体" panose="02010600030101010101" pitchFamily="2" charset="-122"/>
                  <a:cs typeface="宋体" panose="02010600030101010101" pitchFamily="2" charset="-122"/>
                </a:rPr>
                <a:t>设备</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75" name="Text Box 71">
              <a:extLst>
                <a:ext uri="{FF2B5EF4-FFF2-40B4-BE49-F238E27FC236}">
                  <a16:creationId xmlns:a16="http://schemas.microsoft.com/office/drawing/2014/main" id="{E83A4907-DCB9-8342-9128-E6F0081FB089}"/>
                </a:ext>
              </a:extLst>
            </p:cNvPr>
            <p:cNvSpPr txBox="1">
              <a:spLocks/>
            </p:cNvSpPr>
            <p:nvPr/>
          </p:nvSpPr>
          <p:spPr bwMode="auto">
            <a:xfrm>
              <a:off x="0" y="906"/>
              <a:ext cx="72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en-US" sz="1000">
                  <a:effectLst/>
                  <a:latin typeface="宋体" panose="02010600030101010101" pitchFamily="2" charset="-122"/>
                  <a:ea typeface="宋体" panose="02010600030101010101" pitchFamily="2" charset="-122"/>
                  <a:cs typeface="宋体" panose="02010600030101010101" pitchFamily="2" charset="-122"/>
                </a:rPr>
                <a:t>I/O</a:t>
              </a:r>
              <a:r>
                <a:rPr lang="zh-CN" sz="1000">
                  <a:effectLst/>
                  <a:latin typeface="宋体" panose="02010600030101010101" pitchFamily="2" charset="-122"/>
                  <a:ea typeface="宋体" panose="02010600030101010101" pitchFamily="2" charset="-122"/>
                  <a:cs typeface="宋体" panose="02010600030101010101" pitchFamily="2" charset="-122"/>
                </a:rPr>
                <a:t>设备</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76" name="Text Box 72">
              <a:extLst>
                <a:ext uri="{FF2B5EF4-FFF2-40B4-BE49-F238E27FC236}">
                  <a16:creationId xmlns:a16="http://schemas.microsoft.com/office/drawing/2014/main" id="{9DB18500-4BD4-C643-B771-4F124F8BAF31}"/>
                </a:ext>
              </a:extLst>
            </p:cNvPr>
            <p:cNvSpPr txBox="1">
              <a:spLocks/>
            </p:cNvSpPr>
            <p:nvPr/>
          </p:nvSpPr>
          <p:spPr bwMode="auto">
            <a:xfrm>
              <a:off x="3090" y="1122"/>
              <a:ext cx="58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输出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结束</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77" name="Text Box 73">
              <a:extLst>
                <a:ext uri="{FF2B5EF4-FFF2-40B4-BE49-F238E27FC236}">
                  <a16:creationId xmlns:a16="http://schemas.microsoft.com/office/drawing/2014/main" id="{690D59E5-8B9F-F242-B47F-6B4AA1FF66CA}"/>
                </a:ext>
              </a:extLst>
            </p:cNvPr>
            <p:cNvSpPr txBox="1">
              <a:spLocks/>
            </p:cNvSpPr>
            <p:nvPr/>
          </p:nvSpPr>
          <p:spPr bwMode="auto">
            <a:xfrm>
              <a:off x="3750" y="1137"/>
              <a:ext cx="615"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0" rIns="18000" bIns="0" anchor="t" anchorCtr="0" upright="1">
              <a:noAutofit/>
            </a:bodyPr>
            <a:lstStyle/>
            <a:p>
              <a:pPr>
                <a:spcAft>
                  <a:spcPts val="0"/>
                </a:spcAft>
              </a:pPr>
              <a:r>
                <a:rPr lang="zh-CN" sz="1000">
                  <a:effectLst/>
                  <a:latin typeface="宋体" panose="02010600030101010101" pitchFamily="2" charset="-122"/>
                  <a:ea typeface="宋体" panose="02010600030101010101" pitchFamily="2" charset="-122"/>
                  <a:cs typeface="宋体" panose="02010600030101010101" pitchFamily="2" charset="-122"/>
                </a:rPr>
                <a:t>等待</a:t>
              </a:r>
              <a:r>
                <a:rPr lang="en-US" sz="1000">
                  <a:effectLst/>
                  <a:latin typeface="宋体" panose="02010600030101010101" pitchFamily="2" charset="-122"/>
                  <a:ea typeface="宋体" panose="02010600030101010101" pitchFamily="2" charset="-122"/>
                  <a:cs typeface="宋体" panose="02010600030101010101" pitchFamily="2" charset="-122"/>
                </a:rPr>
                <a:t>CPU</a:t>
              </a:r>
              <a:endParaRPr lang="zh-CN" sz="140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78" name="文本框 213">
            <a:extLst>
              <a:ext uri="{FF2B5EF4-FFF2-40B4-BE49-F238E27FC236}">
                <a16:creationId xmlns:a16="http://schemas.microsoft.com/office/drawing/2014/main" id="{7AFC61A3-7BA1-5945-92EE-84B03A22A4F3}"/>
              </a:ext>
            </a:extLst>
          </p:cNvPr>
          <p:cNvSpPr txBox="1"/>
          <p:nvPr/>
        </p:nvSpPr>
        <p:spPr>
          <a:xfrm>
            <a:off x="7298121" y="5801067"/>
            <a:ext cx="2926715" cy="18466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54000" algn="ctr">
              <a:spcAft>
                <a:spcPts val="0"/>
              </a:spcAft>
            </a:pPr>
            <a:r>
              <a:rPr lang="zh-CN" sz="1200" u="sng">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图</a:t>
            </a:r>
            <a:r>
              <a:rPr lang="en-US" sz="1200" u="sng">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1- </a:t>
            </a:r>
            <a:r>
              <a:rPr lang="en-US" sz="120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4 </a:t>
            </a:r>
            <a:r>
              <a:rPr lang="zh-CN" sz="120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多道程序工作示例</a:t>
            </a:r>
          </a:p>
        </p:txBody>
      </p:sp>
      <p:sp>
        <p:nvSpPr>
          <p:cNvPr id="24" name="页脚占位符 23">
            <a:extLst>
              <a:ext uri="{FF2B5EF4-FFF2-40B4-BE49-F238E27FC236}">
                <a16:creationId xmlns:a16="http://schemas.microsoft.com/office/drawing/2014/main" id="{6A47A09A-9B4C-3248-B1B8-EDF7CC6D2456}"/>
              </a:ext>
            </a:extLst>
          </p:cNvPr>
          <p:cNvSpPr>
            <a:spLocks noGrp="1"/>
          </p:cNvSpPr>
          <p:nvPr>
            <p:ph type="ftr" sz="quarter" idx="11"/>
          </p:nvPr>
        </p:nvSpPr>
        <p:spPr/>
        <p:txBody>
          <a:bodyPr/>
          <a:lstStyle/>
          <a:p>
            <a:pPr>
              <a:defRPr/>
            </a:pPr>
            <a:r>
              <a:rPr lang="zh-CN" altLang="en-US"/>
              <a:t>操作系统</a:t>
            </a:r>
            <a:endParaRPr lang="en-US"/>
          </a:p>
        </p:txBody>
      </p:sp>
      <p:sp>
        <p:nvSpPr>
          <p:cNvPr id="25" name="灯片编号占位符 24">
            <a:extLst>
              <a:ext uri="{FF2B5EF4-FFF2-40B4-BE49-F238E27FC236}">
                <a16:creationId xmlns:a16="http://schemas.microsoft.com/office/drawing/2014/main" id="{0D631A4F-673D-8648-9290-53FB89A4DB3D}"/>
              </a:ext>
            </a:extLst>
          </p:cNvPr>
          <p:cNvSpPr>
            <a:spLocks noGrp="1"/>
          </p:cNvSpPr>
          <p:nvPr>
            <p:ph type="sldNum" sz="quarter" idx="12"/>
          </p:nvPr>
        </p:nvSpPr>
        <p:spPr/>
        <p:txBody>
          <a:bodyPr/>
          <a:lstStyle/>
          <a:p>
            <a:pPr>
              <a:defRPr/>
            </a:pPr>
            <a:fld id="{22641AF8-C8EB-E14E-8A69-BF1A5F809DDE}" type="slidenum">
              <a:rPr lang="zh-TW" altLang="en-US" smtClean="0"/>
              <a:pPr>
                <a:defRPr/>
              </a:pPr>
              <a:t>20</a:t>
            </a:fld>
            <a:endParaRPr lang="en-US" altLang="zh-CN"/>
          </a:p>
        </p:txBody>
      </p:sp>
    </p:spTree>
    <p:extLst>
      <p:ext uri="{BB962C8B-B14F-4D97-AF65-F5344CB8AC3E}">
        <p14:creationId xmlns:p14="http://schemas.microsoft.com/office/powerpoint/2010/main" val="425112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BF402-6E9F-B44B-9A59-632310D8734D}"/>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1EF32EF3-C7E9-A941-BF34-FE629FB6B85E}"/>
              </a:ext>
            </a:extLst>
          </p:cNvPr>
          <p:cNvSpPr>
            <a:spLocks noGrp="1"/>
          </p:cNvSpPr>
          <p:nvPr>
            <p:ph idx="1"/>
          </p:nvPr>
        </p:nvSpPr>
        <p:spPr>
          <a:xfrm>
            <a:off x="508000" y="1139253"/>
            <a:ext cx="10938933" cy="5375848"/>
          </a:xfrm>
        </p:spPr>
        <p:txBody>
          <a:bodyPr/>
          <a:lstStyle/>
          <a:p>
            <a:r>
              <a:rPr lang="zh-CN" altLang="zh-CN" dirty="0"/>
              <a:t>多道批处理系统</a:t>
            </a:r>
            <a:endParaRPr lang="en-US" altLang="zh-CN" dirty="0"/>
          </a:p>
          <a:p>
            <a:pPr lvl="1"/>
            <a:r>
              <a:rPr lang="zh-CN" altLang="en-US" dirty="0"/>
              <a:t>有效</a:t>
            </a:r>
            <a:endParaRPr lang="en-US" altLang="zh-CN" dirty="0"/>
          </a:p>
          <a:p>
            <a:pPr lvl="1"/>
            <a:r>
              <a:rPr lang="zh-CN" altLang="en-US" dirty="0"/>
              <a:t>十分复杂</a:t>
            </a:r>
            <a:endParaRPr lang="en-US" altLang="zh-CN" dirty="0"/>
          </a:p>
          <a:p>
            <a:pPr lvl="4"/>
            <a:endParaRPr lang="en-US" altLang="zh-CN" dirty="0"/>
          </a:p>
          <a:p>
            <a:pPr lvl="1"/>
            <a:r>
              <a:rPr lang="zh-CN" altLang="en-US" dirty="0"/>
              <a:t>为使系统中的多道程序能协调地运行，必须解决以下一些问题：</a:t>
            </a:r>
          </a:p>
          <a:p>
            <a:pPr lvl="2"/>
            <a:r>
              <a:rPr lang="zh-CN" altLang="en-US" dirty="0"/>
              <a:t>（</a:t>
            </a:r>
            <a:r>
              <a:rPr lang="en-US" altLang="zh-CN" dirty="0"/>
              <a:t>1</a:t>
            </a:r>
            <a:r>
              <a:rPr lang="zh-CN" altLang="en-US" dirty="0"/>
              <a:t>）同步与互斥机制（系统设计中的重要问题）</a:t>
            </a:r>
          </a:p>
          <a:p>
            <a:pPr lvl="2"/>
            <a:r>
              <a:rPr lang="zh-CN" altLang="en-US" dirty="0"/>
              <a:t>（</a:t>
            </a:r>
            <a:r>
              <a:rPr lang="en-US" altLang="zh-CN" dirty="0"/>
              <a:t>2</a:t>
            </a:r>
            <a:r>
              <a:rPr lang="zh-CN" altLang="en-US" dirty="0"/>
              <a:t>）多道程序</a:t>
            </a:r>
            <a:r>
              <a:rPr lang="en-US" altLang="zh-CN" dirty="0"/>
              <a:t>(</a:t>
            </a:r>
            <a:r>
              <a:rPr lang="zh-CN" altLang="en-US" dirty="0"/>
              <a:t>主存不够用的问题</a:t>
            </a:r>
            <a:r>
              <a:rPr lang="en-US" altLang="zh-CN" dirty="0"/>
              <a:t>)</a:t>
            </a:r>
          </a:p>
          <a:p>
            <a:pPr lvl="3"/>
            <a:r>
              <a:rPr lang="zh-CN" altLang="en-US" dirty="0"/>
              <a:t>引入了诸如覆盖技术、对换技术和虚拟存储技术等主存管理技术</a:t>
            </a:r>
          </a:p>
          <a:p>
            <a:pPr lvl="2"/>
            <a:r>
              <a:rPr lang="zh-CN" altLang="en-US" dirty="0"/>
              <a:t>（</a:t>
            </a:r>
            <a:r>
              <a:rPr lang="en-US" altLang="zh-CN" dirty="0"/>
              <a:t>3</a:t>
            </a:r>
            <a:r>
              <a:rPr lang="zh-CN" altLang="en-US" dirty="0"/>
              <a:t>）保证系统程序存储区和各用户程序存储区的安全可靠</a:t>
            </a:r>
            <a:endParaRPr lang="en-US" altLang="zh-CN" dirty="0"/>
          </a:p>
          <a:p>
            <a:pPr lvl="3"/>
            <a:r>
              <a:rPr lang="zh-CN" altLang="en-US" dirty="0"/>
              <a:t>主存保护</a:t>
            </a:r>
            <a:endParaRPr lang="en-US" altLang="zh-CN" dirty="0"/>
          </a:p>
          <a:p>
            <a:pPr lvl="4"/>
            <a:endParaRPr lang="zh-CN" altLang="en-US" dirty="0"/>
          </a:p>
          <a:p>
            <a:r>
              <a:rPr lang="zh-CN" altLang="en-US" dirty="0"/>
              <a:t>多道批处理系统的出现标志着操作系统进入</a:t>
            </a:r>
            <a:r>
              <a:rPr lang="zh-CN" altLang="en-US" dirty="0">
                <a:solidFill>
                  <a:srgbClr val="FF0000"/>
                </a:solidFill>
              </a:rPr>
              <a:t>渐趋成熟</a:t>
            </a:r>
            <a:r>
              <a:rPr lang="zh-CN" altLang="en-US" dirty="0"/>
              <a:t>的阶段</a:t>
            </a:r>
            <a:endParaRPr lang="en-US" altLang="zh-CN" dirty="0"/>
          </a:p>
          <a:p>
            <a:pPr lvl="1"/>
            <a:r>
              <a:rPr lang="zh-CN" altLang="en-US" dirty="0"/>
              <a:t>先后出现了作业调度管理、处理器管理、存储器管理、外部设备管理、文件系统管理等功能</a:t>
            </a:r>
          </a:p>
        </p:txBody>
      </p:sp>
      <p:sp>
        <p:nvSpPr>
          <p:cNvPr id="4" name="页脚占位符 3">
            <a:extLst>
              <a:ext uri="{FF2B5EF4-FFF2-40B4-BE49-F238E27FC236}">
                <a16:creationId xmlns:a16="http://schemas.microsoft.com/office/drawing/2014/main" id="{E84370BD-C6C8-AB43-AF0D-D39AFEC37A22}"/>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E6CFE066-FC5D-FF4D-93F6-3B74DA51BDFD}"/>
              </a:ext>
            </a:extLst>
          </p:cNvPr>
          <p:cNvSpPr>
            <a:spLocks noGrp="1"/>
          </p:cNvSpPr>
          <p:nvPr>
            <p:ph type="sldNum" sz="quarter" idx="12"/>
          </p:nvPr>
        </p:nvSpPr>
        <p:spPr/>
        <p:txBody>
          <a:bodyPr/>
          <a:lstStyle/>
          <a:p>
            <a:pPr>
              <a:defRPr/>
            </a:pPr>
            <a:fld id="{22641AF8-C8EB-E14E-8A69-BF1A5F809DDE}" type="slidenum">
              <a:rPr lang="zh-TW" altLang="en-US" smtClean="0"/>
              <a:pPr>
                <a:defRPr/>
              </a:pPr>
              <a:t>21</a:t>
            </a:fld>
            <a:endParaRPr lang="en-US" altLang="zh-CN"/>
          </a:p>
        </p:txBody>
      </p:sp>
    </p:spTree>
    <p:extLst>
      <p:ext uri="{BB962C8B-B14F-4D97-AF65-F5344CB8AC3E}">
        <p14:creationId xmlns:p14="http://schemas.microsoft.com/office/powerpoint/2010/main" val="2786504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5C5AA-1279-4146-BB8A-900CF9E3184E}"/>
              </a:ext>
            </a:extLst>
          </p:cNvPr>
          <p:cNvSpPr>
            <a:spLocks noGrp="1"/>
          </p:cNvSpPr>
          <p:nvPr>
            <p:ph type="title"/>
          </p:nvPr>
        </p:nvSpPr>
        <p:spPr/>
        <p:txBody>
          <a:bodyPr/>
          <a:lstStyle/>
          <a:p>
            <a:r>
              <a:rPr lang="en-US" altLang="zh-CN" dirty="0"/>
              <a:t>4 </a:t>
            </a:r>
            <a:r>
              <a:rPr lang="zh-CN" altLang="zh-CN" dirty="0"/>
              <a:t>分时、实时和通用操作系统 </a:t>
            </a:r>
            <a:endParaRPr kumimoji="1" lang="zh-CN" altLang="en-US" dirty="0"/>
          </a:p>
        </p:txBody>
      </p:sp>
      <p:sp>
        <p:nvSpPr>
          <p:cNvPr id="3" name="内容占位符 2">
            <a:extLst>
              <a:ext uri="{FF2B5EF4-FFF2-40B4-BE49-F238E27FC236}">
                <a16:creationId xmlns:a16="http://schemas.microsoft.com/office/drawing/2014/main" id="{750E77F1-31C7-1E4E-BA81-B435626F9086}"/>
              </a:ext>
            </a:extLst>
          </p:cNvPr>
          <p:cNvSpPr>
            <a:spLocks noGrp="1"/>
          </p:cNvSpPr>
          <p:nvPr>
            <p:ph idx="1"/>
          </p:nvPr>
        </p:nvSpPr>
        <p:spPr/>
        <p:txBody>
          <a:bodyPr/>
          <a:lstStyle/>
          <a:p>
            <a:r>
              <a:rPr lang="zh-CN" altLang="zh-CN" sz="3200" dirty="0"/>
              <a:t>朝着更加</a:t>
            </a:r>
            <a:r>
              <a:rPr lang="zh-CN" altLang="zh-CN" sz="3200" dirty="0">
                <a:solidFill>
                  <a:srgbClr val="FF0000"/>
                </a:solidFill>
              </a:rPr>
              <a:t>通用</a:t>
            </a:r>
            <a:r>
              <a:rPr lang="zh-CN" altLang="zh-CN" sz="3200" dirty="0"/>
              <a:t>的方向发展</a:t>
            </a:r>
            <a:endParaRPr lang="en-US" altLang="zh-CN" sz="3200" dirty="0"/>
          </a:p>
          <a:p>
            <a:r>
              <a:rPr lang="zh-CN" altLang="zh-CN" sz="3200" dirty="0"/>
              <a:t>基本形成了操作系统的</a:t>
            </a:r>
            <a:r>
              <a:rPr lang="zh-CN" altLang="zh-CN" sz="3200" i="1" dirty="0"/>
              <a:t>体系结构和应用格局 </a:t>
            </a:r>
            <a:endParaRPr lang="en-US" altLang="zh-CN" sz="3200" i="1" dirty="0"/>
          </a:p>
          <a:p>
            <a:r>
              <a:rPr lang="zh-CN" altLang="zh-CN" sz="3200" dirty="0"/>
              <a:t>特别具有代表性的操作系统是</a:t>
            </a:r>
            <a:r>
              <a:rPr lang="zh-CN" altLang="zh-CN" sz="3200" b="1" u="sng" dirty="0"/>
              <a:t>分时系统</a:t>
            </a:r>
            <a:r>
              <a:rPr lang="zh-CN" altLang="zh-CN" sz="3200" dirty="0"/>
              <a:t>以及</a:t>
            </a:r>
            <a:r>
              <a:rPr lang="zh-CN" altLang="zh-CN" sz="3200" b="1" u="sng" dirty="0"/>
              <a:t>实时系统</a:t>
            </a:r>
            <a:endParaRPr lang="en-US" altLang="zh-CN" sz="3200" b="1" u="sng" dirty="0"/>
          </a:p>
          <a:p>
            <a:pPr lvl="1"/>
            <a:r>
              <a:rPr lang="zh-CN" altLang="zh-CN" sz="2800" dirty="0"/>
              <a:t> </a:t>
            </a:r>
            <a:r>
              <a:rPr lang="en-US" altLang="zh-CN" sz="2800" dirty="0"/>
              <a:t>UNIX</a:t>
            </a:r>
            <a:r>
              <a:rPr lang="zh-CN" altLang="zh-CN" sz="2800" dirty="0"/>
              <a:t>操作系统</a:t>
            </a:r>
            <a:endParaRPr lang="en-US" altLang="zh-CN" sz="2800" dirty="0"/>
          </a:p>
          <a:p>
            <a:pPr lvl="1"/>
            <a:r>
              <a:rPr lang="en-US" altLang="zh-CN" sz="2800" dirty="0"/>
              <a:t>…</a:t>
            </a:r>
          </a:p>
          <a:p>
            <a:r>
              <a:rPr lang="zh-CN" altLang="zh-CN" sz="3200" dirty="0"/>
              <a:t>开始研制通用型的大型操作系统</a:t>
            </a:r>
            <a:endParaRPr lang="en-US" altLang="zh-CN" sz="3200" dirty="0"/>
          </a:p>
          <a:p>
            <a:pPr lvl="1"/>
            <a:r>
              <a:rPr lang="en-US" altLang="zh-CN" sz="2800" dirty="0"/>
              <a:t>IBM</a:t>
            </a:r>
            <a:r>
              <a:rPr lang="zh-CN" altLang="zh-CN" sz="2800" dirty="0"/>
              <a:t>公司的</a:t>
            </a:r>
            <a:r>
              <a:rPr lang="en-US" altLang="zh-CN" sz="2800" dirty="0"/>
              <a:t>360</a:t>
            </a:r>
            <a:r>
              <a:rPr lang="zh-CN" altLang="zh-CN" sz="2800" dirty="0"/>
              <a:t>型大型机的操作系统</a:t>
            </a:r>
            <a:endParaRPr kumimoji="1" lang="zh-CN" altLang="en-US" sz="2800" dirty="0"/>
          </a:p>
        </p:txBody>
      </p:sp>
      <p:sp>
        <p:nvSpPr>
          <p:cNvPr id="4" name="页脚占位符 3">
            <a:extLst>
              <a:ext uri="{FF2B5EF4-FFF2-40B4-BE49-F238E27FC236}">
                <a16:creationId xmlns:a16="http://schemas.microsoft.com/office/drawing/2014/main" id="{46DB15DE-F06B-8949-9DB3-71059D5DD81D}"/>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F02B89BF-B174-C144-B448-D049578E17C1}"/>
              </a:ext>
            </a:extLst>
          </p:cNvPr>
          <p:cNvSpPr>
            <a:spLocks noGrp="1"/>
          </p:cNvSpPr>
          <p:nvPr>
            <p:ph type="sldNum" sz="quarter" idx="12"/>
          </p:nvPr>
        </p:nvSpPr>
        <p:spPr/>
        <p:txBody>
          <a:bodyPr/>
          <a:lstStyle/>
          <a:p>
            <a:pPr>
              <a:defRPr/>
            </a:pPr>
            <a:fld id="{22641AF8-C8EB-E14E-8A69-BF1A5F809DDE}" type="slidenum">
              <a:rPr lang="zh-TW" altLang="en-US" smtClean="0"/>
              <a:pPr>
                <a:defRPr/>
              </a:pPr>
              <a:t>22</a:t>
            </a:fld>
            <a:endParaRPr lang="en-US" altLang="zh-CN"/>
          </a:p>
        </p:txBody>
      </p:sp>
    </p:spTree>
    <p:extLst>
      <p:ext uri="{BB962C8B-B14F-4D97-AF65-F5344CB8AC3E}">
        <p14:creationId xmlns:p14="http://schemas.microsoft.com/office/powerpoint/2010/main" val="2838618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E017E-4832-B640-A7F8-CC6645FF156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4052BA9-619E-BE4E-983D-33FD4386332F}"/>
              </a:ext>
            </a:extLst>
          </p:cNvPr>
          <p:cNvSpPr>
            <a:spLocks noGrp="1"/>
          </p:cNvSpPr>
          <p:nvPr>
            <p:ph idx="1"/>
          </p:nvPr>
        </p:nvSpPr>
        <p:spPr/>
        <p:txBody>
          <a:bodyPr/>
          <a:lstStyle/>
          <a:p>
            <a:r>
              <a:rPr lang="zh-CN" altLang="zh-CN" sz="3200" dirty="0"/>
              <a:t>分时系统</a:t>
            </a:r>
          </a:p>
          <a:p>
            <a:pPr lvl="1"/>
            <a:r>
              <a:rPr lang="zh-CN" altLang="zh-CN" sz="2800" dirty="0"/>
              <a:t>分时技术</a:t>
            </a:r>
            <a:r>
              <a:rPr lang="zh-CN" altLang="en-US" sz="2800" dirty="0"/>
              <a:t>：</a:t>
            </a:r>
            <a:r>
              <a:rPr lang="zh-CN" altLang="zh-CN" sz="2800" dirty="0"/>
              <a:t>把处理器的时间分成很短的时间片（如几百毫秒），这些时间片轮流地分配给各联机作业使用</a:t>
            </a:r>
            <a:endParaRPr lang="en-US" altLang="zh-CN" sz="2800" dirty="0"/>
          </a:p>
          <a:p>
            <a:pPr lvl="1"/>
            <a:r>
              <a:rPr lang="zh-CN" altLang="zh-CN" sz="2800" dirty="0"/>
              <a:t>采用分时技术的系统称为分时系统</a:t>
            </a:r>
            <a:endParaRPr lang="en-US" altLang="zh-CN" sz="2800" dirty="0"/>
          </a:p>
          <a:p>
            <a:pPr lvl="2"/>
            <a:r>
              <a:rPr lang="zh-CN" altLang="zh-CN" sz="2400" dirty="0"/>
              <a:t>一个计算机和许多终端设备连接</a:t>
            </a:r>
            <a:endParaRPr lang="en-US" altLang="zh-CN" sz="2400" dirty="0"/>
          </a:p>
          <a:p>
            <a:pPr lvl="2"/>
            <a:r>
              <a:rPr lang="zh-CN" altLang="zh-CN" sz="2400" dirty="0"/>
              <a:t>每个用户可以通过终端向系统发出各种控制命令，请求完成某项工作</a:t>
            </a:r>
            <a:endParaRPr lang="en-US" altLang="zh-CN" sz="2400" dirty="0"/>
          </a:p>
          <a:p>
            <a:pPr lvl="2"/>
            <a:r>
              <a:rPr lang="zh-CN" altLang="zh-CN" sz="2400" dirty="0"/>
              <a:t>系统分析从终端设备发来的命令，完成用户提出的要求，输出一些必要的信息</a:t>
            </a:r>
            <a:endParaRPr lang="en-US" altLang="zh-CN" sz="2400" dirty="0"/>
          </a:p>
          <a:p>
            <a:pPr lvl="1"/>
            <a:endParaRPr kumimoji="1" lang="en-US" altLang="zh-CN" sz="2800" dirty="0"/>
          </a:p>
          <a:p>
            <a:pPr lvl="1"/>
            <a:r>
              <a:rPr lang="zh-CN" altLang="zh-CN" sz="2800" dirty="0"/>
              <a:t>多道批处理系统和分时系统的出现标志着</a:t>
            </a:r>
            <a:r>
              <a:rPr lang="zh-CN" altLang="zh-CN" sz="2800" dirty="0">
                <a:solidFill>
                  <a:srgbClr val="FF0000"/>
                </a:solidFill>
              </a:rPr>
              <a:t>操作系统的初步形成</a:t>
            </a:r>
            <a:endParaRPr kumimoji="1" lang="zh-CN" altLang="en-US" sz="2800" dirty="0">
              <a:solidFill>
                <a:srgbClr val="FF0000"/>
              </a:solidFill>
            </a:endParaRPr>
          </a:p>
        </p:txBody>
      </p:sp>
      <p:sp>
        <p:nvSpPr>
          <p:cNvPr id="4" name="页脚占位符 3">
            <a:extLst>
              <a:ext uri="{FF2B5EF4-FFF2-40B4-BE49-F238E27FC236}">
                <a16:creationId xmlns:a16="http://schemas.microsoft.com/office/drawing/2014/main" id="{EFE464C4-E166-5143-B59F-B2902A8A170F}"/>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2A5837ED-19EE-D147-A2F2-1EF7557D6031}"/>
              </a:ext>
            </a:extLst>
          </p:cNvPr>
          <p:cNvSpPr>
            <a:spLocks noGrp="1"/>
          </p:cNvSpPr>
          <p:nvPr>
            <p:ph type="sldNum" sz="quarter" idx="12"/>
          </p:nvPr>
        </p:nvSpPr>
        <p:spPr/>
        <p:txBody>
          <a:bodyPr/>
          <a:lstStyle/>
          <a:p>
            <a:pPr>
              <a:defRPr/>
            </a:pPr>
            <a:fld id="{22641AF8-C8EB-E14E-8A69-BF1A5F809DDE}" type="slidenum">
              <a:rPr lang="zh-TW" altLang="en-US" smtClean="0"/>
              <a:pPr>
                <a:defRPr/>
              </a:pPr>
              <a:t>23</a:t>
            </a:fld>
            <a:endParaRPr lang="en-US" altLang="zh-CN"/>
          </a:p>
        </p:txBody>
      </p:sp>
    </p:spTree>
    <p:extLst>
      <p:ext uri="{BB962C8B-B14F-4D97-AF65-F5344CB8AC3E}">
        <p14:creationId xmlns:p14="http://schemas.microsoft.com/office/powerpoint/2010/main" val="2810530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425F9-5E57-2B4C-A34A-78F555F8749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2BFE618-740A-A344-9821-7ABC7595968F}"/>
              </a:ext>
            </a:extLst>
          </p:cNvPr>
          <p:cNvSpPr>
            <a:spLocks noGrp="1"/>
          </p:cNvSpPr>
          <p:nvPr>
            <p:ph idx="1"/>
          </p:nvPr>
        </p:nvSpPr>
        <p:spPr>
          <a:xfrm>
            <a:off x="508000" y="1064725"/>
            <a:ext cx="10938933" cy="5270495"/>
          </a:xfrm>
        </p:spPr>
        <p:txBody>
          <a:bodyPr/>
          <a:lstStyle/>
          <a:p>
            <a:r>
              <a:rPr lang="zh-CN" altLang="zh-CN" dirty="0"/>
              <a:t>分时系统的类型</a:t>
            </a:r>
            <a:endParaRPr lang="en-US" altLang="zh-CN" dirty="0"/>
          </a:p>
          <a:p>
            <a:pPr lvl="1"/>
            <a:r>
              <a:rPr lang="zh-CN" altLang="zh-CN" dirty="0"/>
              <a:t>单道分时系统</a:t>
            </a:r>
            <a:endParaRPr lang="en-US" altLang="zh-CN" dirty="0"/>
          </a:p>
          <a:p>
            <a:pPr lvl="2"/>
            <a:r>
              <a:rPr lang="zh-CN" altLang="zh-CN" sz="2400" dirty="0"/>
              <a:t>主存只驻留一道程序（作业）</a:t>
            </a:r>
            <a:endParaRPr lang="en-US" altLang="zh-CN" sz="2400" dirty="0"/>
          </a:p>
          <a:p>
            <a:pPr lvl="2"/>
            <a:r>
              <a:rPr lang="zh-CN" altLang="zh-CN" sz="2400" dirty="0"/>
              <a:t>多个作业的轮流运行过程中</a:t>
            </a:r>
            <a:endParaRPr lang="en-US" altLang="zh-CN" sz="2400" dirty="0"/>
          </a:p>
          <a:p>
            <a:pPr lvl="3"/>
            <a:r>
              <a:rPr lang="zh-CN" altLang="zh-CN" dirty="0"/>
              <a:t>每个作业可能多次地调入</a:t>
            </a:r>
            <a:r>
              <a:rPr lang="en-US" altLang="zh-CN" dirty="0"/>
              <a:t>/</a:t>
            </a:r>
            <a:r>
              <a:rPr lang="zh-CN" altLang="zh-CN" dirty="0"/>
              <a:t>调出，开销大，故使系统性能较差</a:t>
            </a:r>
            <a:endParaRPr lang="en-US" altLang="zh-CN" dirty="0"/>
          </a:p>
          <a:p>
            <a:pPr lvl="1"/>
            <a:r>
              <a:rPr lang="zh-CN" altLang="zh-CN" dirty="0"/>
              <a:t>具有“前台”和“后台”的分时系统</a:t>
            </a:r>
            <a:endParaRPr lang="en-US" altLang="zh-CN" dirty="0"/>
          </a:p>
          <a:p>
            <a:pPr lvl="2"/>
            <a:r>
              <a:rPr lang="zh-CN" altLang="zh-CN" sz="2400" dirty="0"/>
              <a:t>主存被固定地划分为“前台区”和“后台区”两部分</a:t>
            </a:r>
            <a:endParaRPr lang="en-US" altLang="zh-CN" sz="2400" dirty="0"/>
          </a:p>
          <a:p>
            <a:pPr lvl="3"/>
            <a:r>
              <a:rPr lang="zh-CN" altLang="zh-CN" dirty="0"/>
              <a:t>“前台区”存放按时间片“调入”和“调出”的作业流</a:t>
            </a:r>
            <a:endParaRPr lang="en-US" altLang="zh-CN" dirty="0"/>
          </a:p>
          <a:p>
            <a:pPr lvl="3"/>
            <a:r>
              <a:rPr lang="zh-CN" altLang="zh-CN" dirty="0"/>
              <a:t>“后台区”存放批处理作业</a:t>
            </a:r>
            <a:endParaRPr kumimoji="1" lang="en-US" altLang="zh-CN" dirty="0"/>
          </a:p>
          <a:p>
            <a:pPr lvl="1"/>
            <a:r>
              <a:rPr lang="zh-CN" altLang="zh-CN" dirty="0"/>
              <a:t>多道分时系统</a:t>
            </a:r>
            <a:endParaRPr lang="en-US" altLang="zh-CN" dirty="0"/>
          </a:p>
          <a:p>
            <a:pPr lvl="2"/>
            <a:r>
              <a:rPr lang="zh-CN" altLang="zh-CN" sz="2400" dirty="0"/>
              <a:t>主存中同时存放多道作业，每道作业的若干程序无固定位置</a:t>
            </a:r>
            <a:endParaRPr lang="en-US" altLang="zh-CN" sz="2400" dirty="0"/>
          </a:p>
          <a:p>
            <a:pPr lvl="2"/>
            <a:r>
              <a:rPr lang="zh-CN" altLang="zh-CN" sz="2400" dirty="0"/>
              <a:t>系统把已具备运行条件的所有作业的在内存中的程序排成一个队列</a:t>
            </a:r>
            <a:endParaRPr lang="en-US" altLang="zh-CN" sz="2400" dirty="0"/>
          </a:p>
          <a:p>
            <a:pPr lvl="3"/>
            <a:r>
              <a:rPr lang="zh-CN" altLang="zh-CN" dirty="0"/>
              <a:t>依次轮流地获得一个时间片来运行</a:t>
            </a:r>
            <a:endParaRPr lang="en-US" altLang="zh-CN" dirty="0"/>
          </a:p>
          <a:p>
            <a:pPr lvl="3"/>
            <a:r>
              <a:rPr lang="zh-CN" altLang="zh-CN" dirty="0"/>
              <a:t>切换时作业的程序就在主存，不要花费调入</a:t>
            </a:r>
            <a:r>
              <a:rPr lang="en-US" altLang="zh-CN" dirty="0"/>
              <a:t>/</a:t>
            </a:r>
            <a:r>
              <a:rPr lang="zh-CN" altLang="zh-CN" dirty="0"/>
              <a:t>调出开销</a:t>
            </a:r>
            <a:endParaRPr kumimoji="1" lang="en-US" altLang="zh-CN" dirty="0"/>
          </a:p>
          <a:p>
            <a:pPr lvl="1"/>
            <a:endParaRPr kumimoji="1" lang="zh-CN" altLang="en-US" dirty="0"/>
          </a:p>
        </p:txBody>
      </p:sp>
      <p:sp>
        <p:nvSpPr>
          <p:cNvPr id="4" name="页脚占位符 3">
            <a:extLst>
              <a:ext uri="{FF2B5EF4-FFF2-40B4-BE49-F238E27FC236}">
                <a16:creationId xmlns:a16="http://schemas.microsoft.com/office/drawing/2014/main" id="{0E1F40C7-6216-2447-BA9B-62F7062EB382}"/>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5CEF1A18-B51D-1444-ABE2-EA491039F947}"/>
              </a:ext>
            </a:extLst>
          </p:cNvPr>
          <p:cNvSpPr>
            <a:spLocks noGrp="1"/>
          </p:cNvSpPr>
          <p:nvPr>
            <p:ph type="sldNum" sz="quarter" idx="12"/>
          </p:nvPr>
        </p:nvSpPr>
        <p:spPr/>
        <p:txBody>
          <a:bodyPr/>
          <a:lstStyle/>
          <a:p>
            <a:pPr>
              <a:defRPr/>
            </a:pPr>
            <a:fld id="{22641AF8-C8EB-E14E-8A69-BF1A5F809DDE}" type="slidenum">
              <a:rPr lang="zh-TW" altLang="en-US" smtClean="0"/>
              <a:pPr>
                <a:defRPr/>
              </a:pPr>
              <a:t>24</a:t>
            </a:fld>
            <a:endParaRPr lang="en-US" altLang="zh-CN"/>
          </a:p>
        </p:txBody>
      </p:sp>
    </p:spTree>
    <p:extLst>
      <p:ext uri="{BB962C8B-B14F-4D97-AF65-F5344CB8AC3E}">
        <p14:creationId xmlns:p14="http://schemas.microsoft.com/office/powerpoint/2010/main" val="2686421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15723-06F9-A54D-90B0-5EDAC61B7F9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A6E0F7F-F7F6-BF42-A303-D59650838CD0}"/>
              </a:ext>
            </a:extLst>
          </p:cNvPr>
          <p:cNvSpPr>
            <a:spLocks noGrp="1"/>
          </p:cNvSpPr>
          <p:nvPr>
            <p:ph idx="1"/>
          </p:nvPr>
        </p:nvSpPr>
        <p:spPr/>
        <p:txBody>
          <a:bodyPr/>
          <a:lstStyle/>
          <a:p>
            <a:r>
              <a:rPr lang="zh-CN" altLang="zh-CN" sz="3200" dirty="0"/>
              <a:t>分时系统的特征</a:t>
            </a:r>
            <a:endParaRPr lang="en-US" altLang="zh-CN" sz="3200" dirty="0"/>
          </a:p>
          <a:p>
            <a:pPr lvl="1"/>
            <a:r>
              <a:rPr lang="zh-CN" altLang="zh-CN" sz="2800" dirty="0"/>
              <a:t>①同时性</a:t>
            </a:r>
          </a:p>
          <a:p>
            <a:pPr lvl="1"/>
            <a:r>
              <a:rPr lang="zh-CN" altLang="zh-CN" sz="2800" dirty="0"/>
              <a:t>②独立性</a:t>
            </a:r>
          </a:p>
          <a:p>
            <a:pPr lvl="1"/>
            <a:r>
              <a:rPr lang="zh-CN" altLang="zh-CN" sz="2800" dirty="0"/>
              <a:t>③及时性</a:t>
            </a:r>
          </a:p>
          <a:p>
            <a:pPr lvl="1"/>
            <a:r>
              <a:rPr lang="zh-CN" altLang="zh-CN" sz="2800" dirty="0"/>
              <a:t>④交互性</a:t>
            </a:r>
            <a:endParaRPr kumimoji="1" lang="zh-CN" altLang="en-US" sz="2800" dirty="0"/>
          </a:p>
        </p:txBody>
      </p:sp>
      <p:sp>
        <p:nvSpPr>
          <p:cNvPr id="4" name="页脚占位符 3">
            <a:extLst>
              <a:ext uri="{FF2B5EF4-FFF2-40B4-BE49-F238E27FC236}">
                <a16:creationId xmlns:a16="http://schemas.microsoft.com/office/drawing/2014/main" id="{C7D2264F-BEC3-1149-BE55-04F640C4D013}"/>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B782A736-0C8B-1544-8F44-FDE1A2DDCF8D}"/>
              </a:ext>
            </a:extLst>
          </p:cNvPr>
          <p:cNvSpPr>
            <a:spLocks noGrp="1"/>
          </p:cNvSpPr>
          <p:nvPr>
            <p:ph type="sldNum" sz="quarter" idx="12"/>
          </p:nvPr>
        </p:nvSpPr>
        <p:spPr/>
        <p:txBody>
          <a:bodyPr/>
          <a:lstStyle/>
          <a:p>
            <a:pPr>
              <a:defRPr/>
            </a:pPr>
            <a:fld id="{22641AF8-C8EB-E14E-8A69-BF1A5F809DDE}" type="slidenum">
              <a:rPr lang="zh-TW" altLang="en-US" smtClean="0"/>
              <a:pPr>
                <a:defRPr/>
              </a:pPr>
              <a:t>25</a:t>
            </a:fld>
            <a:endParaRPr lang="en-US" altLang="zh-CN"/>
          </a:p>
        </p:txBody>
      </p:sp>
    </p:spTree>
    <p:extLst>
      <p:ext uri="{BB962C8B-B14F-4D97-AF65-F5344CB8AC3E}">
        <p14:creationId xmlns:p14="http://schemas.microsoft.com/office/powerpoint/2010/main" val="339070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183C5-673E-4F4A-97B7-6A79B4EEF14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B307ADD-2E0D-8E4A-8004-0C0CE0977FCB}"/>
              </a:ext>
            </a:extLst>
          </p:cNvPr>
          <p:cNvSpPr>
            <a:spLocks noGrp="1"/>
          </p:cNvSpPr>
          <p:nvPr>
            <p:ph idx="1"/>
          </p:nvPr>
        </p:nvSpPr>
        <p:spPr>
          <a:xfrm>
            <a:off x="508000" y="1139675"/>
            <a:ext cx="10938933" cy="5270495"/>
          </a:xfrm>
        </p:spPr>
        <p:txBody>
          <a:bodyPr/>
          <a:lstStyle/>
          <a:p>
            <a:r>
              <a:rPr lang="zh-CN" altLang="zh-CN" sz="3200" dirty="0"/>
              <a:t>实时系统</a:t>
            </a:r>
            <a:endParaRPr lang="en-US" altLang="zh-CN" sz="3200" dirty="0"/>
          </a:p>
          <a:p>
            <a:pPr lvl="1"/>
            <a:r>
              <a:rPr lang="en-US" altLang="zh-CN" sz="2800" dirty="0"/>
              <a:t>60</a:t>
            </a:r>
            <a:r>
              <a:rPr lang="zh-CN" altLang="zh-CN" sz="2800" dirty="0"/>
              <a:t>年代中期</a:t>
            </a:r>
            <a:r>
              <a:rPr lang="zh-CN" altLang="en-US" sz="2800" dirty="0"/>
              <a:t>，</a:t>
            </a:r>
            <a:r>
              <a:rPr lang="zh-CN" altLang="zh-CN" sz="2800" dirty="0"/>
              <a:t>计算机用于工业过程控制、军事实时控制、信息实时处理等形成了各种实时处理系统</a:t>
            </a:r>
            <a:endParaRPr lang="en-US" altLang="zh-CN" sz="2800" dirty="0"/>
          </a:p>
          <a:p>
            <a:pPr lvl="1"/>
            <a:r>
              <a:rPr lang="zh-CN" altLang="zh-CN" sz="2800" dirty="0"/>
              <a:t>要求计算机对于外来信息能以足够快的速度进行处理，并在被控对象允许时间范围内作出快速响应</a:t>
            </a:r>
            <a:endParaRPr lang="en-US" altLang="zh-CN" sz="2800" dirty="0"/>
          </a:p>
          <a:p>
            <a:pPr lvl="2"/>
            <a:r>
              <a:rPr lang="zh-CN" altLang="zh-CN" sz="2400" dirty="0"/>
              <a:t>响应时间要求在秒级、毫秒级甚至微秒级或更小</a:t>
            </a:r>
            <a:endParaRPr lang="en-US" altLang="zh-CN" sz="2400" dirty="0"/>
          </a:p>
          <a:p>
            <a:pPr lvl="1"/>
            <a:r>
              <a:rPr lang="zh-CN" altLang="zh-CN" sz="2800" dirty="0"/>
              <a:t>是较少有人为干预的监督和控制系统，仅当计算机系统识别到了违反系统规定的限制或本身发生故障时，才需要人为干预</a:t>
            </a:r>
            <a:endParaRPr lang="en-US" altLang="zh-CN" sz="2800" dirty="0"/>
          </a:p>
          <a:p>
            <a:pPr lvl="4"/>
            <a:endParaRPr lang="en-US" altLang="zh-CN" sz="2200" dirty="0"/>
          </a:p>
          <a:p>
            <a:pPr lvl="1"/>
            <a:r>
              <a:rPr lang="zh-CN" altLang="zh-CN" sz="2800" dirty="0"/>
              <a:t>设计实时系统</a:t>
            </a:r>
            <a:r>
              <a:rPr lang="zh-CN" altLang="en-US" sz="2800" dirty="0"/>
              <a:t>的要求：</a:t>
            </a:r>
            <a:endParaRPr lang="en-US" altLang="zh-CN" sz="2800" dirty="0"/>
          </a:p>
          <a:p>
            <a:pPr lvl="2"/>
            <a:r>
              <a:rPr lang="zh-CN" altLang="zh-CN" sz="2400" dirty="0"/>
              <a:t>第一，要求及时响应、快速处理</a:t>
            </a:r>
            <a:endParaRPr lang="en-US" altLang="zh-CN" sz="2400" dirty="0"/>
          </a:p>
          <a:p>
            <a:pPr lvl="2"/>
            <a:r>
              <a:rPr lang="zh-CN" altLang="zh-CN" sz="2400" dirty="0"/>
              <a:t>第二，实时系统要求有高可靠性和安全性，不强求系统资源的利用率</a:t>
            </a:r>
            <a:endParaRPr kumimoji="1" lang="zh-CN" altLang="en-US" sz="2400" dirty="0"/>
          </a:p>
        </p:txBody>
      </p:sp>
      <p:sp>
        <p:nvSpPr>
          <p:cNvPr id="4" name="页脚占位符 3">
            <a:extLst>
              <a:ext uri="{FF2B5EF4-FFF2-40B4-BE49-F238E27FC236}">
                <a16:creationId xmlns:a16="http://schemas.microsoft.com/office/drawing/2014/main" id="{ACB55160-0CDD-6B40-A703-3B16C9DE7B4C}"/>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456D7F76-C62B-6E4C-BEBF-BEAF8CFAB376}"/>
              </a:ext>
            </a:extLst>
          </p:cNvPr>
          <p:cNvSpPr>
            <a:spLocks noGrp="1"/>
          </p:cNvSpPr>
          <p:nvPr>
            <p:ph type="sldNum" sz="quarter" idx="12"/>
          </p:nvPr>
        </p:nvSpPr>
        <p:spPr/>
        <p:txBody>
          <a:bodyPr/>
          <a:lstStyle/>
          <a:p>
            <a:pPr>
              <a:defRPr/>
            </a:pPr>
            <a:fld id="{22641AF8-C8EB-E14E-8A69-BF1A5F809DDE}" type="slidenum">
              <a:rPr lang="zh-TW" altLang="en-US" smtClean="0"/>
              <a:pPr>
                <a:defRPr/>
              </a:pPr>
              <a:t>26</a:t>
            </a:fld>
            <a:endParaRPr lang="en-US" altLang="zh-CN"/>
          </a:p>
        </p:txBody>
      </p:sp>
    </p:spTree>
    <p:extLst>
      <p:ext uri="{BB962C8B-B14F-4D97-AF65-F5344CB8AC3E}">
        <p14:creationId xmlns:p14="http://schemas.microsoft.com/office/powerpoint/2010/main" val="910625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DCC7B-CCF5-E147-8764-AC630454F9B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E68914B-CC36-704A-A3C2-E3407D4F3F45}"/>
              </a:ext>
            </a:extLst>
          </p:cNvPr>
          <p:cNvSpPr>
            <a:spLocks noGrp="1"/>
          </p:cNvSpPr>
          <p:nvPr>
            <p:ph idx="1"/>
          </p:nvPr>
        </p:nvSpPr>
        <p:spPr/>
        <p:txBody>
          <a:bodyPr/>
          <a:lstStyle/>
          <a:p>
            <a:r>
              <a:rPr lang="zh-CN" altLang="zh-CN" sz="3600" dirty="0"/>
              <a:t>通用操作系统</a:t>
            </a:r>
            <a:endParaRPr lang="en-US" altLang="zh-CN" sz="3600" dirty="0"/>
          </a:p>
          <a:p>
            <a:pPr lvl="1"/>
            <a:r>
              <a:rPr lang="zh-CN" altLang="zh-CN" sz="3200" dirty="0"/>
              <a:t>它可以同时兼有多道批处理、分时、实时处理的功能，或其中两种以上的功能</a:t>
            </a:r>
            <a:endParaRPr lang="en-US" altLang="zh-CN" sz="3200" dirty="0"/>
          </a:p>
          <a:p>
            <a:pPr lvl="1"/>
            <a:r>
              <a:rPr lang="zh-CN" altLang="zh-CN" sz="3200" dirty="0"/>
              <a:t>在核心层以外可以支持庞大的软件系统</a:t>
            </a:r>
            <a:endParaRPr lang="en-US" altLang="zh-CN" sz="3200" dirty="0"/>
          </a:p>
          <a:p>
            <a:pPr lvl="2"/>
            <a:r>
              <a:rPr lang="zh-CN" altLang="zh-CN" sz="2800" dirty="0"/>
              <a:t>很快得到应用和推广并不断完善</a:t>
            </a:r>
            <a:endParaRPr lang="en-US" altLang="zh-CN" sz="2800" dirty="0"/>
          </a:p>
          <a:p>
            <a:pPr lvl="2"/>
            <a:r>
              <a:rPr lang="zh-CN" altLang="zh-CN" sz="2800" dirty="0"/>
              <a:t>对现代操作系统有着重大的影响</a:t>
            </a:r>
            <a:endParaRPr kumimoji="1" lang="zh-CN" altLang="en-US" sz="2800" dirty="0"/>
          </a:p>
        </p:txBody>
      </p:sp>
      <p:sp>
        <p:nvSpPr>
          <p:cNvPr id="4" name="页脚占位符 3">
            <a:extLst>
              <a:ext uri="{FF2B5EF4-FFF2-40B4-BE49-F238E27FC236}">
                <a16:creationId xmlns:a16="http://schemas.microsoft.com/office/drawing/2014/main" id="{20CE2B8E-7FD5-9E47-9D95-C2DDD8D90687}"/>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EB443EC1-21D9-4840-83D7-E4CBAE87DEC9}"/>
              </a:ext>
            </a:extLst>
          </p:cNvPr>
          <p:cNvSpPr>
            <a:spLocks noGrp="1"/>
          </p:cNvSpPr>
          <p:nvPr>
            <p:ph type="sldNum" sz="quarter" idx="12"/>
          </p:nvPr>
        </p:nvSpPr>
        <p:spPr/>
        <p:txBody>
          <a:bodyPr/>
          <a:lstStyle/>
          <a:p>
            <a:pPr>
              <a:defRPr/>
            </a:pPr>
            <a:fld id="{22641AF8-C8EB-E14E-8A69-BF1A5F809DDE}" type="slidenum">
              <a:rPr lang="zh-TW" altLang="en-US" smtClean="0"/>
              <a:pPr>
                <a:defRPr/>
              </a:pPr>
              <a:t>27</a:t>
            </a:fld>
            <a:endParaRPr lang="en-US" altLang="zh-CN"/>
          </a:p>
        </p:txBody>
      </p:sp>
    </p:spTree>
    <p:extLst>
      <p:ext uri="{BB962C8B-B14F-4D97-AF65-F5344CB8AC3E}">
        <p14:creationId xmlns:p14="http://schemas.microsoft.com/office/powerpoint/2010/main" val="2329452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41458-E98B-1A4A-96B4-7991808BA092}"/>
              </a:ext>
            </a:extLst>
          </p:cNvPr>
          <p:cNvSpPr>
            <a:spLocks noGrp="1"/>
          </p:cNvSpPr>
          <p:nvPr>
            <p:ph type="title"/>
          </p:nvPr>
        </p:nvSpPr>
        <p:spPr/>
        <p:txBody>
          <a:bodyPr/>
          <a:lstStyle/>
          <a:p>
            <a:r>
              <a:rPr lang="en-US" altLang="zh-CN" dirty="0"/>
              <a:t>5 </a:t>
            </a:r>
            <a:r>
              <a:rPr lang="zh-CN" altLang="zh-CN" dirty="0"/>
              <a:t>现代操作系统</a:t>
            </a:r>
            <a:endParaRPr kumimoji="1" lang="zh-CN" altLang="en-US" dirty="0"/>
          </a:p>
        </p:txBody>
      </p:sp>
      <p:sp>
        <p:nvSpPr>
          <p:cNvPr id="3" name="内容占位符 2">
            <a:extLst>
              <a:ext uri="{FF2B5EF4-FFF2-40B4-BE49-F238E27FC236}">
                <a16:creationId xmlns:a16="http://schemas.microsoft.com/office/drawing/2014/main" id="{0AE2DF1D-BB56-1D45-9BF5-52F357D4173E}"/>
              </a:ext>
            </a:extLst>
          </p:cNvPr>
          <p:cNvSpPr>
            <a:spLocks noGrp="1"/>
          </p:cNvSpPr>
          <p:nvPr>
            <p:ph idx="1"/>
          </p:nvPr>
        </p:nvSpPr>
        <p:spPr/>
        <p:txBody>
          <a:bodyPr/>
          <a:lstStyle/>
          <a:p>
            <a:r>
              <a:rPr lang="zh-CN" altLang="zh-CN" sz="3200" dirty="0"/>
              <a:t>操作系统</a:t>
            </a:r>
            <a:r>
              <a:rPr lang="zh-CN" altLang="en-US" sz="3200" dirty="0"/>
              <a:t>朝着更加通用并提供更多特性的方向发展</a:t>
            </a:r>
            <a:endParaRPr lang="en-US" altLang="zh-CN" sz="3200" dirty="0"/>
          </a:p>
          <a:p>
            <a:pPr lvl="1"/>
            <a:r>
              <a:rPr lang="zh-CN" altLang="zh-CN" sz="2800" dirty="0"/>
              <a:t>满足更多用户类型的计算机使用的需求</a:t>
            </a:r>
            <a:endParaRPr lang="en-US" altLang="zh-CN" sz="2800" dirty="0"/>
          </a:p>
          <a:p>
            <a:pPr lvl="1"/>
            <a:r>
              <a:rPr lang="zh-CN" altLang="zh-CN" sz="2800" dirty="0"/>
              <a:t>个人用户对操作个人计算机的需求</a:t>
            </a:r>
            <a:endParaRPr lang="en-US" altLang="zh-CN" sz="2800" dirty="0"/>
          </a:p>
          <a:p>
            <a:pPr lvl="1"/>
            <a:r>
              <a:rPr lang="zh-CN" altLang="zh-CN" sz="2800" dirty="0"/>
              <a:t>网络互联环境下的多个用户操作计算机的需求</a:t>
            </a:r>
            <a:endParaRPr lang="en-US" altLang="zh-CN" sz="2800" dirty="0"/>
          </a:p>
          <a:p>
            <a:pPr lvl="1"/>
            <a:endParaRPr lang="en-US" altLang="zh-CN" sz="2800" dirty="0"/>
          </a:p>
          <a:p>
            <a:r>
              <a:rPr lang="zh-CN" altLang="zh-CN" sz="3200" dirty="0"/>
              <a:t>个人计算机操作系统、网络操作系统、分布式操作系统以及移动操作系统</a:t>
            </a:r>
            <a:endParaRPr lang="en-US" altLang="zh-CN" sz="3200" dirty="0"/>
          </a:p>
          <a:p>
            <a:endParaRPr kumimoji="1" lang="zh-CN" altLang="en-US" sz="3200" dirty="0"/>
          </a:p>
        </p:txBody>
      </p:sp>
      <p:sp>
        <p:nvSpPr>
          <p:cNvPr id="4" name="页脚占位符 3">
            <a:extLst>
              <a:ext uri="{FF2B5EF4-FFF2-40B4-BE49-F238E27FC236}">
                <a16:creationId xmlns:a16="http://schemas.microsoft.com/office/drawing/2014/main" id="{17AF9DDD-B93F-9544-BC55-B89F8239588C}"/>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D3DAE2B6-4AA8-C441-9347-6261E7DC872F}"/>
              </a:ext>
            </a:extLst>
          </p:cNvPr>
          <p:cNvSpPr>
            <a:spLocks noGrp="1"/>
          </p:cNvSpPr>
          <p:nvPr>
            <p:ph type="sldNum" sz="quarter" idx="12"/>
          </p:nvPr>
        </p:nvSpPr>
        <p:spPr/>
        <p:txBody>
          <a:bodyPr/>
          <a:lstStyle/>
          <a:p>
            <a:pPr>
              <a:defRPr/>
            </a:pPr>
            <a:fld id="{22641AF8-C8EB-E14E-8A69-BF1A5F809DDE}" type="slidenum">
              <a:rPr lang="zh-TW" altLang="en-US" smtClean="0"/>
              <a:pPr>
                <a:defRPr/>
              </a:pPr>
              <a:t>28</a:t>
            </a:fld>
            <a:endParaRPr lang="en-US" altLang="zh-CN"/>
          </a:p>
        </p:txBody>
      </p:sp>
    </p:spTree>
    <p:extLst>
      <p:ext uri="{BB962C8B-B14F-4D97-AF65-F5344CB8AC3E}">
        <p14:creationId xmlns:p14="http://schemas.microsoft.com/office/powerpoint/2010/main" val="3230217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78F26-6805-1644-A4DB-420D6DFC538F}"/>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44BE1D7-C276-A94E-BC00-63F46283A3C6}"/>
              </a:ext>
            </a:extLst>
          </p:cNvPr>
          <p:cNvSpPr>
            <a:spLocks noGrp="1"/>
          </p:cNvSpPr>
          <p:nvPr>
            <p:ph idx="1"/>
          </p:nvPr>
        </p:nvSpPr>
        <p:spPr/>
        <p:txBody>
          <a:bodyPr/>
          <a:lstStyle/>
          <a:p>
            <a:r>
              <a:rPr lang="zh-CN" altLang="zh-CN" sz="3600" dirty="0"/>
              <a:t>微机操作系统</a:t>
            </a:r>
            <a:endParaRPr lang="en-US" altLang="zh-CN" sz="3600" dirty="0"/>
          </a:p>
          <a:p>
            <a:pPr lvl="1"/>
            <a:r>
              <a:rPr lang="zh-CN" altLang="zh-CN" sz="3200" dirty="0"/>
              <a:t>配置在微机上的操作系统称为微机操作系统</a:t>
            </a:r>
            <a:endParaRPr lang="en-US" altLang="zh-CN" sz="3200" dirty="0"/>
          </a:p>
          <a:p>
            <a:pPr lvl="2"/>
            <a:r>
              <a:rPr lang="zh-CN" altLang="zh-CN" sz="2800" dirty="0"/>
              <a:t>可按微机的字长分成</a:t>
            </a:r>
            <a:r>
              <a:rPr lang="en-US" altLang="zh-CN" sz="2800" dirty="0"/>
              <a:t>8</a:t>
            </a:r>
            <a:r>
              <a:rPr lang="zh-CN" altLang="zh-CN" sz="2800" dirty="0"/>
              <a:t>位、</a:t>
            </a:r>
            <a:r>
              <a:rPr lang="en-US" altLang="zh-CN" sz="2800" dirty="0"/>
              <a:t>16</a:t>
            </a:r>
            <a:r>
              <a:rPr lang="zh-CN" altLang="zh-CN" sz="2800" dirty="0"/>
              <a:t>位、</a:t>
            </a:r>
            <a:r>
              <a:rPr lang="en-US" altLang="zh-CN" sz="2800" dirty="0"/>
              <a:t>32</a:t>
            </a:r>
            <a:r>
              <a:rPr lang="zh-CN" altLang="zh-CN" sz="2800" dirty="0"/>
              <a:t>位和</a:t>
            </a:r>
            <a:r>
              <a:rPr lang="en-US" altLang="zh-CN" sz="2800" dirty="0"/>
              <a:t>64</a:t>
            </a:r>
            <a:r>
              <a:rPr lang="zh-CN" altLang="zh-CN" sz="2800" dirty="0"/>
              <a:t>位微机操作系统</a:t>
            </a:r>
            <a:endParaRPr lang="en-US" altLang="zh-CN" sz="2800" dirty="0"/>
          </a:p>
          <a:p>
            <a:pPr lvl="3"/>
            <a:r>
              <a:rPr kumimoji="1" lang="en-US" altLang="zh-CN" sz="2800" dirty="0"/>
              <a:t>MS_DOS  WINDOWS LINUX MACOS …</a:t>
            </a:r>
          </a:p>
          <a:p>
            <a:pPr lvl="2"/>
            <a:r>
              <a:rPr lang="zh-CN" altLang="zh-CN" sz="2800" dirty="0"/>
              <a:t>微机操作系统分为</a:t>
            </a:r>
            <a:r>
              <a:rPr lang="en-US" altLang="zh-CN" sz="2800" dirty="0"/>
              <a:t>:</a:t>
            </a:r>
          </a:p>
          <a:p>
            <a:pPr lvl="3"/>
            <a:r>
              <a:rPr lang="zh-CN" altLang="zh-CN" sz="2800" dirty="0"/>
              <a:t>单用户单任务操作系统</a:t>
            </a:r>
            <a:endParaRPr lang="en-US" altLang="zh-CN" sz="2800" dirty="0"/>
          </a:p>
          <a:p>
            <a:pPr lvl="3"/>
            <a:r>
              <a:rPr lang="zh-CN" altLang="zh-CN" sz="2800" dirty="0"/>
              <a:t>单用户多任务操作系统</a:t>
            </a:r>
            <a:endParaRPr lang="en-US" altLang="zh-CN" sz="2800" dirty="0"/>
          </a:p>
          <a:p>
            <a:pPr lvl="3"/>
            <a:r>
              <a:rPr lang="zh-CN" altLang="zh-CN" sz="2800" dirty="0"/>
              <a:t>多用户多任务操作系统</a:t>
            </a:r>
            <a:endParaRPr lang="en-US" altLang="zh-CN" sz="2800" dirty="0"/>
          </a:p>
          <a:p>
            <a:pPr lvl="2"/>
            <a:endParaRPr kumimoji="1" lang="zh-CN" altLang="en-US" sz="2800" dirty="0"/>
          </a:p>
        </p:txBody>
      </p:sp>
      <p:sp>
        <p:nvSpPr>
          <p:cNvPr id="4" name="页脚占位符 3">
            <a:extLst>
              <a:ext uri="{FF2B5EF4-FFF2-40B4-BE49-F238E27FC236}">
                <a16:creationId xmlns:a16="http://schemas.microsoft.com/office/drawing/2014/main" id="{FE98E5A5-E899-894B-825D-AC8C26BBC4CF}"/>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6AD7F434-C342-4042-98AD-FAA0C85FF4AC}"/>
              </a:ext>
            </a:extLst>
          </p:cNvPr>
          <p:cNvSpPr>
            <a:spLocks noGrp="1"/>
          </p:cNvSpPr>
          <p:nvPr>
            <p:ph type="sldNum" sz="quarter" idx="12"/>
          </p:nvPr>
        </p:nvSpPr>
        <p:spPr/>
        <p:txBody>
          <a:bodyPr/>
          <a:lstStyle/>
          <a:p>
            <a:pPr>
              <a:defRPr/>
            </a:pPr>
            <a:fld id="{22641AF8-C8EB-E14E-8A69-BF1A5F809DDE}" type="slidenum">
              <a:rPr lang="zh-TW" altLang="en-US" smtClean="0"/>
              <a:pPr>
                <a:defRPr/>
              </a:pPr>
              <a:t>29</a:t>
            </a:fld>
            <a:endParaRPr lang="en-US" altLang="zh-CN"/>
          </a:p>
        </p:txBody>
      </p:sp>
    </p:spTree>
    <p:extLst>
      <p:ext uri="{BB962C8B-B14F-4D97-AF65-F5344CB8AC3E}">
        <p14:creationId xmlns:p14="http://schemas.microsoft.com/office/powerpoint/2010/main" val="308226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9A1CC-F8BD-AE49-9071-2E624FB9D133}"/>
              </a:ext>
            </a:extLst>
          </p:cNvPr>
          <p:cNvSpPr>
            <a:spLocks noGrp="1"/>
          </p:cNvSpPr>
          <p:nvPr>
            <p:ph type="title"/>
          </p:nvPr>
        </p:nvSpPr>
        <p:spPr/>
        <p:txBody>
          <a:bodyPr/>
          <a:lstStyle/>
          <a:p>
            <a:r>
              <a:rPr kumimoji="1" lang="zh-CN" altLang="en-US" dirty="0"/>
              <a:t>第</a:t>
            </a:r>
            <a:r>
              <a:rPr kumimoji="1" lang="en-US" altLang="zh-CN" dirty="0"/>
              <a:t>1</a:t>
            </a:r>
            <a:r>
              <a:rPr kumimoji="1" lang="zh-CN" altLang="en-US" dirty="0"/>
              <a:t>章 操作系统引论</a:t>
            </a:r>
          </a:p>
        </p:txBody>
      </p:sp>
      <p:sp>
        <p:nvSpPr>
          <p:cNvPr id="3" name="内容占位符 2">
            <a:extLst>
              <a:ext uri="{FF2B5EF4-FFF2-40B4-BE49-F238E27FC236}">
                <a16:creationId xmlns:a16="http://schemas.microsoft.com/office/drawing/2014/main" id="{764C6271-FB1A-A647-862A-5EAE85C6FEF1}"/>
              </a:ext>
            </a:extLst>
          </p:cNvPr>
          <p:cNvSpPr>
            <a:spLocks noGrp="1"/>
          </p:cNvSpPr>
          <p:nvPr>
            <p:ph idx="1"/>
          </p:nvPr>
        </p:nvSpPr>
        <p:spPr/>
        <p:txBody>
          <a:bodyPr/>
          <a:lstStyle/>
          <a:p>
            <a:r>
              <a:rPr lang="en-US" altLang="zh-CN" dirty="0"/>
              <a:t>1.1 </a:t>
            </a:r>
            <a:r>
              <a:rPr lang="zh-CN" altLang="zh-CN" dirty="0"/>
              <a:t>操作系统概念</a:t>
            </a:r>
            <a:endParaRPr lang="en-US" altLang="zh-CN" dirty="0"/>
          </a:p>
          <a:p>
            <a:r>
              <a:rPr lang="en-US" altLang="zh-CN" dirty="0"/>
              <a:t>1.2 </a:t>
            </a:r>
            <a:r>
              <a:rPr lang="zh-CN" altLang="zh-CN" dirty="0"/>
              <a:t>操作系统的形成与发展历程</a:t>
            </a:r>
            <a:endParaRPr kumimoji="1" lang="en-US" altLang="zh-CN" dirty="0"/>
          </a:p>
          <a:p>
            <a:r>
              <a:rPr kumimoji="1" lang="en-US" altLang="zh-CN" dirty="0"/>
              <a:t>1.3 </a:t>
            </a:r>
            <a:r>
              <a:rPr kumimoji="1" lang="zh-CN" altLang="en-US" dirty="0"/>
              <a:t>操作系统的功能</a:t>
            </a:r>
            <a:endParaRPr kumimoji="1" lang="en-US" altLang="zh-CN" dirty="0"/>
          </a:p>
          <a:p>
            <a:r>
              <a:rPr kumimoji="1" lang="en-US" altLang="zh-CN" dirty="0"/>
              <a:t>1.4 </a:t>
            </a:r>
            <a:r>
              <a:rPr kumimoji="1" lang="zh-CN" altLang="en-US" dirty="0"/>
              <a:t>操作系统的特征和作用</a:t>
            </a:r>
            <a:endParaRPr kumimoji="1" lang="en-US" altLang="zh-CN" dirty="0"/>
          </a:p>
          <a:p>
            <a:r>
              <a:rPr kumimoji="1" lang="en-US" altLang="zh-CN" dirty="0"/>
              <a:t>1.5 </a:t>
            </a:r>
            <a:r>
              <a:rPr kumimoji="1" lang="zh-CN" altLang="en-US" dirty="0"/>
              <a:t>操作系统体系结构</a:t>
            </a:r>
            <a:endParaRPr kumimoji="1" lang="en-US" altLang="zh-CN" dirty="0"/>
          </a:p>
          <a:p>
            <a:r>
              <a:rPr kumimoji="1" lang="en-US" altLang="zh-CN" dirty="0"/>
              <a:t>1.6 </a:t>
            </a:r>
            <a:r>
              <a:rPr kumimoji="1" lang="zh-CN" altLang="en-US" dirty="0"/>
              <a:t>现代典型操作系统</a:t>
            </a:r>
            <a:endParaRPr kumimoji="1" lang="en-US" altLang="zh-CN" dirty="0"/>
          </a:p>
          <a:p>
            <a:r>
              <a:rPr kumimoji="1" lang="en-US" altLang="zh-CN" dirty="0"/>
              <a:t>1.7 </a:t>
            </a:r>
            <a:r>
              <a:rPr kumimoji="1" lang="zh-CN" altLang="en-US" dirty="0"/>
              <a:t>本章小结</a:t>
            </a:r>
            <a:endParaRPr kumimoji="1" lang="en-US" altLang="zh-CN" dirty="0"/>
          </a:p>
          <a:p>
            <a:endParaRPr kumimoji="1" lang="en-US" altLang="zh-CN" dirty="0"/>
          </a:p>
          <a:p>
            <a:endParaRPr kumimoji="1" lang="zh-CN" altLang="en-US" dirty="0"/>
          </a:p>
        </p:txBody>
      </p:sp>
      <p:sp>
        <p:nvSpPr>
          <p:cNvPr id="4" name="页脚占位符 3">
            <a:extLst>
              <a:ext uri="{FF2B5EF4-FFF2-40B4-BE49-F238E27FC236}">
                <a16:creationId xmlns:a16="http://schemas.microsoft.com/office/drawing/2014/main" id="{D9D1194F-2F38-F24C-ADDE-D7CE1F5C8700}"/>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7A48931A-5A99-D941-88C2-9FDCA493B6BC}"/>
              </a:ext>
            </a:extLst>
          </p:cNvPr>
          <p:cNvSpPr>
            <a:spLocks noGrp="1"/>
          </p:cNvSpPr>
          <p:nvPr>
            <p:ph type="sldNum" sz="quarter" idx="12"/>
          </p:nvPr>
        </p:nvSpPr>
        <p:spPr/>
        <p:txBody>
          <a:bodyPr/>
          <a:lstStyle/>
          <a:p>
            <a:pPr>
              <a:defRPr/>
            </a:pPr>
            <a:fld id="{22641AF8-C8EB-E14E-8A69-BF1A5F809DDE}" type="slidenum">
              <a:rPr lang="zh-TW" altLang="en-US" smtClean="0"/>
              <a:pPr>
                <a:defRPr/>
              </a:pPr>
              <a:t>3</a:t>
            </a:fld>
            <a:endParaRPr lang="en-US" altLang="zh-CN"/>
          </a:p>
        </p:txBody>
      </p:sp>
    </p:spTree>
    <p:extLst>
      <p:ext uri="{BB962C8B-B14F-4D97-AF65-F5344CB8AC3E}">
        <p14:creationId xmlns:p14="http://schemas.microsoft.com/office/powerpoint/2010/main" val="3727752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FC6BE-72C5-2B4C-91B8-C50307BAAEF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D589152-2DA0-D94A-869F-699C298C232A}"/>
              </a:ext>
            </a:extLst>
          </p:cNvPr>
          <p:cNvSpPr>
            <a:spLocks noGrp="1"/>
          </p:cNvSpPr>
          <p:nvPr>
            <p:ph idx="1"/>
          </p:nvPr>
        </p:nvSpPr>
        <p:spPr/>
        <p:txBody>
          <a:bodyPr/>
          <a:lstStyle/>
          <a:p>
            <a:r>
              <a:rPr lang="zh-CN" altLang="zh-CN" dirty="0"/>
              <a:t>网络操作系统</a:t>
            </a:r>
            <a:endParaRPr lang="en-US" altLang="zh-CN" dirty="0"/>
          </a:p>
          <a:p>
            <a:pPr lvl="1"/>
            <a:r>
              <a:rPr lang="zh-CN" altLang="zh-CN" dirty="0">
                <a:solidFill>
                  <a:srgbClr val="FF0000"/>
                </a:solidFill>
              </a:rPr>
              <a:t>计算机网络</a:t>
            </a:r>
            <a:r>
              <a:rPr lang="zh-CN" altLang="zh-CN" dirty="0"/>
              <a:t>是通过通信设施将物理上分散的、具有自治功能的多个计算机系统互连起来，实现</a:t>
            </a:r>
            <a:r>
              <a:rPr lang="zh-CN" altLang="zh-CN" i="1" dirty="0"/>
              <a:t>信息交换、资源共享、可互操作和协作处理</a:t>
            </a:r>
            <a:r>
              <a:rPr lang="zh-CN" altLang="zh-CN" dirty="0"/>
              <a:t>的系统</a:t>
            </a:r>
            <a:endParaRPr lang="en-US" altLang="zh-CN" dirty="0"/>
          </a:p>
          <a:p>
            <a:pPr lvl="1"/>
            <a:r>
              <a:rPr lang="zh-CN" altLang="zh-CN" dirty="0"/>
              <a:t>网络环境下的操作系统既要为本机用户提供简便、有效地使用</a:t>
            </a:r>
            <a:r>
              <a:rPr lang="zh-CN" altLang="zh-CN" dirty="0">
                <a:solidFill>
                  <a:srgbClr val="FF0000"/>
                </a:solidFill>
              </a:rPr>
              <a:t>网络资源</a:t>
            </a:r>
            <a:r>
              <a:rPr lang="zh-CN" altLang="zh-CN" dirty="0"/>
              <a:t>的手段，又要为网络用户使用</a:t>
            </a:r>
            <a:r>
              <a:rPr lang="zh-CN" altLang="zh-CN" dirty="0">
                <a:solidFill>
                  <a:srgbClr val="FF0000"/>
                </a:solidFill>
              </a:rPr>
              <a:t>本机资源</a:t>
            </a:r>
            <a:r>
              <a:rPr lang="zh-CN" altLang="zh-CN" dirty="0"/>
              <a:t>提供服务</a:t>
            </a:r>
            <a:endParaRPr lang="en-US" altLang="zh-CN" dirty="0"/>
          </a:p>
          <a:p>
            <a:pPr lvl="4"/>
            <a:endParaRPr lang="en-US" altLang="zh-CN" dirty="0"/>
          </a:p>
          <a:p>
            <a:pPr lvl="1"/>
            <a:r>
              <a:rPr lang="zh-CN" altLang="zh-CN" dirty="0"/>
              <a:t>网络操作系统</a:t>
            </a:r>
            <a:r>
              <a:rPr lang="zh-CN" altLang="en-US" dirty="0"/>
              <a:t>的</a:t>
            </a:r>
            <a:r>
              <a:rPr lang="zh-CN" altLang="zh-CN" dirty="0"/>
              <a:t>网络功能模块</a:t>
            </a:r>
            <a:r>
              <a:rPr lang="zh-CN" altLang="en-US" dirty="0"/>
              <a:t>：</a:t>
            </a:r>
            <a:endParaRPr lang="en-US" altLang="zh-CN" dirty="0"/>
          </a:p>
          <a:p>
            <a:pPr lvl="2"/>
            <a:r>
              <a:rPr kumimoji="1" lang="en-US" altLang="zh-CN" dirty="0"/>
              <a:t>(1)	</a:t>
            </a:r>
            <a:r>
              <a:rPr kumimoji="1" lang="zh-CN" altLang="en-US" dirty="0"/>
              <a:t>网络通信</a:t>
            </a:r>
          </a:p>
          <a:p>
            <a:pPr lvl="2"/>
            <a:r>
              <a:rPr kumimoji="1" lang="en-US" altLang="zh-CN" dirty="0"/>
              <a:t>(2)	</a:t>
            </a:r>
            <a:r>
              <a:rPr kumimoji="1" lang="zh-CN" altLang="en-US" dirty="0"/>
              <a:t>资源管理</a:t>
            </a:r>
          </a:p>
          <a:p>
            <a:pPr lvl="2"/>
            <a:r>
              <a:rPr kumimoji="1" lang="en-US" altLang="zh-CN" dirty="0"/>
              <a:t>(3)	</a:t>
            </a:r>
            <a:r>
              <a:rPr kumimoji="1" lang="zh-CN" altLang="en-US" dirty="0"/>
              <a:t>网络服务</a:t>
            </a:r>
          </a:p>
          <a:p>
            <a:pPr lvl="2"/>
            <a:r>
              <a:rPr kumimoji="1" lang="en-US" altLang="zh-CN" dirty="0"/>
              <a:t>(4)	</a:t>
            </a:r>
            <a:r>
              <a:rPr kumimoji="1" lang="zh-CN" altLang="en-US" dirty="0"/>
              <a:t>网络管理</a:t>
            </a:r>
          </a:p>
          <a:p>
            <a:pPr lvl="2"/>
            <a:r>
              <a:rPr kumimoji="1" lang="en-US" altLang="zh-CN" dirty="0"/>
              <a:t>(5)	</a:t>
            </a:r>
            <a:r>
              <a:rPr kumimoji="1" lang="zh-CN" altLang="en-US" dirty="0"/>
              <a:t>互操作能力</a:t>
            </a:r>
          </a:p>
          <a:p>
            <a:pPr lvl="2"/>
            <a:endParaRPr kumimoji="1" lang="zh-CN" altLang="en-US" dirty="0"/>
          </a:p>
          <a:p>
            <a:pPr lvl="2"/>
            <a:endParaRPr kumimoji="1" lang="zh-CN" altLang="en-US" dirty="0"/>
          </a:p>
        </p:txBody>
      </p:sp>
      <p:sp>
        <p:nvSpPr>
          <p:cNvPr id="4" name="页脚占位符 3">
            <a:extLst>
              <a:ext uri="{FF2B5EF4-FFF2-40B4-BE49-F238E27FC236}">
                <a16:creationId xmlns:a16="http://schemas.microsoft.com/office/drawing/2014/main" id="{FA7EEA72-A8A4-F845-AAF2-5FAFBC02EB2A}"/>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8C0B3ADD-AE94-1C42-990A-BA91CAB7875E}"/>
              </a:ext>
            </a:extLst>
          </p:cNvPr>
          <p:cNvSpPr>
            <a:spLocks noGrp="1"/>
          </p:cNvSpPr>
          <p:nvPr>
            <p:ph type="sldNum" sz="quarter" idx="12"/>
          </p:nvPr>
        </p:nvSpPr>
        <p:spPr/>
        <p:txBody>
          <a:bodyPr/>
          <a:lstStyle/>
          <a:p>
            <a:pPr>
              <a:defRPr/>
            </a:pPr>
            <a:fld id="{22641AF8-C8EB-E14E-8A69-BF1A5F809DDE}" type="slidenum">
              <a:rPr lang="zh-TW" altLang="en-US" smtClean="0"/>
              <a:pPr>
                <a:defRPr/>
              </a:pPr>
              <a:t>30</a:t>
            </a:fld>
            <a:endParaRPr lang="en-US" altLang="zh-CN"/>
          </a:p>
        </p:txBody>
      </p:sp>
    </p:spTree>
    <p:extLst>
      <p:ext uri="{BB962C8B-B14F-4D97-AF65-F5344CB8AC3E}">
        <p14:creationId xmlns:p14="http://schemas.microsoft.com/office/powerpoint/2010/main" val="2311530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D72C2-88AF-2F45-B4AD-33D2B4CEC61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BDC43E0-F225-274C-A356-3B122C734A41}"/>
              </a:ext>
            </a:extLst>
          </p:cNvPr>
          <p:cNvSpPr>
            <a:spLocks noGrp="1"/>
          </p:cNvSpPr>
          <p:nvPr>
            <p:ph idx="1"/>
          </p:nvPr>
        </p:nvSpPr>
        <p:spPr/>
        <p:txBody>
          <a:bodyPr/>
          <a:lstStyle/>
          <a:p>
            <a:r>
              <a:rPr lang="zh-CN" altLang="zh-CN" dirty="0"/>
              <a:t>分布式操作系统</a:t>
            </a:r>
          </a:p>
          <a:p>
            <a:pPr lvl="1"/>
            <a:r>
              <a:rPr lang="zh-CN" altLang="zh-CN" dirty="0"/>
              <a:t>大量的实际应用要求具有分布处理能力的、完整的一体化系统</a:t>
            </a:r>
            <a:endParaRPr lang="en-US" altLang="zh-CN" dirty="0"/>
          </a:p>
          <a:p>
            <a:pPr lvl="2"/>
            <a:r>
              <a:rPr lang="zh-CN" altLang="zh-CN" dirty="0"/>
              <a:t>分布事务处理、分布数据处理、办公自动化系统等实际应用</a:t>
            </a:r>
            <a:endParaRPr lang="en-US" altLang="zh-CN" dirty="0"/>
          </a:p>
          <a:p>
            <a:pPr lvl="2"/>
            <a:r>
              <a:rPr lang="zh-CN" altLang="zh-CN" dirty="0"/>
              <a:t>用户希望以统一的界面、标准的接口去使用系统的各种资源，去实现所需要的各种操作</a:t>
            </a:r>
            <a:endParaRPr kumimoji="1" lang="en-US" altLang="zh-CN" dirty="0"/>
          </a:p>
          <a:p>
            <a:pPr lvl="1"/>
            <a:r>
              <a:rPr lang="zh-CN" altLang="zh-CN" dirty="0"/>
              <a:t>一个分布式系统就是若干计算机的集合</a:t>
            </a:r>
            <a:endParaRPr lang="en-US" altLang="zh-CN" dirty="0"/>
          </a:p>
          <a:p>
            <a:pPr lvl="2"/>
            <a:r>
              <a:rPr lang="zh-CN" altLang="zh-CN" dirty="0"/>
              <a:t>有自己的局部存储器和外部设备</a:t>
            </a:r>
            <a:endParaRPr lang="en-US" altLang="zh-CN" dirty="0"/>
          </a:p>
          <a:p>
            <a:pPr lvl="2"/>
            <a:r>
              <a:rPr lang="zh-CN" altLang="zh-CN" dirty="0"/>
              <a:t>既可以独立工作（自治性），亦可合作工作</a:t>
            </a:r>
            <a:endParaRPr lang="en-US" altLang="zh-CN" dirty="0"/>
          </a:p>
          <a:p>
            <a:pPr lvl="2"/>
            <a:r>
              <a:rPr lang="zh-CN" altLang="zh-CN" dirty="0"/>
              <a:t>系统中各计算机可以并行操作且有多个控制中心</a:t>
            </a:r>
            <a:endParaRPr lang="en-US" altLang="zh-CN" dirty="0"/>
          </a:p>
          <a:p>
            <a:pPr lvl="3"/>
            <a:r>
              <a:rPr lang="zh-CN" altLang="zh-CN" dirty="0"/>
              <a:t>具有并行处理和分布控制的功能</a:t>
            </a:r>
            <a:endParaRPr lang="en-US" altLang="zh-CN" dirty="0"/>
          </a:p>
          <a:p>
            <a:pPr lvl="3"/>
            <a:endParaRPr lang="en-US" altLang="zh-CN" dirty="0"/>
          </a:p>
          <a:p>
            <a:pPr lvl="1"/>
            <a:r>
              <a:rPr lang="zh-CN" altLang="zh-CN" dirty="0"/>
              <a:t>分布式系统是一个一体化的系统，在整个系统中有一个全局的操作系统称为分布式操作系统，它负责全系统的资源分配和调度、任务划分、信息传输、控制协调等工作，并为用户提供一个统一的界面、标准的接口</a:t>
            </a:r>
            <a:endParaRPr kumimoji="1" lang="zh-CN" altLang="en-US" dirty="0"/>
          </a:p>
        </p:txBody>
      </p:sp>
      <p:sp>
        <p:nvSpPr>
          <p:cNvPr id="4" name="页脚占位符 3">
            <a:extLst>
              <a:ext uri="{FF2B5EF4-FFF2-40B4-BE49-F238E27FC236}">
                <a16:creationId xmlns:a16="http://schemas.microsoft.com/office/drawing/2014/main" id="{7945DF41-B91A-5046-AB6F-4E4F3523490E}"/>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742A32DF-4B5E-F042-B408-7A984CBE0491}"/>
              </a:ext>
            </a:extLst>
          </p:cNvPr>
          <p:cNvSpPr>
            <a:spLocks noGrp="1"/>
          </p:cNvSpPr>
          <p:nvPr>
            <p:ph type="sldNum" sz="quarter" idx="12"/>
          </p:nvPr>
        </p:nvSpPr>
        <p:spPr/>
        <p:txBody>
          <a:bodyPr/>
          <a:lstStyle/>
          <a:p>
            <a:pPr>
              <a:defRPr/>
            </a:pPr>
            <a:fld id="{22641AF8-C8EB-E14E-8A69-BF1A5F809DDE}" type="slidenum">
              <a:rPr lang="zh-TW" altLang="en-US" smtClean="0"/>
              <a:pPr>
                <a:defRPr/>
              </a:pPr>
              <a:t>31</a:t>
            </a:fld>
            <a:endParaRPr lang="en-US" altLang="zh-CN"/>
          </a:p>
        </p:txBody>
      </p:sp>
    </p:spTree>
    <p:extLst>
      <p:ext uri="{BB962C8B-B14F-4D97-AF65-F5344CB8AC3E}">
        <p14:creationId xmlns:p14="http://schemas.microsoft.com/office/powerpoint/2010/main" val="836969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22FFC-72A4-E547-851D-A9B1AD5E224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BA91568-ED0F-8440-BE4F-71822226A524}"/>
              </a:ext>
            </a:extLst>
          </p:cNvPr>
          <p:cNvSpPr>
            <a:spLocks noGrp="1"/>
          </p:cNvSpPr>
          <p:nvPr>
            <p:ph idx="1"/>
          </p:nvPr>
        </p:nvSpPr>
        <p:spPr/>
        <p:txBody>
          <a:bodyPr/>
          <a:lstStyle/>
          <a:p>
            <a:r>
              <a:rPr lang="zh-CN" altLang="zh-CN" sz="3200" dirty="0"/>
              <a:t>分布式系统的基础是计算机网络</a:t>
            </a:r>
            <a:endParaRPr lang="en-US" altLang="zh-CN" sz="3200" dirty="0"/>
          </a:p>
          <a:p>
            <a:endParaRPr lang="en-US" altLang="zh-CN" sz="3200" dirty="0"/>
          </a:p>
          <a:p>
            <a:r>
              <a:rPr lang="zh-CN" altLang="zh-CN" sz="3200" dirty="0"/>
              <a:t>分布式系统和计算机网络的区别在于前者具有多机合作和健壮性</a:t>
            </a:r>
            <a:endParaRPr lang="en-US" altLang="zh-CN" sz="3200" dirty="0"/>
          </a:p>
          <a:p>
            <a:endParaRPr kumimoji="1" lang="zh-CN" altLang="en-US" sz="3200" dirty="0"/>
          </a:p>
        </p:txBody>
      </p:sp>
      <p:sp>
        <p:nvSpPr>
          <p:cNvPr id="4" name="页脚占位符 3">
            <a:extLst>
              <a:ext uri="{FF2B5EF4-FFF2-40B4-BE49-F238E27FC236}">
                <a16:creationId xmlns:a16="http://schemas.microsoft.com/office/drawing/2014/main" id="{C5135BDC-9CFE-A74D-ACE1-B0B1EA6C2C46}"/>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EE4EB277-FC49-6A41-A35C-D1273B335CA3}"/>
              </a:ext>
            </a:extLst>
          </p:cNvPr>
          <p:cNvSpPr>
            <a:spLocks noGrp="1"/>
          </p:cNvSpPr>
          <p:nvPr>
            <p:ph type="sldNum" sz="quarter" idx="12"/>
          </p:nvPr>
        </p:nvSpPr>
        <p:spPr/>
        <p:txBody>
          <a:bodyPr/>
          <a:lstStyle/>
          <a:p>
            <a:pPr>
              <a:defRPr/>
            </a:pPr>
            <a:fld id="{22641AF8-C8EB-E14E-8A69-BF1A5F809DDE}" type="slidenum">
              <a:rPr lang="zh-TW" altLang="en-US" smtClean="0"/>
              <a:pPr>
                <a:defRPr/>
              </a:pPr>
              <a:t>32</a:t>
            </a:fld>
            <a:endParaRPr lang="en-US" altLang="zh-CN"/>
          </a:p>
        </p:txBody>
      </p:sp>
    </p:spTree>
    <p:extLst>
      <p:ext uri="{BB962C8B-B14F-4D97-AF65-F5344CB8AC3E}">
        <p14:creationId xmlns:p14="http://schemas.microsoft.com/office/powerpoint/2010/main" val="4237342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C639A-06F6-0C46-8D45-393CAD3F7A9D}"/>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D275C3B-63DC-0242-BED7-AA216BDC8304}"/>
              </a:ext>
            </a:extLst>
          </p:cNvPr>
          <p:cNvSpPr>
            <a:spLocks noGrp="1"/>
          </p:cNvSpPr>
          <p:nvPr>
            <p:ph idx="1"/>
          </p:nvPr>
        </p:nvSpPr>
        <p:spPr/>
        <p:txBody>
          <a:bodyPr/>
          <a:lstStyle/>
          <a:p>
            <a:r>
              <a:rPr lang="zh-CN" altLang="zh-CN" dirty="0"/>
              <a:t>嵌入式操作系统</a:t>
            </a:r>
            <a:endParaRPr lang="en-US" altLang="zh-CN" dirty="0"/>
          </a:p>
          <a:p>
            <a:pPr lvl="1"/>
            <a:r>
              <a:rPr lang="zh-CN" altLang="zh-CN" dirty="0"/>
              <a:t>计算机技术和通信技术的快速发展和因特网的广泛应用，</a:t>
            </a:r>
            <a:r>
              <a:rPr lang="en-US" altLang="zh-CN" dirty="0"/>
              <a:t>3C</a:t>
            </a:r>
            <a:r>
              <a:rPr lang="zh-CN" altLang="zh-CN" dirty="0"/>
              <a:t>（</a:t>
            </a:r>
            <a:r>
              <a:rPr lang="en-US" altLang="zh-CN" dirty="0"/>
              <a:t>Computer</a:t>
            </a:r>
            <a:r>
              <a:rPr lang="zh-CN" altLang="zh-CN" dirty="0"/>
              <a:t>，</a:t>
            </a:r>
            <a:r>
              <a:rPr lang="en-US" altLang="zh-CN" dirty="0"/>
              <a:t>Communication</a:t>
            </a:r>
            <a:r>
              <a:rPr lang="zh-CN" altLang="zh-CN" dirty="0"/>
              <a:t>，</a:t>
            </a:r>
            <a:r>
              <a:rPr lang="en-US" altLang="zh-CN" dirty="0"/>
              <a:t>Consumer Electronics</a:t>
            </a:r>
            <a:r>
              <a:rPr lang="zh-CN" altLang="zh-CN" dirty="0"/>
              <a:t>）合一的趋势</a:t>
            </a:r>
            <a:endParaRPr lang="en-US" altLang="zh-CN" dirty="0"/>
          </a:p>
          <a:p>
            <a:pPr lvl="2"/>
            <a:r>
              <a:rPr lang="zh-CN" altLang="zh-CN" dirty="0"/>
              <a:t>计算机是贯穿社会信息化的核心技术</a:t>
            </a:r>
            <a:endParaRPr lang="en-US" altLang="zh-CN" dirty="0"/>
          </a:p>
          <a:p>
            <a:pPr lvl="2"/>
            <a:r>
              <a:rPr lang="zh-CN" altLang="zh-CN" dirty="0"/>
              <a:t>网络和通信是社会信息化赖以存在的基础设施</a:t>
            </a:r>
            <a:endParaRPr lang="en-US" altLang="zh-CN" dirty="0"/>
          </a:p>
          <a:p>
            <a:pPr lvl="2"/>
            <a:r>
              <a:rPr lang="zh-CN" altLang="zh-CN" dirty="0"/>
              <a:t>电子消费产品是人与社会信息化的主要接口</a:t>
            </a:r>
            <a:endParaRPr lang="en-US" altLang="zh-CN" dirty="0"/>
          </a:p>
          <a:p>
            <a:pPr lvl="1"/>
            <a:r>
              <a:rPr lang="en-US" altLang="zh-CN" dirty="0"/>
              <a:t>3C </a:t>
            </a:r>
            <a:r>
              <a:rPr lang="zh-CN" altLang="zh-CN" dirty="0"/>
              <a:t>合一推动了计算机技术渗透到各行各业，应用到各个领域，开发出各种新型产品，形成了一种新的应用形式——计算机嵌入式应用</a:t>
            </a:r>
            <a:endParaRPr lang="en-US" altLang="zh-CN" dirty="0"/>
          </a:p>
          <a:p>
            <a:pPr lvl="1"/>
            <a:r>
              <a:rPr lang="zh-CN" altLang="zh-CN" dirty="0"/>
              <a:t>嵌入式系统硬件不再以物理上独立的装置或设备形式出现，而是大部分甚至全部都</a:t>
            </a:r>
            <a:r>
              <a:rPr lang="zh-CN" altLang="zh-CN" dirty="0">
                <a:solidFill>
                  <a:srgbClr val="FF0000"/>
                </a:solidFill>
              </a:rPr>
              <a:t>隐藏和嵌入</a:t>
            </a:r>
            <a:r>
              <a:rPr lang="zh-CN" altLang="zh-CN" dirty="0"/>
              <a:t>到各种应用系统中</a:t>
            </a:r>
            <a:endParaRPr lang="en-US" altLang="zh-CN" dirty="0"/>
          </a:p>
          <a:p>
            <a:pPr lvl="1"/>
            <a:r>
              <a:rPr lang="zh-CN" altLang="zh-CN" dirty="0"/>
              <a:t>由于嵌入式系统的应用环境与其它类型的计算机系统有着巨大的区别，随之带来了对嵌入式系统的软件即嵌入式软件的要求，而嵌入式操作系统是嵌入式软件的基本支撑</a:t>
            </a:r>
            <a:endParaRPr kumimoji="1" lang="zh-CN" altLang="en-US" dirty="0"/>
          </a:p>
        </p:txBody>
      </p:sp>
      <p:sp>
        <p:nvSpPr>
          <p:cNvPr id="4" name="页脚占位符 3">
            <a:extLst>
              <a:ext uri="{FF2B5EF4-FFF2-40B4-BE49-F238E27FC236}">
                <a16:creationId xmlns:a16="http://schemas.microsoft.com/office/drawing/2014/main" id="{48C3AA40-9115-DB47-B73F-538BCFB7A9F3}"/>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34069101-FE5A-FE40-8FB3-9219073776C4}"/>
              </a:ext>
            </a:extLst>
          </p:cNvPr>
          <p:cNvSpPr>
            <a:spLocks noGrp="1"/>
          </p:cNvSpPr>
          <p:nvPr>
            <p:ph type="sldNum" sz="quarter" idx="12"/>
          </p:nvPr>
        </p:nvSpPr>
        <p:spPr/>
        <p:txBody>
          <a:bodyPr/>
          <a:lstStyle/>
          <a:p>
            <a:pPr>
              <a:defRPr/>
            </a:pPr>
            <a:fld id="{22641AF8-C8EB-E14E-8A69-BF1A5F809DDE}" type="slidenum">
              <a:rPr lang="zh-TW" altLang="en-US" smtClean="0"/>
              <a:pPr>
                <a:defRPr/>
              </a:pPr>
              <a:t>33</a:t>
            </a:fld>
            <a:endParaRPr lang="en-US" altLang="zh-CN"/>
          </a:p>
        </p:txBody>
      </p:sp>
    </p:spTree>
    <p:extLst>
      <p:ext uri="{BB962C8B-B14F-4D97-AF65-F5344CB8AC3E}">
        <p14:creationId xmlns:p14="http://schemas.microsoft.com/office/powerpoint/2010/main" val="212257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C16E7-931D-8543-8C56-D9C764E76E8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6DAD32FA-5E59-0043-A699-297BA22C9B46}"/>
              </a:ext>
            </a:extLst>
          </p:cNvPr>
          <p:cNvSpPr>
            <a:spLocks noGrp="1"/>
          </p:cNvSpPr>
          <p:nvPr>
            <p:ph idx="1"/>
          </p:nvPr>
        </p:nvSpPr>
        <p:spPr/>
        <p:txBody>
          <a:bodyPr/>
          <a:lstStyle/>
          <a:p>
            <a:r>
              <a:rPr lang="zh-CN" altLang="zh-CN" dirty="0"/>
              <a:t>嵌入式操作系统与应用环境密切相关</a:t>
            </a:r>
            <a:endParaRPr lang="en-US" altLang="zh-CN" dirty="0"/>
          </a:p>
          <a:p>
            <a:pPr lvl="1"/>
            <a:r>
              <a:rPr lang="zh-CN" altLang="zh-CN" dirty="0"/>
              <a:t>通用型嵌入式操作系统</a:t>
            </a:r>
            <a:endParaRPr lang="en-US" altLang="zh-CN" dirty="0"/>
          </a:p>
          <a:p>
            <a:pPr lvl="1"/>
            <a:r>
              <a:rPr lang="zh-CN" altLang="zh-CN" dirty="0"/>
              <a:t>专用型嵌入式操作系统</a:t>
            </a:r>
          </a:p>
          <a:p>
            <a:endParaRPr lang="en-US" altLang="zh-CN" dirty="0"/>
          </a:p>
          <a:p>
            <a:r>
              <a:rPr lang="zh-CN" altLang="zh-CN" dirty="0"/>
              <a:t>嵌入式操作系统指运行在嵌入式环境中，对整个系统及操作的各种部件、装置等资源进行统一协调、处理、指挥和控制的系统软件</a:t>
            </a:r>
            <a:endParaRPr kumimoji="1" lang="zh-CN" altLang="en-US" dirty="0"/>
          </a:p>
        </p:txBody>
      </p:sp>
      <p:sp>
        <p:nvSpPr>
          <p:cNvPr id="4" name="页脚占位符 3">
            <a:extLst>
              <a:ext uri="{FF2B5EF4-FFF2-40B4-BE49-F238E27FC236}">
                <a16:creationId xmlns:a16="http://schemas.microsoft.com/office/drawing/2014/main" id="{D55B298E-9741-0B4C-ABBA-928CC720666C}"/>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BFBED532-C9E5-5E48-9234-A97AB951A738}"/>
              </a:ext>
            </a:extLst>
          </p:cNvPr>
          <p:cNvSpPr>
            <a:spLocks noGrp="1"/>
          </p:cNvSpPr>
          <p:nvPr>
            <p:ph type="sldNum" sz="quarter" idx="12"/>
          </p:nvPr>
        </p:nvSpPr>
        <p:spPr/>
        <p:txBody>
          <a:bodyPr/>
          <a:lstStyle/>
          <a:p>
            <a:pPr>
              <a:defRPr/>
            </a:pPr>
            <a:fld id="{22641AF8-C8EB-E14E-8A69-BF1A5F809DDE}" type="slidenum">
              <a:rPr lang="zh-TW" altLang="en-US" smtClean="0"/>
              <a:pPr>
                <a:defRPr/>
              </a:pPr>
              <a:t>34</a:t>
            </a:fld>
            <a:endParaRPr lang="en-US" altLang="zh-CN"/>
          </a:p>
        </p:txBody>
      </p:sp>
    </p:spTree>
    <p:extLst>
      <p:ext uri="{BB962C8B-B14F-4D97-AF65-F5344CB8AC3E}">
        <p14:creationId xmlns:p14="http://schemas.microsoft.com/office/powerpoint/2010/main" val="3902674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53FEF-1C4B-8C47-A0D4-06D843F24825}"/>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14C4BE6-CFD4-7A43-94DD-1938D3CD2857}"/>
              </a:ext>
            </a:extLst>
          </p:cNvPr>
          <p:cNvSpPr>
            <a:spLocks noGrp="1"/>
          </p:cNvSpPr>
          <p:nvPr>
            <p:ph idx="1"/>
          </p:nvPr>
        </p:nvSpPr>
        <p:spPr/>
        <p:txBody>
          <a:bodyPr/>
          <a:lstStyle/>
          <a:p>
            <a:r>
              <a:rPr lang="zh-CN" altLang="zh-CN" dirty="0"/>
              <a:t>嵌入式操作系统特点</a:t>
            </a:r>
            <a:endParaRPr lang="en-US" altLang="zh-CN" dirty="0"/>
          </a:p>
          <a:p>
            <a:pPr lvl="1"/>
            <a:r>
              <a:rPr kumimoji="1" lang="zh-CN" altLang="en-US" dirty="0"/>
              <a:t>（</a:t>
            </a:r>
            <a:r>
              <a:rPr kumimoji="1" lang="en-US" altLang="zh-CN" dirty="0"/>
              <a:t>1</a:t>
            </a:r>
            <a:r>
              <a:rPr kumimoji="1" lang="zh-CN" altLang="en-US" dirty="0"/>
              <a:t>）微型化</a:t>
            </a:r>
            <a:endParaRPr kumimoji="1" lang="en-US" altLang="zh-CN" dirty="0"/>
          </a:p>
          <a:p>
            <a:pPr lvl="1"/>
            <a:r>
              <a:rPr kumimoji="1" lang="zh-CN" altLang="en-US" dirty="0"/>
              <a:t>（</a:t>
            </a:r>
            <a:r>
              <a:rPr kumimoji="1" lang="en-US" altLang="zh-CN" dirty="0"/>
              <a:t>2</a:t>
            </a:r>
            <a:r>
              <a:rPr kumimoji="1" lang="zh-CN" altLang="en-US" dirty="0"/>
              <a:t>）可定制</a:t>
            </a:r>
            <a:endParaRPr kumimoji="1" lang="en-US" altLang="zh-CN" dirty="0"/>
          </a:p>
          <a:p>
            <a:pPr lvl="1"/>
            <a:r>
              <a:rPr kumimoji="1" lang="zh-CN" altLang="en-US" dirty="0"/>
              <a:t>（</a:t>
            </a:r>
            <a:r>
              <a:rPr kumimoji="1" lang="en-US" altLang="zh-CN" dirty="0"/>
              <a:t>3</a:t>
            </a:r>
            <a:r>
              <a:rPr kumimoji="1" lang="zh-CN" altLang="en-US" dirty="0"/>
              <a:t>）实时性</a:t>
            </a:r>
            <a:endParaRPr kumimoji="1" lang="en-US" altLang="zh-CN" dirty="0"/>
          </a:p>
          <a:p>
            <a:pPr lvl="1"/>
            <a:r>
              <a:rPr kumimoji="1" lang="zh-CN" altLang="en-US" dirty="0"/>
              <a:t>（</a:t>
            </a:r>
            <a:r>
              <a:rPr kumimoji="1" lang="en-US" altLang="zh-CN" dirty="0"/>
              <a:t>4</a:t>
            </a:r>
            <a:r>
              <a:rPr kumimoji="1" lang="zh-CN" altLang="en-US" dirty="0"/>
              <a:t>）可靠性</a:t>
            </a:r>
            <a:endParaRPr kumimoji="1" lang="en-US" altLang="zh-CN" dirty="0"/>
          </a:p>
          <a:p>
            <a:pPr lvl="1"/>
            <a:r>
              <a:rPr kumimoji="1" lang="zh-CN" altLang="en-US" dirty="0"/>
              <a:t>（</a:t>
            </a:r>
            <a:r>
              <a:rPr kumimoji="1" lang="en-US" altLang="zh-CN" dirty="0"/>
              <a:t>5</a:t>
            </a:r>
            <a:r>
              <a:rPr kumimoji="1" lang="zh-CN" altLang="en-US" dirty="0"/>
              <a:t>）易移植性</a:t>
            </a:r>
            <a:endParaRPr kumimoji="1" lang="en-US" altLang="zh-CN" dirty="0"/>
          </a:p>
          <a:p>
            <a:pPr lvl="1"/>
            <a:r>
              <a:rPr kumimoji="1" lang="zh-CN" altLang="en-US" dirty="0"/>
              <a:t>（</a:t>
            </a:r>
            <a:r>
              <a:rPr kumimoji="1" lang="en-US" altLang="zh-CN" dirty="0"/>
              <a:t>6</a:t>
            </a:r>
            <a:r>
              <a:rPr kumimoji="1" lang="zh-CN" altLang="en-US" dirty="0"/>
              <a:t>）开发环境</a:t>
            </a:r>
            <a:endParaRPr kumimoji="1" lang="en-US" altLang="zh-CN" dirty="0"/>
          </a:p>
          <a:p>
            <a:pPr lvl="1"/>
            <a:endParaRPr kumimoji="1" lang="zh-CN" altLang="en-US" dirty="0"/>
          </a:p>
        </p:txBody>
      </p:sp>
      <p:sp>
        <p:nvSpPr>
          <p:cNvPr id="4" name="页脚占位符 3">
            <a:extLst>
              <a:ext uri="{FF2B5EF4-FFF2-40B4-BE49-F238E27FC236}">
                <a16:creationId xmlns:a16="http://schemas.microsoft.com/office/drawing/2014/main" id="{3B78ADE0-3EDA-2042-9EB0-5A8BB57595E3}"/>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6C92D125-CDEE-1B48-BE30-898438B8C480}"/>
              </a:ext>
            </a:extLst>
          </p:cNvPr>
          <p:cNvSpPr>
            <a:spLocks noGrp="1"/>
          </p:cNvSpPr>
          <p:nvPr>
            <p:ph type="sldNum" sz="quarter" idx="12"/>
          </p:nvPr>
        </p:nvSpPr>
        <p:spPr/>
        <p:txBody>
          <a:bodyPr/>
          <a:lstStyle/>
          <a:p>
            <a:pPr>
              <a:defRPr/>
            </a:pPr>
            <a:fld id="{22641AF8-C8EB-E14E-8A69-BF1A5F809DDE}" type="slidenum">
              <a:rPr lang="zh-TW" altLang="en-US" smtClean="0"/>
              <a:pPr>
                <a:defRPr/>
              </a:pPr>
              <a:t>35</a:t>
            </a:fld>
            <a:endParaRPr lang="en-US" altLang="zh-CN"/>
          </a:p>
        </p:txBody>
      </p:sp>
    </p:spTree>
    <p:extLst>
      <p:ext uri="{BB962C8B-B14F-4D97-AF65-F5344CB8AC3E}">
        <p14:creationId xmlns:p14="http://schemas.microsoft.com/office/powerpoint/2010/main" val="41413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3D15C-0D66-9A4D-9D2B-72C48AF51C2D}"/>
              </a:ext>
            </a:extLst>
          </p:cNvPr>
          <p:cNvSpPr>
            <a:spLocks noGrp="1"/>
          </p:cNvSpPr>
          <p:nvPr>
            <p:ph type="title"/>
          </p:nvPr>
        </p:nvSpPr>
        <p:spPr/>
        <p:txBody>
          <a:bodyPr/>
          <a:lstStyle/>
          <a:p>
            <a:r>
              <a:rPr lang="en-US" altLang="zh-CN" dirty="0"/>
              <a:t>6 </a:t>
            </a:r>
            <a:r>
              <a:rPr lang="zh-CN" altLang="zh-CN" dirty="0"/>
              <a:t>未来操作系统</a:t>
            </a:r>
            <a:endParaRPr kumimoji="1" lang="zh-CN" altLang="en-US" dirty="0"/>
          </a:p>
        </p:txBody>
      </p:sp>
      <p:sp>
        <p:nvSpPr>
          <p:cNvPr id="3" name="内容占位符 2">
            <a:extLst>
              <a:ext uri="{FF2B5EF4-FFF2-40B4-BE49-F238E27FC236}">
                <a16:creationId xmlns:a16="http://schemas.microsoft.com/office/drawing/2014/main" id="{044654BD-8288-A04E-A6F2-102AC0E1C50D}"/>
              </a:ext>
            </a:extLst>
          </p:cNvPr>
          <p:cNvSpPr>
            <a:spLocks noGrp="1"/>
          </p:cNvSpPr>
          <p:nvPr>
            <p:ph idx="1"/>
          </p:nvPr>
        </p:nvSpPr>
        <p:spPr/>
        <p:txBody>
          <a:bodyPr/>
          <a:lstStyle/>
          <a:p>
            <a:r>
              <a:rPr lang="zh-CN" altLang="zh-CN" sz="3200" dirty="0"/>
              <a:t>未来操作系统会发展成什么样子呢？</a:t>
            </a:r>
            <a:endParaRPr lang="en-US" altLang="zh-CN" sz="3200" dirty="0"/>
          </a:p>
          <a:p>
            <a:pPr lvl="1"/>
            <a:r>
              <a:rPr lang="zh-CN" altLang="zh-CN" sz="2800" dirty="0"/>
              <a:t>引入虚拟增强和虚拟现实的技术打造更加友好的操作用户界面是一个重要的发展方向</a:t>
            </a:r>
            <a:endParaRPr lang="en-US" altLang="zh-CN" sz="2800" dirty="0"/>
          </a:p>
          <a:p>
            <a:pPr lvl="1"/>
            <a:r>
              <a:rPr lang="zh-CN" altLang="zh-CN" sz="2800" dirty="0"/>
              <a:t>微型化的发展</a:t>
            </a:r>
            <a:endParaRPr lang="en-US" altLang="zh-CN" sz="2800" dirty="0"/>
          </a:p>
          <a:p>
            <a:pPr lvl="2"/>
            <a:r>
              <a:rPr lang="zh-CN" altLang="zh-CN" sz="2400" dirty="0"/>
              <a:t>穿戴</a:t>
            </a:r>
            <a:endParaRPr lang="en-US" altLang="zh-CN" sz="2400" dirty="0"/>
          </a:p>
          <a:p>
            <a:pPr lvl="2"/>
            <a:r>
              <a:rPr lang="zh-CN" altLang="zh-CN" sz="2400" dirty="0"/>
              <a:t>植入</a:t>
            </a:r>
            <a:endParaRPr lang="en-US" altLang="zh-CN" sz="2400" dirty="0"/>
          </a:p>
          <a:p>
            <a:pPr lvl="1"/>
            <a:r>
              <a:rPr lang="zh-CN" altLang="en-US" sz="2800" dirty="0"/>
              <a:t>通讯技术和</a:t>
            </a:r>
            <a:r>
              <a:rPr lang="zh-CN" altLang="zh-CN" sz="2800" dirty="0"/>
              <a:t>量子技术的发展</a:t>
            </a:r>
            <a:endParaRPr lang="en-US" altLang="zh-CN" sz="2800" dirty="0"/>
          </a:p>
          <a:p>
            <a:pPr lvl="2"/>
            <a:r>
              <a:rPr lang="zh-CN" altLang="zh-CN" sz="2400" dirty="0"/>
              <a:t>量子计算机系统</a:t>
            </a:r>
            <a:endParaRPr kumimoji="1" lang="zh-CN" altLang="en-US" sz="2400" dirty="0"/>
          </a:p>
        </p:txBody>
      </p:sp>
      <p:sp>
        <p:nvSpPr>
          <p:cNvPr id="4" name="页脚占位符 3">
            <a:extLst>
              <a:ext uri="{FF2B5EF4-FFF2-40B4-BE49-F238E27FC236}">
                <a16:creationId xmlns:a16="http://schemas.microsoft.com/office/drawing/2014/main" id="{687FBA61-D173-9A4E-9710-B17EB4AFCF04}"/>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8EEF79BB-AB54-E745-8AB9-403847F60563}"/>
              </a:ext>
            </a:extLst>
          </p:cNvPr>
          <p:cNvSpPr>
            <a:spLocks noGrp="1"/>
          </p:cNvSpPr>
          <p:nvPr>
            <p:ph type="sldNum" sz="quarter" idx="12"/>
          </p:nvPr>
        </p:nvSpPr>
        <p:spPr/>
        <p:txBody>
          <a:bodyPr/>
          <a:lstStyle/>
          <a:p>
            <a:pPr>
              <a:defRPr/>
            </a:pPr>
            <a:fld id="{22641AF8-C8EB-E14E-8A69-BF1A5F809DDE}" type="slidenum">
              <a:rPr lang="zh-TW" altLang="en-US" smtClean="0"/>
              <a:pPr>
                <a:defRPr/>
              </a:pPr>
              <a:t>36</a:t>
            </a:fld>
            <a:endParaRPr lang="en-US" altLang="zh-CN"/>
          </a:p>
        </p:txBody>
      </p:sp>
    </p:spTree>
    <p:extLst>
      <p:ext uri="{BB962C8B-B14F-4D97-AF65-F5344CB8AC3E}">
        <p14:creationId xmlns:p14="http://schemas.microsoft.com/office/powerpoint/2010/main" val="595190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12B1F-91F1-1F41-89B0-A6BBC41D1CC4}"/>
              </a:ext>
            </a:extLst>
          </p:cNvPr>
          <p:cNvSpPr>
            <a:spLocks noGrp="1"/>
          </p:cNvSpPr>
          <p:nvPr>
            <p:ph type="title"/>
          </p:nvPr>
        </p:nvSpPr>
        <p:spPr/>
        <p:txBody>
          <a:bodyPr/>
          <a:lstStyle/>
          <a:p>
            <a:r>
              <a:rPr kumimoji="1" lang="en-US" altLang="zh-CN" dirty="0"/>
              <a:t>1.3 </a:t>
            </a:r>
            <a:r>
              <a:rPr kumimoji="1" lang="zh-CN" altLang="en-US" dirty="0"/>
              <a:t>操作系统的功能</a:t>
            </a:r>
          </a:p>
        </p:txBody>
      </p:sp>
      <p:sp>
        <p:nvSpPr>
          <p:cNvPr id="3" name="内容占位符 2">
            <a:extLst>
              <a:ext uri="{FF2B5EF4-FFF2-40B4-BE49-F238E27FC236}">
                <a16:creationId xmlns:a16="http://schemas.microsoft.com/office/drawing/2014/main" id="{BCF5F3BF-94BC-1F40-ABEF-2CE391866F5A}"/>
              </a:ext>
            </a:extLst>
          </p:cNvPr>
          <p:cNvSpPr>
            <a:spLocks noGrp="1"/>
          </p:cNvSpPr>
          <p:nvPr>
            <p:ph idx="1"/>
          </p:nvPr>
        </p:nvSpPr>
        <p:spPr/>
        <p:txBody>
          <a:bodyPr/>
          <a:lstStyle/>
          <a:p>
            <a:r>
              <a:rPr lang="zh-CN" altLang="zh-CN" sz="3200" dirty="0"/>
              <a:t>资源管理的观点</a:t>
            </a:r>
            <a:endParaRPr lang="en-US" altLang="zh-CN" sz="3200" dirty="0"/>
          </a:p>
          <a:p>
            <a:pPr lvl="1"/>
            <a:r>
              <a:rPr lang="zh-CN" altLang="zh-CN" sz="2800" dirty="0"/>
              <a:t>处理器管理</a:t>
            </a:r>
            <a:endParaRPr lang="en-US" altLang="zh-CN" sz="2800" dirty="0"/>
          </a:p>
          <a:p>
            <a:pPr lvl="1"/>
            <a:r>
              <a:rPr lang="zh-CN" altLang="zh-CN" sz="2800" dirty="0"/>
              <a:t>存储管理</a:t>
            </a:r>
            <a:endParaRPr lang="en-US" altLang="zh-CN" sz="2800" dirty="0"/>
          </a:p>
          <a:p>
            <a:pPr lvl="1"/>
            <a:r>
              <a:rPr lang="zh-CN" altLang="zh-CN" sz="2800" dirty="0"/>
              <a:t>设备管理</a:t>
            </a:r>
            <a:endParaRPr lang="en-US" altLang="zh-CN" sz="2800" dirty="0"/>
          </a:p>
          <a:p>
            <a:pPr lvl="1"/>
            <a:r>
              <a:rPr lang="zh-CN" altLang="zh-CN" sz="2800" dirty="0"/>
              <a:t>文件管理</a:t>
            </a:r>
            <a:endParaRPr lang="en-US" altLang="zh-CN" sz="2800" dirty="0"/>
          </a:p>
          <a:p>
            <a:pPr lvl="1"/>
            <a:r>
              <a:rPr lang="zh-CN" altLang="zh-CN" sz="2800" dirty="0"/>
              <a:t>作业管理等</a:t>
            </a:r>
            <a:endParaRPr kumimoji="1" lang="zh-CN" altLang="en-US" sz="2800" dirty="0"/>
          </a:p>
        </p:txBody>
      </p:sp>
      <p:sp>
        <p:nvSpPr>
          <p:cNvPr id="4" name="页脚占位符 3">
            <a:extLst>
              <a:ext uri="{FF2B5EF4-FFF2-40B4-BE49-F238E27FC236}">
                <a16:creationId xmlns:a16="http://schemas.microsoft.com/office/drawing/2014/main" id="{20C72C55-7031-2C4C-A2BE-2D93AB8E1664}"/>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BC1AD2FE-4C90-DD47-8305-401026E5430C}"/>
              </a:ext>
            </a:extLst>
          </p:cNvPr>
          <p:cNvSpPr>
            <a:spLocks noGrp="1"/>
          </p:cNvSpPr>
          <p:nvPr>
            <p:ph type="sldNum" sz="quarter" idx="12"/>
          </p:nvPr>
        </p:nvSpPr>
        <p:spPr/>
        <p:txBody>
          <a:bodyPr/>
          <a:lstStyle/>
          <a:p>
            <a:pPr>
              <a:defRPr/>
            </a:pPr>
            <a:fld id="{22641AF8-C8EB-E14E-8A69-BF1A5F809DDE}" type="slidenum">
              <a:rPr lang="zh-TW" altLang="en-US" smtClean="0"/>
              <a:pPr>
                <a:defRPr/>
              </a:pPr>
              <a:t>37</a:t>
            </a:fld>
            <a:endParaRPr lang="en-US" altLang="zh-CN"/>
          </a:p>
        </p:txBody>
      </p:sp>
    </p:spTree>
    <p:extLst>
      <p:ext uri="{BB962C8B-B14F-4D97-AF65-F5344CB8AC3E}">
        <p14:creationId xmlns:p14="http://schemas.microsoft.com/office/powerpoint/2010/main" val="1708922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F00E-8F7E-0F4C-AB40-385026EF32F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B5D9B849-FA23-C44D-BE68-2EA35CF71290}"/>
              </a:ext>
            </a:extLst>
          </p:cNvPr>
          <p:cNvSpPr>
            <a:spLocks noGrp="1"/>
          </p:cNvSpPr>
          <p:nvPr>
            <p:ph idx="1"/>
          </p:nvPr>
        </p:nvSpPr>
        <p:spPr/>
        <p:txBody>
          <a:bodyPr/>
          <a:lstStyle/>
          <a:p>
            <a:r>
              <a:rPr lang="en-US" altLang="zh-CN" sz="3200" dirty="0"/>
              <a:t>1. </a:t>
            </a:r>
            <a:r>
              <a:rPr lang="zh-CN" altLang="zh-CN" sz="3200" dirty="0"/>
              <a:t>处理器管理的功能</a:t>
            </a:r>
          </a:p>
          <a:p>
            <a:pPr lvl="1"/>
            <a:r>
              <a:rPr lang="zh-CN" altLang="zh-CN" sz="2800" dirty="0"/>
              <a:t>对处理器进行分配，并对其运行进行有效的控制和管理</a:t>
            </a:r>
            <a:endParaRPr lang="en-US" altLang="zh-CN" sz="2800" dirty="0"/>
          </a:p>
          <a:p>
            <a:pPr lvl="2"/>
            <a:r>
              <a:rPr lang="zh-CN" altLang="en-US" sz="2400" dirty="0"/>
              <a:t>对</a:t>
            </a:r>
            <a:r>
              <a:rPr lang="zh-CN" altLang="zh-CN" sz="2400" dirty="0"/>
              <a:t>进程和线程的管理和调度</a:t>
            </a:r>
          </a:p>
          <a:p>
            <a:pPr lvl="3"/>
            <a:r>
              <a:rPr lang="zh-CN" altLang="zh-CN" sz="2400" dirty="0"/>
              <a:t>进程控制和管理</a:t>
            </a:r>
          </a:p>
          <a:p>
            <a:pPr lvl="3"/>
            <a:r>
              <a:rPr lang="zh-CN" altLang="zh-CN" sz="2400" dirty="0"/>
              <a:t>进程同步和互斥</a:t>
            </a:r>
          </a:p>
          <a:p>
            <a:pPr lvl="3"/>
            <a:r>
              <a:rPr lang="zh-CN" altLang="zh-CN" sz="2400" dirty="0"/>
              <a:t>进程通信</a:t>
            </a:r>
          </a:p>
          <a:p>
            <a:pPr lvl="3"/>
            <a:r>
              <a:rPr lang="zh-CN" altLang="zh-CN" sz="2400" dirty="0"/>
              <a:t>进程死锁</a:t>
            </a:r>
          </a:p>
          <a:p>
            <a:pPr lvl="3"/>
            <a:r>
              <a:rPr lang="zh-CN" altLang="zh-CN" sz="2400" dirty="0"/>
              <a:t>线程控制和管理</a:t>
            </a:r>
          </a:p>
          <a:p>
            <a:pPr lvl="3"/>
            <a:r>
              <a:rPr lang="zh-CN" altLang="zh-CN" sz="2400" dirty="0"/>
              <a:t>处理器调度</a:t>
            </a:r>
          </a:p>
          <a:p>
            <a:endParaRPr kumimoji="1" lang="zh-CN" altLang="en-US" sz="3200" dirty="0"/>
          </a:p>
        </p:txBody>
      </p:sp>
      <p:sp>
        <p:nvSpPr>
          <p:cNvPr id="4" name="页脚占位符 3">
            <a:extLst>
              <a:ext uri="{FF2B5EF4-FFF2-40B4-BE49-F238E27FC236}">
                <a16:creationId xmlns:a16="http://schemas.microsoft.com/office/drawing/2014/main" id="{77870F1F-7317-814C-8618-352BA2790E0E}"/>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81EBE7C8-F03E-9046-B509-C2AD52E84EDD}"/>
              </a:ext>
            </a:extLst>
          </p:cNvPr>
          <p:cNvSpPr>
            <a:spLocks noGrp="1"/>
          </p:cNvSpPr>
          <p:nvPr>
            <p:ph type="sldNum" sz="quarter" idx="12"/>
          </p:nvPr>
        </p:nvSpPr>
        <p:spPr/>
        <p:txBody>
          <a:bodyPr/>
          <a:lstStyle/>
          <a:p>
            <a:pPr>
              <a:defRPr/>
            </a:pPr>
            <a:fld id="{22641AF8-C8EB-E14E-8A69-BF1A5F809DDE}" type="slidenum">
              <a:rPr lang="zh-TW" altLang="en-US" smtClean="0"/>
              <a:pPr>
                <a:defRPr/>
              </a:pPr>
              <a:t>38</a:t>
            </a:fld>
            <a:endParaRPr lang="en-US" altLang="zh-CN"/>
          </a:p>
        </p:txBody>
      </p:sp>
    </p:spTree>
    <p:extLst>
      <p:ext uri="{BB962C8B-B14F-4D97-AF65-F5344CB8AC3E}">
        <p14:creationId xmlns:p14="http://schemas.microsoft.com/office/powerpoint/2010/main" val="2268800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2CA5E-ECD7-A14B-A9F9-33836FED85A4}"/>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3906770-7548-344D-88E8-8A54DCAA48E7}"/>
              </a:ext>
            </a:extLst>
          </p:cNvPr>
          <p:cNvSpPr>
            <a:spLocks noGrp="1"/>
          </p:cNvSpPr>
          <p:nvPr>
            <p:ph idx="1"/>
          </p:nvPr>
        </p:nvSpPr>
        <p:spPr/>
        <p:txBody>
          <a:bodyPr/>
          <a:lstStyle/>
          <a:p>
            <a:r>
              <a:rPr lang="en-US" altLang="zh-CN" sz="3200" dirty="0"/>
              <a:t>2. </a:t>
            </a:r>
            <a:r>
              <a:rPr lang="zh-CN" altLang="zh-CN" sz="3200" dirty="0"/>
              <a:t>存储管理的功能</a:t>
            </a:r>
          </a:p>
          <a:p>
            <a:pPr lvl="1"/>
            <a:r>
              <a:rPr lang="zh-CN" altLang="zh-CN" sz="2800" dirty="0"/>
              <a:t>为多道程序的运行提供良好的环境，方便用户使用存储器，提高存储器的利用率，以及能从逻辑上扩充主存</a:t>
            </a:r>
          </a:p>
          <a:p>
            <a:pPr lvl="2"/>
            <a:r>
              <a:rPr lang="zh-CN" altLang="zh-CN" sz="2400" dirty="0"/>
              <a:t>主存空间的分配与回收</a:t>
            </a:r>
          </a:p>
          <a:p>
            <a:pPr lvl="2"/>
            <a:r>
              <a:rPr lang="zh-CN" altLang="zh-CN" sz="2400" dirty="0"/>
              <a:t>地址转换和存储保护</a:t>
            </a:r>
          </a:p>
          <a:p>
            <a:pPr lvl="2"/>
            <a:r>
              <a:rPr lang="zh-CN" altLang="zh-CN" sz="2400" dirty="0"/>
              <a:t>主存的共享与保护</a:t>
            </a:r>
          </a:p>
          <a:p>
            <a:pPr lvl="2"/>
            <a:r>
              <a:rPr lang="zh-CN" altLang="zh-CN" sz="2400" dirty="0"/>
              <a:t>主存扩充</a:t>
            </a:r>
          </a:p>
          <a:p>
            <a:endParaRPr kumimoji="1" lang="zh-CN" altLang="en-US" sz="3200" dirty="0"/>
          </a:p>
        </p:txBody>
      </p:sp>
      <p:sp>
        <p:nvSpPr>
          <p:cNvPr id="4" name="页脚占位符 3">
            <a:extLst>
              <a:ext uri="{FF2B5EF4-FFF2-40B4-BE49-F238E27FC236}">
                <a16:creationId xmlns:a16="http://schemas.microsoft.com/office/drawing/2014/main" id="{63B0AFCF-C573-0741-9C90-03C4FDFE06FA}"/>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034E938E-F356-FA45-8968-70884F07CE82}"/>
              </a:ext>
            </a:extLst>
          </p:cNvPr>
          <p:cNvSpPr>
            <a:spLocks noGrp="1"/>
          </p:cNvSpPr>
          <p:nvPr>
            <p:ph type="sldNum" sz="quarter" idx="12"/>
          </p:nvPr>
        </p:nvSpPr>
        <p:spPr/>
        <p:txBody>
          <a:bodyPr/>
          <a:lstStyle/>
          <a:p>
            <a:pPr>
              <a:defRPr/>
            </a:pPr>
            <a:fld id="{22641AF8-C8EB-E14E-8A69-BF1A5F809DDE}" type="slidenum">
              <a:rPr lang="zh-TW" altLang="en-US" smtClean="0"/>
              <a:pPr>
                <a:defRPr/>
              </a:pPr>
              <a:t>39</a:t>
            </a:fld>
            <a:endParaRPr lang="en-US" altLang="zh-CN"/>
          </a:p>
        </p:txBody>
      </p:sp>
    </p:spTree>
    <p:extLst>
      <p:ext uri="{BB962C8B-B14F-4D97-AF65-F5344CB8AC3E}">
        <p14:creationId xmlns:p14="http://schemas.microsoft.com/office/powerpoint/2010/main" val="261958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9744C-69E0-6943-B558-D3B992D247F0}"/>
              </a:ext>
            </a:extLst>
          </p:cNvPr>
          <p:cNvSpPr>
            <a:spLocks noGrp="1"/>
          </p:cNvSpPr>
          <p:nvPr>
            <p:ph type="title"/>
          </p:nvPr>
        </p:nvSpPr>
        <p:spPr/>
        <p:txBody>
          <a:bodyPr/>
          <a:lstStyle/>
          <a:p>
            <a:r>
              <a:rPr lang="en-US" altLang="zh-CN" dirty="0"/>
              <a:t>1.1 </a:t>
            </a:r>
            <a:r>
              <a:rPr lang="zh-CN" altLang="zh-CN" dirty="0"/>
              <a:t>操作系统概念</a:t>
            </a:r>
            <a:endParaRPr kumimoji="1" lang="zh-CN" altLang="en-US" dirty="0"/>
          </a:p>
        </p:txBody>
      </p:sp>
      <p:sp>
        <p:nvSpPr>
          <p:cNvPr id="3" name="内容占位符 2">
            <a:extLst>
              <a:ext uri="{FF2B5EF4-FFF2-40B4-BE49-F238E27FC236}">
                <a16:creationId xmlns:a16="http://schemas.microsoft.com/office/drawing/2014/main" id="{DAF5E191-48AA-3544-8024-A9EB532F016C}"/>
              </a:ext>
            </a:extLst>
          </p:cNvPr>
          <p:cNvSpPr>
            <a:spLocks noGrp="1"/>
          </p:cNvSpPr>
          <p:nvPr>
            <p:ph sz="half" idx="1"/>
          </p:nvPr>
        </p:nvSpPr>
        <p:spPr>
          <a:xfrm>
            <a:off x="174885" y="1205984"/>
            <a:ext cx="5350933" cy="5309116"/>
          </a:xfrm>
        </p:spPr>
        <p:txBody>
          <a:bodyPr/>
          <a:lstStyle/>
          <a:p>
            <a:r>
              <a:rPr lang="zh-CN" altLang="zh-CN" dirty="0"/>
              <a:t>计算机系统由两部分组成</a:t>
            </a:r>
            <a:endParaRPr lang="en-US" altLang="zh-CN" dirty="0"/>
          </a:p>
          <a:p>
            <a:pPr lvl="1"/>
            <a:r>
              <a:rPr lang="zh-CN" altLang="zh-CN" dirty="0"/>
              <a:t>计算机硬件</a:t>
            </a:r>
            <a:endParaRPr lang="en-US" altLang="zh-CN" dirty="0"/>
          </a:p>
          <a:p>
            <a:pPr lvl="2"/>
            <a:r>
              <a:rPr lang="zh-CN" altLang="zh-CN" dirty="0"/>
              <a:t>裸机</a:t>
            </a:r>
            <a:endParaRPr lang="en-US" altLang="zh-CN" dirty="0"/>
          </a:p>
          <a:p>
            <a:pPr lvl="3"/>
            <a:r>
              <a:rPr lang="zh-CN" altLang="zh-CN" dirty="0"/>
              <a:t>最低级的机器语言</a:t>
            </a:r>
            <a:endParaRPr lang="en-US" altLang="zh-CN" dirty="0"/>
          </a:p>
          <a:p>
            <a:pPr lvl="1"/>
            <a:endParaRPr lang="en-US" altLang="zh-CN" dirty="0"/>
          </a:p>
          <a:p>
            <a:endParaRPr kumimoji="1" lang="zh-CN" altLang="en-US" dirty="0"/>
          </a:p>
        </p:txBody>
      </p:sp>
      <p:sp>
        <p:nvSpPr>
          <p:cNvPr id="4" name="内容占位符 3">
            <a:extLst>
              <a:ext uri="{FF2B5EF4-FFF2-40B4-BE49-F238E27FC236}">
                <a16:creationId xmlns:a16="http://schemas.microsoft.com/office/drawing/2014/main" id="{8A7129C5-33DA-5D44-8747-0FB42E1F67A0}"/>
              </a:ext>
            </a:extLst>
          </p:cNvPr>
          <p:cNvSpPr>
            <a:spLocks noGrp="1"/>
          </p:cNvSpPr>
          <p:nvPr>
            <p:ph sz="half" idx="2"/>
          </p:nvPr>
        </p:nvSpPr>
        <p:spPr>
          <a:xfrm>
            <a:off x="4646952" y="1798820"/>
            <a:ext cx="7047596" cy="4926140"/>
          </a:xfrm>
        </p:spPr>
        <p:txBody>
          <a:bodyPr/>
          <a:lstStyle/>
          <a:p>
            <a:pPr lvl="1"/>
            <a:r>
              <a:rPr lang="zh-CN" altLang="zh-CN" dirty="0"/>
              <a:t>计算机软件</a:t>
            </a:r>
            <a:r>
              <a:rPr lang="en-US" altLang="zh-CN" sz="2000" dirty="0"/>
              <a:t>(</a:t>
            </a:r>
            <a:r>
              <a:rPr lang="zh-CN" altLang="zh-CN" sz="2000" dirty="0"/>
              <a:t>又称为软设备，它是程序和数据的集合</a:t>
            </a:r>
            <a:r>
              <a:rPr lang="en-US" altLang="zh-CN" sz="2000" dirty="0"/>
              <a:t>)</a:t>
            </a:r>
            <a:endParaRPr lang="en-US" altLang="zh-CN" dirty="0"/>
          </a:p>
          <a:p>
            <a:pPr lvl="2"/>
            <a:r>
              <a:rPr lang="zh-CN" altLang="zh-CN" dirty="0"/>
              <a:t>对硬件的性能加以扩充和完善</a:t>
            </a:r>
            <a:endParaRPr lang="en-US" altLang="zh-CN" dirty="0"/>
          </a:p>
          <a:p>
            <a:pPr lvl="2"/>
            <a:r>
              <a:rPr lang="zh-CN" altLang="zh-CN" dirty="0"/>
              <a:t>方便用户使用机器</a:t>
            </a:r>
            <a:endParaRPr lang="en-US" altLang="zh-CN" dirty="0"/>
          </a:p>
          <a:p>
            <a:pPr lvl="2"/>
            <a:r>
              <a:rPr lang="zh-CN" altLang="zh-CN" dirty="0"/>
              <a:t>在裸机外添加能实现各种功能的软件程序</a:t>
            </a:r>
            <a:endParaRPr lang="en-US" altLang="zh-CN" dirty="0"/>
          </a:p>
          <a:p>
            <a:pPr lvl="3"/>
            <a:r>
              <a:rPr lang="zh-CN" altLang="zh-CN" dirty="0"/>
              <a:t>描述算题任务</a:t>
            </a:r>
            <a:r>
              <a:rPr lang="en-US" altLang="zh-CN" dirty="0"/>
              <a:t>: </a:t>
            </a:r>
            <a:r>
              <a:rPr lang="zh-CN" altLang="zh-CN" dirty="0"/>
              <a:t>程序设计语言及相应的翻译程序</a:t>
            </a:r>
            <a:endParaRPr lang="en-US" altLang="zh-CN" dirty="0"/>
          </a:p>
          <a:p>
            <a:pPr lvl="4"/>
            <a:r>
              <a:rPr lang="zh-CN" altLang="zh-CN" dirty="0"/>
              <a:t>汇编程序或编译程序</a:t>
            </a:r>
            <a:endParaRPr lang="en-US" altLang="zh-CN" dirty="0"/>
          </a:p>
          <a:p>
            <a:pPr lvl="3"/>
            <a:r>
              <a:rPr lang="zh-CN" altLang="en-US" dirty="0"/>
              <a:t>一个很重要的软件系统：</a:t>
            </a:r>
            <a:r>
              <a:rPr lang="zh-CN" altLang="en-US" dirty="0">
                <a:solidFill>
                  <a:srgbClr val="FF0000"/>
                </a:solidFill>
              </a:rPr>
              <a:t>操作系统</a:t>
            </a:r>
            <a:endParaRPr lang="en-US" altLang="zh-CN" dirty="0">
              <a:solidFill>
                <a:srgbClr val="FF0000"/>
              </a:solidFill>
            </a:endParaRPr>
          </a:p>
          <a:p>
            <a:pPr lvl="3"/>
            <a:r>
              <a:rPr lang="zh-CN" altLang="zh-CN" dirty="0"/>
              <a:t>为了方便、有效地解决各类问题</a:t>
            </a:r>
            <a:r>
              <a:rPr lang="en-US" altLang="zh-CN" dirty="0"/>
              <a:t>: </a:t>
            </a:r>
            <a:r>
              <a:rPr lang="zh-CN" altLang="zh-CN" dirty="0"/>
              <a:t>提供了各种服务性程序和实用程序</a:t>
            </a:r>
            <a:endParaRPr lang="en-US" altLang="zh-CN" dirty="0"/>
          </a:p>
          <a:p>
            <a:pPr lvl="4"/>
            <a:r>
              <a:rPr lang="zh-CN" altLang="zh-CN" dirty="0"/>
              <a:t>系统程序库、编辑程序、连接装配程序</a:t>
            </a:r>
            <a:endParaRPr lang="en-US" altLang="zh-CN" dirty="0"/>
          </a:p>
          <a:p>
            <a:pPr lvl="3"/>
            <a:r>
              <a:rPr lang="zh-CN" altLang="zh-CN" dirty="0"/>
              <a:t>维护系统正常工作</a:t>
            </a:r>
            <a:endParaRPr lang="en-US" altLang="zh-CN" dirty="0"/>
          </a:p>
          <a:p>
            <a:pPr lvl="4"/>
            <a:r>
              <a:rPr lang="zh-CN" altLang="zh-CN" dirty="0"/>
              <a:t>查错程序、诊断程序和引导程序</a:t>
            </a:r>
            <a:endParaRPr lang="en-US" altLang="zh-CN" dirty="0"/>
          </a:p>
          <a:p>
            <a:pPr lvl="3"/>
            <a:r>
              <a:rPr lang="zh-CN" altLang="zh-CN" dirty="0"/>
              <a:t>用户应用程序、数据库管理系统、数据通信系统等 </a:t>
            </a:r>
            <a:endParaRPr lang="en-US" altLang="zh-CN" dirty="0"/>
          </a:p>
        </p:txBody>
      </p:sp>
      <p:pic>
        <p:nvPicPr>
          <p:cNvPr id="5" name="内容占位符 6">
            <a:extLst>
              <a:ext uri="{FF2B5EF4-FFF2-40B4-BE49-F238E27FC236}">
                <a16:creationId xmlns:a16="http://schemas.microsoft.com/office/drawing/2014/main" id="{DD4EF205-BCE4-554D-B57D-B86A50485D09}"/>
              </a:ext>
            </a:extLst>
          </p:cNvPr>
          <p:cNvPicPr>
            <a:picLocks/>
          </p:cNvPicPr>
          <p:nvPr/>
        </p:nvPicPr>
        <p:blipFill>
          <a:blip r:embed="rId3"/>
          <a:stretch>
            <a:fillRect/>
          </a:stretch>
        </p:blipFill>
        <p:spPr bwMode="auto">
          <a:xfrm>
            <a:off x="829769" y="3439618"/>
            <a:ext cx="3817183" cy="2325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B749E300-DF4A-794A-BC1D-5A48D2F1B5BA}"/>
              </a:ext>
            </a:extLst>
          </p:cNvPr>
          <p:cNvSpPr/>
          <p:nvPr/>
        </p:nvSpPr>
        <p:spPr>
          <a:xfrm>
            <a:off x="1298038" y="5853770"/>
            <a:ext cx="2954655" cy="369332"/>
          </a:xfrm>
          <a:prstGeom prst="rect">
            <a:avLst/>
          </a:prstGeom>
        </p:spPr>
        <p:txBody>
          <a:bodyPr wrap="none">
            <a:spAutoFit/>
          </a:bodyPr>
          <a:lstStyle/>
          <a:p>
            <a:r>
              <a:rPr lang="zh-CN" altLang="zh-CN" kern="0" dirty="0">
                <a:ea typeface="宋体" panose="02010600030101010101" pitchFamily="2" charset="-122"/>
                <a:cs typeface="宋体" panose="02010600030101010101" pitchFamily="2" charset="-122"/>
              </a:rPr>
              <a:t>图</a:t>
            </a:r>
            <a:r>
              <a:rPr lang="en-US" altLang="zh-CN" kern="0" dirty="0">
                <a:ea typeface="宋体" panose="02010600030101010101" pitchFamily="2" charset="-122"/>
                <a:cs typeface="宋体" panose="02010600030101010101" pitchFamily="2" charset="-122"/>
              </a:rPr>
              <a:t>1- </a:t>
            </a:r>
            <a:r>
              <a:rPr lang="en-US" altLang="zh-CN" kern="0" dirty="0">
                <a:latin typeface="宋体" panose="02010600030101010101" pitchFamily="2" charset="-122"/>
                <a:cs typeface="宋体" panose="02010600030101010101" pitchFamily="2" charset="-122"/>
              </a:rPr>
              <a:t>1 </a:t>
            </a:r>
            <a:r>
              <a:rPr lang="zh-CN" altLang="zh-CN" kern="0" dirty="0">
                <a:ea typeface="宋体" panose="02010600030101010101" pitchFamily="2" charset="-122"/>
                <a:cs typeface="宋体" panose="02010600030101010101" pitchFamily="2" charset="-122"/>
              </a:rPr>
              <a:t>计算机系统的组成</a:t>
            </a:r>
            <a:r>
              <a:rPr lang="zh-CN" altLang="zh-CN" dirty="0"/>
              <a:t> </a:t>
            </a:r>
            <a:endParaRPr lang="zh-CN" altLang="en-US" dirty="0"/>
          </a:p>
        </p:txBody>
      </p:sp>
      <p:sp>
        <p:nvSpPr>
          <p:cNvPr id="7" name="页脚占位符 6">
            <a:extLst>
              <a:ext uri="{FF2B5EF4-FFF2-40B4-BE49-F238E27FC236}">
                <a16:creationId xmlns:a16="http://schemas.microsoft.com/office/drawing/2014/main" id="{BA1B4FBF-FF82-E14D-850F-B74EA80C1740}"/>
              </a:ext>
            </a:extLst>
          </p:cNvPr>
          <p:cNvSpPr>
            <a:spLocks noGrp="1"/>
          </p:cNvSpPr>
          <p:nvPr>
            <p:ph type="ftr" sz="quarter" idx="11"/>
          </p:nvPr>
        </p:nvSpPr>
        <p:spPr/>
        <p:txBody>
          <a:bodyPr/>
          <a:lstStyle/>
          <a:p>
            <a:pPr>
              <a:defRPr/>
            </a:pPr>
            <a:r>
              <a:rPr lang="zh-CN" altLang="en-US"/>
              <a:t>操作系统</a:t>
            </a:r>
            <a:endParaRPr lang="en-US"/>
          </a:p>
        </p:txBody>
      </p:sp>
      <p:sp>
        <p:nvSpPr>
          <p:cNvPr id="8" name="灯片编号占位符 7">
            <a:extLst>
              <a:ext uri="{FF2B5EF4-FFF2-40B4-BE49-F238E27FC236}">
                <a16:creationId xmlns:a16="http://schemas.microsoft.com/office/drawing/2014/main" id="{BB4133FA-9A92-CD4B-BD46-CAA345718086}"/>
              </a:ext>
            </a:extLst>
          </p:cNvPr>
          <p:cNvSpPr>
            <a:spLocks noGrp="1"/>
          </p:cNvSpPr>
          <p:nvPr>
            <p:ph type="sldNum" sz="quarter" idx="12"/>
          </p:nvPr>
        </p:nvSpPr>
        <p:spPr/>
        <p:txBody>
          <a:bodyPr/>
          <a:lstStyle/>
          <a:p>
            <a:pPr>
              <a:defRPr/>
            </a:pPr>
            <a:fld id="{38C030AF-1B19-6A42-AC4D-1682435B5A54}" type="slidenum">
              <a:rPr lang="zh-TW" altLang="en-US" smtClean="0"/>
              <a:pPr>
                <a:defRPr/>
              </a:pPr>
              <a:t>4</a:t>
            </a:fld>
            <a:endParaRPr lang="en-US" altLang="zh-CN"/>
          </a:p>
        </p:txBody>
      </p:sp>
    </p:spTree>
    <p:extLst>
      <p:ext uri="{BB962C8B-B14F-4D97-AF65-F5344CB8AC3E}">
        <p14:creationId xmlns:p14="http://schemas.microsoft.com/office/powerpoint/2010/main" val="3719625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F7F7A-1E85-7947-9AE6-6E630DD6BC0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1B3DC4D-CB04-7442-9D96-1B1F860B8EC9}"/>
              </a:ext>
            </a:extLst>
          </p:cNvPr>
          <p:cNvSpPr>
            <a:spLocks noGrp="1"/>
          </p:cNvSpPr>
          <p:nvPr>
            <p:ph idx="1"/>
          </p:nvPr>
        </p:nvSpPr>
        <p:spPr/>
        <p:txBody>
          <a:bodyPr/>
          <a:lstStyle/>
          <a:p>
            <a:r>
              <a:rPr lang="en-US" altLang="zh-CN" sz="3200" dirty="0"/>
              <a:t>3. </a:t>
            </a:r>
            <a:r>
              <a:rPr lang="zh-CN" altLang="zh-CN" sz="3200" dirty="0"/>
              <a:t>设备管理的功能</a:t>
            </a:r>
          </a:p>
          <a:p>
            <a:pPr lvl="1"/>
            <a:r>
              <a:rPr lang="zh-CN" altLang="zh-CN" sz="2800" dirty="0"/>
              <a:t>管理各种外部设备，完成用户提出的</a:t>
            </a:r>
            <a:r>
              <a:rPr lang="en-US" altLang="zh-CN" sz="2800" dirty="0"/>
              <a:t>I/O</a:t>
            </a:r>
            <a:r>
              <a:rPr lang="zh-CN" altLang="zh-CN" sz="2800" dirty="0"/>
              <a:t>请求，为用户分配</a:t>
            </a:r>
            <a:r>
              <a:rPr lang="en-US" altLang="zh-CN" sz="2800" dirty="0"/>
              <a:t>I/O</a:t>
            </a:r>
            <a:r>
              <a:rPr lang="zh-CN" altLang="zh-CN" sz="2800" dirty="0"/>
              <a:t>设备；提高</a:t>
            </a:r>
            <a:r>
              <a:rPr lang="en-US" altLang="zh-CN" sz="2800" dirty="0"/>
              <a:t>CPU</a:t>
            </a:r>
            <a:r>
              <a:rPr lang="zh-CN" altLang="zh-CN" sz="2800" dirty="0"/>
              <a:t>和</a:t>
            </a:r>
            <a:r>
              <a:rPr lang="en-US" altLang="zh-CN" sz="2800" dirty="0"/>
              <a:t>I/O</a:t>
            </a:r>
            <a:r>
              <a:rPr lang="zh-CN" altLang="zh-CN" sz="2800" dirty="0"/>
              <a:t>设备的利用率；提高</a:t>
            </a:r>
            <a:r>
              <a:rPr lang="en-US" altLang="zh-CN" sz="2800" dirty="0"/>
              <a:t>I/O</a:t>
            </a:r>
            <a:r>
              <a:rPr lang="zh-CN" altLang="zh-CN" sz="2800" dirty="0"/>
              <a:t>速度；方便用户使用</a:t>
            </a:r>
            <a:r>
              <a:rPr lang="en-US" altLang="zh-CN" sz="2800" dirty="0"/>
              <a:t>I/O</a:t>
            </a:r>
            <a:r>
              <a:rPr lang="zh-CN" altLang="zh-CN" sz="2800" dirty="0"/>
              <a:t>设备</a:t>
            </a:r>
          </a:p>
          <a:p>
            <a:pPr lvl="2"/>
            <a:r>
              <a:rPr lang="zh-CN" altLang="zh-CN" sz="2400" dirty="0"/>
              <a:t>设备控制处理</a:t>
            </a:r>
          </a:p>
          <a:p>
            <a:pPr lvl="2"/>
            <a:r>
              <a:rPr lang="zh-CN" altLang="zh-CN" sz="2400" dirty="0"/>
              <a:t>缓冲区管理</a:t>
            </a:r>
          </a:p>
          <a:p>
            <a:pPr lvl="2"/>
            <a:r>
              <a:rPr lang="zh-CN" altLang="zh-CN" sz="2400" dirty="0"/>
              <a:t>设备独立性</a:t>
            </a:r>
          </a:p>
          <a:p>
            <a:pPr lvl="2"/>
            <a:r>
              <a:rPr lang="zh-CN" altLang="zh-CN" sz="2400" dirty="0"/>
              <a:t>独占设备的分配与回收</a:t>
            </a:r>
          </a:p>
          <a:p>
            <a:pPr lvl="2"/>
            <a:r>
              <a:rPr lang="zh-CN" altLang="zh-CN" sz="2400" dirty="0"/>
              <a:t>共享设备的驱动调度</a:t>
            </a:r>
          </a:p>
          <a:p>
            <a:pPr lvl="2"/>
            <a:r>
              <a:rPr lang="zh-CN" altLang="zh-CN" sz="2400" dirty="0"/>
              <a:t>虚拟设备管理</a:t>
            </a:r>
          </a:p>
          <a:p>
            <a:endParaRPr kumimoji="1" lang="zh-CN" altLang="en-US" sz="3200" dirty="0"/>
          </a:p>
        </p:txBody>
      </p:sp>
      <p:sp>
        <p:nvSpPr>
          <p:cNvPr id="4" name="页脚占位符 3">
            <a:extLst>
              <a:ext uri="{FF2B5EF4-FFF2-40B4-BE49-F238E27FC236}">
                <a16:creationId xmlns:a16="http://schemas.microsoft.com/office/drawing/2014/main" id="{0C27D004-1914-454D-B46C-AAD968CE42DA}"/>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4A7ABA92-DBAF-F243-AB42-22846114DA72}"/>
              </a:ext>
            </a:extLst>
          </p:cNvPr>
          <p:cNvSpPr>
            <a:spLocks noGrp="1"/>
          </p:cNvSpPr>
          <p:nvPr>
            <p:ph type="sldNum" sz="quarter" idx="12"/>
          </p:nvPr>
        </p:nvSpPr>
        <p:spPr/>
        <p:txBody>
          <a:bodyPr/>
          <a:lstStyle/>
          <a:p>
            <a:pPr>
              <a:defRPr/>
            </a:pPr>
            <a:fld id="{22641AF8-C8EB-E14E-8A69-BF1A5F809DDE}" type="slidenum">
              <a:rPr lang="zh-TW" altLang="en-US" smtClean="0"/>
              <a:pPr>
                <a:defRPr/>
              </a:pPr>
              <a:t>40</a:t>
            </a:fld>
            <a:endParaRPr lang="en-US" altLang="zh-CN"/>
          </a:p>
        </p:txBody>
      </p:sp>
    </p:spTree>
    <p:extLst>
      <p:ext uri="{BB962C8B-B14F-4D97-AF65-F5344CB8AC3E}">
        <p14:creationId xmlns:p14="http://schemas.microsoft.com/office/powerpoint/2010/main" val="3520500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6DDA4-7184-2744-AF7F-B2097C058F8F}"/>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9BED0BF-F230-0343-96DE-8BE220C7E9FB}"/>
              </a:ext>
            </a:extLst>
          </p:cNvPr>
          <p:cNvSpPr>
            <a:spLocks noGrp="1"/>
          </p:cNvSpPr>
          <p:nvPr>
            <p:ph idx="1"/>
          </p:nvPr>
        </p:nvSpPr>
        <p:spPr/>
        <p:txBody>
          <a:bodyPr/>
          <a:lstStyle/>
          <a:p>
            <a:r>
              <a:rPr lang="en-US" altLang="zh-CN" sz="3200" dirty="0"/>
              <a:t>4. </a:t>
            </a:r>
            <a:r>
              <a:rPr lang="zh-CN" altLang="zh-CN" sz="3200" dirty="0"/>
              <a:t>文件管理的功能</a:t>
            </a:r>
          </a:p>
          <a:p>
            <a:pPr lvl="1"/>
            <a:r>
              <a:rPr lang="zh-CN" altLang="zh-CN" sz="2800" dirty="0"/>
              <a:t>对用户文件和系统文件进行有效管理，以方便用户使用，并保证文件的安全性</a:t>
            </a:r>
          </a:p>
          <a:p>
            <a:pPr lvl="2"/>
            <a:r>
              <a:rPr lang="zh-CN" altLang="zh-CN" sz="2400" dirty="0"/>
              <a:t>文件的组织</a:t>
            </a:r>
          </a:p>
          <a:p>
            <a:pPr lvl="2"/>
            <a:r>
              <a:rPr lang="zh-CN" altLang="zh-CN" sz="2400" dirty="0"/>
              <a:t>文件的存取和使用方法</a:t>
            </a:r>
          </a:p>
          <a:p>
            <a:pPr lvl="2"/>
            <a:r>
              <a:rPr lang="zh-CN" altLang="zh-CN" sz="2400" dirty="0"/>
              <a:t>文件的目录管理</a:t>
            </a:r>
          </a:p>
          <a:p>
            <a:pPr lvl="2"/>
            <a:r>
              <a:rPr lang="zh-CN" altLang="zh-CN" sz="2400" dirty="0"/>
              <a:t>文件的共享、保护和保密</a:t>
            </a:r>
          </a:p>
          <a:p>
            <a:pPr lvl="2"/>
            <a:r>
              <a:rPr lang="zh-CN" altLang="zh-CN" sz="2400" dirty="0"/>
              <a:t>文件的存储空间管理</a:t>
            </a:r>
            <a:endParaRPr kumimoji="1" lang="zh-CN" altLang="en-US" sz="2400" dirty="0"/>
          </a:p>
        </p:txBody>
      </p:sp>
      <p:sp>
        <p:nvSpPr>
          <p:cNvPr id="4" name="页脚占位符 3">
            <a:extLst>
              <a:ext uri="{FF2B5EF4-FFF2-40B4-BE49-F238E27FC236}">
                <a16:creationId xmlns:a16="http://schemas.microsoft.com/office/drawing/2014/main" id="{CC697D7D-6314-FD48-90E5-AC85AA1B5BB5}"/>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9E0D7A8C-E506-B941-AD26-6784B15F02F6}"/>
              </a:ext>
            </a:extLst>
          </p:cNvPr>
          <p:cNvSpPr>
            <a:spLocks noGrp="1"/>
          </p:cNvSpPr>
          <p:nvPr>
            <p:ph type="sldNum" sz="quarter" idx="12"/>
          </p:nvPr>
        </p:nvSpPr>
        <p:spPr/>
        <p:txBody>
          <a:bodyPr/>
          <a:lstStyle/>
          <a:p>
            <a:pPr>
              <a:defRPr/>
            </a:pPr>
            <a:fld id="{22641AF8-C8EB-E14E-8A69-BF1A5F809DDE}" type="slidenum">
              <a:rPr lang="zh-TW" altLang="en-US" smtClean="0"/>
              <a:pPr>
                <a:defRPr/>
              </a:pPr>
              <a:t>41</a:t>
            </a:fld>
            <a:endParaRPr lang="en-US" altLang="zh-CN"/>
          </a:p>
        </p:txBody>
      </p:sp>
    </p:spTree>
    <p:extLst>
      <p:ext uri="{BB962C8B-B14F-4D97-AF65-F5344CB8AC3E}">
        <p14:creationId xmlns:p14="http://schemas.microsoft.com/office/powerpoint/2010/main" val="1506549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ECA96-D4F9-9442-B9A1-7241FC8DF00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F6C003A-9B29-F949-AE8C-8A4BA413E188}"/>
              </a:ext>
            </a:extLst>
          </p:cNvPr>
          <p:cNvSpPr>
            <a:spLocks noGrp="1"/>
          </p:cNvSpPr>
          <p:nvPr>
            <p:ph idx="1"/>
          </p:nvPr>
        </p:nvSpPr>
        <p:spPr/>
        <p:txBody>
          <a:bodyPr/>
          <a:lstStyle/>
          <a:p>
            <a:r>
              <a:rPr lang="en-US" altLang="zh-CN" sz="3200" dirty="0"/>
              <a:t>5. </a:t>
            </a:r>
            <a:r>
              <a:rPr lang="zh-CN" altLang="zh-CN" sz="3200" dirty="0"/>
              <a:t>作业管理的功能</a:t>
            </a:r>
          </a:p>
          <a:p>
            <a:pPr lvl="1"/>
            <a:r>
              <a:rPr lang="zh-CN" altLang="zh-CN" sz="2800" dirty="0"/>
              <a:t>作业调度从等待处理的作业中选择可以装入主存储器的作业，然后对已装入主存储器的作业按用户的意图控制其执行</a:t>
            </a:r>
          </a:p>
          <a:p>
            <a:pPr lvl="2"/>
            <a:r>
              <a:rPr lang="zh-CN" altLang="zh-CN" sz="2400" dirty="0"/>
              <a:t>作业的输入</a:t>
            </a:r>
          </a:p>
          <a:p>
            <a:pPr lvl="2"/>
            <a:r>
              <a:rPr lang="zh-CN" altLang="zh-CN" sz="2400" dirty="0"/>
              <a:t>作业的调度</a:t>
            </a:r>
          </a:p>
          <a:p>
            <a:pPr lvl="2"/>
            <a:r>
              <a:rPr lang="zh-CN" altLang="zh-CN" sz="2400" dirty="0"/>
              <a:t>作业的控制</a:t>
            </a:r>
            <a:endParaRPr kumimoji="1" lang="zh-CN" altLang="en-US" sz="2400" dirty="0"/>
          </a:p>
        </p:txBody>
      </p:sp>
      <p:sp>
        <p:nvSpPr>
          <p:cNvPr id="4" name="页脚占位符 3">
            <a:extLst>
              <a:ext uri="{FF2B5EF4-FFF2-40B4-BE49-F238E27FC236}">
                <a16:creationId xmlns:a16="http://schemas.microsoft.com/office/drawing/2014/main" id="{20596A6F-48CE-F049-BC4C-DFF6CE40A83F}"/>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B40DC138-FB27-4848-ABF9-530F8AA6A400}"/>
              </a:ext>
            </a:extLst>
          </p:cNvPr>
          <p:cNvSpPr>
            <a:spLocks noGrp="1"/>
          </p:cNvSpPr>
          <p:nvPr>
            <p:ph type="sldNum" sz="quarter" idx="12"/>
          </p:nvPr>
        </p:nvSpPr>
        <p:spPr/>
        <p:txBody>
          <a:bodyPr/>
          <a:lstStyle/>
          <a:p>
            <a:pPr>
              <a:defRPr/>
            </a:pPr>
            <a:fld id="{22641AF8-C8EB-E14E-8A69-BF1A5F809DDE}" type="slidenum">
              <a:rPr lang="zh-TW" altLang="en-US" smtClean="0"/>
              <a:pPr>
                <a:defRPr/>
              </a:pPr>
              <a:t>42</a:t>
            </a:fld>
            <a:endParaRPr lang="en-US" altLang="zh-CN"/>
          </a:p>
        </p:txBody>
      </p:sp>
    </p:spTree>
    <p:extLst>
      <p:ext uri="{BB962C8B-B14F-4D97-AF65-F5344CB8AC3E}">
        <p14:creationId xmlns:p14="http://schemas.microsoft.com/office/powerpoint/2010/main" val="3967662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20853-9BDD-1F4B-A145-87B3035C369C}"/>
              </a:ext>
            </a:extLst>
          </p:cNvPr>
          <p:cNvSpPr>
            <a:spLocks noGrp="1"/>
          </p:cNvSpPr>
          <p:nvPr>
            <p:ph type="title"/>
          </p:nvPr>
        </p:nvSpPr>
        <p:spPr/>
        <p:txBody>
          <a:bodyPr/>
          <a:lstStyle/>
          <a:p>
            <a:r>
              <a:rPr kumimoji="1" lang="en-US" altLang="zh-CN" dirty="0"/>
              <a:t>1.4 </a:t>
            </a:r>
            <a:r>
              <a:rPr kumimoji="1" lang="zh-CN" altLang="en-US" dirty="0"/>
              <a:t>操作系统的特征和作用</a:t>
            </a:r>
          </a:p>
        </p:txBody>
      </p:sp>
      <p:sp>
        <p:nvSpPr>
          <p:cNvPr id="3" name="内容占位符 2">
            <a:extLst>
              <a:ext uri="{FF2B5EF4-FFF2-40B4-BE49-F238E27FC236}">
                <a16:creationId xmlns:a16="http://schemas.microsoft.com/office/drawing/2014/main" id="{30843211-AB6B-5644-A122-B65C603A8DBE}"/>
              </a:ext>
            </a:extLst>
          </p:cNvPr>
          <p:cNvSpPr>
            <a:spLocks noGrp="1"/>
          </p:cNvSpPr>
          <p:nvPr>
            <p:ph idx="1"/>
          </p:nvPr>
        </p:nvSpPr>
        <p:spPr/>
        <p:txBody>
          <a:bodyPr/>
          <a:lstStyle/>
          <a:p>
            <a:r>
              <a:rPr lang="zh-CN" altLang="zh-CN" sz="3200" dirty="0"/>
              <a:t>从操作系统的特征和作用的角度出发去认识操作系统是一个非常有效的途径</a:t>
            </a:r>
            <a:endParaRPr kumimoji="1" lang="zh-CN" altLang="en-US" sz="3200" dirty="0"/>
          </a:p>
        </p:txBody>
      </p:sp>
      <p:sp>
        <p:nvSpPr>
          <p:cNvPr id="4" name="页脚占位符 3">
            <a:extLst>
              <a:ext uri="{FF2B5EF4-FFF2-40B4-BE49-F238E27FC236}">
                <a16:creationId xmlns:a16="http://schemas.microsoft.com/office/drawing/2014/main" id="{F9B01B6A-9D21-934A-B119-FDE50DA51E0C}"/>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0BEABAED-E502-3741-808C-2DA0C8AB90BC}"/>
              </a:ext>
            </a:extLst>
          </p:cNvPr>
          <p:cNvSpPr>
            <a:spLocks noGrp="1"/>
          </p:cNvSpPr>
          <p:nvPr>
            <p:ph type="sldNum" sz="quarter" idx="12"/>
          </p:nvPr>
        </p:nvSpPr>
        <p:spPr/>
        <p:txBody>
          <a:bodyPr/>
          <a:lstStyle/>
          <a:p>
            <a:pPr>
              <a:defRPr/>
            </a:pPr>
            <a:fld id="{22641AF8-C8EB-E14E-8A69-BF1A5F809DDE}" type="slidenum">
              <a:rPr lang="zh-TW" altLang="en-US" smtClean="0"/>
              <a:pPr>
                <a:defRPr/>
              </a:pPr>
              <a:t>43</a:t>
            </a:fld>
            <a:endParaRPr lang="en-US" altLang="zh-CN"/>
          </a:p>
        </p:txBody>
      </p:sp>
    </p:spTree>
    <p:extLst>
      <p:ext uri="{BB962C8B-B14F-4D97-AF65-F5344CB8AC3E}">
        <p14:creationId xmlns:p14="http://schemas.microsoft.com/office/powerpoint/2010/main" val="3934740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C4BCE-D5C7-AE43-A5B6-C71A669E1266}"/>
              </a:ext>
            </a:extLst>
          </p:cNvPr>
          <p:cNvSpPr>
            <a:spLocks noGrp="1"/>
          </p:cNvSpPr>
          <p:nvPr>
            <p:ph type="title"/>
          </p:nvPr>
        </p:nvSpPr>
        <p:spPr/>
        <p:txBody>
          <a:bodyPr/>
          <a:lstStyle/>
          <a:p>
            <a:r>
              <a:rPr lang="en-US" altLang="zh-CN" dirty="0"/>
              <a:t>1.4.1 </a:t>
            </a:r>
            <a:r>
              <a:rPr lang="zh-CN" altLang="zh-CN" dirty="0"/>
              <a:t>操作系统的特征</a:t>
            </a:r>
            <a:endParaRPr kumimoji="1" lang="zh-CN" altLang="en-US" dirty="0"/>
          </a:p>
        </p:txBody>
      </p:sp>
      <p:sp>
        <p:nvSpPr>
          <p:cNvPr id="3" name="内容占位符 2">
            <a:extLst>
              <a:ext uri="{FF2B5EF4-FFF2-40B4-BE49-F238E27FC236}">
                <a16:creationId xmlns:a16="http://schemas.microsoft.com/office/drawing/2014/main" id="{B869AC0D-72FD-FC45-8A97-73BFD3256778}"/>
              </a:ext>
            </a:extLst>
          </p:cNvPr>
          <p:cNvSpPr>
            <a:spLocks noGrp="1"/>
          </p:cNvSpPr>
          <p:nvPr>
            <p:ph idx="1"/>
          </p:nvPr>
        </p:nvSpPr>
        <p:spPr/>
        <p:txBody>
          <a:bodyPr/>
          <a:lstStyle/>
          <a:p>
            <a:r>
              <a:rPr lang="en-US" altLang="zh-CN" sz="2400" dirty="0"/>
              <a:t>1. </a:t>
            </a:r>
            <a:r>
              <a:rPr lang="zh-CN" altLang="zh-CN" sz="2400" dirty="0"/>
              <a:t>并发</a:t>
            </a:r>
          </a:p>
          <a:p>
            <a:pPr lvl="1"/>
            <a:r>
              <a:rPr lang="zh-CN" altLang="zh-CN" sz="2000" dirty="0">
                <a:solidFill>
                  <a:srgbClr val="FF0000"/>
                </a:solidFill>
              </a:rPr>
              <a:t>并行性</a:t>
            </a:r>
            <a:r>
              <a:rPr lang="zh-CN" altLang="zh-CN" sz="2000" dirty="0"/>
              <a:t>是指两个或多个事件在同一时刻发生；而</a:t>
            </a:r>
            <a:r>
              <a:rPr lang="zh-CN" altLang="zh-CN" sz="2000" dirty="0">
                <a:solidFill>
                  <a:srgbClr val="FF0000"/>
                </a:solidFill>
              </a:rPr>
              <a:t>并发性</a:t>
            </a:r>
            <a:r>
              <a:rPr lang="zh-CN" altLang="zh-CN" sz="2000" dirty="0"/>
              <a:t>是指两个或多个事件在同一时间间隔内发生</a:t>
            </a:r>
            <a:endParaRPr lang="en-US" altLang="zh-CN" sz="2000" dirty="0"/>
          </a:p>
          <a:p>
            <a:pPr lvl="2"/>
            <a:r>
              <a:rPr lang="zh-CN" altLang="zh-CN" sz="2000" dirty="0"/>
              <a:t>在</a:t>
            </a:r>
            <a:r>
              <a:rPr lang="zh-CN" altLang="zh-CN" sz="2000" dirty="0">
                <a:solidFill>
                  <a:srgbClr val="FF0000"/>
                </a:solidFill>
              </a:rPr>
              <a:t>多道程序环境</a:t>
            </a:r>
            <a:r>
              <a:rPr lang="zh-CN" altLang="zh-CN" sz="2000" dirty="0"/>
              <a:t>下，并发性是指宏观上在一段时间内多道程序在</a:t>
            </a:r>
            <a:r>
              <a:rPr lang="zh-CN" altLang="zh-CN" sz="2000" dirty="0">
                <a:solidFill>
                  <a:srgbClr val="FF0000"/>
                </a:solidFill>
              </a:rPr>
              <a:t>同时</a:t>
            </a:r>
            <a:r>
              <a:rPr lang="zh-CN" altLang="zh-CN" sz="2000" dirty="0"/>
              <a:t>运行</a:t>
            </a:r>
            <a:endParaRPr lang="en-US" altLang="zh-CN" sz="2000" dirty="0"/>
          </a:p>
          <a:p>
            <a:pPr lvl="2"/>
            <a:r>
              <a:rPr lang="zh-CN" altLang="zh-CN" sz="2000" dirty="0"/>
              <a:t>在</a:t>
            </a:r>
            <a:r>
              <a:rPr lang="zh-CN" altLang="zh-CN" sz="2000" dirty="0">
                <a:solidFill>
                  <a:srgbClr val="FF0000"/>
                </a:solidFill>
              </a:rPr>
              <a:t>单处理器系统</a:t>
            </a:r>
            <a:r>
              <a:rPr lang="zh-CN" altLang="zh-CN" sz="2000" dirty="0"/>
              <a:t>中，每一时刻仅能执行一道程序，故微观上这些程序是在</a:t>
            </a:r>
            <a:r>
              <a:rPr lang="zh-CN" altLang="zh-CN" sz="2000" dirty="0">
                <a:solidFill>
                  <a:srgbClr val="FF0000"/>
                </a:solidFill>
              </a:rPr>
              <a:t>交替</a:t>
            </a:r>
            <a:r>
              <a:rPr lang="zh-CN" altLang="zh-CN" sz="2000" dirty="0"/>
              <a:t>执行的</a:t>
            </a:r>
          </a:p>
          <a:p>
            <a:r>
              <a:rPr lang="en-US" altLang="zh-CN" sz="2400" dirty="0"/>
              <a:t>2. </a:t>
            </a:r>
            <a:r>
              <a:rPr lang="zh-CN" altLang="zh-CN" sz="2400" dirty="0"/>
              <a:t>共享</a:t>
            </a:r>
          </a:p>
          <a:p>
            <a:pPr lvl="1"/>
            <a:r>
              <a:rPr lang="zh-CN" altLang="zh-CN" sz="2000" dirty="0"/>
              <a:t>所谓共享是指系统中的</a:t>
            </a:r>
            <a:r>
              <a:rPr lang="zh-CN" altLang="zh-CN" sz="2000" dirty="0">
                <a:solidFill>
                  <a:srgbClr val="FF0000"/>
                </a:solidFill>
              </a:rPr>
              <a:t>资源</a:t>
            </a:r>
            <a:r>
              <a:rPr lang="zh-CN" altLang="zh-CN" sz="2000" dirty="0"/>
              <a:t>可供主存中多个并发执行的进程共同使用</a:t>
            </a:r>
          </a:p>
          <a:p>
            <a:pPr lvl="2"/>
            <a:r>
              <a:rPr lang="zh-CN" altLang="zh-CN" sz="2000" dirty="0"/>
              <a:t>互斥共享方式</a:t>
            </a:r>
          </a:p>
          <a:p>
            <a:pPr lvl="2"/>
            <a:r>
              <a:rPr lang="zh-CN" altLang="zh-CN" sz="2000" dirty="0"/>
              <a:t>同时访问方式</a:t>
            </a:r>
          </a:p>
          <a:p>
            <a:r>
              <a:rPr lang="zh-CN" altLang="zh-CN" sz="2400" dirty="0">
                <a:solidFill>
                  <a:schemeClr val="accent1">
                    <a:lumMod val="75000"/>
                  </a:schemeClr>
                </a:solidFill>
              </a:rPr>
              <a:t>并发和共享是操作系统的两个最基本的特征，它们是互为存在条件</a:t>
            </a:r>
          </a:p>
          <a:p>
            <a:r>
              <a:rPr lang="en-US" altLang="zh-CN" sz="2400" dirty="0"/>
              <a:t>3. </a:t>
            </a:r>
            <a:r>
              <a:rPr lang="zh-CN" altLang="zh-CN" sz="2400" dirty="0"/>
              <a:t>虚拟</a:t>
            </a:r>
          </a:p>
          <a:p>
            <a:pPr lvl="1"/>
            <a:r>
              <a:rPr lang="zh-CN" altLang="zh-CN" sz="2000" dirty="0"/>
              <a:t>操作系统中的所谓“虚拟”是指通过某种技术把一个物理实体变成若干个逻辑上的对应物</a:t>
            </a:r>
          </a:p>
          <a:p>
            <a:r>
              <a:rPr lang="en-US" altLang="zh-CN" sz="2400" dirty="0"/>
              <a:t>4. </a:t>
            </a:r>
            <a:r>
              <a:rPr lang="zh-CN" altLang="zh-CN" sz="2400" dirty="0"/>
              <a:t>异步性</a:t>
            </a:r>
          </a:p>
          <a:p>
            <a:pPr lvl="1"/>
            <a:r>
              <a:rPr lang="zh-CN" altLang="zh-CN" sz="2000" dirty="0"/>
              <a:t>通常进程的执行并非“一气呵成”，而是以“走走停停”的方式运行</a:t>
            </a:r>
            <a:endParaRPr kumimoji="1" lang="zh-CN" altLang="en-US" sz="2400" dirty="0"/>
          </a:p>
        </p:txBody>
      </p:sp>
      <p:sp>
        <p:nvSpPr>
          <p:cNvPr id="4" name="页脚占位符 3">
            <a:extLst>
              <a:ext uri="{FF2B5EF4-FFF2-40B4-BE49-F238E27FC236}">
                <a16:creationId xmlns:a16="http://schemas.microsoft.com/office/drawing/2014/main" id="{4FEBC243-EA5F-EE41-985C-5C175F2AE273}"/>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7C20027F-0E3B-4944-A0EF-C53A43EAC048}"/>
              </a:ext>
            </a:extLst>
          </p:cNvPr>
          <p:cNvSpPr>
            <a:spLocks noGrp="1"/>
          </p:cNvSpPr>
          <p:nvPr>
            <p:ph type="sldNum" sz="quarter" idx="12"/>
          </p:nvPr>
        </p:nvSpPr>
        <p:spPr/>
        <p:txBody>
          <a:bodyPr/>
          <a:lstStyle/>
          <a:p>
            <a:pPr>
              <a:defRPr/>
            </a:pPr>
            <a:fld id="{22641AF8-C8EB-E14E-8A69-BF1A5F809DDE}" type="slidenum">
              <a:rPr lang="zh-TW" altLang="en-US" smtClean="0"/>
              <a:pPr>
                <a:defRPr/>
              </a:pPr>
              <a:t>44</a:t>
            </a:fld>
            <a:endParaRPr lang="en-US" altLang="zh-CN"/>
          </a:p>
        </p:txBody>
      </p:sp>
    </p:spTree>
    <p:extLst>
      <p:ext uri="{BB962C8B-B14F-4D97-AF65-F5344CB8AC3E}">
        <p14:creationId xmlns:p14="http://schemas.microsoft.com/office/powerpoint/2010/main" val="3209113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EEBB4-F767-7B4F-A39C-4E911DF48506}"/>
              </a:ext>
            </a:extLst>
          </p:cNvPr>
          <p:cNvSpPr>
            <a:spLocks noGrp="1"/>
          </p:cNvSpPr>
          <p:nvPr>
            <p:ph type="title"/>
          </p:nvPr>
        </p:nvSpPr>
        <p:spPr/>
        <p:txBody>
          <a:bodyPr/>
          <a:lstStyle/>
          <a:p>
            <a:r>
              <a:rPr lang="en-US" altLang="zh-CN" dirty="0"/>
              <a:t>1.4.2 </a:t>
            </a:r>
            <a:r>
              <a:rPr lang="zh-CN" altLang="zh-CN" dirty="0"/>
              <a:t>操作系统的作用 </a:t>
            </a:r>
            <a:endParaRPr kumimoji="1" lang="zh-CN" altLang="en-US" dirty="0"/>
          </a:p>
        </p:txBody>
      </p:sp>
      <p:sp>
        <p:nvSpPr>
          <p:cNvPr id="3" name="内容占位符 2">
            <a:extLst>
              <a:ext uri="{FF2B5EF4-FFF2-40B4-BE49-F238E27FC236}">
                <a16:creationId xmlns:a16="http://schemas.microsoft.com/office/drawing/2014/main" id="{4FDA6A66-67D6-7449-8D68-48ADD4303645}"/>
              </a:ext>
            </a:extLst>
          </p:cNvPr>
          <p:cNvSpPr>
            <a:spLocks noGrp="1"/>
          </p:cNvSpPr>
          <p:nvPr>
            <p:ph idx="1"/>
          </p:nvPr>
        </p:nvSpPr>
        <p:spPr/>
        <p:txBody>
          <a:bodyPr/>
          <a:lstStyle/>
          <a:p>
            <a:r>
              <a:rPr lang="zh-CN" altLang="zh-CN" dirty="0"/>
              <a:t>一般用户的观点</a:t>
            </a:r>
            <a:endParaRPr lang="en-US" altLang="zh-CN" dirty="0"/>
          </a:p>
          <a:p>
            <a:pPr lvl="1"/>
            <a:r>
              <a:rPr lang="zh-CN" altLang="zh-CN" dirty="0"/>
              <a:t>操作系统是用户与计算机硬件系统之间的接口</a:t>
            </a:r>
            <a:endParaRPr lang="en-US" altLang="zh-CN" dirty="0"/>
          </a:p>
          <a:p>
            <a:r>
              <a:rPr lang="zh-CN" altLang="zh-CN" dirty="0"/>
              <a:t>资源管理观点</a:t>
            </a:r>
            <a:endParaRPr lang="en-US" altLang="zh-CN" dirty="0"/>
          </a:p>
          <a:p>
            <a:pPr lvl="1"/>
            <a:r>
              <a:rPr lang="zh-CN" altLang="zh-CN" dirty="0"/>
              <a:t>操作系统视为计算机系统资源的管理者 </a:t>
            </a:r>
            <a:endParaRPr lang="en-US" altLang="zh-CN" dirty="0"/>
          </a:p>
          <a:p>
            <a:pPr lvl="1"/>
            <a:endParaRPr kumimoji="1" lang="en-US" altLang="zh-CN" dirty="0"/>
          </a:p>
          <a:p>
            <a:pPr lvl="0"/>
            <a:r>
              <a:rPr lang="zh-CN" altLang="en-US" dirty="0"/>
              <a:t>作用：</a:t>
            </a:r>
            <a:endParaRPr lang="en-US" altLang="zh-CN" dirty="0"/>
          </a:p>
          <a:p>
            <a:pPr lvl="1"/>
            <a:r>
              <a:rPr lang="zh-CN" altLang="zh-CN" dirty="0"/>
              <a:t>作为用户与计算机硬件系统之间的接口</a:t>
            </a:r>
          </a:p>
          <a:p>
            <a:pPr lvl="1"/>
            <a:r>
              <a:rPr lang="zh-CN" altLang="zh-CN" dirty="0"/>
              <a:t>作为计算机系统资源的管理者</a:t>
            </a:r>
          </a:p>
          <a:p>
            <a:pPr lvl="1"/>
            <a:r>
              <a:rPr lang="zh-CN" altLang="zh-CN" dirty="0"/>
              <a:t>用作扩充机器</a:t>
            </a:r>
          </a:p>
          <a:p>
            <a:endParaRPr kumimoji="1" lang="zh-CN" altLang="en-US" dirty="0"/>
          </a:p>
        </p:txBody>
      </p:sp>
      <p:sp>
        <p:nvSpPr>
          <p:cNvPr id="4" name="页脚占位符 3">
            <a:extLst>
              <a:ext uri="{FF2B5EF4-FFF2-40B4-BE49-F238E27FC236}">
                <a16:creationId xmlns:a16="http://schemas.microsoft.com/office/drawing/2014/main" id="{D50E17C3-D4A7-F447-A30D-ECD7A1A98981}"/>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A6EBB2B2-9F95-D141-AEC2-D5EE0E948999}"/>
              </a:ext>
            </a:extLst>
          </p:cNvPr>
          <p:cNvSpPr>
            <a:spLocks noGrp="1"/>
          </p:cNvSpPr>
          <p:nvPr>
            <p:ph type="sldNum" sz="quarter" idx="12"/>
          </p:nvPr>
        </p:nvSpPr>
        <p:spPr/>
        <p:txBody>
          <a:bodyPr/>
          <a:lstStyle/>
          <a:p>
            <a:pPr>
              <a:defRPr/>
            </a:pPr>
            <a:fld id="{22641AF8-C8EB-E14E-8A69-BF1A5F809DDE}" type="slidenum">
              <a:rPr lang="zh-TW" altLang="en-US" smtClean="0"/>
              <a:pPr>
                <a:defRPr/>
              </a:pPr>
              <a:t>45</a:t>
            </a:fld>
            <a:endParaRPr lang="en-US" altLang="zh-CN"/>
          </a:p>
        </p:txBody>
      </p:sp>
    </p:spTree>
    <p:extLst>
      <p:ext uri="{BB962C8B-B14F-4D97-AF65-F5344CB8AC3E}">
        <p14:creationId xmlns:p14="http://schemas.microsoft.com/office/powerpoint/2010/main" val="1417263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CDE6C-2137-9148-A612-2915E05EC99C}"/>
              </a:ext>
            </a:extLst>
          </p:cNvPr>
          <p:cNvSpPr>
            <a:spLocks noGrp="1"/>
          </p:cNvSpPr>
          <p:nvPr>
            <p:ph type="title"/>
          </p:nvPr>
        </p:nvSpPr>
        <p:spPr/>
        <p:txBody>
          <a:bodyPr/>
          <a:lstStyle/>
          <a:p>
            <a:r>
              <a:rPr kumimoji="1" lang="en-US" altLang="zh-CN" dirty="0"/>
              <a:t>1.5 </a:t>
            </a:r>
            <a:r>
              <a:rPr kumimoji="1" lang="zh-CN" altLang="en-US" dirty="0"/>
              <a:t>操作系统体系结构</a:t>
            </a:r>
          </a:p>
        </p:txBody>
      </p:sp>
      <p:sp>
        <p:nvSpPr>
          <p:cNvPr id="3" name="内容占位符 2">
            <a:extLst>
              <a:ext uri="{FF2B5EF4-FFF2-40B4-BE49-F238E27FC236}">
                <a16:creationId xmlns:a16="http://schemas.microsoft.com/office/drawing/2014/main" id="{2667F813-37FF-154B-8898-E552F94122FA}"/>
              </a:ext>
            </a:extLst>
          </p:cNvPr>
          <p:cNvSpPr>
            <a:spLocks noGrp="1"/>
          </p:cNvSpPr>
          <p:nvPr>
            <p:ph idx="1"/>
          </p:nvPr>
        </p:nvSpPr>
        <p:spPr/>
        <p:txBody>
          <a:bodyPr/>
          <a:lstStyle/>
          <a:p>
            <a:r>
              <a:rPr lang="zh-CN" altLang="zh-CN" dirty="0"/>
              <a:t>操作系统是软件，也是一个逻辑产品 </a:t>
            </a:r>
            <a:endParaRPr lang="en-US" altLang="zh-CN" dirty="0"/>
          </a:p>
          <a:p>
            <a:pPr lvl="1"/>
            <a:r>
              <a:rPr lang="zh-CN" altLang="zh-CN" dirty="0"/>
              <a:t>从用户角度看到的是操作系统提供的各种服务</a:t>
            </a:r>
            <a:endParaRPr lang="en-US" altLang="zh-CN" dirty="0"/>
          </a:p>
          <a:p>
            <a:pPr lvl="1"/>
            <a:r>
              <a:rPr lang="zh-CN" altLang="zh-CN" dirty="0"/>
              <a:t>从开发人员的角度看到的是提供给用户的界面和结果</a:t>
            </a:r>
            <a:endParaRPr lang="en-US" altLang="zh-CN" dirty="0"/>
          </a:p>
          <a:p>
            <a:pPr lvl="1"/>
            <a:r>
              <a:rPr lang="zh-CN" altLang="zh-CN" dirty="0"/>
              <a:t>从设计人员的角度看到的是一些具有联系的功能模块集合 </a:t>
            </a:r>
            <a:endParaRPr lang="en-US" altLang="zh-CN" dirty="0"/>
          </a:p>
          <a:p>
            <a:endParaRPr lang="en-US" altLang="zh-CN" dirty="0"/>
          </a:p>
          <a:p>
            <a:r>
              <a:rPr lang="zh-CN" altLang="zh-CN" dirty="0"/>
              <a:t>操作系统</a:t>
            </a:r>
            <a:r>
              <a:rPr lang="zh-CN" altLang="en-US" dirty="0"/>
              <a:t>的</a:t>
            </a:r>
            <a:r>
              <a:rPr lang="zh-CN" altLang="zh-CN" dirty="0"/>
              <a:t>逻辑结构 </a:t>
            </a:r>
            <a:endParaRPr lang="en-US" altLang="zh-CN" dirty="0"/>
          </a:p>
          <a:p>
            <a:pPr lvl="1"/>
            <a:r>
              <a:rPr lang="zh-CN" altLang="zh-CN" dirty="0"/>
              <a:t>单体内核结构</a:t>
            </a:r>
            <a:endParaRPr lang="en-US" altLang="zh-CN" dirty="0"/>
          </a:p>
          <a:p>
            <a:pPr lvl="1"/>
            <a:r>
              <a:rPr lang="zh-CN" altLang="zh-CN" dirty="0"/>
              <a:t>层次结构</a:t>
            </a:r>
            <a:endParaRPr lang="en-US" altLang="zh-CN" dirty="0"/>
          </a:p>
          <a:p>
            <a:pPr lvl="1"/>
            <a:r>
              <a:rPr lang="zh-CN" altLang="zh-CN" dirty="0"/>
              <a:t>微内核结构</a:t>
            </a:r>
            <a:r>
              <a:rPr lang="en-US" altLang="zh-CN" dirty="0"/>
              <a:t> </a:t>
            </a:r>
            <a:r>
              <a:rPr lang="zh-CN" altLang="zh-CN" dirty="0"/>
              <a:t>等 </a:t>
            </a:r>
            <a:endParaRPr kumimoji="1" lang="en-US" altLang="zh-CN" dirty="0"/>
          </a:p>
          <a:p>
            <a:endParaRPr kumimoji="1" lang="zh-CN" altLang="en-US" dirty="0"/>
          </a:p>
        </p:txBody>
      </p:sp>
      <p:sp>
        <p:nvSpPr>
          <p:cNvPr id="4" name="页脚占位符 3">
            <a:extLst>
              <a:ext uri="{FF2B5EF4-FFF2-40B4-BE49-F238E27FC236}">
                <a16:creationId xmlns:a16="http://schemas.microsoft.com/office/drawing/2014/main" id="{8FF0D83E-F457-2949-9F55-A02BC0173587}"/>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F37CA1F7-5D9D-5449-99DA-9E163A736D68}"/>
              </a:ext>
            </a:extLst>
          </p:cNvPr>
          <p:cNvSpPr>
            <a:spLocks noGrp="1"/>
          </p:cNvSpPr>
          <p:nvPr>
            <p:ph type="sldNum" sz="quarter" idx="12"/>
          </p:nvPr>
        </p:nvSpPr>
        <p:spPr/>
        <p:txBody>
          <a:bodyPr/>
          <a:lstStyle/>
          <a:p>
            <a:pPr>
              <a:defRPr/>
            </a:pPr>
            <a:fld id="{22641AF8-C8EB-E14E-8A69-BF1A5F809DDE}" type="slidenum">
              <a:rPr lang="zh-TW" altLang="en-US" smtClean="0"/>
              <a:pPr>
                <a:defRPr/>
              </a:pPr>
              <a:t>46</a:t>
            </a:fld>
            <a:endParaRPr lang="en-US" altLang="zh-CN"/>
          </a:p>
        </p:txBody>
      </p:sp>
    </p:spTree>
    <p:extLst>
      <p:ext uri="{BB962C8B-B14F-4D97-AF65-F5344CB8AC3E}">
        <p14:creationId xmlns:p14="http://schemas.microsoft.com/office/powerpoint/2010/main" val="2756138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7F884-075F-AE44-9C0D-C2F8F1664BF0}"/>
              </a:ext>
            </a:extLst>
          </p:cNvPr>
          <p:cNvSpPr>
            <a:spLocks noGrp="1"/>
          </p:cNvSpPr>
          <p:nvPr>
            <p:ph type="title"/>
          </p:nvPr>
        </p:nvSpPr>
        <p:spPr/>
        <p:txBody>
          <a:bodyPr/>
          <a:lstStyle/>
          <a:p>
            <a:r>
              <a:rPr lang="en-US" altLang="zh-CN" b="1" dirty="0"/>
              <a:t>1.5.1 </a:t>
            </a:r>
            <a:r>
              <a:rPr lang="zh-CN" altLang="zh-CN" b="1" dirty="0"/>
              <a:t>单体内核结构</a:t>
            </a:r>
            <a:endParaRPr kumimoji="1" lang="zh-CN" altLang="en-US" dirty="0"/>
          </a:p>
        </p:txBody>
      </p:sp>
      <p:sp>
        <p:nvSpPr>
          <p:cNvPr id="3" name="内容占位符 2">
            <a:extLst>
              <a:ext uri="{FF2B5EF4-FFF2-40B4-BE49-F238E27FC236}">
                <a16:creationId xmlns:a16="http://schemas.microsoft.com/office/drawing/2014/main" id="{54E2A1FE-E79A-EA4C-B862-9D148F1C163F}"/>
              </a:ext>
            </a:extLst>
          </p:cNvPr>
          <p:cNvSpPr>
            <a:spLocks noGrp="1"/>
          </p:cNvSpPr>
          <p:nvPr>
            <p:ph idx="1"/>
          </p:nvPr>
        </p:nvSpPr>
        <p:spPr>
          <a:xfrm>
            <a:off x="508000" y="1129553"/>
            <a:ext cx="10938933" cy="5385547"/>
          </a:xfrm>
        </p:spPr>
        <p:txBody>
          <a:bodyPr/>
          <a:lstStyle/>
          <a:p>
            <a:r>
              <a:rPr lang="zh-CN" altLang="zh-CN" dirty="0"/>
              <a:t>单体内核结构（或称强内核结构）</a:t>
            </a:r>
            <a:endParaRPr lang="en-US" altLang="zh-CN" dirty="0"/>
          </a:p>
          <a:p>
            <a:pPr lvl="1"/>
            <a:r>
              <a:rPr lang="zh-CN" altLang="zh-CN" dirty="0"/>
              <a:t>结构特点</a:t>
            </a:r>
            <a:r>
              <a:rPr lang="en-US" altLang="zh-CN" dirty="0"/>
              <a:t>: </a:t>
            </a:r>
            <a:r>
              <a:rPr lang="zh-CN" altLang="zh-CN" dirty="0"/>
              <a:t>由许多</a:t>
            </a:r>
            <a:r>
              <a:rPr lang="zh-CN" altLang="zh-CN" dirty="0">
                <a:solidFill>
                  <a:srgbClr val="FF0000"/>
                </a:solidFill>
              </a:rPr>
              <a:t>紧密耦合</a:t>
            </a:r>
            <a:r>
              <a:rPr lang="zh-CN" altLang="zh-CN" dirty="0"/>
              <a:t>的程序模块组合而成，并通过系统调用的方式，对外或用户程序提供服务</a:t>
            </a:r>
            <a:r>
              <a:rPr lang="zh-CN" altLang="en-US" dirty="0"/>
              <a:t>；</a:t>
            </a:r>
            <a:endParaRPr lang="en-US" altLang="zh-CN" dirty="0"/>
          </a:p>
          <a:p>
            <a:pPr lvl="1"/>
            <a:r>
              <a:rPr lang="zh-CN" altLang="en-US" dirty="0"/>
              <a:t>实现：</a:t>
            </a:r>
            <a:r>
              <a:rPr lang="zh-CN" altLang="zh-CN" dirty="0"/>
              <a:t>服务形式采用了应用程序接口（</a:t>
            </a:r>
            <a:r>
              <a:rPr lang="en-US" altLang="zh-CN" dirty="0"/>
              <a:t>API</a:t>
            </a:r>
            <a:r>
              <a:rPr lang="zh-CN" altLang="zh-CN" dirty="0"/>
              <a:t>）系统调用机制</a:t>
            </a:r>
            <a:endParaRPr lang="en-US" altLang="zh-CN" dirty="0"/>
          </a:p>
          <a:p>
            <a:pPr lvl="2"/>
            <a:r>
              <a:rPr lang="zh-CN" altLang="en-US" dirty="0"/>
              <a:t>典型代表</a:t>
            </a:r>
            <a:r>
              <a:rPr lang="en-US" altLang="zh-CN" dirty="0"/>
              <a:t>MS-DOS</a:t>
            </a:r>
          </a:p>
          <a:p>
            <a:pPr lvl="2"/>
            <a:r>
              <a:rPr lang="zh-CN" altLang="zh-CN" dirty="0"/>
              <a:t>明显的缺点：核心组件没有保护，核心模块间关系复杂，可扩展性差</a:t>
            </a:r>
            <a:endParaRPr kumimoji="1" lang="zh-CN" altLang="en-US" dirty="0"/>
          </a:p>
        </p:txBody>
      </p:sp>
      <p:pic>
        <p:nvPicPr>
          <p:cNvPr id="4" name="图片 3">
            <a:extLst>
              <a:ext uri="{FF2B5EF4-FFF2-40B4-BE49-F238E27FC236}">
                <a16:creationId xmlns:a16="http://schemas.microsoft.com/office/drawing/2014/main" id="{44B28B13-BC95-B34D-B9E8-3224F6551C89}"/>
              </a:ext>
            </a:extLst>
          </p:cNvPr>
          <p:cNvPicPr/>
          <p:nvPr/>
        </p:nvPicPr>
        <p:blipFill>
          <a:blip r:embed="rId2"/>
          <a:stretch>
            <a:fillRect/>
          </a:stretch>
        </p:blipFill>
        <p:spPr>
          <a:xfrm>
            <a:off x="605118" y="3705655"/>
            <a:ext cx="3993776" cy="2918012"/>
          </a:xfrm>
          <a:prstGeom prst="rect">
            <a:avLst/>
          </a:prstGeom>
        </p:spPr>
      </p:pic>
      <p:pic>
        <p:nvPicPr>
          <p:cNvPr id="5" name="图片 4">
            <a:extLst>
              <a:ext uri="{FF2B5EF4-FFF2-40B4-BE49-F238E27FC236}">
                <a16:creationId xmlns:a16="http://schemas.microsoft.com/office/drawing/2014/main" id="{9F7F6271-EFAE-C34B-9F54-AD4BB18D631F}"/>
              </a:ext>
            </a:extLst>
          </p:cNvPr>
          <p:cNvPicPr/>
          <p:nvPr/>
        </p:nvPicPr>
        <p:blipFill>
          <a:blip r:embed="rId3"/>
          <a:stretch>
            <a:fillRect/>
          </a:stretch>
        </p:blipFill>
        <p:spPr>
          <a:xfrm>
            <a:off x="7368988" y="3660685"/>
            <a:ext cx="2720788" cy="2918012"/>
          </a:xfrm>
          <a:prstGeom prst="rect">
            <a:avLst/>
          </a:prstGeom>
        </p:spPr>
      </p:pic>
      <p:sp>
        <p:nvSpPr>
          <p:cNvPr id="7" name="矩形 6">
            <a:extLst>
              <a:ext uri="{FF2B5EF4-FFF2-40B4-BE49-F238E27FC236}">
                <a16:creationId xmlns:a16="http://schemas.microsoft.com/office/drawing/2014/main" id="{58349982-5F2E-5440-AE02-B8B05022C733}"/>
              </a:ext>
            </a:extLst>
          </p:cNvPr>
          <p:cNvSpPr/>
          <p:nvPr/>
        </p:nvSpPr>
        <p:spPr>
          <a:xfrm>
            <a:off x="1204372" y="6346497"/>
            <a:ext cx="3141886" cy="430887"/>
          </a:xfrm>
          <a:prstGeom prst="rect">
            <a:avLst/>
          </a:prstGeom>
        </p:spPr>
        <p:txBody>
          <a:bodyPr wrap="none" lIns="0" tIns="0" rIns="0" bIns="0">
            <a:spAutoFit/>
          </a:bodyPr>
          <a:lstStyle/>
          <a:p>
            <a:r>
              <a:rPr lang="zh-CN" altLang="zh-CN" sz="1400" kern="0" dirty="0">
                <a:ea typeface="宋体" panose="02010600030101010101" pitchFamily="2" charset="-122"/>
                <a:cs typeface="宋体" panose="02010600030101010101" pitchFamily="2" charset="-122"/>
              </a:rPr>
              <a:t>图</a:t>
            </a:r>
            <a:r>
              <a:rPr lang="en-US" altLang="zh-CN" sz="1400" kern="0" dirty="0">
                <a:ea typeface="宋体" panose="02010600030101010101" pitchFamily="2" charset="-122"/>
                <a:cs typeface="宋体" panose="02010600030101010101" pitchFamily="2" charset="-122"/>
              </a:rPr>
              <a:t>1- </a:t>
            </a:r>
            <a:r>
              <a:rPr lang="en-US" altLang="zh-CN" sz="1400" kern="0" dirty="0">
                <a:latin typeface="宋体" panose="02010600030101010101" pitchFamily="2" charset="-122"/>
                <a:ea typeface="宋体" panose="02010600030101010101" pitchFamily="2" charset="-122"/>
                <a:cs typeface="宋体" panose="02010600030101010101" pitchFamily="2" charset="-122"/>
              </a:rPr>
              <a:t>5</a:t>
            </a:r>
            <a:r>
              <a:rPr lang="en-US" altLang="zh-CN" sz="1400" kern="0" dirty="0">
                <a:latin typeface="宋体" panose="02010600030101010101" pitchFamily="2" charset="-122"/>
                <a:cs typeface="宋体" panose="02010600030101010101" pitchFamily="2" charset="-122"/>
              </a:rPr>
              <a:t> </a:t>
            </a:r>
            <a:r>
              <a:rPr lang="zh-CN" altLang="zh-CN" sz="1400" kern="0" dirty="0">
                <a:ea typeface="宋体" panose="02010600030101010101" pitchFamily="2" charset="-122"/>
                <a:cs typeface="宋体" panose="02010600030101010101" pitchFamily="2" charset="-122"/>
              </a:rPr>
              <a:t>操作系统提供的系统调用接口</a:t>
            </a:r>
            <a:r>
              <a:rPr lang="zh-CN" altLang="zh-CN" sz="2800" dirty="0"/>
              <a:t> </a:t>
            </a:r>
            <a:endParaRPr lang="zh-CN" altLang="en-US" sz="2800" dirty="0"/>
          </a:p>
        </p:txBody>
      </p:sp>
      <p:sp>
        <p:nvSpPr>
          <p:cNvPr id="10" name="矩形 9">
            <a:extLst>
              <a:ext uri="{FF2B5EF4-FFF2-40B4-BE49-F238E27FC236}">
                <a16:creationId xmlns:a16="http://schemas.microsoft.com/office/drawing/2014/main" id="{CEC367CD-3A65-AE4E-8F8E-2732723AB0A3}"/>
              </a:ext>
            </a:extLst>
          </p:cNvPr>
          <p:cNvSpPr/>
          <p:nvPr/>
        </p:nvSpPr>
        <p:spPr>
          <a:xfrm>
            <a:off x="7872416" y="6617425"/>
            <a:ext cx="1974900" cy="215444"/>
          </a:xfrm>
          <a:prstGeom prst="rect">
            <a:avLst/>
          </a:prstGeom>
        </p:spPr>
        <p:txBody>
          <a:bodyPr wrap="none" lIns="0" tIns="0" rIns="0" bIns="0">
            <a:spAutoFit/>
          </a:bodyPr>
          <a:lstStyle/>
          <a:p>
            <a:r>
              <a:rPr lang="zh-CN" altLang="zh-CN" sz="1400" kern="0" dirty="0">
                <a:ea typeface="宋体" panose="02010600030101010101" pitchFamily="2" charset="-122"/>
              </a:rPr>
              <a:t>图</a:t>
            </a:r>
            <a:r>
              <a:rPr lang="en-US" altLang="zh-CN" sz="1400" kern="0" dirty="0">
                <a:ea typeface="宋体" panose="02010600030101010101" pitchFamily="2" charset="-122"/>
              </a:rPr>
              <a:t>1- 6 MS-DOS</a:t>
            </a:r>
            <a:r>
              <a:rPr lang="zh-CN" altLang="zh-CN" sz="1400" kern="0" dirty="0">
                <a:ea typeface="宋体" panose="02010600030101010101" pitchFamily="2" charset="-122"/>
              </a:rPr>
              <a:t>系统结构 </a:t>
            </a:r>
            <a:endParaRPr lang="zh-CN" altLang="en-US" sz="1400" kern="0" dirty="0">
              <a:ea typeface="宋体" panose="02010600030101010101" pitchFamily="2" charset="-122"/>
            </a:endParaRPr>
          </a:p>
        </p:txBody>
      </p:sp>
      <p:sp>
        <p:nvSpPr>
          <p:cNvPr id="6" name="页脚占位符 5">
            <a:extLst>
              <a:ext uri="{FF2B5EF4-FFF2-40B4-BE49-F238E27FC236}">
                <a16:creationId xmlns:a16="http://schemas.microsoft.com/office/drawing/2014/main" id="{606AAFB1-1A2A-BB42-AE2E-2F91B733E89B}"/>
              </a:ext>
            </a:extLst>
          </p:cNvPr>
          <p:cNvSpPr>
            <a:spLocks noGrp="1"/>
          </p:cNvSpPr>
          <p:nvPr>
            <p:ph type="ftr" sz="quarter" idx="11"/>
          </p:nvPr>
        </p:nvSpPr>
        <p:spPr/>
        <p:txBody>
          <a:bodyPr/>
          <a:lstStyle/>
          <a:p>
            <a:pPr>
              <a:defRPr/>
            </a:pPr>
            <a:r>
              <a:rPr lang="zh-CN" altLang="en-US"/>
              <a:t>操作系统</a:t>
            </a:r>
            <a:endParaRPr lang="en-US"/>
          </a:p>
        </p:txBody>
      </p:sp>
      <p:sp>
        <p:nvSpPr>
          <p:cNvPr id="8" name="灯片编号占位符 7">
            <a:extLst>
              <a:ext uri="{FF2B5EF4-FFF2-40B4-BE49-F238E27FC236}">
                <a16:creationId xmlns:a16="http://schemas.microsoft.com/office/drawing/2014/main" id="{C0C469BA-F538-C844-9249-031C38F1DA5F}"/>
              </a:ext>
            </a:extLst>
          </p:cNvPr>
          <p:cNvSpPr>
            <a:spLocks noGrp="1"/>
          </p:cNvSpPr>
          <p:nvPr>
            <p:ph type="sldNum" sz="quarter" idx="12"/>
          </p:nvPr>
        </p:nvSpPr>
        <p:spPr/>
        <p:txBody>
          <a:bodyPr/>
          <a:lstStyle/>
          <a:p>
            <a:pPr>
              <a:defRPr/>
            </a:pPr>
            <a:fld id="{22641AF8-C8EB-E14E-8A69-BF1A5F809DDE}" type="slidenum">
              <a:rPr lang="zh-TW" altLang="en-US" smtClean="0"/>
              <a:pPr>
                <a:defRPr/>
              </a:pPr>
              <a:t>47</a:t>
            </a:fld>
            <a:endParaRPr lang="en-US" altLang="zh-CN"/>
          </a:p>
        </p:txBody>
      </p:sp>
    </p:spTree>
    <p:extLst>
      <p:ext uri="{BB962C8B-B14F-4D97-AF65-F5344CB8AC3E}">
        <p14:creationId xmlns:p14="http://schemas.microsoft.com/office/powerpoint/2010/main" val="429310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95C50-F056-FB40-88C4-6C9532C39E97}"/>
              </a:ext>
            </a:extLst>
          </p:cNvPr>
          <p:cNvSpPr>
            <a:spLocks noGrp="1"/>
          </p:cNvSpPr>
          <p:nvPr>
            <p:ph type="title"/>
          </p:nvPr>
        </p:nvSpPr>
        <p:spPr/>
        <p:txBody>
          <a:bodyPr/>
          <a:lstStyle/>
          <a:p>
            <a:r>
              <a:rPr lang="en-US" altLang="zh-CN" dirty="0"/>
              <a:t>1.5.2 </a:t>
            </a:r>
            <a:r>
              <a:rPr lang="zh-CN" altLang="zh-CN" dirty="0"/>
              <a:t>层次结构</a:t>
            </a:r>
            <a:endParaRPr kumimoji="1" lang="zh-CN" altLang="en-US" dirty="0"/>
          </a:p>
        </p:txBody>
      </p:sp>
      <p:sp>
        <p:nvSpPr>
          <p:cNvPr id="3" name="内容占位符 2">
            <a:extLst>
              <a:ext uri="{FF2B5EF4-FFF2-40B4-BE49-F238E27FC236}">
                <a16:creationId xmlns:a16="http://schemas.microsoft.com/office/drawing/2014/main" id="{53F5A454-5634-6C4A-9302-8431A2481DBE}"/>
              </a:ext>
            </a:extLst>
          </p:cNvPr>
          <p:cNvSpPr>
            <a:spLocks noGrp="1"/>
          </p:cNvSpPr>
          <p:nvPr>
            <p:ph idx="1"/>
          </p:nvPr>
        </p:nvSpPr>
        <p:spPr>
          <a:xfrm>
            <a:off x="508001" y="1244605"/>
            <a:ext cx="5717988" cy="5270495"/>
          </a:xfrm>
        </p:spPr>
        <p:txBody>
          <a:bodyPr/>
          <a:lstStyle/>
          <a:p>
            <a:r>
              <a:rPr lang="zh-CN" altLang="zh-CN" sz="2000" dirty="0"/>
              <a:t>单体内核结构系统的弊端阻碍着操作系统的设计目标，因而</a:t>
            </a:r>
            <a:r>
              <a:rPr lang="zh-CN" altLang="zh-CN" sz="2000" dirty="0">
                <a:solidFill>
                  <a:srgbClr val="FF0000"/>
                </a:solidFill>
              </a:rPr>
              <a:t>减少</a:t>
            </a:r>
            <a:r>
              <a:rPr lang="zh-CN" altLang="zh-CN" sz="2000" dirty="0"/>
              <a:t>模块之间的紧密耦合和调用关系的一种方式是采用</a:t>
            </a:r>
            <a:r>
              <a:rPr lang="zh-CN" altLang="zh-CN" sz="2000" dirty="0">
                <a:solidFill>
                  <a:srgbClr val="FF0000"/>
                </a:solidFill>
              </a:rPr>
              <a:t>分层设计</a:t>
            </a:r>
            <a:endParaRPr lang="en-US" altLang="zh-CN" sz="2000" dirty="0">
              <a:solidFill>
                <a:srgbClr val="FF0000"/>
              </a:solidFill>
            </a:endParaRPr>
          </a:p>
          <a:p>
            <a:r>
              <a:rPr lang="zh-CN" altLang="zh-CN" sz="2000" dirty="0"/>
              <a:t>采用</a:t>
            </a:r>
            <a:r>
              <a:rPr lang="zh-CN" altLang="zh-CN" sz="2000" dirty="0">
                <a:solidFill>
                  <a:srgbClr val="FF0000"/>
                </a:solidFill>
              </a:rPr>
              <a:t>层次结构</a:t>
            </a:r>
            <a:r>
              <a:rPr lang="zh-CN" altLang="zh-CN" sz="2000" dirty="0"/>
              <a:t>操作系统内核由若干个层次构成，通常最底层是硬件裸机，中间层是各个重要的功能，最高层是应用服务</a:t>
            </a:r>
            <a:endParaRPr lang="en-US" altLang="zh-CN" sz="2000" dirty="0"/>
          </a:p>
          <a:p>
            <a:r>
              <a:rPr lang="zh-CN" altLang="zh-CN" sz="2000" dirty="0"/>
              <a:t>层与层之间的调用关系严格遵守调用规则，每一层只能访问位于其下层所提供的服务，利用它下层提供的服务实现本层功能并为其上层提供服务，每一层不能访问位于其上层所提供的服务</a:t>
            </a:r>
            <a:endParaRPr lang="en-US" altLang="zh-CN" sz="2000" dirty="0"/>
          </a:p>
          <a:p>
            <a:r>
              <a:rPr lang="zh-CN" altLang="en-US" sz="2000" dirty="0"/>
              <a:t>缺点：</a:t>
            </a:r>
            <a:endParaRPr lang="en-US" altLang="zh-CN" sz="2000" dirty="0"/>
          </a:p>
          <a:p>
            <a:pPr lvl="1"/>
            <a:r>
              <a:rPr lang="zh-CN" altLang="zh-CN" sz="1800" dirty="0"/>
              <a:t>层次之间的交互关系错综复杂，定义清晰的层次间接口非常困难，复杂的交互关系也使得层次之间的界限极其模糊</a:t>
            </a:r>
            <a:endParaRPr lang="en-US" altLang="zh-CN" sz="1800" dirty="0"/>
          </a:p>
          <a:p>
            <a:pPr lvl="1"/>
            <a:r>
              <a:rPr lang="zh-CN" altLang="zh-CN" sz="1800" dirty="0"/>
              <a:t>系统层间通信具有较大的开销，以及系统运行效率的降低等</a:t>
            </a:r>
            <a:endParaRPr kumimoji="1" lang="zh-CN" altLang="en-US" sz="1200" dirty="0"/>
          </a:p>
        </p:txBody>
      </p:sp>
      <p:pic>
        <p:nvPicPr>
          <p:cNvPr id="4" name="图片 3">
            <a:extLst>
              <a:ext uri="{FF2B5EF4-FFF2-40B4-BE49-F238E27FC236}">
                <a16:creationId xmlns:a16="http://schemas.microsoft.com/office/drawing/2014/main" id="{52F4DAE6-7E58-E740-9166-1FF2EE618AF6}"/>
              </a:ext>
            </a:extLst>
          </p:cNvPr>
          <p:cNvPicPr/>
          <p:nvPr/>
        </p:nvPicPr>
        <p:blipFill>
          <a:blip r:embed="rId2"/>
          <a:stretch>
            <a:fillRect/>
          </a:stretch>
        </p:blipFill>
        <p:spPr>
          <a:xfrm>
            <a:off x="6562165" y="1342913"/>
            <a:ext cx="5026175" cy="4667922"/>
          </a:xfrm>
          <a:prstGeom prst="rect">
            <a:avLst/>
          </a:prstGeom>
        </p:spPr>
      </p:pic>
      <p:sp>
        <p:nvSpPr>
          <p:cNvPr id="5" name="矩形 4">
            <a:extLst>
              <a:ext uri="{FF2B5EF4-FFF2-40B4-BE49-F238E27FC236}">
                <a16:creationId xmlns:a16="http://schemas.microsoft.com/office/drawing/2014/main" id="{6A8CE64A-D3F9-A143-9DB1-F6EA880674F9}"/>
              </a:ext>
            </a:extLst>
          </p:cNvPr>
          <p:cNvSpPr/>
          <p:nvPr/>
        </p:nvSpPr>
        <p:spPr>
          <a:xfrm>
            <a:off x="7713729" y="6145768"/>
            <a:ext cx="2492991" cy="369332"/>
          </a:xfrm>
          <a:prstGeom prst="rect">
            <a:avLst/>
          </a:prstGeom>
        </p:spPr>
        <p:txBody>
          <a:bodyPr wrap="none">
            <a:spAutoFit/>
          </a:bodyPr>
          <a:lstStyle/>
          <a:p>
            <a:pPr indent="254000" algn="ctr">
              <a:spcAft>
                <a:spcPts val="0"/>
              </a:spcAft>
            </a:pPr>
            <a:r>
              <a:rPr lang="zh-CN"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图</a:t>
            </a:r>
            <a:r>
              <a:rPr lang="en-US"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1- 7 </a:t>
            </a:r>
            <a:r>
              <a:rPr lang="zh-CN"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层次系统结构</a:t>
            </a:r>
          </a:p>
        </p:txBody>
      </p:sp>
      <p:sp>
        <p:nvSpPr>
          <p:cNvPr id="6" name="页脚占位符 5">
            <a:extLst>
              <a:ext uri="{FF2B5EF4-FFF2-40B4-BE49-F238E27FC236}">
                <a16:creationId xmlns:a16="http://schemas.microsoft.com/office/drawing/2014/main" id="{42011CAC-F249-D34B-80B8-110555907D91}"/>
              </a:ext>
            </a:extLst>
          </p:cNvPr>
          <p:cNvSpPr>
            <a:spLocks noGrp="1"/>
          </p:cNvSpPr>
          <p:nvPr>
            <p:ph type="ftr" sz="quarter" idx="11"/>
          </p:nvPr>
        </p:nvSpPr>
        <p:spPr/>
        <p:txBody>
          <a:bodyPr/>
          <a:lstStyle/>
          <a:p>
            <a:pPr>
              <a:defRPr/>
            </a:pPr>
            <a:r>
              <a:rPr lang="zh-CN" altLang="en-US"/>
              <a:t>操作系统</a:t>
            </a:r>
            <a:endParaRPr lang="en-US"/>
          </a:p>
        </p:txBody>
      </p:sp>
      <p:sp>
        <p:nvSpPr>
          <p:cNvPr id="7" name="灯片编号占位符 6">
            <a:extLst>
              <a:ext uri="{FF2B5EF4-FFF2-40B4-BE49-F238E27FC236}">
                <a16:creationId xmlns:a16="http://schemas.microsoft.com/office/drawing/2014/main" id="{DC064700-E1C2-9342-A5A6-99036D99C3ED}"/>
              </a:ext>
            </a:extLst>
          </p:cNvPr>
          <p:cNvSpPr>
            <a:spLocks noGrp="1"/>
          </p:cNvSpPr>
          <p:nvPr>
            <p:ph type="sldNum" sz="quarter" idx="12"/>
          </p:nvPr>
        </p:nvSpPr>
        <p:spPr/>
        <p:txBody>
          <a:bodyPr/>
          <a:lstStyle/>
          <a:p>
            <a:pPr>
              <a:defRPr/>
            </a:pPr>
            <a:fld id="{22641AF8-C8EB-E14E-8A69-BF1A5F809DDE}" type="slidenum">
              <a:rPr lang="zh-TW" altLang="en-US" smtClean="0"/>
              <a:pPr>
                <a:defRPr/>
              </a:pPr>
              <a:t>48</a:t>
            </a:fld>
            <a:endParaRPr lang="en-US" altLang="zh-CN"/>
          </a:p>
        </p:txBody>
      </p:sp>
    </p:spTree>
    <p:extLst>
      <p:ext uri="{BB962C8B-B14F-4D97-AF65-F5344CB8AC3E}">
        <p14:creationId xmlns:p14="http://schemas.microsoft.com/office/powerpoint/2010/main" val="3535962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7B86F-2F60-894F-9BBC-DA50725A0633}"/>
              </a:ext>
            </a:extLst>
          </p:cNvPr>
          <p:cNvSpPr>
            <a:spLocks noGrp="1"/>
          </p:cNvSpPr>
          <p:nvPr>
            <p:ph type="title"/>
          </p:nvPr>
        </p:nvSpPr>
        <p:spPr/>
        <p:txBody>
          <a:bodyPr/>
          <a:lstStyle/>
          <a:p>
            <a:r>
              <a:rPr lang="en-US" altLang="zh-CN" dirty="0"/>
              <a:t>1.5.3 </a:t>
            </a:r>
            <a:r>
              <a:rPr lang="zh-CN" altLang="zh-CN" dirty="0"/>
              <a:t>微内核结构</a:t>
            </a:r>
            <a:endParaRPr kumimoji="1" lang="zh-CN" altLang="en-US" dirty="0"/>
          </a:p>
        </p:txBody>
      </p:sp>
      <p:sp>
        <p:nvSpPr>
          <p:cNvPr id="3" name="内容占位符 2">
            <a:extLst>
              <a:ext uri="{FF2B5EF4-FFF2-40B4-BE49-F238E27FC236}">
                <a16:creationId xmlns:a16="http://schemas.microsoft.com/office/drawing/2014/main" id="{63F88510-F178-E647-A0C6-E006A76F7540}"/>
              </a:ext>
            </a:extLst>
          </p:cNvPr>
          <p:cNvSpPr>
            <a:spLocks noGrp="1"/>
          </p:cNvSpPr>
          <p:nvPr>
            <p:ph idx="1"/>
          </p:nvPr>
        </p:nvSpPr>
        <p:spPr>
          <a:xfrm>
            <a:off x="508000" y="1244605"/>
            <a:ext cx="6603999" cy="5270495"/>
          </a:xfrm>
        </p:spPr>
        <p:txBody>
          <a:bodyPr/>
          <a:lstStyle/>
          <a:p>
            <a:r>
              <a:rPr lang="zh-CN" altLang="zh-CN" dirty="0"/>
              <a:t>解决层次间的复杂接口以及通信开销和效率低下，操作系统内核代码难以维护等问题</a:t>
            </a:r>
            <a:endParaRPr lang="en-US" altLang="zh-CN" dirty="0"/>
          </a:p>
          <a:p>
            <a:pPr lvl="1"/>
            <a:r>
              <a:rPr lang="zh-CN" altLang="zh-CN" dirty="0"/>
              <a:t>提出了微内核的体系结构</a:t>
            </a:r>
            <a:endParaRPr lang="en-US" altLang="zh-CN" dirty="0"/>
          </a:p>
          <a:p>
            <a:pPr lvl="4"/>
            <a:endParaRPr lang="en-US" altLang="zh-CN" sz="1400" dirty="0"/>
          </a:p>
          <a:p>
            <a:r>
              <a:rPr lang="zh-CN" altLang="zh-CN" dirty="0"/>
              <a:t>保留最基本的功能在内核</a:t>
            </a:r>
            <a:endParaRPr lang="en-US" altLang="zh-CN" dirty="0"/>
          </a:p>
          <a:p>
            <a:pPr lvl="1"/>
            <a:r>
              <a:rPr lang="zh-CN" altLang="zh-CN" dirty="0"/>
              <a:t>尽量将不需要在核心态执行的功能移到用户态执行</a:t>
            </a:r>
            <a:endParaRPr lang="en-US" altLang="zh-CN" dirty="0"/>
          </a:p>
          <a:p>
            <a:pPr lvl="1"/>
            <a:r>
              <a:rPr lang="zh-CN" altLang="zh-CN" dirty="0"/>
              <a:t>由用户进程实现大多数操作系统的功能</a:t>
            </a:r>
            <a:endParaRPr lang="en-US" altLang="zh-CN" dirty="0"/>
          </a:p>
          <a:p>
            <a:pPr lvl="4"/>
            <a:endParaRPr lang="en-US" altLang="zh-CN" sz="600" dirty="0"/>
          </a:p>
          <a:p>
            <a:r>
              <a:rPr lang="zh-CN" altLang="zh-CN" dirty="0"/>
              <a:t>微内核结构的最大问题</a:t>
            </a:r>
            <a:r>
              <a:rPr lang="zh-CN" altLang="en-US" dirty="0"/>
              <a:t>：</a:t>
            </a:r>
            <a:endParaRPr lang="en-US" altLang="zh-CN" dirty="0"/>
          </a:p>
          <a:p>
            <a:pPr lvl="1"/>
            <a:r>
              <a:rPr lang="zh-CN" altLang="zh-CN" dirty="0"/>
              <a:t>性能问题</a:t>
            </a:r>
            <a:endParaRPr lang="en-US" altLang="zh-CN" dirty="0"/>
          </a:p>
          <a:p>
            <a:pPr lvl="2"/>
            <a:r>
              <a:rPr lang="zh-CN" altLang="zh-CN" sz="2000" dirty="0"/>
              <a:t>需要频繁地在核心态和用户态之间进行切换，操作系统的执行开销偏大</a:t>
            </a:r>
            <a:endParaRPr kumimoji="1" lang="zh-CN" altLang="en-US" sz="2000" dirty="0"/>
          </a:p>
        </p:txBody>
      </p:sp>
      <p:pic>
        <p:nvPicPr>
          <p:cNvPr id="4" name="图片 3">
            <a:extLst>
              <a:ext uri="{FF2B5EF4-FFF2-40B4-BE49-F238E27FC236}">
                <a16:creationId xmlns:a16="http://schemas.microsoft.com/office/drawing/2014/main" id="{F51E861B-64B6-7D47-934C-86B839221D3F}"/>
              </a:ext>
            </a:extLst>
          </p:cNvPr>
          <p:cNvPicPr/>
          <p:nvPr/>
        </p:nvPicPr>
        <p:blipFill>
          <a:blip r:embed="rId2"/>
          <a:stretch>
            <a:fillRect/>
          </a:stretch>
        </p:blipFill>
        <p:spPr>
          <a:xfrm>
            <a:off x="7112000" y="1466221"/>
            <a:ext cx="4334933" cy="3901646"/>
          </a:xfrm>
          <a:prstGeom prst="rect">
            <a:avLst/>
          </a:prstGeom>
        </p:spPr>
      </p:pic>
      <p:sp>
        <p:nvSpPr>
          <p:cNvPr id="5" name="矩形 4">
            <a:extLst>
              <a:ext uri="{FF2B5EF4-FFF2-40B4-BE49-F238E27FC236}">
                <a16:creationId xmlns:a16="http://schemas.microsoft.com/office/drawing/2014/main" id="{85ABBF46-C39F-0247-BA52-4446374A0ED5}"/>
              </a:ext>
            </a:extLst>
          </p:cNvPr>
          <p:cNvSpPr/>
          <p:nvPr/>
        </p:nvSpPr>
        <p:spPr>
          <a:xfrm>
            <a:off x="7888815" y="5519476"/>
            <a:ext cx="2262159" cy="369332"/>
          </a:xfrm>
          <a:prstGeom prst="rect">
            <a:avLst/>
          </a:prstGeom>
        </p:spPr>
        <p:txBody>
          <a:bodyPr wrap="none">
            <a:spAutoFit/>
          </a:bodyPr>
          <a:lstStyle/>
          <a:p>
            <a:pPr indent="254000" algn="ctr">
              <a:spcAft>
                <a:spcPts val="0"/>
              </a:spcAft>
            </a:pPr>
            <a:r>
              <a:rPr lang="zh-CN"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图</a:t>
            </a:r>
            <a:r>
              <a:rPr lang="en-US"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1- 8 </a:t>
            </a:r>
            <a:r>
              <a:rPr lang="zh-CN"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微内核结构</a:t>
            </a:r>
          </a:p>
        </p:txBody>
      </p:sp>
      <p:sp>
        <p:nvSpPr>
          <p:cNvPr id="6" name="页脚占位符 5">
            <a:extLst>
              <a:ext uri="{FF2B5EF4-FFF2-40B4-BE49-F238E27FC236}">
                <a16:creationId xmlns:a16="http://schemas.microsoft.com/office/drawing/2014/main" id="{1C046183-4CD5-BB46-A515-39956F6222DF}"/>
              </a:ext>
            </a:extLst>
          </p:cNvPr>
          <p:cNvSpPr>
            <a:spLocks noGrp="1"/>
          </p:cNvSpPr>
          <p:nvPr>
            <p:ph type="ftr" sz="quarter" idx="11"/>
          </p:nvPr>
        </p:nvSpPr>
        <p:spPr/>
        <p:txBody>
          <a:bodyPr/>
          <a:lstStyle/>
          <a:p>
            <a:pPr>
              <a:defRPr/>
            </a:pPr>
            <a:r>
              <a:rPr lang="zh-CN" altLang="en-US" dirty="0"/>
              <a:t>操作系统</a:t>
            </a:r>
            <a:endParaRPr lang="en-US" dirty="0"/>
          </a:p>
        </p:txBody>
      </p:sp>
      <p:sp>
        <p:nvSpPr>
          <p:cNvPr id="7" name="灯片编号占位符 6">
            <a:extLst>
              <a:ext uri="{FF2B5EF4-FFF2-40B4-BE49-F238E27FC236}">
                <a16:creationId xmlns:a16="http://schemas.microsoft.com/office/drawing/2014/main" id="{87A37F6E-533B-0842-8ED3-107061B19A4F}"/>
              </a:ext>
            </a:extLst>
          </p:cNvPr>
          <p:cNvSpPr>
            <a:spLocks noGrp="1"/>
          </p:cNvSpPr>
          <p:nvPr>
            <p:ph type="sldNum" sz="quarter" idx="12"/>
          </p:nvPr>
        </p:nvSpPr>
        <p:spPr/>
        <p:txBody>
          <a:bodyPr/>
          <a:lstStyle/>
          <a:p>
            <a:pPr>
              <a:defRPr/>
            </a:pPr>
            <a:fld id="{22641AF8-C8EB-E14E-8A69-BF1A5F809DDE}" type="slidenum">
              <a:rPr lang="zh-TW" altLang="en-US" smtClean="0"/>
              <a:pPr>
                <a:defRPr/>
              </a:pPr>
              <a:t>49</a:t>
            </a:fld>
            <a:endParaRPr lang="en-US" altLang="zh-CN"/>
          </a:p>
        </p:txBody>
      </p:sp>
    </p:spTree>
    <p:extLst>
      <p:ext uri="{BB962C8B-B14F-4D97-AF65-F5344CB8AC3E}">
        <p14:creationId xmlns:p14="http://schemas.microsoft.com/office/powerpoint/2010/main" val="241548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F02BAE4-A85A-574F-B244-FD735953F93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BD51F90-ED07-A348-ADB7-1E9CE1B27F09}"/>
              </a:ext>
            </a:extLst>
          </p:cNvPr>
          <p:cNvSpPr>
            <a:spLocks noGrp="1"/>
          </p:cNvSpPr>
          <p:nvPr>
            <p:ph sz="half" idx="1"/>
          </p:nvPr>
        </p:nvSpPr>
        <p:spPr>
          <a:xfrm>
            <a:off x="609600" y="1371600"/>
            <a:ext cx="6210300" cy="5143500"/>
          </a:xfrm>
        </p:spPr>
        <p:txBody>
          <a:bodyPr/>
          <a:lstStyle/>
          <a:p>
            <a:r>
              <a:rPr lang="zh-CN" altLang="zh-CN" dirty="0"/>
              <a:t>软件分类</a:t>
            </a:r>
            <a:endParaRPr lang="en-US" altLang="zh-CN" dirty="0"/>
          </a:p>
          <a:p>
            <a:pPr lvl="1"/>
            <a:r>
              <a:rPr lang="zh-CN" altLang="zh-CN" dirty="0"/>
              <a:t>（</a:t>
            </a:r>
            <a:r>
              <a:rPr lang="en-US" altLang="zh-CN" dirty="0"/>
              <a:t>1</a:t>
            </a:r>
            <a:r>
              <a:rPr lang="zh-CN" altLang="zh-CN" dirty="0"/>
              <a:t>）系统软件</a:t>
            </a:r>
            <a:endParaRPr lang="en-US" altLang="zh-CN" dirty="0"/>
          </a:p>
          <a:p>
            <a:pPr lvl="2"/>
            <a:r>
              <a:rPr lang="zh-CN" altLang="zh-CN" dirty="0"/>
              <a:t>操作系统、编译程序、程序设计语言、连接装配程序以及与计算机密切相关的程序</a:t>
            </a:r>
          </a:p>
          <a:p>
            <a:pPr lvl="1"/>
            <a:r>
              <a:rPr lang="zh-CN" altLang="zh-CN" dirty="0"/>
              <a:t>（</a:t>
            </a:r>
            <a:r>
              <a:rPr lang="en-US" altLang="zh-CN" dirty="0"/>
              <a:t>2</a:t>
            </a:r>
            <a:r>
              <a:rPr lang="zh-CN" altLang="zh-CN" dirty="0"/>
              <a:t>）应用软件</a:t>
            </a:r>
            <a:endParaRPr lang="en-US" altLang="zh-CN" dirty="0"/>
          </a:p>
          <a:p>
            <a:pPr lvl="2"/>
            <a:r>
              <a:rPr lang="zh-CN" altLang="zh-CN" dirty="0"/>
              <a:t>应用程序、软件包（如数理统计软计包、运筹计算软件包等）</a:t>
            </a:r>
          </a:p>
          <a:p>
            <a:pPr lvl="1"/>
            <a:r>
              <a:rPr lang="zh-CN" altLang="zh-CN" dirty="0"/>
              <a:t>（</a:t>
            </a:r>
            <a:r>
              <a:rPr lang="en-US" altLang="zh-CN" dirty="0"/>
              <a:t>3</a:t>
            </a:r>
            <a:r>
              <a:rPr lang="zh-CN" altLang="zh-CN" dirty="0"/>
              <a:t>）工具软件</a:t>
            </a:r>
            <a:endParaRPr lang="en-US" altLang="zh-CN" dirty="0"/>
          </a:p>
          <a:p>
            <a:pPr lvl="2"/>
            <a:r>
              <a:rPr lang="zh-CN" altLang="zh-CN" dirty="0"/>
              <a:t>各种诊断程序、检查程序、引导程序</a:t>
            </a:r>
          </a:p>
          <a:p>
            <a:r>
              <a:rPr lang="zh-CN" altLang="zh-CN" dirty="0"/>
              <a:t>操作系统将系统中的各种软、硬件资源有机地组合成一个整体，使计算机真正体现了系统的完整性和可利用性。</a:t>
            </a:r>
            <a:endParaRPr kumimoji="1" lang="en-US" altLang="zh-CN" dirty="0"/>
          </a:p>
          <a:p>
            <a:endParaRPr kumimoji="1" lang="zh-CN" altLang="en-US" dirty="0"/>
          </a:p>
        </p:txBody>
      </p:sp>
      <p:pic>
        <p:nvPicPr>
          <p:cNvPr id="2" name="图片 1">
            <a:extLst>
              <a:ext uri="{FF2B5EF4-FFF2-40B4-BE49-F238E27FC236}">
                <a16:creationId xmlns:a16="http://schemas.microsoft.com/office/drawing/2014/main" id="{7F15CC16-E7D3-744C-BC7E-50F98BB0932E}"/>
              </a:ext>
            </a:extLst>
          </p:cNvPr>
          <p:cNvPicPr>
            <a:picLocks noChangeAspect="1"/>
          </p:cNvPicPr>
          <p:nvPr/>
        </p:nvPicPr>
        <p:blipFill>
          <a:blip r:embed="rId2"/>
          <a:stretch>
            <a:fillRect/>
          </a:stretch>
        </p:blipFill>
        <p:spPr>
          <a:xfrm>
            <a:off x="7030387" y="2333235"/>
            <a:ext cx="4416546" cy="4216927"/>
          </a:xfrm>
          <a:prstGeom prst="rect">
            <a:avLst/>
          </a:prstGeom>
        </p:spPr>
      </p:pic>
      <p:sp>
        <p:nvSpPr>
          <p:cNvPr id="6" name="页脚占位符 5">
            <a:extLst>
              <a:ext uri="{FF2B5EF4-FFF2-40B4-BE49-F238E27FC236}">
                <a16:creationId xmlns:a16="http://schemas.microsoft.com/office/drawing/2014/main" id="{530936D1-CAE2-3543-BFEE-0AC284A62634}"/>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898F1DC2-381C-8C44-BF14-E5440076AB15}"/>
              </a:ext>
            </a:extLst>
          </p:cNvPr>
          <p:cNvSpPr>
            <a:spLocks noGrp="1"/>
          </p:cNvSpPr>
          <p:nvPr>
            <p:ph type="sldNum" sz="quarter" idx="12"/>
          </p:nvPr>
        </p:nvSpPr>
        <p:spPr/>
        <p:txBody>
          <a:bodyPr/>
          <a:lstStyle/>
          <a:p>
            <a:pPr>
              <a:defRPr/>
            </a:pPr>
            <a:fld id="{38C030AF-1B19-6A42-AC4D-1682435B5A54}" type="slidenum">
              <a:rPr lang="zh-TW" altLang="en-US" smtClean="0"/>
              <a:pPr>
                <a:defRPr/>
              </a:pPr>
              <a:t>5</a:t>
            </a:fld>
            <a:endParaRPr lang="en-US" altLang="zh-CN"/>
          </a:p>
        </p:txBody>
      </p:sp>
    </p:spTree>
    <p:extLst>
      <p:ext uri="{BB962C8B-B14F-4D97-AF65-F5344CB8AC3E}">
        <p14:creationId xmlns:p14="http://schemas.microsoft.com/office/powerpoint/2010/main" val="4247278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E47AB-ECC3-D049-940E-FAB24BAA2D97}"/>
              </a:ext>
            </a:extLst>
          </p:cNvPr>
          <p:cNvSpPr>
            <a:spLocks noGrp="1"/>
          </p:cNvSpPr>
          <p:nvPr>
            <p:ph type="title"/>
          </p:nvPr>
        </p:nvSpPr>
        <p:spPr/>
        <p:txBody>
          <a:bodyPr/>
          <a:lstStyle/>
          <a:p>
            <a:r>
              <a:rPr kumimoji="1" lang="en-US" altLang="zh-CN" dirty="0"/>
              <a:t>1.6 </a:t>
            </a:r>
            <a:r>
              <a:rPr kumimoji="1" lang="zh-CN" altLang="en-US" dirty="0"/>
              <a:t>现代典型操作系统</a:t>
            </a:r>
          </a:p>
        </p:txBody>
      </p:sp>
      <p:sp>
        <p:nvSpPr>
          <p:cNvPr id="3" name="内容占位符 2">
            <a:extLst>
              <a:ext uri="{FF2B5EF4-FFF2-40B4-BE49-F238E27FC236}">
                <a16:creationId xmlns:a16="http://schemas.microsoft.com/office/drawing/2014/main" id="{12E5A602-E317-9949-BC91-0753CCE53359}"/>
              </a:ext>
            </a:extLst>
          </p:cNvPr>
          <p:cNvSpPr>
            <a:spLocks noGrp="1"/>
          </p:cNvSpPr>
          <p:nvPr>
            <p:ph idx="1"/>
          </p:nvPr>
        </p:nvSpPr>
        <p:spPr/>
        <p:txBody>
          <a:bodyPr/>
          <a:lstStyle/>
          <a:p>
            <a:r>
              <a:rPr lang="zh-CN" altLang="zh-CN" sz="3200" dirty="0"/>
              <a:t>主流的操作系统</a:t>
            </a:r>
            <a:r>
              <a:rPr lang="zh-CN" altLang="en-US" sz="3200" dirty="0"/>
              <a:t>运行在：</a:t>
            </a:r>
            <a:endParaRPr lang="en-US" altLang="zh-CN" sz="3200" dirty="0"/>
          </a:p>
          <a:p>
            <a:pPr lvl="1"/>
            <a:r>
              <a:rPr lang="zh-CN" altLang="zh-CN" sz="2800" dirty="0"/>
              <a:t>服务器计算机系统</a:t>
            </a:r>
            <a:endParaRPr lang="en-US" altLang="zh-CN" sz="2800" dirty="0"/>
          </a:p>
          <a:p>
            <a:pPr lvl="1"/>
            <a:r>
              <a:rPr lang="zh-CN" altLang="zh-CN" sz="2800" dirty="0"/>
              <a:t>大量的</a:t>
            </a:r>
            <a:r>
              <a:rPr lang="en-US" altLang="zh-CN" sz="2800" dirty="0"/>
              <a:t>PC</a:t>
            </a:r>
            <a:r>
              <a:rPr lang="zh-CN" altLang="zh-CN" sz="2800" dirty="0"/>
              <a:t>机</a:t>
            </a:r>
            <a:endParaRPr lang="en-US" altLang="zh-CN" sz="2800" dirty="0"/>
          </a:p>
          <a:p>
            <a:pPr lvl="1"/>
            <a:r>
              <a:rPr lang="zh-CN" altLang="zh-CN" sz="2800" dirty="0"/>
              <a:t>更大量的是智能移动设备 </a:t>
            </a:r>
            <a:endParaRPr lang="en-US" altLang="zh-CN" sz="2800" dirty="0"/>
          </a:p>
          <a:p>
            <a:pPr lvl="2"/>
            <a:endParaRPr lang="en-US" altLang="zh-CN" sz="2400" dirty="0"/>
          </a:p>
          <a:p>
            <a:pPr lvl="1"/>
            <a:endParaRPr lang="en-US" altLang="zh-CN" sz="2800" dirty="0"/>
          </a:p>
          <a:p>
            <a:pPr lvl="1"/>
            <a:r>
              <a:rPr lang="en-US" altLang="zh-CN" sz="2800" dirty="0"/>
              <a:t>Windows</a:t>
            </a:r>
            <a:r>
              <a:rPr lang="zh-CN" altLang="zh-CN" sz="2800" dirty="0"/>
              <a:t>、</a:t>
            </a:r>
            <a:r>
              <a:rPr lang="en-US" altLang="zh-CN" sz="2800" dirty="0"/>
              <a:t>UNIX</a:t>
            </a:r>
            <a:r>
              <a:rPr lang="zh-CN" altLang="zh-CN" sz="2800" dirty="0"/>
              <a:t>、</a:t>
            </a:r>
            <a:r>
              <a:rPr lang="en-US" altLang="zh-CN" sz="2800" dirty="0"/>
              <a:t>Linux</a:t>
            </a:r>
            <a:r>
              <a:rPr lang="zh-CN" altLang="zh-CN" sz="2800" dirty="0"/>
              <a:t>、</a:t>
            </a:r>
            <a:r>
              <a:rPr lang="en-US" altLang="zh-CN" sz="2800" dirty="0"/>
              <a:t>Android</a:t>
            </a:r>
            <a:r>
              <a:rPr lang="zh-CN" altLang="zh-CN" sz="2800" dirty="0"/>
              <a:t>、</a:t>
            </a:r>
            <a:r>
              <a:rPr lang="en-US" altLang="zh-CN" sz="2800" dirty="0"/>
              <a:t>macOS</a:t>
            </a:r>
            <a:r>
              <a:rPr lang="zh-CN" altLang="zh-CN" sz="2800" dirty="0"/>
              <a:t>、</a:t>
            </a:r>
            <a:r>
              <a:rPr lang="en-US" altLang="zh-CN" sz="2800" dirty="0"/>
              <a:t>iOS</a:t>
            </a:r>
            <a:r>
              <a:rPr lang="zh-CN" altLang="zh-CN" sz="2800" dirty="0"/>
              <a:t>等</a:t>
            </a:r>
            <a:endParaRPr kumimoji="1" lang="zh-CN" altLang="en-US" sz="2800" dirty="0"/>
          </a:p>
        </p:txBody>
      </p:sp>
      <p:sp>
        <p:nvSpPr>
          <p:cNvPr id="4" name="页脚占位符 3">
            <a:extLst>
              <a:ext uri="{FF2B5EF4-FFF2-40B4-BE49-F238E27FC236}">
                <a16:creationId xmlns:a16="http://schemas.microsoft.com/office/drawing/2014/main" id="{2A707B67-5FBE-764E-ACFE-8548BCA3808B}"/>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2013318F-6087-5A4F-8422-78B0CC7A7AC8}"/>
              </a:ext>
            </a:extLst>
          </p:cNvPr>
          <p:cNvSpPr>
            <a:spLocks noGrp="1"/>
          </p:cNvSpPr>
          <p:nvPr>
            <p:ph type="sldNum" sz="quarter" idx="12"/>
          </p:nvPr>
        </p:nvSpPr>
        <p:spPr/>
        <p:txBody>
          <a:bodyPr/>
          <a:lstStyle/>
          <a:p>
            <a:pPr>
              <a:defRPr/>
            </a:pPr>
            <a:fld id="{22641AF8-C8EB-E14E-8A69-BF1A5F809DDE}" type="slidenum">
              <a:rPr lang="zh-TW" altLang="en-US" smtClean="0"/>
              <a:pPr>
                <a:defRPr/>
              </a:pPr>
              <a:t>50</a:t>
            </a:fld>
            <a:endParaRPr lang="en-US" altLang="zh-CN"/>
          </a:p>
        </p:txBody>
      </p:sp>
    </p:spTree>
    <p:extLst>
      <p:ext uri="{BB962C8B-B14F-4D97-AF65-F5344CB8AC3E}">
        <p14:creationId xmlns:p14="http://schemas.microsoft.com/office/powerpoint/2010/main" val="1399223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26D61-7680-A544-9DB7-30429C250341}"/>
              </a:ext>
            </a:extLst>
          </p:cNvPr>
          <p:cNvSpPr>
            <a:spLocks noGrp="1"/>
          </p:cNvSpPr>
          <p:nvPr>
            <p:ph type="title"/>
          </p:nvPr>
        </p:nvSpPr>
        <p:spPr/>
        <p:txBody>
          <a:bodyPr/>
          <a:lstStyle/>
          <a:p>
            <a:r>
              <a:rPr lang="en-US" altLang="zh-CN" dirty="0"/>
              <a:t>1.6.1 Windows</a:t>
            </a:r>
            <a:endParaRPr kumimoji="1" lang="zh-CN" altLang="en-US" dirty="0"/>
          </a:p>
        </p:txBody>
      </p:sp>
      <p:sp>
        <p:nvSpPr>
          <p:cNvPr id="3" name="内容占位符 2">
            <a:extLst>
              <a:ext uri="{FF2B5EF4-FFF2-40B4-BE49-F238E27FC236}">
                <a16:creationId xmlns:a16="http://schemas.microsoft.com/office/drawing/2014/main" id="{33397CFF-8813-DC4D-9741-EF035869419E}"/>
              </a:ext>
            </a:extLst>
          </p:cNvPr>
          <p:cNvSpPr>
            <a:spLocks noGrp="1"/>
          </p:cNvSpPr>
          <p:nvPr>
            <p:ph idx="1"/>
          </p:nvPr>
        </p:nvSpPr>
        <p:spPr/>
        <p:txBody>
          <a:bodyPr/>
          <a:lstStyle/>
          <a:p>
            <a:r>
              <a:rPr lang="en-US" altLang="zh-CN" sz="3200" dirty="0"/>
              <a:t>PC</a:t>
            </a:r>
            <a:r>
              <a:rPr lang="zh-CN" altLang="zh-CN" sz="3200" dirty="0"/>
              <a:t>机上占主要地位的是</a:t>
            </a:r>
            <a:r>
              <a:rPr lang="en-US" altLang="zh-CN" sz="3200" dirty="0"/>
              <a:t>Windows</a:t>
            </a:r>
            <a:r>
              <a:rPr lang="zh-CN" altLang="zh-CN" sz="3200" dirty="0"/>
              <a:t>系统</a:t>
            </a:r>
            <a:endParaRPr lang="en-US" altLang="zh-CN" sz="3200" dirty="0"/>
          </a:p>
          <a:p>
            <a:r>
              <a:rPr lang="zh-CN" altLang="zh-CN" sz="3200" dirty="0"/>
              <a:t>微软所开发的微机操作系统，分为</a:t>
            </a:r>
            <a:r>
              <a:rPr lang="en-US" altLang="zh-CN" sz="3200" dirty="0"/>
              <a:t>MS-DOS</a:t>
            </a:r>
            <a:r>
              <a:rPr lang="zh-CN" altLang="zh-CN" sz="3200" dirty="0"/>
              <a:t>、</a:t>
            </a:r>
            <a:r>
              <a:rPr lang="en-US" altLang="zh-CN" sz="3200" dirty="0"/>
              <a:t>Windows 9x</a:t>
            </a:r>
            <a:r>
              <a:rPr lang="zh-CN" altLang="zh-CN" sz="3200" dirty="0"/>
              <a:t>和</a:t>
            </a:r>
            <a:r>
              <a:rPr lang="en-US" altLang="zh-CN" sz="3200" dirty="0"/>
              <a:t>Windows NT</a:t>
            </a:r>
            <a:r>
              <a:rPr lang="zh-CN" altLang="zh-CN" sz="3200" dirty="0"/>
              <a:t>三大系列</a:t>
            </a:r>
            <a:endParaRPr lang="en-US" altLang="zh-CN" sz="3200" dirty="0"/>
          </a:p>
          <a:p>
            <a:endParaRPr kumimoji="1" lang="zh-CN" altLang="en-US" sz="3200" dirty="0"/>
          </a:p>
        </p:txBody>
      </p:sp>
      <p:sp>
        <p:nvSpPr>
          <p:cNvPr id="4" name="页脚占位符 3">
            <a:extLst>
              <a:ext uri="{FF2B5EF4-FFF2-40B4-BE49-F238E27FC236}">
                <a16:creationId xmlns:a16="http://schemas.microsoft.com/office/drawing/2014/main" id="{5C94F39D-357B-4B49-B57B-713DCDBAD919}"/>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653C5870-5F2F-B044-A225-94E83CA1E846}"/>
              </a:ext>
            </a:extLst>
          </p:cNvPr>
          <p:cNvSpPr>
            <a:spLocks noGrp="1"/>
          </p:cNvSpPr>
          <p:nvPr>
            <p:ph type="sldNum" sz="quarter" idx="12"/>
          </p:nvPr>
        </p:nvSpPr>
        <p:spPr/>
        <p:txBody>
          <a:bodyPr/>
          <a:lstStyle/>
          <a:p>
            <a:pPr>
              <a:defRPr/>
            </a:pPr>
            <a:fld id="{22641AF8-C8EB-E14E-8A69-BF1A5F809DDE}" type="slidenum">
              <a:rPr lang="zh-TW" altLang="en-US" smtClean="0"/>
              <a:pPr>
                <a:defRPr/>
              </a:pPr>
              <a:t>51</a:t>
            </a:fld>
            <a:endParaRPr lang="en-US" altLang="zh-CN"/>
          </a:p>
        </p:txBody>
      </p:sp>
    </p:spTree>
    <p:extLst>
      <p:ext uri="{BB962C8B-B14F-4D97-AF65-F5344CB8AC3E}">
        <p14:creationId xmlns:p14="http://schemas.microsoft.com/office/powerpoint/2010/main" val="1093762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EC36E-85B5-EB4E-9C70-724B4036404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C5956C1-F241-9349-9F35-6A06094DEC3E}"/>
              </a:ext>
            </a:extLst>
          </p:cNvPr>
          <p:cNvSpPr>
            <a:spLocks noGrp="1"/>
          </p:cNvSpPr>
          <p:nvPr>
            <p:ph idx="1"/>
          </p:nvPr>
        </p:nvSpPr>
        <p:spPr/>
        <p:txBody>
          <a:bodyPr/>
          <a:lstStyle/>
          <a:p>
            <a:r>
              <a:rPr lang="zh-CN" altLang="zh-CN" sz="2400" dirty="0"/>
              <a:t>设计目标</a:t>
            </a:r>
            <a:endParaRPr lang="en-US" altLang="zh-CN" sz="2400" dirty="0"/>
          </a:p>
          <a:p>
            <a:pPr lvl="1"/>
            <a:r>
              <a:rPr lang="en-US" altLang="zh-CN" sz="2000" dirty="0"/>
              <a:t>1</a:t>
            </a:r>
            <a:r>
              <a:rPr lang="zh-CN" altLang="zh-CN" sz="2000" dirty="0"/>
              <a:t>）操作系统的设计是一个系统问题</a:t>
            </a:r>
            <a:endParaRPr lang="en-US" altLang="zh-CN" sz="2000" dirty="0"/>
          </a:p>
          <a:p>
            <a:pPr lvl="2"/>
            <a:r>
              <a:rPr lang="zh-CN" altLang="zh-CN" sz="2000" dirty="0"/>
              <a:t>要解决好复杂程度高、研制周期长和正确性难以保证等几个关键问题</a:t>
            </a:r>
            <a:endParaRPr lang="en-US" altLang="zh-CN" sz="2000" dirty="0"/>
          </a:p>
          <a:p>
            <a:pPr lvl="2"/>
            <a:r>
              <a:rPr lang="zh-CN" altLang="zh-CN" sz="2000" dirty="0"/>
              <a:t>采用良好的操作系统结构、先进的开发方法、工程化的管理方法和高效的开发工具</a:t>
            </a:r>
            <a:endParaRPr lang="en-US" altLang="zh-CN" sz="2000" dirty="0"/>
          </a:p>
          <a:p>
            <a:pPr lvl="2"/>
            <a:endParaRPr lang="zh-CN" altLang="zh-CN" sz="2000" dirty="0"/>
          </a:p>
          <a:p>
            <a:pPr lvl="1"/>
            <a:r>
              <a:rPr lang="en-US" altLang="zh-CN" sz="2000" dirty="0"/>
              <a:t>2</a:t>
            </a:r>
            <a:r>
              <a:rPr lang="zh-CN" altLang="zh-CN" sz="2000" dirty="0"/>
              <a:t>）设计目标</a:t>
            </a:r>
          </a:p>
          <a:p>
            <a:pPr lvl="2"/>
            <a:r>
              <a:rPr lang="zh-CN" altLang="zh-CN" sz="2000" dirty="0"/>
              <a:t>可靠性</a:t>
            </a:r>
            <a:r>
              <a:rPr lang="en-US" altLang="zh-CN" sz="2000" dirty="0"/>
              <a:t>(</a:t>
            </a:r>
            <a:r>
              <a:rPr lang="zh-CN" altLang="zh-CN" sz="2000" dirty="0"/>
              <a:t>正确性和健壮性</a:t>
            </a:r>
            <a:r>
              <a:rPr lang="en-US" altLang="zh-CN" sz="2000" dirty="0"/>
              <a:t>)</a:t>
            </a:r>
            <a:r>
              <a:rPr lang="zh-CN" altLang="zh-CN" sz="2000" dirty="0"/>
              <a:t>、高效性、简明性、易维护性、易移植性、安全性、可适应性等</a:t>
            </a:r>
            <a:endParaRPr lang="en-US" altLang="zh-CN" sz="2000" dirty="0"/>
          </a:p>
          <a:p>
            <a:pPr lvl="2"/>
            <a:r>
              <a:rPr lang="zh-CN" altLang="zh-CN" sz="2000" dirty="0"/>
              <a:t>微软公司把握的总原则是用市场需求驱动设计目标：</a:t>
            </a:r>
          </a:p>
          <a:p>
            <a:endParaRPr kumimoji="1" lang="zh-CN" altLang="en-US" sz="2400" dirty="0"/>
          </a:p>
        </p:txBody>
      </p:sp>
      <p:sp>
        <p:nvSpPr>
          <p:cNvPr id="5" name="文本框 4">
            <a:extLst>
              <a:ext uri="{FF2B5EF4-FFF2-40B4-BE49-F238E27FC236}">
                <a16:creationId xmlns:a16="http://schemas.microsoft.com/office/drawing/2014/main" id="{A26D78EE-B477-7043-AB29-A9184097ED9B}"/>
              </a:ext>
            </a:extLst>
          </p:cNvPr>
          <p:cNvSpPr txBox="1"/>
          <p:nvPr/>
        </p:nvSpPr>
        <p:spPr>
          <a:xfrm>
            <a:off x="2043112" y="4514850"/>
            <a:ext cx="9144001" cy="2292935"/>
          </a:xfrm>
          <a:prstGeom prst="rect">
            <a:avLst/>
          </a:prstGeom>
          <a:noFill/>
        </p:spPr>
        <p:txBody>
          <a:bodyPr wrap="square" numCol="2" rtlCol="0">
            <a:spAutoFit/>
          </a:bodyPr>
          <a:lstStyle/>
          <a:p>
            <a:r>
              <a:rPr kumimoji="1" lang="zh-CN" altLang="en-US" sz="1100" dirty="0"/>
              <a:t>（</a:t>
            </a:r>
            <a:r>
              <a:rPr kumimoji="1" lang="en-US" altLang="zh-CN" sz="1100" dirty="0"/>
              <a:t>1</a:t>
            </a:r>
            <a:r>
              <a:rPr kumimoji="1" lang="zh-CN" altLang="en-US" sz="1100" dirty="0"/>
              <a:t>）提供一个真</a:t>
            </a:r>
            <a:r>
              <a:rPr kumimoji="1" lang="en-US" altLang="zh-CN" sz="1100" dirty="0"/>
              <a:t>32</a:t>
            </a:r>
            <a:r>
              <a:rPr kumimoji="1" lang="zh-CN" altLang="en-US" sz="1100" dirty="0"/>
              <a:t>位抢占式可重入的虚拟主存操作系统；</a:t>
            </a:r>
          </a:p>
          <a:p>
            <a:endParaRPr kumimoji="1" lang="zh-CN" altLang="en-US" sz="1100" dirty="0"/>
          </a:p>
          <a:p>
            <a:r>
              <a:rPr kumimoji="1" lang="zh-CN" altLang="en-US" sz="1100" dirty="0"/>
              <a:t>（</a:t>
            </a:r>
            <a:r>
              <a:rPr kumimoji="1" lang="en-US" altLang="zh-CN" sz="1100" dirty="0"/>
              <a:t>2</a:t>
            </a:r>
            <a:r>
              <a:rPr kumimoji="1" lang="zh-CN" altLang="en-US" sz="1100" dirty="0"/>
              <a:t>）能够在多种硬件体系结构和平台上运行；</a:t>
            </a:r>
          </a:p>
          <a:p>
            <a:endParaRPr kumimoji="1" lang="zh-CN" altLang="en-US" sz="1100" dirty="0"/>
          </a:p>
          <a:p>
            <a:r>
              <a:rPr kumimoji="1" lang="zh-CN" altLang="en-US" sz="1100" dirty="0"/>
              <a:t>（</a:t>
            </a:r>
            <a:r>
              <a:rPr kumimoji="1" lang="en-US" altLang="zh-CN" sz="1100" dirty="0"/>
              <a:t>3</a:t>
            </a:r>
            <a:r>
              <a:rPr kumimoji="1" lang="zh-CN" altLang="en-US" sz="1100" dirty="0"/>
              <a:t>）能够在对称多处理系统上运行并具有良好的可伸缩性；</a:t>
            </a:r>
          </a:p>
          <a:p>
            <a:endParaRPr kumimoji="1" lang="zh-CN" altLang="en-US" sz="1100" dirty="0"/>
          </a:p>
          <a:p>
            <a:r>
              <a:rPr kumimoji="1" lang="zh-CN" altLang="en-US" sz="1100" dirty="0"/>
              <a:t>（</a:t>
            </a:r>
            <a:r>
              <a:rPr kumimoji="1" lang="en-US" altLang="zh-CN" sz="1100" dirty="0"/>
              <a:t>4</a:t>
            </a:r>
            <a:r>
              <a:rPr kumimoji="1" lang="zh-CN" altLang="en-US" sz="1100" dirty="0"/>
              <a:t>）优秀的分布式计算平台，既可作为网络客户，又可作为网络服务器；</a:t>
            </a:r>
          </a:p>
          <a:p>
            <a:endParaRPr kumimoji="1" lang="zh-CN" altLang="en-US" sz="1100" dirty="0"/>
          </a:p>
          <a:p>
            <a:r>
              <a:rPr kumimoji="1" lang="zh-CN" altLang="en-US" sz="1100" dirty="0"/>
              <a:t>（</a:t>
            </a:r>
            <a:r>
              <a:rPr kumimoji="1" lang="en-US" altLang="zh-CN" sz="1100" dirty="0"/>
              <a:t>5</a:t>
            </a:r>
            <a:r>
              <a:rPr kumimoji="1" lang="zh-CN" altLang="en-US" sz="1100" dirty="0"/>
              <a:t>）可运行多数现有</a:t>
            </a:r>
            <a:r>
              <a:rPr kumimoji="1" lang="en-US" altLang="zh-CN" sz="1100" dirty="0"/>
              <a:t>16</a:t>
            </a:r>
            <a:r>
              <a:rPr kumimoji="1" lang="zh-CN" altLang="en-US" sz="1100" dirty="0"/>
              <a:t>位</a:t>
            </a:r>
            <a:r>
              <a:rPr kumimoji="1" lang="en-US" altLang="zh-CN" sz="1100" dirty="0"/>
              <a:t>MS-DOS</a:t>
            </a:r>
            <a:r>
              <a:rPr kumimoji="1" lang="zh-CN" altLang="en-US" sz="1100" dirty="0"/>
              <a:t>和</a:t>
            </a:r>
            <a:r>
              <a:rPr kumimoji="1" lang="en-US" altLang="zh-CN" sz="1100" dirty="0"/>
              <a:t>Microsoft Windows 3.1 </a:t>
            </a:r>
            <a:r>
              <a:rPr kumimoji="1" lang="zh-CN" altLang="en-US" sz="1100" dirty="0"/>
              <a:t>应用程序；</a:t>
            </a:r>
          </a:p>
          <a:p>
            <a:endParaRPr kumimoji="1" lang="zh-CN" altLang="en-US" sz="1100" dirty="0"/>
          </a:p>
          <a:p>
            <a:r>
              <a:rPr kumimoji="1" lang="zh-CN" altLang="en-US" sz="1100" dirty="0"/>
              <a:t>（</a:t>
            </a:r>
            <a:r>
              <a:rPr kumimoji="1" lang="en-US" altLang="zh-CN" sz="1100" dirty="0"/>
              <a:t>6</a:t>
            </a:r>
            <a:r>
              <a:rPr kumimoji="1" lang="zh-CN" altLang="en-US" sz="1100" dirty="0"/>
              <a:t>）符合政府对符合</a:t>
            </a:r>
            <a:r>
              <a:rPr kumimoji="1" lang="en-US" altLang="zh-CN" sz="1100" dirty="0"/>
              <a:t>POSIX 1003.1</a:t>
            </a:r>
            <a:r>
              <a:rPr kumimoji="1" lang="zh-CN" altLang="en-US" sz="1100" dirty="0"/>
              <a:t>的要求；</a:t>
            </a:r>
          </a:p>
          <a:p>
            <a:endParaRPr kumimoji="1" lang="zh-CN" altLang="en-US" sz="1100" dirty="0"/>
          </a:p>
          <a:p>
            <a:r>
              <a:rPr kumimoji="1" lang="zh-CN" altLang="en-US" sz="1100" dirty="0"/>
              <a:t>（</a:t>
            </a:r>
            <a:r>
              <a:rPr kumimoji="1" lang="en-US" altLang="zh-CN" sz="1100" dirty="0"/>
              <a:t>7</a:t>
            </a:r>
            <a:r>
              <a:rPr kumimoji="1" lang="zh-CN" altLang="en-US" sz="1100" dirty="0"/>
              <a:t>）符合政府和企业对操作系统安全性的要求；</a:t>
            </a:r>
          </a:p>
          <a:p>
            <a:endParaRPr kumimoji="1" lang="zh-CN" altLang="en-US" sz="1100" dirty="0"/>
          </a:p>
          <a:p>
            <a:r>
              <a:rPr kumimoji="1" lang="zh-CN" altLang="en-US" sz="1100" dirty="0"/>
              <a:t>（</a:t>
            </a:r>
            <a:r>
              <a:rPr kumimoji="1" lang="en-US" altLang="zh-CN" sz="1100" dirty="0"/>
              <a:t>8</a:t>
            </a:r>
            <a:r>
              <a:rPr kumimoji="1" lang="zh-CN" altLang="en-US" sz="1100" dirty="0"/>
              <a:t>）支持</a:t>
            </a:r>
            <a:r>
              <a:rPr kumimoji="1" lang="en-US" altLang="zh-CN" sz="1100" dirty="0"/>
              <a:t>Unicode</a:t>
            </a:r>
            <a:r>
              <a:rPr kumimoji="1" lang="zh-CN" altLang="en-US" sz="1100" dirty="0"/>
              <a:t>，适应全球市场的需要；</a:t>
            </a:r>
          </a:p>
          <a:p>
            <a:endParaRPr kumimoji="1" lang="zh-CN" altLang="en-US" sz="1100" dirty="0"/>
          </a:p>
          <a:p>
            <a:r>
              <a:rPr kumimoji="1" lang="zh-CN" altLang="en-US" sz="1100" dirty="0"/>
              <a:t>（</a:t>
            </a:r>
            <a:r>
              <a:rPr kumimoji="1" lang="en-US" altLang="zh-CN" sz="1100" dirty="0"/>
              <a:t>9</a:t>
            </a:r>
            <a:r>
              <a:rPr kumimoji="1" lang="zh-CN" altLang="en-US" sz="1100" dirty="0"/>
              <a:t>）可扩充性；</a:t>
            </a:r>
          </a:p>
          <a:p>
            <a:endParaRPr kumimoji="1" lang="zh-CN" altLang="en-US" sz="1100" dirty="0"/>
          </a:p>
          <a:p>
            <a:r>
              <a:rPr kumimoji="1" lang="zh-CN" altLang="en-US" sz="1100" dirty="0"/>
              <a:t>（</a:t>
            </a:r>
            <a:r>
              <a:rPr kumimoji="1" lang="en-US" altLang="zh-CN" sz="1100" dirty="0"/>
              <a:t>10</a:t>
            </a:r>
            <a:r>
              <a:rPr kumimoji="1" lang="zh-CN" altLang="en-US" sz="1100" dirty="0"/>
              <a:t>）可移植性；</a:t>
            </a:r>
          </a:p>
          <a:p>
            <a:endParaRPr kumimoji="1" lang="zh-CN" altLang="en-US" sz="1100" dirty="0"/>
          </a:p>
          <a:p>
            <a:r>
              <a:rPr kumimoji="1" lang="zh-CN" altLang="en-US" sz="1100" dirty="0"/>
              <a:t>（</a:t>
            </a:r>
            <a:r>
              <a:rPr kumimoji="1" lang="en-US" altLang="zh-CN" sz="1100" dirty="0"/>
              <a:t>11</a:t>
            </a:r>
            <a:r>
              <a:rPr kumimoji="1" lang="zh-CN" altLang="en-US" sz="1100" dirty="0"/>
              <a:t>）可靠性及坚固性；</a:t>
            </a:r>
          </a:p>
          <a:p>
            <a:endParaRPr kumimoji="1" lang="zh-CN" altLang="en-US" sz="1100" dirty="0"/>
          </a:p>
          <a:p>
            <a:r>
              <a:rPr kumimoji="1" lang="zh-CN" altLang="en-US" sz="1100" dirty="0"/>
              <a:t>（</a:t>
            </a:r>
            <a:r>
              <a:rPr kumimoji="1" lang="en-US" altLang="zh-CN" sz="1100" dirty="0"/>
              <a:t>12</a:t>
            </a:r>
            <a:r>
              <a:rPr kumimoji="1" lang="zh-CN" altLang="en-US" sz="1100" dirty="0"/>
              <a:t>）兼容性；</a:t>
            </a:r>
          </a:p>
          <a:p>
            <a:endParaRPr kumimoji="1" lang="zh-CN" altLang="en-US" sz="1100" dirty="0"/>
          </a:p>
          <a:p>
            <a:r>
              <a:rPr kumimoji="1" lang="zh-CN" altLang="en-US" sz="1100" dirty="0"/>
              <a:t>（</a:t>
            </a:r>
            <a:r>
              <a:rPr kumimoji="1" lang="en-US" altLang="zh-CN" sz="1100" dirty="0"/>
              <a:t>13</a:t>
            </a:r>
            <a:r>
              <a:rPr kumimoji="1" lang="zh-CN" altLang="en-US" sz="1100" dirty="0"/>
              <a:t>）性能。</a:t>
            </a:r>
            <a:endParaRPr kumimoji="1" lang="zh-CN" altLang="en-US" dirty="0"/>
          </a:p>
        </p:txBody>
      </p:sp>
      <p:sp>
        <p:nvSpPr>
          <p:cNvPr id="4" name="页脚占位符 3">
            <a:extLst>
              <a:ext uri="{FF2B5EF4-FFF2-40B4-BE49-F238E27FC236}">
                <a16:creationId xmlns:a16="http://schemas.microsoft.com/office/drawing/2014/main" id="{3B09932F-5CB6-BD4D-BC3E-140761724D85}"/>
              </a:ext>
            </a:extLst>
          </p:cNvPr>
          <p:cNvSpPr>
            <a:spLocks noGrp="1"/>
          </p:cNvSpPr>
          <p:nvPr>
            <p:ph type="ftr" sz="quarter" idx="11"/>
          </p:nvPr>
        </p:nvSpPr>
        <p:spPr/>
        <p:txBody>
          <a:bodyPr/>
          <a:lstStyle/>
          <a:p>
            <a:pPr>
              <a:defRPr/>
            </a:pPr>
            <a:r>
              <a:rPr lang="zh-CN" altLang="en-US"/>
              <a:t>操作系统</a:t>
            </a:r>
            <a:endParaRPr lang="en-US"/>
          </a:p>
        </p:txBody>
      </p:sp>
      <p:sp>
        <p:nvSpPr>
          <p:cNvPr id="6" name="灯片编号占位符 5">
            <a:extLst>
              <a:ext uri="{FF2B5EF4-FFF2-40B4-BE49-F238E27FC236}">
                <a16:creationId xmlns:a16="http://schemas.microsoft.com/office/drawing/2014/main" id="{AF473EAB-0C2A-8544-B72B-CBB974CEB37A}"/>
              </a:ext>
            </a:extLst>
          </p:cNvPr>
          <p:cNvSpPr>
            <a:spLocks noGrp="1"/>
          </p:cNvSpPr>
          <p:nvPr>
            <p:ph type="sldNum" sz="quarter" idx="12"/>
          </p:nvPr>
        </p:nvSpPr>
        <p:spPr/>
        <p:txBody>
          <a:bodyPr/>
          <a:lstStyle/>
          <a:p>
            <a:pPr>
              <a:defRPr/>
            </a:pPr>
            <a:fld id="{22641AF8-C8EB-E14E-8A69-BF1A5F809DDE}" type="slidenum">
              <a:rPr lang="zh-TW" altLang="en-US" smtClean="0"/>
              <a:pPr>
                <a:defRPr/>
              </a:pPr>
              <a:t>52</a:t>
            </a:fld>
            <a:endParaRPr lang="en-US" altLang="zh-CN"/>
          </a:p>
        </p:txBody>
      </p:sp>
    </p:spTree>
    <p:extLst>
      <p:ext uri="{BB962C8B-B14F-4D97-AF65-F5344CB8AC3E}">
        <p14:creationId xmlns:p14="http://schemas.microsoft.com/office/powerpoint/2010/main" val="2068505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312A1-1C46-1447-868F-09CD64820D4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298913F-5D5A-5742-A21E-D3E8523CCB29}"/>
              </a:ext>
            </a:extLst>
          </p:cNvPr>
          <p:cNvSpPr>
            <a:spLocks noGrp="1"/>
          </p:cNvSpPr>
          <p:nvPr>
            <p:ph idx="1"/>
          </p:nvPr>
        </p:nvSpPr>
        <p:spPr>
          <a:xfrm>
            <a:off x="216430" y="1244605"/>
            <a:ext cx="7384521" cy="5270495"/>
          </a:xfrm>
        </p:spPr>
        <p:txBody>
          <a:bodyPr/>
          <a:lstStyle/>
          <a:p>
            <a:r>
              <a:rPr lang="zh-CN" altLang="zh-CN" dirty="0"/>
              <a:t>系统模型</a:t>
            </a:r>
          </a:p>
          <a:p>
            <a:pPr lvl="1"/>
            <a:r>
              <a:rPr lang="en-US" altLang="zh-CN" dirty="0"/>
              <a:t>Windows NT</a:t>
            </a:r>
            <a:r>
              <a:rPr lang="zh-CN" altLang="zh-CN" dirty="0"/>
              <a:t>系列采用的系统结构是在层次型基础上的微内核（客户</a:t>
            </a:r>
            <a:r>
              <a:rPr lang="en-US" altLang="zh-CN" dirty="0"/>
              <a:t>/</a:t>
            </a:r>
            <a:r>
              <a:rPr lang="zh-CN" altLang="zh-CN" dirty="0"/>
              <a:t>服务器结构）结构</a:t>
            </a:r>
            <a:endParaRPr lang="en-US" altLang="zh-CN" dirty="0"/>
          </a:p>
          <a:p>
            <a:pPr lvl="2"/>
            <a:r>
              <a:rPr lang="zh-CN" altLang="zh-CN" sz="2400" dirty="0"/>
              <a:t>非常适宜应用在网络环境，应用于分布式处理计算环境，</a:t>
            </a:r>
            <a:endParaRPr lang="en-US" altLang="zh-CN" sz="2400" dirty="0"/>
          </a:p>
          <a:p>
            <a:pPr lvl="3"/>
            <a:r>
              <a:rPr lang="zh-CN" altLang="zh-CN" dirty="0"/>
              <a:t>由两部分组成：</a:t>
            </a:r>
            <a:r>
              <a:rPr lang="en-US" altLang="zh-CN" dirty="0"/>
              <a:t>“</a:t>
            </a:r>
            <a:r>
              <a:rPr lang="zh-CN" altLang="zh-CN" dirty="0"/>
              <a:t>微</a:t>
            </a:r>
            <a:r>
              <a:rPr lang="en-US" altLang="zh-CN" dirty="0"/>
              <a:t>”</a:t>
            </a:r>
            <a:r>
              <a:rPr lang="zh-CN" altLang="zh-CN" dirty="0"/>
              <a:t>内核和若干服务</a:t>
            </a:r>
            <a:endParaRPr lang="en-US" altLang="zh-CN" dirty="0"/>
          </a:p>
          <a:p>
            <a:pPr lvl="2"/>
            <a:r>
              <a:rPr lang="zh-CN" altLang="zh-CN" sz="2400" dirty="0"/>
              <a:t>主要特点</a:t>
            </a:r>
            <a:endParaRPr lang="en-US" altLang="zh-CN" sz="2400" dirty="0"/>
          </a:p>
          <a:p>
            <a:pPr lvl="3"/>
            <a:r>
              <a:rPr lang="zh-CN" altLang="zh-CN" dirty="0"/>
              <a:t>机制与策略分离比较彻底，可靠，灵活，适合分布式计算的需求</a:t>
            </a:r>
            <a:endParaRPr lang="en-US" altLang="zh-CN" dirty="0"/>
          </a:p>
          <a:p>
            <a:pPr lvl="3"/>
            <a:r>
              <a:rPr lang="zh-CN" altLang="zh-CN" dirty="0"/>
              <a:t>缺点</a:t>
            </a:r>
            <a:r>
              <a:rPr lang="zh-CN" altLang="en-US" dirty="0"/>
              <a:t>是</a:t>
            </a:r>
            <a:r>
              <a:rPr lang="zh-CN" altLang="zh-CN" dirty="0"/>
              <a:t>效率较低 </a:t>
            </a:r>
            <a:endParaRPr kumimoji="1" lang="zh-CN" altLang="en-US" dirty="0"/>
          </a:p>
        </p:txBody>
      </p:sp>
      <p:pic>
        <p:nvPicPr>
          <p:cNvPr id="4" name="图片 3" descr="图片18">
            <a:extLst>
              <a:ext uri="{FF2B5EF4-FFF2-40B4-BE49-F238E27FC236}">
                <a16:creationId xmlns:a16="http://schemas.microsoft.com/office/drawing/2014/main" id="{36C63A97-6D73-8043-BB19-02AA6B377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0951" y="1244605"/>
            <a:ext cx="4374619" cy="4213220"/>
          </a:xfrm>
          <a:prstGeom prst="rect">
            <a:avLst/>
          </a:prstGeom>
          <a:noFill/>
          <a:ln>
            <a:noFill/>
          </a:ln>
        </p:spPr>
      </p:pic>
      <p:pic>
        <p:nvPicPr>
          <p:cNvPr id="5" name="图片 4">
            <a:extLst>
              <a:ext uri="{FF2B5EF4-FFF2-40B4-BE49-F238E27FC236}">
                <a16:creationId xmlns:a16="http://schemas.microsoft.com/office/drawing/2014/main" id="{7E10953C-E2B3-DA40-B4B4-B79B965F63C2}"/>
              </a:ext>
            </a:extLst>
          </p:cNvPr>
          <p:cNvPicPr/>
          <p:nvPr/>
        </p:nvPicPr>
        <p:blipFill>
          <a:blip r:embed="rId3"/>
          <a:stretch>
            <a:fillRect/>
          </a:stretch>
        </p:blipFill>
        <p:spPr>
          <a:xfrm>
            <a:off x="3962400" y="4521201"/>
            <a:ext cx="3581906" cy="2230748"/>
          </a:xfrm>
          <a:prstGeom prst="rect">
            <a:avLst/>
          </a:prstGeom>
          <a:ln>
            <a:noFill/>
          </a:ln>
          <a:effectLst>
            <a:outerShdw blurRad="292100" dist="139700" dir="2700000" algn="tl" rotWithShape="0">
              <a:srgbClr val="333333">
                <a:alpha val="65000"/>
              </a:srgbClr>
            </a:outerShdw>
          </a:effectLst>
        </p:spPr>
      </p:pic>
      <p:sp>
        <p:nvSpPr>
          <p:cNvPr id="6" name="矩形 5">
            <a:extLst>
              <a:ext uri="{FF2B5EF4-FFF2-40B4-BE49-F238E27FC236}">
                <a16:creationId xmlns:a16="http://schemas.microsoft.com/office/drawing/2014/main" id="{F91583F5-F869-CC4B-A558-77554CA6C4C1}"/>
              </a:ext>
            </a:extLst>
          </p:cNvPr>
          <p:cNvSpPr/>
          <p:nvPr/>
        </p:nvSpPr>
        <p:spPr>
          <a:xfrm>
            <a:off x="8077190" y="5432464"/>
            <a:ext cx="2838469" cy="307777"/>
          </a:xfrm>
          <a:prstGeom prst="rect">
            <a:avLst/>
          </a:prstGeom>
        </p:spPr>
        <p:txBody>
          <a:bodyPr wrap="none">
            <a:spAutoFit/>
          </a:bodyPr>
          <a:lstStyle/>
          <a:p>
            <a:pPr indent="254000" algn="ctr">
              <a:spcAft>
                <a:spcPts val="0"/>
              </a:spcAft>
            </a:pPr>
            <a:r>
              <a:rPr lang="zh-CN"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图</a:t>
            </a:r>
            <a:r>
              <a:rPr lang="en-US"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1- 9 Windows 2000</a:t>
            </a:r>
            <a:r>
              <a:rPr lang="zh-CN"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系统结构</a:t>
            </a:r>
          </a:p>
        </p:txBody>
      </p:sp>
      <p:sp>
        <p:nvSpPr>
          <p:cNvPr id="7" name="矩形 6">
            <a:extLst>
              <a:ext uri="{FF2B5EF4-FFF2-40B4-BE49-F238E27FC236}">
                <a16:creationId xmlns:a16="http://schemas.microsoft.com/office/drawing/2014/main" id="{81FF9881-0B09-694F-855F-FEF724528DDD}"/>
              </a:ext>
            </a:extLst>
          </p:cNvPr>
          <p:cNvSpPr/>
          <p:nvPr/>
        </p:nvSpPr>
        <p:spPr>
          <a:xfrm>
            <a:off x="7525574" y="6120424"/>
            <a:ext cx="3117392" cy="307777"/>
          </a:xfrm>
          <a:prstGeom prst="rect">
            <a:avLst/>
          </a:prstGeom>
        </p:spPr>
        <p:txBody>
          <a:bodyPr wrap="none">
            <a:spAutoFit/>
          </a:bodyPr>
          <a:lstStyle/>
          <a:p>
            <a:pPr indent="254000" algn="ctr">
              <a:spcAft>
                <a:spcPts val="0"/>
              </a:spcAft>
            </a:pPr>
            <a:r>
              <a:rPr lang="zh-CN"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图</a:t>
            </a:r>
            <a:r>
              <a:rPr lang="en-US"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1- 10 Windows 2000</a:t>
            </a:r>
            <a:r>
              <a:rPr lang="zh-CN"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的系统构成</a:t>
            </a:r>
          </a:p>
        </p:txBody>
      </p:sp>
      <p:sp>
        <p:nvSpPr>
          <p:cNvPr id="8" name="页脚占位符 7">
            <a:extLst>
              <a:ext uri="{FF2B5EF4-FFF2-40B4-BE49-F238E27FC236}">
                <a16:creationId xmlns:a16="http://schemas.microsoft.com/office/drawing/2014/main" id="{E8BF12BA-03F4-2946-BFF8-B38930EA8393}"/>
              </a:ext>
            </a:extLst>
          </p:cNvPr>
          <p:cNvSpPr>
            <a:spLocks noGrp="1"/>
          </p:cNvSpPr>
          <p:nvPr>
            <p:ph type="ftr" sz="quarter" idx="11"/>
          </p:nvPr>
        </p:nvSpPr>
        <p:spPr/>
        <p:txBody>
          <a:bodyPr/>
          <a:lstStyle/>
          <a:p>
            <a:pPr>
              <a:defRPr/>
            </a:pPr>
            <a:r>
              <a:rPr lang="zh-CN" altLang="en-US" dirty="0"/>
              <a:t>操作系统</a:t>
            </a:r>
            <a:endParaRPr lang="en-US" dirty="0"/>
          </a:p>
        </p:txBody>
      </p:sp>
      <p:sp>
        <p:nvSpPr>
          <p:cNvPr id="9" name="灯片编号占位符 8">
            <a:extLst>
              <a:ext uri="{FF2B5EF4-FFF2-40B4-BE49-F238E27FC236}">
                <a16:creationId xmlns:a16="http://schemas.microsoft.com/office/drawing/2014/main" id="{2E3A8B50-C9D1-CF45-8541-A603EE1D08D3}"/>
              </a:ext>
            </a:extLst>
          </p:cNvPr>
          <p:cNvSpPr>
            <a:spLocks noGrp="1"/>
          </p:cNvSpPr>
          <p:nvPr>
            <p:ph type="sldNum" sz="quarter" idx="12"/>
          </p:nvPr>
        </p:nvSpPr>
        <p:spPr/>
        <p:txBody>
          <a:bodyPr/>
          <a:lstStyle/>
          <a:p>
            <a:pPr>
              <a:defRPr/>
            </a:pPr>
            <a:fld id="{22641AF8-C8EB-E14E-8A69-BF1A5F809DDE}" type="slidenum">
              <a:rPr lang="zh-TW" altLang="en-US" smtClean="0"/>
              <a:pPr>
                <a:defRPr/>
              </a:pPr>
              <a:t>53</a:t>
            </a:fld>
            <a:endParaRPr lang="en-US" altLang="zh-CN"/>
          </a:p>
        </p:txBody>
      </p:sp>
    </p:spTree>
    <p:extLst>
      <p:ext uri="{BB962C8B-B14F-4D97-AF65-F5344CB8AC3E}">
        <p14:creationId xmlns:p14="http://schemas.microsoft.com/office/powerpoint/2010/main" val="38486799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22442-C363-164F-82A1-9C63FCD1075E}"/>
              </a:ext>
            </a:extLst>
          </p:cNvPr>
          <p:cNvSpPr>
            <a:spLocks noGrp="1"/>
          </p:cNvSpPr>
          <p:nvPr>
            <p:ph type="title"/>
          </p:nvPr>
        </p:nvSpPr>
        <p:spPr/>
        <p:txBody>
          <a:bodyPr/>
          <a:lstStyle/>
          <a:p>
            <a:r>
              <a:rPr lang="en-US" altLang="zh-CN" dirty="0"/>
              <a:t>1.6.2 UNIX</a:t>
            </a:r>
            <a:r>
              <a:rPr lang="zh-CN" altLang="zh-CN" dirty="0"/>
              <a:t> </a:t>
            </a:r>
            <a:endParaRPr kumimoji="1" lang="zh-CN" altLang="en-US" dirty="0"/>
          </a:p>
        </p:txBody>
      </p:sp>
      <p:sp>
        <p:nvSpPr>
          <p:cNvPr id="3" name="内容占位符 2">
            <a:extLst>
              <a:ext uri="{FF2B5EF4-FFF2-40B4-BE49-F238E27FC236}">
                <a16:creationId xmlns:a16="http://schemas.microsoft.com/office/drawing/2014/main" id="{D92709AA-F888-2E45-86B8-81FF55ED3794}"/>
              </a:ext>
            </a:extLst>
          </p:cNvPr>
          <p:cNvSpPr>
            <a:spLocks noGrp="1"/>
          </p:cNvSpPr>
          <p:nvPr>
            <p:ph idx="1"/>
          </p:nvPr>
        </p:nvSpPr>
        <p:spPr/>
        <p:txBody>
          <a:bodyPr/>
          <a:lstStyle/>
          <a:p>
            <a:r>
              <a:rPr lang="en-US" altLang="zh-CN" dirty="0"/>
              <a:t>UNIX</a:t>
            </a:r>
            <a:r>
              <a:rPr lang="zh-CN" altLang="zh-CN" dirty="0"/>
              <a:t>是一个强大的多用户、多任务的分时操作系统，支持多种处理器架构</a:t>
            </a:r>
            <a:endParaRPr lang="en-US" altLang="zh-CN" dirty="0"/>
          </a:p>
          <a:p>
            <a:r>
              <a:rPr lang="zh-CN" altLang="zh-CN" dirty="0"/>
              <a:t>国际开放标准组织所拥有对</a:t>
            </a:r>
            <a:r>
              <a:rPr lang="en-US" altLang="zh-CN" dirty="0"/>
              <a:t>UNIX</a:t>
            </a:r>
            <a:r>
              <a:rPr lang="zh-CN" altLang="zh-CN" dirty="0"/>
              <a:t>的认证权 </a:t>
            </a:r>
            <a:endParaRPr lang="en-US" altLang="zh-CN" dirty="0"/>
          </a:p>
          <a:p>
            <a:r>
              <a:rPr lang="en-US" altLang="zh-CN" dirty="0"/>
              <a:t>UNIX</a:t>
            </a:r>
            <a:r>
              <a:rPr lang="zh-CN" altLang="zh-CN" dirty="0"/>
              <a:t>起源于</a:t>
            </a:r>
            <a:r>
              <a:rPr lang="en-US" altLang="zh-CN" dirty="0"/>
              <a:t>1964</a:t>
            </a:r>
            <a:r>
              <a:rPr lang="zh-CN" altLang="zh-CN" dirty="0"/>
              <a:t>年开始开发的</a:t>
            </a:r>
            <a:r>
              <a:rPr lang="en-US" altLang="zh-CN" dirty="0"/>
              <a:t>Multics</a:t>
            </a:r>
            <a:r>
              <a:rPr lang="zh-CN" altLang="zh-CN" dirty="0"/>
              <a:t> </a:t>
            </a:r>
            <a:endParaRPr lang="en-US" altLang="zh-CN" dirty="0"/>
          </a:p>
          <a:p>
            <a:r>
              <a:rPr lang="zh-CN" altLang="zh-CN" dirty="0"/>
              <a:t>个人开发者、学术科研机构以及一些企业发布和演化出了许多非商业版的</a:t>
            </a:r>
            <a:r>
              <a:rPr lang="en-US" altLang="zh-CN" dirty="0"/>
              <a:t>UNIX</a:t>
            </a:r>
            <a:r>
              <a:rPr lang="zh-CN" altLang="zh-CN" dirty="0"/>
              <a:t>系统，其中最著名有</a:t>
            </a:r>
            <a:r>
              <a:rPr lang="en-US" altLang="zh-CN" dirty="0"/>
              <a:t>UNIX System V</a:t>
            </a:r>
            <a:r>
              <a:rPr lang="zh-CN" altLang="zh-CN" dirty="0"/>
              <a:t>，以及</a:t>
            </a:r>
            <a:r>
              <a:rPr lang="en-US" altLang="zh-CN" dirty="0"/>
              <a:t>Linux</a:t>
            </a:r>
            <a:r>
              <a:rPr lang="zh-CN" altLang="zh-CN" dirty="0"/>
              <a:t>和</a:t>
            </a:r>
            <a:r>
              <a:rPr lang="en-US" altLang="zh-CN" dirty="0" err="1"/>
              <a:t>Minix</a:t>
            </a:r>
            <a:r>
              <a:rPr lang="zh-CN" altLang="zh-CN" dirty="0"/>
              <a:t> </a:t>
            </a:r>
            <a:endParaRPr lang="en-US" altLang="zh-CN" dirty="0"/>
          </a:p>
          <a:p>
            <a:r>
              <a:rPr lang="en-US" altLang="zh-CN" dirty="0"/>
              <a:t>UNIX</a:t>
            </a:r>
            <a:r>
              <a:rPr lang="zh-CN" altLang="zh-CN" dirty="0"/>
              <a:t>具有安全可靠、高效强大的特点</a:t>
            </a:r>
            <a:endParaRPr lang="en-US" altLang="zh-CN" dirty="0"/>
          </a:p>
          <a:p>
            <a:pPr lvl="1"/>
            <a:r>
              <a:rPr lang="zh-CN" altLang="zh-CN" dirty="0"/>
              <a:t>在服务器领域得到了广泛的应用，特别是用于科学计算服务 </a:t>
            </a:r>
            <a:endParaRPr kumimoji="1" lang="zh-CN" altLang="en-US" dirty="0"/>
          </a:p>
        </p:txBody>
      </p:sp>
      <p:sp>
        <p:nvSpPr>
          <p:cNvPr id="4" name="页脚占位符 3">
            <a:extLst>
              <a:ext uri="{FF2B5EF4-FFF2-40B4-BE49-F238E27FC236}">
                <a16:creationId xmlns:a16="http://schemas.microsoft.com/office/drawing/2014/main" id="{62B462EE-8505-8B4F-9EF2-478B9967F697}"/>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FD645EB2-1289-1B46-AD45-4CE3822D4838}"/>
              </a:ext>
            </a:extLst>
          </p:cNvPr>
          <p:cNvSpPr>
            <a:spLocks noGrp="1"/>
          </p:cNvSpPr>
          <p:nvPr>
            <p:ph type="sldNum" sz="quarter" idx="12"/>
          </p:nvPr>
        </p:nvSpPr>
        <p:spPr/>
        <p:txBody>
          <a:bodyPr/>
          <a:lstStyle/>
          <a:p>
            <a:pPr>
              <a:defRPr/>
            </a:pPr>
            <a:fld id="{22641AF8-C8EB-E14E-8A69-BF1A5F809DDE}" type="slidenum">
              <a:rPr lang="zh-TW" altLang="en-US" smtClean="0"/>
              <a:pPr>
                <a:defRPr/>
              </a:pPr>
              <a:t>54</a:t>
            </a:fld>
            <a:endParaRPr lang="en-US" altLang="zh-CN"/>
          </a:p>
        </p:txBody>
      </p:sp>
    </p:spTree>
    <p:extLst>
      <p:ext uri="{BB962C8B-B14F-4D97-AF65-F5344CB8AC3E}">
        <p14:creationId xmlns:p14="http://schemas.microsoft.com/office/powerpoint/2010/main" val="11162078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E8FCB-47A5-BA49-B576-91FE68F4948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F11F903-595C-154C-8EB7-B19F6C13B99F}"/>
              </a:ext>
            </a:extLst>
          </p:cNvPr>
          <p:cNvSpPr>
            <a:spLocks noGrp="1"/>
          </p:cNvSpPr>
          <p:nvPr>
            <p:ph idx="1"/>
          </p:nvPr>
        </p:nvSpPr>
        <p:spPr/>
        <p:txBody>
          <a:bodyPr/>
          <a:lstStyle/>
          <a:p>
            <a:r>
              <a:rPr lang="en-US" altLang="zh-CN" sz="3200" dirty="0"/>
              <a:t>UNIX</a:t>
            </a:r>
            <a:r>
              <a:rPr lang="zh-CN" altLang="zh-CN" sz="3200" dirty="0"/>
              <a:t>不仅仅是一个操作系统，更是一种生活方式，并提供了计算机科学的一些设计哲学 </a:t>
            </a:r>
            <a:endParaRPr lang="en-US" altLang="zh-CN" sz="3200" dirty="0"/>
          </a:p>
          <a:p>
            <a:pPr lvl="1"/>
            <a:r>
              <a:rPr lang="en-US" altLang="zh-CN" sz="2800" dirty="0"/>
              <a:t>UNIX</a:t>
            </a:r>
            <a:r>
              <a:rPr lang="zh-CN" altLang="zh-CN" sz="2800" dirty="0"/>
              <a:t>重要的设计原则：</a:t>
            </a:r>
          </a:p>
          <a:p>
            <a:pPr lvl="2"/>
            <a:r>
              <a:rPr lang="zh-CN" altLang="zh-CN" sz="2400" dirty="0"/>
              <a:t>简洁至上（</a:t>
            </a:r>
            <a:r>
              <a:rPr lang="en-US" altLang="zh-CN" sz="2400" dirty="0"/>
              <a:t>KISS</a:t>
            </a:r>
            <a:r>
              <a:rPr lang="zh-CN" altLang="zh-CN" sz="2400" dirty="0"/>
              <a:t>原则）</a:t>
            </a:r>
          </a:p>
          <a:p>
            <a:pPr lvl="2"/>
            <a:r>
              <a:rPr lang="zh-CN" altLang="zh-CN" sz="2400" dirty="0"/>
              <a:t>提供机制而非策略</a:t>
            </a:r>
          </a:p>
          <a:p>
            <a:pPr lvl="2"/>
            <a:r>
              <a:rPr lang="zh-CN" altLang="zh-CN" sz="2400" dirty="0"/>
              <a:t>标准 </a:t>
            </a:r>
            <a:endParaRPr kumimoji="1" lang="en-US" altLang="zh-CN" sz="2400" dirty="0"/>
          </a:p>
          <a:p>
            <a:endParaRPr kumimoji="1" lang="zh-CN" altLang="en-US" sz="3200" dirty="0"/>
          </a:p>
        </p:txBody>
      </p:sp>
      <p:sp>
        <p:nvSpPr>
          <p:cNvPr id="4" name="页脚占位符 3">
            <a:extLst>
              <a:ext uri="{FF2B5EF4-FFF2-40B4-BE49-F238E27FC236}">
                <a16:creationId xmlns:a16="http://schemas.microsoft.com/office/drawing/2014/main" id="{DE2608C1-D791-7549-AA03-1060A62CD548}"/>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303A6523-D497-9A45-9F9E-5A8B189EB256}"/>
              </a:ext>
            </a:extLst>
          </p:cNvPr>
          <p:cNvSpPr>
            <a:spLocks noGrp="1"/>
          </p:cNvSpPr>
          <p:nvPr>
            <p:ph type="sldNum" sz="quarter" idx="12"/>
          </p:nvPr>
        </p:nvSpPr>
        <p:spPr/>
        <p:txBody>
          <a:bodyPr/>
          <a:lstStyle/>
          <a:p>
            <a:pPr>
              <a:defRPr/>
            </a:pPr>
            <a:fld id="{22641AF8-C8EB-E14E-8A69-BF1A5F809DDE}" type="slidenum">
              <a:rPr lang="zh-TW" altLang="en-US" smtClean="0"/>
              <a:pPr>
                <a:defRPr/>
              </a:pPr>
              <a:t>55</a:t>
            </a:fld>
            <a:endParaRPr lang="en-US" altLang="zh-CN"/>
          </a:p>
        </p:txBody>
      </p:sp>
    </p:spTree>
    <p:extLst>
      <p:ext uri="{BB962C8B-B14F-4D97-AF65-F5344CB8AC3E}">
        <p14:creationId xmlns:p14="http://schemas.microsoft.com/office/powerpoint/2010/main" val="3170702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1A074-11F6-8F46-B820-F83F02CD3FA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3AB8D41B-9A02-C348-B1A1-6139E7BCAA1B}"/>
              </a:ext>
            </a:extLst>
          </p:cNvPr>
          <p:cNvSpPr>
            <a:spLocks noGrp="1"/>
          </p:cNvSpPr>
          <p:nvPr>
            <p:ph idx="1"/>
          </p:nvPr>
        </p:nvSpPr>
        <p:spPr/>
        <p:txBody>
          <a:bodyPr/>
          <a:lstStyle/>
          <a:p>
            <a:r>
              <a:rPr lang="en-US" altLang="zh-CN" sz="3200" dirty="0"/>
              <a:t>UNIX</a:t>
            </a:r>
            <a:r>
              <a:rPr lang="zh-CN" altLang="zh-CN" sz="3200" dirty="0"/>
              <a:t>系统结构 </a:t>
            </a:r>
            <a:endParaRPr lang="en-US" altLang="zh-CN" sz="3200" dirty="0"/>
          </a:p>
          <a:p>
            <a:pPr lvl="1"/>
            <a:r>
              <a:rPr lang="zh-CN" altLang="zh-CN" sz="2800" dirty="0"/>
              <a:t>从内到外是内核、系统调用、</a:t>
            </a:r>
            <a:r>
              <a:rPr lang="en-US" altLang="zh-CN" sz="2800" dirty="0"/>
              <a:t>shell </a:t>
            </a:r>
            <a:r>
              <a:rPr lang="zh-CN" altLang="zh-CN" sz="2800" dirty="0"/>
              <a:t>库函数、应用软件 </a:t>
            </a:r>
            <a:endParaRPr kumimoji="1" lang="zh-CN" altLang="en-US" sz="2800" dirty="0"/>
          </a:p>
        </p:txBody>
      </p:sp>
      <p:pic>
        <p:nvPicPr>
          <p:cNvPr id="4" name="图片 3">
            <a:extLst>
              <a:ext uri="{FF2B5EF4-FFF2-40B4-BE49-F238E27FC236}">
                <a16:creationId xmlns:a16="http://schemas.microsoft.com/office/drawing/2014/main" id="{03794F02-B243-3444-89FD-90F21856998C}"/>
              </a:ext>
            </a:extLst>
          </p:cNvPr>
          <p:cNvPicPr/>
          <p:nvPr/>
        </p:nvPicPr>
        <p:blipFill>
          <a:blip r:embed="rId2"/>
          <a:stretch>
            <a:fillRect/>
          </a:stretch>
        </p:blipFill>
        <p:spPr>
          <a:xfrm>
            <a:off x="3457575" y="2489201"/>
            <a:ext cx="3848611" cy="3554412"/>
          </a:xfrm>
          <a:prstGeom prst="rect">
            <a:avLst/>
          </a:prstGeom>
        </p:spPr>
      </p:pic>
      <p:sp>
        <p:nvSpPr>
          <p:cNvPr id="5" name="矩形 4">
            <a:extLst>
              <a:ext uri="{FF2B5EF4-FFF2-40B4-BE49-F238E27FC236}">
                <a16:creationId xmlns:a16="http://schemas.microsoft.com/office/drawing/2014/main" id="{5EAA787B-8A10-AC4D-8FFD-4D11166E8103}"/>
              </a:ext>
            </a:extLst>
          </p:cNvPr>
          <p:cNvSpPr/>
          <p:nvPr/>
        </p:nvSpPr>
        <p:spPr>
          <a:xfrm>
            <a:off x="3846289" y="6196846"/>
            <a:ext cx="2672526" cy="369332"/>
          </a:xfrm>
          <a:prstGeom prst="rect">
            <a:avLst/>
          </a:prstGeom>
        </p:spPr>
        <p:txBody>
          <a:bodyPr wrap="none">
            <a:spAutoFit/>
          </a:bodyPr>
          <a:lstStyle/>
          <a:p>
            <a:pPr indent="254000" algn="ctr">
              <a:spcAft>
                <a:spcPts val="0"/>
              </a:spcAft>
            </a:pPr>
            <a:r>
              <a:rPr lang="zh-CN"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图</a:t>
            </a:r>
            <a:r>
              <a:rPr lang="en-US"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1- 11 UNIX</a:t>
            </a:r>
            <a:r>
              <a:rPr lang="zh-CN" altLang="zh-CN" dirty="0">
                <a:solidFill>
                  <a:srgbClr val="000000"/>
                </a:solidFill>
                <a:latin typeface="Cambria" panose="02040503050406030204" pitchFamily="18" charset="0"/>
                <a:ea typeface="宋体" panose="02010600030101010101" pitchFamily="2" charset="-122"/>
                <a:cs typeface="Times New Roman" panose="02020603050405020304" pitchFamily="18" charset="0"/>
              </a:rPr>
              <a:t>体系结构</a:t>
            </a:r>
          </a:p>
        </p:txBody>
      </p:sp>
      <p:sp>
        <p:nvSpPr>
          <p:cNvPr id="6" name="页脚占位符 5">
            <a:extLst>
              <a:ext uri="{FF2B5EF4-FFF2-40B4-BE49-F238E27FC236}">
                <a16:creationId xmlns:a16="http://schemas.microsoft.com/office/drawing/2014/main" id="{4F6680CB-73DE-9A43-9134-9168EF37BF30}"/>
              </a:ext>
            </a:extLst>
          </p:cNvPr>
          <p:cNvSpPr>
            <a:spLocks noGrp="1"/>
          </p:cNvSpPr>
          <p:nvPr>
            <p:ph type="ftr" sz="quarter" idx="11"/>
          </p:nvPr>
        </p:nvSpPr>
        <p:spPr/>
        <p:txBody>
          <a:bodyPr/>
          <a:lstStyle/>
          <a:p>
            <a:pPr>
              <a:defRPr/>
            </a:pPr>
            <a:r>
              <a:rPr lang="zh-CN" altLang="en-US"/>
              <a:t>操作系统</a:t>
            </a:r>
            <a:endParaRPr lang="en-US"/>
          </a:p>
        </p:txBody>
      </p:sp>
      <p:sp>
        <p:nvSpPr>
          <p:cNvPr id="7" name="灯片编号占位符 6">
            <a:extLst>
              <a:ext uri="{FF2B5EF4-FFF2-40B4-BE49-F238E27FC236}">
                <a16:creationId xmlns:a16="http://schemas.microsoft.com/office/drawing/2014/main" id="{ACA33E11-7F69-8940-8668-671050DB6575}"/>
              </a:ext>
            </a:extLst>
          </p:cNvPr>
          <p:cNvSpPr>
            <a:spLocks noGrp="1"/>
          </p:cNvSpPr>
          <p:nvPr>
            <p:ph type="sldNum" sz="quarter" idx="12"/>
          </p:nvPr>
        </p:nvSpPr>
        <p:spPr/>
        <p:txBody>
          <a:bodyPr/>
          <a:lstStyle/>
          <a:p>
            <a:pPr>
              <a:defRPr/>
            </a:pPr>
            <a:fld id="{22641AF8-C8EB-E14E-8A69-BF1A5F809DDE}" type="slidenum">
              <a:rPr lang="zh-TW" altLang="en-US" smtClean="0"/>
              <a:pPr>
                <a:defRPr/>
              </a:pPr>
              <a:t>56</a:t>
            </a:fld>
            <a:endParaRPr lang="en-US" altLang="zh-CN"/>
          </a:p>
        </p:txBody>
      </p:sp>
    </p:spTree>
    <p:extLst>
      <p:ext uri="{BB962C8B-B14F-4D97-AF65-F5344CB8AC3E}">
        <p14:creationId xmlns:p14="http://schemas.microsoft.com/office/powerpoint/2010/main" val="3991094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6417F-0B10-844A-8CEA-2133036F7317}"/>
              </a:ext>
            </a:extLst>
          </p:cNvPr>
          <p:cNvSpPr>
            <a:spLocks noGrp="1"/>
          </p:cNvSpPr>
          <p:nvPr>
            <p:ph type="title"/>
          </p:nvPr>
        </p:nvSpPr>
        <p:spPr/>
        <p:txBody>
          <a:bodyPr/>
          <a:lstStyle/>
          <a:p>
            <a:r>
              <a:rPr lang="en-US" altLang="zh-CN" dirty="0"/>
              <a:t>1.6.3 Linux</a:t>
            </a:r>
            <a:r>
              <a:rPr lang="zh-CN" altLang="zh-CN" dirty="0"/>
              <a:t> </a:t>
            </a:r>
            <a:endParaRPr kumimoji="1" lang="zh-CN" altLang="en-US" dirty="0"/>
          </a:p>
        </p:txBody>
      </p:sp>
      <p:sp>
        <p:nvSpPr>
          <p:cNvPr id="3" name="内容占位符 2">
            <a:extLst>
              <a:ext uri="{FF2B5EF4-FFF2-40B4-BE49-F238E27FC236}">
                <a16:creationId xmlns:a16="http://schemas.microsoft.com/office/drawing/2014/main" id="{0A674EE0-7C24-924A-9DCB-81E556CCCC48}"/>
              </a:ext>
            </a:extLst>
          </p:cNvPr>
          <p:cNvSpPr>
            <a:spLocks noGrp="1"/>
          </p:cNvSpPr>
          <p:nvPr>
            <p:ph idx="1"/>
          </p:nvPr>
        </p:nvSpPr>
        <p:spPr/>
        <p:txBody>
          <a:bodyPr/>
          <a:lstStyle/>
          <a:p>
            <a:r>
              <a:rPr lang="en-US" altLang="zh-CN" dirty="0"/>
              <a:t>Linux</a:t>
            </a:r>
            <a:r>
              <a:rPr lang="zh-CN" altLang="zh-CN" dirty="0"/>
              <a:t>操作系统是</a:t>
            </a:r>
            <a:r>
              <a:rPr lang="en-US" altLang="zh-CN" dirty="0"/>
              <a:t>UNIX</a:t>
            </a:r>
            <a:r>
              <a:rPr lang="zh-CN" altLang="zh-CN" dirty="0"/>
              <a:t>操作系统的一种克隆系统</a:t>
            </a:r>
            <a:endParaRPr lang="en-US" altLang="zh-CN" dirty="0"/>
          </a:p>
          <a:p>
            <a:r>
              <a:rPr lang="zh-CN" altLang="zh-CN" dirty="0"/>
              <a:t>它诞生于</a:t>
            </a:r>
            <a:r>
              <a:rPr lang="en-US" altLang="zh-CN" dirty="0"/>
              <a:t>1991</a:t>
            </a:r>
            <a:r>
              <a:rPr lang="zh-CN" altLang="zh-CN" dirty="0"/>
              <a:t>年的</a:t>
            </a:r>
            <a:r>
              <a:rPr lang="en-US" altLang="zh-CN" dirty="0"/>
              <a:t>10</a:t>
            </a:r>
            <a:r>
              <a:rPr lang="zh-CN" altLang="zh-CN" dirty="0"/>
              <a:t>月</a:t>
            </a:r>
            <a:r>
              <a:rPr lang="en-US" altLang="zh-CN" dirty="0"/>
              <a:t>5</a:t>
            </a:r>
            <a:r>
              <a:rPr lang="zh-CN" altLang="zh-CN" dirty="0"/>
              <a:t>日</a:t>
            </a:r>
            <a:endParaRPr lang="en-US" altLang="zh-CN" dirty="0"/>
          </a:p>
          <a:p>
            <a:endParaRPr kumimoji="1" lang="en-US" altLang="zh-CN" dirty="0"/>
          </a:p>
          <a:p>
            <a:r>
              <a:rPr lang="en-US" altLang="zh-CN" dirty="0"/>
              <a:t>Linux</a:t>
            </a:r>
            <a:r>
              <a:rPr lang="zh-CN" altLang="zh-CN" dirty="0"/>
              <a:t>有两种版本，一个是内核</a:t>
            </a:r>
            <a:r>
              <a:rPr lang="en-US" altLang="zh-CN" dirty="0"/>
              <a:t>(Kernel)</a:t>
            </a:r>
            <a:r>
              <a:rPr lang="zh-CN" altLang="zh-CN" dirty="0"/>
              <a:t>版本，另一个是发行</a:t>
            </a:r>
            <a:r>
              <a:rPr lang="en-US" altLang="zh-CN" dirty="0"/>
              <a:t>(Distribution)</a:t>
            </a:r>
            <a:r>
              <a:rPr lang="zh-CN" altLang="zh-CN" dirty="0"/>
              <a:t>版本 </a:t>
            </a:r>
            <a:endParaRPr lang="en-US" altLang="zh-CN" dirty="0"/>
          </a:p>
          <a:p>
            <a:pPr lvl="1"/>
            <a:r>
              <a:rPr lang="zh-CN" altLang="zh-CN" dirty="0"/>
              <a:t>内核版本主要是</a:t>
            </a:r>
            <a:r>
              <a:rPr lang="en-US" altLang="zh-CN" dirty="0"/>
              <a:t>Linux</a:t>
            </a:r>
            <a:r>
              <a:rPr lang="zh-CN" altLang="zh-CN" dirty="0"/>
              <a:t>内核，由</a:t>
            </a:r>
            <a:r>
              <a:rPr lang="en-US" altLang="zh-CN" dirty="0"/>
              <a:t>Linus</a:t>
            </a:r>
            <a:r>
              <a:rPr lang="zh-CN" altLang="zh-CN" dirty="0"/>
              <a:t>等人在不断地开发和推出新的内核。</a:t>
            </a:r>
            <a:r>
              <a:rPr lang="en-US" altLang="zh-CN" dirty="0"/>
              <a:t>Linux</a:t>
            </a:r>
            <a:r>
              <a:rPr lang="zh-CN" altLang="zh-CN" dirty="0"/>
              <a:t>内核的官方版本由</a:t>
            </a:r>
            <a:r>
              <a:rPr lang="en-US" altLang="zh-CN" dirty="0"/>
              <a:t>Linus Torvalds</a:t>
            </a:r>
            <a:r>
              <a:rPr lang="zh-CN" altLang="zh-CN" dirty="0"/>
              <a:t>本人维护 </a:t>
            </a:r>
            <a:endParaRPr lang="en-US" altLang="zh-CN" dirty="0"/>
          </a:p>
          <a:p>
            <a:pPr lvl="1"/>
            <a:r>
              <a:rPr lang="zh-CN" altLang="zh-CN" dirty="0"/>
              <a:t>一些组织或厂家，将</a:t>
            </a:r>
            <a:r>
              <a:rPr lang="en-US" altLang="zh-CN" dirty="0"/>
              <a:t>Linux</a:t>
            </a:r>
            <a:r>
              <a:rPr lang="zh-CN" altLang="zh-CN" dirty="0"/>
              <a:t>系统的内核与外围实用程序</a:t>
            </a:r>
            <a:r>
              <a:rPr lang="en-US" altLang="zh-CN" dirty="0"/>
              <a:t>(Utilities)</a:t>
            </a:r>
            <a:r>
              <a:rPr lang="zh-CN" altLang="zh-CN" dirty="0"/>
              <a:t>软件和文档包装起来，并提供一些系统安装界面和系统配置、设定与管理工具，就构成了一种发行版本</a:t>
            </a:r>
            <a:r>
              <a:rPr lang="en-US" altLang="zh-CN" dirty="0"/>
              <a:t>(distribution)</a:t>
            </a:r>
            <a:r>
              <a:rPr lang="zh-CN" altLang="zh-CN" dirty="0"/>
              <a:t> </a:t>
            </a:r>
            <a:endParaRPr lang="en-US" altLang="zh-CN" dirty="0"/>
          </a:p>
          <a:p>
            <a:pPr lvl="2"/>
            <a:r>
              <a:rPr lang="en-US" altLang="zh-CN" dirty="0"/>
              <a:t>SUSE Linux</a:t>
            </a:r>
            <a:r>
              <a:rPr lang="zh-CN" altLang="zh-CN" dirty="0"/>
              <a:t>、</a:t>
            </a:r>
            <a:r>
              <a:rPr lang="en-US" altLang="zh-CN" dirty="0"/>
              <a:t>RedHat</a:t>
            </a:r>
            <a:r>
              <a:rPr lang="zh-CN" altLang="zh-CN" dirty="0"/>
              <a:t>、</a:t>
            </a:r>
            <a:r>
              <a:rPr lang="en-US" altLang="zh-CN" dirty="0"/>
              <a:t>Fedora</a:t>
            </a:r>
            <a:r>
              <a:rPr lang="zh-CN" altLang="zh-CN" dirty="0"/>
              <a:t>、</a:t>
            </a:r>
            <a:r>
              <a:rPr lang="en-US" altLang="zh-CN" dirty="0"/>
              <a:t>Ubuntu</a:t>
            </a:r>
            <a:r>
              <a:rPr lang="zh-CN" altLang="zh-CN" dirty="0"/>
              <a:t>、</a:t>
            </a:r>
            <a:r>
              <a:rPr lang="en-US" altLang="zh-CN" dirty="0"/>
              <a:t>Turbo Linux</a:t>
            </a:r>
            <a:r>
              <a:rPr lang="zh-CN" altLang="zh-CN" dirty="0"/>
              <a:t>、</a:t>
            </a:r>
            <a:r>
              <a:rPr lang="en-US" altLang="zh-CN" dirty="0"/>
              <a:t>Slackware</a:t>
            </a:r>
            <a:r>
              <a:rPr lang="zh-CN" altLang="zh-CN" dirty="0"/>
              <a:t>、</a:t>
            </a:r>
            <a:r>
              <a:rPr lang="en-US" altLang="zh-CN" dirty="0"/>
              <a:t>Open Linux</a:t>
            </a:r>
            <a:r>
              <a:rPr lang="zh-CN" altLang="zh-CN" dirty="0"/>
              <a:t>、</a:t>
            </a:r>
            <a:r>
              <a:rPr lang="en-US" altLang="zh-CN" dirty="0"/>
              <a:t>Debian</a:t>
            </a:r>
            <a:r>
              <a:rPr lang="zh-CN" altLang="zh-CN" dirty="0"/>
              <a:t> </a:t>
            </a:r>
            <a:endParaRPr kumimoji="1" lang="zh-CN" altLang="en-US" dirty="0"/>
          </a:p>
        </p:txBody>
      </p:sp>
      <p:sp>
        <p:nvSpPr>
          <p:cNvPr id="4" name="页脚占位符 3">
            <a:extLst>
              <a:ext uri="{FF2B5EF4-FFF2-40B4-BE49-F238E27FC236}">
                <a16:creationId xmlns:a16="http://schemas.microsoft.com/office/drawing/2014/main" id="{3946D304-308B-E54C-8C26-74C7C61EB269}"/>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61916BE5-FCB8-DD44-9C0E-3D6CD2838729}"/>
              </a:ext>
            </a:extLst>
          </p:cNvPr>
          <p:cNvSpPr>
            <a:spLocks noGrp="1"/>
          </p:cNvSpPr>
          <p:nvPr>
            <p:ph type="sldNum" sz="quarter" idx="12"/>
          </p:nvPr>
        </p:nvSpPr>
        <p:spPr/>
        <p:txBody>
          <a:bodyPr/>
          <a:lstStyle/>
          <a:p>
            <a:pPr>
              <a:defRPr/>
            </a:pPr>
            <a:fld id="{22641AF8-C8EB-E14E-8A69-BF1A5F809DDE}" type="slidenum">
              <a:rPr lang="zh-TW" altLang="en-US" smtClean="0"/>
              <a:pPr>
                <a:defRPr/>
              </a:pPr>
              <a:t>57</a:t>
            </a:fld>
            <a:endParaRPr lang="en-US" altLang="zh-CN"/>
          </a:p>
        </p:txBody>
      </p:sp>
    </p:spTree>
    <p:extLst>
      <p:ext uri="{BB962C8B-B14F-4D97-AF65-F5344CB8AC3E}">
        <p14:creationId xmlns:p14="http://schemas.microsoft.com/office/powerpoint/2010/main" val="1700282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A2279-C860-9D4D-9180-B8A33BBF08C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D710C39-45F5-6E42-BFFF-C54B144EF4B5}"/>
              </a:ext>
            </a:extLst>
          </p:cNvPr>
          <p:cNvSpPr>
            <a:spLocks noGrp="1"/>
          </p:cNvSpPr>
          <p:nvPr>
            <p:ph idx="1"/>
          </p:nvPr>
        </p:nvSpPr>
        <p:spPr/>
        <p:txBody>
          <a:bodyPr/>
          <a:lstStyle/>
          <a:p>
            <a:r>
              <a:rPr lang="en-US" altLang="zh-CN" sz="3200" dirty="0"/>
              <a:t>Linux</a:t>
            </a:r>
            <a:r>
              <a:rPr lang="zh-CN" altLang="zh-CN" sz="3200" dirty="0"/>
              <a:t>的特点 </a:t>
            </a:r>
            <a:endParaRPr lang="en-US" altLang="zh-CN" sz="3200" dirty="0"/>
          </a:p>
          <a:p>
            <a:pPr lvl="1"/>
            <a:r>
              <a:rPr lang="en-US" altLang="zh-CN" sz="2800" dirty="0"/>
              <a:t>Linux</a:t>
            </a:r>
            <a:r>
              <a:rPr lang="zh-CN" altLang="zh-CN" sz="2800" dirty="0"/>
              <a:t>功能强大而全面</a:t>
            </a:r>
          </a:p>
          <a:p>
            <a:pPr lvl="1"/>
            <a:r>
              <a:rPr lang="zh-CN" altLang="zh-CN" sz="2800" dirty="0"/>
              <a:t>与</a:t>
            </a:r>
            <a:r>
              <a:rPr lang="en-US" altLang="zh-CN" sz="2800" dirty="0"/>
              <a:t>UNIX</a:t>
            </a:r>
            <a:r>
              <a:rPr lang="zh-CN" altLang="zh-CN" sz="2800" dirty="0"/>
              <a:t>兼容。</a:t>
            </a:r>
          </a:p>
          <a:p>
            <a:pPr lvl="1"/>
            <a:r>
              <a:rPr lang="zh-CN" altLang="zh-CN" sz="2800" dirty="0"/>
              <a:t>自由软件和源码公开</a:t>
            </a:r>
          </a:p>
          <a:p>
            <a:pPr lvl="1"/>
            <a:r>
              <a:rPr lang="zh-CN" altLang="zh-CN" sz="2800" dirty="0"/>
              <a:t>性能高且安全性强</a:t>
            </a:r>
            <a:endParaRPr lang="en-US" altLang="zh-CN" sz="2800" dirty="0"/>
          </a:p>
          <a:p>
            <a:pPr lvl="1"/>
            <a:r>
              <a:rPr lang="zh-CN" altLang="zh-CN" sz="2800" dirty="0"/>
              <a:t>便于定制和再开发</a:t>
            </a:r>
            <a:endParaRPr lang="en-US" altLang="zh-CN" sz="2800" dirty="0"/>
          </a:p>
          <a:p>
            <a:pPr lvl="1"/>
            <a:r>
              <a:rPr lang="zh-CN" altLang="zh-CN" sz="2800" dirty="0"/>
              <a:t>强大的互操作性</a:t>
            </a:r>
            <a:endParaRPr lang="en-US" altLang="zh-CN" sz="2800" dirty="0"/>
          </a:p>
          <a:p>
            <a:pPr lvl="1"/>
            <a:r>
              <a:rPr lang="zh-CN" altLang="zh-CN" sz="2800" dirty="0"/>
              <a:t>全面的多任务和真正的</a:t>
            </a:r>
            <a:r>
              <a:rPr lang="en-US" altLang="zh-CN" sz="2800" dirty="0"/>
              <a:t>32</a:t>
            </a:r>
            <a:r>
              <a:rPr lang="zh-CN" altLang="zh-CN" sz="2800" dirty="0"/>
              <a:t>位及</a:t>
            </a:r>
            <a:r>
              <a:rPr lang="en-US" altLang="zh-CN" sz="2800" dirty="0"/>
              <a:t>64</a:t>
            </a:r>
            <a:r>
              <a:rPr lang="zh-CN" altLang="zh-CN" sz="2800" dirty="0"/>
              <a:t>位的操作系统</a:t>
            </a:r>
            <a:endParaRPr kumimoji="1" lang="zh-CN" altLang="en-US" sz="2800" dirty="0"/>
          </a:p>
        </p:txBody>
      </p:sp>
      <p:sp>
        <p:nvSpPr>
          <p:cNvPr id="4" name="页脚占位符 3">
            <a:extLst>
              <a:ext uri="{FF2B5EF4-FFF2-40B4-BE49-F238E27FC236}">
                <a16:creationId xmlns:a16="http://schemas.microsoft.com/office/drawing/2014/main" id="{B679483E-EF47-8D48-98CB-F8E06FF1DAF6}"/>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FE7AE47A-42FF-9D4D-9533-8D138B640C39}"/>
              </a:ext>
            </a:extLst>
          </p:cNvPr>
          <p:cNvSpPr>
            <a:spLocks noGrp="1"/>
          </p:cNvSpPr>
          <p:nvPr>
            <p:ph type="sldNum" sz="quarter" idx="12"/>
          </p:nvPr>
        </p:nvSpPr>
        <p:spPr/>
        <p:txBody>
          <a:bodyPr/>
          <a:lstStyle/>
          <a:p>
            <a:pPr>
              <a:defRPr/>
            </a:pPr>
            <a:fld id="{22641AF8-C8EB-E14E-8A69-BF1A5F809DDE}" type="slidenum">
              <a:rPr lang="zh-TW" altLang="en-US" smtClean="0"/>
              <a:pPr>
                <a:defRPr/>
              </a:pPr>
              <a:t>58</a:t>
            </a:fld>
            <a:endParaRPr lang="en-US" altLang="zh-CN"/>
          </a:p>
        </p:txBody>
      </p:sp>
    </p:spTree>
    <p:extLst>
      <p:ext uri="{BB962C8B-B14F-4D97-AF65-F5344CB8AC3E}">
        <p14:creationId xmlns:p14="http://schemas.microsoft.com/office/powerpoint/2010/main" val="953723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45820-006E-DE45-A359-54CE76B97C3D}"/>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04FEE8F-7D43-CF46-9C14-A697C978991C}"/>
              </a:ext>
            </a:extLst>
          </p:cNvPr>
          <p:cNvSpPr>
            <a:spLocks noGrp="1"/>
          </p:cNvSpPr>
          <p:nvPr>
            <p:ph idx="1"/>
          </p:nvPr>
        </p:nvSpPr>
        <p:spPr/>
        <p:txBody>
          <a:bodyPr/>
          <a:lstStyle/>
          <a:p>
            <a:r>
              <a:rPr lang="en-US" altLang="zh-CN" dirty="0"/>
              <a:t>Linux </a:t>
            </a:r>
            <a:r>
              <a:rPr lang="zh-CN" altLang="zh-CN" dirty="0"/>
              <a:t>系统模型 </a:t>
            </a:r>
            <a:endParaRPr lang="en-US" altLang="zh-CN" dirty="0"/>
          </a:p>
          <a:p>
            <a:pPr lvl="1"/>
            <a:r>
              <a:rPr lang="en-US" altLang="zh-CN" dirty="0"/>
              <a:t>Linux</a:t>
            </a:r>
            <a:r>
              <a:rPr lang="zh-CN" altLang="zh-CN" dirty="0"/>
              <a:t>内核基本上是单一的，但是它并不是一个纯粹的集成内核 </a:t>
            </a:r>
            <a:endParaRPr lang="en-US" altLang="zh-CN" dirty="0"/>
          </a:p>
          <a:p>
            <a:pPr lvl="1"/>
            <a:r>
              <a:rPr lang="en-US" altLang="zh-CN" dirty="0"/>
              <a:t>Linux </a:t>
            </a:r>
            <a:r>
              <a:rPr lang="zh-CN" altLang="zh-CN" dirty="0"/>
              <a:t>内核模式 </a:t>
            </a:r>
            <a:endParaRPr lang="en-US" altLang="zh-CN" dirty="0"/>
          </a:p>
          <a:p>
            <a:pPr lvl="2"/>
            <a:r>
              <a:rPr lang="zh-CN" altLang="zh-CN" dirty="0"/>
              <a:t>早期的</a:t>
            </a:r>
            <a:r>
              <a:rPr lang="en-US" altLang="zh-CN" dirty="0"/>
              <a:t>Linux</a:t>
            </a:r>
            <a:r>
              <a:rPr lang="zh-CN" altLang="zh-CN" dirty="0"/>
              <a:t>操作系统内核是采用单内核模式</a:t>
            </a:r>
            <a:endParaRPr lang="en-US" altLang="zh-CN" dirty="0"/>
          </a:p>
          <a:p>
            <a:pPr lvl="2"/>
            <a:r>
              <a:rPr lang="zh-CN" altLang="zh-CN" dirty="0"/>
              <a:t>不断的开发和更新内核，在设计</a:t>
            </a:r>
            <a:r>
              <a:rPr lang="en-US" altLang="zh-CN" dirty="0"/>
              <a:t>Linux</a:t>
            </a:r>
            <a:r>
              <a:rPr lang="zh-CN" altLang="zh-CN" dirty="0"/>
              <a:t>的内核模块系统时将微内核的许多优点引入到</a:t>
            </a:r>
            <a:r>
              <a:rPr lang="en-US" altLang="zh-CN" dirty="0"/>
              <a:t>Linux</a:t>
            </a:r>
            <a:r>
              <a:rPr lang="zh-CN" altLang="zh-CN" dirty="0"/>
              <a:t>的单内核设计中</a:t>
            </a:r>
            <a:endParaRPr lang="en-US" altLang="zh-CN" dirty="0"/>
          </a:p>
          <a:p>
            <a:pPr lvl="3"/>
            <a:r>
              <a:rPr lang="en-US" altLang="zh-CN" dirty="0"/>
              <a:t>Linux</a:t>
            </a:r>
            <a:r>
              <a:rPr lang="zh-CN" altLang="zh-CN" dirty="0"/>
              <a:t>内核是微内核和单一内核的混合产物 </a:t>
            </a:r>
            <a:endParaRPr lang="en-US" altLang="zh-CN" dirty="0"/>
          </a:p>
          <a:p>
            <a:pPr lvl="3"/>
            <a:r>
              <a:rPr lang="en-US" altLang="zh-CN" dirty="0"/>
              <a:t>Linux</a:t>
            </a:r>
            <a:r>
              <a:rPr lang="zh-CN" altLang="zh-CN" dirty="0"/>
              <a:t>内核既不是严格层次化的，也不是严格模块化的，也不是严格意义上的任何类型，而是以实用为主要依据的 </a:t>
            </a:r>
            <a:endParaRPr lang="en-US" altLang="zh-CN" dirty="0"/>
          </a:p>
          <a:p>
            <a:pPr lvl="1"/>
            <a:r>
              <a:rPr lang="en-US" altLang="zh-CN" dirty="0"/>
              <a:t>Linux</a:t>
            </a:r>
            <a:r>
              <a:rPr lang="zh-CN" altLang="zh-CN" dirty="0"/>
              <a:t>内核几个相互关联的设计目标 </a:t>
            </a:r>
            <a:endParaRPr lang="en-US" altLang="zh-CN" dirty="0"/>
          </a:p>
          <a:p>
            <a:pPr lvl="2"/>
            <a:r>
              <a:rPr lang="zh-CN" altLang="zh-CN" dirty="0"/>
              <a:t>清晰性（</a:t>
            </a:r>
            <a:r>
              <a:rPr lang="en-US" altLang="zh-CN" dirty="0"/>
              <a:t>clarity</a:t>
            </a:r>
            <a:r>
              <a:rPr lang="zh-CN" altLang="zh-CN" dirty="0"/>
              <a:t>），兼容性（</a:t>
            </a:r>
            <a:r>
              <a:rPr lang="en-US" altLang="zh-CN" dirty="0"/>
              <a:t>compatibility</a:t>
            </a:r>
            <a:r>
              <a:rPr lang="zh-CN" altLang="zh-CN" dirty="0"/>
              <a:t>），可移植性（</a:t>
            </a:r>
            <a:r>
              <a:rPr lang="en-US" altLang="zh-CN" dirty="0"/>
              <a:t>portability</a:t>
            </a:r>
            <a:r>
              <a:rPr lang="zh-CN" altLang="zh-CN" dirty="0"/>
              <a:t>），健壮性（</a:t>
            </a:r>
            <a:r>
              <a:rPr lang="en-US" altLang="zh-CN" dirty="0"/>
              <a:t>robustness</a:t>
            </a:r>
            <a:r>
              <a:rPr lang="zh-CN" altLang="zh-CN" dirty="0"/>
              <a:t>），安全性（</a:t>
            </a:r>
            <a:r>
              <a:rPr lang="en-US" altLang="zh-CN" dirty="0"/>
              <a:t>security</a:t>
            </a:r>
            <a:r>
              <a:rPr lang="zh-CN" altLang="zh-CN" dirty="0"/>
              <a:t>）和速度（</a:t>
            </a:r>
            <a:r>
              <a:rPr lang="en-US" altLang="zh-CN" dirty="0"/>
              <a:t>speed</a:t>
            </a:r>
            <a:r>
              <a:rPr lang="zh-CN" altLang="zh-CN" dirty="0"/>
              <a:t>） </a:t>
            </a:r>
            <a:endParaRPr kumimoji="1" lang="en-US" altLang="zh-CN" dirty="0"/>
          </a:p>
          <a:p>
            <a:pPr lvl="1"/>
            <a:endParaRPr kumimoji="1" lang="zh-CN" altLang="en-US" dirty="0"/>
          </a:p>
        </p:txBody>
      </p:sp>
      <p:sp>
        <p:nvSpPr>
          <p:cNvPr id="4" name="页脚占位符 3">
            <a:extLst>
              <a:ext uri="{FF2B5EF4-FFF2-40B4-BE49-F238E27FC236}">
                <a16:creationId xmlns:a16="http://schemas.microsoft.com/office/drawing/2014/main" id="{A5507944-50E6-7147-8F8B-FFD9A568078D}"/>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6E42D30B-8302-8E48-8020-743084A98816}"/>
              </a:ext>
            </a:extLst>
          </p:cNvPr>
          <p:cNvSpPr>
            <a:spLocks noGrp="1"/>
          </p:cNvSpPr>
          <p:nvPr>
            <p:ph type="sldNum" sz="quarter" idx="12"/>
          </p:nvPr>
        </p:nvSpPr>
        <p:spPr/>
        <p:txBody>
          <a:bodyPr/>
          <a:lstStyle/>
          <a:p>
            <a:pPr>
              <a:defRPr/>
            </a:pPr>
            <a:fld id="{22641AF8-C8EB-E14E-8A69-BF1A5F809DDE}" type="slidenum">
              <a:rPr lang="zh-TW" altLang="en-US" smtClean="0"/>
              <a:pPr>
                <a:defRPr/>
              </a:pPr>
              <a:t>59</a:t>
            </a:fld>
            <a:endParaRPr lang="en-US" altLang="zh-CN"/>
          </a:p>
        </p:txBody>
      </p:sp>
    </p:spTree>
    <p:extLst>
      <p:ext uri="{BB962C8B-B14F-4D97-AF65-F5344CB8AC3E}">
        <p14:creationId xmlns:p14="http://schemas.microsoft.com/office/powerpoint/2010/main" val="409457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E909220-9D0D-144D-B3E0-2BEF8E930AC0}"/>
              </a:ext>
            </a:extLst>
          </p:cNvPr>
          <p:cNvSpPr>
            <a:spLocks noGrp="1"/>
          </p:cNvSpPr>
          <p:nvPr>
            <p:ph type="title"/>
          </p:nvPr>
        </p:nvSpPr>
        <p:spPr/>
        <p:txBody>
          <a:bodyPr/>
          <a:lstStyle/>
          <a:p>
            <a:endParaRPr kumimoji="1" lang="zh-CN" altLang="en-US"/>
          </a:p>
        </p:txBody>
      </p:sp>
      <p:sp>
        <p:nvSpPr>
          <p:cNvPr id="6" name="内容占位符 5">
            <a:extLst>
              <a:ext uri="{FF2B5EF4-FFF2-40B4-BE49-F238E27FC236}">
                <a16:creationId xmlns:a16="http://schemas.microsoft.com/office/drawing/2014/main" id="{5C5D1444-ADDF-6944-BF21-9C97A477FA30}"/>
              </a:ext>
            </a:extLst>
          </p:cNvPr>
          <p:cNvSpPr>
            <a:spLocks noGrp="1"/>
          </p:cNvSpPr>
          <p:nvPr>
            <p:ph idx="1"/>
          </p:nvPr>
        </p:nvSpPr>
        <p:spPr/>
        <p:txBody>
          <a:bodyPr/>
          <a:lstStyle/>
          <a:p>
            <a:r>
              <a:rPr lang="zh-CN" altLang="zh-CN" sz="3600" dirty="0"/>
              <a:t>引入操作系统的目的</a:t>
            </a:r>
            <a:endParaRPr lang="en-US" altLang="zh-CN" sz="3600" dirty="0"/>
          </a:p>
          <a:p>
            <a:pPr lvl="1"/>
            <a:r>
              <a:rPr lang="en-US" altLang="zh-CN" sz="3200" dirty="0"/>
              <a:t>(1)</a:t>
            </a:r>
            <a:r>
              <a:rPr lang="zh-CN" altLang="zh-CN" sz="3200" dirty="0"/>
              <a:t>系统管理人员的观点</a:t>
            </a:r>
            <a:endParaRPr lang="en-US" altLang="zh-CN" sz="3200" dirty="0"/>
          </a:p>
          <a:p>
            <a:pPr lvl="2"/>
            <a:r>
              <a:rPr lang="zh-CN" altLang="zh-CN" sz="2800" dirty="0"/>
              <a:t>合理地去组织计算机工作流程</a:t>
            </a:r>
            <a:endParaRPr lang="en-US" altLang="zh-CN" sz="2800" dirty="0"/>
          </a:p>
          <a:p>
            <a:pPr lvl="2"/>
            <a:r>
              <a:rPr lang="zh-CN" altLang="zh-CN" sz="2800" dirty="0"/>
              <a:t>管理和分配计算机系统硬件及软件资源，使之能为多个用户所共享</a:t>
            </a:r>
          </a:p>
          <a:p>
            <a:pPr lvl="1"/>
            <a:r>
              <a:rPr lang="en-US" altLang="zh-CN" sz="3200" dirty="0"/>
              <a:t>(2)</a:t>
            </a:r>
            <a:r>
              <a:rPr lang="zh-CN" altLang="zh-CN" sz="3200" dirty="0"/>
              <a:t>用户的观点</a:t>
            </a:r>
            <a:endParaRPr lang="en-US" altLang="zh-CN" sz="3200" dirty="0"/>
          </a:p>
          <a:p>
            <a:pPr lvl="2"/>
            <a:r>
              <a:rPr lang="zh-CN" altLang="zh-CN" sz="2800" dirty="0"/>
              <a:t>给用户使用计算机提供一个良好的界面</a:t>
            </a:r>
            <a:endParaRPr lang="en-US" altLang="zh-CN" sz="2800" dirty="0"/>
          </a:p>
          <a:p>
            <a:pPr lvl="2"/>
            <a:r>
              <a:rPr lang="zh-CN" altLang="zh-CN" sz="2800" dirty="0"/>
              <a:t>使用户无需了解硬件和系统软件的细节，就能方便灵活地使用计算机</a:t>
            </a:r>
            <a:endParaRPr kumimoji="1" lang="en-US" altLang="zh-CN" sz="2800" dirty="0"/>
          </a:p>
          <a:p>
            <a:endParaRPr kumimoji="1" lang="zh-CN" altLang="en-US" sz="3600" dirty="0"/>
          </a:p>
        </p:txBody>
      </p:sp>
      <p:sp>
        <p:nvSpPr>
          <p:cNvPr id="2" name="页脚占位符 1">
            <a:extLst>
              <a:ext uri="{FF2B5EF4-FFF2-40B4-BE49-F238E27FC236}">
                <a16:creationId xmlns:a16="http://schemas.microsoft.com/office/drawing/2014/main" id="{B45167EF-DC4B-7244-AE7B-C3BDC57E075D}"/>
              </a:ext>
            </a:extLst>
          </p:cNvPr>
          <p:cNvSpPr>
            <a:spLocks noGrp="1"/>
          </p:cNvSpPr>
          <p:nvPr>
            <p:ph type="ftr" sz="quarter" idx="11"/>
          </p:nvPr>
        </p:nvSpPr>
        <p:spPr/>
        <p:txBody>
          <a:bodyPr/>
          <a:lstStyle/>
          <a:p>
            <a:pPr>
              <a:defRPr/>
            </a:pPr>
            <a:r>
              <a:rPr lang="zh-CN" altLang="en-US"/>
              <a:t>操作系统</a:t>
            </a:r>
            <a:endParaRPr lang="en-US"/>
          </a:p>
        </p:txBody>
      </p:sp>
      <p:sp>
        <p:nvSpPr>
          <p:cNvPr id="3" name="灯片编号占位符 2">
            <a:extLst>
              <a:ext uri="{FF2B5EF4-FFF2-40B4-BE49-F238E27FC236}">
                <a16:creationId xmlns:a16="http://schemas.microsoft.com/office/drawing/2014/main" id="{7B1A6708-EDAE-EA45-9865-59122FE9ADB9}"/>
              </a:ext>
            </a:extLst>
          </p:cNvPr>
          <p:cNvSpPr>
            <a:spLocks noGrp="1"/>
          </p:cNvSpPr>
          <p:nvPr>
            <p:ph type="sldNum" sz="quarter" idx="12"/>
          </p:nvPr>
        </p:nvSpPr>
        <p:spPr/>
        <p:txBody>
          <a:bodyPr/>
          <a:lstStyle/>
          <a:p>
            <a:pPr>
              <a:defRPr/>
            </a:pPr>
            <a:fld id="{22641AF8-C8EB-E14E-8A69-BF1A5F809DDE}" type="slidenum">
              <a:rPr lang="zh-TW" altLang="en-US" smtClean="0"/>
              <a:pPr>
                <a:defRPr/>
              </a:pPr>
              <a:t>6</a:t>
            </a:fld>
            <a:endParaRPr lang="en-US" altLang="zh-CN"/>
          </a:p>
        </p:txBody>
      </p:sp>
    </p:spTree>
    <p:extLst>
      <p:ext uri="{BB962C8B-B14F-4D97-AF65-F5344CB8AC3E}">
        <p14:creationId xmlns:p14="http://schemas.microsoft.com/office/powerpoint/2010/main" val="38677021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397CE-2A49-A341-A708-384706D82D2E}"/>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F95CCA1E-6D7A-B441-AEF7-E0B16E36DF80}"/>
              </a:ext>
            </a:extLst>
          </p:cNvPr>
          <p:cNvSpPr>
            <a:spLocks noGrp="1"/>
          </p:cNvSpPr>
          <p:nvPr>
            <p:ph idx="1"/>
          </p:nvPr>
        </p:nvSpPr>
        <p:spPr>
          <a:xfrm>
            <a:off x="338667" y="1244605"/>
            <a:ext cx="6248653" cy="5270495"/>
          </a:xfrm>
        </p:spPr>
        <p:txBody>
          <a:bodyPr/>
          <a:lstStyle/>
          <a:p>
            <a:r>
              <a:rPr lang="en-US" altLang="zh-CN" dirty="0"/>
              <a:t>Linux </a:t>
            </a:r>
            <a:r>
              <a:rPr lang="zh-CN" altLang="zh-CN" dirty="0"/>
              <a:t>内核结构 </a:t>
            </a:r>
            <a:endParaRPr lang="en-US" altLang="zh-CN" dirty="0"/>
          </a:p>
          <a:p>
            <a:pPr lvl="1"/>
            <a:r>
              <a:rPr lang="en-US" altLang="zh-CN" dirty="0"/>
              <a:t>Linux</a:t>
            </a:r>
            <a:r>
              <a:rPr lang="zh-CN" altLang="zh-CN" dirty="0"/>
              <a:t>内核主要由</a:t>
            </a:r>
            <a:r>
              <a:rPr lang="en-US" altLang="zh-CN" dirty="0"/>
              <a:t>5</a:t>
            </a:r>
            <a:r>
              <a:rPr lang="zh-CN" altLang="zh-CN" dirty="0"/>
              <a:t>个模块构成 </a:t>
            </a:r>
            <a:endParaRPr kumimoji="1" lang="en-US" altLang="zh-CN" dirty="0"/>
          </a:p>
          <a:p>
            <a:pPr lvl="1"/>
            <a:r>
              <a:rPr lang="en-US" altLang="zh-CN" dirty="0"/>
              <a:t>Linux</a:t>
            </a:r>
            <a:r>
              <a:rPr lang="zh-CN" altLang="zh-CN" dirty="0"/>
              <a:t>系统内核结构的详细框图分成用户层、内核层和硬件层三个层次 </a:t>
            </a:r>
            <a:endParaRPr lang="en-US" altLang="zh-CN" dirty="0"/>
          </a:p>
          <a:p>
            <a:pPr lvl="2"/>
            <a:r>
              <a:rPr lang="zh-CN" altLang="zh-CN" sz="2400" dirty="0"/>
              <a:t>分为内核和系统程序两部分 </a:t>
            </a:r>
            <a:endParaRPr lang="en-US" altLang="zh-CN" sz="2400" dirty="0"/>
          </a:p>
          <a:p>
            <a:pPr lvl="2"/>
            <a:r>
              <a:rPr lang="zh-CN" altLang="zh-CN" sz="2400" dirty="0"/>
              <a:t>系统程序及其他所有的程序都在内核之上运行，它们与内核之间的接口由操作系统提供的系统调用来定义，程序使用系统调用来与内核进行交互 </a:t>
            </a:r>
            <a:endParaRPr lang="en-US" altLang="zh-CN" sz="2400" dirty="0"/>
          </a:p>
          <a:p>
            <a:pPr lvl="2"/>
            <a:r>
              <a:rPr lang="zh-CN" altLang="zh-CN" sz="2400" dirty="0"/>
              <a:t>内核之外的所有程序都处于用户态下运行，必须通过系统调用才能进入操作系统内核，调用运行内核程序来为核外程序的请求服务，称为核心态下运行 </a:t>
            </a:r>
            <a:endParaRPr kumimoji="1" lang="zh-CN" altLang="en-US" sz="2400" dirty="0"/>
          </a:p>
        </p:txBody>
      </p:sp>
      <p:pic>
        <p:nvPicPr>
          <p:cNvPr id="4" name="图片 3">
            <a:extLst>
              <a:ext uri="{FF2B5EF4-FFF2-40B4-BE49-F238E27FC236}">
                <a16:creationId xmlns:a16="http://schemas.microsoft.com/office/drawing/2014/main" id="{68AA709D-2AC4-B449-97F0-DA9A1D8ABA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2122" y="1244605"/>
            <a:ext cx="3907791" cy="1812920"/>
          </a:xfrm>
          <a:prstGeom prst="rect">
            <a:avLst/>
          </a:prstGeom>
          <a:noFill/>
          <a:ln>
            <a:noFill/>
          </a:ln>
        </p:spPr>
      </p:pic>
      <p:sp>
        <p:nvSpPr>
          <p:cNvPr id="5" name="文本框 214">
            <a:extLst>
              <a:ext uri="{FF2B5EF4-FFF2-40B4-BE49-F238E27FC236}">
                <a16:creationId xmlns:a16="http://schemas.microsoft.com/office/drawing/2014/main" id="{E1BB46B5-3791-9C48-B6F5-01B1D57FECFA}"/>
              </a:ext>
            </a:extLst>
          </p:cNvPr>
          <p:cNvSpPr txBox="1"/>
          <p:nvPr/>
        </p:nvSpPr>
        <p:spPr>
          <a:xfrm>
            <a:off x="7010401" y="3012037"/>
            <a:ext cx="4074162" cy="21544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54000" algn="ctr">
              <a:spcAft>
                <a:spcPts val="0"/>
              </a:spcAft>
            </a:pPr>
            <a:r>
              <a:rPr lang="zh-CN" sz="1400" u="sng"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图</a:t>
            </a:r>
            <a:r>
              <a:rPr lang="en-US" sz="1400" u="sng"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1- </a:t>
            </a:r>
            <a:r>
              <a:rPr lang="en-US" sz="14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12 Linux</a:t>
            </a:r>
            <a:r>
              <a:rPr lang="zh-CN" sz="14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内核五个模块之间的依赖关系</a:t>
            </a:r>
          </a:p>
        </p:txBody>
      </p:sp>
      <p:grpSp>
        <p:nvGrpSpPr>
          <p:cNvPr id="6" name="Group 13">
            <a:extLst>
              <a:ext uri="{FF2B5EF4-FFF2-40B4-BE49-F238E27FC236}">
                <a16:creationId xmlns:a16="http://schemas.microsoft.com/office/drawing/2014/main" id="{288CE472-E590-924B-A3F0-0A4D5DCDF275}"/>
              </a:ext>
            </a:extLst>
          </p:cNvPr>
          <p:cNvGrpSpPr>
            <a:grpSpLocks/>
          </p:cNvGrpSpPr>
          <p:nvPr/>
        </p:nvGrpSpPr>
        <p:grpSpPr bwMode="auto">
          <a:xfrm>
            <a:off x="6429375" y="3391215"/>
            <a:ext cx="4655188" cy="2652398"/>
            <a:chOff x="0" y="0"/>
            <a:chExt cx="5040" cy="3042"/>
          </a:xfrm>
        </p:grpSpPr>
        <p:sp>
          <p:nvSpPr>
            <p:cNvPr id="7" name="Rectangle 14">
              <a:extLst>
                <a:ext uri="{FF2B5EF4-FFF2-40B4-BE49-F238E27FC236}">
                  <a16:creationId xmlns:a16="http://schemas.microsoft.com/office/drawing/2014/main" id="{C74F7F89-D50B-0242-97B5-7ABB582D0133}"/>
                </a:ext>
              </a:extLst>
            </p:cNvPr>
            <p:cNvSpPr>
              <a:spLocks/>
            </p:cNvSpPr>
            <p:nvPr/>
          </p:nvSpPr>
          <p:spPr bwMode="auto">
            <a:xfrm>
              <a:off x="1080" y="0"/>
              <a:ext cx="3960" cy="39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用户级进程</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8" name="Rectangle 15">
              <a:extLst>
                <a:ext uri="{FF2B5EF4-FFF2-40B4-BE49-F238E27FC236}">
                  <a16:creationId xmlns:a16="http://schemas.microsoft.com/office/drawing/2014/main" id="{A941E7A9-EB58-094A-834F-60E9103F4C7C}"/>
                </a:ext>
              </a:extLst>
            </p:cNvPr>
            <p:cNvSpPr>
              <a:spLocks/>
            </p:cNvSpPr>
            <p:nvPr/>
          </p:nvSpPr>
          <p:spPr bwMode="auto">
            <a:xfrm>
              <a:off x="1080" y="390"/>
              <a:ext cx="3960" cy="39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系统调用接口</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Rectangle 16">
              <a:extLst>
                <a:ext uri="{FF2B5EF4-FFF2-40B4-BE49-F238E27FC236}">
                  <a16:creationId xmlns:a16="http://schemas.microsoft.com/office/drawing/2014/main" id="{195EC68A-925E-6346-B0BD-AB24205A4B83}"/>
                </a:ext>
              </a:extLst>
            </p:cNvPr>
            <p:cNvSpPr>
              <a:spLocks/>
            </p:cNvSpPr>
            <p:nvPr/>
          </p:nvSpPr>
          <p:spPr bwMode="auto">
            <a:xfrm>
              <a:off x="1080" y="1872"/>
              <a:ext cx="3960" cy="39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总线驱动器</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Rectangle 17">
              <a:extLst>
                <a:ext uri="{FF2B5EF4-FFF2-40B4-BE49-F238E27FC236}">
                  <a16:creationId xmlns:a16="http://schemas.microsoft.com/office/drawing/2014/main" id="{2B1587FB-D54E-2249-B83B-EE30143B1695}"/>
                </a:ext>
              </a:extLst>
            </p:cNvPr>
            <p:cNvSpPr>
              <a:spLocks/>
            </p:cNvSpPr>
            <p:nvPr/>
          </p:nvSpPr>
          <p:spPr bwMode="auto">
            <a:xfrm>
              <a:off x="1080" y="2262"/>
              <a:ext cx="3960" cy="39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卡与设备驱动器</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Rectangle 18">
              <a:extLst>
                <a:ext uri="{FF2B5EF4-FFF2-40B4-BE49-F238E27FC236}">
                  <a16:creationId xmlns:a16="http://schemas.microsoft.com/office/drawing/2014/main" id="{EB8D0467-24AF-B340-8452-6E733B051472}"/>
                </a:ext>
              </a:extLst>
            </p:cNvPr>
            <p:cNvSpPr>
              <a:spLocks/>
            </p:cNvSpPr>
            <p:nvPr/>
          </p:nvSpPr>
          <p:spPr bwMode="auto">
            <a:xfrm>
              <a:off x="1080" y="2652"/>
              <a:ext cx="3960" cy="39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物理硬件</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2" name="Rectangle 19">
              <a:extLst>
                <a:ext uri="{FF2B5EF4-FFF2-40B4-BE49-F238E27FC236}">
                  <a16:creationId xmlns:a16="http://schemas.microsoft.com/office/drawing/2014/main" id="{94C6118F-CE93-A740-BF0C-0E8C85C05889}"/>
                </a:ext>
              </a:extLst>
            </p:cNvPr>
            <p:cNvSpPr>
              <a:spLocks/>
            </p:cNvSpPr>
            <p:nvPr/>
          </p:nvSpPr>
          <p:spPr bwMode="auto">
            <a:xfrm>
              <a:off x="1080" y="780"/>
              <a:ext cx="720" cy="109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en-US" sz="1200">
                  <a:effectLst/>
                  <a:latin typeface="宋体" panose="02010600030101010101" pitchFamily="2" charset="-122"/>
                  <a:ea typeface="宋体" panose="02010600030101010101" pitchFamily="2" charset="-122"/>
                  <a:cs typeface="宋体" panose="02010600030101010101" pitchFamily="2" charset="-122"/>
                </a:rPr>
                <a:t> </a:t>
              </a:r>
              <a:endParaRPr lang="zh-CN" sz="2000">
                <a:effectLst/>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虚拟主存</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Rectangle 20">
              <a:extLst>
                <a:ext uri="{FF2B5EF4-FFF2-40B4-BE49-F238E27FC236}">
                  <a16:creationId xmlns:a16="http://schemas.microsoft.com/office/drawing/2014/main" id="{AC098915-637D-F546-AD40-9F527216440B}"/>
                </a:ext>
              </a:extLst>
            </p:cNvPr>
            <p:cNvSpPr>
              <a:spLocks/>
            </p:cNvSpPr>
            <p:nvPr/>
          </p:nvSpPr>
          <p:spPr bwMode="auto">
            <a:xfrm>
              <a:off x="1800" y="780"/>
              <a:ext cx="900" cy="109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调度器与内核定时器</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Rectangle 21">
              <a:extLst>
                <a:ext uri="{FF2B5EF4-FFF2-40B4-BE49-F238E27FC236}">
                  <a16:creationId xmlns:a16="http://schemas.microsoft.com/office/drawing/2014/main" id="{519C6208-D2BC-D742-8625-18C339C8FCF1}"/>
                </a:ext>
              </a:extLst>
            </p:cNvPr>
            <p:cNvSpPr>
              <a:spLocks/>
            </p:cNvSpPr>
            <p:nvPr/>
          </p:nvSpPr>
          <p:spPr bwMode="auto">
            <a:xfrm>
              <a:off x="2700" y="780"/>
              <a:ext cx="720" cy="109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en-US" sz="1200">
                  <a:effectLst/>
                  <a:latin typeface="宋体" panose="02010600030101010101" pitchFamily="2" charset="-122"/>
                  <a:ea typeface="宋体" panose="02010600030101010101" pitchFamily="2" charset="-122"/>
                  <a:cs typeface="宋体" panose="02010600030101010101" pitchFamily="2" charset="-122"/>
                </a:rPr>
                <a:t> </a:t>
              </a:r>
              <a:endParaRPr lang="zh-CN" sz="2000">
                <a:effectLst/>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网络协议</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5" name="Rectangle 22">
              <a:extLst>
                <a:ext uri="{FF2B5EF4-FFF2-40B4-BE49-F238E27FC236}">
                  <a16:creationId xmlns:a16="http://schemas.microsoft.com/office/drawing/2014/main" id="{745485FC-EE57-3B45-BA10-8F549C30CCF7}"/>
                </a:ext>
              </a:extLst>
            </p:cNvPr>
            <p:cNvSpPr>
              <a:spLocks/>
            </p:cNvSpPr>
            <p:nvPr/>
          </p:nvSpPr>
          <p:spPr bwMode="auto">
            <a:xfrm>
              <a:off x="3420" y="780"/>
              <a:ext cx="1620" cy="31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虚拟文件系统</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Rectangle 23">
              <a:extLst>
                <a:ext uri="{FF2B5EF4-FFF2-40B4-BE49-F238E27FC236}">
                  <a16:creationId xmlns:a16="http://schemas.microsoft.com/office/drawing/2014/main" id="{EFAE1B88-AFFD-234E-8B83-27D713BC038F}"/>
                </a:ext>
              </a:extLst>
            </p:cNvPr>
            <p:cNvSpPr>
              <a:spLocks/>
            </p:cNvSpPr>
            <p:nvPr/>
          </p:nvSpPr>
          <p:spPr bwMode="auto">
            <a:xfrm>
              <a:off x="3420" y="1092"/>
              <a:ext cx="540" cy="78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en-US" sz="1200">
                  <a:effectLst/>
                  <a:latin typeface="宋体" panose="02010600030101010101" pitchFamily="2" charset="-122"/>
                  <a:ea typeface="宋体" panose="02010600030101010101" pitchFamily="2" charset="-122"/>
                  <a:cs typeface="宋体" panose="02010600030101010101" pitchFamily="2" charset="-122"/>
                </a:rPr>
                <a:t>Ext2</a:t>
              </a:r>
              <a:r>
                <a:rPr lang="zh-CN" sz="1200">
                  <a:effectLst/>
                  <a:latin typeface="宋体" panose="02010600030101010101" pitchFamily="2" charset="-122"/>
                  <a:ea typeface="宋体" panose="02010600030101010101" pitchFamily="2" charset="-122"/>
                  <a:cs typeface="宋体" panose="02010600030101010101" pitchFamily="2" charset="-122"/>
                </a:rPr>
                <a:t>文件系统</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Rectangle 24">
              <a:extLst>
                <a:ext uri="{FF2B5EF4-FFF2-40B4-BE49-F238E27FC236}">
                  <a16:creationId xmlns:a16="http://schemas.microsoft.com/office/drawing/2014/main" id="{21074F55-181D-224F-859A-51A88C948330}"/>
                </a:ext>
              </a:extLst>
            </p:cNvPr>
            <p:cNvSpPr>
              <a:spLocks/>
            </p:cNvSpPr>
            <p:nvPr/>
          </p:nvSpPr>
          <p:spPr bwMode="auto">
            <a:xfrm>
              <a:off x="3960" y="1092"/>
              <a:ext cx="540" cy="78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en-US" sz="1200">
                  <a:effectLst/>
                  <a:latin typeface="宋体" panose="02010600030101010101" pitchFamily="2" charset="-122"/>
                  <a:ea typeface="宋体" panose="02010600030101010101" pitchFamily="2" charset="-122"/>
                  <a:cs typeface="宋体" panose="02010600030101010101" pitchFamily="2" charset="-122"/>
                </a:rPr>
                <a:t>NFS</a:t>
              </a:r>
              <a:r>
                <a:rPr lang="zh-CN" sz="1200">
                  <a:effectLst/>
                  <a:latin typeface="宋体" panose="02010600030101010101" pitchFamily="2" charset="-122"/>
                  <a:ea typeface="宋体" panose="02010600030101010101" pitchFamily="2" charset="-122"/>
                  <a:cs typeface="宋体" panose="02010600030101010101" pitchFamily="2" charset="-122"/>
                </a:rPr>
                <a:t>文件系统</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Rectangle 25">
              <a:extLst>
                <a:ext uri="{FF2B5EF4-FFF2-40B4-BE49-F238E27FC236}">
                  <a16:creationId xmlns:a16="http://schemas.microsoft.com/office/drawing/2014/main" id="{D11876E2-8505-B943-8C79-24343D88BD46}"/>
                </a:ext>
              </a:extLst>
            </p:cNvPr>
            <p:cNvSpPr>
              <a:spLocks/>
            </p:cNvSpPr>
            <p:nvPr/>
          </p:nvSpPr>
          <p:spPr bwMode="auto">
            <a:xfrm>
              <a:off x="4500" y="1092"/>
              <a:ext cx="540" cy="78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其他文件系统</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Rectangle 26">
              <a:extLst>
                <a:ext uri="{FF2B5EF4-FFF2-40B4-BE49-F238E27FC236}">
                  <a16:creationId xmlns:a16="http://schemas.microsoft.com/office/drawing/2014/main" id="{854C4719-7395-3246-B6AE-D02410949994}"/>
                </a:ext>
              </a:extLst>
            </p:cNvPr>
            <p:cNvSpPr>
              <a:spLocks/>
            </p:cNvSpPr>
            <p:nvPr/>
          </p:nvSpPr>
          <p:spPr bwMode="auto">
            <a:xfrm>
              <a:off x="174" y="0"/>
              <a:ext cx="90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用户层</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20" name="Rectangle 27">
              <a:extLst>
                <a:ext uri="{FF2B5EF4-FFF2-40B4-BE49-F238E27FC236}">
                  <a16:creationId xmlns:a16="http://schemas.microsoft.com/office/drawing/2014/main" id="{02D2740A-65BC-6546-A6B1-A1026BB71474}"/>
                </a:ext>
              </a:extLst>
            </p:cNvPr>
            <p:cNvSpPr>
              <a:spLocks/>
            </p:cNvSpPr>
            <p:nvPr/>
          </p:nvSpPr>
          <p:spPr bwMode="auto">
            <a:xfrm>
              <a:off x="177" y="1560"/>
              <a:ext cx="90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核心层</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21" name="Rectangle 28">
              <a:extLst>
                <a:ext uri="{FF2B5EF4-FFF2-40B4-BE49-F238E27FC236}">
                  <a16:creationId xmlns:a16="http://schemas.microsoft.com/office/drawing/2014/main" id="{D0A93A25-020B-ED49-9D80-439FC9EA4D27}"/>
                </a:ext>
              </a:extLst>
            </p:cNvPr>
            <p:cNvSpPr>
              <a:spLocks/>
            </p:cNvSpPr>
            <p:nvPr/>
          </p:nvSpPr>
          <p:spPr bwMode="auto">
            <a:xfrm>
              <a:off x="177" y="2652"/>
              <a:ext cx="90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硬件层</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2" name="Line 29">
              <a:extLst>
                <a:ext uri="{FF2B5EF4-FFF2-40B4-BE49-F238E27FC236}">
                  <a16:creationId xmlns:a16="http://schemas.microsoft.com/office/drawing/2014/main" id="{92283289-1841-BD4F-843A-0FACE0860EE7}"/>
                </a:ext>
              </a:extLst>
            </p:cNvPr>
            <p:cNvCxnSpPr>
              <a:cxnSpLocks/>
            </p:cNvCxnSpPr>
            <p:nvPr/>
          </p:nvCxnSpPr>
          <p:spPr bwMode="auto">
            <a:xfrm>
              <a:off x="60" y="390"/>
              <a:ext cx="108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23" name="Line 30">
              <a:extLst>
                <a:ext uri="{FF2B5EF4-FFF2-40B4-BE49-F238E27FC236}">
                  <a16:creationId xmlns:a16="http://schemas.microsoft.com/office/drawing/2014/main" id="{CF1C6D85-34A1-2248-B06A-011A03976E92}"/>
                </a:ext>
              </a:extLst>
            </p:cNvPr>
            <p:cNvCxnSpPr>
              <a:cxnSpLocks/>
            </p:cNvCxnSpPr>
            <p:nvPr/>
          </p:nvCxnSpPr>
          <p:spPr bwMode="auto">
            <a:xfrm>
              <a:off x="0" y="2652"/>
              <a:ext cx="108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grpSp>
      <p:sp>
        <p:nvSpPr>
          <p:cNvPr id="24" name="文本框 215">
            <a:extLst>
              <a:ext uri="{FF2B5EF4-FFF2-40B4-BE49-F238E27FC236}">
                <a16:creationId xmlns:a16="http://schemas.microsoft.com/office/drawing/2014/main" id="{F91605B1-3396-E64D-9908-819623E0CA65}"/>
              </a:ext>
            </a:extLst>
          </p:cNvPr>
          <p:cNvSpPr txBox="1"/>
          <p:nvPr/>
        </p:nvSpPr>
        <p:spPr>
          <a:xfrm>
            <a:off x="6737834" y="6203506"/>
            <a:ext cx="4703109" cy="21544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54000" algn="ctr">
              <a:spcAft>
                <a:spcPts val="0"/>
              </a:spcAft>
            </a:pPr>
            <a:r>
              <a:rPr lang="zh-CN" sz="1400" u="sng">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图</a:t>
            </a:r>
            <a:r>
              <a:rPr lang="en-US" sz="1400" u="sng">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1- </a:t>
            </a:r>
            <a:r>
              <a:rPr lang="en-US" sz="140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13 Linux</a:t>
            </a:r>
            <a:r>
              <a:rPr lang="zh-CN" sz="140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系统内核结构的详细框图</a:t>
            </a:r>
          </a:p>
        </p:txBody>
      </p:sp>
      <p:sp>
        <p:nvSpPr>
          <p:cNvPr id="25" name="页脚占位符 24">
            <a:extLst>
              <a:ext uri="{FF2B5EF4-FFF2-40B4-BE49-F238E27FC236}">
                <a16:creationId xmlns:a16="http://schemas.microsoft.com/office/drawing/2014/main" id="{EE2972F0-1933-6C4C-A81F-52F7F97ACB75}"/>
              </a:ext>
            </a:extLst>
          </p:cNvPr>
          <p:cNvSpPr>
            <a:spLocks noGrp="1"/>
          </p:cNvSpPr>
          <p:nvPr>
            <p:ph type="ftr" sz="quarter" idx="11"/>
          </p:nvPr>
        </p:nvSpPr>
        <p:spPr/>
        <p:txBody>
          <a:bodyPr/>
          <a:lstStyle/>
          <a:p>
            <a:pPr>
              <a:defRPr/>
            </a:pPr>
            <a:r>
              <a:rPr lang="zh-CN" altLang="en-US"/>
              <a:t>操作系统</a:t>
            </a:r>
            <a:endParaRPr lang="en-US"/>
          </a:p>
        </p:txBody>
      </p:sp>
      <p:sp>
        <p:nvSpPr>
          <p:cNvPr id="26" name="灯片编号占位符 25">
            <a:extLst>
              <a:ext uri="{FF2B5EF4-FFF2-40B4-BE49-F238E27FC236}">
                <a16:creationId xmlns:a16="http://schemas.microsoft.com/office/drawing/2014/main" id="{01A14D43-44D3-774D-AC74-92F9B26FA85E}"/>
              </a:ext>
            </a:extLst>
          </p:cNvPr>
          <p:cNvSpPr>
            <a:spLocks noGrp="1"/>
          </p:cNvSpPr>
          <p:nvPr>
            <p:ph type="sldNum" sz="quarter" idx="12"/>
          </p:nvPr>
        </p:nvSpPr>
        <p:spPr/>
        <p:txBody>
          <a:bodyPr/>
          <a:lstStyle/>
          <a:p>
            <a:pPr>
              <a:defRPr/>
            </a:pPr>
            <a:fld id="{22641AF8-C8EB-E14E-8A69-BF1A5F809DDE}" type="slidenum">
              <a:rPr lang="zh-TW" altLang="en-US" smtClean="0"/>
              <a:pPr>
                <a:defRPr/>
              </a:pPr>
              <a:t>60</a:t>
            </a:fld>
            <a:endParaRPr lang="en-US" altLang="zh-CN"/>
          </a:p>
        </p:txBody>
      </p:sp>
    </p:spTree>
    <p:extLst>
      <p:ext uri="{BB962C8B-B14F-4D97-AF65-F5344CB8AC3E}">
        <p14:creationId xmlns:p14="http://schemas.microsoft.com/office/powerpoint/2010/main" val="30251196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0A89E-857A-EE4A-9EAC-0675947CD630}"/>
              </a:ext>
            </a:extLst>
          </p:cNvPr>
          <p:cNvSpPr>
            <a:spLocks noGrp="1"/>
          </p:cNvSpPr>
          <p:nvPr>
            <p:ph type="title"/>
          </p:nvPr>
        </p:nvSpPr>
        <p:spPr/>
        <p:txBody>
          <a:bodyPr/>
          <a:lstStyle/>
          <a:p>
            <a:r>
              <a:rPr lang="en-US" altLang="zh-CN" dirty="0"/>
              <a:t>1.6.4 Android</a:t>
            </a:r>
            <a:r>
              <a:rPr lang="zh-CN" altLang="zh-CN" dirty="0"/>
              <a:t> </a:t>
            </a:r>
            <a:endParaRPr kumimoji="1" lang="zh-CN" altLang="en-US" dirty="0"/>
          </a:p>
        </p:txBody>
      </p:sp>
      <p:sp>
        <p:nvSpPr>
          <p:cNvPr id="3" name="内容占位符 2">
            <a:extLst>
              <a:ext uri="{FF2B5EF4-FFF2-40B4-BE49-F238E27FC236}">
                <a16:creationId xmlns:a16="http://schemas.microsoft.com/office/drawing/2014/main" id="{1630EFE9-55F3-E947-8420-43F9B535828D}"/>
              </a:ext>
            </a:extLst>
          </p:cNvPr>
          <p:cNvSpPr>
            <a:spLocks noGrp="1"/>
          </p:cNvSpPr>
          <p:nvPr>
            <p:ph idx="1"/>
          </p:nvPr>
        </p:nvSpPr>
        <p:spPr/>
        <p:txBody>
          <a:bodyPr/>
          <a:lstStyle/>
          <a:p>
            <a:r>
              <a:rPr lang="en-US" altLang="zh-CN" dirty="0"/>
              <a:t>Android</a:t>
            </a:r>
            <a:r>
              <a:rPr lang="zh-CN" altLang="zh-CN" dirty="0"/>
              <a:t>是一种以</a:t>
            </a:r>
            <a:r>
              <a:rPr lang="en-US" altLang="zh-CN" dirty="0"/>
              <a:t>Linux</a:t>
            </a:r>
            <a:r>
              <a:rPr lang="zh-CN" altLang="zh-CN" dirty="0"/>
              <a:t>为基础的开放源码操作系统 </a:t>
            </a:r>
            <a:endParaRPr lang="en-US" altLang="zh-CN" dirty="0"/>
          </a:p>
          <a:p>
            <a:r>
              <a:rPr lang="zh-CN" altLang="zh-CN" dirty="0"/>
              <a:t>早期由</a:t>
            </a:r>
            <a:r>
              <a:rPr lang="en-US" altLang="zh-CN" dirty="0"/>
              <a:t>Google</a:t>
            </a:r>
            <a:r>
              <a:rPr lang="zh-CN" altLang="zh-CN" dirty="0"/>
              <a:t>开发，后由开放手持设备联盟（</a:t>
            </a:r>
            <a:r>
              <a:rPr lang="en-US" altLang="zh-CN" dirty="0"/>
              <a:t>Open Handset Alliance</a:t>
            </a:r>
            <a:r>
              <a:rPr lang="zh-CN" altLang="zh-CN" dirty="0"/>
              <a:t>）开发 </a:t>
            </a:r>
            <a:endParaRPr lang="en-US" altLang="zh-CN" dirty="0"/>
          </a:p>
          <a:p>
            <a:r>
              <a:rPr lang="zh-CN" altLang="zh-CN" dirty="0"/>
              <a:t>采用了软件堆层（</a:t>
            </a:r>
            <a:r>
              <a:rPr lang="en-US" altLang="zh-CN" dirty="0"/>
              <a:t>software stack</a:t>
            </a:r>
            <a:r>
              <a:rPr lang="zh-CN" altLang="zh-CN" dirty="0"/>
              <a:t>，又名以软件叠层）的架构，主要分为三部分 </a:t>
            </a:r>
            <a:endParaRPr lang="en-US" altLang="zh-CN" dirty="0"/>
          </a:p>
          <a:p>
            <a:r>
              <a:rPr lang="zh-CN" altLang="zh-CN" dirty="0"/>
              <a:t> </a:t>
            </a:r>
            <a:r>
              <a:rPr lang="en-US" altLang="zh-CN" dirty="0"/>
              <a:t>Android</a:t>
            </a:r>
            <a:r>
              <a:rPr lang="zh-CN" altLang="zh-CN" dirty="0"/>
              <a:t>的主要特点和优势</a:t>
            </a:r>
            <a:endParaRPr lang="en-US" altLang="zh-CN" dirty="0"/>
          </a:p>
          <a:p>
            <a:pPr lvl="1"/>
            <a:r>
              <a:rPr lang="en-US" altLang="zh-CN" dirty="0"/>
              <a:t>1</a:t>
            </a:r>
            <a:r>
              <a:rPr lang="zh-CN" altLang="en-US" dirty="0"/>
              <a:t>）开放性</a:t>
            </a:r>
            <a:endParaRPr lang="en-US" altLang="zh-CN" dirty="0"/>
          </a:p>
          <a:p>
            <a:pPr lvl="1"/>
            <a:r>
              <a:rPr lang="en-US" altLang="zh-CN" dirty="0"/>
              <a:t>2</a:t>
            </a:r>
            <a:r>
              <a:rPr lang="zh-CN" altLang="en-US" dirty="0"/>
              <a:t>）厂商支持</a:t>
            </a:r>
            <a:endParaRPr lang="en-US" altLang="zh-CN" dirty="0"/>
          </a:p>
          <a:p>
            <a:pPr lvl="1"/>
            <a:r>
              <a:rPr lang="en-US" altLang="zh-CN" dirty="0"/>
              <a:t>3</a:t>
            </a:r>
            <a:r>
              <a:rPr lang="zh-CN" altLang="en-US" dirty="0"/>
              <a:t>）</a:t>
            </a:r>
            <a:r>
              <a:rPr lang="en-US" altLang="zh-CN" dirty="0"/>
              <a:t>Dalvik</a:t>
            </a:r>
            <a:r>
              <a:rPr lang="zh-CN" altLang="en-US" dirty="0"/>
              <a:t>虚拟机</a:t>
            </a:r>
            <a:endParaRPr lang="en-US" altLang="zh-CN" dirty="0"/>
          </a:p>
          <a:p>
            <a:pPr lvl="1"/>
            <a:r>
              <a:rPr lang="en-US" altLang="zh-CN" dirty="0"/>
              <a:t>4</a:t>
            </a:r>
            <a:r>
              <a:rPr lang="zh-CN" altLang="en-US" dirty="0"/>
              <a:t>）多元化</a:t>
            </a:r>
            <a:endParaRPr lang="en-US" altLang="zh-CN" dirty="0"/>
          </a:p>
          <a:p>
            <a:pPr lvl="1"/>
            <a:r>
              <a:rPr lang="en-US" altLang="zh-CN" dirty="0"/>
              <a:t>5</a:t>
            </a:r>
            <a:r>
              <a:rPr lang="zh-CN" altLang="en-US" dirty="0"/>
              <a:t>）应用程序间的无界限</a:t>
            </a:r>
            <a:endParaRPr lang="en-US" altLang="zh-CN" dirty="0"/>
          </a:p>
          <a:p>
            <a:pPr lvl="1"/>
            <a:r>
              <a:rPr lang="en-US" altLang="zh-CN" dirty="0"/>
              <a:t>6</a:t>
            </a:r>
            <a:r>
              <a:rPr lang="zh-CN" altLang="en-US" dirty="0"/>
              <a:t>）紧密结合</a:t>
            </a:r>
            <a:r>
              <a:rPr lang="en-US" altLang="zh-CN" dirty="0"/>
              <a:t>Google</a:t>
            </a:r>
            <a:r>
              <a:rPr lang="zh-CN" altLang="en-US" dirty="0"/>
              <a:t>应用</a:t>
            </a:r>
            <a:endParaRPr kumimoji="1" lang="zh-CN" altLang="en-US" dirty="0"/>
          </a:p>
        </p:txBody>
      </p:sp>
      <p:sp>
        <p:nvSpPr>
          <p:cNvPr id="4" name="页脚占位符 3">
            <a:extLst>
              <a:ext uri="{FF2B5EF4-FFF2-40B4-BE49-F238E27FC236}">
                <a16:creationId xmlns:a16="http://schemas.microsoft.com/office/drawing/2014/main" id="{4AE2CB3B-40B5-A345-93D4-C91518C47A20}"/>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610D5256-032B-3A45-861C-600A87D86F5D}"/>
              </a:ext>
            </a:extLst>
          </p:cNvPr>
          <p:cNvSpPr>
            <a:spLocks noGrp="1"/>
          </p:cNvSpPr>
          <p:nvPr>
            <p:ph type="sldNum" sz="quarter" idx="12"/>
          </p:nvPr>
        </p:nvSpPr>
        <p:spPr/>
        <p:txBody>
          <a:bodyPr/>
          <a:lstStyle/>
          <a:p>
            <a:pPr>
              <a:defRPr/>
            </a:pPr>
            <a:fld id="{22641AF8-C8EB-E14E-8A69-BF1A5F809DDE}" type="slidenum">
              <a:rPr lang="zh-TW" altLang="en-US" smtClean="0"/>
              <a:pPr>
                <a:defRPr/>
              </a:pPr>
              <a:t>61</a:t>
            </a:fld>
            <a:endParaRPr lang="en-US" altLang="zh-CN"/>
          </a:p>
        </p:txBody>
      </p:sp>
    </p:spTree>
    <p:extLst>
      <p:ext uri="{BB962C8B-B14F-4D97-AF65-F5344CB8AC3E}">
        <p14:creationId xmlns:p14="http://schemas.microsoft.com/office/powerpoint/2010/main" val="1868500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9089D-D828-1E4D-9885-959AAEC3A254}"/>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919521A-D59A-CA4E-9301-876ACB2905F9}"/>
              </a:ext>
            </a:extLst>
          </p:cNvPr>
          <p:cNvSpPr>
            <a:spLocks noGrp="1"/>
          </p:cNvSpPr>
          <p:nvPr>
            <p:ph idx="1"/>
          </p:nvPr>
        </p:nvSpPr>
        <p:spPr>
          <a:xfrm>
            <a:off x="508001" y="1244605"/>
            <a:ext cx="5018804" cy="5270495"/>
          </a:xfrm>
        </p:spPr>
        <p:txBody>
          <a:bodyPr/>
          <a:lstStyle/>
          <a:p>
            <a:r>
              <a:rPr lang="en-US" altLang="zh-CN" sz="3200" dirty="0"/>
              <a:t>Android</a:t>
            </a:r>
            <a:r>
              <a:rPr lang="zh-CN" altLang="zh-CN" sz="3200" dirty="0"/>
              <a:t>框架</a:t>
            </a:r>
            <a:endParaRPr lang="en-US" altLang="zh-CN" sz="3200" dirty="0"/>
          </a:p>
          <a:p>
            <a:pPr lvl="1"/>
            <a:r>
              <a:rPr lang="zh-CN" altLang="zh-CN" sz="2800" dirty="0"/>
              <a:t>应用程序层</a:t>
            </a:r>
            <a:endParaRPr lang="en-US" altLang="zh-CN" sz="2800" dirty="0"/>
          </a:p>
          <a:p>
            <a:pPr lvl="1"/>
            <a:r>
              <a:rPr lang="zh-CN" altLang="zh-CN" sz="2800" dirty="0"/>
              <a:t>应用程序框架层</a:t>
            </a:r>
            <a:endParaRPr lang="en-US" altLang="zh-CN" sz="2800" dirty="0"/>
          </a:p>
          <a:p>
            <a:pPr lvl="1"/>
            <a:r>
              <a:rPr lang="zh-CN" altLang="zh-CN" sz="2800" dirty="0"/>
              <a:t>系统运行库层</a:t>
            </a:r>
            <a:endParaRPr lang="en-US" altLang="zh-CN" sz="2800" dirty="0"/>
          </a:p>
          <a:p>
            <a:pPr lvl="1"/>
            <a:r>
              <a:rPr lang="en-US" altLang="zh-CN" sz="2800" dirty="0"/>
              <a:t>Linux</a:t>
            </a:r>
            <a:r>
              <a:rPr lang="zh-CN" altLang="zh-CN" sz="2800" dirty="0"/>
              <a:t>内核层 </a:t>
            </a:r>
            <a:endParaRPr lang="zh-CN" altLang="en-US" sz="2800" dirty="0"/>
          </a:p>
        </p:txBody>
      </p:sp>
      <p:pic>
        <p:nvPicPr>
          <p:cNvPr id="4" name="图片 3">
            <a:extLst>
              <a:ext uri="{FF2B5EF4-FFF2-40B4-BE49-F238E27FC236}">
                <a16:creationId xmlns:a16="http://schemas.microsoft.com/office/drawing/2014/main" id="{CEBE3A9C-AAFF-984B-A0CF-2530D25BBBE6}"/>
              </a:ext>
            </a:extLst>
          </p:cNvPr>
          <p:cNvPicPr/>
          <p:nvPr/>
        </p:nvPicPr>
        <p:blipFill>
          <a:blip r:embed="rId2"/>
          <a:stretch>
            <a:fillRect/>
          </a:stretch>
        </p:blipFill>
        <p:spPr>
          <a:xfrm>
            <a:off x="6026944" y="1244605"/>
            <a:ext cx="4186237" cy="4941882"/>
          </a:xfrm>
          <a:prstGeom prst="rect">
            <a:avLst/>
          </a:prstGeom>
        </p:spPr>
      </p:pic>
      <p:sp>
        <p:nvSpPr>
          <p:cNvPr id="5" name="矩形 4">
            <a:extLst>
              <a:ext uri="{FF2B5EF4-FFF2-40B4-BE49-F238E27FC236}">
                <a16:creationId xmlns:a16="http://schemas.microsoft.com/office/drawing/2014/main" id="{455A9355-31BC-4E4D-BDED-E675955C2E4E}"/>
              </a:ext>
            </a:extLst>
          </p:cNvPr>
          <p:cNvSpPr/>
          <p:nvPr/>
        </p:nvSpPr>
        <p:spPr>
          <a:xfrm>
            <a:off x="6700442" y="6145768"/>
            <a:ext cx="2339102" cy="307777"/>
          </a:xfrm>
          <a:prstGeom prst="rect">
            <a:avLst/>
          </a:prstGeom>
        </p:spPr>
        <p:txBody>
          <a:bodyPr wrap="none">
            <a:spAutoFit/>
          </a:bodyPr>
          <a:lstStyle/>
          <a:p>
            <a:r>
              <a:rPr lang="zh-CN" altLang="zh-CN" sz="1400" kern="0" dirty="0">
                <a:ea typeface="宋体" panose="02010600030101010101" pitchFamily="2" charset="-122"/>
                <a:cs typeface="宋体" panose="02010600030101010101" pitchFamily="2" charset="-122"/>
              </a:rPr>
              <a:t>图</a:t>
            </a:r>
            <a:r>
              <a:rPr lang="en-US" altLang="zh-CN" sz="1400" kern="0" dirty="0">
                <a:ea typeface="宋体" panose="02010600030101010101" pitchFamily="2" charset="-122"/>
                <a:cs typeface="宋体" panose="02010600030101010101" pitchFamily="2" charset="-122"/>
              </a:rPr>
              <a:t>1- </a:t>
            </a:r>
            <a:r>
              <a:rPr lang="en-US" altLang="zh-CN" sz="1400" kern="0" dirty="0">
                <a:latin typeface="宋体" panose="02010600030101010101" pitchFamily="2" charset="-122"/>
                <a:cs typeface="宋体" panose="02010600030101010101" pitchFamily="2" charset="-122"/>
              </a:rPr>
              <a:t>14 Android</a:t>
            </a:r>
            <a:r>
              <a:rPr lang="zh-CN" altLang="zh-CN" sz="1400" kern="0" dirty="0">
                <a:ea typeface="宋体" panose="02010600030101010101" pitchFamily="2" charset="-122"/>
                <a:cs typeface="宋体" panose="02010600030101010101" pitchFamily="2" charset="-122"/>
              </a:rPr>
              <a:t>系统架构</a:t>
            </a:r>
            <a:r>
              <a:rPr lang="zh-CN" altLang="zh-CN" sz="1400" dirty="0"/>
              <a:t> </a:t>
            </a:r>
            <a:endParaRPr lang="zh-CN" altLang="en-US" sz="1400" dirty="0"/>
          </a:p>
        </p:txBody>
      </p:sp>
      <p:sp>
        <p:nvSpPr>
          <p:cNvPr id="6" name="页脚占位符 5">
            <a:extLst>
              <a:ext uri="{FF2B5EF4-FFF2-40B4-BE49-F238E27FC236}">
                <a16:creationId xmlns:a16="http://schemas.microsoft.com/office/drawing/2014/main" id="{E73D2654-5756-CF46-B015-78861C7C7BD8}"/>
              </a:ext>
            </a:extLst>
          </p:cNvPr>
          <p:cNvSpPr>
            <a:spLocks noGrp="1"/>
          </p:cNvSpPr>
          <p:nvPr>
            <p:ph type="ftr" sz="quarter" idx="11"/>
          </p:nvPr>
        </p:nvSpPr>
        <p:spPr/>
        <p:txBody>
          <a:bodyPr/>
          <a:lstStyle/>
          <a:p>
            <a:pPr>
              <a:defRPr/>
            </a:pPr>
            <a:r>
              <a:rPr lang="zh-CN" altLang="en-US"/>
              <a:t>操作系统</a:t>
            </a:r>
            <a:endParaRPr lang="en-US"/>
          </a:p>
        </p:txBody>
      </p:sp>
      <p:sp>
        <p:nvSpPr>
          <p:cNvPr id="7" name="灯片编号占位符 6">
            <a:extLst>
              <a:ext uri="{FF2B5EF4-FFF2-40B4-BE49-F238E27FC236}">
                <a16:creationId xmlns:a16="http://schemas.microsoft.com/office/drawing/2014/main" id="{FC7F5BED-C7E3-7448-B265-09BD352467FE}"/>
              </a:ext>
            </a:extLst>
          </p:cNvPr>
          <p:cNvSpPr>
            <a:spLocks noGrp="1"/>
          </p:cNvSpPr>
          <p:nvPr>
            <p:ph type="sldNum" sz="quarter" idx="12"/>
          </p:nvPr>
        </p:nvSpPr>
        <p:spPr/>
        <p:txBody>
          <a:bodyPr/>
          <a:lstStyle/>
          <a:p>
            <a:pPr>
              <a:defRPr/>
            </a:pPr>
            <a:fld id="{22641AF8-C8EB-E14E-8A69-BF1A5F809DDE}" type="slidenum">
              <a:rPr lang="zh-TW" altLang="en-US" smtClean="0"/>
              <a:pPr>
                <a:defRPr/>
              </a:pPr>
              <a:t>62</a:t>
            </a:fld>
            <a:endParaRPr lang="en-US" altLang="zh-CN"/>
          </a:p>
        </p:txBody>
      </p:sp>
    </p:spTree>
    <p:extLst>
      <p:ext uri="{BB962C8B-B14F-4D97-AF65-F5344CB8AC3E}">
        <p14:creationId xmlns:p14="http://schemas.microsoft.com/office/powerpoint/2010/main" val="8880783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A27D0-E797-FB4A-A13A-2D882CD5C267}"/>
              </a:ext>
            </a:extLst>
          </p:cNvPr>
          <p:cNvSpPr>
            <a:spLocks noGrp="1"/>
          </p:cNvSpPr>
          <p:nvPr>
            <p:ph type="title"/>
          </p:nvPr>
        </p:nvSpPr>
        <p:spPr/>
        <p:txBody>
          <a:bodyPr/>
          <a:lstStyle/>
          <a:p>
            <a:r>
              <a:rPr lang="en-US" altLang="zh-CN" dirty="0"/>
              <a:t>1.6.5 macOS</a:t>
            </a:r>
            <a:r>
              <a:rPr lang="zh-CN" altLang="zh-CN" dirty="0"/>
              <a:t> </a:t>
            </a:r>
            <a:endParaRPr kumimoji="1" lang="zh-CN" altLang="en-US" dirty="0"/>
          </a:p>
        </p:txBody>
      </p:sp>
      <p:sp>
        <p:nvSpPr>
          <p:cNvPr id="3" name="内容占位符 2">
            <a:extLst>
              <a:ext uri="{FF2B5EF4-FFF2-40B4-BE49-F238E27FC236}">
                <a16:creationId xmlns:a16="http://schemas.microsoft.com/office/drawing/2014/main" id="{2BEFA82C-A47B-8A4E-BE3C-4DC28BE9CAEB}"/>
              </a:ext>
            </a:extLst>
          </p:cNvPr>
          <p:cNvSpPr>
            <a:spLocks noGrp="1"/>
          </p:cNvSpPr>
          <p:nvPr>
            <p:ph idx="1"/>
          </p:nvPr>
        </p:nvSpPr>
        <p:spPr/>
        <p:txBody>
          <a:bodyPr/>
          <a:lstStyle/>
          <a:p>
            <a:r>
              <a:rPr lang="zh-CN" altLang="en-US" sz="3200" dirty="0"/>
              <a:t>源</a:t>
            </a:r>
            <a:r>
              <a:rPr lang="zh-CN" altLang="zh-CN" sz="3200" dirty="0"/>
              <a:t>于</a:t>
            </a:r>
            <a:r>
              <a:rPr lang="en-US" altLang="zh-CN" sz="3200" dirty="0"/>
              <a:t>1984</a:t>
            </a:r>
            <a:r>
              <a:rPr lang="zh-CN" altLang="zh-CN" sz="3200" dirty="0"/>
              <a:t>年</a:t>
            </a:r>
            <a:r>
              <a:rPr lang="en-US" altLang="zh-CN" sz="3200" dirty="0"/>
              <a:t>1</a:t>
            </a:r>
            <a:r>
              <a:rPr lang="zh-CN" altLang="zh-CN" sz="3200" dirty="0"/>
              <a:t>月份发布了该公司的第一台</a:t>
            </a:r>
            <a:r>
              <a:rPr lang="en-US" altLang="zh-CN" sz="3200" dirty="0"/>
              <a:t>PC</a:t>
            </a:r>
            <a:r>
              <a:rPr lang="zh-CN" altLang="zh-CN" sz="3200" dirty="0"/>
              <a:t>机——麦金塔什个人电脑（</a:t>
            </a:r>
            <a:r>
              <a:rPr lang="en-US" altLang="zh-CN" sz="3200" dirty="0"/>
              <a:t>Macintosh 128K</a:t>
            </a:r>
            <a:r>
              <a:rPr lang="zh-CN" altLang="zh-CN" sz="3200" dirty="0"/>
              <a:t>） </a:t>
            </a:r>
            <a:r>
              <a:rPr lang="en-US" altLang="zh-CN" sz="3200" dirty="0"/>
              <a:t>——</a:t>
            </a:r>
            <a:r>
              <a:rPr lang="zh-CN" altLang="zh-CN" sz="3200" dirty="0"/>
              <a:t>配置的操作系统</a:t>
            </a:r>
            <a:r>
              <a:rPr lang="zh-CN" altLang="en-US" sz="3200" dirty="0"/>
              <a:t>称为</a:t>
            </a:r>
            <a:r>
              <a:rPr lang="en-US" altLang="zh-CN" sz="3200" dirty="0"/>
              <a:t>System Software</a:t>
            </a:r>
            <a:r>
              <a:rPr lang="zh-CN" altLang="zh-CN" sz="3200" dirty="0"/>
              <a:t>（系统软件） </a:t>
            </a:r>
            <a:endParaRPr lang="en-US" altLang="zh-CN" sz="3200" dirty="0"/>
          </a:p>
          <a:p>
            <a:r>
              <a:rPr lang="en-US" altLang="zh-CN" sz="3200" dirty="0"/>
              <a:t>Mac OS</a:t>
            </a:r>
            <a:r>
              <a:rPr lang="zh-CN" altLang="zh-CN" sz="3200" dirty="0"/>
              <a:t>是第一个基于</a:t>
            </a:r>
            <a:r>
              <a:rPr lang="en-US" altLang="zh-CN" sz="3200" dirty="0"/>
              <a:t>FreeBSD</a:t>
            </a:r>
            <a:r>
              <a:rPr lang="zh-CN" altLang="zh-CN" sz="3200" dirty="0"/>
              <a:t>系统，并采用</a:t>
            </a:r>
            <a:r>
              <a:rPr lang="en-US" altLang="zh-CN" sz="3200" dirty="0"/>
              <a:t>“</a:t>
            </a:r>
            <a:r>
              <a:rPr lang="zh-CN" altLang="zh-CN" sz="3200" dirty="0"/>
              <a:t>面向对象操作系统</a:t>
            </a:r>
            <a:r>
              <a:rPr lang="en-US" altLang="zh-CN" sz="3200" dirty="0"/>
              <a:t>”</a:t>
            </a:r>
            <a:r>
              <a:rPr lang="zh-CN" altLang="zh-CN" sz="3200" dirty="0"/>
              <a:t>的操作系统 </a:t>
            </a:r>
            <a:endParaRPr lang="en-US" altLang="zh-CN" sz="3200" dirty="0"/>
          </a:p>
          <a:p>
            <a:r>
              <a:rPr lang="en-US" altLang="zh-CN" sz="3200" dirty="0"/>
              <a:t>2000</a:t>
            </a:r>
            <a:r>
              <a:rPr lang="zh-CN" altLang="zh-CN" sz="3200" dirty="0"/>
              <a:t>年发布了</a:t>
            </a:r>
            <a:r>
              <a:rPr lang="en-US" altLang="zh-CN" sz="3200" dirty="0"/>
              <a:t>Mac OS X</a:t>
            </a:r>
            <a:r>
              <a:rPr lang="zh-CN" altLang="zh-CN" sz="3200" dirty="0"/>
              <a:t> </a:t>
            </a:r>
            <a:r>
              <a:rPr lang="zh-CN" altLang="en-US" sz="3200" dirty="0"/>
              <a:t>成为了最好用的</a:t>
            </a:r>
            <a:r>
              <a:rPr lang="en-US" altLang="zh-CN" sz="3200" dirty="0"/>
              <a:t>PC</a:t>
            </a:r>
            <a:r>
              <a:rPr lang="zh-CN" altLang="en-US" sz="3200" dirty="0"/>
              <a:t>操作系统</a:t>
            </a:r>
            <a:endParaRPr lang="en-US" altLang="zh-CN" sz="3200" dirty="0"/>
          </a:p>
          <a:p>
            <a:pPr lvl="1"/>
            <a:r>
              <a:rPr lang="zh-CN" altLang="en-US" sz="2800" dirty="0"/>
              <a:t>最新版本为</a:t>
            </a:r>
            <a:r>
              <a:rPr lang="en-US" altLang="zh-CN" sz="2800" dirty="0"/>
              <a:t>macOS v10.14 "Mojave"</a:t>
            </a:r>
            <a:r>
              <a:rPr lang="zh-CN" altLang="zh-CN" sz="2800" dirty="0"/>
              <a:t> </a:t>
            </a:r>
            <a:endParaRPr lang="en-US" altLang="zh-CN" sz="2800" dirty="0"/>
          </a:p>
          <a:p>
            <a:endParaRPr kumimoji="1" lang="zh-CN" altLang="en-US" sz="3200" dirty="0"/>
          </a:p>
        </p:txBody>
      </p:sp>
      <p:sp>
        <p:nvSpPr>
          <p:cNvPr id="4" name="页脚占位符 3">
            <a:extLst>
              <a:ext uri="{FF2B5EF4-FFF2-40B4-BE49-F238E27FC236}">
                <a16:creationId xmlns:a16="http://schemas.microsoft.com/office/drawing/2014/main" id="{BFA4A543-A338-0242-B23B-FF6E3B4CA921}"/>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19C21620-45C7-3D43-8231-06885E3BBA0A}"/>
              </a:ext>
            </a:extLst>
          </p:cNvPr>
          <p:cNvSpPr>
            <a:spLocks noGrp="1"/>
          </p:cNvSpPr>
          <p:nvPr>
            <p:ph type="sldNum" sz="quarter" idx="12"/>
          </p:nvPr>
        </p:nvSpPr>
        <p:spPr/>
        <p:txBody>
          <a:bodyPr/>
          <a:lstStyle/>
          <a:p>
            <a:pPr>
              <a:defRPr/>
            </a:pPr>
            <a:fld id="{22641AF8-C8EB-E14E-8A69-BF1A5F809DDE}" type="slidenum">
              <a:rPr lang="zh-TW" altLang="en-US" smtClean="0"/>
              <a:pPr>
                <a:defRPr/>
              </a:pPr>
              <a:t>63</a:t>
            </a:fld>
            <a:endParaRPr lang="en-US" altLang="zh-CN"/>
          </a:p>
        </p:txBody>
      </p:sp>
    </p:spTree>
    <p:extLst>
      <p:ext uri="{BB962C8B-B14F-4D97-AF65-F5344CB8AC3E}">
        <p14:creationId xmlns:p14="http://schemas.microsoft.com/office/powerpoint/2010/main" val="1840251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4B50C-DCE5-1440-8534-2CBB335587D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A99C465-E983-954C-ACF8-246BBC891052}"/>
              </a:ext>
            </a:extLst>
          </p:cNvPr>
          <p:cNvSpPr>
            <a:spLocks noGrp="1"/>
          </p:cNvSpPr>
          <p:nvPr>
            <p:ph idx="1"/>
          </p:nvPr>
        </p:nvSpPr>
        <p:spPr>
          <a:xfrm>
            <a:off x="508000" y="1244605"/>
            <a:ext cx="6278563" cy="5270495"/>
          </a:xfrm>
        </p:spPr>
        <p:txBody>
          <a:bodyPr/>
          <a:lstStyle/>
          <a:p>
            <a:r>
              <a:rPr lang="en-US" altLang="zh-CN" sz="2400" dirty="0"/>
              <a:t>Mac OS</a:t>
            </a:r>
            <a:r>
              <a:rPr lang="zh-CN" altLang="zh-CN" sz="2400" dirty="0"/>
              <a:t>的基本结构 </a:t>
            </a:r>
            <a:endParaRPr lang="en-US" altLang="zh-CN" sz="2400" dirty="0"/>
          </a:p>
          <a:p>
            <a:pPr lvl="1"/>
            <a:r>
              <a:rPr lang="en-US" altLang="zh-CN" sz="2000" dirty="0"/>
              <a:t>Darwin</a:t>
            </a:r>
            <a:r>
              <a:rPr lang="zh-CN" altLang="zh-CN" sz="2000" dirty="0"/>
              <a:t>是</a:t>
            </a:r>
            <a:r>
              <a:rPr lang="en-US" altLang="zh-CN" sz="2000" dirty="0"/>
              <a:t> macOS</a:t>
            </a:r>
            <a:r>
              <a:rPr lang="zh-CN" altLang="zh-CN" sz="2000" dirty="0"/>
              <a:t>的基础部分</a:t>
            </a:r>
            <a:r>
              <a:rPr lang="en-US" altLang="zh-CN" sz="2000" dirty="0"/>
              <a:t>(</a:t>
            </a:r>
            <a:r>
              <a:rPr lang="zh-CN" altLang="zh-CN" sz="2000" dirty="0"/>
              <a:t>或者称为</a:t>
            </a:r>
            <a:r>
              <a:rPr lang="en-US" altLang="zh-CN" sz="2000" dirty="0"/>
              <a:t> Core OS)</a:t>
            </a:r>
            <a:r>
              <a:rPr lang="zh-CN" altLang="zh-CN" sz="2000" dirty="0"/>
              <a:t> </a:t>
            </a:r>
            <a:endParaRPr lang="en-US" altLang="zh-CN" sz="2000" dirty="0"/>
          </a:p>
          <a:p>
            <a:pPr lvl="2"/>
            <a:r>
              <a:rPr lang="zh-CN" altLang="zh-CN" sz="2000" dirty="0"/>
              <a:t>大体由</a:t>
            </a:r>
            <a:r>
              <a:rPr lang="en-US" altLang="zh-CN" sz="2000" dirty="0"/>
              <a:t>XNU</a:t>
            </a:r>
            <a:r>
              <a:rPr lang="zh-CN" altLang="zh-CN" sz="2000" dirty="0"/>
              <a:t>内核和</a:t>
            </a:r>
            <a:r>
              <a:rPr lang="en-US" altLang="zh-CN" sz="2000" dirty="0"/>
              <a:t>Unix</a:t>
            </a:r>
            <a:r>
              <a:rPr lang="zh-CN" altLang="zh-CN" sz="2000" dirty="0"/>
              <a:t>工具两部分组成 </a:t>
            </a:r>
            <a:endParaRPr lang="en-US" altLang="zh-CN" sz="2000" dirty="0"/>
          </a:p>
          <a:p>
            <a:pPr lvl="1"/>
            <a:r>
              <a:rPr lang="en-US" altLang="zh-CN" sz="2000" dirty="0"/>
              <a:t>XNU</a:t>
            </a:r>
            <a:r>
              <a:rPr lang="zh-CN" altLang="zh-CN" sz="2000" dirty="0"/>
              <a:t>是</a:t>
            </a:r>
            <a:r>
              <a:rPr lang="en-US" altLang="zh-CN" sz="2000" dirty="0"/>
              <a:t> macOS</a:t>
            </a:r>
            <a:r>
              <a:rPr lang="zh-CN" altLang="zh-CN" sz="2000" dirty="0"/>
              <a:t>的核心部分</a:t>
            </a:r>
            <a:endParaRPr lang="en-US" altLang="zh-CN" sz="2000" dirty="0"/>
          </a:p>
          <a:p>
            <a:pPr lvl="2"/>
            <a:r>
              <a:rPr lang="zh-CN" altLang="zh-CN" sz="2000" dirty="0"/>
              <a:t>它是一款结合了微内核与宏内核特性的混合内核</a:t>
            </a:r>
            <a:endParaRPr lang="en-US" altLang="zh-CN" sz="2000" dirty="0"/>
          </a:p>
          <a:p>
            <a:pPr lvl="2"/>
            <a:r>
              <a:rPr lang="zh-CN" altLang="zh-CN" sz="2000" dirty="0"/>
              <a:t>它由三个部分构成：</a:t>
            </a:r>
            <a:r>
              <a:rPr lang="en-US" altLang="zh-CN" sz="2000" dirty="0"/>
              <a:t>Mach</a:t>
            </a:r>
            <a:r>
              <a:rPr lang="zh-CN" altLang="zh-CN" sz="2000" dirty="0"/>
              <a:t>、</a:t>
            </a:r>
            <a:r>
              <a:rPr lang="en-US" altLang="zh-CN" sz="2000" dirty="0"/>
              <a:t>BSD</a:t>
            </a:r>
            <a:r>
              <a:rPr lang="zh-CN" altLang="zh-CN" sz="2000" dirty="0"/>
              <a:t>和</a:t>
            </a:r>
            <a:r>
              <a:rPr lang="en-US" altLang="zh-CN" sz="2000" dirty="0"/>
              <a:t>I/O Kit</a:t>
            </a:r>
            <a:r>
              <a:rPr lang="zh-CN" altLang="zh-CN" sz="2000" dirty="0"/>
              <a:t> </a:t>
            </a:r>
            <a:endParaRPr lang="en-US" altLang="zh-CN" sz="2000" dirty="0"/>
          </a:p>
          <a:p>
            <a:pPr lvl="1"/>
            <a:r>
              <a:rPr lang="zh-CN" altLang="zh-CN" sz="2000" dirty="0"/>
              <a:t>苹果公司开发了</a:t>
            </a:r>
            <a:r>
              <a:rPr lang="en-US" altLang="zh-CN" sz="2000" dirty="0" err="1"/>
              <a:t>Launchd</a:t>
            </a:r>
            <a:r>
              <a:rPr lang="zh-CN" altLang="zh-CN" sz="2000" dirty="0"/>
              <a:t>，它是一款统一服务管理框架，用于启动，停止和管理 </a:t>
            </a:r>
            <a:r>
              <a:rPr lang="en-US" altLang="zh-CN" sz="2000" dirty="0"/>
              <a:t>macOS</a:t>
            </a:r>
            <a:r>
              <a:rPr lang="zh-CN" altLang="zh-CN" sz="2000" dirty="0"/>
              <a:t>中的守护进程，应用程序，进程和脚本 </a:t>
            </a:r>
            <a:endParaRPr lang="en-US" altLang="zh-CN" sz="2000" dirty="0"/>
          </a:p>
          <a:p>
            <a:pPr lvl="2"/>
            <a:r>
              <a:rPr lang="zh-CN" altLang="zh-CN" sz="2000" dirty="0"/>
              <a:t>支持多线程 </a:t>
            </a:r>
            <a:endParaRPr lang="en-US" altLang="zh-CN" sz="2000" dirty="0"/>
          </a:p>
          <a:p>
            <a:pPr lvl="2"/>
            <a:r>
              <a:rPr lang="en-US" altLang="zh-CN" sz="2000" dirty="0" err="1"/>
              <a:t>Launchd</a:t>
            </a:r>
            <a:r>
              <a:rPr lang="zh-CN" altLang="zh-CN" sz="2000" dirty="0"/>
              <a:t>也被移植到</a:t>
            </a:r>
            <a:r>
              <a:rPr lang="en-US" altLang="zh-CN" sz="2000" dirty="0"/>
              <a:t> FreeBSD</a:t>
            </a:r>
            <a:r>
              <a:rPr lang="zh-CN" altLang="zh-CN" sz="2000" dirty="0"/>
              <a:t>平台 </a:t>
            </a:r>
            <a:endParaRPr lang="en-US" altLang="zh-CN" sz="2000" dirty="0"/>
          </a:p>
          <a:p>
            <a:pPr lvl="2"/>
            <a:r>
              <a:rPr lang="zh-CN" altLang="zh-CN" sz="2000" dirty="0"/>
              <a:t>设计思想也被</a:t>
            </a:r>
            <a:r>
              <a:rPr lang="en-US" altLang="zh-CN" sz="2000" dirty="0"/>
              <a:t>Linux</a:t>
            </a:r>
            <a:r>
              <a:rPr lang="zh-CN" altLang="zh-CN" sz="2000" dirty="0"/>
              <a:t>发行版中的主流系统初始化程序</a:t>
            </a:r>
            <a:r>
              <a:rPr lang="en-US" altLang="zh-CN" sz="2000" dirty="0" err="1"/>
              <a:t>systemd</a:t>
            </a:r>
            <a:r>
              <a:rPr lang="zh-CN" altLang="zh-CN" sz="2000" dirty="0"/>
              <a:t>所借鉴 </a:t>
            </a:r>
            <a:endParaRPr kumimoji="1" lang="zh-CN" altLang="en-US" sz="2000" dirty="0"/>
          </a:p>
        </p:txBody>
      </p:sp>
      <p:pic>
        <p:nvPicPr>
          <p:cNvPr id="4" name="图片 3">
            <a:extLst>
              <a:ext uri="{FF2B5EF4-FFF2-40B4-BE49-F238E27FC236}">
                <a16:creationId xmlns:a16="http://schemas.microsoft.com/office/drawing/2014/main" id="{9A2DCBA9-B46F-7B45-A73C-28F49DF4F38D}"/>
              </a:ext>
            </a:extLst>
          </p:cNvPr>
          <p:cNvPicPr/>
          <p:nvPr/>
        </p:nvPicPr>
        <p:blipFill>
          <a:blip r:embed="rId2"/>
          <a:stretch>
            <a:fillRect/>
          </a:stretch>
        </p:blipFill>
        <p:spPr>
          <a:xfrm>
            <a:off x="7329489" y="1244605"/>
            <a:ext cx="4354512" cy="4527545"/>
          </a:xfrm>
          <a:prstGeom prst="rect">
            <a:avLst/>
          </a:prstGeom>
        </p:spPr>
      </p:pic>
      <p:sp>
        <p:nvSpPr>
          <p:cNvPr id="5" name="矩形 4">
            <a:extLst>
              <a:ext uri="{FF2B5EF4-FFF2-40B4-BE49-F238E27FC236}">
                <a16:creationId xmlns:a16="http://schemas.microsoft.com/office/drawing/2014/main" id="{84EB5B2B-01A9-5E4F-B180-23C81B16D8E8}"/>
              </a:ext>
            </a:extLst>
          </p:cNvPr>
          <p:cNvSpPr/>
          <p:nvPr/>
        </p:nvSpPr>
        <p:spPr>
          <a:xfrm>
            <a:off x="8104023" y="5841489"/>
            <a:ext cx="2299027" cy="307777"/>
          </a:xfrm>
          <a:prstGeom prst="rect">
            <a:avLst/>
          </a:prstGeom>
        </p:spPr>
        <p:txBody>
          <a:bodyPr wrap="none">
            <a:spAutoFit/>
          </a:bodyPr>
          <a:lstStyle/>
          <a:p>
            <a:pPr indent="254000" algn="ctr">
              <a:spcAft>
                <a:spcPts val="0"/>
              </a:spcAft>
            </a:pPr>
            <a:r>
              <a:rPr lang="zh-CN"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图</a:t>
            </a:r>
            <a:r>
              <a:rPr lang="en-US"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1- 15 macOS</a:t>
            </a:r>
            <a:r>
              <a:rPr lang="zh-CN"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基本结构</a:t>
            </a:r>
          </a:p>
        </p:txBody>
      </p:sp>
      <p:sp>
        <p:nvSpPr>
          <p:cNvPr id="6" name="页脚占位符 5">
            <a:extLst>
              <a:ext uri="{FF2B5EF4-FFF2-40B4-BE49-F238E27FC236}">
                <a16:creationId xmlns:a16="http://schemas.microsoft.com/office/drawing/2014/main" id="{C889F522-8A6D-A049-BD2E-50D5A8A373CB}"/>
              </a:ext>
            </a:extLst>
          </p:cNvPr>
          <p:cNvSpPr>
            <a:spLocks noGrp="1"/>
          </p:cNvSpPr>
          <p:nvPr>
            <p:ph type="ftr" sz="quarter" idx="11"/>
          </p:nvPr>
        </p:nvSpPr>
        <p:spPr/>
        <p:txBody>
          <a:bodyPr/>
          <a:lstStyle/>
          <a:p>
            <a:pPr>
              <a:defRPr/>
            </a:pPr>
            <a:r>
              <a:rPr lang="zh-CN" altLang="en-US"/>
              <a:t>操作系统</a:t>
            </a:r>
            <a:endParaRPr lang="en-US"/>
          </a:p>
        </p:txBody>
      </p:sp>
      <p:sp>
        <p:nvSpPr>
          <p:cNvPr id="7" name="灯片编号占位符 6">
            <a:extLst>
              <a:ext uri="{FF2B5EF4-FFF2-40B4-BE49-F238E27FC236}">
                <a16:creationId xmlns:a16="http://schemas.microsoft.com/office/drawing/2014/main" id="{B5FDC0E3-66B9-3045-A85D-AF364E8D1885}"/>
              </a:ext>
            </a:extLst>
          </p:cNvPr>
          <p:cNvSpPr>
            <a:spLocks noGrp="1"/>
          </p:cNvSpPr>
          <p:nvPr>
            <p:ph type="sldNum" sz="quarter" idx="12"/>
          </p:nvPr>
        </p:nvSpPr>
        <p:spPr/>
        <p:txBody>
          <a:bodyPr/>
          <a:lstStyle/>
          <a:p>
            <a:pPr>
              <a:defRPr/>
            </a:pPr>
            <a:fld id="{22641AF8-C8EB-E14E-8A69-BF1A5F809DDE}" type="slidenum">
              <a:rPr lang="zh-TW" altLang="en-US" smtClean="0"/>
              <a:pPr>
                <a:defRPr/>
              </a:pPr>
              <a:t>64</a:t>
            </a:fld>
            <a:endParaRPr lang="en-US" altLang="zh-CN"/>
          </a:p>
        </p:txBody>
      </p:sp>
    </p:spTree>
    <p:extLst>
      <p:ext uri="{BB962C8B-B14F-4D97-AF65-F5344CB8AC3E}">
        <p14:creationId xmlns:p14="http://schemas.microsoft.com/office/powerpoint/2010/main" val="1069629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E7EDD-15E7-BD4A-8CA2-AA3660FD7122}"/>
              </a:ext>
            </a:extLst>
          </p:cNvPr>
          <p:cNvSpPr>
            <a:spLocks noGrp="1"/>
          </p:cNvSpPr>
          <p:nvPr>
            <p:ph type="title"/>
          </p:nvPr>
        </p:nvSpPr>
        <p:spPr/>
        <p:txBody>
          <a:bodyPr/>
          <a:lstStyle/>
          <a:p>
            <a:r>
              <a:rPr lang="en-US" altLang="zh-CN" dirty="0"/>
              <a:t>1.6.6 iOS</a:t>
            </a:r>
            <a:r>
              <a:rPr lang="zh-CN" altLang="zh-CN" dirty="0"/>
              <a:t> </a:t>
            </a:r>
            <a:endParaRPr kumimoji="1" lang="zh-CN" altLang="en-US" dirty="0"/>
          </a:p>
        </p:txBody>
      </p:sp>
      <p:sp>
        <p:nvSpPr>
          <p:cNvPr id="3" name="内容占位符 2">
            <a:extLst>
              <a:ext uri="{FF2B5EF4-FFF2-40B4-BE49-F238E27FC236}">
                <a16:creationId xmlns:a16="http://schemas.microsoft.com/office/drawing/2014/main" id="{46889673-6657-9947-A840-4AB3EA23D40D}"/>
              </a:ext>
            </a:extLst>
          </p:cNvPr>
          <p:cNvSpPr>
            <a:spLocks noGrp="1"/>
          </p:cNvSpPr>
          <p:nvPr>
            <p:ph idx="1"/>
          </p:nvPr>
        </p:nvSpPr>
        <p:spPr/>
        <p:txBody>
          <a:bodyPr/>
          <a:lstStyle/>
          <a:p>
            <a:r>
              <a:rPr lang="en-US" altLang="zh-CN" dirty="0"/>
              <a:t>iOS</a:t>
            </a:r>
            <a:r>
              <a:rPr lang="zh-CN" altLang="zh-CN" dirty="0"/>
              <a:t>是苹果公司基于</a:t>
            </a:r>
            <a:r>
              <a:rPr lang="en-US" altLang="zh-CN" dirty="0"/>
              <a:t>Mac OS X</a:t>
            </a:r>
            <a:r>
              <a:rPr lang="zh-CN" altLang="zh-CN" dirty="0"/>
              <a:t>操作系统开发的移动操作系统 </a:t>
            </a:r>
            <a:endParaRPr lang="en-US" altLang="zh-CN" dirty="0"/>
          </a:p>
          <a:p>
            <a:pPr lvl="1"/>
            <a:r>
              <a:rPr lang="en-US" altLang="zh-CN" dirty="0"/>
              <a:t>2007</a:t>
            </a:r>
            <a:r>
              <a:rPr lang="zh-CN" altLang="zh-CN" dirty="0"/>
              <a:t>年</a:t>
            </a:r>
            <a:r>
              <a:rPr lang="en-US" altLang="zh-CN" dirty="0"/>
              <a:t>1</a:t>
            </a:r>
            <a:r>
              <a:rPr lang="zh-CN" altLang="zh-CN" dirty="0"/>
              <a:t>月</a:t>
            </a:r>
            <a:r>
              <a:rPr lang="en-US" altLang="zh-CN" dirty="0"/>
              <a:t>9</a:t>
            </a:r>
            <a:r>
              <a:rPr lang="zh-CN" altLang="zh-CN" dirty="0"/>
              <a:t>日的</a:t>
            </a:r>
            <a:r>
              <a:rPr lang="en-US" altLang="zh-CN" dirty="0"/>
              <a:t>Macworld</a:t>
            </a:r>
            <a:r>
              <a:rPr lang="zh-CN" altLang="zh-CN" dirty="0"/>
              <a:t>大会上公布这个系统 </a:t>
            </a:r>
            <a:endParaRPr lang="en-US" altLang="zh-CN" dirty="0"/>
          </a:p>
          <a:p>
            <a:pPr lvl="1"/>
            <a:r>
              <a:rPr lang="zh-CN" altLang="en-US" dirty="0"/>
              <a:t>安装在</a:t>
            </a:r>
            <a:r>
              <a:rPr lang="en-US" altLang="zh-CN" dirty="0"/>
              <a:t>iPhone</a:t>
            </a:r>
            <a:r>
              <a:rPr lang="zh-CN" altLang="zh-CN" dirty="0"/>
              <a:t>、</a:t>
            </a:r>
            <a:r>
              <a:rPr lang="en-US" altLang="zh-CN" dirty="0"/>
              <a:t>iPod touch</a:t>
            </a:r>
            <a:r>
              <a:rPr lang="zh-CN" altLang="zh-CN" dirty="0"/>
              <a:t>、</a:t>
            </a:r>
            <a:r>
              <a:rPr lang="en-US" altLang="zh-CN" dirty="0"/>
              <a:t>iPad</a:t>
            </a:r>
            <a:r>
              <a:rPr lang="zh-CN" altLang="zh-CN" dirty="0"/>
              <a:t>等产品上 </a:t>
            </a:r>
            <a:endParaRPr kumimoji="1" lang="en-US" altLang="zh-CN" dirty="0"/>
          </a:p>
          <a:p>
            <a:r>
              <a:rPr lang="zh-CN" altLang="zh-CN" dirty="0"/>
              <a:t>这款操作系统在设计上提供内置的安全性 </a:t>
            </a:r>
            <a:endParaRPr lang="en-US" altLang="zh-CN" dirty="0"/>
          </a:p>
          <a:p>
            <a:pPr lvl="1"/>
            <a:r>
              <a:rPr lang="zh-CN" altLang="zh-CN" dirty="0"/>
              <a:t>专门设计了低层级的硬件和固件功能，用以防止恶意软件和病毒</a:t>
            </a:r>
            <a:endParaRPr lang="en-US" altLang="zh-CN" dirty="0"/>
          </a:p>
          <a:p>
            <a:pPr lvl="1"/>
            <a:r>
              <a:rPr lang="zh-CN" altLang="zh-CN" dirty="0"/>
              <a:t>设计有高层级有助于在访问个人信息和企业数据时确保安全性的</a:t>
            </a:r>
            <a:r>
              <a:rPr lang="en-US" altLang="zh-CN" dirty="0"/>
              <a:t> OS </a:t>
            </a:r>
            <a:r>
              <a:rPr lang="zh-CN" altLang="zh-CN" dirty="0"/>
              <a:t>功能</a:t>
            </a:r>
            <a:endParaRPr lang="en-US" altLang="zh-CN" dirty="0"/>
          </a:p>
          <a:p>
            <a:pPr lvl="1"/>
            <a:r>
              <a:rPr lang="zh-CN" altLang="zh-CN" dirty="0"/>
              <a:t>支持多语言的特点非常突出 </a:t>
            </a:r>
            <a:endParaRPr lang="en-US" altLang="zh-CN" dirty="0"/>
          </a:p>
          <a:p>
            <a:pPr lvl="1"/>
            <a:r>
              <a:rPr lang="zh-CN" altLang="zh-CN" dirty="0"/>
              <a:t>多点触控直接操作的</a:t>
            </a:r>
            <a:r>
              <a:rPr lang="en-US" altLang="zh-CN" dirty="0"/>
              <a:t>iOS</a:t>
            </a:r>
            <a:r>
              <a:rPr lang="zh-CN" altLang="zh-CN" dirty="0"/>
              <a:t>的用户界面对操作系统提供复杂有效的各种手势操作的支持 </a:t>
            </a:r>
            <a:endParaRPr kumimoji="1" lang="zh-CN" altLang="en-US" dirty="0"/>
          </a:p>
        </p:txBody>
      </p:sp>
      <p:sp>
        <p:nvSpPr>
          <p:cNvPr id="4" name="页脚占位符 3">
            <a:extLst>
              <a:ext uri="{FF2B5EF4-FFF2-40B4-BE49-F238E27FC236}">
                <a16:creationId xmlns:a16="http://schemas.microsoft.com/office/drawing/2014/main" id="{2E472D37-B234-C946-827C-4FB3E6D96F48}"/>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D830316D-05F6-524E-9988-23747B7F764B}"/>
              </a:ext>
            </a:extLst>
          </p:cNvPr>
          <p:cNvSpPr>
            <a:spLocks noGrp="1"/>
          </p:cNvSpPr>
          <p:nvPr>
            <p:ph type="sldNum" sz="quarter" idx="12"/>
          </p:nvPr>
        </p:nvSpPr>
        <p:spPr/>
        <p:txBody>
          <a:bodyPr/>
          <a:lstStyle/>
          <a:p>
            <a:pPr>
              <a:defRPr/>
            </a:pPr>
            <a:fld id="{22641AF8-C8EB-E14E-8A69-BF1A5F809DDE}" type="slidenum">
              <a:rPr lang="zh-TW" altLang="en-US" smtClean="0"/>
              <a:pPr>
                <a:defRPr/>
              </a:pPr>
              <a:t>65</a:t>
            </a:fld>
            <a:endParaRPr lang="en-US" altLang="zh-CN"/>
          </a:p>
        </p:txBody>
      </p:sp>
    </p:spTree>
    <p:extLst>
      <p:ext uri="{BB962C8B-B14F-4D97-AF65-F5344CB8AC3E}">
        <p14:creationId xmlns:p14="http://schemas.microsoft.com/office/powerpoint/2010/main" val="21647368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0632C-346B-8E42-993F-DF22AE58DE6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5965A96-3FA1-1C49-A14D-8B5FCAE6AAE3}"/>
              </a:ext>
            </a:extLst>
          </p:cNvPr>
          <p:cNvSpPr>
            <a:spLocks noGrp="1"/>
          </p:cNvSpPr>
          <p:nvPr>
            <p:ph idx="1"/>
          </p:nvPr>
        </p:nvSpPr>
        <p:spPr>
          <a:xfrm>
            <a:off x="508001" y="1244605"/>
            <a:ext cx="5892800" cy="5270495"/>
          </a:xfrm>
        </p:spPr>
        <p:txBody>
          <a:bodyPr/>
          <a:lstStyle/>
          <a:p>
            <a:r>
              <a:rPr lang="en-US" altLang="zh-CN" dirty="0"/>
              <a:t>iOS</a:t>
            </a:r>
            <a:r>
              <a:rPr lang="zh-CN" altLang="zh-CN" dirty="0"/>
              <a:t>系统结构 </a:t>
            </a:r>
            <a:endParaRPr lang="en-US" altLang="zh-CN" dirty="0"/>
          </a:p>
          <a:p>
            <a:pPr lvl="1"/>
            <a:r>
              <a:rPr lang="zh-CN" altLang="zh-CN" dirty="0"/>
              <a:t>可触摸层（</a:t>
            </a:r>
            <a:r>
              <a:rPr lang="en-US" altLang="zh-CN" dirty="0"/>
              <a:t>Cocoa Touch Layer</a:t>
            </a:r>
            <a:r>
              <a:rPr lang="zh-CN" altLang="zh-CN" dirty="0"/>
              <a:t>）</a:t>
            </a:r>
            <a:endParaRPr lang="en-US" altLang="zh-CN" dirty="0"/>
          </a:p>
          <a:p>
            <a:pPr lvl="1"/>
            <a:r>
              <a:rPr lang="zh-CN" altLang="zh-CN" dirty="0"/>
              <a:t>媒体层（</a:t>
            </a:r>
            <a:r>
              <a:rPr lang="en-US" altLang="zh-CN" dirty="0"/>
              <a:t>Media Layer</a:t>
            </a:r>
            <a:r>
              <a:rPr lang="zh-CN" altLang="zh-CN" dirty="0"/>
              <a:t>）</a:t>
            </a:r>
            <a:endParaRPr lang="en-US" altLang="zh-CN" dirty="0"/>
          </a:p>
          <a:p>
            <a:pPr lvl="1"/>
            <a:r>
              <a:rPr lang="zh-CN" altLang="zh-CN" dirty="0"/>
              <a:t>核心服务层（</a:t>
            </a:r>
            <a:r>
              <a:rPr lang="en-US" altLang="zh-CN" dirty="0"/>
              <a:t>Core Services Layer</a:t>
            </a:r>
            <a:r>
              <a:rPr lang="zh-CN" altLang="zh-CN" dirty="0"/>
              <a:t>）</a:t>
            </a:r>
            <a:endParaRPr lang="en-US" altLang="zh-CN" dirty="0"/>
          </a:p>
          <a:p>
            <a:pPr lvl="1"/>
            <a:r>
              <a:rPr lang="zh-CN" altLang="zh-CN" dirty="0"/>
              <a:t>核心系统层（</a:t>
            </a:r>
            <a:r>
              <a:rPr lang="en-US" altLang="zh-CN" dirty="0"/>
              <a:t>Core OS Layer</a:t>
            </a:r>
            <a:r>
              <a:rPr lang="zh-CN" altLang="zh-CN" dirty="0"/>
              <a:t>） </a:t>
            </a:r>
            <a:endParaRPr kumimoji="1" lang="zh-CN" altLang="en-US" dirty="0"/>
          </a:p>
        </p:txBody>
      </p:sp>
      <p:pic>
        <p:nvPicPr>
          <p:cNvPr id="4" name="图片 3">
            <a:extLst>
              <a:ext uri="{FF2B5EF4-FFF2-40B4-BE49-F238E27FC236}">
                <a16:creationId xmlns:a16="http://schemas.microsoft.com/office/drawing/2014/main" id="{874CAF6D-323F-B440-B785-EFD9C6AC1274}"/>
              </a:ext>
            </a:extLst>
          </p:cNvPr>
          <p:cNvPicPr/>
          <p:nvPr/>
        </p:nvPicPr>
        <p:blipFill>
          <a:blip r:embed="rId2"/>
          <a:stretch>
            <a:fillRect/>
          </a:stretch>
        </p:blipFill>
        <p:spPr>
          <a:xfrm>
            <a:off x="7858125" y="1244605"/>
            <a:ext cx="3588808" cy="4298945"/>
          </a:xfrm>
          <a:prstGeom prst="rect">
            <a:avLst/>
          </a:prstGeom>
        </p:spPr>
      </p:pic>
      <p:sp>
        <p:nvSpPr>
          <p:cNvPr id="5" name="矩形 4">
            <a:extLst>
              <a:ext uri="{FF2B5EF4-FFF2-40B4-BE49-F238E27FC236}">
                <a16:creationId xmlns:a16="http://schemas.microsoft.com/office/drawing/2014/main" id="{2436A28D-E564-F247-9D88-DAD4EBD4AADB}"/>
              </a:ext>
            </a:extLst>
          </p:cNvPr>
          <p:cNvSpPr/>
          <p:nvPr/>
        </p:nvSpPr>
        <p:spPr>
          <a:xfrm>
            <a:off x="8636065" y="5797555"/>
            <a:ext cx="2032929" cy="307777"/>
          </a:xfrm>
          <a:prstGeom prst="rect">
            <a:avLst/>
          </a:prstGeom>
        </p:spPr>
        <p:txBody>
          <a:bodyPr wrap="none">
            <a:spAutoFit/>
          </a:bodyPr>
          <a:lstStyle/>
          <a:p>
            <a:pPr indent="254000" algn="ctr">
              <a:spcAft>
                <a:spcPts val="0"/>
              </a:spcAft>
            </a:pPr>
            <a:r>
              <a:rPr lang="zh-CN"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图</a:t>
            </a:r>
            <a:r>
              <a:rPr lang="en-US"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1- 16 iOS</a:t>
            </a:r>
            <a:r>
              <a:rPr lang="zh-CN" altLang="zh-CN" sz="1400" dirty="0">
                <a:solidFill>
                  <a:srgbClr val="000000"/>
                </a:solidFill>
                <a:latin typeface="Cambria" panose="02040503050406030204" pitchFamily="18" charset="0"/>
                <a:ea typeface="宋体" panose="02010600030101010101" pitchFamily="2" charset="-122"/>
                <a:cs typeface="Times New Roman" panose="02020603050405020304" pitchFamily="18" charset="0"/>
              </a:rPr>
              <a:t>体系架构</a:t>
            </a:r>
          </a:p>
        </p:txBody>
      </p:sp>
      <p:sp>
        <p:nvSpPr>
          <p:cNvPr id="6" name="页脚占位符 5">
            <a:extLst>
              <a:ext uri="{FF2B5EF4-FFF2-40B4-BE49-F238E27FC236}">
                <a16:creationId xmlns:a16="http://schemas.microsoft.com/office/drawing/2014/main" id="{DD80378D-60F1-5542-8BC7-09A8567B0EF8}"/>
              </a:ext>
            </a:extLst>
          </p:cNvPr>
          <p:cNvSpPr>
            <a:spLocks noGrp="1"/>
          </p:cNvSpPr>
          <p:nvPr>
            <p:ph type="ftr" sz="quarter" idx="11"/>
          </p:nvPr>
        </p:nvSpPr>
        <p:spPr/>
        <p:txBody>
          <a:bodyPr/>
          <a:lstStyle/>
          <a:p>
            <a:pPr>
              <a:defRPr/>
            </a:pPr>
            <a:r>
              <a:rPr lang="zh-CN" altLang="en-US"/>
              <a:t>操作系统</a:t>
            </a:r>
            <a:endParaRPr lang="en-US"/>
          </a:p>
        </p:txBody>
      </p:sp>
      <p:sp>
        <p:nvSpPr>
          <p:cNvPr id="7" name="灯片编号占位符 6">
            <a:extLst>
              <a:ext uri="{FF2B5EF4-FFF2-40B4-BE49-F238E27FC236}">
                <a16:creationId xmlns:a16="http://schemas.microsoft.com/office/drawing/2014/main" id="{873A990A-77F8-0D48-BE65-2CDE5A7717C5}"/>
              </a:ext>
            </a:extLst>
          </p:cNvPr>
          <p:cNvSpPr>
            <a:spLocks noGrp="1"/>
          </p:cNvSpPr>
          <p:nvPr>
            <p:ph type="sldNum" sz="quarter" idx="12"/>
          </p:nvPr>
        </p:nvSpPr>
        <p:spPr/>
        <p:txBody>
          <a:bodyPr/>
          <a:lstStyle/>
          <a:p>
            <a:pPr>
              <a:defRPr/>
            </a:pPr>
            <a:fld id="{22641AF8-C8EB-E14E-8A69-BF1A5F809DDE}" type="slidenum">
              <a:rPr lang="zh-TW" altLang="en-US" smtClean="0"/>
              <a:pPr>
                <a:defRPr/>
              </a:pPr>
              <a:t>66</a:t>
            </a:fld>
            <a:endParaRPr lang="en-US" altLang="zh-CN"/>
          </a:p>
        </p:txBody>
      </p:sp>
    </p:spTree>
    <p:extLst>
      <p:ext uri="{BB962C8B-B14F-4D97-AF65-F5344CB8AC3E}">
        <p14:creationId xmlns:p14="http://schemas.microsoft.com/office/powerpoint/2010/main" val="24282387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BEB70-EFF6-634E-BDDC-D35A35835E1B}"/>
              </a:ext>
            </a:extLst>
          </p:cNvPr>
          <p:cNvSpPr>
            <a:spLocks noGrp="1"/>
          </p:cNvSpPr>
          <p:nvPr>
            <p:ph type="title"/>
          </p:nvPr>
        </p:nvSpPr>
        <p:spPr/>
        <p:txBody>
          <a:bodyPr/>
          <a:lstStyle/>
          <a:p>
            <a:r>
              <a:rPr lang="en-US" altLang="zh-CN" dirty="0"/>
              <a:t>1.7 </a:t>
            </a:r>
            <a:r>
              <a:rPr lang="zh-CN" altLang="zh-CN" dirty="0"/>
              <a:t>本章小结 </a:t>
            </a:r>
            <a:endParaRPr kumimoji="1" lang="zh-CN" altLang="en-US" dirty="0"/>
          </a:p>
        </p:txBody>
      </p:sp>
      <p:sp>
        <p:nvSpPr>
          <p:cNvPr id="3" name="内容占位符 2">
            <a:extLst>
              <a:ext uri="{FF2B5EF4-FFF2-40B4-BE49-F238E27FC236}">
                <a16:creationId xmlns:a16="http://schemas.microsoft.com/office/drawing/2014/main" id="{A4C6CBA4-87B3-AC41-9CD1-65FC1E67ACCC}"/>
              </a:ext>
            </a:extLst>
          </p:cNvPr>
          <p:cNvSpPr>
            <a:spLocks noGrp="1"/>
          </p:cNvSpPr>
          <p:nvPr>
            <p:ph idx="1"/>
          </p:nvPr>
        </p:nvSpPr>
        <p:spPr/>
        <p:txBody>
          <a:bodyPr/>
          <a:lstStyle/>
          <a:p>
            <a:r>
              <a:rPr lang="zh-CN" altLang="zh-CN" dirty="0"/>
              <a:t>操作系统是计算机系统中的一个系统软件，它统一管理计算机的软硬件资源和控制程序的执行 </a:t>
            </a:r>
            <a:endParaRPr lang="en-US" altLang="zh-CN" dirty="0"/>
          </a:p>
          <a:p>
            <a:r>
              <a:rPr lang="zh-CN" altLang="zh-CN" dirty="0"/>
              <a:t>操作系统的主要目标</a:t>
            </a:r>
            <a:endParaRPr lang="en-US" altLang="zh-CN" dirty="0"/>
          </a:p>
          <a:p>
            <a:pPr lvl="1"/>
            <a:r>
              <a:rPr lang="zh-CN" altLang="zh-CN" dirty="0"/>
              <a:t>方便用户使用、扩展机器功能、管理系统资源、提高系统效率、构筑开放环境 </a:t>
            </a:r>
            <a:endParaRPr lang="en-US" altLang="zh-CN" dirty="0"/>
          </a:p>
          <a:p>
            <a:r>
              <a:rPr lang="zh-CN" altLang="zh-CN" dirty="0"/>
              <a:t>操作系统是由于客观的需要而产生的，它伴随着计算机技术本身及其应用的日益发展而逐渐发展和不断完善 </a:t>
            </a:r>
            <a:endParaRPr lang="en-US" altLang="zh-CN" dirty="0"/>
          </a:p>
          <a:p>
            <a:r>
              <a:rPr lang="zh-CN" altLang="zh-CN" dirty="0"/>
              <a:t>现代操作系统都有并发、共享、虚拟、异步性这四个基本特征 </a:t>
            </a:r>
            <a:endParaRPr lang="en-US" altLang="zh-CN" dirty="0"/>
          </a:p>
          <a:p>
            <a:r>
              <a:rPr lang="zh-CN" altLang="zh-CN" dirty="0"/>
              <a:t>从资源管理的观点出发，操作系统的功能应包括处理器管理、存储管理、设备管理、文件管理和作业管理 </a:t>
            </a:r>
            <a:endParaRPr lang="en-US" altLang="zh-CN" dirty="0"/>
          </a:p>
          <a:p>
            <a:r>
              <a:rPr lang="zh-CN" altLang="zh-CN" dirty="0"/>
              <a:t>操作系统是用户与计算机硬件系统之间的接口，是计算机系统资源的管理者，可用于扩充机器功能 </a:t>
            </a:r>
            <a:endParaRPr kumimoji="1" lang="zh-CN" altLang="en-US" dirty="0"/>
          </a:p>
        </p:txBody>
      </p:sp>
      <p:sp>
        <p:nvSpPr>
          <p:cNvPr id="4" name="页脚占位符 3">
            <a:extLst>
              <a:ext uri="{FF2B5EF4-FFF2-40B4-BE49-F238E27FC236}">
                <a16:creationId xmlns:a16="http://schemas.microsoft.com/office/drawing/2014/main" id="{5520CD4F-1FC3-7343-A125-907878706911}"/>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F69D36C4-7075-2048-967B-7543AB56E7CC}"/>
              </a:ext>
            </a:extLst>
          </p:cNvPr>
          <p:cNvSpPr>
            <a:spLocks noGrp="1"/>
          </p:cNvSpPr>
          <p:nvPr>
            <p:ph type="sldNum" sz="quarter" idx="12"/>
          </p:nvPr>
        </p:nvSpPr>
        <p:spPr/>
        <p:txBody>
          <a:bodyPr/>
          <a:lstStyle/>
          <a:p>
            <a:pPr>
              <a:defRPr/>
            </a:pPr>
            <a:fld id="{22641AF8-C8EB-E14E-8A69-BF1A5F809DDE}" type="slidenum">
              <a:rPr lang="zh-TW" altLang="en-US" smtClean="0"/>
              <a:pPr>
                <a:defRPr/>
              </a:pPr>
              <a:t>67</a:t>
            </a:fld>
            <a:endParaRPr lang="en-US" altLang="zh-CN"/>
          </a:p>
        </p:txBody>
      </p:sp>
    </p:spTree>
    <p:extLst>
      <p:ext uri="{BB962C8B-B14F-4D97-AF65-F5344CB8AC3E}">
        <p14:creationId xmlns:p14="http://schemas.microsoft.com/office/powerpoint/2010/main" val="317886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21093-77BA-494B-BA6F-6FCC048BE749}"/>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B985C3A0-5AC8-224A-A32B-27DD6BEAA44F}"/>
              </a:ext>
            </a:extLst>
          </p:cNvPr>
          <p:cNvSpPr>
            <a:spLocks noGrp="1"/>
          </p:cNvSpPr>
          <p:nvPr>
            <p:ph idx="1"/>
          </p:nvPr>
        </p:nvSpPr>
        <p:spPr/>
        <p:txBody>
          <a:bodyPr/>
          <a:lstStyle/>
          <a:p>
            <a:endParaRPr kumimoji="1" lang="zh-CN" altLang="en-US"/>
          </a:p>
        </p:txBody>
      </p:sp>
      <p:sp>
        <p:nvSpPr>
          <p:cNvPr id="4" name="页脚占位符 3">
            <a:extLst>
              <a:ext uri="{FF2B5EF4-FFF2-40B4-BE49-F238E27FC236}">
                <a16:creationId xmlns:a16="http://schemas.microsoft.com/office/drawing/2014/main" id="{22616284-9EC8-894D-9919-5381B3593052}"/>
              </a:ext>
            </a:extLst>
          </p:cNvPr>
          <p:cNvSpPr>
            <a:spLocks noGrp="1"/>
          </p:cNvSpPr>
          <p:nvPr>
            <p:ph type="ftr" sz="quarter" idx="11"/>
          </p:nvPr>
        </p:nvSpPr>
        <p:spPr/>
        <p:txBody>
          <a:bodyPr/>
          <a:lstStyle/>
          <a:p>
            <a:pPr>
              <a:defRPr/>
            </a:pPr>
            <a:r>
              <a:rPr lang="zh-CN" altLang="en-US"/>
              <a:t>操作系统</a:t>
            </a:r>
            <a:endParaRPr lang="en-US"/>
          </a:p>
        </p:txBody>
      </p:sp>
      <p:sp>
        <p:nvSpPr>
          <p:cNvPr id="5" name="灯片编号占位符 4">
            <a:extLst>
              <a:ext uri="{FF2B5EF4-FFF2-40B4-BE49-F238E27FC236}">
                <a16:creationId xmlns:a16="http://schemas.microsoft.com/office/drawing/2014/main" id="{C6EAD2CA-A2EF-364B-BFCB-3EBA67F933A6}"/>
              </a:ext>
            </a:extLst>
          </p:cNvPr>
          <p:cNvSpPr>
            <a:spLocks noGrp="1"/>
          </p:cNvSpPr>
          <p:nvPr>
            <p:ph type="sldNum" sz="quarter" idx="12"/>
          </p:nvPr>
        </p:nvSpPr>
        <p:spPr/>
        <p:txBody>
          <a:bodyPr/>
          <a:lstStyle/>
          <a:p>
            <a:pPr>
              <a:defRPr/>
            </a:pPr>
            <a:fld id="{22641AF8-C8EB-E14E-8A69-BF1A5F809DDE}" type="slidenum">
              <a:rPr lang="zh-TW" altLang="en-US" smtClean="0"/>
              <a:pPr>
                <a:defRPr/>
              </a:pPr>
              <a:t>68</a:t>
            </a:fld>
            <a:endParaRPr lang="en-US" altLang="zh-CN"/>
          </a:p>
        </p:txBody>
      </p:sp>
    </p:spTree>
    <p:extLst>
      <p:ext uri="{BB962C8B-B14F-4D97-AF65-F5344CB8AC3E}">
        <p14:creationId xmlns:p14="http://schemas.microsoft.com/office/powerpoint/2010/main" val="17494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20A5F38-D6EF-7A48-B13A-18464E64DF66}"/>
              </a:ext>
            </a:extLst>
          </p:cNvPr>
          <p:cNvSpPr>
            <a:spLocks noGrp="1"/>
          </p:cNvSpPr>
          <p:nvPr>
            <p:ph type="title"/>
          </p:nvPr>
        </p:nvSpPr>
        <p:spPr/>
        <p:txBody>
          <a:bodyPr/>
          <a:lstStyle/>
          <a:p>
            <a:r>
              <a:rPr lang="zh-CN" altLang="zh-CN" dirty="0"/>
              <a:t>操作系统定义</a:t>
            </a:r>
            <a:endParaRPr kumimoji="1" lang="zh-CN" altLang="en-US" dirty="0"/>
          </a:p>
        </p:txBody>
      </p:sp>
      <p:sp>
        <p:nvSpPr>
          <p:cNvPr id="6" name="内容占位符 5">
            <a:extLst>
              <a:ext uri="{FF2B5EF4-FFF2-40B4-BE49-F238E27FC236}">
                <a16:creationId xmlns:a16="http://schemas.microsoft.com/office/drawing/2014/main" id="{504DECB7-FDDE-7645-ABBD-77959E9A999F}"/>
              </a:ext>
            </a:extLst>
          </p:cNvPr>
          <p:cNvSpPr>
            <a:spLocks noGrp="1"/>
          </p:cNvSpPr>
          <p:nvPr>
            <p:ph idx="1"/>
          </p:nvPr>
        </p:nvSpPr>
        <p:spPr/>
        <p:txBody>
          <a:bodyPr/>
          <a:lstStyle/>
          <a:p>
            <a:r>
              <a:rPr lang="zh-CN" altLang="zh-CN" sz="3200" dirty="0"/>
              <a:t>操作系统定义为：</a:t>
            </a:r>
            <a:endParaRPr lang="en-US" altLang="zh-CN" sz="3200" dirty="0"/>
          </a:p>
          <a:p>
            <a:pPr lvl="1"/>
            <a:r>
              <a:rPr lang="zh-CN" altLang="zh-CN" sz="2800" dirty="0"/>
              <a:t>操作系统是计算机系统中的一个系统软件，它统一管理计算机的软硬件资源，控制程序的执行，提供人机交互的接口和界面。</a:t>
            </a:r>
            <a:endParaRPr lang="en-US" altLang="zh-CN" sz="2800" dirty="0"/>
          </a:p>
          <a:p>
            <a:pPr lvl="1"/>
            <a:endParaRPr lang="en-US" altLang="zh-CN" sz="2800" dirty="0"/>
          </a:p>
          <a:p>
            <a:r>
              <a:rPr lang="zh-CN" altLang="zh-CN" sz="3200" dirty="0"/>
              <a:t>操作系统的主要目标</a:t>
            </a:r>
            <a:endParaRPr lang="en-US" altLang="zh-CN" sz="3200" dirty="0"/>
          </a:p>
          <a:p>
            <a:pPr lvl="1"/>
            <a:r>
              <a:rPr lang="en-US" altLang="zh-CN" sz="2800" dirty="0"/>
              <a:t>(1) </a:t>
            </a:r>
            <a:r>
              <a:rPr lang="zh-CN" altLang="zh-CN" sz="2800" dirty="0"/>
              <a:t>方便用户使用</a:t>
            </a:r>
          </a:p>
          <a:p>
            <a:pPr lvl="1"/>
            <a:r>
              <a:rPr lang="en-US" altLang="zh-CN" sz="2800" dirty="0"/>
              <a:t>(2) </a:t>
            </a:r>
            <a:r>
              <a:rPr lang="zh-CN" altLang="zh-CN" sz="2800" dirty="0"/>
              <a:t>扩展机器功能</a:t>
            </a:r>
          </a:p>
          <a:p>
            <a:pPr lvl="1"/>
            <a:r>
              <a:rPr lang="en-US" altLang="zh-CN" sz="2800" dirty="0"/>
              <a:t>(3) </a:t>
            </a:r>
            <a:r>
              <a:rPr lang="zh-CN" altLang="zh-CN" sz="2800" dirty="0"/>
              <a:t>管理系统资源</a:t>
            </a:r>
          </a:p>
          <a:p>
            <a:pPr lvl="1"/>
            <a:r>
              <a:rPr lang="en-US" altLang="zh-CN" sz="2800" dirty="0"/>
              <a:t>(4) </a:t>
            </a:r>
            <a:r>
              <a:rPr lang="zh-CN" altLang="zh-CN" sz="2800" dirty="0"/>
              <a:t>提高系统效率</a:t>
            </a:r>
          </a:p>
          <a:p>
            <a:pPr lvl="1"/>
            <a:r>
              <a:rPr lang="en-US" altLang="zh-CN" sz="2800" dirty="0"/>
              <a:t>(5) </a:t>
            </a:r>
            <a:r>
              <a:rPr lang="zh-CN" altLang="zh-CN" sz="2800" dirty="0"/>
              <a:t>构筑开放环境</a:t>
            </a:r>
            <a:endParaRPr kumimoji="1" lang="zh-CN" altLang="en-US" sz="2800" dirty="0"/>
          </a:p>
        </p:txBody>
      </p:sp>
      <p:sp>
        <p:nvSpPr>
          <p:cNvPr id="2" name="页脚占位符 1">
            <a:extLst>
              <a:ext uri="{FF2B5EF4-FFF2-40B4-BE49-F238E27FC236}">
                <a16:creationId xmlns:a16="http://schemas.microsoft.com/office/drawing/2014/main" id="{D33C894B-A51A-634E-8E09-C549527812B5}"/>
              </a:ext>
            </a:extLst>
          </p:cNvPr>
          <p:cNvSpPr>
            <a:spLocks noGrp="1"/>
          </p:cNvSpPr>
          <p:nvPr>
            <p:ph type="ftr" sz="quarter" idx="11"/>
          </p:nvPr>
        </p:nvSpPr>
        <p:spPr/>
        <p:txBody>
          <a:bodyPr/>
          <a:lstStyle/>
          <a:p>
            <a:pPr>
              <a:defRPr/>
            </a:pPr>
            <a:r>
              <a:rPr lang="zh-CN" altLang="en-US"/>
              <a:t>操作系统</a:t>
            </a:r>
            <a:endParaRPr lang="en-US"/>
          </a:p>
        </p:txBody>
      </p:sp>
      <p:sp>
        <p:nvSpPr>
          <p:cNvPr id="3" name="灯片编号占位符 2">
            <a:extLst>
              <a:ext uri="{FF2B5EF4-FFF2-40B4-BE49-F238E27FC236}">
                <a16:creationId xmlns:a16="http://schemas.microsoft.com/office/drawing/2014/main" id="{3B6BD7CF-BD4D-614E-895B-D8DA78DD6012}"/>
              </a:ext>
            </a:extLst>
          </p:cNvPr>
          <p:cNvSpPr>
            <a:spLocks noGrp="1"/>
          </p:cNvSpPr>
          <p:nvPr>
            <p:ph type="sldNum" sz="quarter" idx="12"/>
          </p:nvPr>
        </p:nvSpPr>
        <p:spPr/>
        <p:txBody>
          <a:bodyPr/>
          <a:lstStyle/>
          <a:p>
            <a:pPr>
              <a:defRPr/>
            </a:pPr>
            <a:fld id="{22641AF8-C8EB-E14E-8A69-BF1A5F809DDE}" type="slidenum">
              <a:rPr lang="zh-TW" altLang="en-US" smtClean="0"/>
              <a:pPr>
                <a:defRPr/>
              </a:pPr>
              <a:t>7</a:t>
            </a:fld>
            <a:endParaRPr lang="en-US" altLang="zh-CN"/>
          </a:p>
        </p:txBody>
      </p:sp>
    </p:spTree>
    <p:extLst>
      <p:ext uri="{BB962C8B-B14F-4D97-AF65-F5344CB8AC3E}">
        <p14:creationId xmlns:p14="http://schemas.microsoft.com/office/powerpoint/2010/main" val="149415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31DDB80-DDCE-0C43-802E-F12AB96E9AA2}"/>
              </a:ext>
            </a:extLst>
          </p:cNvPr>
          <p:cNvSpPr>
            <a:spLocks noGrp="1"/>
          </p:cNvSpPr>
          <p:nvPr>
            <p:ph type="title"/>
          </p:nvPr>
        </p:nvSpPr>
        <p:spPr/>
        <p:txBody>
          <a:bodyPr/>
          <a:lstStyle/>
          <a:p>
            <a:r>
              <a:rPr kumimoji="1" lang="en-US" altLang="zh-CN" dirty="0"/>
              <a:t>1.2 </a:t>
            </a:r>
            <a:r>
              <a:rPr kumimoji="1" lang="zh-CN" altLang="en-US" dirty="0"/>
              <a:t>操作系统的形成与发展历程</a:t>
            </a:r>
          </a:p>
        </p:txBody>
      </p:sp>
      <p:sp>
        <p:nvSpPr>
          <p:cNvPr id="6" name="内容占位符 5">
            <a:extLst>
              <a:ext uri="{FF2B5EF4-FFF2-40B4-BE49-F238E27FC236}">
                <a16:creationId xmlns:a16="http://schemas.microsoft.com/office/drawing/2014/main" id="{EDAD000A-C512-D74C-85C5-3BCF95A419CC}"/>
              </a:ext>
            </a:extLst>
          </p:cNvPr>
          <p:cNvSpPr>
            <a:spLocks noGrp="1"/>
          </p:cNvSpPr>
          <p:nvPr>
            <p:ph idx="1"/>
          </p:nvPr>
        </p:nvSpPr>
        <p:spPr/>
        <p:txBody>
          <a:bodyPr/>
          <a:lstStyle/>
          <a:p>
            <a:r>
              <a:rPr lang="zh-CN" altLang="zh-CN" dirty="0"/>
              <a:t>操作系统</a:t>
            </a:r>
            <a:r>
              <a:rPr lang="zh-CN" altLang="en-US" dirty="0"/>
              <a:t>的发展</a:t>
            </a:r>
            <a:endParaRPr lang="en-US" altLang="zh-CN" dirty="0"/>
          </a:p>
          <a:p>
            <a:pPr lvl="1"/>
            <a:r>
              <a:rPr lang="zh-CN" altLang="zh-CN" dirty="0"/>
              <a:t>客观的需要</a:t>
            </a:r>
            <a:endParaRPr lang="en-US" altLang="zh-CN" dirty="0"/>
          </a:p>
          <a:p>
            <a:pPr lvl="1"/>
            <a:r>
              <a:rPr lang="zh-CN" altLang="zh-CN" dirty="0"/>
              <a:t>伴随着计算机技术及其应用逐渐发展和不断完善</a:t>
            </a:r>
            <a:endParaRPr lang="en-US" altLang="zh-CN" dirty="0"/>
          </a:p>
          <a:p>
            <a:pPr lvl="1"/>
            <a:r>
              <a:rPr lang="zh-CN" altLang="zh-CN" dirty="0"/>
              <a:t>功能由弱到强</a:t>
            </a:r>
            <a:endParaRPr lang="en-US" altLang="zh-CN" dirty="0"/>
          </a:p>
          <a:p>
            <a:pPr lvl="1"/>
            <a:r>
              <a:rPr lang="zh-CN" altLang="zh-CN" dirty="0"/>
              <a:t>在计算机系统中的地位不断提高</a:t>
            </a:r>
            <a:r>
              <a:rPr lang="en-US" altLang="zh-CN" dirty="0"/>
              <a:t>——</a:t>
            </a:r>
            <a:r>
              <a:rPr lang="zh-CN" altLang="zh-CN" dirty="0"/>
              <a:t>核心</a:t>
            </a:r>
            <a:endParaRPr lang="en-US" altLang="zh-CN" dirty="0"/>
          </a:p>
          <a:p>
            <a:pPr lvl="1"/>
            <a:r>
              <a:rPr lang="zh-CN" altLang="zh-CN" dirty="0"/>
              <a:t>无不配置操作系统</a:t>
            </a:r>
            <a:endParaRPr lang="en-US" altLang="zh-CN" dirty="0"/>
          </a:p>
          <a:p>
            <a:pPr lvl="1"/>
            <a:endParaRPr lang="en-US" altLang="zh-CN" dirty="0"/>
          </a:p>
          <a:p>
            <a:r>
              <a:rPr lang="zh-CN" altLang="zh-CN" dirty="0"/>
              <a:t>推动操作系统变化发展的因素是什么？</a:t>
            </a:r>
            <a:endParaRPr lang="en-US" altLang="zh-CN" dirty="0"/>
          </a:p>
          <a:p>
            <a:r>
              <a:rPr lang="zh-CN" altLang="zh-CN" dirty="0"/>
              <a:t>哪些极其重要的概念改变或推动操作系统的发展？</a:t>
            </a:r>
            <a:endParaRPr lang="en-US" altLang="zh-CN" dirty="0"/>
          </a:p>
          <a:p>
            <a:r>
              <a:rPr lang="zh-CN" altLang="zh-CN" dirty="0"/>
              <a:t>为什么操作系统会发展为现在的样子？</a:t>
            </a:r>
            <a:endParaRPr lang="en-US" altLang="zh-CN" dirty="0"/>
          </a:p>
          <a:p>
            <a:r>
              <a:rPr lang="zh-CN" altLang="zh-CN" dirty="0"/>
              <a:t>未来它会发展成什么样子？ </a:t>
            </a:r>
            <a:endParaRPr lang="en-US" altLang="zh-CN" dirty="0"/>
          </a:p>
          <a:p>
            <a:endParaRPr kumimoji="1" lang="en-US" altLang="zh-CN" dirty="0"/>
          </a:p>
          <a:p>
            <a:endParaRPr lang="zh-CN" altLang="zh-CN" dirty="0"/>
          </a:p>
          <a:p>
            <a:pPr marL="0" indent="0">
              <a:buNone/>
            </a:pPr>
            <a:endParaRPr kumimoji="1" lang="zh-CN" altLang="en-US" dirty="0"/>
          </a:p>
        </p:txBody>
      </p:sp>
      <p:sp>
        <p:nvSpPr>
          <p:cNvPr id="2" name="页脚占位符 1">
            <a:extLst>
              <a:ext uri="{FF2B5EF4-FFF2-40B4-BE49-F238E27FC236}">
                <a16:creationId xmlns:a16="http://schemas.microsoft.com/office/drawing/2014/main" id="{DDB8782A-D28C-4847-804A-BA532DE0D568}"/>
              </a:ext>
            </a:extLst>
          </p:cNvPr>
          <p:cNvSpPr>
            <a:spLocks noGrp="1"/>
          </p:cNvSpPr>
          <p:nvPr>
            <p:ph type="ftr" sz="quarter" idx="11"/>
          </p:nvPr>
        </p:nvSpPr>
        <p:spPr/>
        <p:txBody>
          <a:bodyPr/>
          <a:lstStyle/>
          <a:p>
            <a:pPr>
              <a:defRPr/>
            </a:pPr>
            <a:r>
              <a:rPr lang="zh-CN" altLang="en-US"/>
              <a:t>操作系统</a:t>
            </a:r>
            <a:endParaRPr lang="en-US"/>
          </a:p>
        </p:txBody>
      </p:sp>
      <p:sp>
        <p:nvSpPr>
          <p:cNvPr id="3" name="灯片编号占位符 2">
            <a:extLst>
              <a:ext uri="{FF2B5EF4-FFF2-40B4-BE49-F238E27FC236}">
                <a16:creationId xmlns:a16="http://schemas.microsoft.com/office/drawing/2014/main" id="{F4E68687-54BC-FC44-BED3-7342230FF291}"/>
              </a:ext>
            </a:extLst>
          </p:cNvPr>
          <p:cNvSpPr>
            <a:spLocks noGrp="1"/>
          </p:cNvSpPr>
          <p:nvPr>
            <p:ph type="sldNum" sz="quarter" idx="12"/>
          </p:nvPr>
        </p:nvSpPr>
        <p:spPr/>
        <p:txBody>
          <a:bodyPr/>
          <a:lstStyle/>
          <a:p>
            <a:pPr>
              <a:defRPr/>
            </a:pPr>
            <a:fld id="{22641AF8-C8EB-E14E-8A69-BF1A5F809DDE}" type="slidenum">
              <a:rPr lang="zh-TW" altLang="en-US" smtClean="0"/>
              <a:pPr>
                <a:defRPr/>
              </a:pPr>
              <a:t>8</a:t>
            </a:fld>
            <a:endParaRPr lang="en-US" altLang="zh-CN"/>
          </a:p>
        </p:txBody>
      </p:sp>
    </p:spTree>
    <p:extLst>
      <p:ext uri="{BB962C8B-B14F-4D97-AF65-F5344CB8AC3E}">
        <p14:creationId xmlns:p14="http://schemas.microsoft.com/office/powerpoint/2010/main" val="329909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3BBC712-C008-C342-ABEC-BB4E38732A19}"/>
              </a:ext>
            </a:extLst>
          </p:cNvPr>
          <p:cNvSpPr>
            <a:spLocks noGrp="1"/>
          </p:cNvSpPr>
          <p:nvPr>
            <p:ph type="title"/>
          </p:nvPr>
        </p:nvSpPr>
        <p:spPr/>
        <p:txBody>
          <a:bodyPr/>
          <a:lstStyle/>
          <a:p>
            <a:endParaRPr kumimoji="1" lang="zh-CN" altLang="en-US"/>
          </a:p>
        </p:txBody>
      </p:sp>
      <p:sp>
        <p:nvSpPr>
          <p:cNvPr id="6" name="内容占位符 5">
            <a:extLst>
              <a:ext uri="{FF2B5EF4-FFF2-40B4-BE49-F238E27FC236}">
                <a16:creationId xmlns:a16="http://schemas.microsoft.com/office/drawing/2014/main" id="{706EBBEE-666A-B94D-ACE6-3239AC4FDDFF}"/>
              </a:ext>
            </a:extLst>
          </p:cNvPr>
          <p:cNvSpPr>
            <a:spLocks noGrp="1"/>
          </p:cNvSpPr>
          <p:nvPr>
            <p:ph idx="1"/>
          </p:nvPr>
        </p:nvSpPr>
        <p:spPr/>
        <p:txBody>
          <a:bodyPr/>
          <a:lstStyle/>
          <a:p>
            <a:r>
              <a:rPr lang="zh-CN" altLang="zh-CN" sz="3200" dirty="0"/>
              <a:t>推动操作系统变化发展的主要的因素有： </a:t>
            </a:r>
            <a:endParaRPr lang="en-US" altLang="zh-CN" sz="3200" dirty="0"/>
          </a:p>
          <a:p>
            <a:pPr marL="914400" lvl="1" indent="-514350">
              <a:buFont typeface="+mj-lt"/>
              <a:buAutoNum type="arabicPeriod"/>
            </a:pPr>
            <a:r>
              <a:rPr lang="zh-CN" altLang="zh-CN" sz="2800" dirty="0"/>
              <a:t>硬件成本不断地下降</a:t>
            </a:r>
          </a:p>
          <a:p>
            <a:pPr marL="914400" lvl="1" indent="-514350">
              <a:buFont typeface="+mj-lt"/>
              <a:buAutoNum type="arabicPeriod"/>
            </a:pPr>
            <a:r>
              <a:rPr lang="zh-CN" altLang="zh-CN" sz="2800" dirty="0"/>
              <a:t>客观需求</a:t>
            </a:r>
          </a:p>
          <a:p>
            <a:pPr marL="914400" lvl="1" indent="-514350">
              <a:buFont typeface="+mj-lt"/>
              <a:buAutoNum type="arabicPeriod"/>
            </a:pPr>
            <a:r>
              <a:rPr lang="zh-CN" altLang="zh-CN" sz="2800" dirty="0"/>
              <a:t>计算机操作系统功能的增长和复杂性的提升</a:t>
            </a:r>
          </a:p>
          <a:p>
            <a:pPr marL="914400" lvl="1" indent="-514350">
              <a:buFont typeface="+mj-lt"/>
              <a:buAutoNum type="arabicPeriod"/>
            </a:pPr>
            <a:r>
              <a:rPr lang="zh-CN" altLang="zh-CN" sz="2800" dirty="0"/>
              <a:t>安全性的需求等</a:t>
            </a:r>
          </a:p>
          <a:p>
            <a:endParaRPr kumimoji="1" lang="zh-CN" altLang="en-US" sz="3200" dirty="0"/>
          </a:p>
        </p:txBody>
      </p:sp>
      <p:sp>
        <p:nvSpPr>
          <p:cNvPr id="2" name="页脚占位符 1">
            <a:extLst>
              <a:ext uri="{FF2B5EF4-FFF2-40B4-BE49-F238E27FC236}">
                <a16:creationId xmlns:a16="http://schemas.microsoft.com/office/drawing/2014/main" id="{A79CEAFD-A2DB-174A-A312-ABA4C0BF09D6}"/>
              </a:ext>
            </a:extLst>
          </p:cNvPr>
          <p:cNvSpPr>
            <a:spLocks noGrp="1"/>
          </p:cNvSpPr>
          <p:nvPr>
            <p:ph type="ftr" sz="quarter" idx="11"/>
          </p:nvPr>
        </p:nvSpPr>
        <p:spPr/>
        <p:txBody>
          <a:bodyPr/>
          <a:lstStyle/>
          <a:p>
            <a:pPr>
              <a:defRPr/>
            </a:pPr>
            <a:r>
              <a:rPr lang="zh-CN" altLang="en-US"/>
              <a:t>操作系统</a:t>
            </a:r>
            <a:endParaRPr lang="en-US"/>
          </a:p>
        </p:txBody>
      </p:sp>
      <p:sp>
        <p:nvSpPr>
          <p:cNvPr id="3" name="灯片编号占位符 2">
            <a:extLst>
              <a:ext uri="{FF2B5EF4-FFF2-40B4-BE49-F238E27FC236}">
                <a16:creationId xmlns:a16="http://schemas.microsoft.com/office/drawing/2014/main" id="{5D8BAD27-0603-A546-B277-4392D1B23E87}"/>
              </a:ext>
            </a:extLst>
          </p:cNvPr>
          <p:cNvSpPr>
            <a:spLocks noGrp="1"/>
          </p:cNvSpPr>
          <p:nvPr>
            <p:ph type="sldNum" sz="quarter" idx="12"/>
          </p:nvPr>
        </p:nvSpPr>
        <p:spPr/>
        <p:txBody>
          <a:bodyPr/>
          <a:lstStyle/>
          <a:p>
            <a:pPr>
              <a:defRPr/>
            </a:pPr>
            <a:fld id="{22641AF8-C8EB-E14E-8A69-BF1A5F809DDE}" type="slidenum">
              <a:rPr lang="zh-TW" altLang="en-US" smtClean="0"/>
              <a:pPr>
                <a:defRPr/>
              </a:pPr>
              <a:t>9</a:t>
            </a:fld>
            <a:endParaRPr lang="en-US" altLang="zh-CN"/>
          </a:p>
        </p:txBody>
      </p:sp>
    </p:spTree>
    <p:extLst>
      <p:ext uri="{BB962C8B-B14F-4D97-AF65-F5344CB8AC3E}">
        <p14:creationId xmlns:p14="http://schemas.microsoft.com/office/powerpoint/2010/main" val="3572596864"/>
      </p:ext>
    </p:extLst>
  </p:cSld>
  <p:clrMapOvr>
    <a:masterClrMapping/>
  </p:clrMapOvr>
</p:sld>
</file>

<file path=ppt/theme/theme1.xml><?xml version="1.0" encoding="utf-8"?>
<a:theme xmlns:a="http://schemas.openxmlformats.org/drawingml/2006/main" name="2_模板">
  <a:themeElements>
    <a:clrScheme name="2_模板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2_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charset="0"/>
          <a:buNone/>
          <a:tabLst/>
          <a:defRPr kumimoji="0" lang="zh-CN" sz="2400" b="0" i="0" u="none" strike="noStrike" cap="none" normalizeH="0" baseline="0" smtClean="0">
            <a:ln>
              <a:noFill/>
            </a:ln>
            <a:solidFill>
              <a:schemeClr val="tx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charset="0"/>
          <a:buNone/>
          <a:tabLst/>
          <a:defRPr kumimoji="0" lang="zh-CN" sz="2400" b="0" i="0" u="none" strike="noStrike" cap="none" normalizeH="0" baseline="0" smtClean="0">
            <a:ln>
              <a:noFill/>
            </a:ln>
            <a:solidFill>
              <a:schemeClr val="tx1"/>
            </a:solidFill>
            <a:effectLst/>
            <a:latin typeface="Times New Roman" pitchFamily="18" charset="0"/>
            <a:ea typeface="黑体" pitchFamily="49" charset="-122"/>
          </a:defRPr>
        </a:defPPr>
      </a:lstStyle>
    </a:lnDef>
  </a:objectDefaults>
  <a:extraClrSchemeLst>
    <a:extraClrScheme>
      <a:clrScheme name="2_模板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_模板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_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模板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_模板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_模板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_模板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江西师大PPT" id="{180CC172-249C-644E-AB03-632E78FA4826}" vid="{830D0328-647D-7F49-BDE1-6A03EE604E8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2_模板</Template>
  <TotalTime>6853</TotalTime>
  <Words>8935</Words>
  <Application>Microsoft Macintosh PowerPoint</Application>
  <PresentationFormat>宽屏</PresentationFormat>
  <Paragraphs>838</Paragraphs>
  <Slides>68</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68</vt:i4>
      </vt:variant>
    </vt:vector>
  </HeadingPairs>
  <TitlesOfParts>
    <vt:vector size="77" baseType="lpstr">
      <vt:lpstr>Songti SC</vt:lpstr>
      <vt:lpstr>宋体</vt:lpstr>
      <vt:lpstr>等线</vt:lpstr>
      <vt:lpstr>黑体</vt:lpstr>
      <vt:lpstr>Arial</vt:lpstr>
      <vt:lpstr>Cambria</vt:lpstr>
      <vt:lpstr>Symbol</vt:lpstr>
      <vt:lpstr>Wingdings</vt:lpstr>
      <vt:lpstr>2_模板</vt:lpstr>
      <vt:lpstr>第1章 操作系统引论</vt:lpstr>
      <vt:lpstr>PowerPoint 演示文稿</vt:lpstr>
      <vt:lpstr>第1章 操作系统引论</vt:lpstr>
      <vt:lpstr>1.1 操作系统概念</vt:lpstr>
      <vt:lpstr>PowerPoint 演示文稿</vt:lpstr>
      <vt:lpstr>PowerPoint 演示文稿</vt:lpstr>
      <vt:lpstr>操作系统定义</vt:lpstr>
      <vt:lpstr>1.2 操作系统的形成与发展历程</vt:lpstr>
      <vt:lpstr>PowerPoint 演示文稿</vt:lpstr>
      <vt:lpstr>1.2.1 计算机硬件发展简要介绍</vt:lpstr>
      <vt:lpstr>PowerPoint 演示文稿</vt:lpstr>
      <vt:lpstr>1.2.2 计算机操作系统的发展</vt:lpstr>
      <vt:lpstr>PowerPoint 演示文稿</vt:lpstr>
      <vt:lpstr>1. 手工操作阶段 </vt:lpstr>
      <vt:lpstr>2. 批处理操作系统 </vt:lpstr>
      <vt:lpstr>PowerPoint 演示文稿</vt:lpstr>
      <vt:lpstr>PowerPoint 演示文稿</vt:lpstr>
      <vt:lpstr>PowerPoint 演示文稿</vt:lpstr>
      <vt:lpstr>3. 多道批处理操作系统</vt:lpstr>
      <vt:lpstr>PowerPoint 演示文稿</vt:lpstr>
      <vt:lpstr>PowerPoint 演示文稿</vt:lpstr>
      <vt:lpstr>4 分时、实时和通用操作系统 </vt:lpstr>
      <vt:lpstr>PowerPoint 演示文稿</vt:lpstr>
      <vt:lpstr>PowerPoint 演示文稿</vt:lpstr>
      <vt:lpstr>PowerPoint 演示文稿</vt:lpstr>
      <vt:lpstr>PowerPoint 演示文稿</vt:lpstr>
      <vt:lpstr>PowerPoint 演示文稿</vt:lpstr>
      <vt:lpstr>5 现代操作系统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未来操作系统</vt:lpstr>
      <vt:lpstr>1.3 操作系统的功能</vt:lpstr>
      <vt:lpstr>PowerPoint 演示文稿</vt:lpstr>
      <vt:lpstr>PowerPoint 演示文稿</vt:lpstr>
      <vt:lpstr>PowerPoint 演示文稿</vt:lpstr>
      <vt:lpstr>PowerPoint 演示文稿</vt:lpstr>
      <vt:lpstr>PowerPoint 演示文稿</vt:lpstr>
      <vt:lpstr>1.4 操作系统的特征和作用</vt:lpstr>
      <vt:lpstr>1.4.1 操作系统的特征</vt:lpstr>
      <vt:lpstr>1.4.2 操作系统的作用 </vt:lpstr>
      <vt:lpstr>1.5 操作系统体系结构</vt:lpstr>
      <vt:lpstr>1.5.1 单体内核结构</vt:lpstr>
      <vt:lpstr>1.5.2 层次结构</vt:lpstr>
      <vt:lpstr>1.5.3 微内核结构</vt:lpstr>
      <vt:lpstr>1.6 现代典型操作系统</vt:lpstr>
      <vt:lpstr>1.6.1 Windows</vt:lpstr>
      <vt:lpstr>PowerPoint 演示文稿</vt:lpstr>
      <vt:lpstr>PowerPoint 演示文稿</vt:lpstr>
      <vt:lpstr>1.6.2 UNIX </vt:lpstr>
      <vt:lpstr>PowerPoint 演示文稿</vt:lpstr>
      <vt:lpstr>PowerPoint 演示文稿</vt:lpstr>
      <vt:lpstr>1.6.3 Linux </vt:lpstr>
      <vt:lpstr>PowerPoint 演示文稿</vt:lpstr>
      <vt:lpstr>PowerPoint 演示文稿</vt:lpstr>
      <vt:lpstr>PowerPoint 演示文稿</vt:lpstr>
      <vt:lpstr>1.6.4 Android </vt:lpstr>
      <vt:lpstr>PowerPoint 演示文稿</vt:lpstr>
      <vt:lpstr>1.6.5 macOS </vt:lpstr>
      <vt:lpstr>PowerPoint 演示文稿</vt:lpstr>
      <vt:lpstr>1.6.6 iOS </vt:lpstr>
      <vt:lpstr>PowerPoint 演示文稿</vt:lpstr>
      <vt:lpstr>1.7 本章小结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操作系统引论</dc:title>
  <dc:creator>李宏伟</dc:creator>
  <cp:lastModifiedBy>李宏伟</cp:lastModifiedBy>
  <cp:revision>62</cp:revision>
  <dcterms:created xsi:type="dcterms:W3CDTF">2019-02-14T04:43:53Z</dcterms:created>
  <dcterms:modified xsi:type="dcterms:W3CDTF">2019-02-25T08:23:34Z</dcterms:modified>
</cp:coreProperties>
</file>